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38"/>
  </p:notesMasterIdLst>
  <p:handoutMasterIdLst>
    <p:handoutMasterId r:id="rId854"/>
  </p:handoutMasterIdLst>
  <p:sldIdLst>
    <p:sldId id="256" r:id="rId4"/>
    <p:sldId id="258" r:id="rId5"/>
    <p:sldId id="339" r:id="rId6"/>
    <p:sldId id="259" r:id="rId7"/>
    <p:sldId id="396" r:id="rId8"/>
    <p:sldId id="397" r:id="rId9"/>
    <p:sldId id="398" r:id="rId10"/>
    <p:sldId id="399" r:id="rId11"/>
    <p:sldId id="400" r:id="rId12"/>
    <p:sldId id="491" r:id="rId13"/>
    <p:sldId id="401" r:id="rId14"/>
    <p:sldId id="340" r:id="rId15"/>
    <p:sldId id="415" r:id="rId16"/>
    <p:sldId id="417" r:id="rId17"/>
    <p:sldId id="341" r:id="rId18"/>
    <p:sldId id="342" r:id="rId19"/>
    <p:sldId id="395" r:id="rId20"/>
    <p:sldId id="344" r:id="rId21"/>
    <p:sldId id="345" r:id="rId22"/>
    <p:sldId id="346" r:id="rId23"/>
    <p:sldId id="347" r:id="rId24"/>
    <p:sldId id="348" r:id="rId25"/>
    <p:sldId id="349" r:id="rId26"/>
    <p:sldId id="350" r:id="rId27"/>
    <p:sldId id="402" r:id="rId28"/>
    <p:sldId id="351" r:id="rId29"/>
    <p:sldId id="406" r:id="rId30"/>
    <p:sldId id="407" r:id="rId31"/>
    <p:sldId id="408" r:id="rId32"/>
    <p:sldId id="409" r:id="rId33"/>
    <p:sldId id="410" r:id="rId34"/>
    <p:sldId id="412" r:id="rId35"/>
    <p:sldId id="352" r:id="rId36"/>
    <p:sldId id="353" r:id="rId37"/>
    <p:sldId id="416" r:id="rId39"/>
    <p:sldId id="354" r:id="rId40"/>
    <p:sldId id="490" r:id="rId41"/>
    <p:sldId id="421" r:id="rId42"/>
    <p:sldId id="355" r:id="rId43"/>
    <p:sldId id="356" r:id="rId44"/>
    <p:sldId id="357" r:id="rId45"/>
    <p:sldId id="358" r:id="rId46"/>
    <p:sldId id="359" r:id="rId47"/>
    <p:sldId id="418" r:id="rId48"/>
    <p:sldId id="360" r:id="rId49"/>
    <p:sldId id="361" r:id="rId50"/>
    <p:sldId id="362" r:id="rId51"/>
    <p:sldId id="363" r:id="rId52"/>
    <p:sldId id="364" r:id="rId53"/>
    <p:sldId id="419" r:id="rId54"/>
    <p:sldId id="365" r:id="rId55"/>
    <p:sldId id="366" r:id="rId56"/>
    <p:sldId id="367" r:id="rId57"/>
    <p:sldId id="368" r:id="rId58"/>
    <p:sldId id="369" r:id="rId59"/>
    <p:sldId id="370" r:id="rId60"/>
    <p:sldId id="371" r:id="rId61"/>
    <p:sldId id="372" r:id="rId62"/>
    <p:sldId id="373" r:id="rId63"/>
    <p:sldId id="374" r:id="rId64"/>
    <p:sldId id="375" r:id="rId65"/>
    <p:sldId id="422" r:id="rId66"/>
    <p:sldId id="423" r:id="rId67"/>
    <p:sldId id="427" r:id="rId68"/>
    <p:sldId id="428" r:id="rId69"/>
    <p:sldId id="429" r:id="rId70"/>
    <p:sldId id="431" r:id="rId71"/>
    <p:sldId id="432" r:id="rId72"/>
    <p:sldId id="434" r:id="rId73"/>
    <p:sldId id="475" r:id="rId74"/>
    <p:sldId id="436" r:id="rId75"/>
    <p:sldId id="438" r:id="rId76"/>
    <p:sldId id="439" r:id="rId77"/>
    <p:sldId id="476" r:id="rId78"/>
    <p:sldId id="441" r:id="rId79"/>
    <p:sldId id="442" r:id="rId80"/>
    <p:sldId id="444" r:id="rId81"/>
    <p:sldId id="446" r:id="rId82"/>
    <p:sldId id="447" r:id="rId83"/>
    <p:sldId id="478" r:id="rId84"/>
    <p:sldId id="481" r:id="rId85"/>
    <p:sldId id="483" r:id="rId86"/>
    <p:sldId id="482" r:id="rId87"/>
    <p:sldId id="450" r:id="rId88"/>
    <p:sldId id="452" r:id="rId89"/>
    <p:sldId id="453" r:id="rId90"/>
    <p:sldId id="454" r:id="rId91"/>
    <p:sldId id="455" r:id="rId92"/>
    <p:sldId id="458" r:id="rId93"/>
    <p:sldId id="459" r:id="rId94"/>
    <p:sldId id="460" r:id="rId95"/>
    <p:sldId id="461" r:id="rId96"/>
    <p:sldId id="486" r:id="rId97"/>
    <p:sldId id="463" r:id="rId98"/>
    <p:sldId id="464" r:id="rId99"/>
    <p:sldId id="465" r:id="rId100"/>
    <p:sldId id="466" r:id="rId101"/>
    <p:sldId id="467" r:id="rId102"/>
    <p:sldId id="487" r:id="rId103"/>
    <p:sldId id="472" r:id="rId104"/>
    <p:sldId id="376" r:id="rId105"/>
    <p:sldId id="488" r:id="rId106"/>
    <p:sldId id="378" r:id="rId107"/>
    <p:sldId id="379" r:id="rId108"/>
    <p:sldId id="380" r:id="rId109"/>
    <p:sldId id="381" r:id="rId110"/>
    <p:sldId id="382" r:id="rId111"/>
    <p:sldId id="473" r:id="rId112"/>
    <p:sldId id="384" r:id="rId113"/>
    <p:sldId id="474" r:id="rId114"/>
    <p:sldId id="386" r:id="rId115"/>
    <p:sldId id="387" r:id="rId116"/>
    <p:sldId id="388" r:id="rId117"/>
    <p:sldId id="389" r:id="rId118"/>
    <p:sldId id="485" r:id="rId119"/>
    <p:sldId id="489" r:id="rId120"/>
    <p:sldId id="394" r:id="rId121"/>
    <p:sldId id="599" r:id="rId122"/>
    <p:sldId id="600" r:id="rId123"/>
    <p:sldId id="601" r:id="rId124"/>
    <p:sldId id="602" r:id="rId125"/>
    <p:sldId id="603" r:id="rId126"/>
    <p:sldId id="604" r:id="rId127"/>
    <p:sldId id="605" r:id="rId128"/>
    <p:sldId id="606" r:id="rId129"/>
    <p:sldId id="607" r:id="rId130"/>
    <p:sldId id="608" r:id="rId131"/>
    <p:sldId id="609" r:id="rId132"/>
    <p:sldId id="610" r:id="rId133"/>
    <p:sldId id="611" r:id="rId134"/>
    <p:sldId id="612" r:id="rId135"/>
    <p:sldId id="613" r:id="rId136"/>
    <p:sldId id="614" r:id="rId137"/>
    <p:sldId id="615" r:id="rId138"/>
    <p:sldId id="616" r:id="rId139"/>
    <p:sldId id="617" r:id="rId140"/>
    <p:sldId id="618" r:id="rId141"/>
    <p:sldId id="619" r:id="rId142"/>
    <p:sldId id="620" r:id="rId143"/>
    <p:sldId id="621" r:id="rId144"/>
    <p:sldId id="622" r:id="rId145"/>
    <p:sldId id="623" r:id="rId146"/>
    <p:sldId id="624" r:id="rId147"/>
    <p:sldId id="625" r:id="rId148"/>
    <p:sldId id="626" r:id="rId149"/>
    <p:sldId id="627" r:id="rId150"/>
    <p:sldId id="628" r:id="rId151"/>
    <p:sldId id="629" r:id="rId152"/>
    <p:sldId id="630" r:id="rId153"/>
    <p:sldId id="631" r:id="rId154"/>
    <p:sldId id="632" r:id="rId155"/>
    <p:sldId id="633" r:id="rId156"/>
    <p:sldId id="634" r:id="rId157"/>
    <p:sldId id="635" r:id="rId158"/>
    <p:sldId id="636" r:id="rId159"/>
    <p:sldId id="793" r:id="rId160"/>
    <p:sldId id="794" r:id="rId161"/>
    <p:sldId id="795" r:id="rId162"/>
    <p:sldId id="796" r:id="rId163"/>
    <p:sldId id="797" r:id="rId164"/>
    <p:sldId id="798" r:id="rId165"/>
    <p:sldId id="799" r:id="rId166"/>
    <p:sldId id="800" r:id="rId167"/>
    <p:sldId id="801" r:id="rId168"/>
    <p:sldId id="802" r:id="rId169"/>
    <p:sldId id="803" r:id="rId170"/>
    <p:sldId id="804" r:id="rId171"/>
    <p:sldId id="805" r:id="rId172"/>
    <p:sldId id="806" r:id="rId173"/>
    <p:sldId id="807" r:id="rId174"/>
    <p:sldId id="808" r:id="rId175"/>
    <p:sldId id="809" r:id="rId176"/>
    <p:sldId id="810" r:id="rId177"/>
    <p:sldId id="811" r:id="rId178"/>
    <p:sldId id="812" r:id="rId179"/>
    <p:sldId id="813" r:id="rId180"/>
    <p:sldId id="814" r:id="rId181"/>
    <p:sldId id="815" r:id="rId182"/>
    <p:sldId id="816" r:id="rId183"/>
    <p:sldId id="817" r:id="rId184"/>
    <p:sldId id="818" r:id="rId185"/>
    <p:sldId id="819" r:id="rId186"/>
    <p:sldId id="820" r:id="rId187"/>
    <p:sldId id="821" r:id="rId188"/>
    <p:sldId id="822" r:id="rId189"/>
    <p:sldId id="823" r:id="rId190"/>
    <p:sldId id="824" r:id="rId191"/>
    <p:sldId id="825" r:id="rId192"/>
    <p:sldId id="826" r:id="rId193"/>
    <p:sldId id="827" r:id="rId194"/>
    <p:sldId id="828" r:id="rId195"/>
    <p:sldId id="829" r:id="rId196"/>
    <p:sldId id="830" r:id="rId197"/>
    <p:sldId id="831" r:id="rId198"/>
    <p:sldId id="832" r:id="rId199"/>
    <p:sldId id="833" r:id="rId200"/>
    <p:sldId id="834" r:id="rId201"/>
    <p:sldId id="835" r:id="rId202"/>
    <p:sldId id="836" r:id="rId203"/>
    <p:sldId id="837" r:id="rId204"/>
    <p:sldId id="838" r:id="rId205"/>
    <p:sldId id="839" r:id="rId206"/>
    <p:sldId id="840" r:id="rId207"/>
    <p:sldId id="841" r:id="rId208"/>
    <p:sldId id="842" r:id="rId209"/>
    <p:sldId id="843" r:id="rId210"/>
    <p:sldId id="844" r:id="rId211"/>
    <p:sldId id="845" r:id="rId212"/>
    <p:sldId id="846" r:id="rId213"/>
    <p:sldId id="847" r:id="rId214"/>
    <p:sldId id="848" r:id="rId215"/>
    <p:sldId id="849" r:id="rId216"/>
    <p:sldId id="850" r:id="rId217"/>
    <p:sldId id="851" r:id="rId218"/>
    <p:sldId id="852" r:id="rId219"/>
    <p:sldId id="853" r:id="rId220"/>
    <p:sldId id="854" r:id="rId221"/>
    <p:sldId id="855" r:id="rId222"/>
    <p:sldId id="856" r:id="rId223"/>
    <p:sldId id="857" r:id="rId224"/>
    <p:sldId id="858" r:id="rId225"/>
    <p:sldId id="859" r:id="rId226"/>
    <p:sldId id="860" r:id="rId227"/>
    <p:sldId id="861" r:id="rId228"/>
    <p:sldId id="637" r:id="rId229"/>
    <p:sldId id="638" r:id="rId230"/>
    <p:sldId id="639" r:id="rId231"/>
    <p:sldId id="640" r:id="rId232"/>
    <p:sldId id="641" r:id="rId233"/>
    <p:sldId id="642" r:id="rId234"/>
    <p:sldId id="643" r:id="rId235"/>
    <p:sldId id="644" r:id="rId236"/>
    <p:sldId id="645" r:id="rId237"/>
    <p:sldId id="646" r:id="rId238"/>
    <p:sldId id="647" r:id="rId239"/>
    <p:sldId id="648" r:id="rId240"/>
    <p:sldId id="649" r:id="rId241"/>
    <p:sldId id="650" r:id="rId242"/>
    <p:sldId id="651" r:id="rId243"/>
    <p:sldId id="652" r:id="rId244"/>
    <p:sldId id="653" r:id="rId245"/>
    <p:sldId id="654" r:id="rId246"/>
    <p:sldId id="655" r:id="rId247"/>
    <p:sldId id="656" r:id="rId248"/>
    <p:sldId id="657" r:id="rId249"/>
    <p:sldId id="658" r:id="rId250"/>
    <p:sldId id="659" r:id="rId251"/>
    <p:sldId id="660" r:id="rId252"/>
    <p:sldId id="661" r:id="rId253"/>
    <p:sldId id="662" r:id="rId254"/>
    <p:sldId id="663" r:id="rId255"/>
    <p:sldId id="664" r:id="rId256"/>
    <p:sldId id="665" r:id="rId257"/>
    <p:sldId id="666" r:id="rId258"/>
    <p:sldId id="667" r:id="rId259"/>
    <p:sldId id="668" r:id="rId260"/>
    <p:sldId id="669" r:id="rId261"/>
    <p:sldId id="670" r:id="rId262"/>
    <p:sldId id="671" r:id="rId263"/>
    <p:sldId id="672" r:id="rId264"/>
    <p:sldId id="673" r:id="rId265"/>
    <p:sldId id="674" r:id="rId266"/>
    <p:sldId id="675" r:id="rId267"/>
    <p:sldId id="676" r:id="rId268"/>
    <p:sldId id="677" r:id="rId269"/>
    <p:sldId id="678" r:id="rId270"/>
    <p:sldId id="679" r:id="rId271"/>
    <p:sldId id="680" r:id="rId272"/>
    <p:sldId id="681" r:id="rId273"/>
    <p:sldId id="682" r:id="rId274"/>
    <p:sldId id="683" r:id="rId275"/>
    <p:sldId id="684" r:id="rId276"/>
    <p:sldId id="685" r:id="rId277"/>
    <p:sldId id="686" r:id="rId278"/>
    <p:sldId id="687" r:id="rId279"/>
    <p:sldId id="688" r:id="rId280"/>
    <p:sldId id="689" r:id="rId281"/>
    <p:sldId id="690" r:id="rId282"/>
    <p:sldId id="691" r:id="rId283"/>
    <p:sldId id="692" r:id="rId284"/>
    <p:sldId id="693" r:id="rId285"/>
    <p:sldId id="694" r:id="rId286"/>
    <p:sldId id="695" r:id="rId287"/>
    <p:sldId id="696" r:id="rId288"/>
    <p:sldId id="697" r:id="rId289"/>
    <p:sldId id="698" r:id="rId290"/>
    <p:sldId id="699" r:id="rId291"/>
    <p:sldId id="700" r:id="rId292"/>
    <p:sldId id="701" r:id="rId293"/>
    <p:sldId id="702" r:id="rId294"/>
    <p:sldId id="703" r:id="rId295"/>
    <p:sldId id="704" r:id="rId296"/>
    <p:sldId id="705" r:id="rId297"/>
    <p:sldId id="706" r:id="rId298"/>
    <p:sldId id="707" r:id="rId299"/>
    <p:sldId id="708" r:id="rId300"/>
    <p:sldId id="709" r:id="rId301"/>
    <p:sldId id="710" r:id="rId302"/>
    <p:sldId id="711" r:id="rId303"/>
    <p:sldId id="712" r:id="rId304"/>
    <p:sldId id="713" r:id="rId305"/>
    <p:sldId id="714" r:id="rId306"/>
    <p:sldId id="715" r:id="rId307"/>
    <p:sldId id="716" r:id="rId308"/>
    <p:sldId id="717" r:id="rId309"/>
    <p:sldId id="718" r:id="rId310"/>
    <p:sldId id="719" r:id="rId311"/>
    <p:sldId id="720" r:id="rId312"/>
    <p:sldId id="721" r:id="rId313"/>
    <p:sldId id="722" r:id="rId314"/>
    <p:sldId id="723" r:id="rId315"/>
    <p:sldId id="724" r:id="rId316"/>
    <p:sldId id="725" r:id="rId317"/>
    <p:sldId id="726" r:id="rId318"/>
    <p:sldId id="727" r:id="rId319"/>
    <p:sldId id="728" r:id="rId320"/>
    <p:sldId id="729" r:id="rId321"/>
    <p:sldId id="730" r:id="rId322"/>
    <p:sldId id="731" r:id="rId323"/>
    <p:sldId id="732" r:id="rId324"/>
    <p:sldId id="733" r:id="rId325"/>
    <p:sldId id="734" r:id="rId326"/>
    <p:sldId id="735" r:id="rId327"/>
    <p:sldId id="736" r:id="rId328"/>
    <p:sldId id="737" r:id="rId329"/>
    <p:sldId id="738" r:id="rId330"/>
    <p:sldId id="739" r:id="rId331"/>
    <p:sldId id="740" r:id="rId332"/>
    <p:sldId id="741" r:id="rId333"/>
    <p:sldId id="742" r:id="rId334"/>
    <p:sldId id="743" r:id="rId335"/>
    <p:sldId id="744" r:id="rId336"/>
    <p:sldId id="745" r:id="rId337"/>
    <p:sldId id="746" r:id="rId338"/>
    <p:sldId id="747" r:id="rId339"/>
    <p:sldId id="748" r:id="rId340"/>
    <p:sldId id="749" r:id="rId341"/>
    <p:sldId id="750" r:id="rId342"/>
    <p:sldId id="751" r:id="rId343"/>
    <p:sldId id="752" r:id="rId344"/>
    <p:sldId id="753" r:id="rId345"/>
    <p:sldId id="754" r:id="rId346"/>
    <p:sldId id="755" r:id="rId347"/>
    <p:sldId id="756" r:id="rId348"/>
    <p:sldId id="757" r:id="rId349"/>
    <p:sldId id="758" r:id="rId350"/>
    <p:sldId id="759" r:id="rId351"/>
    <p:sldId id="760" r:id="rId352"/>
    <p:sldId id="761" r:id="rId353"/>
    <p:sldId id="762" r:id="rId354"/>
    <p:sldId id="763" r:id="rId355"/>
    <p:sldId id="764" r:id="rId356"/>
    <p:sldId id="765" r:id="rId357"/>
    <p:sldId id="766" r:id="rId358"/>
    <p:sldId id="767" r:id="rId359"/>
    <p:sldId id="768" r:id="rId360"/>
    <p:sldId id="769" r:id="rId361"/>
    <p:sldId id="770" r:id="rId362"/>
    <p:sldId id="771" r:id="rId363"/>
    <p:sldId id="772" r:id="rId364"/>
    <p:sldId id="773" r:id="rId365"/>
    <p:sldId id="774" r:id="rId366"/>
    <p:sldId id="775" r:id="rId367"/>
    <p:sldId id="776" r:id="rId368"/>
    <p:sldId id="777" r:id="rId369"/>
    <p:sldId id="778" r:id="rId370"/>
    <p:sldId id="779" r:id="rId371"/>
    <p:sldId id="780" r:id="rId372"/>
    <p:sldId id="781" r:id="rId373"/>
    <p:sldId id="782" r:id="rId374"/>
    <p:sldId id="783" r:id="rId375"/>
    <p:sldId id="784" r:id="rId376"/>
    <p:sldId id="785" r:id="rId377"/>
    <p:sldId id="786" r:id="rId378"/>
    <p:sldId id="787" r:id="rId379"/>
    <p:sldId id="788" r:id="rId380"/>
    <p:sldId id="789" r:id="rId381"/>
    <p:sldId id="790" r:id="rId382"/>
    <p:sldId id="791" r:id="rId383"/>
    <p:sldId id="792" r:id="rId384"/>
    <p:sldId id="862" r:id="rId385"/>
    <p:sldId id="863" r:id="rId386"/>
    <p:sldId id="864" r:id="rId387"/>
    <p:sldId id="865" r:id="rId388"/>
    <p:sldId id="866" r:id="rId389"/>
    <p:sldId id="867" r:id="rId390"/>
    <p:sldId id="868" r:id="rId391"/>
    <p:sldId id="869" r:id="rId392"/>
    <p:sldId id="870" r:id="rId393"/>
    <p:sldId id="871" r:id="rId394"/>
    <p:sldId id="872" r:id="rId395"/>
    <p:sldId id="873" r:id="rId396"/>
    <p:sldId id="874" r:id="rId397"/>
    <p:sldId id="875" r:id="rId398"/>
    <p:sldId id="876" r:id="rId399"/>
    <p:sldId id="877" r:id="rId400"/>
    <p:sldId id="878" r:id="rId401"/>
    <p:sldId id="879" r:id="rId402"/>
    <p:sldId id="880" r:id="rId403"/>
    <p:sldId id="881" r:id="rId404"/>
    <p:sldId id="882" r:id="rId405"/>
    <p:sldId id="883" r:id="rId406"/>
    <p:sldId id="884" r:id="rId407"/>
    <p:sldId id="885" r:id="rId408"/>
    <p:sldId id="886" r:id="rId409"/>
    <p:sldId id="887" r:id="rId410"/>
    <p:sldId id="888" r:id="rId411"/>
    <p:sldId id="889" r:id="rId412"/>
    <p:sldId id="890" r:id="rId413"/>
    <p:sldId id="891" r:id="rId414"/>
    <p:sldId id="892" r:id="rId415"/>
    <p:sldId id="893" r:id="rId416"/>
    <p:sldId id="894" r:id="rId417"/>
    <p:sldId id="895" r:id="rId418"/>
    <p:sldId id="896" r:id="rId419"/>
    <p:sldId id="897" r:id="rId420"/>
    <p:sldId id="898" r:id="rId421"/>
    <p:sldId id="899" r:id="rId422"/>
    <p:sldId id="900" r:id="rId423"/>
    <p:sldId id="901" r:id="rId424"/>
    <p:sldId id="902" r:id="rId425"/>
    <p:sldId id="903" r:id="rId426"/>
    <p:sldId id="904" r:id="rId427"/>
    <p:sldId id="905" r:id="rId428"/>
    <p:sldId id="906" r:id="rId429"/>
    <p:sldId id="907" r:id="rId430"/>
    <p:sldId id="908" r:id="rId431"/>
    <p:sldId id="909" r:id="rId432"/>
    <p:sldId id="910" r:id="rId433"/>
    <p:sldId id="911" r:id="rId434"/>
    <p:sldId id="912" r:id="rId435"/>
    <p:sldId id="913" r:id="rId436"/>
    <p:sldId id="914" r:id="rId437"/>
    <p:sldId id="915" r:id="rId438"/>
    <p:sldId id="916" r:id="rId439"/>
    <p:sldId id="917" r:id="rId440"/>
    <p:sldId id="918" r:id="rId441"/>
    <p:sldId id="919" r:id="rId442"/>
    <p:sldId id="920" r:id="rId443"/>
    <p:sldId id="921" r:id="rId444"/>
    <p:sldId id="922" r:id="rId445"/>
    <p:sldId id="923" r:id="rId446"/>
    <p:sldId id="924" r:id="rId447"/>
    <p:sldId id="925" r:id="rId448"/>
    <p:sldId id="926" r:id="rId449"/>
    <p:sldId id="927" r:id="rId450"/>
    <p:sldId id="928" r:id="rId451"/>
    <p:sldId id="929" r:id="rId452"/>
    <p:sldId id="930" r:id="rId453"/>
    <p:sldId id="931" r:id="rId454"/>
    <p:sldId id="932" r:id="rId455"/>
    <p:sldId id="933" r:id="rId456"/>
    <p:sldId id="934" r:id="rId457"/>
    <p:sldId id="935" r:id="rId458"/>
    <p:sldId id="936" r:id="rId459"/>
    <p:sldId id="937" r:id="rId460"/>
    <p:sldId id="938" r:id="rId461"/>
    <p:sldId id="939" r:id="rId462"/>
    <p:sldId id="940" r:id="rId463"/>
    <p:sldId id="941" r:id="rId464"/>
    <p:sldId id="942" r:id="rId465"/>
    <p:sldId id="943" r:id="rId466"/>
    <p:sldId id="944" r:id="rId467"/>
    <p:sldId id="945" r:id="rId468"/>
    <p:sldId id="946" r:id="rId469"/>
    <p:sldId id="947" r:id="rId470"/>
    <p:sldId id="948" r:id="rId471"/>
    <p:sldId id="949" r:id="rId472"/>
    <p:sldId id="950" r:id="rId473"/>
    <p:sldId id="951" r:id="rId474"/>
    <p:sldId id="952" r:id="rId475"/>
    <p:sldId id="953" r:id="rId476"/>
    <p:sldId id="954" r:id="rId477"/>
    <p:sldId id="955" r:id="rId478"/>
    <p:sldId id="956" r:id="rId479"/>
    <p:sldId id="957" r:id="rId480"/>
    <p:sldId id="958" r:id="rId481"/>
    <p:sldId id="959" r:id="rId482"/>
    <p:sldId id="960" r:id="rId483"/>
    <p:sldId id="961" r:id="rId484"/>
    <p:sldId id="962" r:id="rId485"/>
    <p:sldId id="963" r:id="rId486"/>
    <p:sldId id="964" r:id="rId487"/>
    <p:sldId id="965" r:id="rId488"/>
    <p:sldId id="966" r:id="rId489"/>
    <p:sldId id="967" r:id="rId490"/>
    <p:sldId id="968" r:id="rId491"/>
    <p:sldId id="969" r:id="rId492"/>
    <p:sldId id="970" r:id="rId493"/>
    <p:sldId id="971" r:id="rId494"/>
    <p:sldId id="972" r:id="rId495"/>
    <p:sldId id="973" r:id="rId496"/>
    <p:sldId id="974" r:id="rId497"/>
    <p:sldId id="975" r:id="rId498"/>
    <p:sldId id="976" r:id="rId499"/>
    <p:sldId id="977" r:id="rId500"/>
    <p:sldId id="978" r:id="rId501"/>
    <p:sldId id="979" r:id="rId502"/>
    <p:sldId id="980" r:id="rId503"/>
    <p:sldId id="981" r:id="rId504"/>
    <p:sldId id="982" r:id="rId505"/>
    <p:sldId id="983" r:id="rId506"/>
    <p:sldId id="984" r:id="rId507"/>
    <p:sldId id="985" r:id="rId508"/>
    <p:sldId id="986" r:id="rId509"/>
    <p:sldId id="987" r:id="rId510"/>
    <p:sldId id="988" r:id="rId511"/>
    <p:sldId id="989" r:id="rId512"/>
    <p:sldId id="990" r:id="rId513"/>
    <p:sldId id="991" r:id="rId514"/>
    <p:sldId id="992" r:id="rId515"/>
    <p:sldId id="993" r:id="rId516"/>
    <p:sldId id="994" r:id="rId517"/>
    <p:sldId id="995" r:id="rId518"/>
    <p:sldId id="996" r:id="rId519"/>
    <p:sldId id="997" r:id="rId520"/>
    <p:sldId id="998" r:id="rId521"/>
    <p:sldId id="999" r:id="rId522"/>
    <p:sldId id="1000" r:id="rId523"/>
    <p:sldId id="1001" r:id="rId524"/>
    <p:sldId id="1002" r:id="rId525"/>
    <p:sldId id="1003" r:id="rId526"/>
    <p:sldId id="1004" r:id="rId527"/>
    <p:sldId id="1005" r:id="rId528"/>
    <p:sldId id="1006" r:id="rId529"/>
    <p:sldId id="1007" r:id="rId530"/>
    <p:sldId id="1008" r:id="rId531"/>
    <p:sldId id="1009" r:id="rId532"/>
    <p:sldId id="1010" r:id="rId533"/>
    <p:sldId id="1011" r:id="rId534"/>
    <p:sldId id="1012" r:id="rId535"/>
    <p:sldId id="1013" r:id="rId536"/>
    <p:sldId id="1014" r:id="rId537"/>
    <p:sldId id="1015" r:id="rId538"/>
    <p:sldId id="1016" r:id="rId539"/>
    <p:sldId id="1017" r:id="rId540"/>
    <p:sldId id="1018" r:id="rId541"/>
    <p:sldId id="1019" r:id="rId542"/>
    <p:sldId id="1020" r:id="rId543"/>
    <p:sldId id="1021" r:id="rId544"/>
    <p:sldId id="1022" r:id="rId545"/>
    <p:sldId id="1023" r:id="rId546"/>
    <p:sldId id="1024" r:id="rId547"/>
    <p:sldId id="1025" r:id="rId548"/>
    <p:sldId id="1026" r:id="rId549"/>
    <p:sldId id="1027" r:id="rId550"/>
    <p:sldId id="1028" r:id="rId551"/>
    <p:sldId id="1029" r:id="rId552"/>
    <p:sldId id="1030" r:id="rId553"/>
    <p:sldId id="1031" r:id="rId554"/>
    <p:sldId id="1032" r:id="rId555"/>
    <p:sldId id="1033" r:id="rId556"/>
    <p:sldId id="1034" r:id="rId557"/>
    <p:sldId id="1035" r:id="rId558"/>
    <p:sldId id="1036" r:id="rId559"/>
    <p:sldId id="1037" r:id="rId560"/>
    <p:sldId id="1038" r:id="rId561"/>
    <p:sldId id="1039" r:id="rId562"/>
    <p:sldId id="1040" r:id="rId563"/>
    <p:sldId id="1041" r:id="rId564"/>
    <p:sldId id="1042" r:id="rId565"/>
    <p:sldId id="1043" r:id="rId566"/>
    <p:sldId id="1044" r:id="rId567"/>
    <p:sldId id="1045" r:id="rId568"/>
    <p:sldId id="1046" r:id="rId569"/>
    <p:sldId id="1047" r:id="rId570"/>
    <p:sldId id="1048" r:id="rId571"/>
    <p:sldId id="1049" r:id="rId572"/>
    <p:sldId id="1050" r:id="rId573"/>
    <p:sldId id="1051" r:id="rId574"/>
    <p:sldId id="1052" r:id="rId575"/>
    <p:sldId id="1053" r:id="rId576"/>
    <p:sldId id="1054" r:id="rId577"/>
    <p:sldId id="1055" r:id="rId578"/>
    <p:sldId id="1056" r:id="rId579"/>
    <p:sldId id="1057" r:id="rId580"/>
    <p:sldId id="1058" r:id="rId581"/>
    <p:sldId id="1059" r:id="rId582"/>
    <p:sldId id="1060" r:id="rId583"/>
    <p:sldId id="1061" r:id="rId584"/>
    <p:sldId id="1062" r:id="rId585"/>
    <p:sldId id="1063" r:id="rId586"/>
    <p:sldId id="1064" r:id="rId587"/>
    <p:sldId id="1065" r:id="rId588"/>
    <p:sldId id="1066" r:id="rId589"/>
    <p:sldId id="1067" r:id="rId590"/>
    <p:sldId id="1068" r:id="rId591"/>
    <p:sldId id="1069" r:id="rId592"/>
    <p:sldId id="1070" r:id="rId593"/>
    <p:sldId id="1071" r:id="rId594"/>
    <p:sldId id="1072" r:id="rId595"/>
    <p:sldId id="1073" r:id="rId596"/>
    <p:sldId id="1074" r:id="rId597"/>
    <p:sldId id="1075" r:id="rId598"/>
    <p:sldId id="1076" r:id="rId599"/>
    <p:sldId id="1077" r:id="rId600"/>
    <p:sldId id="1078" r:id="rId601"/>
    <p:sldId id="1079" r:id="rId602"/>
    <p:sldId id="1080" r:id="rId603"/>
    <p:sldId id="1081" r:id="rId604"/>
    <p:sldId id="1082" r:id="rId605"/>
    <p:sldId id="1083" r:id="rId606"/>
    <p:sldId id="1084" r:id="rId607"/>
    <p:sldId id="1085" r:id="rId608"/>
    <p:sldId id="1086" r:id="rId609"/>
    <p:sldId id="1087" r:id="rId610"/>
    <p:sldId id="1088" r:id="rId611"/>
    <p:sldId id="1089" r:id="rId612"/>
    <p:sldId id="1090" r:id="rId613"/>
    <p:sldId id="1091" r:id="rId614"/>
    <p:sldId id="1092" r:id="rId615"/>
    <p:sldId id="1093" r:id="rId616"/>
    <p:sldId id="1094" r:id="rId617"/>
    <p:sldId id="1095" r:id="rId618"/>
    <p:sldId id="1096" r:id="rId619"/>
    <p:sldId id="1097" r:id="rId620"/>
    <p:sldId id="1098" r:id="rId621"/>
    <p:sldId id="1099" r:id="rId622"/>
    <p:sldId id="1100" r:id="rId623"/>
    <p:sldId id="1101" r:id="rId624"/>
    <p:sldId id="1102" r:id="rId625"/>
    <p:sldId id="1103" r:id="rId626"/>
    <p:sldId id="1104" r:id="rId627"/>
    <p:sldId id="1105" r:id="rId628"/>
    <p:sldId id="1106" r:id="rId629"/>
    <p:sldId id="1107" r:id="rId630"/>
    <p:sldId id="1108" r:id="rId631"/>
    <p:sldId id="1109" r:id="rId632"/>
    <p:sldId id="1110" r:id="rId633"/>
    <p:sldId id="1111" r:id="rId634"/>
    <p:sldId id="1112" r:id="rId635"/>
    <p:sldId id="1113" r:id="rId636"/>
    <p:sldId id="1114" r:id="rId637"/>
    <p:sldId id="1115" r:id="rId638"/>
    <p:sldId id="1116" r:id="rId639"/>
    <p:sldId id="1117" r:id="rId640"/>
    <p:sldId id="1118" r:id="rId641"/>
    <p:sldId id="1119" r:id="rId642"/>
    <p:sldId id="1120" r:id="rId643"/>
    <p:sldId id="1121" r:id="rId644"/>
    <p:sldId id="1122" r:id="rId645"/>
    <p:sldId id="1123" r:id="rId646"/>
    <p:sldId id="1124" r:id="rId647"/>
    <p:sldId id="1125" r:id="rId648"/>
    <p:sldId id="1126" r:id="rId649"/>
    <p:sldId id="1127" r:id="rId650"/>
    <p:sldId id="1128" r:id="rId651"/>
    <p:sldId id="1129" r:id="rId652"/>
    <p:sldId id="1130" r:id="rId653"/>
    <p:sldId id="1131" r:id="rId654"/>
    <p:sldId id="1132" r:id="rId655"/>
    <p:sldId id="1133" r:id="rId656"/>
    <p:sldId id="1134" r:id="rId657"/>
    <p:sldId id="1135" r:id="rId658"/>
    <p:sldId id="1136" r:id="rId659"/>
    <p:sldId id="1137" r:id="rId660"/>
    <p:sldId id="1138" r:id="rId661"/>
    <p:sldId id="1139" r:id="rId662"/>
    <p:sldId id="1140" r:id="rId663"/>
    <p:sldId id="1141" r:id="rId664"/>
    <p:sldId id="1142" r:id="rId665"/>
    <p:sldId id="1143" r:id="rId666"/>
    <p:sldId id="1144" r:id="rId667"/>
    <p:sldId id="1145" r:id="rId668"/>
    <p:sldId id="1146" r:id="rId669"/>
    <p:sldId id="1147" r:id="rId670"/>
    <p:sldId id="1148" r:id="rId671"/>
    <p:sldId id="1149" r:id="rId672"/>
    <p:sldId id="1150" r:id="rId673"/>
    <p:sldId id="1151" r:id="rId674"/>
    <p:sldId id="1152" r:id="rId675"/>
    <p:sldId id="1153" r:id="rId676"/>
    <p:sldId id="1154" r:id="rId677"/>
    <p:sldId id="1155" r:id="rId678"/>
    <p:sldId id="1156" r:id="rId679"/>
    <p:sldId id="1157" r:id="rId680"/>
    <p:sldId id="1158" r:id="rId681"/>
    <p:sldId id="1159" r:id="rId682"/>
    <p:sldId id="1160" r:id="rId683"/>
    <p:sldId id="1161" r:id="rId684"/>
    <p:sldId id="1162" r:id="rId685"/>
    <p:sldId id="1163" r:id="rId686"/>
    <p:sldId id="1164" r:id="rId687"/>
    <p:sldId id="1165" r:id="rId688"/>
    <p:sldId id="1166" r:id="rId689"/>
    <p:sldId id="1167" r:id="rId690"/>
    <p:sldId id="1168" r:id="rId691"/>
    <p:sldId id="1169" r:id="rId692"/>
    <p:sldId id="1170" r:id="rId693"/>
    <p:sldId id="1171" r:id="rId694"/>
    <p:sldId id="1172" r:id="rId695"/>
    <p:sldId id="1173" r:id="rId696"/>
    <p:sldId id="1174" r:id="rId697"/>
    <p:sldId id="1175" r:id="rId698"/>
    <p:sldId id="1176" r:id="rId699"/>
    <p:sldId id="1177" r:id="rId700"/>
    <p:sldId id="1178" r:id="rId701"/>
    <p:sldId id="1179" r:id="rId702"/>
    <p:sldId id="1180" r:id="rId703"/>
    <p:sldId id="1181" r:id="rId704"/>
    <p:sldId id="1182" r:id="rId705"/>
    <p:sldId id="1183" r:id="rId706"/>
    <p:sldId id="1184" r:id="rId707"/>
    <p:sldId id="1185" r:id="rId708"/>
    <p:sldId id="1186" r:id="rId709"/>
    <p:sldId id="1187" r:id="rId710"/>
    <p:sldId id="1188" r:id="rId711"/>
    <p:sldId id="1189" r:id="rId712"/>
    <p:sldId id="1190" r:id="rId713"/>
    <p:sldId id="1191" r:id="rId714"/>
    <p:sldId id="1192" r:id="rId715"/>
    <p:sldId id="1193" r:id="rId716"/>
    <p:sldId id="1194" r:id="rId717"/>
    <p:sldId id="1195" r:id="rId718"/>
    <p:sldId id="1196" r:id="rId719"/>
    <p:sldId id="1197" r:id="rId720"/>
    <p:sldId id="1198" r:id="rId721"/>
    <p:sldId id="1199" r:id="rId722"/>
    <p:sldId id="1200" r:id="rId723"/>
    <p:sldId id="1201" r:id="rId724"/>
    <p:sldId id="1202" r:id="rId725"/>
    <p:sldId id="1203" r:id="rId726"/>
    <p:sldId id="1204" r:id="rId727"/>
    <p:sldId id="1205" r:id="rId728"/>
    <p:sldId id="1206" r:id="rId729"/>
    <p:sldId id="1207" r:id="rId730"/>
    <p:sldId id="1208" r:id="rId731"/>
    <p:sldId id="1209" r:id="rId732"/>
    <p:sldId id="1210" r:id="rId733"/>
    <p:sldId id="1211" r:id="rId734"/>
    <p:sldId id="1212" r:id="rId735"/>
    <p:sldId id="1213" r:id="rId736"/>
    <p:sldId id="1214" r:id="rId737"/>
    <p:sldId id="1215" r:id="rId738"/>
    <p:sldId id="1216" r:id="rId739"/>
    <p:sldId id="1217" r:id="rId740"/>
    <p:sldId id="1218" r:id="rId741"/>
    <p:sldId id="1219" r:id="rId742"/>
    <p:sldId id="1220" r:id="rId743"/>
    <p:sldId id="1221" r:id="rId744"/>
    <p:sldId id="1222" r:id="rId745"/>
    <p:sldId id="1223" r:id="rId746"/>
    <p:sldId id="1224" r:id="rId747"/>
    <p:sldId id="1225" r:id="rId748"/>
    <p:sldId id="1226" r:id="rId749"/>
    <p:sldId id="1227" r:id="rId750"/>
    <p:sldId id="1228" r:id="rId751"/>
    <p:sldId id="1229" r:id="rId752"/>
    <p:sldId id="1230" r:id="rId753"/>
    <p:sldId id="1231" r:id="rId754"/>
    <p:sldId id="1232" r:id="rId755"/>
    <p:sldId id="1233" r:id="rId756"/>
    <p:sldId id="1234" r:id="rId757"/>
    <p:sldId id="1235" r:id="rId758"/>
    <p:sldId id="1236" r:id="rId759"/>
    <p:sldId id="1237" r:id="rId760"/>
    <p:sldId id="1238" r:id="rId761"/>
    <p:sldId id="1239" r:id="rId762"/>
    <p:sldId id="1240" r:id="rId763"/>
    <p:sldId id="1241" r:id="rId764"/>
    <p:sldId id="1242" r:id="rId765"/>
    <p:sldId id="1243" r:id="rId766"/>
    <p:sldId id="1244" r:id="rId767"/>
    <p:sldId id="1245" r:id="rId768"/>
    <p:sldId id="1246" r:id="rId769"/>
    <p:sldId id="1247" r:id="rId770"/>
    <p:sldId id="1248" r:id="rId771"/>
    <p:sldId id="1249" r:id="rId772"/>
    <p:sldId id="1250" r:id="rId773"/>
    <p:sldId id="1251" r:id="rId774"/>
    <p:sldId id="1252" r:id="rId775"/>
    <p:sldId id="1253" r:id="rId776"/>
    <p:sldId id="1254" r:id="rId777"/>
    <p:sldId id="1255" r:id="rId778"/>
    <p:sldId id="1256" r:id="rId779"/>
    <p:sldId id="1257" r:id="rId780"/>
    <p:sldId id="1258" r:id="rId781"/>
    <p:sldId id="1259" r:id="rId782"/>
    <p:sldId id="1260" r:id="rId783"/>
    <p:sldId id="1261" r:id="rId784"/>
    <p:sldId id="1262" r:id="rId785"/>
    <p:sldId id="1263" r:id="rId786"/>
    <p:sldId id="1264" r:id="rId787"/>
    <p:sldId id="1265" r:id="rId788"/>
    <p:sldId id="1266" r:id="rId789"/>
    <p:sldId id="1267" r:id="rId790"/>
    <p:sldId id="1268" r:id="rId791"/>
    <p:sldId id="1269" r:id="rId792"/>
    <p:sldId id="1270" r:id="rId793"/>
    <p:sldId id="1271" r:id="rId794"/>
    <p:sldId id="1272" r:id="rId795"/>
    <p:sldId id="1273" r:id="rId796"/>
    <p:sldId id="1274" r:id="rId797"/>
    <p:sldId id="1275" r:id="rId798"/>
    <p:sldId id="1276" r:id="rId799"/>
    <p:sldId id="1277" r:id="rId800"/>
    <p:sldId id="1278" r:id="rId801"/>
    <p:sldId id="1279" r:id="rId802"/>
    <p:sldId id="1280" r:id="rId803"/>
    <p:sldId id="1281" r:id="rId804"/>
    <p:sldId id="1282" r:id="rId805"/>
    <p:sldId id="1283" r:id="rId806"/>
    <p:sldId id="1284" r:id="rId807"/>
    <p:sldId id="1285" r:id="rId808"/>
    <p:sldId id="1286" r:id="rId809"/>
    <p:sldId id="1287" r:id="rId810"/>
    <p:sldId id="1288" r:id="rId811"/>
    <p:sldId id="1289" r:id="rId812"/>
    <p:sldId id="1290" r:id="rId813"/>
    <p:sldId id="1291" r:id="rId814"/>
    <p:sldId id="1292" r:id="rId815"/>
    <p:sldId id="1293" r:id="rId816"/>
    <p:sldId id="1294" r:id="rId817"/>
    <p:sldId id="1295" r:id="rId818"/>
    <p:sldId id="1296" r:id="rId819"/>
    <p:sldId id="1297" r:id="rId820"/>
    <p:sldId id="1298" r:id="rId821"/>
    <p:sldId id="1299" r:id="rId822"/>
    <p:sldId id="1300" r:id="rId823"/>
    <p:sldId id="1301" r:id="rId824"/>
    <p:sldId id="1302" r:id="rId825"/>
    <p:sldId id="1303" r:id="rId826"/>
    <p:sldId id="1304" r:id="rId827"/>
    <p:sldId id="1305" r:id="rId828"/>
    <p:sldId id="1306" r:id="rId829"/>
    <p:sldId id="1307" r:id="rId830"/>
    <p:sldId id="1308" r:id="rId831"/>
    <p:sldId id="1309" r:id="rId832"/>
    <p:sldId id="1310" r:id="rId833"/>
    <p:sldId id="1311" r:id="rId834"/>
    <p:sldId id="1312" r:id="rId835"/>
    <p:sldId id="1313" r:id="rId836"/>
    <p:sldId id="1314" r:id="rId837"/>
    <p:sldId id="1315" r:id="rId838"/>
    <p:sldId id="1316" r:id="rId839"/>
    <p:sldId id="1317" r:id="rId840"/>
    <p:sldId id="1318" r:id="rId841"/>
    <p:sldId id="1319" r:id="rId842"/>
    <p:sldId id="1320" r:id="rId843"/>
    <p:sldId id="1321" r:id="rId844"/>
    <p:sldId id="1322" r:id="rId845"/>
    <p:sldId id="1323" r:id="rId846"/>
    <p:sldId id="1324" r:id="rId847"/>
    <p:sldId id="1325" r:id="rId848"/>
    <p:sldId id="1326" r:id="rId849"/>
    <p:sldId id="1327" r:id="rId850"/>
    <p:sldId id="1328" r:id="rId851"/>
    <p:sldId id="1329" r:id="rId852"/>
    <p:sldId id="1330" r:id="rId8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4635" autoAdjust="0"/>
  </p:normalViewPr>
  <p:slideViewPr>
    <p:cSldViewPr>
      <p:cViewPr varScale="1">
        <p:scale>
          <a:sx n="67" d="100"/>
          <a:sy n="67" d="100"/>
        </p:scale>
        <p:origin x="-14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51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7" Type="http://schemas.openxmlformats.org/officeDocument/2006/relationships/tableStyles" Target="tableStyles.xml"/><Relationship Id="rId856" Type="http://schemas.openxmlformats.org/officeDocument/2006/relationships/viewProps" Target="viewProps.xml"/><Relationship Id="rId855" Type="http://schemas.openxmlformats.org/officeDocument/2006/relationships/presProps" Target="presProps.xml"/><Relationship Id="rId854" Type="http://schemas.openxmlformats.org/officeDocument/2006/relationships/handoutMaster" Target="handoutMasters/handoutMaster1.xml"/><Relationship Id="rId853" Type="http://schemas.openxmlformats.org/officeDocument/2006/relationships/slide" Target="slides/slide849.xml"/><Relationship Id="rId852" Type="http://schemas.openxmlformats.org/officeDocument/2006/relationships/slide" Target="slides/slide848.xml"/><Relationship Id="rId851" Type="http://schemas.openxmlformats.org/officeDocument/2006/relationships/slide" Target="slides/slide847.xml"/><Relationship Id="rId850" Type="http://schemas.openxmlformats.org/officeDocument/2006/relationships/slide" Target="slides/slide846.xml"/><Relationship Id="rId85" Type="http://schemas.openxmlformats.org/officeDocument/2006/relationships/slide" Target="slides/slide81.xml"/><Relationship Id="rId849" Type="http://schemas.openxmlformats.org/officeDocument/2006/relationships/slide" Target="slides/slide845.xml"/><Relationship Id="rId848" Type="http://schemas.openxmlformats.org/officeDocument/2006/relationships/slide" Target="slides/slide844.xml"/><Relationship Id="rId847" Type="http://schemas.openxmlformats.org/officeDocument/2006/relationships/slide" Target="slides/slide843.xml"/><Relationship Id="rId846" Type="http://schemas.openxmlformats.org/officeDocument/2006/relationships/slide" Target="slides/slide842.xml"/><Relationship Id="rId845" Type="http://schemas.openxmlformats.org/officeDocument/2006/relationships/slide" Target="slides/slide841.xml"/><Relationship Id="rId844" Type="http://schemas.openxmlformats.org/officeDocument/2006/relationships/slide" Target="slides/slide840.xml"/><Relationship Id="rId843" Type="http://schemas.openxmlformats.org/officeDocument/2006/relationships/slide" Target="slides/slide839.xml"/><Relationship Id="rId842" Type="http://schemas.openxmlformats.org/officeDocument/2006/relationships/slide" Target="slides/slide838.xml"/><Relationship Id="rId841" Type="http://schemas.openxmlformats.org/officeDocument/2006/relationships/slide" Target="slides/slide837.xml"/><Relationship Id="rId840" Type="http://schemas.openxmlformats.org/officeDocument/2006/relationships/slide" Target="slides/slide836.xml"/><Relationship Id="rId84" Type="http://schemas.openxmlformats.org/officeDocument/2006/relationships/slide" Target="slides/slide80.xml"/><Relationship Id="rId839" Type="http://schemas.openxmlformats.org/officeDocument/2006/relationships/slide" Target="slides/slide835.xml"/><Relationship Id="rId838" Type="http://schemas.openxmlformats.org/officeDocument/2006/relationships/slide" Target="slides/slide834.xml"/><Relationship Id="rId837" Type="http://schemas.openxmlformats.org/officeDocument/2006/relationships/slide" Target="slides/slide833.xml"/><Relationship Id="rId836" Type="http://schemas.openxmlformats.org/officeDocument/2006/relationships/slide" Target="slides/slide832.xml"/><Relationship Id="rId835" Type="http://schemas.openxmlformats.org/officeDocument/2006/relationships/slide" Target="slides/slide831.xml"/><Relationship Id="rId834" Type="http://schemas.openxmlformats.org/officeDocument/2006/relationships/slide" Target="slides/slide830.xml"/><Relationship Id="rId833" Type="http://schemas.openxmlformats.org/officeDocument/2006/relationships/slide" Target="slides/slide829.xml"/><Relationship Id="rId832" Type="http://schemas.openxmlformats.org/officeDocument/2006/relationships/slide" Target="slides/slide828.xml"/><Relationship Id="rId831" Type="http://schemas.openxmlformats.org/officeDocument/2006/relationships/slide" Target="slides/slide827.xml"/><Relationship Id="rId830" Type="http://schemas.openxmlformats.org/officeDocument/2006/relationships/slide" Target="slides/slide826.xml"/><Relationship Id="rId83" Type="http://schemas.openxmlformats.org/officeDocument/2006/relationships/slide" Target="slides/slide79.xml"/><Relationship Id="rId829" Type="http://schemas.openxmlformats.org/officeDocument/2006/relationships/slide" Target="slides/slide825.xml"/><Relationship Id="rId828" Type="http://schemas.openxmlformats.org/officeDocument/2006/relationships/slide" Target="slides/slide824.xml"/><Relationship Id="rId827" Type="http://schemas.openxmlformats.org/officeDocument/2006/relationships/slide" Target="slides/slide823.xml"/><Relationship Id="rId826" Type="http://schemas.openxmlformats.org/officeDocument/2006/relationships/slide" Target="slides/slide822.xml"/><Relationship Id="rId825" Type="http://schemas.openxmlformats.org/officeDocument/2006/relationships/slide" Target="slides/slide821.xml"/><Relationship Id="rId824" Type="http://schemas.openxmlformats.org/officeDocument/2006/relationships/slide" Target="slides/slide820.xml"/><Relationship Id="rId823" Type="http://schemas.openxmlformats.org/officeDocument/2006/relationships/slide" Target="slides/slide819.xml"/><Relationship Id="rId822" Type="http://schemas.openxmlformats.org/officeDocument/2006/relationships/slide" Target="slides/slide818.xml"/><Relationship Id="rId821" Type="http://schemas.openxmlformats.org/officeDocument/2006/relationships/slide" Target="slides/slide817.xml"/><Relationship Id="rId820" Type="http://schemas.openxmlformats.org/officeDocument/2006/relationships/slide" Target="slides/slide816.xml"/><Relationship Id="rId82" Type="http://schemas.openxmlformats.org/officeDocument/2006/relationships/slide" Target="slides/slide78.xml"/><Relationship Id="rId819" Type="http://schemas.openxmlformats.org/officeDocument/2006/relationships/slide" Target="slides/slide815.xml"/><Relationship Id="rId818" Type="http://schemas.openxmlformats.org/officeDocument/2006/relationships/slide" Target="slides/slide814.xml"/><Relationship Id="rId817" Type="http://schemas.openxmlformats.org/officeDocument/2006/relationships/slide" Target="slides/slide813.xml"/><Relationship Id="rId816" Type="http://schemas.openxmlformats.org/officeDocument/2006/relationships/slide" Target="slides/slide812.xml"/><Relationship Id="rId815" Type="http://schemas.openxmlformats.org/officeDocument/2006/relationships/slide" Target="slides/slide811.xml"/><Relationship Id="rId814" Type="http://schemas.openxmlformats.org/officeDocument/2006/relationships/slide" Target="slides/slide810.xml"/><Relationship Id="rId813" Type="http://schemas.openxmlformats.org/officeDocument/2006/relationships/slide" Target="slides/slide809.xml"/><Relationship Id="rId812" Type="http://schemas.openxmlformats.org/officeDocument/2006/relationships/slide" Target="slides/slide808.xml"/><Relationship Id="rId811" Type="http://schemas.openxmlformats.org/officeDocument/2006/relationships/slide" Target="slides/slide807.xml"/><Relationship Id="rId810" Type="http://schemas.openxmlformats.org/officeDocument/2006/relationships/slide" Target="slides/slide806.xml"/><Relationship Id="rId81" Type="http://schemas.openxmlformats.org/officeDocument/2006/relationships/slide" Target="slides/slide77.xml"/><Relationship Id="rId809" Type="http://schemas.openxmlformats.org/officeDocument/2006/relationships/slide" Target="slides/slide805.xml"/><Relationship Id="rId808" Type="http://schemas.openxmlformats.org/officeDocument/2006/relationships/slide" Target="slides/slide804.xml"/><Relationship Id="rId807" Type="http://schemas.openxmlformats.org/officeDocument/2006/relationships/slide" Target="slides/slide803.xml"/><Relationship Id="rId806" Type="http://schemas.openxmlformats.org/officeDocument/2006/relationships/slide" Target="slides/slide802.xml"/><Relationship Id="rId805" Type="http://schemas.openxmlformats.org/officeDocument/2006/relationships/slide" Target="slides/slide801.xml"/><Relationship Id="rId804" Type="http://schemas.openxmlformats.org/officeDocument/2006/relationships/slide" Target="slides/slide800.xml"/><Relationship Id="rId803" Type="http://schemas.openxmlformats.org/officeDocument/2006/relationships/slide" Target="slides/slide799.xml"/><Relationship Id="rId802" Type="http://schemas.openxmlformats.org/officeDocument/2006/relationships/slide" Target="slides/slide798.xml"/><Relationship Id="rId801" Type="http://schemas.openxmlformats.org/officeDocument/2006/relationships/slide" Target="slides/slide797.xml"/><Relationship Id="rId800" Type="http://schemas.openxmlformats.org/officeDocument/2006/relationships/slide" Target="slides/slide796.xml"/><Relationship Id="rId80" Type="http://schemas.openxmlformats.org/officeDocument/2006/relationships/slide" Target="slides/slide76.xml"/><Relationship Id="rId8" Type="http://schemas.openxmlformats.org/officeDocument/2006/relationships/slide" Target="slides/slide5.xml"/><Relationship Id="rId799" Type="http://schemas.openxmlformats.org/officeDocument/2006/relationships/slide" Target="slides/slide795.xml"/><Relationship Id="rId798" Type="http://schemas.openxmlformats.org/officeDocument/2006/relationships/slide" Target="slides/slide794.xml"/><Relationship Id="rId797" Type="http://schemas.openxmlformats.org/officeDocument/2006/relationships/slide" Target="slides/slide793.xml"/><Relationship Id="rId796" Type="http://schemas.openxmlformats.org/officeDocument/2006/relationships/slide" Target="slides/slide792.xml"/><Relationship Id="rId795" Type="http://schemas.openxmlformats.org/officeDocument/2006/relationships/slide" Target="slides/slide791.xml"/><Relationship Id="rId794" Type="http://schemas.openxmlformats.org/officeDocument/2006/relationships/slide" Target="slides/slide790.xml"/><Relationship Id="rId793" Type="http://schemas.openxmlformats.org/officeDocument/2006/relationships/slide" Target="slides/slide789.xml"/><Relationship Id="rId792" Type="http://schemas.openxmlformats.org/officeDocument/2006/relationships/slide" Target="slides/slide788.xml"/><Relationship Id="rId791" Type="http://schemas.openxmlformats.org/officeDocument/2006/relationships/slide" Target="slides/slide787.xml"/><Relationship Id="rId790" Type="http://schemas.openxmlformats.org/officeDocument/2006/relationships/slide" Target="slides/slide786.xml"/><Relationship Id="rId79" Type="http://schemas.openxmlformats.org/officeDocument/2006/relationships/slide" Target="slides/slide75.xml"/><Relationship Id="rId789" Type="http://schemas.openxmlformats.org/officeDocument/2006/relationships/slide" Target="slides/slide785.xml"/><Relationship Id="rId788" Type="http://schemas.openxmlformats.org/officeDocument/2006/relationships/slide" Target="slides/slide784.xml"/><Relationship Id="rId787" Type="http://schemas.openxmlformats.org/officeDocument/2006/relationships/slide" Target="slides/slide783.xml"/><Relationship Id="rId786" Type="http://schemas.openxmlformats.org/officeDocument/2006/relationships/slide" Target="slides/slide782.xml"/><Relationship Id="rId785" Type="http://schemas.openxmlformats.org/officeDocument/2006/relationships/slide" Target="slides/slide781.xml"/><Relationship Id="rId784" Type="http://schemas.openxmlformats.org/officeDocument/2006/relationships/slide" Target="slides/slide780.xml"/><Relationship Id="rId783" Type="http://schemas.openxmlformats.org/officeDocument/2006/relationships/slide" Target="slides/slide779.xml"/><Relationship Id="rId782" Type="http://schemas.openxmlformats.org/officeDocument/2006/relationships/slide" Target="slides/slide778.xml"/><Relationship Id="rId781" Type="http://schemas.openxmlformats.org/officeDocument/2006/relationships/slide" Target="slides/slide777.xml"/><Relationship Id="rId780" Type="http://schemas.openxmlformats.org/officeDocument/2006/relationships/slide" Target="slides/slide776.xml"/><Relationship Id="rId78" Type="http://schemas.openxmlformats.org/officeDocument/2006/relationships/slide" Target="slides/slide74.xml"/><Relationship Id="rId779" Type="http://schemas.openxmlformats.org/officeDocument/2006/relationships/slide" Target="slides/slide775.xml"/><Relationship Id="rId778" Type="http://schemas.openxmlformats.org/officeDocument/2006/relationships/slide" Target="slides/slide774.xml"/><Relationship Id="rId777" Type="http://schemas.openxmlformats.org/officeDocument/2006/relationships/slide" Target="slides/slide773.xml"/><Relationship Id="rId776" Type="http://schemas.openxmlformats.org/officeDocument/2006/relationships/slide" Target="slides/slide772.xml"/><Relationship Id="rId775" Type="http://schemas.openxmlformats.org/officeDocument/2006/relationships/slide" Target="slides/slide771.xml"/><Relationship Id="rId774" Type="http://schemas.openxmlformats.org/officeDocument/2006/relationships/slide" Target="slides/slide770.xml"/><Relationship Id="rId773" Type="http://schemas.openxmlformats.org/officeDocument/2006/relationships/slide" Target="slides/slide769.xml"/><Relationship Id="rId772" Type="http://schemas.openxmlformats.org/officeDocument/2006/relationships/slide" Target="slides/slide768.xml"/><Relationship Id="rId771" Type="http://schemas.openxmlformats.org/officeDocument/2006/relationships/slide" Target="slides/slide767.xml"/><Relationship Id="rId770" Type="http://schemas.openxmlformats.org/officeDocument/2006/relationships/slide" Target="slides/slide766.xml"/><Relationship Id="rId77" Type="http://schemas.openxmlformats.org/officeDocument/2006/relationships/slide" Target="slides/slide73.xml"/><Relationship Id="rId769" Type="http://schemas.openxmlformats.org/officeDocument/2006/relationships/slide" Target="slides/slide765.xml"/><Relationship Id="rId768" Type="http://schemas.openxmlformats.org/officeDocument/2006/relationships/slide" Target="slides/slide764.xml"/><Relationship Id="rId767" Type="http://schemas.openxmlformats.org/officeDocument/2006/relationships/slide" Target="slides/slide763.xml"/><Relationship Id="rId766" Type="http://schemas.openxmlformats.org/officeDocument/2006/relationships/slide" Target="slides/slide762.xml"/><Relationship Id="rId765" Type="http://schemas.openxmlformats.org/officeDocument/2006/relationships/slide" Target="slides/slide761.xml"/><Relationship Id="rId764" Type="http://schemas.openxmlformats.org/officeDocument/2006/relationships/slide" Target="slides/slide760.xml"/><Relationship Id="rId763" Type="http://schemas.openxmlformats.org/officeDocument/2006/relationships/slide" Target="slides/slide759.xml"/><Relationship Id="rId762" Type="http://schemas.openxmlformats.org/officeDocument/2006/relationships/slide" Target="slides/slide758.xml"/><Relationship Id="rId761" Type="http://schemas.openxmlformats.org/officeDocument/2006/relationships/slide" Target="slides/slide757.xml"/><Relationship Id="rId760" Type="http://schemas.openxmlformats.org/officeDocument/2006/relationships/slide" Target="slides/slide756.xml"/><Relationship Id="rId76" Type="http://schemas.openxmlformats.org/officeDocument/2006/relationships/slide" Target="slides/slide72.xml"/><Relationship Id="rId759" Type="http://schemas.openxmlformats.org/officeDocument/2006/relationships/slide" Target="slides/slide755.xml"/><Relationship Id="rId758" Type="http://schemas.openxmlformats.org/officeDocument/2006/relationships/slide" Target="slides/slide754.xml"/><Relationship Id="rId757" Type="http://schemas.openxmlformats.org/officeDocument/2006/relationships/slide" Target="slides/slide753.xml"/><Relationship Id="rId756" Type="http://schemas.openxmlformats.org/officeDocument/2006/relationships/slide" Target="slides/slide752.xml"/><Relationship Id="rId755" Type="http://schemas.openxmlformats.org/officeDocument/2006/relationships/slide" Target="slides/slide751.xml"/><Relationship Id="rId754" Type="http://schemas.openxmlformats.org/officeDocument/2006/relationships/slide" Target="slides/slide750.xml"/><Relationship Id="rId753" Type="http://schemas.openxmlformats.org/officeDocument/2006/relationships/slide" Target="slides/slide749.xml"/><Relationship Id="rId752" Type="http://schemas.openxmlformats.org/officeDocument/2006/relationships/slide" Target="slides/slide748.xml"/><Relationship Id="rId751" Type="http://schemas.openxmlformats.org/officeDocument/2006/relationships/slide" Target="slides/slide747.xml"/><Relationship Id="rId750" Type="http://schemas.openxmlformats.org/officeDocument/2006/relationships/slide" Target="slides/slide746.xml"/><Relationship Id="rId75" Type="http://schemas.openxmlformats.org/officeDocument/2006/relationships/slide" Target="slides/slide71.xml"/><Relationship Id="rId749" Type="http://schemas.openxmlformats.org/officeDocument/2006/relationships/slide" Target="slides/slide745.xml"/><Relationship Id="rId748" Type="http://schemas.openxmlformats.org/officeDocument/2006/relationships/slide" Target="slides/slide744.xml"/><Relationship Id="rId747" Type="http://schemas.openxmlformats.org/officeDocument/2006/relationships/slide" Target="slides/slide743.xml"/><Relationship Id="rId746" Type="http://schemas.openxmlformats.org/officeDocument/2006/relationships/slide" Target="slides/slide742.xml"/><Relationship Id="rId745" Type="http://schemas.openxmlformats.org/officeDocument/2006/relationships/slide" Target="slides/slide741.xml"/><Relationship Id="rId744" Type="http://schemas.openxmlformats.org/officeDocument/2006/relationships/slide" Target="slides/slide740.xml"/><Relationship Id="rId743" Type="http://schemas.openxmlformats.org/officeDocument/2006/relationships/slide" Target="slides/slide739.xml"/><Relationship Id="rId742" Type="http://schemas.openxmlformats.org/officeDocument/2006/relationships/slide" Target="slides/slide738.xml"/><Relationship Id="rId741" Type="http://schemas.openxmlformats.org/officeDocument/2006/relationships/slide" Target="slides/slide737.xml"/><Relationship Id="rId740" Type="http://schemas.openxmlformats.org/officeDocument/2006/relationships/slide" Target="slides/slide736.xml"/><Relationship Id="rId74" Type="http://schemas.openxmlformats.org/officeDocument/2006/relationships/slide" Target="slides/slide70.xml"/><Relationship Id="rId739" Type="http://schemas.openxmlformats.org/officeDocument/2006/relationships/slide" Target="slides/slide735.xml"/><Relationship Id="rId738" Type="http://schemas.openxmlformats.org/officeDocument/2006/relationships/slide" Target="slides/slide734.xml"/><Relationship Id="rId737" Type="http://schemas.openxmlformats.org/officeDocument/2006/relationships/slide" Target="slides/slide733.xml"/><Relationship Id="rId736" Type="http://schemas.openxmlformats.org/officeDocument/2006/relationships/slide" Target="slides/slide732.xml"/><Relationship Id="rId735" Type="http://schemas.openxmlformats.org/officeDocument/2006/relationships/slide" Target="slides/slide731.xml"/><Relationship Id="rId734" Type="http://schemas.openxmlformats.org/officeDocument/2006/relationships/slide" Target="slides/slide730.xml"/><Relationship Id="rId733" Type="http://schemas.openxmlformats.org/officeDocument/2006/relationships/slide" Target="slides/slide729.xml"/><Relationship Id="rId732" Type="http://schemas.openxmlformats.org/officeDocument/2006/relationships/slide" Target="slides/slide728.xml"/><Relationship Id="rId731" Type="http://schemas.openxmlformats.org/officeDocument/2006/relationships/slide" Target="slides/slide727.xml"/><Relationship Id="rId730" Type="http://schemas.openxmlformats.org/officeDocument/2006/relationships/slide" Target="slides/slide726.xml"/><Relationship Id="rId73" Type="http://schemas.openxmlformats.org/officeDocument/2006/relationships/slide" Target="slides/slide69.xml"/><Relationship Id="rId729" Type="http://schemas.openxmlformats.org/officeDocument/2006/relationships/slide" Target="slides/slide725.xml"/><Relationship Id="rId728" Type="http://schemas.openxmlformats.org/officeDocument/2006/relationships/slide" Target="slides/slide724.xml"/><Relationship Id="rId727" Type="http://schemas.openxmlformats.org/officeDocument/2006/relationships/slide" Target="slides/slide723.xml"/><Relationship Id="rId726" Type="http://schemas.openxmlformats.org/officeDocument/2006/relationships/slide" Target="slides/slide722.xml"/><Relationship Id="rId725" Type="http://schemas.openxmlformats.org/officeDocument/2006/relationships/slide" Target="slides/slide721.xml"/><Relationship Id="rId724" Type="http://schemas.openxmlformats.org/officeDocument/2006/relationships/slide" Target="slides/slide720.xml"/><Relationship Id="rId723" Type="http://schemas.openxmlformats.org/officeDocument/2006/relationships/slide" Target="slides/slide719.xml"/><Relationship Id="rId722" Type="http://schemas.openxmlformats.org/officeDocument/2006/relationships/slide" Target="slides/slide718.xml"/><Relationship Id="rId721" Type="http://schemas.openxmlformats.org/officeDocument/2006/relationships/slide" Target="slides/slide717.xml"/><Relationship Id="rId720" Type="http://schemas.openxmlformats.org/officeDocument/2006/relationships/slide" Target="slides/slide716.xml"/><Relationship Id="rId72" Type="http://schemas.openxmlformats.org/officeDocument/2006/relationships/slide" Target="slides/slide68.xml"/><Relationship Id="rId719" Type="http://schemas.openxmlformats.org/officeDocument/2006/relationships/slide" Target="slides/slide715.xml"/><Relationship Id="rId718" Type="http://schemas.openxmlformats.org/officeDocument/2006/relationships/slide" Target="slides/slide714.xml"/><Relationship Id="rId717" Type="http://schemas.openxmlformats.org/officeDocument/2006/relationships/slide" Target="slides/slide713.xml"/><Relationship Id="rId716" Type="http://schemas.openxmlformats.org/officeDocument/2006/relationships/slide" Target="slides/slide712.xml"/><Relationship Id="rId715" Type="http://schemas.openxmlformats.org/officeDocument/2006/relationships/slide" Target="slides/slide711.xml"/><Relationship Id="rId714" Type="http://schemas.openxmlformats.org/officeDocument/2006/relationships/slide" Target="slides/slide710.xml"/><Relationship Id="rId713" Type="http://schemas.openxmlformats.org/officeDocument/2006/relationships/slide" Target="slides/slide709.xml"/><Relationship Id="rId712" Type="http://schemas.openxmlformats.org/officeDocument/2006/relationships/slide" Target="slides/slide708.xml"/><Relationship Id="rId711" Type="http://schemas.openxmlformats.org/officeDocument/2006/relationships/slide" Target="slides/slide707.xml"/><Relationship Id="rId710" Type="http://schemas.openxmlformats.org/officeDocument/2006/relationships/slide" Target="slides/slide706.xml"/><Relationship Id="rId71" Type="http://schemas.openxmlformats.org/officeDocument/2006/relationships/slide" Target="slides/slide67.xml"/><Relationship Id="rId709" Type="http://schemas.openxmlformats.org/officeDocument/2006/relationships/slide" Target="slides/slide705.xml"/><Relationship Id="rId708" Type="http://schemas.openxmlformats.org/officeDocument/2006/relationships/slide" Target="slides/slide704.xml"/><Relationship Id="rId707" Type="http://schemas.openxmlformats.org/officeDocument/2006/relationships/slide" Target="slides/slide703.xml"/><Relationship Id="rId706" Type="http://schemas.openxmlformats.org/officeDocument/2006/relationships/slide" Target="slides/slide702.xml"/><Relationship Id="rId705" Type="http://schemas.openxmlformats.org/officeDocument/2006/relationships/slide" Target="slides/slide701.xml"/><Relationship Id="rId704" Type="http://schemas.openxmlformats.org/officeDocument/2006/relationships/slide" Target="slides/slide700.xml"/><Relationship Id="rId703" Type="http://schemas.openxmlformats.org/officeDocument/2006/relationships/slide" Target="slides/slide699.xml"/><Relationship Id="rId702" Type="http://schemas.openxmlformats.org/officeDocument/2006/relationships/slide" Target="slides/slide698.xml"/><Relationship Id="rId701" Type="http://schemas.openxmlformats.org/officeDocument/2006/relationships/slide" Target="slides/slide697.xml"/><Relationship Id="rId700" Type="http://schemas.openxmlformats.org/officeDocument/2006/relationships/slide" Target="slides/slide696.xml"/><Relationship Id="rId70" Type="http://schemas.openxmlformats.org/officeDocument/2006/relationships/slide" Target="slides/slide66.xml"/><Relationship Id="rId7" Type="http://schemas.openxmlformats.org/officeDocument/2006/relationships/slide" Target="slides/slide4.xml"/><Relationship Id="rId699" Type="http://schemas.openxmlformats.org/officeDocument/2006/relationships/slide" Target="slides/slide695.xml"/><Relationship Id="rId698" Type="http://schemas.openxmlformats.org/officeDocument/2006/relationships/slide" Target="slides/slide694.xml"/><Relationship Id="rId697" Type="http://schemas.openxmlformats.org/officeDocument/2006/relationships/slide" Target="slides/slide693.xml"/><Relationship Id="rId696" Type="http://schemas.openxmlformats.org/officeDocument/2006/relationships/slide" Target="slides/slide692.xml"/><Relationship Id="rId695" Type="http://schemas.openxmlformats.org/officeDocument/2006/relationships/slide" Target="slides/slide691.xml"/><Relationship Id="rId694" Type="http://schemas.openxmlformats.org/officeDocument/2006/relationships/slide" Target="slides/slide690.xml"/><Relationship Id="rId693" Type="http://schemas.openxmlformats.org/officeDocument/2006/relationships/slide" Target="slides/slide689.xml"/><Relationship Id="rId692" Type="http://schemas.openxmlformats.org/officeDocument/2006/relationships/slide" Target="slides/slide688.xml"/><Relationship Id="rId691" Type="http://schemas.openxmlformats.org/officeDocument/2006/relationships/slide" Target="slides/slide687.xml"/><Relationship Id="rId690" Type="http://schemas.openxmlformats.org/officeDocument/2006/relationships/slide" Target="slides/slide686.xml"/><Relationship Id="rId69" Type="http://schemas.openxmlformats.org/officeDocument/2006/relationships/slide" Target="slides/slide65.xml"/><Relationship Id="rId689" Type="http://schemas.openxmlformats.org/officeDocument/2006/relationships/slide" Target="slides/slide685.xml"/><Relationship Id="rId688" Type="http://schemas.openxmlformats.org/officeDocument/2006/relationships/slide" Target="slides/slide684.xml"/><Relationship Id="rId687" Type="http://schemas.openxmlformats.org/officeDocument/2006/relationships/slide" Target="slides/slide683.xml"/><Relationship Id="rId686" Type="http://schemas.openxmlformats.org/officeDocument/2006/relationships/slide" Target="slides/slide682.xml"/><Relationship Id="rId685" Type="http://schemas.openxmlformats.org/officeDocument/2006/relationships/slide" Target="slides/slide681.xml"/><Relationship Id="rId684" Type="http://schemas.openxmlformats.org/officeDocument/2006/relationships/slide" Target="slides/slide680.xml"/><Relationship Id="rId683" Type="http://schemas.openxmlformats.org/officeDocument/2006/relationships/slide" Target="slides/slide679.xml"/><Relationship Id="rId682" Type="http://schemas.openxmlformats.org/officeDocument/2006/relationships/slide" Target="slides/slide678.xml"/><Relationship Id="rId681" Type="http://schemas.openxmlformats.org/officeDocument/2006/relationships/slide" Target="slides/slide677.xml"/><Relationship Id="rId680" Type="http://schemas.openxmlformats.org/officeDocument/2006/relationships/slide" Target="slides/slide676.xml"/><Relationship Id="rId68" Type="http://schemas.openxmlformats.org/officeDocument/2006/relationships/slide" Target="slides/slide64.xml"/><Relationship Id="rId679" Type="http://schemas.openxmlformats.org/officeDocument/2006/relationships/slide" Target="slides/slide675.xml"/><Relationship Id="rId678" Type="http://schemas.openxmlformats.org/officeDocument/2006/relationships/slide" Target="slides/slide674.xml"/><Relationship Id="rId677" Type="http://schemas.openxmlformats.org/officeDocument/2006/relationships/slide" Target="slides/slide673.xml"/><Relationship Id="rId676" Type="http://schemas.openxmlformats.org/officeDocument/2006/relationships/slide" Target="slides/slide672.xml"/><Relationship Id="rId675" Type="http://schemas.openxmlformats.org/officeDocument/2006/relationships/slide" Target="slides/slide671.xml"/><Relationship Id="rId674" Type="http://schemas.openxmlformats.org/officeDocument/2006/relationships/slide" Target="slides/slide670.xml"/><Relationship Id="rId673" Type="http://schemas.openxmlformats.org/officeDocument/2006/relationships/slide" Target="slides/slide669.xml"/><Relationship Id="rId672" Type="http://schemas.openxmlformats.org/officeDocument/2006/relationships/slide" Target="slides/slide668.xml"/><Relationship Id="rId671" Type="http://schemas.openxmlformats.org/officeDocument/2006/relationships/slide" Target="slides/slide667.xml"/><Relationship Id="rId670" Type="http://schemas.openxmlformats.org/officeDocument/2006/relationships/slide" Target="slides/slide666.xml"/><Relationship Id="rId67" Type="http://schemas.openxmlformats.org/officeDocument/2006/relationships/slide" Target="slides/slide63.xml"/><Relationship Id="rId669" Type="http://schemas.openxmlformats.org/officeDocument/2006/relationships/slide" Target="slides/slide665.xml"/><Relationship Id="rId668" Type="http://schemas.openxmlformats.org/officeDocument/2006/relationships/slide" Target="slides/slide664.xml"/><Relationship Id="rId667" Type="http://schemas.openxmlformats.org/officeDocument/2006/relationships/slide" Target="slides/slide663.xml"/><Relationship Id="rId666" Type="http://schemas.openxmlformats.org/officeDocument/2006/relationships/slide" Target="slides/slide662.xml"/><Relationship Id="rId665" Type="http://schemas.openxmlformats.org/officeDocument/2006/relationships/slide" Target="slides/slide661.xml"/><Relationship Id="rId664" Type="http://schemas.openxmlformats.org/officeDocument/2006/relationships/slide" Target="slides/slide660.xml"/><Relationship Id="rId663" Type="http://schemas.openxmlformats.org/officeDocument/2006/relationships/slide" Target="slides/slide659.xml"/><Relationship Id="rId662" Type="http://schemas.openxmlformats.org/officeDocument/2006/relationships/slide" Target="slides/slide658.xml"/><Relationship Id="rId661" Type="http://schemas.openxmlformats.org/officeDocument/2006/relationships/slide" Target="slides/slide657.xml"/><Relationship Id="rId660" Type="http://schemas.openxmlformats.org/officeDocument/2006/relationships/slide" Target="slides/slide656.xml"/><Relationship Id="rId66" Type="http://schemas.openxmlformats.org/officeDocument/2006/relationships/slide" Target="slides/slide62.xml"/><Relationship Id="rId659" Type="http://schemas.openxmlformats.org/officeDocument/2006/relationships/slide" Target="slides/slide655.xml"/><Relationship Id="rId658" Type="http://schemas.openxmlformats.org/officeDocument/2006/relationships/slide" Target="slides/slide654.xml"/><Relationship Id="rId657" Type="http://schemas.openxmlformats.org/officeDocument/2006/relationships/slide" Target="slides/slide653.xml"/><Relationship Id="rId656" Type="http://schemas.openxmlformats.org/officeDocument/2006/relationships/slide" Target="slides/slide652.xml"/><Relationship Id="rId655" Type="http://schemas.openxmlformats.org/officeDocument/2006/relationships/slide" Target="slides/slide651.xml"/><Relationship Id="rId654" Type="http://schemas.openxmlformats.org/officeDocument/2006/relationships/slide" Target="slides/slide650.xml"/><Relationship Id="rId653" Type="http://schemas.openxmlformats.org/officeDocument/2006/relationships/slide" Target="slides/slide649.xml"/><Relationship Id="rId652" Type="http://schemas.openxmlformats.org/officeDocument/2006/relationships/slide" Target="slides/slide648.xml"/><Relationship Id="rId651" Type="http://schemas.openxmlformats.org/officeDocument/2006/relationships/slide" Target="slides/slide647.xml"/><Relationship Id="rId650" Type="http://schemas.openxmlformats.org/officeDocument/2006/relationships/slide" Target="slides/slide646.xml"/><Relationship Id="rId65" Type="http://schemas.openxmlformats.org/officeDocument/2006/relationships/slide" Target="slides/slide61.xml"/><Relationship Id="rId649" Type="http://schemas.openxmlformats.org/officeDocument/2006/relationships/slide" Target="slides/slide645.xml"/><Relationship Id="rId648" Type="http://schemas.openxmlformats.org/officeDocument/2006/relationships/slide" Target="slides/slide644.xml"/><Relationship Id="rId647" Type="http://schemas.openxmlformats.org/officeDocument/2006/relationships/slide" Target="slides/slide643.xml"/><Relationship Id="rId646" Type="http://schemas.openxmlformats.org/officeDocument/2006/relationships/slide" Target="slides/slide642.xml"/><Relationship Id="rId645" Type="http://schemas.openxmlformats.org/officeDocument/2006/relationships/slide" Target="slides/slide641.xml"/><Relationship Id="rId644" Type="http://schemas.openxmlformats.org/officeDocument/2006/relationships/slide" Target="slides/slide640.xml"/><Relationship Id="rId643" Type="http://schemas.openxmlformats.org/officeDocument/2006/relationships/slide" Target="slides/slide639.xml"/><Relationship Id="rId642" Type="http://schemas.openxmlformats.org/officeDocument/2006/relationships/slide" Target="slides/slide638.xml"/><Relationship Id="rId641" Type="http://schemas.openxmlformats.org/officeDocument/2006/relationships/slide" Target="slides/slide637.xml"/><Relationship Id="rId640" Type="http://schemas.openxmlformats.org/officeDocument/2006/relationships/slide" Target="slides/slide636.xml"/><Relationship Id="rId64" Type="http://schemas.openxmlformats.org/officeDocument/2006/relationships/slide" Target="slides/slide60.xml"/><Relationship Id="rId639" Type="http://schemas.openxmlformats.org/officeDocument/2006/relationships/slide" Target="slides/slide635.xml"/><Relationship Id="rId638" Type="http://schemas.openxmlformats.org/officeDocument/2006/relationships/slide" Target="slides/slide634.xml"/><Relationship Id="rId637" Type="http://schemas.openxmlformats.org/officeDocument/2006/relationships/slide" Target="slides/slide633.xml"/><Relationship Id="rId636" Type="http://schemas.openxmlformats.org/officeDocument/2006/relationships/slide" Target="slides/slide632.xml"/><Relationship Id="rId635" Type="http://schemas.openxmlformats.org/officeDocument/2006/relationships/slide" Target="slides/slide631.xml"/><Relationship Id="rId634" Type="http://schemas.openxmlformats.org/officeDocument/2006/relationships/slide" Target="slides/slide630.xml"/><Relationship Id="rId633" Type="http://schemas.openxmlformats.org/officeDocument/2006/relationships/slide" Target="slides/slide629.xml"/><Relationship Id="rId632" Type="http://schemas.openxmlformats.org/officeDocument/2006/relationships/slide" Target="slides/slide628.xml"/><Relationship Id="rId631" Type="http://schemas.openxmlformats.org/officeDocument/2006/relationships/slide" Target="slides/slide627.xml"/><Relationship Id="rId630" Type="http://schemas.openxmlformats.org/officeDocument/2006/relationships/slide" Target="slides/slide626.xml"/><Relationship Id="rId63" Type="http://schemas.openxmlformats.org/officeDocument/2006/relationships/slide" Target="slides/slide59.xml"/><Relationship Id="rId629" Type="http://schemas.openxmlformats.org/officeDocument/2006/relationships/slide" Target="slides/slide625.xml"/><Relationship Id="rId628" Type="http://schemas.openxmlformats.org/officeDocument/2006/relationships/slide" Target="slides/slide624.xml"/><Relationship Id="rId627" Type="http://schemas.openxmlformats.org/officeDocument/2006/relationships/slide" Target="slides/slide623.xml"/><Relationship Id="rId626" Type="http://schemas.openxmlformats.org/officeDocument/2006/relationships/slide" Target="slides/slide622.xml"/><Relationship Id="rId625" Type="http://schemas.openxmlformats.org/officeDocument/2006/relationships/slide" Target="slides/slide621.xml"/><Relationship Id="rId624" Type="http://schemas.openxmlformats.org/officeDocument/2006/relationships/slide" Target="slides/slide620.xml"/><Relationship Id="rId623" Type="http://schemas.openxmlformats.org/officeDocument/2006/relationships/slide" Target="slides/slide619.xml"/><Relationship Id="rId622" Type="http://schemas.openxmlformats.org/officeDocument/2006/relationships/slide" Target="slides/slide618.xml"/><Relationship Id="rId621" Type="http://schemas.openxmlformats.org/officeDocument/2006/relationships/slide" Target="slides/slide617.xml"/><Relationship Id="rId620" Type="http://schemas.openxmlformats.org/officeDocument/2006/relationships/slide" Target="slides/slide616.xml"/><Relationship Id="rId62" Type="http://schemas.openxmlformats.org/officeDocument/2006/relationships/slide" Target="slides/slide58.xml"/><Relationship Id="rId619" Type="http://schemas.openxmlformats.org/officeDocument/2006/relationships/slide" Target="slides/slide615.xml"/><Relationship Id="rId618" Type="http://schemas.openxmlformats.org/officeDocument/2006/relationships/slide" Target="slides/slide614.xml"/><Relationship Id="rId617" Type="http://schemas.openxmlformats.org/officeDocument/2006/relationships/slide" Target="slides/slide613.xml"/><Relationship Id="rId616" Type="http://schemas.openxmlformats.org/officeDocument/2006/relationships/slide" Target="slides/slide612.xml"/><Relationship Id="rId615" Type="http://schemas.openxmlformats.org/officeDocument/2006/relationships/slide" Target="slides/slide611.xml"/><Relationship Id="rId614" Type="http://schemas.openxmlformats.org/officeDocument/2006/relationships/slide" Target="slides/slide610.xml"/><Relationship Id="rId613" Type="http://schemas.openxmlformats.org/officeDocument/2006/relationships/slide" Target="slides/slide609.xml"/><Relationship Id="rId612" Type="http://schemas.openxmlformats.org/officeDocument/2006/relationships/slide" Target="slides/slide608.xml"/><Relationship Id="rId611" Type="http://schemas.openxmlformats.org/officeDocument/2006/relationships/slide" Target="slides/slide607.xml"/><Relationship Id="rId610" Type="http://schemas.openxmlformats.org/officeDocument/2006/relationships/slide" Target="slides/slide606.xml"/><Relationship Id="rId61" Type="http://schemas.openxmlformats.org/officeDocument/2006/relationships/slide" Target="slides/slide57.xml"/><Relationship Id="rId609" Type="http://schemas.openxmlformats.org/officeDocument/2006/relationships/slide" Target="slides/slide605.xml"/><Relationship Id="rId608" Type="http://schemas.openxmlformats.org/officeDocument/2006/relationships/slide" Target="slides/slide604.xml"/><Relationship Id="rId607" Type="http://schemas.openxmlformats.org/officeDocument/2006/relationships/slide" Target="slides/slide603.xml"/><Relationship Id="rId606" Type="http://schemas.openxmlformats.org/officeDocument/2006/relationships/slide" Target="slides/slide602.xml"/><Relationship Id="rId605" Type="http://schemas.openxmlformats.org/officeDocument/2006/relationships/slide" Target="slides/slide601.xml"/><Relationship Id="rId604" Type="http://schemas.openxmlformats.org/officeDocument/2006/relationships/slide" Target="slides/slide600.xml"/><Relationship Id="rId603" Type="http://schemas.openxmlformats.org/officeDocument/2006/relationships/slide" Target="slides/slide599.xml"/><Relationship Id="rId602" Type="http://schemas.openxmlformats.org/officeDocument/2006/relationships/slide" Target="slides/slide598.xml"/><Relationship Id="rId601" Type="http://schemas.openxmlformats.org/officeDocument/2006/relationships/slide" Target="slides/slide597.xml"/><Relationship Id="rId600" Type="http://schemas.openxmlformats.org/officeDocument/2006/relationships/slide" Target="slides/slide596.xml"/><Relationship Id="rId60" Type="http://schemas.openxmlformats.org/officeDocument/2006/relationships/slide" Target="slides/slide56.xml"/><Relationship Id="rId6" Type="http://schemas.openxmlformats.org/officeDocument/2006/relationships/slide" Target="slides/slide3.xml"/><Relationship Id="rId599" Type="http://schemas.openxmlformats.org/officeDocument/2006/relationships/slide" Target="slides/slide595.xml"/><Relationship Id="rId598" Type="http://schemas.openxmlformats.org/officeDocument/2006/relationships/slide" Target="slides/slide594.xml"/><Relationship Id="rId597" Type="http://schemas.openxmlformats.org/officeDocument/2006/relationships/slide" Target="slides/slide593.xml"/><Relationship Id="rId596" Type="http://schemas.openxmlformats.org/officeDocument/2006/relationships/slide" Target="slides/slide592.xml"/><Relationship Id="rId595" Type="http://schemas.openxmlformats.org/officeDocument/2006/relationships/slide" Target="slides/slide591.xml"/><Relationship Id="rId594" Type="http://schemas.openxmlformats.org/officeDocument/2006/relationships/slide" Target="slides/slide590.xml"/><Relationship Id="rId593" Type="http://schemas.openxmlformats.org/officeDocument/2006/relationships/slide" Target="slides/slide589.xml"/><Relationship Id="rId592" Type="http://schemas.openxmlformats.org/officeDocument/2006/relationships/slide" Target="slides/slide588.xml"/><Relationship Id="rId591" Type="http://schemas.openxmlformats.org/officeDocument/2006/relationships/slide" Target="slides/slide587.xml"/><Relationship Id="rId590" Type="http://schemas.openxmlformats.org/officeDocument/2006/relationships/slide" Target="slides/slide586.xml"/><Relationship Id="rId59" Type="http://schemas.openxmlformats.org/officeDocument/2006/relationships/slide" Target="slides/slide55.xml"/><Relationship Id="rId589" Type="http://schemas.openxmlformats.org/officeDocument/2006/relationships/slide" Target="slides/slide585.xml"/><Relationship Id="rId588" Type="http://schemas.openxmlformats.org/officeDocument/2006/relationships/slide" Target="slides/slide584.xml"/><Relationship Id="rId587" Type="http://schemas.openxmlformats.org/officeDocument/2006/relationships/slide" Target="slides/slide583.xml"/><Relationship Id="rId586" Type="http://schemas.openxmlformats.org/officeDocument/2006/relationships/slide" Target="slides/slide582.xml"/><Relationship Id="rId585" Type="http://schemas.openxmlformats.org/officeDocument/2006/relationships/slide" Target="slides/slide581.xml"/><Relationship Id="rId584" Type="http://schemas.openxmlformats.org/officeDocument/2006/relationships/slide" Target="slides/slide580.xml"/><Relationship Id="rId583" Type="http://schemas.openxmlformats.org/officeDocument/2006/relationships/slide" Target="slides/slide579.xml"/><Relationship Id="rId582" Type="http://schemas.openxmlformats.org/officeDocument/2006/relationships/slide" Target="slides/slide578.xml"/><Relationship Id="rId581" Type="http://schemas.openxmlformats.org/officeDocument/2006/relationships/slide" Target="slides/slide577.xml"/><Relationship Id="rId580" Type="http://schemas.openxmlformats.org/officeDocument/2006/relationships/slide" Target="slides/slide576.xml"/><Relationship Id="rId58" Type="http://schemas.openxmlformats.org/officeDocument/2006/relationships/slide" Target="slides/slide54.xml"/><Relationship Id="rId579" Type="http://schemas.openxmlformats.org/officeDocument/2006/relationships/slide" Target="slides/slide575.xml"/><Relationship Id="rId578" Type="http://schemas.openxmlformats.org/officeDocument/2006/relationships/slide" Target="slides/slide574.xml"/><Relationship Id="rId577" Type="http://schemas.openxmlformats.org/officeDocument/2006/relationships/slide" Target="slides/slide573.xml"/><Relationship Id="rId576" Type="http://schemas.openxmlformats.org/officeDocument/2006/relationships/slide" Target="slides/slide572.xml"/><Relationship Id="rId575" Type="http://schemas.openxmlformats.org/officeDocument/2006/relationships/slide" Target="slides/slide571.xml"/><Relationship Id="rId574" Type="http://schemas.openxmlformats.org/officeDocument/2006/relationships/slide" Target="slides/slide570.xml"/><Relationship Id="rId573" Type="http://schemas.openxmlformats.org/officeDocument/2006/relationships/slide" Target="slides/slide569.xml"/><Relationship Id="rId572" Type="http://schemas.openxmlformats.org/officeDocument/2006/relationships/slide" Target="slides/slide568.xml"/><Relationship Id="rId571" Type="http://schemas.openxmlformats.org/officeDocument/2006/relationships/slide" Target="slides/slide567.xml"/><Relationship Id="rId570" Type="http://schemas.openxmlformats.org/officeDocument/2006/relationships/slide" Target="slides/slide566.xml"/><Relationship Id="rId57" Type="http://schemas.openxmlformats.org/officeDocument/2006/relationships/slide" Target="slides/slide53.xml"/><Relationship Id="rId569" Type="http://schemas.openxmlformats.org/officeDocument/2006/relationships/slide" Target="slides/slide565.xml"/><Relationship Id="rId568" Type="http://schemas.openxmlformats.org/officeDocument/2006/relationships/slide" Target="slides/slide564.xml"/><Relationship Id="rId567" Type="http://schemas.openxmlformats.org/officeDocument/2006/relationships/slide" Target="slides/slide563.xml"/><Relationship Id="rId566" Type="http://schemas.openxmlformats.org/officeDocument/2006/relationships/slide" Target="slides/slide562.xml"/><Relationship Id="rId565" Type="http://schemas.openxmlformats.org/officeDocument/2006/relationships/slide" Target="slides/slide561.xml"/><Relationship Id="rId564" Type="http://schemas.openxmlformats.org/officeDocument/2006/relationships/slide" Target="slides/slide560.xml"/><Relationship Id="rId563" Type="http://schemas.openxmlformats.org/officeDocument/2006/relationships/slide" Target="slides/slide559.xml"/><Relationship Id="rId562" Type="http://schemas.openxmlformats.org/officeDocument/2006/relationships/slide" Target="slides/slide558.xml"/><Relationship Id="rId561" Type="http://schemas.openxmlformats.org/officeDocument/2006/relationships/slide" Target="slides/slide557.xml"/><Relationship Id="rId560" Type="http://schemas.openxmlformats.org/officeDocument/2006/relationships/slide" Target="slides/slide556.xml"/><Relationship Id="rId56" Type="http://schemas.openxmlformats.org/officeDocument/2006/relationships/slide" Target="slides/slide52.xml"/><Relationship Id="rId559" Type="http://schemas.openxmlformats.org/officeDocument/2006/relationships/slide" Target="slides/slide555.xml"/><Relationship Id="rId558" Type="http://schemas.openxmlformats.org/officeDocument/2006/relationships/slide" Target="slides/slide554.xml"/><Relationship Id="rId557" Type="http://schemas.openxmlformats.org/officeDocument/2006/relationships/slide" Target="slides/slide553.xml"/><Relationship Id="rId556" Type="http://schemas.openxmlformats.org/officeDocument/2006/relationships/slide" Target="slides/slide552.xml"/><Relationship Id="rId555" Type="http://schemas.openxmlformats.org/officeDocument/2006/relationships/slide" Target="slides/slide551.xml"/><Relationship Id="rId554" Type="http://schemas.openxmlformats.org/officeDocument/2006/relationships/slide" Target="slides/slide550.xml"/><Relationship Id="rId553" Type="http://schemas.openxmlformats.org/officeDocument/2006/relationships/slide" Target="slides/slide549.xml"/><Relationship Id="rId552" Type="http://schemas.openxmlformats.org/officeDocument/2006/relationships/slide" Target="slides/slide548.xml"/><Relationship Id="rId551" Type="http://schemas.openxmlformats.org/officeDocument/2006/relationships/slide" Target="slides/slide547.xml"/><Relationship Id="rId550" Type="http://schemas.openxmlformats.org/officeDocument/2006/relationships/slide" Target="slides/slide546.xml"/><Relationship Id="rId55" Type="http://schemas.openxmlformats.org/officeDocument/2006/relationships/slide" Target="slides/slide51.xml"/><Relationship Id="rId549" Type="http://schemas.openxmlformats.org/officeDocument/2006/relationships/slide" Target="slides/slide545.xml"/><Relationship Id="rId548" Type="http://schemas.openxmlformats.org/officeDocument/2006/relationships/slide" Target="slides/slide544.xml"/><Relationship Id="rId547" Type="http://schemas.openxmlformats.org/officeDocument/2006/relationships/slide" Target="slides/slide543.xml"/><Relationship Id="rId546" Type="http://schemas.openxmlformats.org/officeDocument/2006/relationships/slide" Target="slides/slide542.xml"/><Relationship Id="rId545" Type="http://schemas.openxmlformats.org/officeDocument/2006/relationships/slide" Target="slides/slide541.xml"/><Relationship Id="rId544" Type="http://schemas.openxmlformats.org/officeDocument/2006/relationships/slide" Target="slides/slide540.xml"/><Relationship Id="rId543" Type="http://schemas.openxmlformats.org/officeDocument/2006/relationships/slide" Target="slides/slide539.xml"/><Relationship Id="rId542" Type="http://schemas.openxmlformats.org/officeDocument/2006/relationships/slide" Target="slides/slide538.xml"/><Relationship Id="rId541" Type="http://schemas.openxmlformats.org/officeDocument/2006/relationships/slide" Target="slides/slide537.xml"/><Relationship Id="rId540" Type="http://schemas.openxmlformats.org/officeDocument/2006/relationships/slide" Target="slides/slide536.xml"/><Relationship Id="rId54" Type="http://schemas.openxmlformats.org/officeDocument/2006/relationships/slide" Target="slides/slide50.xml"/><Relationship Id="rId539" Type="http://schemas.openxmlformats.org/officeDocument/2006/relationships/slide" Target="slides/slide535.xml"/><Relationship Id="rId538" Type="http://schemas.openxmlformats.org/officeDocument/2006/relationships/slide" Target="slides/slide534.xml"/><Relationship Id="rId537" Type="http://schemas.openxmlformats.org/officeDocument/2006/relationships/slide" Target="slides/slide533.xml"/><Relationship Id="rId536" Type="http://schemas.openxmlformats.org/officeDocument/2006/relationships/slide" Target="slides/slide532.xml"/><Relationship Id="rId535" Type="http://schemas.openxmlformats.org/officeDocument/2006/relationships/slide" Target="slides/slide531.xml"/><Relationship Id="rId534" Type="http://schemas.openxmlformats.org/officeDocument/2006/relationships/slide" Target="slides/slide530.xml"/><Relationship Id="rId533" Type="http://schemas.openxmlformats.org/officeDocument/2006/relationships/slide" Target="slides/slide529.xml"/><Relationship Id="rId532" Type="http://schemas.openxmlformats.org/officeDocument/2006/relationships/slide" Target="slides/slide528.xml"/><Relationship Id="rId531" Type="http://schemas.openxmlformats.org/officeDocument/2006/relationships/slide" Target="slides/slide527.xml"/><Relationship Id="rId530" Type="http://schemas.openxmlformats.org/officeDocument/2006/relationships/slide" Target="slides/slide526.xml"/><Relationship Id="rId53" Type="http://schemas.openxmlformats.org/officeDocument/2006/relationships/slide" Target="slides/slide49.xml"/><Relationship Id="rId529" Type="http://schemas.openxmlformats.org/officeDocument/2006/relationships/slide" Target="slides/slide525.xml"/><Relationship Id="rId528" Type="http://schemas.openxmlformats.org/officeDocument/2006/relationships/slide" Target="slides/slide524.xml"/><Relationship Id="rId527" Type="http://schemas.openxmlformats.org/officeDocument/2006/relationships/slide" Target="slides/slide523.xml"/><Relationship Id="rId526" Type="http://schemas.openxmlformats.org/officeDocument/2006/relationships/slide" Target="slides/slide522.xml"/><Relationship Id="rId525" Type="http://schemas.openxmlformats.org/officeDocument/2006/relationships/slide" Target="slides/slide521.xml"/><Relationship Id="rId524" Type="http://schemas.openxmlformats.org/officeDocument/2006/relationships/slide" Target="slides/slide520.xml"/><Relationship Id="rId523" Type="http://schemas.openxmlformats.org/officeDocument/2006/relationships/slide" Target="slides/slide519.xml"/><Relationship Id="rId522" Type="http://schemas.openxmlformats.org/officeDocument/2006/relationships/slide" Target="slides/slide518.xml"/><Relationship Id="rId521" Type="http://schemas.openxmlformats.org/officeDocument/2006/relationships/slide" Target="slides/slide517.xml"/><Relationship Id="rId520" Type="http://schemas.openxmlformats.org/officeDocument/2006/relationships/slide" Target="slides/slide516.xml"/><Relationship Id="rId52" Type="http://schemas.openxmlformats.org/officeDocument/2006/relationships/slide" Target="slides/slide48.xml"/><Relationship Id="rId519" Type="http://schemas.openxmlformats.org/officeDocument/2006/relationships/slide" Target="slides/slide515.xml"/><Relationship Id="rId518" Type="http://schemas.openxmlformats.org/officeDocument/2006/relationships/slide" Target="slides/slide514.xml"/><Relationship Id="rId517" Type="http://schemas.openxmlformats.org/officeDocument/2006/relationships/slide" Target="slides/slide513.xml"/><Relationship Id="rId516" Type="http://schemas.openxmlformats.org/officeDocument/2006/relationships/slide" Target="slides/slide512.xml"/><Relationship Id="rId515" Type="http://schemas.openxmlformats.org/officeDocument/2006/relationships/slide" Target="slides/slide511.xml"/><Relationship Id="rId514" Type="http://schemas.openxmlformats.org/officeDocument/2006/relationships/slide" Target="slides/slide510.xml"/><Relationship Id="rId513" Type="http://schemas.openxmlformats.org/officeDocument/2006/relationships/slide" Target="slides/slide509.xml"/><Relationship Id="rId512" Type="http://schemas.openxmlformats.org/officeDocument/2006/relationships/slide" Target="slides/slide508.xml"/><Relationship Id="rId511" Type="http://schemas.openxmlformats.org/officeDocument/2006/relationships/slide" Target="slides/slide507.xml"/><Relationship Id="rId510" Type="http://schemas.openxmlformats.org/officeDocument/2006/relationships/slide" Target="slides/slide506.xml"/><Relationship Id="rId51" Type="http://schemas.openxmlformats.org/officeDocument/2006/relationships/slide" Target="slides/slide47.xml"/><Relationship Id="rId509" Type="http://schemas.openxmlformats.org/officeDocument/2006/relationships/slide" Target="slides/slide505.xml"/><Relationship Id="rId508" Type="http://schemas.openxmlformats.org/officeDocument/2006/relationships/slide" Target="slides/slide504.xml"/><Relationship Id="rId507" Type="http://schemas.openxmlformats.org/officeDocument/2006/relationships/slide" Target="slides/slide503.xml"/><Relationship Id="rId506" Type="http://schemas.openxmlformats.org/officeDocument/2006/relationships/slide" Target="slides/slide502.xml"/><Relationship Id="rId505" Type="http://schemas.openxmlformats.org/officeDocument/2006/relationships/slide" Target="slides/slide501.xml"/><Relationship Id="rId504" Type="http://schemas.openxmlformats.org/officeDocument/2006/relationships/slide" Target="slides/slide500.xml"/><Relationship Id="rId503" Type="http://schemas.openxmlformats.org/officeDocument/2006/relationships/slide" Target="slides/slide499.xml"/><Relationship Id="rId502" Type="http://schemas.openxmlformats.org/officeDocument/2006/relationships/slide" Target="slides/slide498.xml"/><Relationship Id="rId501" Type="http://schemas.openxmlformats.org/officeDocument/2006/relationships/slide" Target="slides/slide497.xml"/><Relationship Id="rId500" Type="http://schemas.openxmlformats.org/officeDocument/2006/relationships/slide" Target="slides/slide496.xml"/><Relationship Id="rId50" Type="http://schemas.openxmlformats.org/officeDocument/2006/relationships/slide" Target="slides/slide46.xml"/><Relationship Id="rId5" Type="http://schemas.openxmlformats.org/officeDocument/2006/relationships/slide" Target="slides/slide2.xml"/><Relationship Id="rId499" Type="http://schemas.openxmlformats.org/officeDocument/2006/relationships/slide" Target="slides/slide495.xml"/><Relationship Id="rId498" Type="http://schemas.openxmlformats.org/officeDocument/2006/relationships/slide" Target="slides/slide494.xml"/><Relationship Id="rId497" Type="http://schemas.openxmlformats.org/officeDocument/2006/relationships/slide" Target="slides/slide493.xml"/><Relationship Id="rId496" Type="http://schemas.openxmlformats.org/officeDocument/2006/relationships/slide" Target="slides/slide492.xml"/><Relationship Id="rId495" Type="http://schemas.openxmlformats.org/officeDocument/2006/relationships/slide" Target="slides/slide491.xml"/><Relationship Id="rId494" Type="http://schemas.openxmlformats.org/officeDocument/2006/relationships/slide" Target="slides/slide490.xml"/><Relationship Id="rId493" Type="http://schemas.openxmlformats.org/officeDocument/2006/relationships/slide" Target="slides/slide489.xml"/><Relationship Id="rId492" Type="http://schemas.openxmlformats.org/officeDocument/2006/relationships/slide" Target="slides/slide488.xml"/><Relationship Id="rId491" Type="http://schemas.openxmlformats.org/officeDocument/2006/relationships/slide" Target="slides/slide487.xml"/><Relationship Id="rId490" Type="http://schemas.openxmlformats.org/officeDocument/2006/relationships/slide" Target="slides/slide486.xml"/><Relationship Id="rId49" Type="http://schemas.openxmlformats.org/officeDocument/2006/relationships/slide" Target="slides/slide45.xml"/><Relationship Id="rId489" Type="http://schemas.openxmlformats.org/officeDocument/2006/relationships/slide" Target="slides/slide485.xml"/><Relationship Id="rId488" Type="http://schemas.openxmlformats.org/officeDocument/2006/relationships/slide" Target="slides/slide484.xml"/><Relationship Id="rId487" Type="http://schemas.openxmlformats.org/officeDocument/2006/relationships/slide" Target="slides/slide483.xml"/><Relationship Id="rId486" Type="http://schemas.openxmlformats.org/officeDocument/2006/relationships/slide" Target="slides/slide482.xml"/><Relationship Id="rId485" Type="http://schemas.openxmlformats.org/officeDocument/2006/relationships/slide" Target="slides/slide481.xml"/><Relationship Id="rId484" Type="http://schemas.openxmlformats.org/officeDocument/2006/relationships/slide" Target="slides/slide480.xml"/><Relationship Id="rId483" Type="http://schemas.openxmlformats.org/officeDocument/2006/relationships/slide" Target="slides/slide479.xml"/><Relationship Id="rId482" Type="http://schemas.openxmlformats.org/officeDocument/2006/relationships/slide" Target="slides/slide478.xml"/><Relationship Id="rId481" Type="http://schemas.openxmlformats.org/officeDocument/2006/relationships/slide" Target="slides/slide477.xml"/><Relationship Id="rId480" Type="http://schemas.openxmlformats.org/officeDocument/2006/relationships/slide" Target="slides/slide476.xml"/><Relationship Id="rId48" Type="http://schemas.openxmlformats.org/officeDocument/2006/relationships/slide" Target="slides/slide44.xml"/><Relationship Id="rId479" Type="http://schemas.openxmlformats.org/officeDocument/2006/relationships/slide" Target="slides/slide475.xml"/><Relationship Id="rId478" Type="http://schemas.openxmlformats.org/officeDocument/2006/relationships/slide" Target="slides/slide474.xml"/><Relationship Id="rId477" Type="http://schemas.openxmlformats.org/officeDocument/2006/relationships/slide" Target="slides/slide473.xml"/><Relationship Id="rId476" Type="http://schemas.openxmlformats.org/officeDocument/2006/relationships/slide" Target="slides/slide472.xml"/><Relationship Id="rId475" Type="http://schemas.openxmlformats.org/officeDocument/2006/relationships/slide" Target="slides/slide471.xml"/><Relationship Id="rId474" Type="http://schemas.openxmlformats.org/officeDocument/2006/relationships/slide" Target="slides/slide470.xml"/><Relationship Id="rId473" Type="http://schemas.openxmlformats.org/officeDocument/2006/relationships/slide" Target="slides/slide469.xml"/><Relationship Id="rId472" Type="http://schemas.openxmlformats.org/officeDocument/2006/relationships/slide" Target="slides/slide468.xml"/><Relationship Id="rId471" Type="http://schemas.openxmlformats.org/officeDocument/2006/relationships/slide" Target="slides/slide467.xml"/><Relationship Id="rId470" Type="http://schemas.openxmlformats.org/officeDocument/2006/relationships/slide" Target="slides/slide466.xml"/><Relationship Id="rId47" Type="http://schemas.openxmlformats.org/officeDocument/2006/relationships/slide" Target="slides/slide43.xml"/><Relationship Id="rId469" Type="http://schemas.openxmlformats.org/officeDocument/2006/relationships/slide" Target="slides/slide465.xml"/><Relationship Id="rId468" Type="http://schemas.openxmlformats.org/officeDocument/2006/relationships/slide" Target="slides/slide464.xml"/><Relationship Id="rId467" Type="http://schemas.openxmlformats.org/officeDocument/2006/relationships/slide" Target="slides/slide463.xml"/><Relationship Id="rId466" Type="http://schemas.openxmlformats.org/officeDocument/2006/relationships/slide" Target="slides/slide462.xml"/><Relationship Id="rId465" Type="http://schemas.openxmlformats.org/officeDocument/2006/relationships/slide" Target="slides/slide461.xml"/><Relationship Id="rId464" Type="http://schemas.openxmlformats.org/officeDocument/2006/relationships/slide" Target="slides/slide460.xml"/><Relationship Id="rId463" Type="http://schemas.openxmlformats.org/officeDocument/2006/relationships/slide" Target="slides/slide459.xml"/><Relationship Id="rId462" Type="http://schemas.openxmlformats.org/officeDocument/2006/relationships/slide" Target="slides/slide458.xml"/><Relationship Id="rId461" Type="http://schemas.openxmlformats.org/officeDocument/2006/relationships/slide" Target="slides/slide457.xml"/><Relationship Id="rId460" Type="http://schemas.openxmlformats.org/officeDocument/2006/relationships/slide" Target="slides/slide456.xml"/><Relationship Id="rId46" Type="http://schemas.openxmlformats.org/officeDocument/2006/relationships/slide" Target="slides/slide42.xml"/><Relationship Id="rId459" Type="http://schemas.openxmlformats.org/officeDocument/2006/relationships/slide" Target="slides/slide455.xml"/><Relationship Id="rId458" Type="http://schemas.openxmlformats.org/officeDocument/2006/relationships/slide" Target="slides/slide454.xml"/><Relationship Id="rId457" Type="http://schemas.openxmlformats.org/officeDocument/2006/relationships/slide" Target="slides/slide453.xml"/><Relationship Id="rId456" Type="http://schemas.openxmlformats.org/officeDocument/2006/relationships/slide" Target="slides/slide452.xml"/><Relationship Id="rId455" Type="http://schemas.openxmlformats.org/officeDocument/2006/relationships/slide" Target="slides/slide451.xml"/><Relationship Id="rId454" Type="http://schemas.openxmlformats.org/officeDocument/2006/relationships/slide" Target="slides/slide450.xml"/><Relationship Id="rId453" Type="http://schemas.openxmlformats.org/officeDocument/2006/relationships/slide" Target="slides/slide449.xml"/><Relationship Id="rId452" Type="http://schemas.openxmlformats.org/officeDocument/2006/relationships/slide" Target="slides/slide448.xml"/><Relationship Id="rId451" Type="http://schemas.openxmlformats.org/officeDocument/2006/relationships/slide" Target="slides/slide447.xml"/><Relationship Id="rId450" Type="http://schemas.openxmlformats.org/officeDocument/2006/relationships/slide" Target="slides/slide446.xml"/><Relationship Id="rId45" Type="http://schemas.openxmlformats.org/officeDocument/2006/relationships/slide" Target="slides/slide41.xml"/><Relationship Id="rId449" Type="http://schemas.openxmlformats.org/officeDocument/2006/relationships/slide" Target="slides/slide445.xml"/><Relationship Id="rId448" Type="http://schemas.openxmlformats.org/officeDocument/2006/relationships/slide" Target="slides/slide444.xml"/><Relationship Id="rId447" Type="http://schemas.openxmlformats.org/officeDocument/2006/relationships/slide" Target="slides/slide443.xml"/><Relationship Id="rId446" Type="http://schemas.openxmlformats.org/officeDocument/2006/relationships/slide" Target="slides/slide442.xml"/><Relationship Id="rId445" Type="http://schemas.openxmlformats.org/officeDocument/2006/relationships/slide" Target="slides/slide441.xml"/><Relationship Id="rId444" Type="http://schemas.openxmlformats.org/officeDocument/2006/relationships/slide" Target="slides/slide440.xml"/><Relationship Id="rId443" Type="http://schemas.openxmlformats.org/officeDocument/2006/relationships/slide" Target="slides/slide439.xml"/><Relationship Id="rId442" Type="http://schemas.openxmlformats.org/officeDocument/2006/relationships/slide" Target="slides/slide438.xml"/><Relationship Id="rId441" Type="http://schemas.openxmlformats.org/officeDocument/2006/relationships/slide" Target="slides/slide437.xml"/><Relationship Id="rId440" Type="http://schemas.openxmlformats.org/officeDocument/2006/relationships/slide" Target="slides/slide436.xml"/><Relationship Id="rId44" Type="http://schemas.openxmlformats.org/officeDocument/2006/relationships/slide" Target="slides/slide40.xml"/><Relationship Id="rId439" Type="http://schemas.openxmlformats.org/officeDocument/2006/relationships/slide" Target="slides/slide435.xml"/><Relationship Id="rId438" Type="http://schemas.openxmlformats.org/officeDocument/2006/relationships/slide" Target="slides/slide434.xml"/><Relationship Id="rId437" Type="http://schemas.openxmlformats.org/officeDocument/2006/relationships/slide" Target="slides/slide433.xml"/><Relationship Id="rId436" Type="http://schemas.openxmlformats.org/officeDocument/2006/relationships/slide" Target="slides/slide432.xml"/><Relationship Id="rId435" Type="http://schemas.openxmlformats.org/officeDocument/2006/relationships/slide" Target="slides/slide431.xml"/><Relationship Id="rId434" Type="http://schemas.openxmlformats.org/officeDocument/2006/relationships/slide" Target="slides/slide430.xml"/><Relationship Id="rId433" Type="http://schemas.openxmlformats.org/officeDocument/2006/relationships/slide" Target="slides/slide429.xml"/><Relationship Id="rId432" Type="http://schemas.openxmlformats.org/officeDocument/2006/relationships/slide" Target="slides/slide428.xml"/><Relationship Id="rId431" Type="http://schemas.openxmlformats.org/officeDocument/2006/relationships/slide" Target="slides/slide427.xml"/><Relationship Id="rId430" Type="http://schemas.openxmlformats.org/officeDocument/2006/relationships/slide" Target="slides/slide426.xml"/><Relationship Id="rId43" Type="http://schemas.openxmlformats.org/officeDocument/2006/relationships/slide" Target="slides/slide39.xml"/><Relationship Id="rId429" Type="http://schemas.openxmlformats.org/officeDocument/2006/relationships/slide" Target="slides/slide425.xml"/><Relationship Id="rId428" Type="http://schemas.openxmlformats.org/officeDocument/2006/relationships/slide" Target="slides/slide424.xml"/><Relationship Id="rId427" Type="http://schemas.openxmlformats.org/officeDocument/2006/relationships/slide" Target="slides/slide423.xml"/><Relationship Id="rId426" Type="http://schemas.openxmlformats.org/officeDocument/2006/relationships/slide" Target="slides/slide422.xml"/><Relationship Id="rId425" Type="http://schemas.openxmlformats.org/officeDocument/2006/relationships/slide" Target="slides/slide421.xml"/><Relationship Id="rId424" Type="http://schemas.openxmlformats.org/officeDocument/2006/relationships/slide" Target="slides/slide420.xml"/><Relationship Id="rId423" Type="http://schemas.openxmlformats.org/officeDocument/2006/relationships/slide" Target="slides/slide419.xml"/><Relationship Id="rId422" Type="http://schemas.openxmlformats.org/officeDocument/2006/relationships/slide" Target="slides/slide418.xml"/><Relationship Id="rId421" Type="http://schemas.openxmlformats.org/officeDocument/2006/relationships/slide" Target="slides/slide417.xml"/><Relationship Id="rId420" Type="http://schemas.openxmlformats.org/officeDocument/2006/relationships/slide" Target="slides/slide416.xml"/><Relationship Id="rId42" Type="http://schemas.openxmlformats.org/officeDocument/2006/relationships/slide" Target="slides/slide38.xml"/><Relationship Id="rId419" Type="http://schemas.openxmlformats.org/officeDocument/2006/relationships/slide" Target="slides/slide415.xml"/><Relationship Id="rId418" Type="http://schemas.openxmlformats.org/officeDocument/2006/relationships/slide" Target="slides/slide414.xml"/><Relationship Id="rId417" Type="http://schemas.openxmlformats.org/officeDocument/2006/relationships/slide" Target="slides/slide413.xml"/><Relationship Id="rId416" Type="http://schemas.openxmlformats.org/officeDocument/2006/relationships/slide" Target="slides/slide412.xml"/><Relationship Id="rId415" Type="http://schemas.openxmlformats.org/officeDocument/2006/relationships/slide" Target="slides/slide411.xml"/><Relationship Id="rId414" Type="http://schemas.openxmlformats.org/officeDocument/2006/relationships/slide" Target="slides/slide410.xml"/><Relationship Id="rId413" Type="http://schemas.openxmlformats.org/officeDocument/2006/relationships/slide" Target="slides/slide409.xml"/><Relationship Id="rId412" Type="http://schemas.openxmlformats.org/officeDocument/2006/relationships/slide" Target="slides/slide408.xml"/><Relationship Id="rId411" Type="http://schemas.openxmlformats.org/officeDocument/2006/relationships/slide" Target="slides/slide407.xml"/><Relationship Id="rId410" Type="http://schemas.openxmlformats.org/officeDocument/2006/relationships/slide" Target="slides/slide406.xml"/><Relationship Id="rId41" Type="http://schemas.openxmlformats.org/officeDocument/2006/relationships/slide" Target="slides/slide37.xml"/><Relationship Id="rId409" Type="http://schemas.openxmlformats.org/officeDocument/2006/relationships/slide" Target="slides/slide405.xml"/><Relationship Id="rId408" Type="http://schemas.openxmlformats.org/officeDocument/2006/relationships/slide" Target="slides/slide404.xml"/><Relationship Id="rId407" Type="http://schemas.openxmlformats.org/officeDocument/2006/relationships/slide" Target="slides/slide403.xml"/><Relationship Id="rId406" Type="http://schemas.openxmlformats.org/officeDocument/2006/relationships/slide" Target="slides/slide402.xml"/><Relationship Id="rId405" Type="http://schemas.openxmlformats.org/officeDocument/2006/relationships/slide" Target="slides/slide401.xml"/><Relationship Id="rId404" Type="http://schemas.openxmlformats.org/officeDocument/2006/relationships/slide" Target="slides/slide400.xml"/><Relationship Id="rId403" Type="http://schemas.openxmlformats.org/officeDocument/2006/relationships/slide" Target="slides/slide399.xml"/><Relationship Id="rId402" Type="http://schemas.openxmlformats.org/officeDocument/2006/relationships/slide" Target="slides/slide398.xml"/><Relationship Id="rId401" Type="http://schemas.openxmlformats.org/officeDocument/2006/relationships/slide" Target="slides/slide397.xml"/><Relationship Id="rId400" Type="http://schemas.openxmlformats.org/officeDocument/2006/relationships/slide" Target="slides/slide396.xml"/><Relationship Id="rId40" Type="http://schemas.openxmlformats.org/officeDocument/2006/relationships/slide" Target="slides/slide36.xml"/><Relationship Id="rId4" Type="http://schemas.openxmlformats.org/officeDocument/2006/relationships/slide" Target="slides/slide1.xml"/><Relationship Id="rId399" Type="http://schemas.openxmlformats.org/officeDocument/2006/relationships/slide" Target="slides/slide395.xml"/><Relationship Id="rId398" Type="http://schemas.openxmlformats.org/officeDocument/2006/relationships/slide" Target="slides/slide394.xml"/><Relationship Id="rId397" Type="http://schemas.openxmlformats.org/officeDocument/2006/relationships/slide" Target="slides/slide393.xml"/><Relationship Id="rId396" Type="http://schemas.openxmlformats.org/officeDocument/2006/relationships/slide" Target="slides/slide392.xml"/><Relationship Id="rId395" Type="http://schemas.openxmlformats.org/officeDocument/2006/relationships/slide" Target="slides/slide391.xml"/><Relationship Id="rId394" Type="http://schemas.openxmlformats.org/officeDocument/2006/relationships/slide" Target="slides/slide390.xml"/><Relationship Id="rId393" Type="http://schemas.openxmlformats.org/officeDocument/2006/relationships/slide" Target="slides/slide389.xml"/><Relationship Id="rId392" Type="http://schemas.openxmlformats.org/officeDocument/2006/relationships/slide" Target="slides/slide388.xml"/><Relationship Id="rId391" Type="http://schemas.openxmlformats.org/officeDocument/2006/relationships/slide" Target="slides/slide387.xml"/><Relationship Id="rId390" Type="http://schemas.openxmlformats.org/officeDocument/2006/relationships/slide" Target="slides/slide386.xml"/><Relationship Id="rId39" Type="http://schemas.openxmlformats.org/officeDocument/2006/relationships/slide" Target="slides/slide35.xml"/><Relationship Id="rId389" Type="http://schemas.openxmlformats.org/officeDocument/2006/relationships/slide" Target="slides/slide385.xml"/><Relationship Id="rId388" Type="http://schemas.openxmlformats.org/officeDocument/2006/relationships/slide" Target="slides/slide384.xml"/><Relationship Id="rId387" Type="http://schemas.openxmlformats.org/officeDocument/2006/relationships/slide" Target="slides/slide383.xml"/><Relationship Id="rId386" Type="http://schemas.openxmlformats.org/officeDocument/2006/relationships/slide" Target="slides/slide382.xml"/><Relationship Id="rId385" Type="http://schemas.openxmlformats.org/officeDocument/2006/relationships/slide" Target="slides/slide381.xml"/><Relationship Id="rId384" Type="http://schemas.openxmlformats.org/officeDocument/2006/relationships/slide" Target="slides/slide380.xml"/><Relationship Id="rId383" Type="http://schemas.openxmlformats.org/officeDocument/2006/relationships/slide" Target="slides/slide379.xml"/><Relationship Id="rId382" Type="http://schemas.openxmlformats.org/officeDocument/2006/relationships/slide" Target="slides/slide378.xml"/><Relationship Id="rId381" Type="http://schemas.openxmlformats.org/officeDocument/2006/relationships/slide" Target="slides/slide377.xml"/><Relationship Id="rId380" Type="http://schemas.openxmlformats.org/officeDocument/2006/relationships/slide" Target="slides/slide376.xml"/><Relationship Id="rId38" Type="http://schemas.openxmlformats.org/officeDocument/2006/relationships/notesMaster" Target="notesMasters/notesMaster1.xml"/><Relationship Id="rId379" Type="http://schemas.openxmlformats.org/officeDocument/2006/relationships/slide" Target="slides/slide375.xml"/><Relationship Id="rId378" Type="http://schemas.openxmlformats.org/officeDocument/2006/relationships/slide" Target="slides/slide374.xml"/><Relationship Id="rId377" Type="http://schemas.openxmlformats.org/officeDocument/2006/relationships/slide" Target="slides/slide373.xml"/><Relationship Id="rId376" Type="http://schemas.openxmlformats.org/officeDocument/2006/relationships/slide" Target="slides/slide372.xml"/><Relationship Id="rId375" Type="http://schemas.openxmlformats.org/officeDocument/2006/relationships/slide" Target="slides/slide371.xml"/><Relationship Id="rId374" Type="http://schemas.openxmlformats.org/officeDocument/2006/relationships/slide" Target="slides/slide370.xml"/><Relationship Id="rId373" Type="http://schemas.openxmlformats.org/officeDocument/2006/relationships/slide" Target="slides/slide369.xml"/><Relationship Id="rId372" Type="http://schemas.openxmlformats.org/officeDocument/2006/relationships/slide" Target="slides/slide368.xml"/><Relationship Id="rId371" Type="http://schemas.openxmlformats.org/officeDocument/2006/relationships/slide" Target="slides/slide367.xml"/><Relationship Id="rId370" Type="http://schemas.openxmlformats.org/officeDocument/2006/relationships/slide" Target="slides/slide366.xml"/><Relationship Id="rId37" Type="http://schemas.openxmlformats.org/officeDocument/2006/relationships/slide" Target="slides/slide34.xml"/><Relationship Id="rId369" Type="http://schemas.openxmlformats.org/officeDocument/2006/relationships/slide" Target="slides/slide365.xml"/><Relationship Id="rId368" Type="http://schemas.openxmlformats.org/officeDocument/2006/relationships/slide" Target="slides/slide364.xml"/><Relationship Id="rId367" Type="http://schemas.openxmlformats.org/officeDocument/2006/relationships/slide" Target="slides/slide363.xml"/><Relationship Id="rId366" Type="http://schemas.openxmlformats.org/officeDocument/2006/relationships/slide" Target="slides/slide362.xml"/><Relationship Id="rId365" Type="http://schemas.openxmlformats.org/officeDocument/2006/relationships/slide" Target="slides/slide361.xml"/><Relationship Id="rId364" Type="http://schemas.openxmlformats.org/officeDocument/2006/relationships/slide" Target="slides/slide360.xml"/><Relationship Id="rId363" Type="http://schemas.openxmlformats.org/officeDocument/2006/relationships/slide" Target="slides/slide359.xml"/><Relationship Id="rId362" Type="http://schemas.openxmlformats.org/officeDocument/2006/relationships/slide" Target="slides/slide358.xml"/><Relationship Id="rId361" Type="http://schemas.openxmlformats.org/officeDocument/2006/relationships/slide" Target="slides/slide357.xml"/><Relationship Id="rId360" Type="http://schemas.openxmlformats.org/officeDocument/2006/relationships/slide" Target="slides/slide356.xml"/><Relationship Id="rId36" Type="http://schemas.openxmlformats.org/officeDocument/2006/relationships/slide" Target="slides/slide33.xml"/><Relationship Id="rId359" Type="http://schemas.openxmlformats.org/officeDocument/2006/relationships/slide" Target="slides/slide355.xml"/><Relationship Id="rId358" Type="http://schemas.openxmlformats.org/officeDocument/2006/relationships/slide" Target="slides/slide354.xml"/><Relationship Id="rId357" Type="http://schemas.openxmlformats.org/officeDocument/2006/relationships/slide" Target="slides/slide353.xml"/><Relationship Id="rId356" Type="http://schemas.openxmlformats.org/officeDocument/2006/relationships/slide" Target="slides/slide352.xml"/><Relationship Id="rId355" Type="http://schemas.openxmlformats.org/officeDocument/2006/relationships/slide" Target="slides/slide351.xml"/><Relationship Id="rId354" Type="http://schemas.openxmlformats.org/officeDocument/2006/relationships/slide" Target="slides/slide350.xml"/><Relationship Id="rId353" Type="http://schemas.openxmlformats.org/officeDocument/2006/relationships/slide" Target="slides/slide349.xml"/><Relationship Id="rId352" Type="http://schemas.openxmlformats.org/officeDocument/2006/relationships/slide" Target="slides/slide348.xml"/><Relationship Id="rId351" Type="http://schemas.openxmlformats.org/officeDocument/2006/relationships/slide" Target="slides/slide347.xml"/><Relationship Id="rId350" Type="http://schemas.openxmlformats.org/officeDocument/2006/relationships/slide" Target="slides/slide346.xml"/><Relationship Id="rId35" Type="http://schemas.openxmlformats.org/officeDocument/2006/relationships/slide" Target="slides/slide32.xml"/><Relationship Id="rId349" Type="http://schemas.openxmlformats.org/officeDocument/2006/relationships/slide" Target="slides/slide345.xml"/><Relationship Id="rId348" Type="http://schemas.openxmlformats.org/officeDocument/2006/relationships/slide" Target="slides/slide344.xml"/><Relationship Id="rId347" Type="http://schemas.openxmlformats.org/officeDocument/2006/relationships/slide" Target="slides/slide343.xml"/><Relationship Id="rId346" Type="http://schemas.openxmlformats.org/officeDocument/2006/relationships/slide" Target="slides/slide342.xml"/><Relationship Id="rId345" Type="http://schemas.openxmlformats.org/officeDocument/2006/relationships/slide" Target="slides/slide341.xml"/><Relationship Id="rId344" Type="http://schemas.openxmlformats.org/officeDocument/2006/relationships/slide" Target="slides/slide340.xml"/><Relationship Id="rId343" Type="http://schemas.openxmlformats.org/officeDocument/2006/relationships/slide" Target="slides/slide339.xml"/><Relationship Id="rId342" Type="http://schemas.openxmlformats.org/officeDocument/2006/relationships/slide" Target="slides/slide338.xml"/><Relationship Id="rId341" Type="http://schemas.openxmlformats.org/officeDocument/2006/relationships/slide" Target="slides/slide337.xml"/><Relationship Id="rId340" Type="http://schemas.openxmlformats.org/officeDocument/2006/relationships/slide" Target="slides/slide336.xml"/><Relationship Id="rId34" Type="http://schemas.openxmlformats.org/officeDocument/2006/relationships/slide" Target="slides/slide31.xml"/><Relationship Id="rId339" Type="http://schemas.openxmlformats.org/officeDocument/2006/relationships/slide" Target="slides/slide335.xml"/><Relationship Id="rId338" Type="http://schemas.openxmlformats.org/officeDocument/2006/relationships/slide" Target="slides/slide334.xml"/><Relationship Id="rId337" Type="http://schemas.openxmlformats.org/officeDocument/2006/relationships/slide" Target="slides/slide333.xml"/><Relationship Id="rId336" Type="http://schemas.openxmlformats.org/officeDocument/2006/relationships/slide" Target="slides/slide332.xml"/><Relationship Id="rId335" Type="http://schemas.openxmlformats.org/officeDocument/2006/relationships/slide" Target="slides/slide331.xml"/><Relationship Id="rId334" Type="http://schemas.openxmlformats.org/officeDocument/2006/relationships/slide" Target="slides/slide330.xml"/><Relationship Id="rId333" Type="http://schemas.openxmlformats.org/officeDocument/2006/relationships/slide" Target="slides/slide329.xml"/><Relationship Id="rId332" Type="http://schemas.openxmlformats.org/officeDocument/2006/relationships/slide" Target="slides/slide328.xml"/><Relationship Id="rId331" Type="http://schemas.openxmlformats.org/officeDocument/2006/relationships/slide" Target="slides/slide327.xml"/><Relationship Id="rId330" Type="http://schemas.openxmlformats.org/officeDocument/2006/relationships/slide" Target="slides/slide326.xml"/><Relationship Id="rId33" Type="http://schemas.openxmlformats.org/officeDocument/2006/relationships/slide" Target="slides/slide30.xml"/><Relationship Id="rId329" Type="http://schemas.openxmlformats.org/officeDocument/2006/relationships/slide" Target="slides/slide325.xml"/><Relationship Id="rId328" Type="http://schemas.openxmlformats.org/officeDocument/2006/relationships/slide" Target="slides/slide324.xml"/><Relationship Id="rId327" Type="http://schemas.openxmlformats.org/officeDocument/2006/relationships/slide" Target="slides/slide323.xml"/><Relationship Id="rId326" Type="http://schemas.openxmlformats.org/officeDocument/2006/relationships/slide" Target="slides/slide322.xml"/><Relationship Id="rId325" Type="http://schemas.openxmlformats.org/officeDocument/2006/relationships/slide" Target="slides/slide321.xml"/><Relationship Id="rId324" Type="http://schemas.openxmlformats.org/officeDocument/2006/relationships/slide" Target="slides/slide320.xml"/><Relationship Id="rId323" Type="http://schemas.openxmlformats.org/officeDocument/2006/relationships/slide" Target="slides/slide319.xml"/><Relationship Id="rId322" Type="http://schemas.openxmlformats.org/officeDocument/2006/relationships/slide" Target="slides/slide318.xml"/><Relationship Id="rId321" Type="http://schemas.openxmlformats.org/officeDocument/2006/relationships/slide" Target="slides/slide317.xml"/><Relationship Id="rId320" Type="http://schemas.openxmlformats.org/officeDocument/2006/relationships/slide" Target="slides/slide316.xml"/><Relationship Id="rId32" Type="http://schemas.openxmlformats.org/officeDocument/2006/relationships/slide" Target="slides/slide29.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31" Type="http://schemas.openxmlformats.org/officeDocument/2006/relationships/slide" Target="slides/slide28.xml"/><Relationship Id="rId309" Type="http://schemas.openxmlformats.org/officeDocument/2006/relationships/slide" Target="slides/slide305.xml"/><Relationship Id="rId308" Type="http://schemas.openxmlformats.org/officeDocument/2006/relationships/slide" Target="slides/slide304.xml"/><Relationship Id="rId307" Type="http://schemas.openxmlformats.org/officeDocument/2006/relationships/slide" Target="slides/slide303.xml"/><Relationship Id="rId306" Type="http://schemas.openxmlformats.org/officeDocument/2006/relationships/slide" Target="slides/slide302.xml"/><Relationship Id="rId305" Type="http://schemas.openxmlformats.org/officeDocument/2006/relationships/slide" Target="slides/slide301.xml"/><Relationship Id="rId304" Type="http://schemas.openxmlformats.org/officeDocument/2006/relationships/slide" Target="slides/slide300.xml"/><Relationship Id="rId303" Type="http://schemas.openxmlformats.org/officeDocument/2006/relationships/slide" Target="slides/slide299.xml"/><Relationship Id="rId302" Type="http://schemas.openxmlformats.org/officeDocument/2006/relationships/slide" Target="slides/slide298.xml"/><Relationship Id="rId301" Type="http://schemas.openxmlformats.org/officeDocument/2006/relationships/slide" Target="slides/slide297.xml"/><Relationship Id="rId300" Type="http://schemas.openxmlformats.org/officeDocument/2006/relationships/slide" Target="slides/slide296.xml"/><Relationship Id="rId30" Type="http://schemas.openxmlformats.org/officeDocument/2006/relationships/slide" Target="slides/slide27.xml"/><Relationship Id="rId3" Type="http://schemas.openxmlformats.org/officeDocument/2006/relationships/slideMaster" Target="slideMasters/slideMaster2.xml"/><Relationship Id="rId299" Type="http://schemas.openxmlformats.org/officeDocument/2006/relationships/slide" Target="slides/slide295.xml"/><Relationship Id="rId298" Type="http://schemas.openxmlformats.org/officeDocument/2006/relationships/slide" Target="slides/slide294.xml"/><Relationship Id="rId297" Type="http://schemas.openxmlformats.org/officeDocument/2006/relationships/slide" Target="slides/slide293.xml"/><Relationship Id="rId296" Type="http://schemas.openxmlformats.org/officeDocument/2006/relationships/slide" Target="slides/slide292.xml"/><Relationship Id="rId295" Type="http://schemas.openxmlformats.org/officeDocument/2006/relationships/slide" Target="slides/slide291.xml"/><Relationship Id="rId294" Type="http://schemas.openxmlformats.org/officeDocument/2006/relationships/slide" Target="slides/slide290.xml"/><Relationship Id="rId293" Type="http://schemas.openxmlformats.org/officeDocument/2006/relationships/slide" Target="slides/slide289.xml"/><Relationship Id="rId292" Type="http://schemas.openxmlformats.org/officeDocument/2006/relationships/slide" Target="slides/slide288.xml"/><Relationship Id="rId291" Type="http://schemas.openxmlformats.org/officeDocument/2006/relationships/slide" Target="slides/slide287.xml"/><Relationship Id="rId290" Type="http://schemas.openxmlformats.org/officeDocument/2006/relationships/slide" Target="slides/slide286.xml"/><Relationship Id="rId29" Type="http://schemas.openxmlformats.org/officeDocument/2006/relationships/slide" Target="slides/slide26.xml"/><Relationship Id="rId289" Type="http://schemas.openxmlformats.org/officeDocument/2006/relationships/slide" Target="slides/slide285.xml"/><Relationship Id="rId288" Type="http://schemas.openxmlformats.org/officeDocument/2006/relationships/slide" Target="slides/slide284.xml"/><Relationship Id="rId287" Type="http://schemas.openxmlformats.org/officeDocument/2006/relationships/slide" Target="slides/slide283.xml"/><Relationship Id="rId286" Type="http://schemas.openxmlformats.org/officeDocument/2006/relationships/slide" Target="slides/slide282.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5.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4.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3.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2.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1.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20.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9.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8.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6.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5.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4.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3.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2.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1.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10.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成功</c:v>
                </c:pt>
              </c:strCache>
            </c:strRef>
          </c:tx>
          <c:spPr>
            <a:solidFill>
              <a:srgbClr val="66FF33"/>
            </a:solidFill>
          </c:spPr>
          <c:invertIfNegative val="0"/>
          <c:dLbls>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tx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numRef>
              <c:f>Sheet1!$A$2:$A$5</c:f>
              <c:numCache>
                <c:formatCode>General</c:formatCode>
                <c:ptCount val="4"/>
                <c:pt idx="0">
                  <c:v>2006</c:v>
                </c:pt>
                <c:pt idx="1">
                  <c:v>2003</c:v>
                </c:pt>
                <c:pt idx="2">
                  <c:v>1999</c:v>
                </c:pt>
                <c:pt idx="3">
                  <c:v>1994</c:v>
                </c:pt>
              </c:numCache>
            </c:numRef>
          </c:cat>
          <c:val>
            <c:numRef>
              <c:f>Sheet1!$B$2:$B$5</c:f>
              <c:numCache>
                <c:formatCode>General</c:formatCode>
                <c:ptCount val="4"/>
                <c:pt idx="0">
                  <c:v>35</c:v>
                </c:pt>
                <c:pt idx="1">
                  <c:v>34</c:v>
                </c:pt>
                <c:pt idx="2">
                  <c:v>26</c:v>
                </c:pt>
                <c:pt idx="3">
                  <c:v>16.2</c:v>
                </c:pt>
              </c:numCache>
            </c:numRef>
          </c:val>
        </c:ser>
        <c:ser>
          <c:idx val="1"/>
          <c:order val="1"/>
          <c:tx>
            <c:strRef>
              <c:f>Sheet1!$C$1</c:f>
              <c:strCache>
                <c:ptCount val="1"/>
                <c:pt idx="0">
                  <c:v>超期</c:v>
                </c:pt>
              </c:strCache>
            </c:strRef>
          </c:tx>
          <c:spPr>
            <a:solidFill>
              <a:srgbClr val="FF9900"/>
            </a:solidFill>
          </c:spPr>
          <c:invertIfNegative val="0"/>
          <c:dLbls>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tx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numRef>
              <c:f>Sheet1!$A$2:$A$5</c:f>
              <c:numCache>
                <c:formatCode>General</c:formatCode>
                <c:ptCount val="4"/>
                <c:pt idx="0">
                  <c:v>2006</c:v>
                </c:pt>
                <c:pt idx="1">
                  <c:v>2003</c:v>
                </c:pt>
                <c:pt idx="2">
                  <c:v>1999</c:v>
                </c:pt>
                <c:pt idx="3">
                  <c:v>1994</c:v>
                </c:pt>
              </c:numCache>
            </c:numRef>
          </c:cat>
          <c:val>
            <c:numRef>
              <c:f>Sheet1!$C$2:$C$5</c:f>
              <c:numCache>
                <c:formatCode>General</c:formatCode>
                <c:ptCount val="4"/>
                <c:pt idx="0">
                  <c:v>46</c:v>
                </c:pt>
                <c:pt idx="1">
                  <c:v>51</c:v>
                </c:pt>
                <c:pt idx="2">
                  <c:v>46</c:v>
                </c:pt>
                <c:pt idx="3">
                  <c:v>52.7</c:v>
                </c:pt>
              </c:numCache>
            </c:numRef>
          </c:val>
        </c:ser>
        <c:ser>
          <c:idx val="2"/>
          <c:order val="2"/>
          <c:tx>
            <c:strRef>
              <c:f>Sheet1!$D$1</c:f>
              <c:strCache>
                <c:ptCount val="1"/>
                <c:pt idx="0">
                  <c:v>失败</c:v>
                </c:pt>
              </c:strCache>
            </c:strRef>
          </c:tx>
          <c:spPr>
            <a:solidFill>
              <a:srgbClr val="FF0000"/>
            </a:solidFill>
          </c:spPr>
          <c:invertIfNegative val="0"/>
          <c:dLbls>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tx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numRef>
              <c:f>Sheet1!$A$2:$A$5</c:f>
              <c:numCache>
                <c:formatCode>General</c:formatCode>
                <c:ptCount val="4"/>
                <c:pt idx="0">
                  <c:v>2006</c:v>
                </c:pt>
                <c:pt idx="1">
                  <c:v>2003</c:v>
                </c:pt>
                <c:pt idx="2">
                  <c:v>1999</c:v>
                </c:pt>
                <c:pt idx="3">
                  <c:v>1994</c:v>
                </c:pt>
              </c:numCache>
            </c:numRef>
          </c:cat>
          <c:val>
            <c:numRef>
              <c:f>Sheet1!$D$2:$D$5</c:f>
              <c:numCache>
                <c:formatCode>General</c:formatCode>
                <c:ptCount val="4"/>
                <c:pt idx="0">
                  <c:v>19</c:v>
                </c:pt>
                <c:pt idx="1">
                  <c:v>15</c:v>
                </c:pt>
                <c:pt idx="2">
                  <c:v>28</c:v>
                </c:pt>
                <c:pt idx="3">
                  <c:v>31.1</c:v>
                </c:pt>
              </c:numCache>
            </c:numRef>
          </c:val>
        </c:ser>
        <c:dLbls>
          <c:showLegendKey val="0"/>
          <c:showVal val="1"/>
          <c:showCatName val="0"/>
          <c:showSerName val="0"/>
          <c:showPercent val="0"/>
          <c:showBubbleSize val="0"/>
        </c:dLbls>
        <c:gapWidth val="75"/>
        <c:overlap val="100"/>
        <c:axId val="215321216"/>
        <c:axId val="215335296"/>
      </c:barChart>
      <c:catAx>
        <c:axId val="215321216"/>
        <c:scaling>
          <c:orientation val="minMax"/>
        </c:scaling>
        <c:delete val="0"/>
        <c:axPos val="l"/>
        <c:numFmt formatCode="General" sourceLinked="1"/>
        <c:majorTickMark val="none"/>
        <c:minorTickMark val="none"/>
        <c:tickLblPos val="nextTo"/>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215335296"/>
        <c:crosses val="autoZero"/>
        <c:auto val="1"/>
        <c:lblAlgn val="ctr"/>
        <c:lblOffset val="100"/>
        <c:noMultiLvlLbl val="0"/>
      </c:catAx>
      <c:valAx>
        <c:axId val="215335296"/>
        <c:scaling>
          <c:orientation val="minMax"/>
        </c:scaling>
        <c:delete val="0"/>
        <c:axPos val="b"/>
        <c:numFmt formatCode="0%" sourceLinked="1"/>
        <c:majorTickMark val="none"/>
        <c:minorTickMark val="none"/>
        <c:tickLblPos val="nextTo"/>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215321216"/>
        <c:crosses val="autoZero"/>
        <c:crossBetween val="between"/>
      </c:valAx>
      <c:spPr>
        <a:noFill/>
        <a:ln>
          <a:noFill/>
        </a:ln>
        <a:effectLst/>
      </c:spPr>
    </c:plotArea>
    <c:legend>
      <c:legendPos val="b"/>
      <c:layout/>
      <c:overlay val="0"/>
      <c:txPr>
        <a:bodyPr rot="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legend>
    <c:plotVisOnly val="1"/>
    <c:dispBlanksAs val="gap"/>
    <c:showDLblsOverMax val="0"/>
  </c:chart>
  <c:txPr>
    <a:bodyPr/>
    <a:lstStyle/>
    <a:p>
      <a:pPr>
        <a:defRPr lang="zh-CN"/>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8A5437-1B70-43A0-BAD9-7A46472236C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4AB6B2B1-FE91-4B6A-8B88-60D99CDECBD8}">
      <dgm:prSet phldrT="[文本]" custT="1"/>
      <dgm:spPr/>
      <dgm:t>
        <a:bodyPr/>
        <a:lstStyle/>
        <a:p>
          <a:r>
            <a:rPr lang="zh-CN" altLang="en-US" sz="2400" b="1" dirty="0">
              <a:solidFill>
                <a:srgbClr val="002060"/>
              </a:solidFill>
              <a:effectLst>
                <a:outerShdw blurRad="38100" dist="38100" dir="2700000" algn="tl">
                  <a:srgbClr val="C0C0C0"/>
                </a:outerShdw>
              </a:effectLst>
              <a:latin typeface="宋体" panose="02010600030101010101" pitchFamily="2" charset="-122"/>
              <a:ea typeface="宋体" panose="02010600030101010101" pitchFamily="2" charset="-122"/>
            </a:rPr>
            <a:t>具体设计和实现软件定义时期定义的软件</a:t>
          </a:r>
          <a:endParaRPr lang="zh-CN" altLang="en-US" sz="2400" dirty="0">
            <a:solidFill>
              <a:srgbClr val="002060"/>
            </a:solidFill>
          </a:endParaRPr>
        </a:p>
      </dgm:t>
    </dgm:pt>
    <dgm:pt modelId="{B0F3AF1F-769C-40CA-9A40-B1D0B693D0E2}" cxnId="{47C953BF-68F9-486D-A2AC-EC3B11BDF875}" type="parTrans">
      <dgm:prSet/>
      <dgm:spPr/>
      <dgm:t>
        <a:bodyPr/>
        <a:lstStyle/>
        <a:p>
          <a:endParaRPr lang="zh-CN" altLang="en-US"/>
        </a:p>
      </dgm:t>
    </dgm:pt>
    <dgm:pt modelId="{00AB79A3-E651-45D2-85CB-C9A30A5849AB}" cxnId="{47C953BF-68F9-486D-A2AC-EC3B11BDF875}" type="sibTrans">
      <dgm:prSet/>
      <dgm:spPr/>
      <dgm:t>
        <a:bodyPr/>
        <a:lstStyle/>
        <a:p>
          <a:endParaRPr lang="zh-CN" altLang="en-US"/>
        </a:p>
      </dgm:t>
    </dgm:pt>
    <dgm:pt modelId="{4B45B9B1-4704-46AB-9A3F-A46AD318E58D}">
      <dgm:prSet phldrT="[文本]" custT="1"/>
      <dgm:spPr/>
      <dgm:t>
        <a:bodyPr/>
        <a:lstStyle/>
        <a:p>
          <a:r>
            <a:rPr lang="zh-CN" altLang="en-US" sz="2800" b="1" dirty="0">
              <a:solidFill>
                <a:srgbClr val="002060"/>
              </a:solidFill>
            </a:rPr>
            <a:t>执行人</a:t>
          </a:r>
        </a:p>
      </dgm:t>
    </dgm:pt>
    <dgm:pt modelId="{9743798D-27F7-4026-A62F-5817CBA3658A}" cxnId="{2B55FA90-C4A8-47BF-9A2D-E7B1E9F794E6}" type="parTrans">
      <dgm:prSet/>
      <dgm:spPr/>
      <dgm:t>
        <a:bodyPr/>
        <a:lstStyle/>
        <a:p>
          <a:endParaRPr lang="zh-CN" altLang="en-US"/>
        </a:p>
      </dgm:t>
    </dgm:pt>
    <dgm:pt modelId="{33EA3932-BC9C-468C-8128-2CBC1E28B0CF}" cxnId="{2B55FA90-C4A8-47BF-9A2D-E7B1E9F794E6}" type="sibTrans">
      <dgm:prSet/>
      <dgm:spPr/>
      <dgm:t>
        <a:bodyPr/>
        <a:lstStyle/>
        <a:p>
          <a:endParaRPr lang="zh-CN" altLang="en-US"/>
        </a:p>
      </dgm:t>
    </dgm:pt>
    <dgm:pt modelId="{F0410F70-2E4E-407E-AE95-65B2A80933EB}">
      <dgm:prSet phldrT="[文本]" custT="1"/>
      <dgm:spPr/>
      <dgm:t>
        <a:bodyPr/>
        <a:lstStyle/>
        <a:p>
          <a:r>
            <a:rPr lang="zh-CN" altLang="en-US" sz="2400" b="1" dirty="0">
              <a:solidFill>
                <a:srgbClr val="002060"/>
              </a:solidFill>
              <a:effectLst>
                <a:outerShdw blurRad="38100" dist="38100" dir="2700000" algn="tl">
                  <a:srgbClr val="C0C0C0"/>
                </a:outerShdw>
              </a:effectLst>
              <a:latin typeface="+mn-lt"/>
              <a:ea typeface="仿宋_GB2312" pitchFamily="49" charset="-122"/>
            </a:rPr>
            <a:t>系统设计员，高级程序员，程序员，测试工程师和辅助人员等</a:t>
          </a:r>
          <a:endParaRPr lang="zh-CN" altLang="en-US" sz="2400" dirty="0">
            <a:solidFill>
              <a:srgbClr val="002060"/>
            </a:solidFill>
          </a:endParaRPr>
        </a:p>
      </dgm:t>
    </dgm:pt>
    <dgm:pt modelId="{41201665-18F6-4564-AAFB-5CFF56F5E46F}" cxnId="{FA076468-18DD-4B1A-B1A0-ACD6EE9E0E37}" type="parTrans">
      <dgm:prSet/>
      <dgm:spPr/>
      <dgm:t>
        <a:bodyPr/>
        <a:lstStyle/>
        <a:p>
          <a:endParaRPr lang="zh-CN" altLang="en-US"/>
        </a:p>
      </dgm:t>
    </dgm:pt>
    <dgm:pt modelId="{EBAE6BA7-FD27-4442-80AF-9B970F35F401}" cxnId="{FA076468-18DD-4B1A-B1A0-ACD6EE9E0E37}" type="sibTrans">
      <dgm:prSet/>
      <dgm:spPr/>
      <dgm:t>
        <a:bodyPr/>
        <a:lstStyle/>
        <a:p>
          <a:endParaRPr lang="zh-CN" altLang="en-US"/>
        </a:p>
      </dgm:t>
    </dgm:pt>
    <dgm:pt modelId="{505AF205-E6D5-4DD1-875D-8CB86E469FC7}">
      <dgm:prSet phldrT="[文本]" custT="1"/>
      <dgm:spPr/>
      <dgm:t>
        <a:bodyPr/>
        <a:lstStyle/>
        <a:p>
          <a:r>
            <a:rPr lang="zh-CN" altLang="en-US" sz="2800" b="1" dirty="0">
              <a:solidFill>
                <a:srgbClr val="002060"/>
              </a:solidFill>
            </a:rPr>
            <a:t>阶段划分</a:t>
          </a:r>
        </a:p>
      </dgm:t>
    </dgm:pt>
    <dgm:pt modelId="{8619A6B7-4447-4195-9E0C-AF833EC67728}" cxnId="{20374929-2164-4351-8797-C5242E52E5C2}" type="parTrans">
      <dgm:prSet/>
      <dgm:spPr/>
      <dgm:t>
        <a:bodyPr/>
        <a:lstStyle/>
        <a:p>
          <a:endParaRPr lang="zh-CN" altLang="en-US"/>
        </a:p>
      </dgm:t>
    </dgm:pt>
    <dgm:pt modelId="{AC379103-36CC-49D2-B556-E653F318EA16}" cxnId="{20374929-2164-4351-8797-C5242E52E5C2}" type="sibTrans">
      <dgm:prSet/>
      <dgm:spPr/>
      <dgm:t>
        <a:bodyPr/>
        <a:lstStyle/>
        <a:p>
          <a:endParaRPr lang="zh-CN" altLang="en-US"/>
        </a:p>
      </dgm:t>
    </dgm:pt>
    <dgm:pt modelId="{B6DBD369-9C17-46B2-ACD1-28D695D14A79}">
      <dgm:prSet phldrT="[文本]" custT="1"/>
      <dgm:spPr/>
      <dgm:t>
        <a:bodyPr/>
        <a:lstStyle/>
        <a:p>
          <a:r>
            <a:rPr lang="zh-CN" altLang="en-US" sz="2400" b="1" dirty="0">
              <a:solidFill>
                <a:srgbClr val="002060"/>
              </a:solidFill>
              <a:effectLst>
                <a:outerShdw blurRad="38100" dist="38100" dir="2700000" algn="tl">
                  <a:srgbClr val="C0C0C0"/>
                </a:outerShdw>
              </a:effectLst>
              <a:latin typeface="+mn-lt"/>
              <a:ea typeface="仿宋_GB2312" pitchFamily="49" charset="-122"/>
            </a:rPr>
            <a:t>分为概要设计、详细设计、编码和单元测试、集成测试和系统测试。前两个阶段为系统设计，后两个阶段为系统实现</a:t>
          </a:r>
          <a:endParaRPr lang="zh-CN" altLang="en-US" sz="2400" dirty="0">
            <a:solidFill>
              <a:srgbClr val="002060"/>
            </a:solidFill>
          </a:endParaRPr>
        </a:p>
      </dgm:t>
    </dgm:pt>
    <dgm:pt modelId="{789CE013-BDF7-4F7F-916E-9782EFD69D71}" cxnId="{FA518AEA-DA5D-4DEF-B737-7A879C1FFE79}" type="parTrans">
      <dgm:prSet/>
      <dgm:spPr/>
      <dgm:t>
        <a:bodyPr/>
        <a:lstStyle/>
        <a:p>
          <a:endParaRPr lang="zh-CN" altLang="en-US"/>
        </a:p>
      </dgm:t>
    </dgm:pt>
    <dgm:pt modelId="{AE0479BE-E9DE-465D-934A-D5C70BE30D97}" cxnId="{FA518AEA-DA5D-4DEF-B737-7A879C1FFE79}" type="sibTrans">
      <dgm:prSet/>
      <dgm:spPr/>
      <dgm:t>
        <a:bodyPr/>
        <a:lstStyle/>
        <a:p>
          <a:endParaRPr lang="zh-CN" altLang="en-US"/>
        </a:p>
      </dgm:t>
    </dgm:pt>
    <dgm:pt modelId="{EFDDC13F-EF9C-4271-B7C9-08DDA929E68B}">
      <dgm:prSet phldrT="[文本]" custT="1"/>
      <dgm:spPr/>
      <dgm:t>
        <a:bodyPr/>
        <a:lstStyle/>
        <a:p>
          <a:r>
            <a:rPr lang="zh-CN" altLang="en-US" sz="2800" b="1" dirty="0">
              <a:solidFill>
                <a:srgbClr val="002060"/>
              </a:solidFill>
            </a:rPr>
            <a:t>任务</a:t>
          </a:r>
        </a:p>
      </dgm:t>
    </dgm:pt>
    <dgm:pt modelId="{C660CD88-7134-4D62-95F9-B219E79D2E6C}" cxnId="{1CD4BE3F-4C52-4D6E-9EE9-FB6DB54BA7A6}" type="sibTrans">
      <dgm:prSet/>
      <dgm:spPr/>
      <dgm:t>
        <a:bodyPr/>
        <a:lstStyle/>
        <a:p>
          <a:endParaRPr lang="zh-CN" altLang="en-US"/>
        </a:p>
      </dgm:t>
    </dgm:pt>
    <dgm:pt modelId="{538A4FE1-89D2-4E14-9D87-1B11C43D624B}" cxnId="{1CD4BE3F-4C52-4D6E-9EE9-FB6DB54BA7A6}" type="parTrans">
      <dgm:prSet/>
      <dgm:spPr/>
      <dgm:t>
        <a:bodyPr/>
        <a:lstStyle/>
        <a:p>
          <a:endParaRPr lang="zh-CN" altLang="en-US"/>
        </a:p>
      </dgm:t>
    </dgm:pt>
    <dgm:pt modelId="{2FEE8338-4CDA-44AF-8A6E-94F6A42D743E}" type="pres">
      <dgm:prSet presAssocID="{EF8A5437-1B70-43A0-BAD9-7A46472236CF}" presName="Name0" presStyleCnt="0">
        <dgm:presLayoutVars>
          <dgm:dir/>
          <dgm:animLvl val="lvl"/>
          <dgm:resizeHandles val="exact"/>
        </dgm:presLayoutVars>
      </dgm:prSet>
      <dgm:spPr/>
      <dgm:t>
        <a:bodyPr/>
        <a:lstStyle/>
        <a:p>
          <a:endParaRPr lang="zh-CN" altLang="en-US"/>
        </a:p>
      </dgm:t>
    </dgm:pt>
    <dgm:pt modelId="{A43E2996-185C-4599-8FEB-927A390280B5}" type="pres">
      <dgm:prSet presAssocID="{EFDDC13F-EF9C-4271-B7C9-08DDA929E68B}" presName="linNode" presStyleCnt="0"/>
      <dgm:spPr/>
    </dgm:pt>
    <dgm:pt modelId="{FC3275BA-BF96-40B2-A2E1-FD09FA6811BC}" type="pres">
      <dgm:prSet presAssocID="{EFDDC13F-EF9C-4271-B7C9-08DDA929E68B}" presName="parentText" presStyleLbl="node1" presStyleIdx="0" presStyleCnt="3" custScaleX="68668">
        <dgm:presLayoutVars>
          <dgm:chMax val="1"/>
          <dgm:bulletEnabled val="1"/>
        </dgm:presLayoutVars>
      </dgm:prSet>
      <dgm:spPr/>
      <dgm:t>
        <a:bodyPr/>
        <a:lstStyle/>
        <a:p>
          <a:endParaRPr lang="zh-CN" altLang="en-US"/>
        </a:p>
      </dgm:t>
    </dgm:pt>
    <dgm:pt modelId="{C6ADD40D-6D0D-49EF-9E94-4CBDA33AD41D}" type="pres">
      <dgm:prSet presAssocID="{EFDDC13F-EF9C-4271-B7C9-08DDA929E68B}" presName="descendantText" presStyleLbl="alignAccFollowNode1" presStyleIdx="0" presStyleCnt="3" custScaleX="130043">
        <dgm:presLayoutVars>
          <dgm:bulletEnabled val="1"/>
        </dgm:presLayoutVars>
      </dgm:prSet>
      <dgm:spPr/>
      <dgm:t>
        <a:bodyPr/>
        <a:lstStyle/>
        <a:p>
          <a:endParaRPr lang="zh-CN" altLang="en-US"/>
        </a:p>
      </dgm:t>
    </dgm:pt>
    <dgm:pt modelId="{CBBB5FF8-7769-4583-ACFC-133B6358C682}" type="pres">
      <dgm:prSet presAssocID="{C660CD88-7134-4D62-95F9-B219E79D2E6C}" presName="sp" presStyleCnt="0"/>
      <dgm:spPr/>
    </dgm:pt>
    <dgm:pt modelId="{1F8B2B89-DC3D-4B7C-8D9D-63CC630000A7}" type="pres">
      <dgm:prSet presAssocID="{4B45B9B1-4704-46AB-9A3F-A46AD318E58D}" presName="linNode" presStyleCnt="0"/>
      <dgm:spPr/>
    </dgm:pt>
    <dgm:pt modelId="{170E4432-116C-415C-AFDD-5B2DA1AC5A35}" type="pres">
      <dgm:prSet presAssocID="{4B45B9B1-4704-46AB-9A3F-A46AD318E58D}" presName="parentText" presStyleLbl="node1" presStyleIdx="1" presStyleCnt="3" custScaleX="68668">
        <dgm:presLayoutVars>
          <dgm:chMax val="1"/>
          <dgm:bulletEnabled val="1"/>
        </dgm:presLayoutVars>
      </dgm:prSet>
      <dgm:spPr/>
      <dgm:t>
        <a:bodyPr/>
        <a:lstStyle/>
        <a:p>
          <a:endParaRPr lang="zh-CN" altLang="en-US"/>
        </a:p>
      </dgm:t>
    </dgm:pt>
    <dgm:pt modelId="{9FFEEF44-A93C-4E8B-9E92-9A175D34EF36}" type="pres">
      <dgm:prSet presAssocID="{4B45B9B1-4704-46AB-9A3F-A46AD318E58D}" presName="descendantText" presStyleLbl="alignAccFollowNode1" presStyleIdx="1" presStyleCnt="3" custScaleX="130043">
        <dgm:presLayoutVars>
          <dgm:bulletEnabled val="1"/>
        </dgm:presLayoutVars>
      </dgm:prSet>
      <dgm:spPr/>
      <dgm:t>
        <a:bodyPr/>
        <a:lstStyle/>
        <a:p>
          <a:endParaRPr lang="zh-CN" altLang="en-US"/>
        </a:p>
      </dgm:t>
    </dgm:pt>
    <dgm:pt modelId="{E6397F7B-225F-403F-BE8D-5F60E4DDF01F}" type="pres">
      <dgm:prSet presAssocID="{33EA3932-BC9C-468C-8128-2CBC1E28B0CF}" presName="sp" presStyleCnt="0"/>
      <dgm:spPr/>
    </dgm:pt>
    <dgm:pt modelId="{459BD9B0-03E5-4D2F-91E9-B3FD0D22214C}" type="pres">
      <dgm:prSet presAssocID="{505AF205-E6D5-4DD1-875D-8CB86E469FC7}" presName="linNode" presStyleCnt="0"/>
      <dgm:spPr/>
    </dgm:pt>
    <dgm:pt modelId="{E8F06BBA-7BFF-4D9B-BF74-07B44A688983}" type="pres">
      <dgm:prSet presAssocID="{505AF205-E6D5-4DD1-875D-8CB86E469FC7}" presName="parentText" presStyleLbl="node1" presStyleIdx="2" presStyleCnt="3" custScaleX="68668">
        <dgm:presLayoutVars>
          <dgm:chMax val="1"/>
          <dgm:bulletEnabled val="1"/>
        </dgm:presLayoutVars>
      </dgm:prSet>
      <dgm:spPr/>
      <dgm:t>
        <a:bodyPr/>
        <a:lstStyle/>
        <a:p>
          <a:endParaRPr lang="zh-CN" altLang="en-US"/>
        </a:p>
      </dgm:t>
    </dgm:pt>
    <dgm:pt modelId="{8D1964D5-7DF1-40AA-BDBA-EDDBA52A61F8}" type="pres">
      <dgm:prSet presAssocID="{505AF205-E6D5-4DD1-875D-8CB86E469FC7}" presName="descendantText" presStyleLbl="alignAccFollowNode1" presStyleIdx="2" presStyleCnt="3" custScaleX="130043">
        <dgm:presLayoutVars>
          <dgm:bulletEnabled val="1"/>
        </dgm:presLayoutVars>
      </dgm:prSet>
      <dgm:spPr/>
      <dgm:t>
        <a:bodyPr/>
        <a:lstStyle/>
        <a:p>
          <a:endParaRPr lang="zh-CN" altLang="en-US"/>
        </a:p>
      </dgm:t>
    </dgm:pt>
  </dgm:ptLst>
  <dgm:cxnLst>
    <dgm:cxn modelId="{FA076468-18DD-4B1A-B1A0-ACD6EE9E0E37}" srcId="{4B45B9B1-4704-46AB-9A3F-A46AD318E58D}" destId="{F0410F70-2E4E-407E-AE95-65B2A80933EB}" srcOrd="0" destOrd="0" parTransId="{41201665-18F6-4564-AAFB-5CFF56F5E46F}" sibTransId="{EBAE6BA7-FD27-4442-80AF-9B970F35F401}"/>
    <dgm:cxn modelId="{FA518AEA-DA5D-4DEF-B737-7A879C1FFE79}" srcId="{505AF205-E6D5-4DD1-875D-8CB86E469FC7}" destId="{B6DBD369-9C17-46B2-ACD1-28D695D14A79}" srcOrd="0" destOrd="0" parTransId="{789CE013-BDF7-4F7F-916E-9782EFD69D71}" sibTransId="{AE0479BE-E9DE-465D-934A-D5C70BE30D97}"/>
    <dgm:cxn modelId="{47C953BF-68F9-486D-A2AC-EC3B11BDF875}" srcId="{EFDDC13F-EF9C-4271-B7C9-08DDA929E68B}" destId="{4AB6B2B1-FE91-4B6A-8B88-60D99CDECBD8}" srcOrd="0" destOrd="0" parTransId="{B0F3AF1F-769C-40CA-9A40-B1D0B693D0E2}" sibTransId="{00AB79A3-E651-45D2-85CB-C9A30A5849AB}"/>
    <dgm:cxn modelId="{1F89EE55-8AA3-453F-8E19-EE77ECDDF86D}" type="presOf" srcId="{EFDDC13F-EF9C-4271-B7C9-08DDA929E68B}" destId="{FC3275BA-BF96-40B2-A2E1-FD09FA6811BC}" srcOrd="0" destOrd="0" presId="urn:microsoft.com/office/officeart/2005/8/layout/vList5"/>
    <dgm:cxn modelId="{20374929-2164-4351-8797-C5242E52E5C2}" srcId="{EF8A5437-1B70-43A0-BAD9-7A46472236CF}" destId="{505AF205-E6D5-4DD1-875D-8CB86E469FC7}" srcOrd="2" destOrd="0" parTransId="{8619A6B7-4447-4195-9E0C-AF833EC67728}" sibTransId="{AC379103-36CC-49D2-B556-E653F318EA16}"/>
    <dgm:cxn modelId="{71CFEDF2-8A1C-4DD4-9C4D-08BC97BC5877}" type="presOf" srcId="{4B45B9B1-4704-46AB-9A3F-A46AD318E58D}" destId="{170E4432-116C-415C-AFDD-5B2DA1AC5A35}" srcOrd="0" destOrd="0" presId="urn:microsoft.com/office/officeart/2005/8/layout/vList5"/>
    <dgm:cxn modelId="{DC5D2EE3-BCEF-418E-9287-4ED4C34DAA73}" type="presOf" srcId="{EF8A5437-1B70-43A0-BAD9-7A46472236CF}" destId="{2FEE8338-4CDA-44AF-8A6E-94F6A42D743E}" srcOrd="0" destOrd="0" presId="urn:microsoft.com/office/officeart/2005/8/layout/vList5"/>
    <dgm:cxn modelId="{97EC3002-33C8-429F-89C7-102E0C68F865}" type="presOf" srcId="{F0410F70-2E4E-407E-AE95-65B2A80933EB}" destId="{9FFEEF44-A93C-4E8B-9E92-9A175D34EF36}" srcOrd="0" destOrd="0" presId="urn:microsoft.com/office/officeart/2005/8/layout/vList5"/>
    <dgm:cxn modelId="{79FC7C99-E4C0-4F6E-B8A1-B93969F0B30A}" type="presOf" srcId="{4AB6B2B1-FE91-4B6A-8B88-60D99CDECBD8}" destId="{C6ADD40D-6D0D-49EF-9E94-4CBDA33AD41D}" srcOrd="0" destOrd="0" presId="urn:microsoft.com/office/officeart/2005/8/layout/vList5"/>
    <dgm:cxn modelId="{2B55FA90-C4A8-47BF-9A2D-E7B1E9F794E6}" srcId="{EF8A5437-1B70-43A0-BAD9-7A46472236CF}" destId="{4B45B9B1-4704-46AB-9A3F-A46AD318E58D}" srcOrd="1" destOrd="0" parTransId="{9743798D-27F7-4026-A62F-5817CBA3658A}" sibTransId="{33EA3932-BC9C-468C-8128-2CBC1E28B0CF}"/>
    <dgm:cxn modelId="{1CD4BE3F-4C52-4D6E-9EE9-FB6DB54BA7A6}" srcId="{EF8A5437-1B70-43A0-BAD9-7A46472236CF}" destId="{EFDDC13F-EF9C-4271-B7C9-08DDA929E68B}" srcOrd="0" destOrd="0" parTransId="{538A4FE1-89D2-4E14-9D87-1B11C43D624B}" sibTransId="{C660CD88-7134-4D62-95F9-B219E79D2E6C}"/>
    <dgm:cxn modelId="{92695CE4-4EFA-470F-95FE-DA798D699279}" type="presOf" srcId="{505AF205-E6D5-4DD1-875D-8CB86E469FC7}" destId="{E8F06BBA-7BFF-4D9B-BF74-07B44A688983}" srcOrd="0" destOrd="0" presId="urn:microsoft.com/office/officeart/2005/8/layout/vList5"/>
    <dgm:cxn modelId="{08504267-8DC9-4F08-A240-083ABBC4E4B3}" type="presOf" srcId="{B6DBD369-9C17-46B2-ACD1-28D695D14A79}" destId="{8D1964D5-7DF1-40AA-BDBA-EDDBA52A61F8}" srcOrd="0" destOrd="0" presId="urn:microsoft.com/office/officeart/2005/8/layout/vList5"/>
    <dgm:cxn modelId="{1BED057C-16D9-48AC-880F-E41EB0B0B3C9}" type="presParOf" srcId="{2FEE8338-4CDA-44AF-8A6E-94F6A42D743E}" destId="{A43E2996-185C-4599-8FEB-927A390280B5}" srcOrd="0" destOrd="0" presId="urn:microsoft.com/office/officeart/2005/8/layout/vList5"/>
    <dgm:cxn modelId="{651B5AEE-F46D-40CC-A77D-D34590345876}" type="presParOf" srcId="{A43E2996-185C-4599-8FEB-927A390280B5}" destId="{FC3275BA-BF96-40B2-A2E1-FD09FA6811BC}" srcOrd="0" destOrd="0" presId="urn:microsoft.com/office/officeart/2005/8/layout/vList5"/>
    <dgm:cxn modelId="{E8C1BD81-C0E7-4730-9141-447C13D27F87}" type="presParOf" srcId="{A43E2996-185C-4599-8FEB-927A390280B5}" destId="{C6ADD40D-6D0D-49EF-9E94-4CBDA33AD41D}" srcOrd="1" destOrd="0" presId="urn:microsoft.com/office/officeart/2005/8/layout/vList5"/>
    <dgm:cxn modelId="{03B078A4-BD5F-4150-8033-690622455780}" type="presParOf" srcId="{2FEE8338-4CDA-44AF-8A6E-94F6A42D743E}" destId="{CBBB5FF8-7769-4583-ACFC-133B6358C682}" srcOrd="1" destOrd="0" presId="urn:microsoft.com/office/officeart/2005/8/layout/vList5"/>
    <dgm:cxn modelId="{563C2BA2-0D05-4294-9186-8CF8CB19D8B4}" type="presParOf" srcId="{2FEE8338-4CDA-44AF-8A6E-94F6A42D743E}" destId="{1F8B2B89-DC3D-4B7C-8D9D-63CC630000A7}" srcOrd="2" destOrd="0" presId="urn:microsoft.com/office/officeart/2005/8/layout/vList5"/>
    <dgm:cxn modelId="{729BEB42-045C-4D4E-A17E-5C4FEE20D125}" type="presParOf" srcId="{1F8B2B89-DC3D-4B7C-8D9D-63CC630000A7}" destId="{170E4432-116C-415C-AFDD-5B2DA1AC5A35}" srcOrd="0" destOrd="0" presId="urn:microsoft.com/office/officeart/2005/8/layout/vList5"/>
    <dgm:cxn modelId="{F0B48BB6-80C0-4DD6-B962-D074C7E2913E}" type="presParOf" srcId="{1F8B2B89-DC3D-4B7C-8D9D-63CC630000A7}" destId="{9FFEEF44-A93C-4E8B-9E92-9A175D34EF36}" srcOrd="1" destOrd="0" presId="urn:microsoft.com/office/officeart/2005/8/layout/vList5"/>
    <dgm:cxn modelId="{DA898706-1583-4772-B03B-DFF7C960C953}" type="presParOf" srcId="{2FEE8338-4CDA-44AF-8A6E-94F6A42D743E}" destId="{E6397F7B-225F-403F-BE8D-5F60E4DDF01F}" srcOrd="3" destOrd="0" presId="urn:microsoft.com/office/officeart/2005/8/layout/vList5"/>
    <dgm:cxn modelId="{3A9670D3-A1CF-4E02-964C-89093E9CA2A8}" type="presParOf" srcId="{2FEE8338-4CDA-44AF-8A6E-94F6A42D743E}" destId="{459BD9B0-03E5-4D2F-91E9-B3FD0D22214C}" srcOrd="4" destOrd="0" presId="urn:microsoft.com/office/officeart/2005/8/layout/vList5"/>
    <dgm:cxn modelId="{02238956-048D-417E-9F0D-830C13A36C97}" type="presParOf" srcId="{459BD9B0-03E5-4D2F-91E9-B3FD0D22214C}" destId="{E8F06BBA-7BFF-4D9B-BF74-07B44A688983}" srcOrd="0" destOrd="0" presId="urn:microsoft.com/office/officeart/2005/8/layout/vList5"/>
    <dgm:cxn modelId="{D36A5DF2-5B12-4C24-84BC-0C8DB4A29A1A}" type="presParOf" srcId="{459BD9B0-03E5-4D2F-91E9-B3FD0D22214C}" destId="{8D1964D5-7DF1-40AA-BDBA-EDDBA52A61F8}"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676AF1-0FA8-4472-8A8D-889097FD79EA}"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5EE59823-B2AA-408D-9340-7D22BF963860}">
      <dgm:prSet phldrT="[文本]" custT="1"/>
      <dgm:spPr/>
      <dgm:t>
        <a:bodyPr/>
        <a:lstStyle/>
        <a:p>
          <a:pPr algn="ctr"/>
          <a:r>
            <a:rPr lang="zh-CN" altLang="en-US" sz="2400" dirty="0">
              <a:effectLst/>
              <a:latin typeface="宋体" panose="02010600030101010101" pitchFamily="2" charset="-122"/>
              <a:ea typeface="宋体" panose="02010600030101010101" pitchFamily="2" charset="-122"/>
            </a:rPr>
            <a:t>个体和交互   胜过   过程和工具</a:t>
          </a:r>
        </a:p>
      </dgm:t>
    </dgm:pt>
    <dgm:pt modelId="{9623B995-5A7A-4313-AAE7-E61042ECB476}" cxnId="{9B3187A5-AA5C-4030-A4DF-7F38C5A4C719}" type="parTrans">
      <dgm:prSet/>
      <dgm:spPr/>
      <dgm:t>
        <a:bodyPr/>
        <a:lstStyle/>
        <a:p>
          <a:endParaRPr lang="zh-CN" altLang="en-US" sz="2000"/>
        </a:p>
      </dgm:t>
    </dgm:pt>
    <dgm:pt modelId="{0830786F-4CDD-4535-AE9C-CBC5185ECD94}" cxnId="{9B3187A5-AA5C-4030-A4DF-7F38C5A4C719}" type="sibTrans">
      <dgm:prSet/>
      <dgm:spPr/>
      <dgm:t>
        <a:bodyPr/>
        <a:lstStyle/>
        <a:p>
          <a:endParaRPr lang="zh-CN" altLang="en-US" sz="2000"/>
        </a:p>
      </dgm:t>
    </dgm:pt>
    <dgm:pt modelId="{3E2656EC-DFC8-4296-965D-AD49EC0128E3}">
      <dgm:prSet custT="1"/>
      <dgm:spPr/>
      <dgm:t>
        <a:bodyPr/>
        <a:lstStyle/>
        <a:p>
          <a:pPr algn="ctr"/>
          <a:r>
            <a:rPr lang="zh-CN" altLang="zh-CN" sz="2400" dirty="0">
              <a:latin typeface="宋体" panose="02010600030101010101" pitchFamily="2" charset="-122"/>
              <a:ea typeface="宋体" panose="02010600030101010101" pitchFamily="2" charset="-122"/>
            </a:rPr>
            <a:t>可以工作的软件</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胜过</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面面俱到的文档</a:t>
          </a:r>
          <a:endParaRPr lang="en-US" altLang="zh-CN" sz="2400" dirty="0">
            <a:latin typeface="宋体" panose="02010600030101010101" pitchFamily="2" charset="-122"/>
            <a:ea typeface="宋体" panose="02010600030101010101" pitchFamily="2" charset="-122"/>
          </a:endParaRPr>
        </a:p>
      </dgm:t>
    </dgm:pt>
    <dgm:pt modelId="{1FD50534-38CB-47B0-96E6-3A6A2C72F87C}" cxnId="{7038CA22-9EA4-43D7-95E8-EE33F404188A}" type="parTrans">
      <dgm:prSet/>
      <dgm:spPr/>
      <dgm:t>
        <a:bodyPr/>
        <a:lstStyle/>
        <a:p>
          <a:endParaRPr lang="zh-CN" altLang="en-US" sz="2000"/>
        </a:p>
      </dgm:t>
    </dgm:pt>
    <dgm:pt modelId="{72EC752C-E257-4CEA-A823-040C73195C25}" cxnId="{7038CA22-9EA4-43D7-95E8-EE33F404188A}" type="sibTrans">
      <dgm:prSet/>
      <dgm:spPr/>
      <dgm:t>
        <a:bodyPr/>
        <a:lstStyle/>
        <a:p>
          <a:endParaRPr lang="zh-CN" altLang="en-US" sz="2000"/>
        </a:p>
      </dgm:t>
    </dgm:pt>
    <dgm:pt modelId="{33C9BF0A-B174-46CC-90AD-EEE8482B684B}">
      <dgm:prSet custT="1"/>
      <dgm:spPr/>
      <dgm:t>
        <a:bodyPr/>
        <a:lstStyle/>
        <a:p>
          <a:pPr algn="ctr"/>
          <a:r>
            <a:rPr lang="zh-CN" altLang="zh-CN" sz="2400" dirty="0">
              <a:latin typeface="宋体" panose="02010600030101010101" pitchFamily="2" charset="-122"/>
              <a:ea typeface="宋体" panose="02010600030101010101" pitchFamily="2" charset="-122"/>
            </a:rPr>
            <a:t>客户合作</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胜过</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合同谈判</a:t>
          </a:r>
        </a:p>
      </dgm:t>
    </dgm:pt>
    <dgm:pt modelId="{1F5989BD-9DA7-4066-8A0C-835BE444A041}" cxnId="{7C82995B-C4D8-4FBD-BBBF-F06031D24AB8}" type="parTrans">
      <dgm:prSet/>
      <dgm:spPr/>
      <dgm:t>
        <a:bodyPr/>
        <a:lstStyle/>
        <a:p>
          <a:endParaRPr lang="zh-CN" altLang="en-US" sz="2000"/>
        </a:p>
      </dgm:t>
    </dgm:pt>
    <dgm:pt modelId="{5C12648A-D702-46C4-9C93-AC0AB143C6FB}" cxnId="{7C82995B-C4D8-4FBD-BBBF-F06031D24AB8}" type="sibTrans">
      <dgm:prSet/>
      <dgm:spPr/>
      <dgm:t>
        <a:bodyPr/>
        <a:lstStyle/>
        <a:p>
          <a:endParaRPr lang="zh-CN" altLang="en-US" sz="2000"/>
        </a:p>
      </dgm:t>
    </dgm:pt>
    <dgm:pt modelId="{85086B97-160F-4CF1-B6CC-B2B6C871451D}">
      <dgm:prSet custT="1"/>
      <dgm:spPr/>
      <dgm:t>
        <a:bodyPr/>
        <a:lstStyle/>
        <a:p>
          <a:pPr algn="ctr"/>
          <a:r>
            <a:rPr lang="zh-CN" altLang="zh-CN" sz="2400" dirty="0">
              <a:latin typeface="宋体" panose="02010600030101010101" pitchFamily="2" charset="-122"/>
              <a:ea typeface="宋体" panose="02010600030101010101" pitchFamily="2" charset="-122"/>
            </a:rPr>
            <a:t>响应变化</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胜过</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遵循计划</a:t>
          </a:r>
          <a:endParaRPr lang="en-US" altLang="zh-CN" sz="2400" dirty="0">
            <a:latin typeface="宋体" panose="02010600030101010101" pitchFamily="2" charset="-122"/>
            <a:ea typeface="宋体" panose="02010600030101010101" pitchFamily="2" charset="-122"/>
          </a:endParaRPr>
        </a:p>
      </dgm:t>
    </dgm:pt>
    <dgm:pt modelId="{D217E10D-CA48-4A3F-85B0-ACA5E8C3E160}" cxnId="{D8ADAA50-C70D-496F-9784-806CF786D5FF}" type="parTrans">
      <dgm:prSet/>
      <dgm:spPr/>
      <dgm:t>
        <a:bodyPr/>
        <a:lstStyle/>
        <a:p>
          <a:endParaRPr lang="zh-CN" altLang="en-US" sz="2000"/>
        </a:p>
      </dgm:t>
    </dgm:pt>
    <dgm:pt modelId="{4DA3EE6C-A9FC-4772-97C8-8D23028192F3}" cxnId="{D8ADAA50-C70D-496F-9784-806CF786D5FF}" type="sibTrans">
      <dgm:prSet/>
      <dgm:spPr/>
      <dgm:t>
        <a:bodyPr/>
        <a:lstStyle/>
        <a:p>
          <a:endParaRPr lang="zh-CN" altLang="en-US" sz="2000"/>
        </a:p>
      </dgm:t>
    </dgm:pt>
    <dgm:pt modelId="{281C6509-E8A7-46BB-9DE1-28EA0588789A}" type="pres">
      <dgm:prSet presAssocID="{8F676AF1-0FA8-4472-8A8D-889097FD79EA}" presName="linear" presStyleCnt="0">
        <dgm:presLayoutVars>
          <dgm:dir/>
          <dgm:animLvl val="lvl"/>
          <dgm:resizeHandles val="exact"/>
        </dgm:presLayoutVars>
      </dgm:prSet>
      <dgm:spPr/>
      <dgm:t>
        <a:bodyPr/>
        <a:lstStyle/>
        <a:p>
          <a:endParaRPr lang="zh-CN" altLang="en-US"/>
        </a:p>
      </dgm:t>
    </dgm:pt>
    <dgm:pt modelId="{4DF30E51-1D00-4214-B7F6-20F1C459F617}" type="pres">
      <dgm:prSet presAssocID="{5EE59823-B2AA-408D-9340-7D22BF963860}" presName="parentLin" presStyleCnt="0"/>
      <dgm:spPr/>
    </dgm:pt>
    <dgm:pt modelId="{3FEB69D5-B70C-40EC-9A42-5BE485E1BE06}" type="pres">
      <dgm:prSet presAssocID="{5EE59823-B2AA-408D-9340-7D22BF963860}" presName="parentLeftMargin" presStyleLbl="node1" presStyleIdx="0" presStyleCnt="4"/>
      <dgm:spPr/>
      <dgm:t>
        <a:bodyPr/>
        <a:lstStyle/>
        <a:p>
          <a:endParaRPr lang="zh-CN" altLang="en-US"/>
        </a:p>
      </dgm:t>
    </dgm:pt>
    <dgm:pt modelId="{9BE41765-3BED-44AA-8A4D-56118F09720E}" type="pres">
      <dgm:prSet presAssocID="{5EE59823-B2AA-408D-9340-7D22BF963860}" presName="parentText" presStyleLbl="node1" presStyleIdx="0" presStyleCnt="4" custScaleX="120946">
        <dgm:presLayoutVars>
          <dgm:chMax val="0"/>
          <dgm:bulletEnabled val="1"/>
        </dgm:presLayoutVars>
      </dgm:prSet>
      <dgm:spPr/>
      <dgm:t>
        <a:bodyPr/>
        <a:lstStyle/>
        <a:p>
          <a:endParaRPr lang="zh-CN" altLang="en-US"/>
        </a:p>
      </dgm:t>
    </dgm:pt>
    <dgm:pt modelId="{82176D5E-304D-44CA-8BBF-D9FBB075BB9C}" type="pres">
      <dgm:prSet presAssocID="{5EE59823-B2AA-408D-9340-7D22BF963860}" presName="negativeSpace" presStyleCnt="0"/>
      <dgm:spPr/>
    </dgm:pt>
    <dgm:pt modelId="{EF200106-9B02-4F87-88A8-93FF13776EA9}" type="pres">
      <dgm:prSet presAssocID="{5EE59823-B2AA-408D-9340-7D22BF963860}" presName="childText" presStyleLbl="conFgAcc1" presStyleIdx="0" presStyleCnt="4">
        <dgm:presLayoutVars>
          <dgm:bulletEnabled val="1"/>
        </dgm:presLayoutVars>
      </dgm:prSet>
      <dgm:spPr/>
    </dgm:pt>
    <dgm:pt modelId="{CB69CBB9-0DEC-40F1-B38B-4986DB1B32C2}" type="pres">
      <dgm:prSet presAssocID="{0830786F-4CDD-4535-AE9C-CBC5185ECD94}" presName="spaceBetweenRectangles" presStyleCnt="0"/>
      <dgm:spPr/>
    </dgm:pt>
    <dgm:pt modelId="{76E47D88-534F-4E8A-AA56-7C4F68243C80}" type="pres">
      <dgm:prSet presAssocID="{3E2656EC-DFC8-4296-965D-AD49EC0128E3}" presName="parentLin" presStyleCnt="0"/>
      <dgm:spPr/>
    </dgm:pt>
    <dgm:pt modelId="{AC5F962E-F085-42F8-9C18-072E9AE4C2AF}" type="pres">
      <dgm:prSet presAssocID="{3E2656EC-DFC8-4296-965D-AD49EC0128E3}" presName="parentLeftMargin" presStyleLbl="node1" presStyleIdx="0" presStyleCnt="4"/>
      <dgm:spPr/>
      <dgm:t>
        <a:bodyPr/>
        <a:lstStyle/>
        <a:p>
          <a:endParaRPr lang="zh-CN" altLang="en-US"/>
        </a:p>
      </dgm:t>
    </dgm:pt>
    <dgm:pt modelId="{C50770E9-88E4-436C-89FB-756A7FF2E5E6}" type="pres">
      <dgm:prSet presAssocID="{3E2656EC-DFC8-4296-965D-AD49EC0128E3}" presName="parentText" presStyleLbl="node1" presStyleIdx="1" presStyleCnt="4" custScaleX="120946">
        <dgm:presLayoutVars>
          <dgm:chMax val="0"/>
          <dgm:bulletEnabled val="1"/>
        </dgm:presLayoutVars>
      </dgm:prSet>
      <dgm:spPr/>
      <dgm:t>
        <a:bodyPr/>
        <a:lstStyle/>
        <a:p>
          <a:endParaRPr lang="zh-CN" altLang="en-US"/>
        </a:p>
      </dgm:t>
    </dgm:pt>
    <dgm:pt modelId="{E367F753-D6CB-439D-968C-81CEA471EC38}" type="pres">
      <dgm:prSet presAssocID="{3E2656EC-DFC8-4296-965D-AD49EC0128E3}" presName="negativeSpace" presStyleCnt="0"/>
      <dgm:spPr/>
    </dgm:pt>
    <dgm:pt modelId="{7577F72F-C7CA-4C80-A4DA-D3BD01B3D9F2}" type="pres">
      <dgm:prSet presAssocID="{3E2656EC-DFC8-4296-965D-AD49EC0128E3}" presName="childText" presStyleLbl="conFgAcc1" presStyleIdx="1" presStyleCnt="4">
        <dgm:presLayoutVars>
          <dgm:bulletEnabled val="1"/>
        </dgm:presLayoutVars>
      </dgm:prSet>
      <dgm:spPr/>
    </dgm:pt>
    <dgm:pt modelId="{34E6C112-141E-47E0-9DC2-B0EB2307D939}" type="pres">
      <dgm:prSet presAssocID="{72EC752C-E257-4CEA-A823-040C73195C25}" presName="spaceBetweenRectangles" presStyleCnt="0"/>
      <dgm:spPr/>
    </dgm:pt>
    <dgm:pt modelId="{27F4CCD5-ACCB-4625-80C8-7255422B2EE2}" type="pres">
      <dgm:prSet presAssocID="{33C9BF0A-B174-46CC-90AD-EEE8482B684B}" presName="parentLin" presStyleCnt="0"/>
      <dgm:spPr/>
    </dgm:pt>
    <dgm:pt modelId="{BCEFA5DD-EB9F-4B9F-8F9E-18A159F9E0D6}" type="pres">
      <dgm:prSet presAssocID="{33C9BF0A-B174-46CC-90AD-EEE8482B684B}" presName="parentLeftMargin" presStyleLbl="node1" presStyleIdx="1" presStyleCnt="4"/>
      <dgm:spPr/>
      <dgm:t>
        <a:bodyPr/>
        <a:lstStyle/>
        <a:p>
          <a:endParaRPr lang="zh-CN" altLang="en-US"/>
        </a:p>
      </dgm:t>
    </dgm:pt>
    <dgm:pt modelId="{096535E2-CFD2-403D-B94E-F4B1F0C19E34}" type="pres">
      <dgm:prSet presAssocID="{33C9BF0A-B174-46CC-90AD-EEE8482B684B}" presName="parentText" presStyleLbl="node1" presStyleIdx="2" presStyleCnt="4" custScaleX="120946">
        <dgm:presLayoutVars>
          <dgm:chMax val="0"/>
          <dgm:bulletEnabled val="1"/>
        </dgm:presLayoutVars>
      </dgm:prSet>
      <dgm:spPr/>
      <dgm:t>
        <a:bodyPr/>
        <a:lstStyle/>
        <a:p>
          <a:endParaRPr lang="zh-CN" altLang="en-US"/>
        </a:p>
      </dgm:t>
    </dgm:pt>
    <dgm:pt modelId="{F01AB713-540D-4E6D-8BFE-048F4EF4BF04}" type="pres">
      <dgm:prSet presAssocID="{33C9BF0A-B174-46CC-90AD-EEE8482B684B}" presName="negativeSpace" presStyleCnt="0"/>
      <dgm:spPr/>
    </dgm:pt>
    <dgm:pt modelId="{4982570B-2330-4259-85F9-1646D7E1011A}" type="pres">
      <dgm:prSet presAssocID="{33C9BF0A-B174-46CC-90AD-EEE8482B684B}" presName="childText" presStyleLbl="conFgAcc1" presStyleIdx="2" presStyleCnt="4">
        <dgm:presLayoutVars>
          <dgm:bulletEnabled val="1"/>
        </dgm:presLayoutVars>
      </dgm:prSet>
      <dgm:spPr/>
    </dgm:pt>
    <dgm:pt modelId="{B194D07A-8973-414C-B477-9079E76A372C}" type="pres">
      <dgm:prSet presAssocID="{5C12648A-D702-46C4-9C93-AC0AB143C6FB}" presName="spaceBetweenRectangles" presStyleCnt="0"/>
      <dgm:spPr/>
    </dgm:pt>
    <dgm:pt modelId="{87191044-DA40-4A22-8398-E28CD9DDB759}" type="pres">
      <dgm:prSet presAssocID="{85086B97-160F-4CF1-B6CC-B2B6C871451D}" presName="parentLin" presStyleCnt="0"/>
      <dgm:spPr/>
    </dgm:pt>
    <dgm:pt modelId="{00636CDF-8770-4B4F-B38B-D1F9484299A9}" type="pres">
      <dgm:prSet presAssocID="{85086B97-160F-4CF1-B6CC-B2B6C871451D}" presName="parentLeftMargin" presStyleLbl="node1" presStyleIdx="2" presStyleCnt="4"/>
      <dgm:spPr/>
      <dgm:t>
        <a:bodyPr/>
        <a:lstStyle/>
        <a:p>
          <a:endParaRPr lang="zh-CN" altLang="en-US"/>
        </a:p>
      </dgm:t>
    </dgm:pt>
    <dgm:pt modelId="{50FD630A-56B4-4FAE-B665-A16262C7C100}" type="pres">
      <dgm:prSet presAssocID="{85086B97-160F-4CF1-B6CC-B2B6C871451D}" presName="parentText" presStyleLbl="node1" presStyleIdx="3" presStyleCnt="4" custScaleX="120946">
        <dgm:presLayoutVars>
          <dgm:chMax val="0"/>
          <dgm:bulletEnabled val="1"/>
        </dgm:presLayoutVars>
      </dgm:prSet>
      <dgm:spPr/>
      <dgm:t>
        <a:bodyPr/>
        <a:lstStyle/>
        <a:p>
          <a:endParaRPr lang="zh-CN" altLang="en-US"/>
        </a:p>
      </dgm:t>
    </dgm:pt>
    <dgm:pt modelId="{EA7509D9-06F4-43C7-B9C8-ADD9F864616C}" type="pres">
      <dgm:prSet presAssocID="{85086B97-160F-4CF1-B6CC-B2B6C871451D}" presName="negativeSpace" presStyleCnt="0"/>
      <dgm:spPr/>
    </dgm:pt>
    <dgm:pt modelId="{B0D2FDD7-C4D1-4BF0-99E7-E4CFDE478BD4}" type="pres">
      <dgm:prSet presAssocID="{85086B97-160F-4CF1-B6CC-B2B6C871451D}" presName="childText" presStyleLbl="conFgAcc1" presStyleIdx="3" presStyleCnt="4">
        <dgm:presLayoutVars>
          <dgm:bulletEnabled val="1"/>
        </dgm:presLayoutVars>
      </dgm:prSet>
      <dgm:spPr/>
    </dgm:pt>
  </dgm:ptLst>
  <dgm:cxnLst>
    <dgm:cxn modelId="{E39545F0-CAC9-4AF1-A757-4A2B77938C67}" type="presOf" srcId="{8F676AF1-0FA8-4472-8A8D-889097FD79EA}" destId="{281C6509-E8A7-46BB-9DE1-28EA0588789A}" srcOrd="0" destOrd="0" presId="urn:microsoft.com/office/officeart/2005/8/layout/list1"/>
    <dgm:cxn modelId="{2357A632-4255-4B82-B0EA-61B14E6749B4}" type="presOf" srcId="{33C9BF0A-B174-46CC-90AD-EEE8482B684B}" destId="{BCEFA5DD-EB9F-4B9F-8F9E-18A159F9E0D6}" srcOrd="0" destOrd="0" presId="urn:microsoft.com/office/officeart/2005/8/layout/list1"/>
    <dgm:cxn modelId="{7C82995B-C4D8-4FBD-BBBF-F06031D24AB8}" srcId="{8F676AF1-0FA8-4472-8A8D-889097FD79EA}" destId="{33C9BF0A-B174-46CC-90AD-EEE8482B684B}" srcOrd="2" destOrd="0" parTransId="{1F5989BD-9DA7-4066-8A0C-835BE444A041}" sibTransId="{5C12648A-D702-46C4-9C93-AC0AB143C6FB}"/>
    <dgm:cxn modelId="{AA2CB90A-51B5-4BD3-8C6F-9EA92623E3E0}" type="presOf" srcId="{85086B97-160F-4CF1-B6CC-B2B6C871451D}" destId="{50FD630A-56B4-4FAE-B665-A16262C7C100}" srcOrd="1" destOrd="0" presId="urn:microsoft.com/office/officeart/2005/8/layout/list1"/>
    <dgm:cxn modelId="{57BB90C7-F5C9-44AB-AE8A-67B1ED9D8D28}" type="presOf" srcId="{85086B97-160F-4CF1-B6CC-B2B6C871451D}" destId="{00636CDF-8770-4B4F-B38B-D1F9484299A9}" srcOrd="0" destOrd="0" presId="urn:microsoft.com/office/officeart/2005/8/layout/list1"/>
    <dgm:cxn modelId="{9B3187A5-AA5C-4030-A4DF-7F38C5A4C719}" srcId="{8F676AF1-0FA8-4472-8A8D-889097FD79EA}" destId="{5EE59823-B2AA-408D-9340-7D22BF963860}" srcOrd="0" destOrd="0" parTransId="{9623B995-5A7A-4313-AAE7-E61042ECB476}" sibTransId="{0830786F-4CDD-4535-AE9C-CBC5185ECD94}"/>
    <dgm:cxn modelId="{D49FD7B4-8536-45CA-BA59-9EC8E23405FC}" type="presOf" srcId="{5EE59823-B2AA-408D-9340-7D22BF963860}" destId="{9BE41765-3BED-44AA-8A4D-56118F09720E}" srcOrd="1" destOrd="0" presId="urn:microsoft.com/office/officeart/2005/8/layout/list1"/>
    <dgm:cxn modelId="{A222E863-98A1-4E5E-901D-7934440810EE}" type="presOf" srcId="{3E2656EC-DFC8-4296-965D-AD49EC0128E3}" destId="{C50770E9-88E4-436C-89FB-756A7FF2E5E6}" srcOrd="1" destOrd="0" presId="urn:microsoft.com/office/officeart/2005/8/layout/list1"/>
    <dgm:cxn modelId="{E23C67AB-76FA-4BA3-A536-4FFEE62A24BC}" type="presOf" srcId="{3E2656EC-DFC8-4296-965D-AD49EC0128E3}" destId="{AC5F962E-F085-42F8-9C18-072E9AE4C2AF}" srcOrd="0" destOrd="0" presId="urn:microsoft.com/office/officeart/2005/8/layout/list1"/>
    <dgm:cxn modelId="{7038CA22-9EA4-43D7-95E8-EE33F404188A}" srcId="{8F676AF1-0FA8-4472-8A8D-889097FD79EA}" destId="{3E2656EC-DFC8-4296-965D-AD49EC0128E3}" srcOrd="1" destOrd="0" parTransId="{1FD50534-38CB-47B0-96E6-3A6A2C72F87C}" sibTransId="{72EC752C-E257-4CEA-A823-040C73195C25}"/>
    <dgm:cxn modelId="{38D868D5-9739-4954-BE06-CB5A9CB36E92}" type="presOf" srcId="{5EE59823-B2AA-408D-9340-7D22BF963860}" destId="{3FEB69D5-B70C-40EC-9A42-5BE485E1BE06}" srcOrd="0" destOrd="0" presId="urn:microsoft.com/office/officeart/2005/8/layout/list1"/>
    <dgm:cxn modelId="{E9893048-F863-4026-A128-C1AE8152BB8D}" type="presOf" srcId="{33C9BF0A-B174-46CC-90AD-EEE8482B684B}" destId="{096535E2-CFD2-403D-B94E-F4B1F0C19E34}" srcOrd="1" destOrd="0" presId="urn:microsoft.com/office/officeart/2005/8/layout/list1"/>
    <dgm:cxn modelId="{D8ADAA50-C70D-496F-9784-806CF786D5FF}" srcId="{8F676AF1-0FA8-4472-8A8D-889097FD79EA}" destId="{85086B97-160F-4CF1-B6CC-B2B6C871451D}" srcOrd="3" destOrd="0" parTransId="{D217E10D-CA48-4A3F-85B0-ACA5E8C3E160}" sibTransId="{4DA3EE6C-A9FC-4772-97C8-8D23028192F3}"/>
    <dgm:cxn modelId="{6AAB7BEE-B952-4F0F-9664-67C45B8DBD41}" type="presParOf" srcId="{281C6509-E8A7-46BB-9DE1-28EA0588789A}" destId="{4DF30E51-1D00-4214-B7F6-20F1C459F617}" srcOrd="0" destOrd="0" presId="urn:microsoft.com/office/officeart/2005/8/layout/list1"/>
    <dgm:cxn modelId="{7290332E-6989-4E3A-B208-048C4DCDDCBF}" type="presParOf" srcId="{4DF30E51-1D00-4214-B7F6-20F1C459F617}" destId="{3FEB69D5-B70C-40EC-9A42-5BE485E1BE06}" srcOrd="0" destOrd="0" presId="urn:microsoft.com/office/officeart/2005/8/layout/list1"/>
    <dgm:cxn modelId="{F2C17432-A1A0-4AED-BDB3-A39A48009E8B}" type="presParOf" srcId="{4DF30E51-1D00-4214-B7F6-20F1C459F617}" destId="{9BE41765-3BED-44AA-8A4D-56118F09720E}" srcOrd="1" destOrd="0" presId="urn:microsoft.com/office/officeart/2005/8/layout/list1"/>
    <dgm:cxn modelId="{279AAA68-1168-4151-BEF9-53394FDE586D}" type="presParOf" srcId="{281C6509-E8A7-46BB-9DE1-28EA0588789A}" destId="{82176D5E-304D-44CA-8BBF-D9FBB075BB9C}" srcOrd="1" destOrd="0" presId="urn:microsoft.com/office/officeart/2005/8/layout/list1"/>
    <dgm:cxn modelId="{4C7B48EB-A409-4CE9-B65C-0A61E4752398}" type="presParOf" srcId="{281C6509-E8A7-46BB-9DE1-28EA0588789A}" destId="{EF200106-9B02-4F87-88A8-93FF13776EA9}" srcOrd="2" destOrd="0" presId="urn:microsoft.com/office/officeart/2005/8/layout/list1"/>
    <dgm:cxn modelId="{B9740C11-0F70-42A9-8D79-F15203A9DAF1}" type="presParOf" srcId="{281C6509-E8A7-46BB-9DE1-28EA0588789A}" destId="{CB69CBB9-0DEC-40F1-B38B-4986DB1B32C2}" srcOrd="3" destOrd="0" presId="urn:microsoft.com/office/officeart/2005/8/layout/list1"/>
    <dgm:cxn modelId="{A258CFEB-7535-44E0-AD84-C99C0EDF6132}" type="presParOf" srcId="{281C6509-E8A7-46BB-9DE1-28EA0588789A}" destId="{76E47D88-534F-4E8A-AA56-7C4F68243C80}" srcOrd="4" destOrd="0" presId="urn:microsoft.com/office/officeart/2005/8/layout/list1"/>
    <dgm:cxn modelId="{D22948C2-730F-419D-95B1-2A76BA37E818}" type="presParOf" srcId="{76E47D88-534F-4E8A-AA56-7C4F68243C80}" destId="{AC5F962E-F085-42F8-9C18-072E9AE4C2AF}" srcOrd="0" destOrd="0" presId="urn:microsoft.com/office/officeart/2005/8/layout/list1"/>
    <dgm:cxn modelId="{5A28D530-06EC-419B-9BBE-C7E4D8DBE4B7}" type="presParOf" srcId="{76E47D88-534F-4E8A-AA56-7C4F68243C80}" destId="{C50770E9-88E4-436C-89FB-756A7FF2E5E6}" srcOrd="1" destOrd="0" presId="urn:microsoft.com/office/officeart/2005/8/layout/list1"/>
    <dgm:cxn modelId="{CC193FC9-4CBE-415C-BC2B-67E582D895C8}" type="presParOf" srcId="{281C6509-E8A7-46BB-9DE1-28EA0588789A}" destId="{E367F753-D6CB-439D-968C-81CEA471EC38}" srcOrd="5" destOrd="0" presId="urn:microsoft.com/office/officeart/2005/8/layout/list1"/>
    <dgm:cxn modelId="{1A7629B6-0804-4B1E-99B6-67CD6BE7787F}" type="presParOf" srcId="{281C6509-E8A7-46BB-9DE1-28EA0588789A}" destId="{7577F72F-C7CA-4C80-A4DA-D3BD01B3D9F2}" srcOrd="6" destOrd="0" presId="urn:microsoft.com/office/officeart/2005/8/layout/list1"/>
    <dgm:cxn modelId="{5509C4BF-F5D4-4EB6-9475-CE36DA8AA9FA}" type="presParOf" srcId="{281C6509-E8A7-46BB-9DE1-28EA0588789A}" destId="{34E6C112-141E-47E0-9DC2-B0EB2307D939}" srcOrd="7" destOrd="0" presId="urn:microsoft.com/office/officeart/2005/8/layout/list1"/>
    <dgm:cxn modelId="{4F5388BC-8EDB-4BE1-A57D-DD7A39ED0CB5}" type="presParOf" srcId="{281C6509-E8A7-46BB-9DE1-28EA0588789A}" destId="{27F4CCD5-ACCB-4625-80C8-7255422B2EE2}" srcOrd="8" destOrd="0" presId="urn:microsoft.com/office/officeart/2005/8/layout/list1"/>
    <dgm:cxn modelId="{C5BF6714-DDEA-4DAF-A8BA-5E96F2E77632}" type="presParOf" srcId="{27F4CCD5-ACCB-4625-80C8-7255422B2EE2}" destId="{BCEFA5DD-EB9F-4B9F-8F9E-18A159F9E0D6}" srcOrd="0" destOrd="0" presId="urn:microsoft.com/office/officeart/2005/8/layout/list1"/>
    <dgm:cxn modelId="{D92EB803-328F-4B63-A2DF-B6BC64C5BED3}" type="presParOf" srcId="{27F4CCD5-ACCB-4625-80C8-7255422B2EE2}" destId="{096535E2-CFD2-403D-B94E-F4B1F0C19E34}" srcOrd="1" destOrd="0" presId="urn:microsoft.com/office/officeart/2005/8/layout/list1"/>
    <dgm:cxn modelId="{E74EFE68-82A4-4CAC-870C-0C106E5BC392}" type="presParOf" srcId="{281C6509-E8A7-46BB-9DE1-28EA0588789A}" destId="{F01AB713-540D-4E6D-8BFE-048F4EF4BF04}" srcOrd="9" destOrd="0" presId="urn:microsoft.com/office/officeart/2005/8/layout/list1"/>
    <dgm:cxn modelId="{7D77B1C8-C105-4FC6-8563-728C96337387}" type="presParOf" srcId="{281C6509-E8A7-46BB-9DE1-28EA0588789A}" destId="{4982570B-2330-4259-85F9-1646D7E1011A}" srcOrd="10" destOrd="0" presId="urn:microsoft.com/office/officeart/2005/8/layout/list1"/>
    <dgm:cxn modelId="{060B5904-A618-4106-8293-D9650A44B383}" type="presParOf" srcId="{281C6509-E8A7-46BB-9DE1-28EA0588789A}" destId="{B194D07A-8973-414C-B477-9079E76A372C}" srcOrd="11" destOrd="0" presId="urn:microsoft.com/office/officeart/2005/8/layout/list1"/>
    <dgm:cxn modelId="{7BDE9D63-8765-4788-8BDE-D917253DE1FA}" type="presParOf" srcId="{281C6509-E8A7-46BB-9DE1-28EA0588789A}" destId="{87191044-DA40-4A22-8398-E28CD9DDB759}" srcOrd="12" destOrd="0" presId="urn:microsoft.com/office/officeart/2005/8/layout/list1"/>
    <dgm:cxn modelId="{70746606-A282-404E-B954-6199762CD055}" type="presParOf" srcId="{87191044-DA40-4A22-8398-E28CD9DDB759}" destId="{00636CDF-8770-4B4F-B38B-D1F9484299A9}" srcOrd="0" destOrd="0" presId="urn:microsoft.com/office/officeart/2005/8/layout/list1"/>
    <dgm:cxn modelId="{D40A7B5D-36F2-4A6A-AEA9-2FC667884B9C}" type="presParOf" srcId="{87191044-DA40-4A22-8398-E28CD9DDB759}" destId="{50FD630A-56B4-4FAE-B665-A16262C7C100}" srcOrd="1" destOrd="0" presId="urn:microsoft.com/office/officeart/2005/8/layout/list1"/>
    <dgm:cxn modelId="{BF508FA3-FE81-4971-BAC2-1AD9062F3CB0}" type="presParOf" srcId="{281C6509-E8A7-46BB-9DE1-28EA0588789A}" destId="{EA7509D9-06F4-43C7-B9C8-ADD9F864616C}" srcOrd="13" destOrd="0" presId="urn:microsoft.com/office/officeart/2005/8/layout/list1"/>
    <dgm:cxn modelId="{E349F6DB-DD2C-45A0-AD2B-C94574F7EE9A}" type="presParOf" srcId="{281C6509-E8A7-46BB-9DE1-28EA0588789A}" destId="{B0D2FDD7-C4D1-4BF0-99E7-E4CFDE478BD4}"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2C2991-BD69-4692-9A03-E86052FA405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310546B-036C-4B04-84F4-28A00248516D}">
      <dgm:prSet phldrT="[文本]" custT="1"/>
      <dgm:spPr>
        <a:solidFill>
          <a:schemeClr val="accent1"/>
        </a:solidFill>
      </dgm:spPr>
      <dgm:t>
        <a:bodyPr/>
        <a:lstStyle/>
        <a:p>
          <a:r>
            <a:rPr 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技术可行性</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sz="2400" b="0" dirty="0">
              <a:solidFill>
                <a:schemeClr val="tx1"/>
              </a:solidFill>
              <a:latin typeface="宋体" panose="02010600030101010101" pitchFamily="2" charset="-122"/>
              <a:ea typeface="宋体" panose="02010600030101010101" pitchFamily="2" charset="-122"/>
            </a:rPr>
            <a:t>使用现有的技术能实现这个系统吗</a:t>
          </a:r>
          <a:r>
            <a:rPr lang="en-US" sz="2400" b="0" dirty="0">
              <a:solidFill>
                <a:schemeClr val="tx1"/>
              </a:solidFill>
              <a:latin typeface="宋体" panose="02010600030101010101" pitchFamily="2" charset="-122"/>
              <a:ea typeface="宋体" panose="02010600030101010101" pitchFamily="2" charset="-122"/>
            </a:rPr>
            <a:t>?</a:t>
          </a:r>
          <a:endParaRPr lang="zh-CN" altLang="en-US" sz="2400" b="0" dirty="0">
            <a:solidFill>
              <a:schemeClr val="tx1"/>
            </a:solidFill>
            <a:latin typeface="宋体" panose="02010600030101010101" pitchFamily="2" charset="-122"/>
            <a:ea typeface="宋体" panose="02010600030101010101" pitchFamily="2" charset="-122"/>
          </a:endParaRPr>
        </a:p>
      </dgm:t>
    </dgm:pt>
    <dgm:pt modelId="{547CBBCC-891A-4C40-8D5B-9D986C8FDD95}" cxnId="{430E6556-26DB-4DE1-9362-A0B9AB844B72}" type="parTrans">
      <dgm:prSet/>
      <dgm:spPr/>
      <dgm:t>
        <a:bodyPr/>
        <a:lstStyle/>
        <a:p>
          <a:endParaRPr lang="zh-CN" altLang="en-US"/>
        </a:p>
      </dgm:t>
    </dgm:pt>
    <dgm:pt modelId="{6DCE853D-574C-42DA-A3BD-E134173F6ADD}" cxnId="{430E6556-26DB-4DE1-9362-A0B9AB844B72}" type="sibTrans">
      <dgm:prSet/>
      <dgm:spPr/>
      <dgm:t>
        <a:bodyPr/>
        <a:lstStyle/>
        <a:p>
          <a:endParaRPr lang="zh-CN" altLang="en-US"/>
        </a:p>
      </dgm:t>
    </dgm:pt>
    <dgm:pt modelId="{622E1157-3997-46BD-8F88-6D3B08F64E2C}">
      <dgm:prSet phldrT="[文本]" custT="1"/>
      <dgm:spPr>
        <a:solidFill>
          <a:schemeClr val="accent1"/>
        </a:solidFill>
      </dgm:spPr>
      <dgm:t>
        <a:bodyPr/>
        <a:lstStyle/>
        <a:p>
          <a:r>
            <a:rPr 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经济可行性</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sz="2400" b="0" dirty="0">
              <a:solidFill>
                <a:schemeClr val="tx1"/>
              </a:solidFill>
              <a:latin typeface="宋体" panose="02010600030101010101" pitchFamily="2" charset="-122"/>
              <a:ea typeface="宋体" panose="02010600030101010101" pitchFamily="2" charset="-122"/>
            </a:rPr>
            <a:t>这个系统的经济效益能超过它的开发成本吗</a:t>
          </a:r>
          <a:r>
            <a:rPr lang="en-US" sz="2400" b="0" dirty="0">
              <a:solidFill>
                <a:schemeClr val="tx1"/>
              </a:solidFill>
              <a:latin typeface="宋体" panose="02010600030101010101" pitchFamily="2" charset="-122"/>
              <a:ea typeface="宋体" panose="02010600030101010101" pitchFamily="2" charset="-122"/>
            </a:rPr>
            <a:t>?</a:t>
          </a:r>
          <a:endParaRPr lang="zh-CN" altLang="en-US" sz="2400" b="0" dirty="0">
            <a:solidFill>
              <a:schemeClr val="tx1"/>
            </a:solidFill>
            <a:latin typeface="宋体" panose="02010600030101010101" pitchFamily="2" charset="-122"/>
            <a:ea typeface="宋体" panose="02010600030101010101" pitchFamily="2" charset="-122"/>
          </a:endParaRPr>
        </a:p>
      </dgm:t>
    </dgm:pt>
    <dgm:pt modelId="{BEC8C9E7-EB4C-46D5-A315-CBADF9EE7FC4}" cxnId="{D83C6DAA-CE44-46A0-8E46-8E3C83E2217E}" type="parTrans">
      <dgm:prSet/>
      <dgm:spPr/>
      <dgm:t>
        <a:bodyPr/>
        <a:lstStyle/>
        <a:p>
          <a:endParaRPr lang="zh-CN" altLang="en-US"/>
        </a:p>
      </dgm:t>
    </dgm:pt>
    <dgm:pt modelId="{DB6551F3-F4D0-4C9C-86E7-0FA70FFE4A1D}" cxnId="{D83C6DAA-CE44-46A0-8E46-8E3C83E2217E}" type="sibTrans">
      <dgm:prSet/>
      <dgm:spPr/>
      <dgm:t>
        <a:bodyPr/>
        <a:lstStyle/>
        <a:p>
          <a:endParaRPr lang="zh-CN" altLang="en-US"/>
        </a:p>
      </dgm:t>
    </dgm:pt>
    <dgm:pt modelId="{DC4C7754-2C45-4332-99EC-EE504AB467F0}">
      <dgm:prSet phldrT="[文本]" custT="1"/>
      <dgm:spPr>
        <a:solidFill>
          <a:schemeClr val="accent1"/>
        </a:solidFill>
      </dgm:spPr>
      <dgm:t>
        <a:bodyPr/>
        <a:lstStyle/>
        <a:p>
          <a:r>
            <a:rPr 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操作可行性</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sz="2400" b="0" dirty="0">
              <a:solidFill>
                <a:schemeClr val="tx1"/>
              </a:solidFill>
              <a:latin typeface="宋体" panose="02010600030101010101" pitchFamily="2" charset="-122"/>
              <a:ea typeface="宋体" panose="02010600030101010101" pitchFamily="2" charset="-122"/>
            </a:rPr>
            <a:t>系统的操作方式在这个用户组织内行得通吗</a:t>
          </a:r>
          <a:r>
            <a:rPr lang="en-US" sz="2400" b="0" dirty="0">
              <a:solidFill>
                <a:schemeClr val="tx1"/>
              </a:solidFill>
              <a:latin typeface="宋体" panose="02010600030101010101" pitchFamily="2" charset="-122"/>
              <a:ea typeface="宋体" panose="02010600030101010101" pitchFamily="2" charset="-122"/>
            </a:rPr>
            <a:t>?</a:t>
          </a:r>
          <a:endParaRPr lang="zh-CN" altLang="en-US" sz="2400" b="0" dirty="0">
            <a:solidFill>
              <a:schemeClr val="tx1"/>
            </a:solidFill>
            <a:latin typeface="宋体" panose="02010600030101010101" pitchFamily="2" charset="-122"/>
            <a:ea typeface="宋体" panose="02010600030101010101" pitchFamily="2" charset="-122"/>
          </a:endParaRPr>
        </a:p>
      </dgm:t>
    </dgm:pt>
    <dgm:pt modelId="{45359689-15C6-49AB-8DF4-EA1773C89C06}" cxnId="{CF085AD0-D66F-459F-B6C3-3589A3E48870}" type="parTrans">
      <dgm:prSet/>
      <dgm:spPr/>
      <dgm:t>
        <a:bodyPr/>
        <a:lstStyle/>
        <a:p>
          <a:endParaRPr lang="zh-CN" altLang="en-US"/>
        </a:p>
      </dgm:t>
    </dgm:pt>
    <dgm:pt modelId="{52115858-4FD7-4D24-87ED-1E7270981BAC}" cxnId="{CF085AD0-D66F-459F-B6C3-3589A3E48870}" type="sibTrans">
      <dgm:prSet/>
      <dgm:spPr/>
      <dgm:t>
        <a:bodyPr/>
        <a:lstStyle/>
        <a:p>
          <a:endParaRPr lang="zh-CN" altLang="en-US"/>
        </a:p>
      </dgm:t>
    </dgm:pt>
    <dgm:pt modelId="{E27CD59C-4D4A-429A-A72B-FD1031172CCE}" type="pres">
      <dgm:prSet presAssocID="{942C2991-BD69-4692-9A03-E86052FA4052}" presName="linear" presStyleCnt="0">
        <dgm:presLayoutVars>
          <dgm:dir/>
          <dgm:animLvl val="lvl"/>
          <dgm:resizeHandles val="exact"/>
        </dgm:presLayoutVars>
      </dgm:prSet>
      <dgm:spPr/>
    </dgm:pt>
    <dgm:pt modelId="{2885A8C5-5281-4C7F-9BD0-49CAA49864DA}" type="pres">
      <dgm:prSet presAssocID="{4310546B-036C-4B04-84F4-28A00248516D}" presName="parentLin" presStyleCnt="0"/>
      <dgm:spPr/>
    </dgm:pt>
    <dgm:pt modelId="{136D1800-A221-431A-8E70-7BC95360BB92}" type="pres">
      <dgm:prSet presAssocID="{4310546B-036C-4B04-84F4-28A00248516D}" presName="parentLeftMargin" presStyleLbl="node1" presStyleIdx="0" presStyleCnt="3"/>
      <dgm:spPr/>
    </dgm:pt>
    <dgm:pt modelId="{F374143B-1EC2-450F-AB16-E207FCED7EC0}" type="pres">
      <dgm:prSet presAssocID="{4310546B-036C-4B04-84F4-28A00248516D}" presName="parentText" presStyleLbl="node1" presStyleIdx="0" presStyleCnt="3" custScaleX="127273">
        <dgm:presLayoutVars>
          <dgm:chMax val="0"/>
          <dgm:bulletEnabled val="1"/>
        </dgm:presLayoutVars>
      </dgm:prSet>
      <dgm:spPr/>
    </dgm:pt>
    <dgm:pt modelId="{9663EADB-6382-4C4B-ABA9-42F301D6AEE8}" type="pres">
      <dgm:prSet presAssocID="{4310546B-036C-4B04-84F4-28A00248516D}" presName="negativeSpace" presStyleCnt="0"/>
      <dgm:spPr/>
    </dgm:pt>
    <dgm:pt modelId="{3945ED47-06F7-4A19-A2FE-4AD6014C3E2E}" type="pres">
      <dgm:prSet presAssocID="{4310546B-036C-4B04-84F4-28A00248516D}" presName="childText" presStyleLbl="conFgAcc1" presStyleIdx="0" presStyleCnt="3">
        <dgm:style>
          <a:lnRef idx="2">
            <a:schemeClr val="dk1"/>
          </a:lnRef>
          <a:fillRef idx="1">
            <a:schemeClr val="lt1"/>
          </a:fillRef>
          <a:effectRef idx="0">
            <a:schemeClr val="dk1"/>
          </a:effectRef>
          <a:fontRef idx="minor">
            <a:schemeClr val="dk1"/>
          </a:fontRef>
        </dgm:style>
        <dgm:presLayoutVars>
          <dgm:bulletEnabled val="1"/>
        </dgm:presLayoutVars>
      </dgm:prSet>
      <dgm:spPr/>
    </dgm:pt>
    <dgm:pt modelId="{275688AC-FAEA-43A5-9577-7B87359AC1CC}" type="pres">
      <dgm:prSet presAssocID="{6DCE853D-574C-42DA-A3BD-E134173F6ADD}" presName="spaceBetweenRectangles" presStyleCnt="0"/>
      <dgm:spPr/>
    </dgm:pt>
    <dgm:pt modelId="{DA55402D-356E-4D47-8CBA-CDCDF729B2BA}" type="pres">
      <dgm:prSet presAssocID="{622E1157-3997-46BD-8F88-6D3B08F64E2C}" presName="parentLin" presStyleCnt="0"/>
      <dgm:spPr/>
    </dgm:pt>
    <dgm:pt modelId="{0289B4DA-FC65-4881-A92C-2ED5B0C09957}" type="pres">
      <dgm:prSet presAssocID="{622E1157-3997-46BD-8F88-6D3B08F64E2C}" presName="parentLeftMargin" presStyleLbl="node1" presStyleIdx="0" presStyleCnt="3"/>
      <dgm:spPr/>
    </dgm:pt>
    <dgm:pt modelId="{B734164E-9597-4CF0-8394-2ADDAD136676}" type="pres">
      <dgm:prSet presAssocID="{622E1157-3997-46BD-8F88-6D3B08F64E2C}" presName="parentText" presStyleLbl="node1" presStyleIdx="1" presStyleCnt="3" custScaleX="127273" custLinFactNeighborX="-3505" custLinFactNeighborY="-2232">
        <dgm:presLayoutVars>
          <dgm:chMax val="0"/>
          <dgm:bulletEnabled val="1"/>
        </dgm:presLayoutVars>
      </dgm:prSet>
      <dgm:spPr/>
    </dgm:pt>
    <dgm:pt modelId="{BA77F6AB-98CC-4A03-B57F-96E101A97688}" type="pres">
      <dgm:prSet presAssocID="{622E1157-3997-46BD-8F88-6D3B08F64E2C}" presName="negativeSpace" presStyleCnt="0"/>
      <dgm:spPr/>
    </dgm:pt>
    <dgm:pt modelId="{8D528393-1C56-4832-8FC9-8CD75C37D198}" type="pres">
      <dgm:prSet presAssocID="{622E1157-3997-46BD-8F88-6D3B08F64E2C}" presName="childText" presStyleLbl="conFgAcc1" presStyleIdx="1" presStyleCnt="3">
        <dgm:style>
          <a:lnRef idx="2">
            <a:schemeClr val="dk1"/>
          </a:lnRef>
          <a:fillRef idx="1">
            <a:schemeClr val="lt1"/>
          </a:fillRef>
          <a:effectRef idx="0">
            <a:schemeClr val="dk1"/>
          </a:effectRef>
          <a:fontRef idx="minor">
            <a:schemeClr val="dk1"/>
          </a:fontRef>
        </dgm:style>
        <dgm:presLayoutVars>
          <dgm:bulletEnabled val="1"/>
        </dgm:presLayoutVars>
      </dgm:prSet>
      <dgm:spPr/>
    </dgm:pt>
    <dgm:pt modelId="{4E6AC2F4-6900-4548-9DF0-8EC8AB0C66A6}" type="pres">
      <dgm:prSet presAssocID="{DB6551F3-F4D0-4C9C-86E7-0FA70FFE4A1D}" presName="spaceBetweenRectangles" presStyleCnt="0"/>
      <dgm:spPr/>
    </dgm:pt>
    <dgm:pt modelId="{34348E96-912C-4A4B-840B-1F4A844355FE}" type="pres">
      <dgm:prSet presAssocID="{DC4C7754-2C45-4332-99EC-EE504AB467F0}" presName="parentLin" presStyleCnt="0"/>
      <dgm:spPr/>
    </dgm:pt>
    <dgm:pt modelId="{7E010D72-6DC5-49F5-89B7-4C82659E55FC}" type="pres">
      <dgm:prSet presAssocID="{DC4C7754-2C45-4332-99EC-EE504AB467F0}" presName="parentLeftMargin" presStyleLbl="node1" presStyleIdx="1" presStyleCnt="3"/>
      <dgm:spPr/>
    </dgm:pt>
    <dgm:pt modelId="{2D37F88C-FEFA-4A75-B6B0-AF7AAF533B46}" type="pres">
      <dgm:prSet presAssocID="{DC4C7754-2C45-4332-99EC-EE504AB467F0}" presName="parentText" presStyleLbl="node1" presStyleIdx="2" presStyleCnt="3" custScaleX="127273">
        <dgm:presLayoutVars>
          <dgm:chMax val="0"/>
          <dgm:bulletEnabled val="1"/>
        </dgm:presLayoutVars>
      </dgm:prSet>
      <dgm:spPr/>
    </dgm:pt>
    <dgm:pt modelId="{5ABF4D69-84C9-4413-B6F0-DE3FC25DB754}" type="pres">
      <dgm:prSet presAssocID="{DC4C7754-2C45-4332-99EC-EE504AB467F0}" presName="negativeSpace" presStyleCnt="0"/>
      <dgm:spPr/>
    </dgm:pt>
    <dgm:pt modelId="{4C1A4602-D8A0-4670-868E-0E3ED153BB75}" type="pres">
      <dgm:prSet presAssocID="{DC4C7754-2C45-4332-99EC-EE504AB467F0}" presName="childText" presStyleLbl="conFgAcc1" presStyleIdx="2" presStyleCnt="3">
        <dgm:style>
          <a:lnRef idx="2">
            <a:schemeClr val="dk1"/>
          </a:lnRef>
          <a:fillRef idx="1">
            <a:schemeClr val="lt1"/>
          </a:fillRef>
          <a:effectRef idx="0">
            <a:schemeClr val="dk1"/>
          </a:effectRef>
          <a:fontRef idx="minor">
            <a:schemeClr val="dk1"/>
          </a:fontRef>
        </dgm:style>
        <dgm:presLayoutVars>
          <dgm:bulletEnabled val="1"/>
        </dgm:presLayoutVars>
      </dgm:prSet>
      <dgm:spPr/>
    </dgm:pt>
  </dgm:ptLst>
  <dgm:cxnLst>
    <dgm:cxn modelId="{095FF309-30DF-4EC0-9795-0692BA03A138}" type="presOf" srcId="{942C2991-BD69-4692-9A03-E86052FA4052}" destId="{E27CD59C-4D4A-429A-A72B-FD1031172CCE}" srcOrd="0" destOrd="0" presId="urn:microsoft.com/office/officeart/2005/8/layout/list1"/>
    <dgm:cxn modelId="{5A79E00A-652F-45EE-88DA-350B06C56921}" type="presOf" srcId="{DC4C7754-2C45-4332-99EC-EE504AB467F0}" destId="{7E010D72-6DC5-49F5-89B7-4C82659E55FC}" srcOrd="0" destOrd="0" presId="urn:microsoft.com/office/officeart/2005/8/layout/list1"/>
    <dgm:cxn modelId="{FEAAE068-AE68-419F-8733-D4DF74920729}" type="presOf" srcId="{4310546B-036C-4B04-84F4-28A00248516D}" destId="{136D1800-A221-431A-8E70-7BC95360BB92}" srcOrd="0" destOrd="0" presId="urn:microsoft.com/office/officeart/2005/8/layout/list1"/>
    <dgm:cxn modelId="{9E6B8A4C-2054-4F48-B7CB-F8D32EB4387A}" type="presOf" srcId="{4310546B-036C-4B04-84F4-28A00248516D}" destId="{F374143B-1EC2-450F-AB16-E207FCED7EC0}" srcOrd="1" destOrd="0" presId="urn:microsoft.com/office/officeart/2005/8/layout/list1"/>
    <dgm:cxn modelId="{71BCBA6F-99E3-41A8-8669-80194810B035}" type="presOf" srcId="{622E1157-3997-46BD-8F88-6D3B08F64E2C}" destId="{B734164E-9597-4CF0-8394-2ADDAD136676}" srcOrd="1" destOrd="0" presId="urn:microsoft.com/office/officeart/2005/8/layout/list1"/>
    <dgm:cxn modelId="{430E6556-26DB-4DE1-9362-A0B9AB844B72}" srcId="{942C2991-BD69-4692-9A03-E86052FA4052}" destId="{4310546B-036C-4B04-84F4-28A00248516D}" srcOrd="0" destOrd="0" parTransId="{547CBBCC-891A-4C40-8D5B-9D986C8FDD95}" sibTransId="{6DCE853D-574C-42DA-A3BD-E134173F6ADD}"/>
    <dgm:cxn modelId="{D83C6DAA-CE44-46A0-8E46-8E3C83E2217E}" srcId="{942C2991-BD69-4692-9A03-E86052FA4052}" destId="{622E1157-3997-46BD-8F88-6D3B08F64E2C}" srcOrd="1" destOrd="0" parTransId="{BEC8C9E7-EB4C-46D5-A315-CBADF9EE7FC4}" sibTransId="{DB6551F3-F4D0-4C9C-86E7-0FA70FFE4A1D}"/>
    <dgm:cxn modelId="{205F6FAA-56B6-4BE4-A1CE-1A92C45E9BEC}" type="presOf" srcId="{622E1157-3997-46BD-8F88-6D3B08F64E2C}" destId="{0289B4DA-FC65-4881-A92C-2ED5B0C09957}" srcOrd="0" destOrd="0" presId="urn:microsoft.com/office/officeart/2005/8/layout/list1"/>
    <dgm:cxn modelId="{512D17BD-1A9A-4082-98B2-A049A1303D95}" type="presOf" srcId="{DC4C7754-2C45-4332-99EC-EE504AB467F0}" destId="{2D37F88C-FEFA-4A75-B6B0-AF7AAF533B46}" srcOrd="1" destOrd="0" presId="urn:microsoft.com/office/officeart/2005/8/layout/list1"/>
    <dgm:cxn modelId="{CF085AD0-D66F-459F-B6C3-3589A3E48870}" srcId="{942C2991-BD69-4692-9A03-E86052FA4052}" destId="{DC4C7754-2C45-4332-99EC-EE504AB467F0}" srcOrd="2" destOrd="0" parTransId="{45359689-15C6-49AB-8DF4-EA1773C89C06}" sibTransId="{52115858-4FD7-4D24-87ED-1E7270981BAC}"/>
    <dgm:cxn modelId="{98F41F34-B614-4A62-8466-C358A2EA150C}" type="presParOf" srcId="{E27CD59C-4D4A-429A-A72B-FD1031172CCE}" destId="{2885A8C5-5281-4C7F-9BD0-49CAA49864DA}" srcOrd="0" destOrd="0" presId="urn:microsoft.com/office/officeart/2005/8/layout/list1"/>
    <dgm:cxn modelId="{7BF6847A-E8CB-4501-8D1F-C8404A35981B}" type="presParOf" srcId="{2885A8C5-5281-4C7F-9BD0-49CAA49864DA}" destId="{136D1800-A221-431A-8E70-7BC95360BB92}" srcOrd="0" destOrd="0" presId="urn:microsoft.com/office/officeart/2005/8/layout/list1"/>
    <dgm:cxn modelId="{C83A393C-3D32-4C30-9877-607E283DB99F}" type="presParOf" srcId="{2885A8C5-5281-4C7F-9BD0-49CAA49864DA}" destId="{F374143B-1EC2-450F-AB16-E207FCED7EC0}" srcOrd="1" destOrd="0" presId="urn:microsoft.com/office/officeart/2005/8/layout/list1"/>
    <dgm:cxn modelId="{087AA402-409F-418F-B13F-67BE3FAD3609}" type="presParOf" srcId="{E27CD59C-4D4A-429A-A72B-FD1031172CCE}" destId="{9663EADB-6382-4C4B-ABA9-42F301D6AEE8}" srcOrd="1" destOrd="0" presId="urn:microsoft.com/office/officeart/2005/8/layout/list1"/>
    <dgm:cxn modelId="{15CC42EB-523E-4899-B6FF-14DED7E84CAF}" type="presParOf" srcId="{E27CD59C-4D4A-429A-A72B-FD1031172CCE}" destId="{3945ED47-06F7-4A19-A2FE-4AD6014C3E2E}" srcOrd="2" destOrd="0" presId="urn:microsoft.com/office/officeart/2005/8/layout/list1"/>
    <dgm:cxn modelId="{48229F7E-EA37-4D16-B84A-E8D6910EBC87}" type="presParOf" srcId="{E27CD59C-4D4A-429A-A72B-FD1031172CCE}" destId="{275688AC-FAEA-43A5-9577-7B87359AC1CC}" srcOrd="3" destOrd="0" presId="urn:microsoft.com/office/officeart/2005/8/layout/list1"/>
    <dgm:cxn modelId="{9FE83BB1-66C6-496E-87D3-8F8798E80A4D}" type="presParOf" srcId="{E27CD59C-4D4A-429A-A72B-FD1031172CCE}" destId="{DA55402D-356E-4D47-8CBA-CDCDF729B2BA}" srcOrd="4" destOrd="0" presId="urn:microsoft.com/office/officeart/2005/8/layout/list1"/>
    <dgm:cxn modelId="{C5AA2F34-CDB4-4037-BA2C-5E5E41C24E1B}" type="presParOf" srcId="{DA55402D-356E-4D47-8CBA-CDCDF729B2BA}" destId="{0289B4DA-FC65-4881-A92C-2ED5B0C09957}" srcOrd="0" destOrd="0" presId="urn:microsoft.com/office/officeart/2005/8/layout/list1"/>
    <dgm:cxn modelId="{1FD245E2-076B-401E-AC0D-95B8CD6EF5CF}" type="presParOf" srcId="{DA55402D-356E-4D47-8CBA-CDCDF729B2BA}" destId="{B734164E-9597-4CF0-8394-2ADDAD136676}" srcOrd="1" destOrd="0" presId="urn:microsoft.com/office/officeart/2005/8/layout/list1"/>
    <dgm:cxn modelId="{57471749-EE6F-471C-9358-4E43F6B7A26C}" type="presParOf" srcId="{E27CD59C-4D4A-429A-A72B-FD1031172CCE}" destId="{BA77F6AB-98CC-4A03-B57F-96E101A97688}" srcOrd="5" destOrd="0" presId="urn:microsoft.com/office/officeart/2005/8/layout/list1"/>
    <dgm:cxn modelId="{FA6FF961-9C29-4F1B-B667-836FE6B3375F}" type="presParOf" srcId="{E27CD59C-4D4A-429A-A72B-FD1031172CCE}" destId="{8D528393-1C56-4832-8FC9-8CD75C37D198}" srcOrd="6" destOrd="0" presId="urn:microsoft.com/office/officeart/2005/8/layout/list1"/>
    <dgm:cxn modelId="{7E2A72D4-5815-4C6C-820F-5468CB712A15}" type="presParOf" srcId="{E27CD59C-4D4A-429A-A72B-FD1031172CCE}" destId="{4E6AC2F4-6900-4548-9DF0-8EC8AB0C66A6}" srcOrd="7" destOrd="0" presId="urn:microsoft.com/office/officeart/2005/8/layout/list1"/>
    <dgm:cxn modelId="{0913163C-6FC4-4904-9C2F-6664DA19063B}" type="presParOf" srcId="{E27CD59C-4D4A-429A-A72B-FD1031172CCE}" destId="{34348E96-912C-4A4B-840B-1F4A844355FE}" srcOrd="8" destOrd="0" presId="urn:microsoft.com/office/officeart/2005/8/layout/list1"/>
    <dgm:cxn modelId="{72D14299-A1A2-4B0A-B857-C07E384FA057}" type="presParOf" srcId="{34348E96-912C-4A4B-840B-1F4A844355FE}" destId="{7E010D72-6DC5-49F5-89B7-4C82659E55FC}" srcOrd="0" destOrd="0" presId="urn:microsoft.com/office/officeart/2005/8/layout/list1"/>
    <dgm:cxn modelId="{DE13232A-A110-475D-B8DE-7EFAA24C9A24}" type="presParOf" srcId="{34348E96-912C-4A4B-840B-1F4A844355FE}" destId="{2D37F88C-FEFA-4A75-B6B0-AF7AAF533B46}" srcOrd="1" destOrd="0" presId="urn:microsoft.com/office/officeart/2005/8/layout/list1"/>
    <dgm:cxn modelId="{BB8F1E72-207B-495F-B69C-F4EE3461D258}" type="presParOf" srcId="{E27CD59C-4D4A-429A-A72B-FD1031172CCE}" destId="{5ABF4D69-84C9-4413-B6F0-DE3FC25DB754}" srcOrd="9" destOrd="0" presId="urn:microsoft.com/office/officeart/2005/8/layout/list1"/>
    <dgm:cxn modelId="{53FCCEB0-8F19-4881-8778-7C1D6C55D635}" type="presParOf" srcId="{E27CD59C-4D4A-429A-A72B-FD1031172CCE}" destId="{4C1A4602-D8A0-4670-868E-0E3ED153BB75}"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F22096-9FB4-4AA9-B062-06CDE883AD14}" type="doc">
      <dgm:prSet loTypeId="urn:microsoft.com/office/officeart/2005/8/layout/cycle5" loCatId="cycle" qsTypeId="urn:microsoft.com/office/officeart/2005/8/quickstyle/simple4" qsCatId="simple" csTypeId="urn:microsoft.com/office/officeart/2005/8/colors/accent1_2" csCatId="accent1" phldr="1"/>
      <dgm:spPr/>
      <dgm:t>
        <a:bodyPr/>
        <a:lstStyle/>
        <a:p>
          <a:endParaRPr lang="zh-CN" altLang="en-US"/>
        </a:p>
      </dgm:t>
    </dgm:pt>
    <dgm:pt modelId="{726F674F-E30A-49AC-B8D3-0E18CF04BF91}">
      <dgm:prSet phldrT="[文本]" custT="1"/>
      <dgm:spPr/>
      <dgm:t>
        <a:bodyPr/>
        <a:lstStyle/>
        <a:p>
          <a:r>
            <a:rPr lang="en-US" altLang="zh-CN" sz="1600" b="1" dirty="0">
              <a:latin typeface="宋体" panose="02010600030101010101" pitchFamily="2" charset="-122"/>
              <a:ea typeface="宋体" panose="02010600030101010101" pitchFamily="2" charset="-122"/>
            </a:rPr>
            <a:t>1 </a:t>
          </a:r>
          <a:r>
            <a:rPr lang="zh-CN" altLang="en-US" sz="1600" b="1" dirty="0">
              <a:latin typeface="宋体" panose="02010600030101010101" pitchFamily="2" charset="-122"/>
              <a:ea typeface="宋体" panose="02010600030101010101" pitchFamily="2" charset="-122"/>
            </a:rPr>
            <a:t>分析员定义问题</a:t>
          </a:r>
          <a:endParaRPr lang="zh-CN" altLang="en-US" sz="1600" b="1" dirty="0"/>
        </a:p>
      </dgm:t>
    </dgm:pt>
    <dgm:pt modelId="{4158A8CF-76CA-42C7-A59B-5AB44D597BB6}" cxnId="{8590D42F-6830-48C1-A84E-DDA71238F34F}" type="parTrans">
      <dgm:prSet/>
      <dgm:spPr/>
      <dgm:t>
        <a:bodyPr/>
        <a:lstStyle/>
        <a:p>
          <a:endParaRPr lang="zh-CN" altLang="en-US"/>
        </a:p>
      </dgm:t>
    </dgm:pt>
    <dgm:pt modelId="{3E18EAA5-F45E-4081-9735-CD1B34F42AC8}" cxnId="{8590D42F-6830-48C1-A84E-DDA71238F34F}" type="sibTrans">
      <dgm:prSet/>
      <dgm:spPr/>
      <dgm:t>
        <a:bodyPr/>
        <a:lstStyle/>
        <a:p>
          <a:endParaRPr lang="zh-CN" altLang="en-US"/>
        </a:p>
      </dgm:t>
    </dgm:pt>
    <dgm:pt modelId="{612542E9-2307-489F-97C8-5ECDA00E98D9}">
      <dgm:prSet phldrT="[文本]" custT="1"/>
      <dgm:spPr/>
      <dgm:t>
        <a:bodyPr/>
        <a:lstStyle/>
        <a:p>
          <a:r>
            <a:rPr lang="en-US" altLang="zh-CN" sz="1600" b="1" dirty="0">
              <a:latin typeface="宋体" panose="02010600030101010101" pitchFamily="2" charset="-122"/>
              <a:ea typeface="宋体" panose="02010600030101010101" pitchFamily="2" charset="-122"/>
            </a:rPr>
            <a:t>3 </a:t>
          </a:r>
          <a:r>
            <a:rPr lang="zh-CN" altLang="en-US" sz="1600" b="1" dirty="0">
              <a:latin typeface="宋体" panose="02010600030101010101" pitchFamily="2" charset="-122"/>
              <a:ea typeface="宋体" panose="02010600030101010101" pitchFamily="2" charset="-122"/>
            </a:rPr>
            <a:t>导出一个试探性的解</a:t>
          </a:r>
          <a:endParaRPr lang="zh-CN" altLang="en-US" sz="1600" b="1" dirty="0"/>
        </a:p>
      </dgm:t>
    </dgm:pt>
    <dgm:pt modelId="{E96E1E03-A181-4035-91E2-7ADB1C33FC57}" cxnId="{463F12B5-116C-420C-A051-28FC7C4025AE}" type="parTrans">
      <dgm:prSet/>
      <dgm:spPr/>
      <dgm:t>
        <a:bodyPr/>
        <a:lstStyle/>
        <a:p>
          <a:endParaRPr lang="zh-CN" altLang="en-US"/>
        </a:p>
      </dgm:t>
    </dgm:pt>
    <dgm:pt modelId="{516D5369-7039-4F52-9807-E10691A954F9}" cxnId="{463F12B5-116C-420C-A051-28FC7C4025AE}" type="sibTrans">
      <dgm:prSet/>
      <dgm:spPr/>
      <dgm:t>
        <a:bodyPr/>
        <a:lstStyle/>
        <a:p>
          <a:endParaRPr lang="zh-CN" altLang="en-US"/>
        </a:p>
      </dgm:t>
    </dgm:pt>
    <dgm:pt modelId="{B7D28A4C-7368-4A31-A2DE-86D03C11B7E6}">
      <dgm:prSet phldrT="[文本]" custT="1"/>
      <dgm:spPr/>
      <dgm:t>
        <a:bodyPr/>
        <a:lstStyle/>
        <a:p>
          <a:r>
            <a:rPr lang="en-US" altLang="zh-CN" sz="1600" b="1" dirty="0">
              <a:latin typeface="宋体" panose="02010600030101010101" pitchFamily="2" charset="-122"/>
              <a:ea typeface="宋体" panose="02010600030101010101" pitchFamily="2" charset="-122"/>
            </a:rPr>
            <a:t>4 </a:t>
          </a:r>
          <a:r>
            <a:rPr lang="zh-CN" altLang="en-US" sz="1600" b="1" dirty="0">
              <a:latin typeface="宋体" panose="02010600030101010101" pitchFamily="2" charset="-122"/>
              <a:ea typeface="宋体" panose="02010600030101010101" pitchFamily="2" charset="-122"/>
            </a:rPr>
            <a:t>再次定义问题</a:t>
          </a:r>
          <a:endParaRPr lang="zh-CN" altLang="en-US" sz="1600" b="1" dirty="0"/>
        </a:p>
      </dgm:t>
    </dgm:pt>
    <dgm:pt modelId="{D71C257A-2BF6-47CC-9E82-AC0C23056D7B}" cxnId="{84DB2ED6-3104-43FB-BCC0-D8FB17A160B5}" type="parTrans">
      <dgm:prSet/>
      <dgm:spPr/>
      <dgm:t>
        <a:bodyPr/>
        <a:lstStyle/>
        <a:p>
          <a:endParaRPr lang="zh-CN" altLang="en-US"/>
        </a:p>
      </dgm:t>
    </dgm:pt>
    <dgm:pt modelId="{5AB31B45-4280-492C-9CF3-69CAA0EBDA5E}" cxnId="{84DB2ED6-3104-43FB-BCC0-D8FB17A160B5}" type="sibTrans">
      <dgm:prSet/>
      <dgm:spPr/>
      <dgm:t>
        <a:bodyPr/>
        <a:lstStyle/>
        <a:p>
          <a:endParaRPr lang="zh-CN" altLang="en-US"/>
        </a:p>
      </dgm:t>
    </dgm:pt>
    <dgm:pt modelId="{8566F7C9-009A-4A22-833F-9F5C54FF1D56}">
      <dgm:prSet custT="1"/>
      <dgm:spPr/>
      <dgm:t>
        <a:bodyPr/>
        <a:lstStyle/>
        <a:p>
          <a:r>
            <a:rPr lang="en-US" altLang="zh-CN" sz="1600" b="1">
              <a:latin typeface="宋体" panose="02010600030101010101" pitchFamily="2" charset="-122"/>
              <a:ea typeface="宋体" panose="02010600030101010101" pitchFamily="2" charset="-122"/>
            </a:rPr>
            <a:t>2 </a:t>
          </a:r>
          <a:r>
            <a:rPr lang="zh-CN" altLang="en-US" sz="1600" b="1">
              <a:latin typeface="宋体" panose="02010600030101010101" pitchFamily="2" charset="-122"/>
              <a:ea typeface="宋体" panose="02010600030101010101" pitchFamily="2" charset="-122"/>
            </a:rPr>
            <a:t>研究分析问题</a:t>
          </a:r>
          <a:endParaRPr lang="zh-CN" altLang="en-US" sz="1600" b="1" dirty="0"/>
        </a:p>
      </dgm:t>
    </dgm:pt>
    <dgm:pt modelId="{4B9E0B70-FA76-4C5F-A9F3-EC88BAC16E28}" cxnId="{D0623821-9A4E-4F5D-9FC9-B91BC6CBC458}" type="parTrans">
      <dgm:prSet/>
      <dgm:spPr/>
      <dgm:t>
        <a:bodyPr/>
        <a:lstStyle/>
        <a:p>
          <a:endParaRPr lang="zh-CN" altLang="en-US"/>
        </a:p>
      </dgm:t>
    </dgm:pt>
    <dgm:pt modelId="{993BC35E-A4BD-4AE0-8125-B4F3212D2DF7}" cxnId="{D0623821-9A4E-4F5D-9FC9-B91BC6CBC458}" type="sibTrans">
      <dgm:prSet/>
      <dgm:spPr/>
      <dgm:t>
        <a:bodyPr/>
        <a:lstStyle/>
        <a:p>
          <a:endParaRPr lang="zh-CN" altLang="en-US"/>
        </a:p>
      </dgm:t>
    </dgm:pt>
    <dgm:pt modelId="{5B54C96F-D8E5-43DD-9F13-1B79B4F72995}" type="pres">
      <dgm:prSet presAssocID="{8DF22096-9FB4-4AA9-B062-06CDE883AD14}" presName="cycle" presStyleCnt="0">
        <dgm:presLayoutVars>
          <dgm:dir/>
          <dgm:resizeHandles val="exact"/>
        </dgm:presLayoutVars>
      </dgm:prSet>
      <dgm:spPr/>
    </dgm:pt>
    <dgm:pt modelId="{5F6F49AB-CCE9-4584-A657-66D7B1236BB7}" type="pres">
      <dgm:prSet presAssocID="{726F674F-E30A-49AC-B8D3-0E18CF04BF91}" presName="node" presStyleLbl="node1" presStyleIdx="0" presStyleCnt="4" custScaleX="283680" custRadScaleRad="84228" custRadScaleInc="-1836">
        <dgm:presLayoutVars>
          <dgm:bulletEnabled val="1"/>
        </dgm:presLayoutVars>
      </dgm:prSet>
      <dgm:spPr/>
    </dgm:pt>
    <dgm:pt modelId="{FCBC077C-52B8-49D2-A99C-D6FAC89173CA}" type="pres">
      <dgm:prSet presAssocID="{726F674F-E30A-49AC-B8D3-0E18CF04BF91}" presName="spNode" presStyleCnt="0"/>
      <dgm:spPr/>
    </dgm:pt>
    <dgm:pt modelId="{93768300-3A0F-4C7C-8B22-C8994B86F90E}" type="pres">
      <dgm:prSet presAssocID="{3E18EAA5-F45E-4081-9735-CD1B34F42AC8}" presName="sibTrans" presStyleLbl="sibTrans1D1" presStyleIdx="0" presStyleCnt="4"/>
      <dgm:spPr/>
    </dgm:pt>
    <dgm:pt modelId="{6AC9DC76-9A05-443A-944B-07DF77E743C6}" type="pres">
      <dgm:prSet presAssocID="{8566F7C9-009A-4A22-833F-9F5C54FF1D56}" presName="node" presStyleLbl="node1" presStyleIdx="1" presStyleCnt="4" custScaleX="267304" custRadScaleRad="141419" custRadScaleInc="-7109">
        <dgm:presLayoutVars>
          <dgm:bulletEnabled val="1"/>
        </dgm:presLayoutVars>
      </dgm:prSet>
      <dgm:spPr/>
    </dgm:pt>
    <dgm:pt modelId="{532F8361-184C-4148-9A5C-C3B3A8C82D1C}" type="pres">
      <dgm:prSet presAssocID="{8566F7C9-009A-4A22-833F-9F5C54FF1D56}" presName="spNode" presStyleCnt="0"/>
      <dgm:spPr/>
    </dgm:pt>
    <dgm:pt modelId="{777A6870-552C-49EE-A3AF-AAF1F82528F8}" type="pres">
      <dgm:prSet presAssocID="{993BC35E-A4BD-4AE0-8125-B4F3212D2DF7}" presName="sibTrans" presStyleLbl="sibTrans1D1" presStyleIdx="1" presStyleCnt="4"/>
      <dgm:spPr/>
    </dgm:pt>
    <dgm:pt modelId="{972E5F4E-6EE1-44C0-911F-FBFC93503FA3}" type="pres">
      <dgm:prSet presAssocID="{612542E9-2307-489F-97C8-5ECDA00E98D9}" presName="node" presStyleLbl="node1" presStyleIdx="2" presStyleCnt="4" custScaleX="283680" custRadScaleRad="73703" custRadScaleInc="2098">
        <dgm:presLayoutVars>
          <dgm:bulletEnabled val="1"/>
        </dgm:presLayoutVars>
      </dgm:prSet>
      <dgm:spPr/>
    </dgm:pt>
    <dgm:pt modelId="{BC1F998A-754F-40B6-B3CA-AAC34B04349D}" type="pres">
      <dgm:prSet presAssocID="{612542E9-2307-489F-97C8-5ECDA00E98D9}" presName="spNode" presStyleCnt="0"/>
      <dgm:spPr/>
    </dgm:pt>
    <dgm:pt modelId="{97729910-D986-45AB-A5CC-6E45931CF6A2}" type="pres">
      <dgm:prSet presAssocID="{516D5369-7039-4F52-9807-E10691A954F9}" presName="sibTrans" presStyleLbl="sibTrans1D1" presStyleIdx="2" presStyleCnt="4"/>
      <dgm:spPr/>
    </dgm:pt>
    <dgm:pt modelId="{06AC8907-C5A1-4613-9A43-9D1E1BCF90B1}" type="pres">
      <dgm:prSet presAssocID="{B7D28A4C-7368-4A31-A2DE-86D03C11B7E6}" presName="node" presStyleLbl="node1" presStyleIdx="3" presStyleCnt="4" custScaleX="300052" custRadScaleRad="158820" custRadScaleInc="6330">
        <dgm:presLayoutVars>
          <dgm:bulletEnabled val="1"/>
        </dgm:presLayoutVars>
      </dgm:prSet>
      <dgm:spPr/>
    </dgm:pt>
    <dgm:pt modelId="{389E42AB-AAAF-4CC1-B1F0-98397298C1CC}" type="pres">
      <dgm:prSet presAssocID="{B7D28A4C-7368-4A31-A2DE-86D03C11B7E6}" presName="spNode" presStyleCnt="0"/>
      <dgm:spPr/>
    </dgm:pt>
    <dgm:pt modelId="{453A8148-9DEC-488C-9C89-14A93A442259}" type="pres">
      <dgm:prSet presAssocID="{5AB31B45-4280-492C-9CF3-69CAA0EBDA5E}" presName="sibTrans" presStyleLbl="sibTrans1D1" presStyleIdx="3" presStyleCnt="4"/>
      <dgm:spPr/>
    </dgm:pt>
  </dgm:ptLst>
  <dgm:cxnLst>
    <dgm:cxn modelId="{D0623821-9A4E-4F5D-9FC9-B91BC6CBC458}" srcId="{8DF22096-9FB4-4AA9-B062-06CDE883AD14}" destId="{8566F7C9-009A-4A22-833F-9F5C54FF1D56}" srcOrd="1" destOrd="0" parTransId="{4B9E0B70-FA76-4C5F-A9F3-EC88BAC16E28}" sibTransId="{993BC35E-A4BD-4AE0-8125-B4F3212D2DF7}"/>
    <dgm:cxn modelId="{8590D42F-6830-48C1-A84E-DDA71238F34F}" srcId="{8DF22096-9FB4-4AA9-B062-06CDE883AD14}" destId="{726F674F-E30A-49AC-B8D3-0E18CF04BF91}" srcOrd="0" destOrd="0" parTransId="{4158A8CF-76CA-42C7-A59B-5AB44D597BB6}" sibTransId="{3E18EAA5-F45E-4081-9735-CD1B34F42AC8}"/>
    <dgm:cxn modelId="{E6842339-8E39-4D85-8571-B24B7D17673A}" type="presOf" srcId="{8566F7C9-009A-4A22-833F-9F5C54FF1D56}" destId="{6AC9DC76-9A05-443A-944B-07DF77E743C6}" srcOrd="0" destOrd="0" presId="urn:microsoft.com/office/officeart/2005/8/layout/cycle5"/>
    <dgm:cxn modelId="{AAAE746B-B8EE-478D-B62A-EE0FC6257266}" type="presOf" srcId="{993BC35E-A4BD-4AE0-8125-B4F3212D2DF7}" destId="{777A6870-552C-49EE-A3AF-AAF1F82528F8}" srcOrd="0" destOrd="0" presId="urn:microsoft.com/office/officeart/2005/8/layout/cycle5"/>
    <dgm:cxn modelId="{61320779-A4FE-4631-ACA5-E22AC7DE0237}" type="presOf" srcId="{516D5369-7039-4F52-9807-E10691A954F9}" destId="{97729910-D986-45AB-A5CC-6E45931CF6A2}" srcOrd="0" destOrd="0" presId="urn:microsoft.com/office/officeart/2005/8/layout/cycle5"/>
    <dgm:cxn modelId="{FF0ED8A6-F077-48B8-A64A-4B84657DF4D3}" type="presOf" srcId="{3E18EAA5-F45E-4081-9735-CD1B34F42AC8}" destId="{93768300-3A0F-4C7C-8B22-C8994B86F90E}" srcOrd="0" destOrd="0" presId="urn:microsoft.com/office/officeart/2005/8/layout/cycle5"/>
    <dgm:cxn modelId="{8B3FECAB-6B92-4FFD-AE2E-F0969A2259D4}" type="presOf" srcId="{5AB31B45-4280-492C-9CF3-69CAA0EBDA5E}" destId="{453A8148-9DEC-488C-9C89-14A93A442259}" srcOrd="0" destOrd="0" presId="urn:microsoft.com/office/officeart/2005/8/layout/cycle5"/>
    <dgm:cxn modelId="{286CBCB4-BF16-4A79-B5AD-A234B9A5FBF0}" type="presOf" srcId="{726F674F-E30A-49AC-B8D3-0E18CF04BF91}" destId="{5F6F49AB-CCE9-4584-A657-66D7B1236BB7}" srcOrd="0" destOrd="0" presId="urn:microsoft.com/office/officeart/2005/8/layout/cycle5"/>
    <dgm:cxn modelId="{463F12B5-116C-420C-A051-28FC7C4025AE}" srcId="{8DF22096-9FB4-4AA9-B062-06CDE883AD14}" destId="{612542E9-2307-489F-97C8-5ECDA00E98D9}" srcOrd="2" destOrd="0" parTransId="{E96E1E03-A181-4035-91E2-7ADB1C33FC57}" sibTransId="{516D5369-7039-4F52-9807-E10691A954F9}"/>
    <dgm:cxn modelId="{1BCD1BC1-C03F-4673-9B1C-A11A3D6B87ED}" type="presOf" srcId="{8DF22096-9FB4-4AA9-B062-06CDE883AD14}" destId="{5B54C96F-D8E5-43DD-9F13-1B79B4F72995}" srcOrd="0" destOrd="0" presId="urn:microsoft.com/office/officeart/2005/8/layout/cycle5"/>
    <dgm:cxn modelId="{84DB2ED6-3104-43FB-BCC0-D8FB17A160B5}" srcId="{8DF22096-9FB4-4AA9-B062-06CDE883AD14}" destId="{B7D28A4C-7368-4A31-A2DE-86D03C11B7E6}" srcOrd="3" destOrd="0" parTransId="{D71C257A-2BF6-47CC-9E82-AC0C23056D7B}" sibTransId="{5AB31B45-4280-492C-9CF3-69CAA0EBDA5E}"/>
    <dgm:cxn modelId="{C6EA11E2-EDB5-4063-B9FE-70BA87957647}" type="presOf" srcId="{B7D28A4C-7368-4A31-A2DE-86D03C11B7E6}" destId="{06AC8907-C5A1-4613-9A43-9D1E1BCF90B1}" srcOrd="0" destOrd="0" presId="urn:microsoft.com/office/officeart/2005/8/layout/cycle5"/>
    <dgm:cxn modelId="{2E605BF5-E435-4CC8-83E9-DAD5DEA50DCA}" type="presOf" srcId="{612542E9-2307-489F-97C8-5ECDA00E98D9}" destId="{972E5F4E-6EE1-44C0-911F-FBFC93503FA3}" srcOrd="0" destOrd="0" presId="urn:microsoft.com/office/officeart/2005/8/layout/cycle5"/>
    <dgm:cxn modelId="{8DE38097-ED05-49F4-88B4-C0235A315BF9}" type="presParOf" srcId="{5B54C96F-D8E5-43DD-9F13-1B79B4F72995}" destId="{5F6F49AB-CCE9-4584-A657-66D7B1236BB7}" srcOrd="0" destOrd="0" presId="urn:microsoft.com/office/officeart/2005/8/layout/cycle5"/>
    <dgm:cxn modelId="{20EBE670-A845-4634-AE13-EDFFFC52E819}" type="presParOf" srcId="{5B54C96F-D8E5-43DD-9F13-1B79B4F72995}" destId="{FCBC077C-52B8-49D2-A99C-D6FAC89173CA}" srcOrd="1" destOrd="0" presId="urn:microsoft.com/office/officeart/2005/8/layout/cycle5"/>
    <dgm:cxn modelId="{B16F9960-B8DE-4E6A-BE36-D1C6000C36AA}" type="presParOf" srcId="{5B54C96F-D8E5-43DD-9F13-1B79B4F72995}" destId="{93768300-3A0F-4C7C-8B22-C8994B86F90E}" srcOrd="2" destOrd="0" presId="urn:microsoft.com/office/officeart/2005/8/layout/cycle5"/>
    <dgm:cxn modelId="{3499A51B-FF36-47CC-9C4D-98B53368B4A6}" type="presParOf" srcId="{5B54C96F-D8E5-43DD-9F13-1B79B4F72995}" destId="{6AC9DC76-9A05-443A-944B-07DF77E743C6}" srcOrd="3" destOrd="0" presId="urn:microsoft.com/office/officeart/2005/8/layout/cycle5"/>
    <dgm:cxn modelId="{7A59BC88-B5B6-46BA-86F4-4C3C157C2E34}" type="presParOf" srcId="{5B54C96F-D8E5-43DD-9F13-1B79B4F72995}" destId="{532F8361-184C-4148-9A5C-C3B3A8C82D1C}" srcOrd="4" destOrd="0" presId="urn:microsoft.com/office/officeart/2005/8/layout/cycle5"/>
    <dgm:cxn modelId="{968FF96F-7F36-45FC-9705-322AC579AB7E}" type="presParOf" srcId="{5B54C96F-D8E5-43DD-9F13-1B79B4F72995}" destId="{777A6870-552C-49EE-A3AF-AAF1F82528F8}" srcOrd="5" destOrd="0" presId="urn:microsoft.com/office/officeart/2005/8/layout/cycle5"/>
    <dgm:cxn modelId="{E079549B-B215-4367-A36E-0F08686CB249}" type="presParOf" srcId="{5B54C96F-D8E5-43DD-9F13-1B79B4F72995}" destId="{972E5F4E-6EE1-44C0-911F-FBFC93503FA3}" srcOrd="6" destOrd="0" presId="urn:microsoft.com/office/officeart/2005/8/layout/cycle5"/>
    <dgm:cxn modelId="{E1155229-5AFE-42CB-949E-B001C6DA46BD}" type="presParOf" srcId="{5B54C96F-D8E5-43DD-9F13-1B79B4F72995}" destId="{BC1F998A-754F-40B6-B3CA-AAC34B04349D}" srcOrd="7" destOrd="0" presId="urn:microsoft.com/office/officeart/2005/8/layout/cycle5"/>
    <dgm:cxn modelId="{C57FAD65-07F8-4D3E-9197-7D564F64772B}" type="presParOf" srcId="{5B54C96F-D8E5-43DD-9F13-1B79B4F72995}" destId="{97729910-D986-45AB-A5CC-6E45931CF6A2}" srcOrd="8" destOrd="0" presId="urn:microsoft.com/office/officeart/2005/8/layout/cycle5"/>
    <dgm:cxn modelId="{66A0EBB7-3822-4593-A51A-3B7BBBEE9682}" type="presParOf" srcId="{5B54C96F-D8E5-43DD-9F13-1B79B4F72995}" destId="{06AC8907-C5A1-4613-9A43-9D1E1BCF90B1}" srcOrd="9" destOrd="0" presId="urn:microsoft.com/office/officeart/2005/8/layout/cycle5"/>
    <dgm:cxn modelId="{4A104EB6-CC38-497F-9B75-81F936A25C2C}" type="presParOf" srcId="{5B54C96F-D8E5-43DD-9F13-1B79B4F72995}" destId="{389E42AB-AAAF-4CC1-B1F0-98397298C1CC}" srcOrd="10" destOrd="0" presId="urn:microsoft.com/office/officeart/2005/8/layout/cycle5"/>
    <dgm:cxn modelId="{FDB14E2F-CEB4-46CE-AE3A-D8A1182B601D}" type="presParOf" srcId="{5B54C96F-D8E5-43DD-9F13-1B79B4F72995}" destId="{453A8148-9DEC-488C-9C89-14A93A442259}" srcOrd="11" destOrd="0" presId="urn:microsoft.com/office/officeart/2005/8/layout/cycle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25E2D1-C217-4019-8FED-22F74CE33CF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B26C8295-EF2A-4523-BB48-FC8E890F0025}">
      <dgm:prSet phldrT="[文本]" custT="1"/>
      <dgm:spPr/>
      <dgm:t>
        <a:bodyPr/>
        <a:lstStyle/>
        <a:p>
          <a:r>
            <a:rPr lang="zh-CN" altLang="en-US" sz="2400" b="1" dirty="0">
              <a:latin typeface="宋体" panose="02010600030101010101" pitchFamily="2" charset="-122"/>
              <a:ea typeface="宋体" panose="02010600030101010101" pitchFamily="2" charset="-122"/>
            </a:rPr>
            <a:t>考务处理系统功能 </a:t>
          </a:r>
          <a:endParaRPr lang="zh-CN" altLang="en-US" sz="2400" dirty="0">
            <a:latin typeface="宋体" panose="02010600030101010101" pitchFamily="2" charset="-122"/>
            <a:ea typeface="宋体" panose="02010600030101010101" pitchFamily="2" charset="-122"/>
          </a:endParaRPr>
        </a:p>
      </dgm:t>
    </dgm:pt>
    <dgm:pt modelId="{6DD621E9-AE4F-409F-969F-D1666B9776E7}" cxnId="{BA096333-33E8-4040-8C2E-AD22B1A104DB}" type="parTrans">
      <dgm:prSet/>
      <dgm:spPr/>
      <dgm:t>
        <a:bodyPr/>
        <a:lstStyle/>
        <a:p>
          <a:endParaRPr lang="zh-CN" altLang="en-US"/>
        </a:p>
      </dgm:t>
    </dgm:pt>
    <dgm:pt modelId="{56B40975-72E4-4F12-8A0E-CE07853765D1}" cxnId="{BA096333-33E8-4040-8C2E-AD22B1A104DB}" type="sibTrans">
      <dgm:prSet/>
      <dgm:spPr/>
      <dgm:t>
        <a:bodyPr/>
        <a:lstStyle/>
        <a:p>
          <a:endParaRPr lang="zh-CN" altLang="en-US"/>
        </a:p>
      </dgm:t>
    </dgm:pt>
    <dgm:pt modelId="{5457D755-42A0-4E6D-97E2-015D8A840256}">
      <dgm:prSet phldrT="[文本]" custT="1"/>
      <dgm:spPr/>
      <dgm:t>
        <a:bodyPr/>
        <a:lstStyle/>
        <a:p>
          <a:r>
            <a:rPr lang="en-US" altLang="zh-CN" sz="2000" b="1" dirty="0">
              <a:latin typeface="宋体" panose="02010600030101010101" pitchFamily="2" charset="-122"/>
              <a:ea typeface="宋体" panose="02010600030101010101" pitchFamily="2" charset="-122"/>
            </a:rPr>
            <a:t>1 </a:t>
          </a:r>
          <a:r>
            <a:rPr lang="zh-CN" altLang="en-US" sz="2000" b="1" dirty="0">
              <a:latin typeface="宋体" panose="02010600030101010101" pitchFamily="2" charset="-122"/>
              <a:ea typeface="宋体" panose="02010600030101010101" pitchFamily="2" charset="-122"/>
            </a:rPr>
            <a:t>登记报名单</a:t>
          </a:r>
          <a:endParaRPr lang="zh-CN" altLang="en-US" sz="2000" dirty="0">
            <a:latin typeface="宋体" panose="02010600030101010101" pitchFamily="2" charset="-122"/>
            <a:ea typeface="宋体" panose="02010600030101010101" pitchFamily="2" charset="-122"/>
          </a:endParaRPr>
        </a:p>
      </dgm:t>
    </dgm:pt>
    <dgm:pt modelId="{19DBBEAB-A038-4199-9081-993F10F8889D}" cxnId="{3B4EA7D3-85C7-45D6-9126-367C3219C184}" type="parTrans">
      <dgm:prSet/>
      <dgm:spPr/>
      <dgm:t>
        <a:bodyPr/>
        <a:lstStyle/>
        <a:p>
          <a:endParaRPr lang="zh-CN" altLang="en-US"/>
        </a:p>
      </dgm:t>
    </dgm:pt>
    <dgm:pt modelId="{F309B5C2-50D7-4DD3-A535-70DA3DB38233}" cxnId="{3B4EA7D3-85C7-45D6-9126-367C3219C184}" type="sibTrans">
      <dgm:prSet/>
      <dgm:spPr/>
      <dgm:t>
        <a:bodyPr/>
        <a:lstStyle/>
        <a:p>
          <a:endParaRPr lang="zh-CN" altLang="en-US"/>
        </a:p>
      </dgm:t>
    </dgm:pt>
    <dgm:pt modelId="{3AEB785A-BE3B-40A8-A6E6-801D42294C9B}">
      <dgm:prSet phldrT="[文本]" custT="1"/>
      <dgm:spPr/>
      <dgm:t>
        <a:bodyPr/>
        <a:lstStyle/>
        <a:p>
          <a:r>
            <a:rPr lang="en-US" altLang="zh-CN" sz="2000" b="1" dirty="0">
              <a:latin typeface="宋体" panose="02010600030101010101" pitchFamily="2" charset="-122"/>
              <a:ea typeface="宋体" panose="02010600030101010101" pitchFamily="2" charset="-122"/>
            </a:rPr>
            <a:t>2 </a:t>
          </a:r>
          <a:r>
            <a:rPr lang="zh-CN" altLang="en-US" sz="2000" b="1" dirty="0">
              <a:latin typeface="宋体" panose="02010600030101010101" pitchFamily="2" charset="-122"/>
              <a:ea typeface="宋体" panose="02010600030101010101" pitchFamily="2" charset="-122"/>
            </a:rPr>
            <a:t>统计成绩</a:t>
          </a:r>
          <a:endParaRPr lang="zh-CN" altLang="en-US" sz="2000" dirty="0">
            <a:latin typeface="宋体" panose="02010600030101010101" pitchFamily="2" charset="-122"/>
            <a:ea typeface="宋体" panose="02010600030101010101" pitchFamily="2" charset="-122"/>
          </a:endParaRPr>
        </a:p>
      </dgm:t>
    </dgm:pt>
    <dgm:pt modelId="{9CC2CF3B-26A7-4E55-8166-67BB9B987578}" cxnId="{6B4FDD0C-5647-4930-AB26-2986CA54BC25}" type="parTrans">
      <dgm:prSet/>
      <dgm:spPr/>
      <dgm:t>
        <a:bodyPr/>
        <a:lstStyle/>
        <a:p>
          <a:endParaRPr lang="zh-CN" altLang="en-US"/>
        </a:p>
      </dgm:t>
    </dgm:pt>
    <dgm:pt modelId="{1B2CC7B8-C6CB-4C71-B11C-3606D915ECD5}" cxnId="{6B4FDD0C-5647-4930-AB26-2986CA54BC25}" type="sibTrans">
      <dgm:prSet/>
      <dgm:spPr/>
      <dgm:t>
        <a:bodyPr/>
        <a:lstStyle/>
        <a:p>
          <a:endParaRPr lang="zh-CN" altLang="en-US"/>
        </a:p>
      </dgm:t>
    </dgm:pt>
    <dgm:pt modelId="{3B1ACB1E-3627-4A66-97A5-5B8762575774}">
      <dgm:prSet phldrT="[文本]" custT="1"/>
      <dgm:spPr/>
      <dgm:t>
        <a:bodyPr vert="wordArtVertRtl" anchor="ctr" anchorCtr="0"/>
        <a:lstStyle/>
        <a:p>
          <a:r>
            <a:rPr lang="zh-CN" altLang="en-US" sz="2000" b="1" dirty="0">
              <a:latin typeface="宋体" panose="02010600030101010101" pitchFamily="2" charset="-122"/>
              <a:ea typeface="宋体" panose="02010600030101010101" pitchFamily="2" charset="-122"/>
            </a:rPr>
            <a:t>检查成绩清单</a:t>
          </a:r>
          <a:endParaRPr lang="zh-CN" altLang="en-US" sz="2000" dirty="0">
            <a:latin typeface="宋体" panose="02010600030101010101" pitchFamily="2" charset="-122"/>
            <a:ea typeface="宋体" panose="02010600030101010101" pitchFamily="2" charset="-122"/>
          </a:endParaRPr>
        </a:p>
      </dgm:t>
    </dgm:pt>
    <dgm:pt modelId="{92877661-BE4C-4633-BE13-1541A2F45103}" cxnId="{6554C56B-2451-474F-9EE1-56C04D964C3B}" type="parTrans">
      <dgm:prSet/>
      <dgm:spPr/>
      <dgm:t>
        <a:bodyPr/>
        <a:lstStyle/>
        <a:p>
          <a:endParaRPr lang="zh-CN" altLang="en-US"/>
        </a:p>
      </dgm:t>
    </dgm:pt>
    <dgm:pt modelId="{8BB1850C-C9EA-4648-8719-9DD0D32AF7C8}" cxnId="{6554C56B-2451-474F-9EE1-56C04D964C3B}" type="sibTrans">
      <dgm:prSet/>
      <dgm:spPr/>
      <dgm:t>
        <a:bodyPr/>
        <a:lstStyle/>
        <a:p>
          <a:endParaRPr lang="zh-CN" altLang="en-US"/>
        </a:p>
      </dgm:t>
    </dgm:pt>
    <dgm:pt modelId="{3A22FAAF-2E24-4BB7-9A14-FABFA9A5FFBC}">
      <dgm:prSet custT="1"/>
      <dgm:spPr/>
      <dgm:t>
        <a:bodyPr vert="wordArtVertRtl" anchor="ctr" anchorCtr="0"/>
        <a:lstStyle/>
        <a:p>
          <a:r>
            <a:rPr lang="zh-CN" altLang="en-US" sz="2000" b="1" dirty="0">
              <a:latin typeface="宋体" panose="02010600030101010101" pitchFamily="2" charset="-122"/>
              <a:ea typeface="宋体" panose="02010600030101010101" pitchFamily="2" charset="-122"/>
            </a:rPr>
            <a:t>检查报名单</a:t>
          </a:r>
        </a:p>
      </dgm:t>
    </dgm:pt>
    <dgm:pt modelId="{C2A87308-277F-4D10-AD20-F132C1D4DAEA}" cxnId="{1BC451FD-B021-472E-BB4B-F6A2F7D57656}" type="parTrans">
      <dgm:prSet/>
      <dgm:spPr/>
      <dgm:t>
        <a:bodyPr/>
        <a:lstStyle/>
        <a:p>
          <a:endParaRPr lang="zh-CN" altLang="en-US"/>
        </a:p>
      </dgm:t>
    </dgm:pt>
    <dgm:pt modelId="{5B4FF36E-C80A-4769-915F-C6A1B1E47F7C}" cxnId="{1BC451FD-B021-472E-BB4B-F6A2F7D57656}" type="sibTrans">
      <dgm:prSet/>
      <dgm:spPr/>
      <dgm:t>
        <a:bodyPr/>
        <a:lstStyle/>
        <a:p>
          <a:endParaRPr lang="zh-CN" altLang="en-US"/>
        </a:p>
      </dgm:t>
    </dgm:pt>
    <dgm:pt modelId="{2FAF7696-EECD-40B1-81F6-6C97C387E0C5}">
      <dgm:prSet custT="1"/>
      <dgm:spPr/>
      <dgm:t>
        <a:bodyPr vert="wordArtVertRtl" anchor="ctr" anchorCtr="0"/>
        <a:lstStyle/>
        <a:p>
          <a:r>
            <a:rPr lang="zh-CN" altLang="en-US" sz="2000" b="1" dirty="0">
              <a:latin typeface="宋体" panose="02010600030101010101" pitchFamily="2" charset="-122"/>
              <a:ea typeface="宋体" panose="02010600030101010101" pitchFamily="2" charset="-122"/>
            </a:rPr>
            <a:t>编准考证号</a:t>
          </a:r>
        </a:p>
      </dgm:t>
    </dgm:pt>
    <dgm:pt modelId="{197A9D0B-411D-4B2E-8996-B7E3C9318AAE}" cxnId="{DCC7E35E-1E6D-4AFC-8E21-0A3481430D2B}" type="parTrans">
      <dgm:prSet/>
      <dgm:spPr/>
      <dgm:t>
        <a:bodyPr/>
        <a:lstStyle/>
        <a:p>
          <a:endParaRPr lang="zh-CN" altLang="en-US"/>
        </a:p>
      </dgm:t>
    </dgm:pt>
    <dgm:pt modelId="{F819CDCD-F433-42EB-882D-512D6CBBF4CC}" cxnId="{DCC7E35E-1E6D-4AFC-8E21-0A3481430D2B}" type="sibTrans">
      <dgm:prSet/>
      <dgm:spPr/>
      <dgm:t>
        <a:bodyPr/>
        <a:lstStyle/>
        <a:p>
          <a:endParaRPr lang="zh-CN" altLang="en-US"/>
        </a:p>
      </dgm:t>
    </dgm:pt>
    <dgm:pt modelId="{4D3C7F51-91B4-43D1-814E-804F1099DD74}">
      <dgm:prSet custT="1"/>
      <dgm:spPr/>
      <dgm:t>
        <a:bodyPr vert="wordArtVertRtl" tIns="144000" anchor="ctr" anchorCtr="1"/>
        <a:lstStyle/>
        <a:p>
          <a:r>
            <a:rPr lang="zh-CN" altLang="en-US" sz="2000" b="1" dirty="0">
              <a:latin typeface="宋体" panose="02010600030101010101" pitchFamily="2" charset="-122"/>
              <a:ea typeface="宋体" panose="02010600030101010101" pitchFamily="2" charset="-122"/>
            </a:rPr>
            <a:t>登记考生</a:t>
          </a:r>
          <a:endParaRPr lang="zh-CN" altLang="en-US" sz="2000" dirty="0">
            <a:latin typeface="宋体" panose="02010600030101010101" pitchFamily="2" charset="-122"/>
            <a:ea typeface="宋体" panose="02010600030101010101" pitchFamily="2" charset="-122"/>
          </a:endParaRPr>
        </a:p>
      </dgm:t>
    </dgm:pt>
    <dgm:pt modelId="{6C3A36FD-3801-43A0-92DA-7755D426F5DA}" cxnId="{38F0D2B2-8C8B-4E52-8A48-1097D7FE717B}" type="parTrans">
      <dgm:prSet/>
      <dgm:spPr/>
      <dgm:t>
        <a:bodyPr/>
        <a:lstStyle/>
        <a:p>
          <a:endParaRPr lang="zh-CN" altLang="en-US"/>
        </a:p>
      </dgm:t>
    </dgm:pt>
    <dgm:pt modelId="{F1021D83-C0D1-4E02-AB53-6B01E1D031D2}" cxnId="{38F0D2B2-8C8B-4E52-8A48-1097D7FE717B}" type="sibTrans">
      <dgm:prSet/>
      <dgm:spPr/>
      <dgm:t>
        <a:bodyPr/>
        <a:lstStyle/>
        <a:p>
          <a:endParaRPr lang="zh-CN" altLang="en-US"/>
        </a:p>
      </dgm:t>
    </dgm:pt>
    <dgm:pt modelId="{72983321-6F08-4DAA-AE40-60FDB34599BF}">
      <dgm:prSet custT="1"/>
      <dgm:spPr/>
      <dgm:t>
        <a:bodyPr vert="wordArtVertRtl" anchor="ctr" anchorCtr="0"/>
        <a:lstStyle/>
        <a:p>
          <a:r>
            <a:rPr lang="zh-CN" altLang="en-US" sz="2000" b="1" dirty="0">
              <a:latin typeface="宋体" panose="02010600030101010101" pitchFamily="2" charset="-122"/>
              <a:ea typeface="宋体" panose="02010600030101010101" pitchFamily="2" charset="-122"/>
            </a:rPr>
            <a:t>审定合格者</a:t>
          </a:r>
          <a:endParaRPr lang="zh-CN" altLang="en-US" sz="2000" dirty="0">
            <a:latin typeface="宋体" panose="02010600030101010101" pitchFamily="2" charset="-122"/>
            <a:ea typeface="宋体" panose="02010600030101010101" pitchFamily="2" charset="-122"/>
          </a:endParaRPr>
        </a:p>
      </dgm:t>
    </dgm:pt>
    <dgm:pt modelId="{9CFFF225-5A2D-40ED-A4CC-BD8B628DFA77}" cxnId="{E51E667D-1099-4721-9566-F473EAC2E2BF}" type="parTrans">
      <dgm:prSet/>
      <dgm:spPr/>
      <dgm:t>
        <a:bodyPr/>
        <a:lstStyle/>
        <a:p>
          <a:endParaRPr lang="zh-CN" altLang="en-US"/>
        </a:p>
      </dgm:t>
    </dgm:pt>
    <dgm:pt modelId="{18B56222-8382-4222-94A9-93F21EBDBA60}" cxnId="{E51E667D-1099-4721-9566-F473EAC2E2BF}" type="sibTrans">
      <dgm:prSet/>
      <dgm:spPr/>
      <dgm:t>
        <a:bodyPr/>
        <a:lstStyle/>
        <a:p>
          <a:endParaRPr lang="zh-CN" altLang="en-US"/>
        </a:p>
      </dgm:t>
    </dgm:pt>
    <dgm:pt modelId="{08DDE841-0F36-49CB-B654-0163A6BE9E19}">
      <dgm:prSet custT="1"/>
      <dgm:spPr/>
      <dgm:t>
        <a:bodyPr vert="wordArtVertRtl" anchor="ctr" anchorCtr="0"/>
        <a:lstStyle/>
        <a:p>
          <a:r>
            <a:rPr lang="zh-CN" altLang="en-US" sz="2000" b="1" dirty="0">
              <a:latin typeface="宋体" panose="02010600030101010101" pitchFamily="2" charset="-122"/>
              <a:ea typeface="宋体" panose="02010600030101010101" pitchFamily="2" charset="-122"/>
            </a:rPr>
            <a:t>分析试题难度</a:t>
          </a:r>
          <a:endParaRPr lang="zh-CN" altLang="en-US" sz="2000" dirty="0">
            <a:latin typeface="宋体" panose="02010600030101010101" pitchFamily="2" charset="-122"/>
            <a:ea typeface="宋体" panose="02010600030101010101" pitchFamily="2" charset="-122"/>
          </a:endParaRPr>
        </a:p>
      </dgm:t>
    </dgm:pt>
    <dgm:pt modelId="{E602DAC8-0555-45D9-9BEB-418B0DCB1A30}" cxnId="{77B27CD5-BBD0-4254-B3B7-318D8FFF3D5A}" type="parTrans">
      <dgm:prSet/>
      <dgm:spPr/>
      <dgm:t>
        <a:bodyPr/>
        <a:lstStyle/>
        <a:p>
          <a:endParaRPr lang="zh-CN" altLang="en-US"/>
        </a:p>
      </dgm:t>
    </dgm:pt>
    <dgm:pt modelId="{4394A122-D941-4A54-BAD1-5485ABBCE0AA}" cxnId="{77B27CD5-BBD0-4254-B3B7-318D8FFF3D5A}" type="sibTrans">
      <dgm:prSet/>
      <dgm:spPr/>
      <dgm:t>
        <a:bodyPr/>
        <a:lstStyle/>
        <a:p>
          <a:endParaRPr lang="zh-CN" altLang="en-US"/>
        </a:p>
      </dgm:t>
    </dgm:pt>
    <dgm:pt modelId="{BA614EFE-01E7-44E6-BD4C-971BF2943E43}">
      <dgm:prSet custT="1"/>
      <dgm:spPr/>
      <dgm:t>
        <a:bodyPr vert="wordArtVertRtl" anchor="ctr" anchorCtr="0"/>
        <a:lstStyle/>
        <a:p>
          <a:r>
            <a:rPr lang="zh-CN" altLang="en-US" sz="2000" b="1" dirty="0">
              <a:latin typeface="宋体" panose="02010600030101010101" pitchFamily="2" charset="-122"/>
              <a:ea typeface="宋体" panose="02010600030101010101" pitchFamily="2" charset="-122"/>
            </a:rPr>
            <a:t>分析统计成绩</a:t>
          </a:r>
          <a:endParaRPr lang="zh-CN" altLang="en-US" sz="2000" dirty="0">
            <a:latin typeface="宋体" panose="02010600030101010101" pitchFamily="2" charset="-122"/>
            <a:ea typeface="宋体" panose="02010600030101010101" pitchFamily="2" charset="-122"/>
          </a:endParaRPr>
        </a:p>
      </dgm:t>
    </dgm:pt>
    <dgm:pt modelId="{B3309027-A0C0-4F86-99F7-44E7B4A8BB5F}" cxnId="{31DB4815-3B0E-4882-9F95-D672BE71F3FD}" type="parTrans">
      <dgm:prSet/>
      <dgm:spPr/>
      <dgm:t>
        <a:bodyPr/>
        <a:lstStyle/>
        <a:p>
          <a:endParaRPr lang="zh-CN" altLang="en-US"/>
        </a:p>
      </dgm:t>
    </dgm:pt>
    <dgm:pt modelId="{0FE3E2A8-CE0E-4910-BFF5-011009557DAC}" cxnId="{31DB4815-3B0E-4882-9F95-D672BE71F3FD}" type="sibTrans">
      <dgm:prSet/>
      <dgm:spPr/>
      <dgm:t>
        <a:bodyPr/>
        <a:lstStyle/>
        <a:p>
          <a:endParaRPr lang="zh-CN" altLang="en-US"/>
        </a:p>
      </dgm:t>
    </dgm:pt>
    <dgm:pt modelId="{E2BB39B1-76E6-474A-AE9E-C9F55EC7AAE3}">
      <dgm:prSet custT="1"/>
      <dgm:spPr/>
      <dgm:t>
        <a:bodyPr vert="wordArtVertRtl" anchor="ctr" anchorCtr="0"/>
        <a:lstStyle/>
        <a:p>
          <a:r>
            <a:rPr lang="zh-CN" altLang="en-US" sz="2000" b="1" dirty="0">
              <a:latin typeface="宋体" panose="02010600030101010101" pitchFamily="2" charset="-122"/>
              <a:ea typeface="宋体" panose="02010600030101010101" pitchFamily="2" charset="-122"/>
            </a:rPr>
            <a:t>制作通知单</a:t>
          </a:r>
        </a:p>
      </dgm:t>
    </dgm:pt>
    <dgm:pt modelId="{FD3C884D-D4F0-428B-9FC5-B37614387E60}" cxnId="{6FD1288C-5882-41E5-B079-95E0E11E12A9}" type="parTrans">
      <dgm:prSet/>
      <dgm:spPr/>
      <dgm:t>
        <a:bodyPr/>
        <a:lstStyle/>
        <a:p>
          <a:endParaRPr lang="zh-CN" altLang="en-US"/>
        </a:p>
      </dgm:t>
    </dgm:pt>
    <dgm:pt modelId="{470E9F99-FC5E-4241-9625-AD420F8B598D}" cxnId="{6FD1288C-5882-41E5-B079-95E0E11E12A9}" type="sibTrans">
      <dgm:prSet/>
      <dgm:spPr/>
      <dgm:t>
        <a:bodyPr/>
        <a:lstStyle/>
        <a:p>
          <a:endParaRPr lang="zh-CN" altLang="en-US"/>
        </a:p>
      </dgm:t>
    </dgm:pt>
    <dgm:pt modelId="{69EE23AE-EEB5-44B7-99EE-821741E3CA44}" type="pres">
      <dgm:prSet presAssocID="{3925E2D1-C217-4019-8FED-22F74CE33CF6}" presName="hierChild1" presStyleCnt="0">
        <dgm:presLayoutVars>
          <dgm:chPref val="1"/>
          <dgm:dir/>
          <dgm:animOne val="branch"/>
          <dgm:animLvl val="lvl"/>
          <dgm:resizeHandles/>
        </dgm:presLayoutVars>
      </dgm:prSet>
      <dgm:spPr/>
    </dgm:pt>
    <dgm:pt modelId="{C1F6DBF2-CD54-4F7D-A33C-64016B7C0898}" type="pres">
      <dgm:prSet presAssocID="{B26C8295-EF2A-4523-BB48-FC8E890F0025}" presName="hierRoot1" presStyleCnt="0"/>
      <dgm:spPr/>
    </dgm:pt>
    <dgm:pt modelId="{9723C702-B337-4C55-ACA1-304092D3DCC8}" type="pres">
      <dgm:prSet presAssocID="{B26C8295-EF2A-4523-BB48-FC8E890F0025}" presName="composite" presStyleCnt="0"/>
      <dgm:spPr/>
    </dgm:pt>
    <dgm:pt modelId="{184D421F-0B88-47CD-9CC7-E18B4BD64C78}" type="pres">
      <dgm:prSet presAssocID="{B26C8295-EF2A-4523-BB48-FC8E890F0025}" presName="background" presStyleLbl="node0" presStyleIdx="0" presStyleCnt="1"/>
      <dgm:spPr/>
    </dgm:pt>
    <dgm:pt modelId="{D2D869A8-5EFA-43E4-91FB-7DE20FDED852}" type="pres">
      <dgm:prSet presAssocID="{B26C8295-EF2A-4523-BB48-FC8E890F0025}" presName="text" presStyleLbl="fgAcc0" presStyleIdx="0" presStyleCnt="1" custScaleX="449421" custLinFactY="-100000" custLinFactNeighborX="-2276" custLinFactNeighborY="-116464">
        <dgm:presLayoutVars>
          <dgm:chPref val="3"/>
        </dgm:presLayoutVars>
      </dgm:prSet>
      <dgm:spPr/>
    </dgm:pt>
    <dgm:pt modelId="{367D31C3-2145-4DB4-B8BE-0327D135D4EA}" type="pres">
      <dgm:prSet presAssocID="{B26C8295-EF2A-4523-BB48-FC8E890F0025}" presName="hierChild2" presStyleCnt="0"/>
      <dgm:spPr/>
    </dgm:pt>
    <dgm:pt modelId="{30E32843-313B-4ECD-AB0D-771ACBEBCCED}" type="pres">
      <dgm:prSet presAssocID="{19DBBEAB-A038-4199-9081-993F10F8889D}" presName="Name10" presStyleLbl="parChTrans1D2" presStyleIdx="0" presStyleCnt="2"/>
      <dgm:spPr/>
    </dgm:pt>
    <dgm:pt modelId="{3C911BF9-5014-4F98-9F5C-96CF81F534A6}" type="pres">
      <dgm:prSet presAssocID="{5457D755-42A0-4E6D-97E2-015D8A840256}" presName="hierRoot2" presStyleCnt="0"/>
      <dgm:spPr/>
    </dgm:pt>
    <dgm:pt modelId="{BD072316-9477-4296-8A29-CD4A9F5BAFEB}" type="pres">
      <dgm:prSet presAssocID="{5457D755-42A0-4E6D-97E2-015D8A840256}" presName="composite2" presStyleCnt="0"/>
      <dgm:spPr/>
    </dgm:pt>
    <dgm:pt modelId="{0EC27716-23B9-421F-B0C1-0C5114FAA85D}" type="pres">
      <dgm:prSet presAssocID="{5457D755-42A0-4E6D-97E2-015D8A840256}" presName="background2" presStyleLbl="node2" presStyleIdx="0" presStyleCnt="2"/>
      <dgm:spPr/>
    </dgm:pt>
    <dgm:pt modelId="{0497F2F7-5794-4B31-82FF-03BA9C4DFC03}" type="pres">
      <dgm:prSet presAssocID="{5457D755-42A0-4E6D-97E2-015D8A840256}" presName="text2" presStyleLbl="fgAcc2" presStyleIdx="0" presStyleCnt="2" custScaleX="253235" custLinFactNeighborX="-1651" custLinFactNeighborY="-35056">
        <dgm:presLayoutVars>
          <dgm:chPref val="3"/>
        </dgm:presLayoutVars>
      </dgm:prSet>
      <dgm:spPr/>
    </dgm:pt>
    <dgm:pt modelId="{ED951E21-86F8-4B1D-B080-A319343CE41D}" type="pres">
      <dgm:prSet presAssocID="{5457D755-42A0-4E6D-97E2-015D8A840256}" presName="hierChild3" presStyleCnt="0"/>
      <dgm:spPr/>
    </dgm:pt>
    <dgm:pt modelId="{658FD95E-EDB5-44FF-BC28-9CEC39FAA037}" type="pres">
      <dgm:prSet presAssocID="{C2A87308-277F-4D10-AD20-F132C1D4DAEA}" presName="Name17" presStyleLbl="parChTrans1D3" presStyleIdx="0" presStyleCnt="8"/>
      <dgm:spPr/>
    </dgm:pt>
    <dgm:pt modelId="{8E20BDCD-D01F-49FA-9CB7-C4AA225DBB9C}" type="pres">
      <dgm:prSet presAssocID="{3A22FAAF-2E24-4BB7-9A14-FABFA9A5FFBC}" presName="hierRoot3" presStyleCnt="0"/>
      <dgm:spPr/>
    </dgm:pt>
    <dgm:pt modelId="{967BFB7D-B1CC-4981-AFED-B03CC0DE6605}" type="pres">
      <dgm:prSet presAssocID="{3A22FAAF-2E24-4BB7-9A14-FABFA9A5FFBC}" presName="composite3" presStyleCnt="0"/>
      <dgm:spPr/>
    </dgm:pt>
    <dgm:pt modelId="{0DE5F527-8CB9-4619-9C33-1AFFF905D546}" type="pres">
      <dgm:prSet presAssocID="{3A22FAAF-2E24-4BB7-9A14-FABFA9A5FFBC}" presName="background3" presStyleLbl="node3" presStyleIdx="0" presStyleCnt="8"/>
      <dgm:spPr/>
    </dgm:pt>
    <dgm:pt modelId="{6C9FF1AB-7510-4CD9-8738-B8E15BA1BA72}" type="pres">
      <dgm:prSet presAssocID="{3A22FAAF-2E24-4BB7-9A14-FABFA9A5FFBC}" presName="text3" presStyleLbl="fgAcc3" presStyleIdx="0" presStyleCnt="8" custScaleY="715745" custLinFactNeighborX="1584" custLinFactNeighborY="32452">
        <dgm:presLayoutVars>
          <dgm:chPref val="3"/>
        </dgm:presLayoutVars>
      </dgm:prSet>
      <dgm:spPr/>
    </dgm:pt>
    <dgm:pt modelId="{A27D1389-D204-4EC3-871A-C73CE5640158}" type="pres">
      <dgm:prSet presAssocID="{3A22FAAF-2E24-4BB7-9A14-FABFA9A5FFBC}" presName="hierChild4" presStyleCnt="0"/>
      <dgm:spPr/>
    </dgm:pt>
    <dgm:pt modelId="{F2B705B6-97C4-485D-839B-A45C0011AC8D}" type="pres">
      <dgm:prSet presAssocID="{197A9D0B-411D-4B2E-8996-B7E3C9318AAE}" presName="Name17" presStyleLbl="parChTrans1D3" presStyleIdx="1" presStyleCnt="8"/>
      <dgm:spPr/>
    </dgm:pt>
    <dgm:pt modelId="{D80B8BA2-F994-48FF-ADC9-5964A6515655}" type="pres">
      <dgm:prSet presAssocID="{2FAF7696-EECD-40B1-81F6-6C97C387E0C5}" presName="hierRoot3" presStyleCnt="0"/>
      <dgm:spPr/>
    </dgm:pt>
    <dgm:pt modelId="{A3D814E4-799E-4D62-B8D4-9832CEDECAD5}" type="pres">
      <dgm:prSet presAssocID="{2FAF7696-EECD-40B1-81F6-6C97C387E0C5}" presName="composite3" presStyleCnt="0"/>
      <dgm:spPr/>
    </dgm:pt>
    <dgm:pt modelId="{D9F65111-E5AE-4942-A04B-F8E0864BFD26}" type="pres">
      <dgm:prSet presAssocID="{2FAF7696-EECD-40B1-81F6-6C97C387E0C5}" presName="background3" presStyleLbl="node3" presStyleIdx="1" presStyleCnt="8"/>
      <dgm:spPr/>
    </dgm:pt>
    <dgm:pt modelId="{794FA909-41D8-494C-83E9-698C778FC20A}" type="pres">
      <dgm:prSet presAssocID="{2FAF7696-EECD-40B1-81F6-6C97C387E0C5}" presName="text3" presStyleLbl="fgAcc3" presStyleIdx="1" presStyleCnt="8" custScaleY="716037" custLinFactNeighborX="1584" custLinFactNeighborY="32452">
        <dgm:presLayoutVars>
          <dgm:chPref val="3"/>
        </dgm:presLayoutVars>
      </dgm:prSet>
      <dgm:spPr/>
    </dgm:pt>
    <dgm:pt modelId="{0F8690CE-BFD1-4646-BF93-B7E2F0C374C5}" type="pres">
      <dgm:prSet presAssocID="{2FAF7696-EECD-40B1-81F6-6C97C387E0C5}" presName="hierChild4" presStyleCnt="0"/>
      <dgm:spPr/>
    </dgm:pt>
    <dgm:pt modelId="{A74B19F8-B176-45E9-8E41-7DDD4FA92FB6}" type="pres">
      <dgm:prSet presAssocID="{6C3A36FD-3801-43A0-92DA-7755D426F5DA}" presName="Name17" presStyleLbl="parChTrans1D3" presStyleIdx="2" presStyleCnt="8"/>
      <dgm:spPr/>
    </dgm:pt>
    <dgm:pt modelId="{DCC3EBEE-95C9-4713-9990-7B7061345538}" type="pres">
      <dgm:prSet presAssocID="{4D3C7F51-91B4-43D1-814E-804F1099DD74}" presName="hierRoot3" presStyleCnt="0"/>
      <dgm:spPr/>
    </dgm:pt>
    <dgm:pt modelId="{24785BEB-1A11-42B7-B17B-62D4B3AEBBC5}" type="pres">
      <dgm:prSet presAssocID="{4D3C7F51-91B4-43D1-814E-804F1099DD74}" presName="composite3" presStyleCnt="0"/>
      <dgm:spPr/>
    </dgm:pt>
    <dgm:pt modelId="{2CD55563-C9E2-432F-B551-FC3592224F4E}" type="pres">
      <dgm:prSet presAssocID="{4D3C7F51-91B4-43D1-814E-804F1099DD74}" presName="background3" presStyleLbl="node3" presStyleIdx="2" presStyleCnt="8"/>
      <dgm:spPr/>
    </dgm:pt>
    <dgm:pt modelId="{573157E6-C9FA-45D9-8A21-766F23436ECC}" type="pres">
      <dgm:prSet presAssocID="{4D3C7F51-91B4-43D1-814E-804F1099DD74}" presName="text3" presStyleLbl="fgAcc3" presStyleIdx="2" presStyleCnt="8" custScaleY="723447" custLinFactNeighborX="1584" custLinFactNeighborY="29397">
        <dgm:presLayoutVars>
          <dgm:chPref val="3"/>
        </dgm:presLayoutVars>
      </dgm:prSet>
      <dgm:spPr/>
    </dgm:pt>
    <dgm:pt modelId="{9B35447B-BE08-43DA-A6E7-DCA5AB636527}" type="pres">
      <dgm:prSet presAssocID="{4D3C7F51-91B4-43D1-814E-804F1099DD74}" presName="hierChild4" presStyleCnt="0"/>
      <dgm:spPr/>
    </dgm:pt>
    <dgm:pt modelId="{CE7B246A-DCD5-4BD1-8413-11947897135B}" type="pres">
      <dgm:prSet presAssocID="{9CC2CF3B-26A7-4E55-8166-67BB9B987578}" presName="Name10" presStyleLbl="parChTrans1D2" presStyleIdx="1" presStyleCnt="2"/>
      <dgm:spPr/>
    </dgm:pt>
    <dgm:pt modelId="{A13C3637-2B69-442A-ACF9-AE45F7BDF1C6}" type="pres">
      <dgm:prSet presAssocID="{3AEB785A-BE3B-40A8-A6E6-801D42294C9B}" presName="hierRoot2" presStyleCnt="0"/>
      <dgm:spPr/>
    </dgm:pt>
    <dgm:pt modelId="{039A3C30-D212-4424-9F8E-57E7BED8232B}" type="pres">
      <dgm:prSet presAssocID="{3AEB785A-BE3B-40A8-A6E6-801D42294C9B}" presName="composite2" presStyleCnt="0"/>
      <dgm:spPr/>
    </dgm:pt>
    <dgm:pt modelId="{5C3A1DF2-BF5B-4F9A-BCFF-F43B345DCF41}" type="pres">
      <dgm:prSet presAssocID="{3AEB785A-BE3B-40A8-A6E6-801D42294C9B}" presName="background2" presStyleLbl="node2" presStyleIdx="1" presStyleCnt="2"/>
      <dgm:spPr/>
    </dgm:pt>
    <dgm:pt modelId="{C5F3A1EF-E3A6-46FC-99D5-505C60616EF6}" type="pres">
      <dgm:prSet presAssocID="{3AEB785A-BE3B-40A8-A6E6-801D42294C9B}" presName="text2" presStyleLbl="fgAcc2" presStyleIdx="1" presStyleCnt="2" custScaleX="279251" custLinFactNeighborX="-1651" custLinFactNeighborY="-35056">
        <dgm:presLayoutVars>
          <dgm:chPref val="3"/>
        </dgm:presLayoutVars>
      </dgm:prSet>
      <dgm:spPr/>
    </dgm:pt>
    <dgm:pt modelId="{3C7FA91C-7CBD-47C2-BABE-57A16467466F}" type="pres">
      <dgm:prSet presAssocID="{3AEB785A-BE3B-40A8-A6E6-801D42294C9B}" presName="hierChild3" presStyleCnt="0"/>
      <dgm:spPr/>
    </dgm:pt>
    <dgm:pt modelId="{2F05131E-46C1-4043-B97E-65FA679EFD0E}" type="pres">
      <dgm:prSet presAssocID="{92877661-BE4C-4633-BE13-1541A2F45103}" presName="Name17" presStyleLbl="parChTrans1D3" presStyleIdx="3" presStyleCnt="8"/>
      <dgm:spPr/>
    </dgm:pt>
    <dgm:pt modelId="{9D739D51-F02F-4BE2-B58C-8185FD418C5C}" type="pres">
      <dgm:prSet presAssocID="{3B1ACB1E-3627-4A66-97A5-5B8762575774}" presName="hierRoot3" presStyleCnt="0"/>
      <dgm:spPr/>
    </dgm:pt>
    <dgm:pt modelId="{074847B2-3056-4FB8-A3B9-411F6E5A03BD}" type="pres">
      <dgm:prSet presAssocID="{3B1ACB1E-3627-4A66-97A5-5B8762575774}" presName="composite3" presStyleCnt="0"/>
      <dgm:spPr/>
    </dgm:pt>
    <dgm:pt modelId="{AB02B6AD-0545-4E4D-AF56-6FEFFC486D20}" type="pres">
      <dgm:prSet presAssocID="{3B1ACB1E-3627-4A66-97A5-5B8762575774}" presName="background3" presStyleLbl="node3" presStyleIdx="3" presStyleCnt="8"/>
      <dgm:spPr/>
    </dgm:pt>
    <dgm:pt modelId="{2DB2AEEF-0259-4BDC-A117-3D30D4745F60}" type="pres">
      <dgm:prSet presAssocID="{3B1ACB1E-3627-4A66-97A5-5B8762575774}" presName="text3" presStyleLbl="fgAcc3" presStyleIdx="3" presStyleCnt="8" custScaleY="729070" custLinFactNeighborX="1584" custLinFactNeighborY="34308">
        <dgm:presLayoutVars>
          <dgm:chPref val="3"/>
        </dgm:presLayoutVars>
      </dgm:prSet>
      <dgm:spPr/>
    </dgm:pt>
    <dgm:pt modelId="{AD12E42F-AA57-429B-9B9D-410B3045B51D}" type="pres">
      <dgm:prSet presAssocID="{3B1ACB1E-3627-4A66-97A5-5B8762575774}" presName="hierChild4" presStyleCnt="0"/>
      <dgm:spPr/>
    </dgm:pt>
    <dgm:pt modelId="{C0706CF0-8940-42BA-B31E-742ED0F1076D}" type="pres">
      <dgm:prSet presAssocID="{9CFFF225-5A2D-40ED-A4CC-BD8B628DFA77}" presName="Name17" presStyleLbl="parChTrans1D3" presStyleIdx="4" presStyleCnt="8"/>
      <dgm:spPr/>
    </dgm:pt>
    <dgm:pt modelId="{56427E86-B006-4D3F-9359-1974D02700A5}" type="pres">
      <dgm:prSet presAssocID="{72983321-6F08-4DAA-AE40-60FDB34599BF}" presName="hierRoot3" presStyleCnt="0"/>
      <dgm:spPr/>
    </dgm:pt>
    <dgm:pt modelId="{7FD31B0A-8436-425A-917D-2401CA853E39}" type="pres">
      <dgm:prSet presAssocID="{72983321-6F08-4DAA-AE40-60FDB34599BF}" presName="composite3" presStyleCnt="0"/>
      <dgm:spPr/>
    </dgm:pt>
    <dgm:pt modelId="{1AE38CF9-B41D-41F8-965D-E08F32B0E4BB}" type="pres">
      <dgm:prSet presAssocID="{72983321-6F08-4DAA-AE40-60FDB34599BF}" presName="background3" presStyleLbl="node3" presStyleIdx="4" presStyleCnt="8"/>
      <dgm:spPr/>
    </dgm:pt>
    <dgm:pt modelId="{261BE8F8-18E8-48DE-882C-64BC886154FA}" type="pres">
      <dgm:prSet presAssocID="{72983321-6F08-4DAA-AE40-60FDB34599BF}" presName="text3" presStyleLbl="fgAcc3" presStyleIdx="4" presStyleCnt="8" custScaleY="725894" custLinFactNeighborX="1584" custLinFactNeighborY="32452">
        <dgm:presLayoutVars>
          <dgm:chPref val="3"/>
        </dgm:presLayoutVars>
      </dgm:prSet>
      <dgm:spPr/>
    </dgm:pt>
    <dgm:pt modelId="{FAA2BF4F-E52B-4BD6-8607-0454573D88D8}" type="pres">
      <dgm:prSet presAssocID="{72983321-6F08-4DAA-AE40-60FDB34599BF}" presName="hierChild4" presStyleCnt="0"/>
      <dgm:spPr/>
    </dgm:pt>
    <dgm:pt modelId="{F1DD0EF8-5C39-4E01-AB3C-97D56D138951}" type="pres">
      <dgm:prSet presAssocID="{E602DAC8-0555-45D9-9BEB-418B0DCB1A30}" presName="Name17" presStyleLbl="parChTrans1D3" presStyleIdx="5" presStyleCnt="8"/>
      <dgm:spPr/>
    </dgm:pt>
    <dgm:pt modelId="{712E2216-3D09-47D4-917B-6E34155B5F99}" type="pres">
      <dgm:prSet presAssocID="{08DDE841-0F36-49CB-B654-0163A6BE9E19}" presName="hierRoot3" presStyleCnt="0"/>
      <dgm:spPr/>
    </dgm:pt>
    <dgm:pt modelId="{36C99A6F-DBE0-4639-8CFE-2884EB62C00A}" type="pres">
      <dgm:prSet presAssocID="{08DDE841-0F36-49CB-B654-0163A6BE9E19}" presName="composite3" presStyleCnt="0"/>
      <dgm:spPr/>
    </dgm:pt>
    <dgm:pt modelId="{F20B53B7-6EFE-4ECA-B21B-25E3FE2EDEF4}" type="pres">
      <dgm:prSet presAssocID="{08DDE841-0F36-49CB-B654-0163A6BE9E19}" presName="background3" presStyleLbl="node3" presStyleIdx="5" presStyleCnt="8"/>
      <dgm:spPr/>
    </dgm:pt>
    <dgm:pt modelId="{65E1B7AE-19C7-40A4-9007-9B16DF596300}" type="pres">
      <dgm:prSet presAssocID="{08DDE841-0F36-49CB-B654-0163A6BE9E19}" presName="text3" presStyleLbl="fgAcc3" presStyleIdx="5" presStyleCnt="8" custScaleY="732396" custLinFactNeighborX="1584" custLinFactNeighborY="32452">
        <dgm:presLayoutVars>
          <dgm:chPref val="3"/>
        </dgm:presLayoutVars>
      </dgm:prSet>
      <dgm:spPr/>
    </dgm:pt>
    <dgm:pt modelId="{3BC84F12-1CDE-40DC-849D-B1402988B1FD}" type="pres">
      <dgm:prSet presAssocID="{08DDE841-0F36-49CB-B654-0163A6BE9E19}" presName="hierChild4" presStyleCnt="0"/>
      <dgm:spPr/>
    </dgm:pt>
    <dgm:pt modelId="{8B7EFB26-22C3-4131-9F84-ACF7FD52F730}" type="pres">
      <dgm:prSet presAssocID="{B3309027-A0C0-4F86-99F7-44E7B4A8BB5F}" presName="Name17" presStyleLbl="parChTrans1D3" presStyleIdx="6" presStyleCnt="8"/>
      <dgm:spPr/>
    </dgm:pt>
    <dgm:pt modelId="{FF504344-16A4-4891-B93E-93CA40504234}" type="pres">
      <dgm:prSet presAssocID="{BA614EFE-01E7-44E6-BD4C-971BF2943E43}" presName="hierRoot3" presStyleCnt="0"/>
      <dgm:spPr/>
    </dgm:pt>
    <dgm:pt modelId="{F852EED4-9F0C-46ED-AD43-B389C2A0767F}" type="pres">
      <dgm:prSet presAssocID="{BA614EFE-01E7-44E6-BD4C-971BF2943E43}" presName="composite3" presStyleCnt="0"/>
      <dgm:spPr/>
    </dgm:pt>
    <dgm:pt modelId="{18B01751-0125-4538-980A-FD8A35FF061E}" type="pres">
      <dgm:prSet presAssocID="{BA614EFE-01E7-44E6-BD4C-971BF2943E43}" presName="background3" presStyleLbl="node3" presStyleIdx="6" presStyleCnt="8"/>
      <dgm:spPr/>
    </dgm:pt>
    <dgm:pt modelId="{B707B0C2-95BA-4147-8146-37F1BA6F9E59}" type="pres">
      <dgm:prSet presAssocID="{BA614EFE-01E7-44E6-BD4C-971BF2943E43}" presName="text3" presStyleLbl="fgAcc3" presStyleIdx="6" presStyleCnt="8" custScaleY="732396" custLinFactNeighborX="1584" custLinFactNeighborY="32452">
        <dgm:presLayoutVars>
          <dgm:chPref val="3"/>
        </dgm:presLayoutVars>
      </dgm:prSet>
      <dgm:spPr/>
    </dgm:pt>
    <dgm:pt modelId="{37D0DC38-2CDC-494A-B521-0DA2248045C5}" type="pres">
      <dgm:prSet presAssocID="{BA614EFE-01E7-44E6-BD4C-971BF2943E43}" presName="hierChild4" presStyleCnt="0"/>
      <dgm:spPr/>
    </dgm:pt>
    <dgm:pt modelId="{D502CFBE-6E43-46DA-BDA9-ACF48875AEE1}" type="pres">
      <dgm:prSet presAssocID="{FD3C884D-D4F0-428B-9FC5-B37614387E60}" presName="Name17" presStyleLbl="parChTrans1D3" presStyleIdx="7" presStyleCnt="8"/>
      <dgm:spPr/>
    </dgm:pt>
    <dgm:pt modelId="{D7C7CB78-DE8E-4CD8-A9AD-A272BDB2C42A}" type="pres">
      <dgm:prSet presAssocID="{E2BB39B1-76E6-474A-AE9E-C9F55EC7AAE3}" presName="hierRoot3" presStyleCnt="0"/>
      <dgm:spPr/>
    </dgm:pt>
    <dgm:pt modelId="{40320040-84A5-4CB7-B2B9-6F59256DFB44}" type="pres">
      <dgm:prSet presAssocID="{E2BB39B1-76E6-474A-AE9E-C9F55EC7AAE3}" presName="composite3" presStyleCnt="0"/>
      <dgm:spPr/>
    </dgm:pt>
    <dgm:pt modelId="{E03F0472-0108-4DF7-955C-5E48E8E86949}" type="pres">
      <dgm:prSet presAssocID="{E2BB39B1-76E6-474A-AE9E-C9F55EC7AAE3}" presName="background3" presStyleLbl="node3" presStyleIdx="7" presStyleCnt="8"/>
      <dgm:spPr/>
    </dgm:pt>
    <dgm:pt modelId="{16FF6A1D-3CD0-4482-A3AD-680C33F26189}" type="pres">
      <dgm:prSet presAssocID="{E2BB39B1-76E6-474A-AE9E-C9F55EC7AAE3}" presName="text3" presStyleLbl="fgAcc3" presStyleIdx="7" presStyleCnt="8" custScaleY="727158" custLinFactNeighborX="313" custLinFactNeighborY="32452">
        <dgm:presLayoutVars>
          <dgm:chPref val="3"/>
        </dgm:presLayoutVars>
      </dgm:prSet>
      <dgm:spPr/>
    </dgm:pt>
    <dgm:pt modelId="{5CA0613C-02EE-4786-87C6-C4DD15044B6B}" type="pres">
      <dgm:prSet presAssocID="{E2BB39B1-76E6-474A-AE9E-C9F55EC7AAE3}" presName="hierChild4" presStyleCnt="0"/>
      <dgm:spPr/>
    </dgm:pt>
  </dgm:ptLst>
  <dgm:cxnLst>
    <dgm:cxn modelId="{55F7BB08-217F-44DC-B4D5-D3D496AFC57D}" type="presOf" srcId="{E2BB39B1-76E6-474A-AE9E-C9F55EC7AAE3}" destId="{16FF6A1D-3CD0-4482-A3AD-680C33F26189}" srcOrd="0" destOrd="0" presId="urn:microsoft.com/office/officeart/2005/8/layout/hierarchy1"/>
    <dgm:cxn modelId="{6B4FDD0C-5647-4930-AB26-2986CA54BC25}" srcId="{B26C8295-EF2A-4523-BB48-FC8E890F0025}" destId="{3AEB785A-BE3B-40A8-A6E6-801D42294C9B}" srcOrd="1" destOrd="0" parTransId="{9CC2CF3B-26A7-4E55-8166-67BB9B987578}" sibTransId="{1B2CC7B8-C6CB-4C71-B11C-3606D915ECD5}"/>
    <dgm:cxn modelId="{31DB4815-3B0E-4882-9F95-D672BE71F3FD}" srcId="{3AEB785A-BE3B-40A8-A6E6-801D42294C9B}" destId="{BA614EFE-01E7-44E6-BD4C-971BF2943E43}" srcOrd="3" destOrd="0" parTransId="{B3309027-A0C0-4F86-99F7-44E7B4A8BB5F}" sibTransId="{0FE3E2A8-CE0E-4910-BFF5-011009557DAC}"/>
    <dgm:cxn modelId="{6F23E01B-97C7-4CBB-B791-66FED0579FBF}" type="presOf" srcId="{3AEB785A-BE3B-40A8-A6E6-801D42294C9B}" destId="{C5F3A1EF-E3A6-46FC-99D5-505C60616EF6}" srcOrd="0" destOrd="0" presId="urn:microsoft.com/office/officeart/2005/8/layout/hierarchy1"/>
    <dgm:cxn modelId="{C775EB21-422D-42B7-882B-7EC05DE72331}" type="presOf" srcId="{5457D755-42A0-4E6D-97E2-015D8A840256}" destId="{0497F2F7-5794-4B31-82FF-03BA9C4DFC03}" srcOrd="0" destOrd="0" presId="urn:microsoft.com/office/officeart/2005/8/layout/hierarchy1"/>
    <dgm:cxn modelId="{3D4B7922-783B-4D19-9989-95C1EB3642CE}" type="presOf" srcId="{92877661-BE4C-4633-BE13-1541A2F45103}" destId="{2F05131E-46C1-4043-B97E-65FA679EFD0E}" srcOrd="0" destOrd="0" presId="urn:microsoft.com/office/officeart/2005/8/layout/hierarchy1"/>
    <dgm:cxn modelId="{9DC8F925-DE03-4917-AF74-C2B8E3D65260}" type="presOf" srcId="{C2A87308-277F-4D10-AD20-F132C1D4DAEA}" destId="{658FD95E-EDB5-44FF-BC28-9CEC39FAA037}" srcOrd="0" destOrd="0" presId="urn:microsoft.com/office/officeart/2005/8/layout/hierarchy1"/>
    <dgm:cxn modelId="{CFED5328-658B-4E9A-915B-927AD39AC0DD}" type="presOf" srcId="{3925E2D1-C217-4019-8FED-22F74CE33CF6}" destId="{69EE23AE-EEB5-44B7-99EE-821741E3CA44}" srcOrd="0" destOrd="0" presId="urn:microsoft.com/office/officeart/2005/8/layout/hierarchy1"/>
    <dgm:cxn modelId="{DCE12431-8520-473A-87E5-A62F6D8A8183}" type="presOf" srcId="{19DBBEAB-A038-4199-9081-993F10F8889D}" destId="{30E32843-313B-4ECD-AB0D-771ACBEBCCED}" srcOrd="0" destOrd="0" presId="urn:microsoft.com/office/officeart/2005/8/layout/hierarchy1"/>
    <dgm:cxn modelId="{9B56CF31-EA9B-4BBF-9304-AD57113731A1}" type="presOf" srcId="{9CC2CF3B-26A7-4E55-8166-67BB9B987578}" destId="{CE7B246A-DCD5-4BD1-8413-11947897135B}" srcOrd="0" destOrd="0" presId="urn:microsoft.com/office/officeart/2005/8/layout/hierarchy1"/>
    <dgm:cxn modelId="{BA096333-33E8-4040-8C2E-AD22B1A104DB}" srcId="{3925E2D1-C217-4019-8FED-22F74CE33CF6}" destId="{B26C8295-EF2A-4523-BB48-FC8E890F0025}" srcOrd="0" destOrd="0" parTransId="{6DD621E9-AE4F-409F-969F-D1666B9776E7}" sibTransId="{56B40975-72E4-4F12-8A0E-CE07853765D1}"/>
    <dgm:cxn modelId="{DCC7E35E-1E6D-4AFC-8E21-0A3481430D2B}" srcId="{5457D755-42A0-4E6D-97E2-015D8A840256}" destId="{2FAF7696-EECD-40B1-81F6-6C97C387E0C5}" srcOrd="1" destOrd="0" parTransId="{197A9D0B-411D-4B2E-8996-B7E3C9318AAE}" sibTransId="{F819CDCD-F433-42EB-882D-512D6CBBF4CC}"/>
    <dgm:cxn modelId="{70DE8345-316E-485D-AB05-92FC51CC4D54}" type="presOf" srcId="{3A22FAAF-2E24-4BB7-9A14-FABFA9A5FFBC}" destId="{6C9FF1AB-7510-4CD9-8738-B8E15BA1BA72}" srcOrd="0" destOrd="0" presId="urn:microsoft.com/office/officeart/2005/8/layout/hierarchy1"/>
    <dgm:cxn modelId="{6554C56B-2451-474F-9EE1-56C04D964C3B}" srcId="{3AEB785A-BE3B-40A8-A6E6-801D42294C9B}" destId="{3B1ACB1E-3627-4A66-97A5-5B8762575774}" srcOrd="0" destOrd="0" parTransId="{92877661-BE4C-4633-BE13-1541A2F45103}" sibTransId="{8BB1850C-C9EA-4648-8719-9DD0D32AF7C8}"/>
    <dgm:cxn modelId="{536B4E6C-631A-410A-92DC-4562D4E84ED7}" type="presOf" srcId="{FD3C884D-D4F0-428B-9FC5-B37614387E60}" destId="{D502CFBE-6E43-46DA-BDA9-ACF48875AEE1}" srcOrd="0" destOrd="0" presId="urn:microsoft.com/office/officeart/2005/8/layout/hierarchy1"/>
    <dgm:cxn modelId="{A6978971-959E-4988-811E-67CB84AEEDDA}" type="presOf" srcId="{4D3C7F51-91B4-43D1-814E-804F1099DD74}" destId="{573157E6-C9FA-45D9-8A21-766F23436ECC}" srcOrd="0" destOrd="0" presId="urn:microsoft.com/office/officeart/2005/8/layout/hierarchy1"/>
    <dgm:cxn modelId="{34E80E55-00CD-476D-B742-65A1AB247956}" type="presOf" srcId="{2FAF7696-EECD-40B1-81F6-6C97C387E0C5}" destId="{794FA909-41D8-494C-83E9-698C778FC20A}" srcOrd="0" destOrd="0" presId="urn:microsoft.com/office/officeart/2005/8/layout/hierarchy1"/>
    <dgm:cxn modelId="{EC71F377-60C5-4F54-A9AA-148D5D3C1DF9}" type="presOf" srcId="{6C3A36FD-3801-43A0-92DA-7755D426F5DA}" destId="{A74B19F8-B176-45E9-8E41-7DDD4FA92FB6}" srcOrd="0" destOrd="0" presId="urn:microsoft.com/office/officeart/2005/8/layout/hierarchy1"/>
    <dgm:cxn modelId="{E51E667D-1099-4721-9566-F473EAC2E2BF}" srcId="{3AEB785A-BE3B-40A8-A6E6-801D42294C9B}" destId="{72983321-6F08-4DAA-AE40-60FDB34599BF}" srcOrd="1" destOrd="0" parTransId="{9CFFF225-5A2D-40ED-A4CC-BD8B628DFA77}" sibTransId="{18B56222-8382-4222-94A9-93F21EBDBA60}"/>
    <dgm:cxn modelId="{DFABCF82-4357-4EC7-A1AD-77B6AAFDD55D}" type="presOf" srcId="{3B1ACB1E-3627-4A66-97A5-5B8762575774}" destId="{2DB2AEEF-0259-4BDC-A117-3D30D4745F60}" srcOrd="0" destOrd="0" presId="urn:microsoft.com/office/officeart/2005/8/layout/hierarchy1"/>
    <dgm:cxn modelId="{C12FD382-E48E-4177-AC0E-1E1382E3413D}" type="presOf" srcId="{E602DAC8-0555-45D9-9BEB-418B0DCB1A30}" destId="{F1DD0EF8-5C39-4E01-AB3C-97D56D138951}" srcOrd="0" destOrd="0" presId="urn:microsoft.com/office/officeart/2005/8/layout/hierarchy1"/>
    <dgm:cxn modelId="{EB9A0289-25C7-442F-9ADC-FB924671F57E}" type="presOf" srcId="{72983321-6F08-4DAA-AE40-60FDB34599BF}" destId="{261BE8F8-18E8-48DE-882C-64BC886154FA}" srcOrd="0" destOrd="0" presId="urn:microsoft.com/office/officeart/2005/8/layout/hierarchy1"/>
    <dgm:cxn modelId="{6FD1288C-5882-41E5-B079-95E0E11E12A9}" srcId="{3AEB785A-BE3B-40A8-A6E6-801D42294C9B}" destId="{E2BB39B1-76E6-474A-AE9E-C9F55EC7AAE3}" srcOrd="4" destOrd="0" parTransId="{FD3C884D-D4F0-428B-9FC5-B37614387E60}" sibTransId="{470E9F99-FC5E-4241-9625-AD420F8B598D}"/>
    <dgm:cxn modelId="{B115CC90-CBB1-497A-A5E0-A62AE0427EF9}" type="presOf" srcId="{9CFFF225-5A2D-40ED-A4CC-BD8B628DFA77}" destId="{C0706CF0-8940-42BA-B31E-742ED0F1076D}" srcOrd="0" destOrd="0" presId="urn:microsoft.com/office/officeart/2005/8/layout/hierarchy1"/>
    <dgm:cxn modelId="{38F0D2B2-8C8B-4E52-8A48-1097D7FE717B}" srcId="{5457D755-42A0-4E6D-97E2-015D8A840256}" destId="{4D3C7F51-91B4-43D1-814E-804F1099DD74}" srcOrd="2" destOrd="0" parTransId="{6C3A36FD-3801-43A0-92DA-7755D426F5DA}" sibTransId="{F1021D83-C0D1-4E02-AB53-6B01E1D031D2}"/>
    <dgm:cxn modelId="{B9B0BEBE-60D5-47AC-A917-7180B026842C}" type="presOf" srcId="{08DDE841-0F36-49CB-B654-0163A6BE9E19}" destId="{65E1B7AE-19C7-40A4-9007-9B16DF596300}" srcOrd="0" destOrd="0" presId="urn:microsoft.com/office/officeart/2005/8/layout/hierarchy1"/>
    <dgm:cxn modelId="{20289EC8-640B-49C0-BA12-89C9F93B6500}" type="presOf" srcId="{B26C8295-EF2A-4523-BB48-FC8E890F0025}" destId="{D2D869A8-5EFA-43E4-91FB-7DE20FDED852}" srcOrd="0" destOrd="0" presId="urn:microsoft.com/office/officeart/2005/8/layout/hierarchy1"/>
    <dgm:cxn modelId="{3B4EA7D3-85C7-45D6-9126-367C3219C184}" srcId="{B26C8295-EF2A-4523-BB48-FC8E890F0025}" destId="{5457D755-42A0-4E6D-97E2-015D8A840256}" srcOrd="0" destOrd="0" parTransId="{19DBBEAB-A038-4199-9081-993F10F8889D}" sibTransId="{F309B5C2-50D7-4DD3-A535-70DA3DB38233}"/>
    <dgm:cxn modelId="{77B27CD5-BBD0-4254-B3B7-318D8FFF3D5A}" srcId="{3AEB785A-BE3B-40A8-A6E6-801D42294C9B}" destId="{08DDE841-0F36-49CB-B654-0163A6BE9E19}" srcOrd="2" destOrd="0" parTransId="{E602DAC8-0555-45D9-9BEB-418B0DCB1A30}" sibTransId="{4394A122-D941-4A54-BAD1-5485ABBCE0AA}"/>
    <dgm:cxn modelId="{EF75B6DE-D22B-4A69-BA76-8AE3801C30F1}" type="presOf" srcId="{B3309027-A0C0-4F86-99F7-44E7B4A8BB5F}" destId="{8B7EFB26-22C3-4131-9F84-ACF7FD52F730}" srcOrd="0" destOrd="0" presId="urn:microsoft.com/office/officeart/2005/8/layout/hierarchy1"/>
    <dgm:cxn modelId="{BCCEC4F2-11E7-4A38-8274-F76EDB40041B}" type="presOf" srcId="{197A9D0B-411D-4B2E-8996-B7E3C9318AAE}" destId="{F2B705B6-97C4-485D-839B-A45C0011AC8D}" srcOrd="0" destOrd="0" presId="urn:microsoft.com/office/officeart/2005/8/layout/hierarchy1"/>
    <dgm:cxn modelId="{7C61F6F4-A230-4C39-9814-DDB2E379341C}" type="presOf" srcId="{BA614EFE-01E7-44E6-BD4C-971BF2943E43}" destId="{B707B0C2-95BA-4147-8146-37F1BA6F9E59}" srcOrd="0" destOrd="0" presId="urn:microsoft.com/office/officeart/2005/8/layout/hierarchy1"/>
    <dgm:cxn modelId="{1BC451FD-B021-472E-BB4B-F6A2F7D57656}" srcId="{5457D755-42A0-4E6D-97E2-015D8A840256}" destId="{3A22FAAF-2E24-4BB7-9A14-FABFA9A5FFBC}" srcOrd="0" destOrd="0" parTransId="{C2A87308-277F-4D10-AD20-F132C1D4DAEA}" sibTransId="{5B4FF36E-C80A-4769-915F-C6A1B1E47F7C}"/>
    <dgm:cxn modelId="{FCD2127F-25F6-42F8-B204-06601EC55930}" type="presParOf" srcId="{69EE23AE-EEB5-44B7-99EE-821741E3CA44}" destId="{C1F6DBF2-CD54-4F7D-A33C-64016B7C0898}" srcOrd="0" destOrd="0" presId="urn:microsoft.com/office/officeart/2005/8/layout/hierarchy1"/>
    <dgm:cxn modelId="{26B02E40-B4E1-4F2B-B7A1-DCF75AFA7626}" type="presParOf" srcId="{C1F6DBF2-CD54-4F7D-A33C-64016B7C0898}" destId="{9723C702-B337-4C55-ACA1-304092D3DCC8}" srcOrd="0" destOrd="0" presId="urn:microsoft.com/office/officeart/2005/8/layout/hierarchy1"/>
    <dgm:cxn modelId="{C15CEEAB-94E1-4E50-AC13-B78F8263AC78}" type="presParOf" srcId="{9723C702-B337-4C55-ACA1-304092D3DCC8}" destId="{184D421F-0B88-47CD-9CC7-E18B4BD64C78}" srcOrd="0" destOrd="0" presId="urn:microsoft.com/office/officeart/2005/8/layout/hierarchy1"/>
    <dgm:cxn modelId="{C6CBA219-9E79-4716-B31E-02C28AAFCFB6}" type="presParOf" srcId="{9723C702-B337-4C55-ACA1-304092D3DCC8}" destId="{D2D869A8-5EFA-43E4-91FB-7DE20FDED852}" srcOrd="1" destOrd="0" presId="urn:microsoft.com/office/officeart/2005/8/layout/hierarchy1"/>
    <dgm:cxn modelId="{62419AA6-8805-47E8-8462-BA57A70DCADB}" type="presParOf" srcId="{C1F6DBF2-CD54-4F7D-A33C-64016B7C0898}" destId="{367D31C3-2145-4DB4-B8BE-0327D135D4EA}" srcOrd="1" destOrd="0" presId="urn:microsoft.com/office/officeart/2005/8/layout/hierarchy1"/>
    <dgm:cxn modelId="{017D00DD-11FF-4455-9B72-257BC13FE372}" type="presParOf" srcId="{367D31C3-2145-4DB4-B8BE-0327D135D4EA}" destId="{30E32843-313B-4ECD-AB0D-771ACBEBCCED}" srcOrd="0" destOrd="0" presId="urn:microsoft.com/office/officeart/2005/8/layout/hierarchy1"/>
    <dgm:cxn modelId="{4BA7EE4A-668D-4426-AE50-F486C63DB7B6}" type="presParOf" srcId="{367D31C3-2145-4DB4-B8BE-0327D135D4EA}" destId="{3C911BF9-5014-4F98-9F5C-96CF81F534A6}" srcOrd="1" destOrd="0" presId="urn:microsoft.com/office/officeart/2005/8/layout/hierarchy1"/>
    <dgm:cxn modelId="{07CC86BE-17D1-4EF2-AC99-811FA94C19F5}" type="presParOf" srcId="{3C911BF9-5014-4F98-9F5C-96CF81F534A6}" destId="{BD072316-9477-4296-8A29-CD4A9F5BAFEB}" srcOrd="0" destOrd="0" presId="urn:microsoft.com/office/officeart/2005/8/layout/hierarchy1"/>
    <dgm:cxn modelId="{D17B183A-7307-459F-9B04-0254BFF068DD}" type="presParOf" srcId="{BD072316-9477-4296-8A29-CD4A9F5BAFEB}" destId="{0EC27716-23B9-421F-B0C1-0C5114FAA85D}" srcOrd="0" destOrd="0" presId="urn:microsoft.com/office/officeart/2005/8/layout/hierarchy1"/>
    <dgm:cxn modelId="{F9FF8918-B658-431F-939D-2B9B30DB6B11}" type="presParOf" srcId="{BD072316-9477-4296-8A29-CD4A9F5BAFEB}" destId="{0497F2F7-5794-4B31-82FF-03BA9C4DFC03}" srcOrd="1" destOrd="0" presId="urn:microsoft.com/office/officeart/2005/8/layout/hierarchy1"/>
    <dgm:cxn modelId="{659E30F0-C1D6-4430-B480-1B70B6B028A4}" type="presParOf" srcId="{3C911BF9-5014-4F98-9F5C-96CF81F534A6}" destId="{ED951E21-86F8-4B1D-B080-A319343CE41D}" srcOrd="1" destOrd="0" presId="urn:microsoft.com/office/officeart/2005/8/layout/hierarchy1"/>
    <dgm:cxn modelId="{EEAA9A7D-16BE-42ED-AE65-1B07323F30BC}" type="presParOf" srcId="{ED951E21-86F8-4B1D-B080-A319343CE41D}" destId="{658FD95E-EDB5-44FF-BC28-9CEC39FAA037}" srcOrd="0" destOrd="0" presId="urn:microsoft.com/office/officeart/2005/8/layout/hierarchy1"/>
    <dgm:cxn modelId="{C3217A8B-5C21-457F-8167-364ED429A0EB}" type="presParOf" srcId="{ED951E21-86F8-4B1D-B080-A319343CE41D}" destId="{8E20BDCD-D01F-49FA-9CB7-C4AA225DBB9C}" srcOrd="1" destOrd="0" presId="urn:microsoft.com/office/officeart/2005/8/layout/hierarchy1"/>
    <dgm:cxn modelId="{07851749-1569-48A0-B203-1396A249DD96}" type="presParOf" srcId="{8E20BDCD-D01F-49FA-9CB7-C4AA225DBB9C}" destId="{967BFB7D-B1CC-4981-AFED-B03CC0DE6605}" srcOrd="0" destOrd="0" presId="urn:microsoft.com/office/officeart/2005/8/layout/hierarchy1"/>
    <dgm:cxn modelId="{B0F84F5A-EF8D-4728-9C2B-A221FC5AB659}" type="presParOf" srcId="{967BFB7D-B1CC-4981-AFED-B03CC0DE6605}" destId="{0DE5F527-8CB9-4619-9C33-1AFFF905D546}" srcOrd="0" destOrd="0" presId="urn:microsoft.com/office/officeart/2005/8/layout/hierarchy1"/>
    <dgm:cxn modelId="{4842F22B-93B3-4393-8F00-FDA03ECBFEE2}" type="presParOf" srcId="{967BFB7D-B1CC-4981-AFED-B03CC0DE6605}" destId="{6C9FF1AB-7510-4CD9-8738-B8E15BA1BA72}" srcOrd="1" destOrd="0" presId="urn:microsoft.com/office/officeart/2005/8/layout/hierarchy1"/>
    <dgm:cxn modelId="{33B923A0-12E0-4F66-A1BB-05D5C3503BD8}" type="presParOf" srcId="{8E20BDCD-D01F-49FA-9CB7-C4AA225DBB9C}" destId="{A27D1389-D204-4EC3-871A-C73CE5640158}" srcOrd="1" destOrd="0" presId="urn:microsoft.com/office/officeart/2005/8/layout/hierarchy1"/>
    <dgm:cxn modelId="{46A8FCCE-A771-4CEE-B34B-FC985C19C626}" type="presParOf" srcId="{ED951E21-86F8-4B1D-B080-A319343CE41D}" destId="{F2B705B6-97C4-485D-839B-A45C0011AC8D}" srcOrd="2" destOrd="0" presId="urn:microsoft.com/office/officeart/2005/8/layout/hierarchy1"/>
    <dgm:cxn modelId="{12E019AA-897A-457B-B32D-1DBC29E82FBA}" type="presParOf" srcId="{ED951E21-86F8-4B1D-B080-A319343CE41D}" destId="{D80B8BA2-F994-48FF-ADC9-5964A6515655}" srcOrd="3" destOrd="0" presId="urn:microsoft.com/office/officeart/2005/8/layout/hierarchy1"/>
    <dgm:cxn modelId="{20254F6D-1346-4060-BAB4-1D1ECFF24530}" type="presParOf" srcId="{D80B8BA2-F994-48FF-ADC9-5964A6515655}" destId="{A3D814E4-799E-4D62-B8D4-9832CEDECAD5}" srcOrd="0" destOrd="0" presId="urn:microsoft.com/office/officeart/2005/8/layout/hierarchy1"/>
    <dgm:cxn modelId="{EE5F4438-4AE7-41CC-B9D7-EB9B304FA9B7}" type="presParOf" srcId="{A3D814E4-799E-4D62-B8D4-9832CEDECAD5}" destId="{D9F65111-E5AE-4942-A04B-F8E0864BFD26}" srcOrd="0" destOrd="0" presId="urn:microsoft.com/office/officeart/2005/8/layout/hierarchy1"/>
    <dgm:cxn modelId="{BEEDCBB9-8ABD-46BA-9F05-08D6EDFF9388}" type="presParOf" srcId="{A3D814E4-799E-4D62-B8D4-9832CEDECAD5}" destId="{794FA909-41D8-494C-83E9-698C778FC20A}" srcOrd="1" destOrd="0" presId="urn:microsoft.com/office/officeart/2005/8/layout/hierarchy1"/>
    <dgm:cxn modelId="{7752A936-25D0-4177-BF09-D3DD31D88F5B}" type="presParOf" srcId="{D80B8BA2-F994-48FF-ADC9-5964A6515655}" destId="{0F8690CE-BFD1-4646-BF93-B7E2F0C374C5}" srcOrd="1" destOrd="0" presId="urn:microsoft.com/office/officeart/2005/8/layout/hierarchy1"/>
    <dgm:cxn modelId="{1B6D19C0-2453-47DC-8372-0BADF1112781}" type="presParOf" srcId="{ED951E21-86F8-4B1D-B080-A319343CE41D}" destId="{A74B19F8-B176-45E9-8E41-7DDD4FA92FB6}" srcOrd="4" destOrd="0" presId="urn:microsoft.com/office/officeart/2005/8/layout/hierarchy1"/>
    <dgm:cxn modelId="{B593CB2B-4D7E-430A-83A5-1BDA014D23A2}" type="presParOf" srcId="{ED951E21-86F8-4B1D-B080-A319343CE41D}" destId="{DCC3EBEE-95C9-4713-9990-7B7061345538}" srcOrd="5" destOrd="0" presId="urn:microsoft.com/office/officeart/2005/8/layout/hierarchy1"/>
    <dgm:cxn modelId="{6DEA4BF4-6258-4813-A655-A0595A378F77}" type="presParOf" srcId="{DCC3EBEE-95C9-4713-9990-7B7061345538}" destId="{24785BEB-1A11-42B7-B17B-62D4B3AEBBC5}" srcOrd="0" destOrd="0" presId="urn:microsoft.com/office/officeart/2005/8/layout/hierarchy1"/>
    <dgm:cxn modelId="{B0BFB451-E50B-4E88-AB65-EA7DB19CE8E7}" type="presParOf" srcId="{24785BEB-1A11-42B7-B17B-62D4B3AEBBC5}" destId="{2CD55563-C9E2-432F-B551-FC3592224F4E}" srcOrd="0" destOrd="0" presId="urn:microsoft.com/office/officeart/2005/8/layout/hierarchy1"/>
    <dgm:cxn modelId="{0EBE904A-F6C0-4EBE-9E8A-1DF56B9FBF35}" type="presParOf" srcId="{24785BEB-1A11-42B7-B17B-62D4B3AEBBC5}" destId="{573157E6-C9FA-45D9-8A21-766F23436ECC}" srcOrd="1" destOrd="0" presId="urn:microsoft.com/office/officeart/2005/8/layout/hierarchy1"/>
    <dgm:cxn modelId="{EF32A3EC-5734-4DD0-9FD9-70C7C83FAD1D}" type="presParOf" srcId="{DCC3EBEE-95C9-4713-9990-7B7061345538}" destId="{9B35447B-BE08-43DA-A6E7-DCA5AB636527}" srcOrd="1" destOrd="0" presId="urn:microsoft.com/office/officeart/2005/8/layout/hierarchy1"/>
    <dgm:cxn modelId="{88F6EE59-A37B-4C21-929C-175BE84E3559}" type="presParOf" srcId="{367D31C3-2145-4DB4-B8BE-0327D135D4EA}" destId="{CE7B246A-DCD5-4BD1-8413-11947897135B}" srcOrd="2" destOrd="0" presId="urn:microsoft.com/office/officeart/2005/8/layout/hierarchy1"/>
    <dgm:cxn modelId="{7288368B-0927-421C-A80A-8A13105190E3}" type="presParOf" srcId="{367D31C3-2145-4DB4-B8BE-0327D135D4EA}" destId="{A13C3637-2B69-442A-ACF9-AE45F7BDF1C6}" srcOrd="3" destOrd="0" presId="urn:microsoft.com/office/officeart/2005/8/layout/hierarchy1"/>
    <dgm:cxn modelId="{E7311F81-5F58-4CA7-9B85-8068FBCFE211}" type="presParOf" srcId="{A13C3637-2B69-442A-ACF9-AE45F7BDF1C6}" destId="{039A3C30-D212-4424-9F8E-57E7BED8232B}" srcOrd="0" destOrd="0" presId="urn:microsoft.com/office/officeart/2005/8/layout/hierarchy1"/>
    <dgm:cxn modelId="{23615AF0-97EF-4C61-B253-12DF582BB47C}" type="presParOf" srcId="{039A3C30-D212-4424-9F8E-57E7BED8232B}" destId="{5C3A1DF2-BF5B-4F9A-BCFF-F43B345DCF41}" srcOrd="0" destOrd="0" presId="urn:microsoft.com/office/officeart/2005/8/layout/hierarchy1"/>
    <dgm:cxn modelId="{382D33E2-0D8E-43F2-8DBD-D5771296B905}" type="presParOf" srcId="{039A3C30-D212-4424-9F8E-57E7BED8232B}" destId="{C5F3A1EF-E3A6-46FC-99D5-505C60616EF6}" srcOrd="1" destOrd="0" presId="urn:microsoft.com/office/officeart/2005/8/layout/hierarchy1"/>
    <dgm:cxn modelId="{1F1E49FF-6877-4240-B3FD-3CAF55804BAF}" type="presParOf" srcId="{A13C3637-2B69-442A-ACF9-AE45F7BDF1C6}" destId="{3C7FA91C-7CBD-47C2-BABE-57A16467466F}" srcOrd="1" destOrd="0" presId="urn:microsoft.com/office/officeart/2005/8/layout/hierarchy1"/>
    <dgm:cxn modelId="{1CF38D9E-F47A-4454-974F-209F288E3FFB}" type="presParOf" srcId="{3C7FA91C-7CBD-47C2-BABE-57A16467466F}" destId="{2F05131E-46C1-4043-B97E-65FA679EFD0E}" srcOrd="0" destOrd="0" presId="urn:microsoft.com/office/officeart/2005/8/layout/hierarchy1"/>
    <dgm:cxn modelId="{E031D553-8CA5-4CA7-9376-5FDBB72B2CB9}" type="presParOf" srcId="{3C7FA91C-7CBD-47C2-BABE-57A16467466F}" destId="{9D739D51-F02F-4BE2-B58C-8185FD418C5C}" srcOrd="1" destOrd="0" presId="urn:microsoft.com/office/officeart/2005/8/layout/hierarchy1"/>
    <dgm:cxn modelId="{DC0FA067-6476-4D45-BDA9-B8E8C845C743}" type="presParOf" srcId="{9D739D51-F02F-4BE2-B58C-8185FD418C5C}" destId="{074847B2-3056-4FB8-A3B9-411F6E5A03BD}" srcOrd="0" destOrd="0" presId="urn:microsoft.com/office/officeart/2005/8/layout/hierarchy1"/>
    <dgm:cxn modelId="{8B31E4CB-CE8B-4BEF-A51E-9118F6E5E980}" type="presParOf" srcId="{074847B2-3056-4FB8-A3B9-411F6E5A03BD}" destId="{AB02B6AD-0545-4E4D-AF56-6FEFFC486D20}" srcOrd="0" destOrd="0" presId="urn:microsoft.com/office/officeart/2005/8/layout/hierarchy1"/>
    <dgm:cxn modelId="{3030D692-545B-497E-9627-DAD0F896ABB3}" type="presParOf" srcId="{074847B2-3056-4FB8-A3B9-411F6E5A03BD}" destId="{2DB2AEEF-0259-4BDC-A117-3D30D4745F60}" srcOrd="1" destOrd="0" presId="urn:microsoft.com/office/officeart/2005/8/layout/hierarchy1"/>
    <dgm:cxn modelId="{CAC183D6-83F3-481C-B538-30E385B88124}" type="presParOf" srcId="{9D739D51-F02F-4BE2-B58C-8185FD418C5C}" destId="{AD12E42F-AA57-429B-9B9D-410B3045B51D}" srcOrd="1" destOrd="0" presId="urn:microsoft.com/office/officeart/2005/8/layout/hierarchy1"/>
    <dgm:cxn modelId="{BF1ABAAB-9E4D-4D46-ACD2-49E8399F6C0C}" type="presParOf" srcId="{3C7FA91C-7CBD-47C2-BABE-57A16467466F}" destId="{C0706CF0-8940-42BA-B31E-742ED0F1076D}" srcOrd="2" destOrd="0" presId="urn:microsoft.com/office/officeart/2005/8/layout/hierarchy1"/>
    <dgm:cxn modelId="{AE942013-2DD3-4E20-9B3C-32780C0FD6DF}" type="presParOf" srcId="{3C7FA91C-7CBD-47C2-BABE-57A16467466F}" destId="{56427E86-B006-4D3F-9359-1974D02700A5}" srcOrd="3" destOrd="0" presId="urn:microsoft.com/office/officeart/2005/8/layout/hierarchy1"/>
    <dgm:cxn modelId="{EED00D22-084E-4E48-B019-235129404849}" type="presParOf" srcId="{56427E86-B006-4D3F-9359-1974D02700A5}" destId="{7FD31B0A-8436-425A-917D-2401CA853E39}" srcOrd="0" destOrd="0" presId="urn:microsoft.com/office/officeart/2005/8/layout/hierarchy1"/>
    <dgm:cxn modelId="{FE7DD189-2694-4D86-9FCD-23D2A7C39CFE}" type="presParOf" srcId="{7FD31B0A-8436-425A-917D-2401CA853E39}" destId="{1AE38CF9-B41D-41F8-965D-E08F32B0E4BB}" srcOrd="0" destOrd="0" presId="urn:microsoft.com/office/officeart/2005/8/layout/hierarchy1"/>
    <dgm:cxn modelId="{D61333FD-26B6-4371-9DB8-9CC156EF228F}" type="presParOf" srcId="{7FD31B0A-8436-425A-917D-2401CA853E39}" destId="{261BE8F8-18E8-48DE-882C-64BC886154FA}" srcOrd="1" destOrd="0" presId="urn:microsoft.com/office/officeart/2005/8/layout/hierarchy1"/>
    <dgm:cxn modelId="{726BD010-3116-4677-9EE2-DC36EAE8FE18}" type="presParOf" srcId="{56427E86-B006-4D3F-9359-1974D02700A5}" destId="{FAA2BF4F-E52B-4BD6-8607-0454573D88D8}" srcOrd="1" destOrd="0" presId="urn:microsoft.com/office/officeart/2005/8/layout/hierarchy1"/>
    <dgm:cxn modelId="{42127CE8-50C2-4A30-A991-648953B3CBCD}" type="presParOf" srcId="{3C7FA91C-7CBD-47C2-BABE-57A16467466F}" destId="{F1DD0EF8-5C39-4E01-AB3C-97D56D138951}" srcOrd="4" destOrd="0" presId="urn:microsoft.com/office/officeart/2005/8/layout/hierarchy1"/>
    <dgm:cxn modelId="{89B6A262-02A3-4326-9F47-D996EE4402D8}" type="presParOf" srcId="{3C7FA91C-7CBD-47C2-BABE-57A16467466F}" destId="{712E2216-3D09-47D4-917B-6E34155B5F99}" srcOrd="5" destOrd="0" presId="urn:microsoft.com/office/officeart/2005/8/layout/hierarchy1"/>
    <dgm:cxn modelId="{A15C6FBB-7515-46CF-980F-99FEF7498131}" type="presParOf" srcId="{712E2216-3D09-47D4-917B-6E34155B5F99}" destId="{36C99A6F-DBE0-4639-8CFE-2884EB62C00A}" srcOrd="0" destOrd="0" presId="urn:microsoft.com/office/officeart/2005/8/layout/hierarchy1"/>
    <dgm:cxn modelId="{E09211BD-B84D-46EC-8AF4-D43DFCFD0CDF}" type="presParOf" srcId="{36C99A6F-DBE0-4639-8CFE-2884EB62C00A}" destId="{F20B53B7-6EFE-4ECA-B21B-25E3FE2EDEF4}" srcOrd="0" destOrd="0" presId="urn:microsoft.com/office/officeart/2005/8/layout/hierarchy1"/>
    <dgm:cxn modelId="{0AAD5AD9-4251-49C6-A29D-4FBCDA02623F}" type="presParOf" srcId="{36C99A6F-DBE0-4639-8CFE-2884EB62C00A}" destId="{65E1B7AE-19C7-40A4-9007-9B16DF596300}" srcOrd="1" destOrd="0" presId="urn:microsoft.com/office/officeart/2005/8/layout/hierarchy1"/>
    <dgm:cxn modelId="{F83E402A-1FA6-4FB2-8AF4-4A91E23CA602}" type="presParOf" srcId="{712E2216-3D09-47D4-917B-6E34155B5F99}" destId="{3BC84F12-1CDE-40DC-849D-B1402988B1FD}" srcOrd="1" destOrd="0" presId="urn:microsoft.com/office/officeart/2005/8/layout/hierarchy1"/>
    <dgm:cxn modelId="{7D14D771-BC84-408B-9BD1-F61E8B59CC22}" type="presParOf" srcId="{3C7FA91C-7CBD-47C2-BABE-57A16467466F}" destId="{8B7EFB26-22C3-4131-9F84-ACF7FD52F730}" srcOrd="6" destOrd="0" presId="urn:microsoft.com/office/officeart/2005/8/layout/hierarchy1"/>
    <dgm:cxn modelId="{BBEF9C91-C3F4-4E05-BABE-00CCF3C6E309}" type="presParOf" srcId="{3C7FA91C-7CBD-47C2-BABE-57A16467466F}" destId="{FF504344-16A4-4891-B93E-93CA40504234}" srcOrd="7" destOrd="0" presId="urn:microsoft.com/office/officeart/2005/8/layout/hierarchy1"/>
    <dgm:cxn modelId="{473A7EB9-82CC-4ED4-8686-E494C4B66D5B}" type="presParOf" srcId="{FF504344-16A4-4891-B93E-93CA40504234}" destId="{F852EED4-9F0C-46ED-AD43-B389C2A0767F}" srcOrd="0" destOrd="0" presId="urn:microsoft.com/office/officeart/2005/8/layout/hierarchy1"/>
    <dgm:cxn modelId="{2532A402-EC4C-46B4-B9F9-00FA0A5697CD}" type="presParOf" srcId="{F852EED4-9F0C-46ED-AD43-B389C2A0767F}" destId="{18B01751-0125-4538-980A-FD8A35FF061E}" srcOrd="0" destOrd="0" presId="urn:microsoft.com/office/officeart/2005/8/layout/hierarchy1"/>
    <dgm:cxn modelId="{81215742-C027-477E-9E3A-F1D302E319C3}" type="presParOf" srcId="{F852EED4-9F0C-46ED-AD43-B389C2A0767F}" destId="{B707B0C2-95BA-4147-8146-37F1BA6F9E59}" srcOrd="1" destOrd="0" presId="urn:microsoft.com/office/officeart/2005/8/layout/hierarchy1"/>
    <dgm:cxn modelId="{91100AAD-F381-401C-9D8C-8BBB9380B376}" type="presParOf" srcId="{FF504344-16A4-4891-B93E-93CA40504234}" destId="{37D0DC38-2CDC-494A-B521-0DA2248045C5}" srcOrd="1" destOrd="0" presId="urn:microsoft.com/office/officeart/2005/8/layout/hierarchy1"/>
    <dgm:cxn modelId="{4B10199E-01A6-4502-A159-6A6CFB33A225}" type="presParOf" srcId="{3C7FA91C-7CBD-47C2-BABE-57A16467466F}" destId="{D502CFBE-6E43-46DA-BDA9-ACF48875AEE1}" srcOrd="8" destOrd="0" presId="urn:microsoft.com/office/officeart/2005/8/layout/hierarchy1"/>
    <dgm:cxn modelId="{C0221CCD-2C38-4F79-8617-DF7E4176A39F}" type="presParOf" srcId="{3C7FA91C-7CBD-47C2-BABE-57A16467466F}" destId="{D7C7CB78-DE8E-4CD8-A9AD-A272BDB2C42A}" srcOrd="9" destOrd="0" presId="urn:microsoft.com/office/officeart/2005/8/layout/hierarchy1"/>
    <dgm:cxn modelId="{A70DE81E-92B5-42DE-9EC0-28444CEEA31D}" type="presParOf" srcId="{D7C7CB78-DE8E-4CD8-A9AD-A272BDB2C42A}" destId="{40320040-84A5-4CB7-B2B9-6F59256DFB44}" srcOrd="0" destOrd="0" presId="urn:microsoft.com/office/officeart/2005/8/layout/hierarchy1"/>
    <dgm:cxn modelId="{655D7DE2-4CF3-44E0-B7F2-7C5E6DF00171}" type="presParOf" srcId="{40320040-84A5-4CB7-B2B9-6F59256DFB44}" destId="{E03F0472-0108-4DF7-955C-5E48E8E86949}" srcOrd="0" destOrd="0" presId="urn:microsoft.com/office/officeart/2005/8/layout/hierarchy1"/>
    <dgm:cxn modelId="{1991727A-AB3A-4B9A-A541-0BF909854683}" type="presParOf" srcId="{40320040-84A5-4CB7-B2B9-6F59256DFB44}" destId="{16FF6A1D-3CD0-4482-A3AD-680C33F26189}" srcOrd="1" destOrd="0" presId="urn:microsoft.com/office/officeart/2005/8/layout/hierarchy1"/>
    <dgm:cxn modelId="{9583765E-3843-45A0-976B-E793F6990AAC}" type="presParOf" srcId="{D7C7CB78-DE8E-4CD8-A9AD-A272BDB2C42A}" destId="{5CA0613C-02EE-4786-87C6-C4DD15044B6B}"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DFFACF-4A48-4222-871E-D37847C04CDF}" type="doc">
      <dgm:prSet loTypeId="urn:microsoft.com/office/officeart/2005/8/layout/hProcess6" loCatId="process" qsTypeId="urn:microsoft.com/office/officeart/2005/8/quickstyle/simple4" qsCatId="simple" csTypeId="urn:microsoft.com/office/officeart/2005/8/colors/colorful5" csCatId="colorful" phldr="1"/>
      <dgm:spPr/>
      <dgm:t>
        <a:bodyPr/>
        <a:lstStyle/>
        <a:p>
          <a:endParaRPr lang="zh-CN" altLang="en-US"/>
        </a:p>
      </dgm:t>
    </dgm:pt>
    <dgm:pt modelId="{6335426B-1375-4B2F-B4D1-208E331E5732}">
      <dgm:prSet phldrT="[文本]" custT="1"/>
      <dgm:spPr/>
      <dgm:t>
        <a:bodyPr/>
        <a:lstStyle/>
        <a:p>
          <a:pPr algn="ctr"/>
          <a:r>
            <a:rPr lang="en-US" altLang="zh-CN" sz="1600" b="1" dirty="0">
              <a:solidFill>
                <a:srgbClr val="FFFF00"/>
              </a:solidFill>
              <a:latin typeface="宋体" panose="02010600030101010101" pitchFamily="2" charset="-122"/>
              <a:ea typeface="宋体" panose="02010600030101010101" pitchFamily="2" charset="-122"/>
            </a:rPr>
            <a:t>100%</a:t>
          </a:r>
          <a:endParaRPr lang="zh-CN" altLang="en-US" sz="1600" b="1" dirty="0">
            <a:solidFill>
              <a:srgbClr val="FFFF00"/>
            </a:solidFill>
            <a:latin typeface="宋体" panose="02010600030101010101" pitchFamily="2" charset="-122"/>
            <a:ea typeface="宋体" panose="02010600030101010101" pitchFamily="2" charset="-122"/>
          </a:endParaRPr>
        </a:p>
      </dgm:t>
    </dgm:pt>
    <dgm:pt modelId="{976607C5-C39D-4E39-99FD-EBCC8E07A46C}" cxnId="{88FE6D02-7BBB-47B7-8014-E911E18B0814}" type="par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8969549F-C7C3-41EE-953A-0A71A9D818C2}" cxnId="{88FE6D02-7BBB-47B7-8014-E911E18B0814}" type="sib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93208E88-44EA-4F8A-A088-EF64E9797920}">
      <dgm:prSet phldrT="[文本]" custT="1"/>
      <dgm:spPr/>
      <dgm:t>
        <a:bodyPr/>
        <a:lstStyle/>
        <a:p>
          <a:pPr algn="ctr"/>
          <a:r>
            <a:rPr lang="zh-CN" altLang="en-US" sz="2000" b="1" dirty="0">
              <a:solidFill>
                <a:srgbClr val="C00000"/>
              </a:solidFill>
              <a:latin typeface="宋体" panose="02010600030101010101" pitchFamily="2" charset="-122"/>
              <a:ea typeface="宋体" panose="02010600030101010101" pitchFamily="2" charset="-122"/>
            </a:rPr>
            <a:t>用户代表</a:t>
          </a:r>
        </a:p>
      </dgm:t>
    </dgm:pt>
    <dgm:pt modelId="{CF1B9F1B-15BF-4D69-B232-38715EE9150B}" cxnId="{646BFF10-7E3E-4136-BE4B-DD76217152DE}" type="par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2C7847DE-2990-4CC9-8844-46600DFBE23C}" cxnId="{646BFF10-7E3E-4136-BE4B-DD76217152DE}" type="sib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5FDA4126-6AB2-4E18-B245-5E95D3785976}">
      <dgm:prSet phldrT="[文本]" custT="1"/>
      <dgm:spPr/>
      <dgm:t>
        <a:bodyPr/>
        <a:lstStyle/>
        <a:p>
          <a:pPr algn="ctr"/>
          <a:r>
            <a:rPr lang="en-US" altLang="zh-CN" sz="1600" b="1" dirty="0">
              <a:solidFill>
                <a:srgbClr val="FFFF00"/>
              </a:solidFill>
              <a:latin typeface="宋体" panose="02010600030101010101" pitchFamily="2" charset="-122"/>
              <a:ea typeface="宋体" panose="02010600030101010101" pitchFamily="2" charset="-122"/>
            </a:rPr>
            <a:t>40%</a:t>
          </a:r>
          <a:endParaRPr lang="zh-CN" altLang="en-US" sz="1600" b="1" dirty="0">
            <a:solidFill>
              <a:srgbClr val="FFFF00"/>
            </a:solidFill>
            <a:latin typeface="宋体" panose="02010600030101010101" pitchFamily="2" charset="-122"/>
            <a:ea typeface="宋体" panose="02010600030101010101" pitchFamily="2" charset="-122"/>
          </a:endParaRPr>
        </a:p>
      </dgm:t>
    </dgm:pt>
    <dgm:pt modelId="{6D69F3AE-41BA-419D-9CD5-FD2674E64921}" cxnId="{D856BC6B-FCA4-4BAD-A9A4-9DBECF4EC09A}" type="par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481EEA02-8C20-4D8D-8587-9F68978C2864}" cxnId="{D856BC6B-FCA4-4BAD-A9A4-9DBECF4EC09A}" type="sib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F8767D9D-DB14-4DC7-B0DE-56834A252F05}">
      <dgm:prSet phldrT="[文本]" custT="1"/>
      <dgm:spPr/>
      <dgm:t>
        <a:bodyPr/>
        <a:lstStyle/>
        <a:p>
          <a:pPr algn="ctr"/>
          <a:r>
            <a:rPr lang="zh-CN" altLang="en-US" sz="2000" b="1" dirty="0">
              <a:solidFill>
                <a:srgbClr val="C00000"/>
              </a:solidFill>
              <a:latin typeface="宋体" panose="02010600030101010101" pitchFamily="2" charset="-122"/>
              <a:ea typeface="宋体" panose="02010600030101010101" pitchFamily="2" charset="-122"/>
            </a:rPr>
            <a:t>需求人员</a:t>
          </a:r>
        </a:p>
      </dgm:t>
    </dgm:pt>
    <dgm:pt modelId="{7132D03D-B678-4E0D-848A-7F3591F9516F}" cxnId="{C00E99C7-C993-49D6-9F56-AA2735746E80}" type="par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E1EE8147-FB42-41AD-9F65-9F1F7FA9BFC2}" cxnId="{C00E99C7-C993-49D6-9F56-AA2735746E80}" type="sib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7F7C91D2-3B91-4A6B-8F3E-B8FF47B48DB1}">
      <dgm:prSet phldrT="[文本]" custT="1"/>
      <dgm:spPr/>
      <dgm:t>
        <a:bodyPr/>
        <a:lstStyle/>
        <a:p>
          <a:pPr algn="ctr"/>
          <a:r>
            <a:rPr lang="en-US" altLang="zh-CN" sz="1600" b="1" dirty="0">
              <a:solidFill>
                <a:srgbClr val="FFFF00"/>
              </a:solidFill>
              <a:latin typeface="宋体" panose="02010600030101010101" pitchFamily="2" charset="-122"/>
              <a:ea typeface="宋体" panose="02010600030101010101" pitchFamily="2" charset="-122"/>
            </a:rPr>
            <a:t>16%</a:t>
          </a:r>
          <a:endParaRPr lang="zh-CN" altLang="en-US" sz="1600" b="1" dirty="0">
            <a:solidFill>
              <a:srgbClr val="FFFF00"/>
            </a:solidFill>
            <a:latin typeface="宋体" panose="02010600030101010101" pitchFamily="2" charset="-122"/>
            <a:ea typeface="宋体" panose="02010600030101010101" pitchFamily="2" charset="-122"/>
          </a:endParaRPr>
        </a:p>
      </dgm:t>
    </dgm:pt>
    <dgm:pt modelId="{C5BAE62F-B459-4CF9-B032-B716605F7FE9}" cxnId="{6A2A3D0D-A14F-43A5-A866-0FC420B727AB}" type="par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292E02E7-252F-434F-BBF9-6176EA69CD90}" cxnId="{6A2A3D0D-A14F-43A5-A866-0FC420B727AB}" type="sib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5CD8A0F9-A5A2-4DF4-9BE1-89B57A4A6E6F}">
      <dgm:prSet phldrT="[文本]" custT="1"/>
      <dgm:spPr/>
      <dgm:t>
        <a:bodyPr/>
        <a:lstStyle/>
        <a:p>
          <a:pPr algn="ctr"/>
          <a:r>
            <a:rPr lang="zh-CN" altLang="en-US" sz="2000" b="1" dirty="0">
              <a:solidFill>
                <a:srgbClr val="C00000"/>
              </a:solidFill>
              <a:latin typeface="宋体" panose="02010600030101010101" pitchFamily="2" charset="-122"/>
              <a:ea typeface="宋体" panose="02010600030101010101" pitchFamily="2" charset="-122"/>
            </a:rPr>
            <a:t>设计人员</a:t>
          </a:r>
        </a:p>
      </dgm:t>
    </dgm:pt>
    <dgm:pt modelId="{7FBEDFBF-06D8-49BB-9532-3865B3088036}" cxnId="{ADBF5CA0-3A35-46F3-AEBB-81FE46AA6EAD}" type="par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514C96A3-073F-4429-BA08-645C98B5B91C}" cxnId="{ADBF5CA0-3A35-46F3-AEBB-81FE46AA6EAD}" type="sib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11E82311-5475-402B-B331-D9749BED92F7}">
      <dgm:prSet phldrT="[文本]" custT="1"/>
      <dgm:spPr/>
      <dgm:t>
        <a:bodyPr/>
        <a:lstStyle/>
        <a:p>
          <a:pPr algn="ctr"/>
          <a:r>
            <a:rPr lang="en-US" altLang="zh-CN" sz="1600" b="1" dirty="0">
              <a:solidFill>
                <a:srgbClr val="FFFF00"/>
              </a:solidFill>
              <a:latin typeface="宋体" panose="02010600030101010101" pitchFamily="2" charset="-122"/>
              <a:ea typeface="宋体" panose="02010600030101010101" pitchFamily="2" charset="-122"/>
            </a:rPr>
            <a:t>8.4%</a:t>
          </a:r>
          <a:endParaRPr lang="zh-CN" altLang="en-US" sz="1600" b="1" dirty="0">
            <a:solidFill>
              <a:srgbClr val="FFFF00"/>
            </a:solidFill>
            <a:latin typeface="宋体" panose="02010600030101010101" pitchFamily="2" charset="-122"/>
            <a:ea typeface="宋体" panose="02010600030101010101" pitchFamily="2" charset="-122"/>
          </a:endParaRPr>
        </a:p>
      </dgm:t>
    </dgm:pt>
    <dgm:pt modelId="{9D48DAFC-8A2D-47C5-A1CA-6ACF73735407}" cxnId="{1FC47D22-B733-4E92-BA4D-38393128720F}" type="par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789A19C6-AE18-4317-890D-164C20B3A543}" cxnId="{1FC47D22-B733-4E92-BA4D-38393128720F}" type="sib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65474E0B-9F91-43D0-82E5-29B5ED32D279}">
      <dgm:prSet phldrT="[文本]" custT="1"/>
      <dgm:spPr/>
      <dgm:t>
        <a:bodyPr/>
        <a:lstStyle/>
        <a:p>
          <a:pPr algn="ctr"/>
          <a:r>
            <a:rPr lang="zh-CN" altLang="en-US" sz="2000" b="1" dirty="0">
              <a:solidFill>
                <a:srgbClr val="C00000"/>
              </a:solidFill>
              <a:latin typeface="宋体" panose="02010600030101010101" pitchFamily="2" charset="-122"/>
              <a:ea typeface="宋体" panose="02010600030101010101" pitchFamily="2" charset="-122"/>
            </a:rPr>
            <a:t>开发人员</a:t>
          </a:r>
        </a:p>
      </dgm:t>
    </dgm:pt>
    <dgm:pt modelId="{8170E631-283E-4CF5-AED3-66584C0001EC}" cxnId="{0EEF09B6-B938-4669-8C60-19EE43398862}" type="par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5614F02D-3421-4DA7-9CFD-730FC35544F9}" cxnId="{0EEF09B6-B938-4669-8C60-19EE43398862}" type="sibTrans">
      <dgm:prSet/>
      <dgm:spPr/>
      <dgm:t>
        <a:bodyPr/>
        <a:lstStyle/>
        <a:p>
          <a:pPr algn="ctr"/>
          <a:endParaRPr lang="zh-CN" altLang="en-US" sz="2000" b="1">
            <a:solidFill>
              <a:srgbClr val="C00000"/>
            </a:solidFill>
            <a:latin typeface="宋体" panose="02010600030101010101" pitchFamily="2" charset="-122"/>
            <a:ea typeface="宋体" panose="02010600030101010101" pitchFamily="2" charset="-122"/>
          </a:endParaRPr>
        </a:p>
      </dgm:t>
    </dgm:pt>
    <dgm:pt modelId="{7E85AA4A-232B-40A7-94BD-45492AB18422}" type="pres">
      <dgm:prSet presAssocID="{B8DFFACF-4A48-4222-871E-D37847C04CDF}" presName="theList" presStyleCnt="0">
        <dgm:presLayoutVars>
          <dgm:dir/>
          <dgm:animLvl val="lvl"/>
          <dgm:resizeHandles val="exact"/>
        </dgm:presLayoutVars>
      </dgm:prSet>
      <dgm:spPr/>
    </dgm:pt>
    <dgm:pt modelId="{D6CE4C4C-8885-4EB7-8FAC-14D15B205967}" type="pres">
      <dgm:prSet presAssocID="{6335426B-1375-4B2F-B4D1-208E331E5732}" presName="compNode" presStyleCnt="0"/>
      <dgm:spPr/>
    </dgm:pt>
    <dgm:pt modelId="{E054CBEE-9134-4E91-88E4-C49FC5912B30}" type="pres">
      <dgm:prSet presAssocID="{6335426B-1375-4B2F-B4D1-208E331E5732}" presName="noGeometry" presStyleCnt="0"/>
      <dgm:spPr/>
    </dgm:pt>
    <dgm:pt modelId="{C8E1101F-A0D4-473D-A6F4-6B9601C1D053}" type="pres">
      <dgm:prSet presAssocID="{6335426B-1375-4B2F-B4D1-208E331E5732}" presName="childTextVisible" presStyleLbl="bgAccFollowNode1" presStyleIdx="0" presStyleCnt="4">
        <dgm:presLayoutVars>
          <dgm:bulletEnabled val="1"/>
        </dgm:presLayoutVars>
      </dgm:prSet>
      <dgm:spPr/>
    </dgm:pt>
    <dgm:pt modelId="{7F5DA8D4-53AB-4EA9-B209-426391858BD0}" type="pres">
      <dgm:prSet presAssocID="{6335426B-1375-4B2F-B4D1-208E331E5732}" presName="childTextHidden" presStyleLbl="bgAccFollowNode1" presStyleIdx="0" presStyleCnt="4"/>
      <dgm:spPr/>
    </dgm:pt>
    <dgm:pt modelId="{B4BC0463-831A-4B1F-AB8B-CE00B37D2C1B}" type="pres">
      <dgm:prSet presAssocID="{6335426B-1375-4B2F-B4D1-208E331E5732}" presName="parentText" presStyleLbl="node1" presStyleIdx="0" presStyleCnt="4">
        <dgm:presLayoutVars>
          <dgm:chMax val="1"/>
          <dgm:bulletEnabled val="1"/>
        </dgm:presLayoutVars>
      </dgm:prSet>
      <dgm:spPr/>
    </dgm:pt>
    <dgm:pt modelId="{92F3A687-FC6A-4EBB-AD89-F92C741C670D}" type="pres">
      <dgm:prSet presAssocID="{6335426B-1375-4B2F-B4D1-208E331E5732}" presName="aSpace" presStyleCnt="0"/>
      <dgm:spPr/>
    </dgm:pt>
    <dgm:pt modelId="{0F329EEA-ECA2-48BA-8ED5-63AEFBD1D1C5}" type="pres">
      <dgm:prSet presAssocID="{5FDA4126-6AB2-4E18-B245-5E95D3785976}" presName="compNode" presStyleCnt="0"/>
      <dgm:spPr/>
    </dgm:pt>
    <dgm:pt modelId="{434DBE27-7DCB-46BF-86B7-A8786E574917}" type="pres">
      <dgm:prSet presAssocID="{5FDA4126-6AB2-4E18-B245-5E95D3785976}" presName="noGeometry" presStyleCnt="0"/>
      <dgm:spPr/>
    </dgm:pt>
    <dgm:pt modelId="{0531A177-2CE2-4A8C-BD01-1CBCAB1819B7}" type="pres">
      <dgm:prSet presAssocID="{5FDA4126-6AB2-4E18-B245-5E95D3785976}" presName="childTextVisible" presStyleLbl="bgAccFollowNode1" presStyleIdx="1" presStyleCnt="4">
        <dgm:presLayoutVars>
          <dgm:bulletEnabled val="1"/>
        </dgm:presLayoutVars>
      </dgm:prSet>
      <dgm:spPr/>
    </dgm:pt>
    <dgm:pt modelId="{E3A5B0A5-47A8-4150-994D-8060C2443036}" type="pres">
      <dgm:prSet presAssocID="{5FDA4126-6AB2-4E18-B245-5E95D3785976}" presName="childTextHidden" presStyleLbl="bgAccFollowNode1" presStyleIdx="1" presStyleCnt="4"/>
      <dgm:spPr/>
    </dgm:pt>
    <dgm:pt modelId="{8A84F55F-0F22-4949-B108-6B43274F9CAA}" type="pres">
      <dgm:prSet presAssocID="{5FDA4126-6AB2-4E18-B245-5E95D3785976}" presName="parentText" presStyleLbl="node1" presStyleIdx="1" presStyleCnt="4">
        <dgm:presLayoutVars>
          <dgm:chMax val="1"/>
          <dgm:bulletEnabled val="1"/>
        </dgm:presLayoutVars>
      </dgm:prSet>
      <dgm:spPr/>
    </dgm:pt>
    <dgm:pt modelId="{0C23FA25-4241-4C6B-A874-25E330439F7A}" type="pres">
      <dgm:prSet presAssocID="{5FDA4126-6AB2-4E18-B245-5E95D3785976}" presName="aSpace" presStyleCnt="0"/>
      <dgm:spPr/>
    </dgm:pt>
    <dgm:pt modelId="{642AD562-4F32-496E-8CDB-21C1C9526877}" type="pres">
      <dgm:prSet presAssocID="{7F7C91D2-3B91-4A6B-8F3E-B8FF47B48DB1}" presName="compNode" presStyleCnt="0"/>
      <dgm:spPr/>
    </dgm:pt>
    <dgm:pt modelId="{3C0C7263-0307-4865-B58C-1ABF30F61F5D}" type="pres">
      <dgm:prSet presAssocID="{7F7C91D2-3B91-4A6B-8F3E-B8FF47B48DB1}" presName="noGeometry" presStyleCnt="0"/>
      <dgm:spPr/>
    </dgm:pt>
    <dgm:pt modelId="{4CB59344-0D43-42C8-9C4A-5EA7B7BB6E58}" type="pres">
      <dgm:prSet presAssocID="{7F7C91D2-3B91-4A6B-8F3E-B8FF47B48DB1}" presName="childTextVisible" presStyleLbl="bgAccFollowNode1" presStyleIdx="2" presStyleCnt="4">
        <dgm:presLayoutVars>
          <dgm:bulletEnabled val="1"/>
        </dgm:presLayoutVars>
      </dgm:prSet>
      <dgm:spPr/>
    </dgm:pt>
    <dgm:pt modelId="{20E42F37-60B8-47F2-9B9A-BABA90BF2BE4}" type="pres">
      <dgm:prSet presAssocID="{7F7C91D2-3B91-4A6B-8F3E-B8FF47B48DB1}" presName="childTextHidden" presStyleLbl="bgAccFollowNode1" presStyleIdx="2" presStyleCnt="4"/>
      <dgm:spPr/>
    </dgm:pt>
    <dgm:pt modelId="{AEEB3C95-64B0-4F1F-9738-85485E788845}" type="pres">
      <dgm:prSet presAssocID="{7F7C91D2-3B91-4A6B-8F3E-B8FF47B48DB1}" presName="parentText" presStyleLbl="node1" presStyleIdx="2" presStyleCnt="4">
        <dgm:presLayoutVars>
          <dgm:chMax val="1"/>
          <dgm:bulletEnabled val="1"/>
        </dgm:presLayoutVars>
      </dgm:prSet>
      <dgm:spPr/>
    </dgm:pt>
    <dgm:pt modelId="{342B125E-F932-4A6E-A9AE-07A0E9CBA43E}" type="pres">
      <dgm:prSet presAssocID="{7F7C91D2-3B91-4A6B-8F3E-B8FF47B48DB1}" presName="aSpace" presStyleCnt="0"/>
      <dgm:spPr/>
    </dgm:pt>
    <dgm:pt modelId="{62608D1F-9704-44A0-A982-1339E1828A0A}" type="pres">
      <dgm:prSet presAssocID="{11E82311-5475-402B-B331-D9749BED92F7}" presName="compNode" presStyleCnt="0"/>
      <dgm:spPr/>
    </dgm:pt>
    <dgm:pt modelId="{B3F71592-A6BF-46BA-8A9D-4462DA74558D}" type="pres">
      <dgm:prSet presAssocID="{11E82311-5475-402B-B331-D9749BED92F7}" presName="noGeometry" presStyleCnt="0"/>
      <dgm:spPr/>
    </dgm:pt>
    <dgm:pt modelId="{C9C9174C-ECE7-4A22-828A-3790247A8A0B}" type="pres">
      <dgm:prSet presAssocID="{11E82311-5475-402B-B331-D9749BED92F7}" presName="childTextVisible" presStyleLbl="bgAccFollowNode1" presStyleIdx="3" presStyleCnt="4">
        <dgm:presLayoutVars>
          <dgm:bulletEnabled val="1"/>
        </dgm:presLayoutVars>
      </dgm:prSet>
      <dgm:spPr/>
    </dgm:pt>
    <dgm:pt modelId="{AFD171E7-CA43-4945-98E9-8F7D8D045414}" type="pres">
      <dgm:prSet presAssocID="{11E82311-5475-402B-B331-D9749BED92F7}" presName="childTextHidden" presStyleLbl="bgAccFollowNode1" presStyleIdx="3" presStyleCnt="4"/>
      <dgm:spPr/>
    </dgm:pt>
    <dgm:pt modelId="{28078BDB-CDFF-4B9F-A077-6B5A0344EC76}" type="pres">
      <dgm:prSet presAssocID="{11E82311-5475-402B-B331-D9749BED92F7}" presName="parentText" presStyleLbl="node1" presStyleIdx="3" presStyleCnt="4">
        <dgm:presLayoutVars>
          <dgm:chMax val="1"/>
          <dgm:bulletEnabled val="1"/>
        </dgm:presLayoutVars>
      </dgm:prSet>
      <dgm:spPr/>
    </dgm:pt>
  </dgm:ptLst>
  <dgm:cxnLst>
    <dgm:cxn modelId="{88FE6D02-7BBB-47B7-8014-E911E18B0814}" srcId="{B8DFFACF-4A48-4222-871E-D37847C04CDF}" destId="{6335426B-1375-4B2F-B4D1-208E331E5732}" srcOrd="0" destOrd="0" parTransId="{976607C5-C39D-4E39-99FD-EBCC8E07A46C}" sibTransId="{8969549F-C7C3-41EE-953A-0A71A9D818C2}"/>
    <dgm:cxn modelId="{6A2A3D0D-A14F-43A5-A866-0FC420B727AB}" srcId="{B8DFFACF-4A48-4222-871E-D37847C04CDF}" destId="{7F7C91D2-3B91-4A6B-8F3E-B8FF47B48DB1}" srcOrd="2" destOrd="0" parTransId="{C5BAE62F-B459-4CF9-B032-B716605F7FE9}" sibTransId="{292E02E7-252F-434F-BBF9-6176EA69CD90}"/>
    <dgm:cxn modelId="{646BFF10-7E3E-4136-BE4B-DD76217152DE}" srcId="{6335426B-1375-4B2F-B4D1-208E331E5732}" destId="{93208E88-44EA-4F8A-A088-EF64E9797920}" srcOrd="0" destOrd="0" parTransId="{CF1B9F1B-15BF-4D69-B232-38715EE9150B}" sibTransId="{2C7847DE-2990-4CC9-8844-46600DFBE23C}"/>
    <dgm:cxn modelId="{5376BF19-002D-4A2F-82E3-40562236A426}" type="presOf" srcId="{7F7C91D2-3B91-4A6B-8F3E-B8FF47B48DB1}" destId="{AEEB3C95-64B0-4F1F-9738-85485E788845}" srcOrd="0" destOrd="0" presId="urn:microsoft.com/office/officeart/2005/8/layout/hProcess6"/>
    <dgm:cxn modelId="{1FC47D22-B733-4E92-BA4D-38393128720F}" srcId="{B8DFFACF-4A48-4222-871E-D37847C04CDF}" destId="{11E82311-5475-402B-B331-D9749BED92F7}" srcOrd="3" destOrd="0" parTransId="{9D48DAFC-8A2D-47C5-A1CA-6ACF73735407}" sibTransId="{789A19C6-AE18-4317-890D-164C20B3A543}"/>
    <dgm:cxn modelId="{9C749D25-8AB0-4C04-92AF-2CEEECBC80D8}" type="presOf" srcId="{F8767D9D-DB14-4DC7-B0DE-56834A252F05}" destId="{E3A5B0A5-47A8-4150-994D-8060C2443036}" srcOrd="1" destOrd="0" presId="urn:microsoft.com/office/officeart/2005/8/layout/hProcess6"/>
    <dgm:cxn modelId="{7813BA38-6716-4C25-B0F2-536B47456F7F}" type="presOf" srcId="{65474E0B-9F91-43D0-82E5-29B5ED32D279}" destId="{AFD171E7-CA43-4945-98E9-8F7D8D045414}" srcOrd="1" destOrd="0" presId="urn:microsoft.com/office/officeart/2005/8/layout/hProcess6"/>
    <dgm:cxn modelId="{D856BC6B-FCA4-4BAD-A9A4-9DBECF4EC09A}" srcId="{B8DFFACF-4A48-4222-871E-D37847C04CDF}" destId="{5FDA4126-6AB2-4E18-B245-5E95D3785976}" srcOrd="1" destOrd="0" parTransId="{6D69F3AE-41BA-419D-9CD5-FD2674E64921}" sibTransId="{481EEA02-8C20-4D8D-8587-9F68978C2864}"/>
    <dgm:cxn modelId="{A12B954D-C39D-4C54-87E1-65F48881B104}" type="presOf" srcId="{5FDA4126-6AB2-4E18-B245-5E95D3785976}" destId="{8A84F55F-0F22-4949-B108-6B43274F9CAA}" srcOrd="0" destOrd="0" presId="urn:microsoft.com/office/officeart/2005/8/layout/hProcess6"/>
    <dgm:cxn modelId="{44D9D673-E153-49D9-A3EC-59D28FAD1A97}" type="presOf" srcId="{5CD8A0F9-A5A2-4DF4-9BE1-89B57A4A6E6F}" destId="{4CB59344-0D43-42C8-9C4A-5EA7B7BB6E58}" srcOrd="0" destOrd="0" presId="urn:microsoft.com/office/officeart/2005/8/layout/hProcess6"/>
    <dgm:cxn modelId="{68FD6958-3476-43B4-A55A-7C08A556971E}" type="presOf" srcId="{B8DFFACF-4A48-4222-871E-D37847C04CDF}" destId="{7E85AA4A-232B-40A7-94BD-45492AB18422}" srcOrd="0" destOrd="0" presId="urn:microsoft.com/office/officeart/2005/8/layout/hProcess6"/>
    <dgm:cxn modelId="{F0F3509B-AC52-4C26-BF49-90365D626E14}" type="presOf" srcId="{F8767D9D-DB14-4DC7-B0DE-56834A252F05}" destId="{0531A177-2CE2-4A8C-BD01-1CBCAB1819B7}" srcOrd="0" destOrd="0" presId="urn:microsoft.com/office/officeart/2005/8/layout/hProcess6"/>
    <dgm:cxn modelId="{ADBF5CA0-3A35-46F3-AEBB-81FE46AA6EAD}" srcId="{7F7C91D2-3B91-4A6B-8F3E-B8FF47B48DB1}" destId="{5CD8A0F9-A5A2-4DF4-9BE1-89B57A4A6E6F}" srcOrd="0" destOrd="0" parTransId="{7FBEDFBF-06D8-49BB-9532-3865B3088036}" sibTransId="{514C96A3-073F-4429-BA08-645C98B5B91C}"/>
    <dgm:cxn modelId="{09DA0CAB-B99C-4213-AFE0-464E6745003F}" type="presOf" srcId="{65474E0B-9F91-43D0-82E5-29B5ED32D279}" destId="{C9C9174C-ECE7-4A22-828A-3790247A8A0B}" srcOrd="0" destOrd="0" presId="urn:microsoft.com/office/officeart/2005/8/layout/hProcess6"/>
    <dgm:cxn modelId="{4F13DBB0-37AF-4AB3-BD1E-D504911FAE31}" type="presOf" srcId="{6335426B-1375-4B2F-B4D1-208E331E5732}" destId="{B4BC0463-831A-4B1F-AB8B-CE00B37D2C1B}" srcOrd="0" destOrd="0" presId="urn:microsoft.com/office/officeart/2005/8/layout/hProcess6"/>
    <dgm:cxn modelId="{0EEF09B6-B938-4669-8C60-19EE43398862}" srcId="{11E82311-5475-402B-B331-D9749BED92F7}" destId="{65474E0B-9F91-43D0-82E5-29B5ED32D279}" srcOrd="0" destOrd="0" parTransId="{8170E631-283E-4CF5-AED3-66584C0001EC}" sibTransId="{5614F02D-3421-4DA7-9CFD-730FC35544F9}"/>
    <dgm:cxn modelId="{21356BB7-B96B-4CC1-AE70-BFF200407EA7}" type="presOf" srcId="{93208E88-44EA-4F8A-A088-EF64E9797920}" destId="{C8E1101F-A0D4-473D-A6F4-6B9601C1D053}" srcOrd="0" destOrd="0" presId="urn:microsoft.com/office/officeart/2005/8/layout/hProcess6"/>
    <dgm:cxn modelId="{03DAA7C2-AA6C-4DB1-8780-23D7FA4A6E9B}" type="presOf" srcId="{93208E88-44EA-4F8A-A088-EF64E9797920}" destId="{7F5DA8D4-53AB-4EA9-B209-426391858BD0}" srcOrd="1" destOrd="0" presId="urn:microsoft.com/office/officeart/2005/8/layout/hProcess6"/>
    <dgm:cxn modelId="{C00E99C7-C993-49D6-9F56-AA2735746E80}" srcId="{5FDA4126-6AB2-4E18-B245-5E95D3785976}" destId="{F8767D9D-DB14-4DC7-B0DE-56834A252F05}" srcOrd="0" destOrd="0" parTransId="{7132D03D-B678-4E0D-848A-7F3591F9516F}" sibTransId="{E1EE8147-FB42-41AD-9F65-9F1F7FA9BFC2}"/>
    <dgm:cxn modelId="{FCF6ECED-5764-49C9-A3E7-D1A0EAC26203}" type="presOf" srcId="{5CD8A0F9-A5A2-4DF4-9BE1-89B57A4A6E6F}" destId="{20E42F37-60B8-47F2-9B9A-BABA90BF2BE4}" srcOrd="1" destOrd="0" presId="urn:microsoft.com/office/officeart/2005/8/layout/hProcess6"/>
    <dgm:cxn modelId="{488605FB-2106-48D1-BD80-4A6EBA02A705}" type="presOf" srcId="{11E82311-5475-402B-B331-D9749BED92F7}" destId="{28078BDB-CDFF-4B9F-A077-6B5A0344EC76}" srcOrd="0" destOrd="0" presId="urn:microsoft.com/office/officeart/2005/8/layout/hProcess6"/>
    <dgm:cxn modelId="{E0334AFF-8CA2-4740-8559-D1719D511BC9}" type="presParOf" srcId="{7E85AA4A-232B-40A7-94BD-45492AB18422}" destId="{D6CE4C4C-8885-4EB7-8FAC-14D15B205967}" srcOrd="0" destOrd="0" presId="urn:microsoft.com/office/officeart/2005/8/layout/hProcess6"/>
    <dgm:cxn modelId="{D848A269-2F8D-408F-A284-DBF22CCDABB1}" type="presParOf" srcId="{D6CE4C4C-8885-4EB7-8FAC-14D15B205967}" destId="{E054CBEE-9134-4E91-88E4-C49FC5912B30}" srcOrd="0" destOrd="0" presId="urn:microsoft.com/office/officeart/2005/8/layout/hProcess6"/>
    <dgm:cxn modelId="{54798CF8-CC8B-4661-B7E2-FCD26EBD8DB5}" type="presParOf" srcId="{D6CE4C4C-8885-4EB7-8FAC-14D15B205967}" destId="{C8E1101F-A0D4-473D-A6F4-6B9601C1D053}" srcOrd="1" destOrd="0" presId="urn:microsoft.com/office/officeart/2005/8/layout/hProcess6"/>
    <dgm:cxn modelId="{C81D8E0E-32E9-4B21-9C42-44A6284D5F03}" type="presParOf" srcId="{D6CE4C4C-8885-4EB7-8FAC-14D15B205967}" destId="{7F5DA8D4-53AB-4EA9-B209-426391858BD0}" srcOrd="2" destOrd="0" presId="urn:microsoft.com/office/officeart/2005/8/layout/hProcess6"/>
    <dgm:cxn modelId="{53E01337-7E22-409E-913E-4E11F06FC51D}" type="presParOf" srcId="{D6CE4C4C-8885-4EB7-8FAC-14D15B205967}" destId="{B4BC0463-831A-4B1F-AB8B-CE00B37D2C1B}" srcOrd="3" destOrd="0" presId="urn:microsoft.com/office/officeart/2005/8/layout/hProcess6"/>
    <dgm:cxn modelId="{7EB2CC6C-1486-419F-AB96-5064436B8C9F}" type="presParOf" srcId="{7E85AA4A-232B-40A7-94BD-45492AB18422}" destId="{92F3A687-FC6A-4EBB-AD89-F92C741C670D}" srcOrd="1" destOrd="0" presId="urn:microsoft.com/office/officeart/2005/8/layout/hProcess6"/>
    <dgm:cxn modelId="{CB352D19-8B50-434D-AB56-E780BA2C2FED}" type="presParOf" srcId="{7E85AA4A-232B-40A7-94BD-45492AB18422}" destId="{0F329EEA-ECA2-48BA-8ED5-63AEFBD1D1C5}" srcOrd="2" destOrd="0" presId="urn:microsoft.com/office/officeart/2005/8/layout/hProcess6"/>
    <dgm:cxn modelId="{4D1B29CF-4CE5-4A40-B753-2148251B9D59}" type="presParOf" srcId="{0F329EEA-ECA2-48BA-8ED5-63AEFBD1D1C5}" destId="{434DBE27-7DCB-46BF-86B7-A8786E574917}" srcOrd="0" destOrd="0" presId="urn:microsoft.com/office/officeart/2005/8/layout/hProcess6"/>
    <dgm:cxn modelId="{D794400E-BAD5-44E3-ADEA-8E1BB93F9F14}" type="presParOf" srcId="{0F329EEA-ECA2-48BA-8ED5-63AEFBD1D1C5}" destId="{0531A177-2CE2-4A8C-BD01-1CBCAB1819B7}" srcOrd="1" destOrd="0" presId="urn:microsoft.com/office/officeart/2005/8/layout/hProcess6"/>
    <dgm:cxn modelId="{6C1F0A26-42ED-4B0C-9DEB-11DDD5F242E5}" type="presParOf" srcId="{0F329EEA-ECA2-48BA-8ED5-63AEFBD1D1C5}" destId="{E3A5B0A5-47A8-4150-994D-8060C2443036}" srcOrd="2" destOrd="0" presId="urn:microsoft.com/office/officeart/2005/8/layout/hProcess6"/>
    <dgm:cxn modelId="{0268B1CA-DB35-41DE-B173-3D27E64EA843}" type="presParOf" srcId="{0F329EEA-ECA2-48BA-8ED5-63AEFBD1D1C5}" destId="{8A84F55F-0F22-4949-B108-6B43274F9CAA}" srcOrd="3" destOrd="0" presId="urn:microsoft.com/office/officeart/2005/8/layout/hProcess6"/>
    <dgm:cxn modelId="{66C316EA-7CDC-4589-A42E-86F2C59FA511}" type="presParOf" srcId="{7E85AA4A-232B-40A7-94BD-45492AB18422}" destId="{0C23FA25-4241-4C6B-A874-25E330439F7A}" srcOrd="3" destOrd="0" presId="urn:microsoft.com/office/officeart/2005/8/layout/hProcess6"/>
    <dgm:cxn modelId="{CD74E23A-D55F-4701-8BFF-7205C11CD53B}" type="presParOf" srcId="{7E85AA4A-232B-40A7-94BD-45492AB18422}" destId="{642AD562-4F32-496E-8CDB-21C1C9526877}" srcOrd="4" destOrd="0" presId="urn:microsoft.com/office/officeart/2005/8/layout/hProcess6"/>
    <dgm:cxn modelId="{E7123C68-8EA8-48CD-8767-657D6F6B60AF}" type="presParOf" srcId="{642AD562-4F32-496E-8CDB-21C1C9526877}" destId="{3C0C7263-0307-4865-B58C-1ABF30F61F5D}" srcOrd="0" destOrd="0" presId="urn:microsoft.com/office/officeart/2005/8/layout/hProcess6"/>
    <dgm:cxn modelId="{C99F2E2E-CDD5-40CC-9481-D13896C63B6F}" type="presParOf" srcId="{642AD562-4F32-496E-8CDB-21C1C9526877}" destId="{4CB59344-0D43-42C8-9C4A-5EA7B7BB6E58}" srcOrd="1" destOrd="0" presId="urn:microsoft.com/office/officeart/2005/8/layout/hProcess6"/>
    <dgm:cxn modelId="{A9D7B89A-3969-468F-85E6-D7DC3ABEB125}" type="presParOf" srcId="{642AD562-4F32-496E-8CDB-21C1C9526877}" destId="{20E42F37-60B8-47F2-9B9A-BABA90BF2BE4}" srcOrd="2" destOrd="0" presId="urn:microsoft.com/office/officeart/2005/8/layout/hProcess6"/>
    <dgm:cxn modelId="{636DA012-6CE6-4476-BD5C-92042D0D1E9E}" type="presParOf" srcId="{642AD562-4F32-496E-8CDB-21C1C9526877}" destId="{AEEB3C95-64B0-4F1F-9738-85485E788845}" srcOrd="3" destOrd="0" presId="urn:microsoft.com/office/officeart/2005/8/layout/hProcess6"/>
    <dgm:cxn modelId="{F4FD8AD9-66BF-424C-AF58-909FAEC6FD02}" type="presParOf" srcId="{7E85AA4A-232B-40A7-94BD-45492AB18422}" destId="{342B125E-F932-4A6E-A9AE-07A0E9CBA43E}" srcOrd="5" destOrd="0" presId="urn:microsoft.com/office/officeart/2005/8/layout/hProcess6"/>
    <dgm:cxn modelId="{F1C14C5E-7DAF-496D-B8F7-DB5F0523AE2C}" type="presParOf" srcId="{7E85AA4A-232B-40A7-94BD-45492AB18422}" destId="{62608D1F-9704-44A0-A982-1339E1828A0A}" srcOrd="6" destOrd="0" presId="urn:microsoft.com/office/officeart/2005/8/layout/hProcess6"/>
    <dgm:cxn modelId="{BCFD1692-6322-491C-8343-045FF48A98EF}" type="presParOf" srcId="{62608D1F-9704-44A0-A982-1339E1828A0A}" destId="{B3F71592-A6BF-46BA-8A9D-4462DA74558D}" srcOrd="0" destOrd="0" presId="urn:microsoft.com/office/officeart/2005/8/layout/hProcess6"/>
    <dgm:cxn modelId="{8D6ED01F-B0E5-4BFB-A91F-E809AC1EF9EA}" type="presParOf" srcId="{62608D1F-9704-44A0-A982-1339E1828A0A}" destId="{C9C9174C-ECE7-4A22-828A-3790247A8A0B}" srcOrd="1" destOrd="0" presId="urn:microsoft.com/office/officeart/2005/8/layout/hProcess6"/>
    <dgm:cxn modelId="{4EAB5A6A-08C8-493C-8654-AB004F299F80}" type="presParOf" srcId="{62608D1F-9704-44A0-A982-1339E1828A0A}" destId="{AFD171E7-CA43-4945-98E9-8F7D8D045414}" srcOrd="2" destOrd="0" presId="urn:microsoft.com/office/officeart/2005/8/layout/hProcess6"/>
    <dgm:cxn modelId="{D06AEF91-60C8-4741-B6D1-74CC1EBEB7BE}" type="presParOf" srcId="{62608D1F-9704-44A0-A982-1339E1828A0A}" destId="{28078BDB-CDFF-4B9F-A077-6B5A0344EC76}" srcOrd="3" destOrd="0" presId="urn:microsoft.com/office/officeart/2005/8/layout/hProcess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E9F7F3-835F-4ABD-A7FB-7FDF6B21E3F1}" type="doc">
      <dgm:prSet loTypeId="urn:microsoft.com/office/officeart/2005/8/layout/pyramid2" loCatId="pyramid" qsTypeId="urn:microsoft.com/office/officeart/2005/8/quickstyle/simple1" qsCatId="simple" csTypeId="urn:microsoft.com/office/officeart/2005/8/colors/accent1_2" csCatId="accent1" phldr="1"/>
      <dgm:spPr/>
    </dgm:pt>
    <dgm:pt modelId="{9A3E285C-C659-485A-BC82-8D82B90B3FD0}">
      <dgm:prSet phldrT="[文本]" custT="1"/>
      <dgm:spPr/>
      <dgm:t>
        <a:bodyPr/>
        <a:lstStyle/>
        <a:p>
          <a:pPr algn="l"/>
          <a:r>
            <a:rPr lang="zh-CN" altLang="en-US" sz="1400" dirty="0">
              <a:latin typeface="宋体" panose="02010600030101010101" pitchFamily="2" charset="-122"/>
              <a:ea typeface="宋体" panose="02010600030101010101" pitchFamily="2" charset="-122"/>
            </a:rPr>
            <a:t>最终目标：</a:t>
          </a:r>
          <a:r>
            <a:rPr lang="zh-CN" altLang="en-US" sz="1400" b="1" dirty="0">
              <a:solidFill>
                <a:srgbClr val="C00000"/>
              </a:solidFill>
              <a:latin typeface="宋体" panose="02010600030101010101" pitchFamily="2" charset="-122"/>
              <a:ea typeface="宋体" panose="02010600030101010101" pitchFamily="2" charset="-122"/>
            </a:rPr>
            <a:t>项目计划</a:t>
          </a:r>
        </a:p>
      </dgm:t>
    </dgm:pt>
    <dgm:pt modelId="{C772E57F-912E-4012-A495-E86F9DA11655}" cxnId="{475C3F69-FC62-41D8-B086-44DC9F904128}" type="parTrans">
      <dgm:prSet/>
      <dgm:spPr/>
      <dgm:t>
        <a:bodyPr/>
        <a:lstStyle/>
        <a:p>
          <a:endParaRPr lang="zh-CN" altLang="en-US"/>
        </a:p>
      </dgm:t>
    </dgm:pt>
    <dgm:pt modelId="{062B08B9-F482-4110-9CA6-92A05B8A8422}" cxnId="{475C3F69-FC62-41D8-B086-44DC9F904128}" type="sibTrans">
      <dgm:prSet/>
      <dgm:spPr/>
      <dgm:t>
        <a:bodyPr/>
        <a:lstStyle/>
        <a:p>
          <a:endParaRPr lang="zh-CN" altLang="en-US"/>
        </a:p>
      </dgm:t>
    </dgm:pt>
    <dgm:pt modelId="{CC6C1888-CCFE-44FF-BA81-1807198AC90C}">
      <dgm:prSet phldrT="[文本]" custT="1"/>
      <dgm:spPr/>
      <dgm:t>
        <a:bodyPr/>
        <a:lstStyle/>
        <a:p>
          <a:pPr algn="l"/>
          <a:r>
            <a:rPr lang="zh-CN" altLang="en-US" sz="1400" b="1" dirty="0">
              <a:solidFill>
                <a:srgbClr val="3366FF"/>
              </a:solidFill>
              <a:latin typeface="宋体" panose="02010600030101010101" pitchFamily="2" charset="-122"/>
              <a:ea typeface="宋体" panose="02010600030101010101" pitchFamily="2" charset="-122"/>
            </a:rPr>
            <a:t>项目策划</a:t>
          </a:r>
          <a:r>
            <a:rPr lang="zh-CN" altLang="en-US" sz="1400" dirty="0">
              <a:latin typeface="宋体" panose="02010600030101010101" pitchFamily="2" charset="-122"/>
              <a:ea typeface="宋体" panose="02010600030101010101" pitchFamily="2" charset="-122"/>
            </a:rPr>
            <a:t>的结果是项目计划</a:t>
          </a:r>
        </a:p>
      </dgm:t>
    </dgm:pt>
    <dgm:pt modelId="{EA9C1D89-C210-42DB-B870-7372AC231D13}" cxnId="{22F7D60D-2F4C-48B4-AAB2-D34CD8DC760E}" type="parTrans">
      <dgm:prSet/>
      <dgm:spPr/>
      <dgm:t>
        <a:bodyPr/>
        <a:lstStyle/>
        <a:p>
          <a:endParaRPr lang="zh-CN" altLang="en-US"/>
        </a:p>
      </dgm:t>
    </dgm:pt>
    <dgm:pt modelId="{FE68CC9B-3A6F-4429-BC7D-A0EE99C01EDA}" cxnId="{22F7D60D-2F4C-48B4-AAB2-D34CD8DC760E}" type="sibTrans">
      <dgm:prSet/>
      <dgm:spPr/>
      <dgm:t>
        <a:bodyPr/>
        <a:lstStyle/>
        <a:p>
          <a:endParaRPr lang="zh-CN" altLang="en-US"/>
        </a:p>
      </dgm:t>
    </dgm:pt>
    <dgm:pt modelId="{873E8E6B-E888-47BE-9685-6E6AED482CA1}">
      <dgm:prSet phldrT="[文本]" custT="1"/>
      <dgm:spPr/>
      <dgm:t>
        <a:bodyPr/>
        <a:lstStyle/>
        <a:p>
          <a:pPr algn="l"/>
          <a:r>
            <a:rPr lang="zh-CN" altLang="en-US" sz="1400" b="1" dirty="0">
              <a:solidFill>
                <a:srgbClr val="3366FF"/>
              </a:solidFill>
              <a:latin typeface="宋体" panose="02010600030101010101" pitchFamily="2" charset="-122"/>
              <a:ea typeface="宋体" panose="02010600030101010101" pitchFamily="2" charset="-122"/>
            </a:rPr>
            <a:t>项目估算</a:t>
          </a:r>
          <a:r>
            <a:rPr lang="zh-CN" altLang="en-US" sz="1400" dirty="0">
              <a:latin typeface="宋体" panose="02010600030101010101" pitchFamily="2" charset="-122"/>
              <a:ea typeface="宋体" panose="02010600030101010101" pitchFamily="2" charset="-122"/>
            </a:rPr>
            <a:t>是项目计划的基础和依据</a:t>
          </a:r>
        </a:p>
      </dgm:t>
    </dgm:pt>
    <dgm:pt modelId="{19E7FA18-D079-46FC-9D55-D4AFF48F0B0B}" cxnId="{A86690A3-D493-4388-B4D0-4252E0791E7F}" type="parTrans">
      <dgm:prSet/>
      <dgm:spPr/>
      <dgm:t>
        <a:bodyPr/>
        <a:lstStyle/>
        <a:p>
          <a:endParaRPr lang="zh-CN" altLang="en-US"/>
        </a:p>
      </dgm:t>
    </dgm:pt>
    <dgm:pt modelId="{87A00A5A-15E3-48A7-9B24-3B121A9B4842}" cxnId="{A86690A3-D493-4388-B4D0-4252E0791E7F}" type="sibTrans">
      <dgm:prSet/>
      <dgm:spPr/>
      <dgm:t>
        <a:bodyPr/>
        <a:lstStyle/>
        <a:p>
          <a:endParaRPr lang="zh-CN" altLang="en-US"/>
        </a:p>
      </dgm:t>
    </dgm:pt>
    <dgm:pt modelId="{94826B99-FCF3-4E3E-A6D6-CC7D2B5E86EC}" type="pres">
      <dgm:prSet presAssocID="{55E9F7F3-835F-4ABD-A7FB-7FDF6B21E3F1}" presName="compositeShape" presStyleCnt="0">
        <dgm:presLayoutVars>
          <dgm:dir/>
          <dgm:resizeHandles/>
        </dgm:presLayoutVars>
      </dgm:prSet>
      <dgm:spPr/>
    </dgm:pt>
    <dgm:pt modelId="{6D3DDFD4-D15D-4303-8EA9-FDBF8F1D1C13}" type="pres">
      <dgm:prSet presAssocID="{55E9F7F3-835F-4ABD-A7FB-7FDF6B21E3F1}" presName="pyramid" presStyleLbl="node1" presStyleIdx="0" presStyleCnt="1"/>
      <dgm:spPr/>
    </dgm:pt>
    <dgm:pt modelId="{53ED7DFA-1994-476C-81C5-BFAA5A0EACEA}" type="pres">
      <dgm:prSet presAssocID="{55E9F7F3-835F-4ABD-A7FB-7FDF6B21E3F1}" presName="theList" presStyleCnt="0"/>
      <dgm:spPr/>
    </dgm:pt>
    <dgm:pt modelId="{B3BE6FD6-097A-4BDE-9C23-060DBB20490D}" type="pres">
      <dgm:prSet presAssocID="{9A3E285C-C659-485A-BC82-8D82B90B3FD0}" presName="aNode" presStyleLbl="fgAcc1" presStyleIdx="0" presStyleCnt="3" custScaleX="222359">
        <dgm:presLayoutVars>
          <dgm:bulletEnabled val="1"/>
        </dgm:presLayoutVars>
      </dgm:prSet>
      <dgm:spPr/>
    </dgm:pt>
    <dgm:pt modelId="{8682C4F9-3715-4B5D-8352-11EC09F161C5}" type="pres">
      <dgm:prSet presAssocID="{9A3E285C-C659-485A-BC82-8D82B90B3FD0}" presName="aSpace" presStyleCnt="0"/>
      <dgm:spPr/>
    </dgm:pt>
    <dgm:pt modelId="{99203884-A8E5-4586-BAB0-8A9EED2507A9}" type="pres">
      <dgm:prSet presAssocID="{CC6C1888-CCFE-44FF-BA81-1807198AC90C}" presName="aNode" presStyleLbl="fgAcc1" presStyleIdx="1" presStyleCnt="3" custScaleX="222359">
        <dgm:presLayoutVars>
          <dgm:bulletEnabled val="1"/>
        </dgm:presLayoutVars>
      </dgm:prSet>
      <dgm:spPr/>
    </dgm:pt>
    <dgm:pt modelId="{3D6E245C-4961-4493-9A18-19041F69CAFB}" type="pres">
      <dgm:prSet presAssocID="{CC6C1888-CCFE-44FF-BA81-1807198AC90C}" presName="aSpace" presStyleCnt="0"/>
      <dgm:spPr/>
    </dgm:pt>
    <dgm:pt modelId="{95534F18-FC9F-4726-88B5-7CB76C6CE973}" type="pres">
      <dgm:prSet presAssocID="{873E8E6B-E888-47BE-9685-6E6AED482CA1}" presName="aNode" presStyleLbl="fgAcc1" presStyleIdx="2" presStyleCnt="3" custScaleX="222359">
        <dgm:presLayoutVars>
          <dgm:bulletEnabled val="1"/>
        </dgm:presLayoutVars>
      </dgm:prSet>
      <dgm:spPr/>
    </dgm:pt>
    <dgm:pt modelId="{FAEF8F54-8280-4710-9CE5-E6DFE7B3F037}" type="pres">
      <dgm:prSet presAssocID="{873E8E6B-E888-47BE-9685-6E6AED482CA1}" presName="aSpace" presStyleCnt="0"/>
      <dgm:spPr/>
    </dgm:pt>
  </dgm:ptLst>
  <dgm:cxnLst>
    <dgm:cxn modelId="{22F7D60D-2F4C-48B4-AAB2-D34CD8DC760E}" srcId="{55E9F7F3-835F-4ABD-A7FB-7FDF6B21E3F1}" destId="{CC6C1888-CCFE-44FF-BA81-1807198AC90C}" srcOrd="1" destOrd="0" parTransId="{EA9C1D89-C210-42DB-B870-7372AC231D13}" sibTransId="{FE68CC9B-3A6F-4429-BC7D-A0EE99C01EDA}"/>
    <dgm:cxn modelId="{D9CE8730-C545-427C-ABCF-2B4E0F1F1837}" type="presOf" srcId="{CC6C1888-CCFE-44FF-BA81-1807198AC90C}" destId="{99203884-A8E5-4586-BAB0-8A9EED2507A9}" srcOrd="0" destOrd="0" presId="urn:microsoft.com/office/officeart/2005/8/layout/pyramid2"/>
    <dgm:cxn modelId="{475C3F69-FC62-41D8-B086-44DC9F904128}" srcId="{55E9F7F3-835F-4ABD-A7FB-7FDF6B21E3F1}" destId="{9A3E285C-C659-485A-BC82-8D82B90B3FD0}" srcOrd="0" destOrd="0" parTransId="{C772E57F-912E-4012-A495-E86F9DA11655}" sibTransId="{062B08B9-F482-4110-9CA6-92A05B8A8422}"/>
    <dgm:cxn modelId="{CD6EAD78-3257-4C1D-BA43-895B7DBFE7BF}" type="presOf" srcId="{873E8E6B-E888-47BE-9685-6E6AED482CA1}" destId="{95534F18-FC9F-4726-88B5-7CB76C6CE973}" srcOrd="0" destOrd="0" presId="urn:microsoft.com/office/officeart/2005/8/layout/pyramid2"/>
    <dgm:cxn modelId="{30F72884-DE74-473E-B8A5-A3836C458D04}" type="presOf" srcId="{55E9F7F3-835F-4ABD-A7FB-7FDF6B21E3F1}" destId="{94826B99-FCF3-4E3E-A6D6-CC7D2B5E86EC}" srcOrd="0" destOrd="0" presId="urn:microsoft.com/office/officeart/2005/8/layout/pyramid2"/>
    <dgm:cxn modelId="{A86690A3-D493-4388-B4D0-4252E0791E7F}" srcId="{55E9F7F3-835F-4ABD-A7FB-7FDF6B21E3F1}" destId="{873E8E6B-E888-47BE-9685-6E6AED482CA1}" srcOrd="2" destOrd="0" parTransId="{19E7FA18-D079-46FC-9D55-D4AFF48F0B0B}" sibTransId="{87A00A5A-15E3-48A7-9B24-3B121A9B4842}"/>
    <dgm:cxn modelId="{C776CAB9-05AC-4A97-A22F-B0EF89DF2CDF}" type="presOf" srcId="{9A3E285C-C659-485A-BC82-8D82B90B3FD0}" destId="{B3BE6FD6-097A-4BDE-9C23-060DBB20490D}" srcOrd="0" destOrd="0" presId="urn:microsoft.com/office/officeart/2005/8/layout/pyramid2"/>
    <dgm:cxn modelId="{7F1EF86E-E9B1-4163-B1BE-C3874728CC34}" type="presParOf" srcId="{94826B99-FCF3-4E3E-A6D6-CC7D2B5E86EC}" destId="{6D3DDFD4-D15D-4303-8EA9-FDBF8F1D1C13}" srcOrd="0" destOrd="0" presId="urn:microsoft.com/office/officeart/2005/8/layout/pyramid2"/>
    <dgm:cxn modelId="{5A612BC6-CC67-4B59-92F9-A25374F2B496}" type="presParOf" srcId="{94826B99-FCF3-4E3E-A6D6-CC7D2B5E86EC}" destId="{53ED7DFA-1994-476C-81C5-BFAA5A0EACEA}" srcOrd="1" destOrd="0" presId="urn:microsoft.com/office/officeart/2005/8/layout/pyramid2"/>
    <dgm:cxn modelId="{2FA36FE5-4D30-4900-BC02-F7E96DE96517}" type="presParOf" srcId="{53ED7DFA-1994-476C-81C5-BFAA5A0EACEA}" destId="{B3BE6FD6-097A-4BDE-9C23-060DBB20490D}" srcOrd="0" destOrd="0" presId="urn:microsoft.com/office/officeart/2005/8/layout/pyramid2"/>
    <dgm:cxn modelId="{15F6973A-F178-49F0-9F2A-EC35C9BDE23C}" type="presParOf" srcId="{53ED7DFA-1994-476C-81C5-BFAA5A0EACEA}" destId="{8682C4F9-3715-4B5D-8352-11EC09F161C5}" srcOrd="1" destOrd="0" presId="urn:microsoft.com/office/officeart/2005/8/layout/pyramid2"/>
    <dgm:cxn modelId="{1AC445BF-0743-4B1C-A117-A8F746DF065F}" type="presParOf" srcId="{53ED7DFA-1994-476C-81C5-BFAA5A0EACEA}" destId="{99203884-A8E5-4586-BAB0-8A9EED2507A9}" srcOrd="2" destOrd="0" presId="urn:microsoft.com/office/officeart/2005/8/layout/pyramid2"/>
    <dgm:cxn modelId="{5E331BEB-84AB-4A0A-9313-B752B7CE5B33}" type="presParOf" srcId="{53ED7DFA-1994-476C-81C5-BFAA5A0EACEA}" destId="{3D6E245C-4961-4493-9A18-19041F69CAFB}" srcOrd="3" destOrd="0" presId="urn:microsoft.com/office/officeart/2005/8/layout/pyramid2"/>
    <dgm:cxn modelId="{EE62F15C-D4F0-48D0-8285-89FFEE40F6E3}" type="presParOf" srcId="{53ED7DFA-1994-476C-81C5-BFAA5A0EACEA}" destId="{95534F18-FC9F-4726-88B5-7CB76C6CE973}" srcOrd="4" destOrd="0" presId="urn:microsoft.com/office/officeart/2005/8/layout/pyramid2"/>
    <dgm:cxn modelId="{B0366E75-317E-46EA-8730-B7A7322F5A7C}" type="presParOf" srcId="{53ED7DFA-1994-476C-81C5-BFAA5A0EACEA}" destId="{FAEF8F54-8280-4710-9CE5-E6DFE7B3F037}" srcOrd="5" destOrd="0"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15370" cy="4064000"/>
        <a:chOff x="0" y="0"/>
        <a:chExt cx="8215370" cy="4064000"/>
      </a:xfrm>
    </dsp:grpSpPr>
    <dsp:sp modelId="{C6ADD40D-6D0D-49EF-9E94-4CBDA33AD41D}">
      <dsp:nvSpPr>
        <dsp:cNvPr id="4" name="同侧圆角矩形 3"/>
        <dsp:cNvSpPr/>
      </dsp:nvSpPr>
      <dsp:spPr bwMode="white">
        <a:xfrm rot="5400000">
          <a:off x="4523973" y="-2511526"/>
          <a:ext cx="1048774" cy="6334021"/>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91439" tIns="45719" rIns="91439" bIns="45719"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400" b="1" dirty="0">
              <a:solidFill>
                <a:srgbClr val="002060"/>
              </a:solidFill>
              <a:effectLst>
                <a:outerShdw blurRad="38100" dist="38100" dir="2700000" algn="tl">
                  <a:srgbClr val="C0C0C0"/>
                </a:outerShdw>
              </a:effectLst>
              <a:latin typeface="宋体" panose="02010600030101010101" pitchFamily="2" charset="-122"/>
              <a:ea typeface="宋体" panose="02010600030101010101" pitchFamily="2" charset="-122"/>
            </a:rPr>
            <a:t>具体设计和实现软件定义时期定义的软件</a:t>
          </a:r>
          <a:endParaRPr lang="zh-CN" altLang="en-US" sz="2400" dirty="0">
            <a:solidFill>
              <a:srgbClr val="002060"/>
            </a:solidFill>
          </a:endParaRPr>
        </a:p>
      </dsp:txBody>
      <dsp:txXfrm rot="5400000">
        <a:off x="4523973" y="-2511526"/>
        <a:ext cx="1048774" cy="6334021"/>
      </dsp:txXfrm>
    </dsp:sp>
    <dsp:sp modelId="{FC3275BA-BF96-40B2-A2E1-FD09FA6811BC}">
      <dsp:nvSpPr>
        <dsp:cNvPr id="3" name="圆角矩形 2"/>
        <dsp:cNvSpPr/>
      </dsp:nvSpPr>
      <dsp:spPr bwMode="white">
        <a:xfrm>
          <a:off x="0" y="0"/>
          <a:ext cx="1881349" cy="1310968"/>
        </a:xfrm>
        <a:prstGeom prst="roundRect">
          <a:avLst/>
        </a:prstGeom>
      </dsp:spPr>
      <dsp:style>
        <a:lnRef idx="2">
          <a:schemeClr val="lt1"/>
        </a:lnRef>
        <a:fillRef idx="1">
          <a:schemeClr val="accent1"/>
        </a:fillRef>
        <a:effectRef idx="0">
          <a:scrgbClr r="0" g="0" b="0"/>
        </a:effectRef>
        <a:fontRef idx="minor">
          <a:schemeClr val="lt1"/>
        </a:fontRef>
      </dsp:style>
      <dsp:txBody>
        <a:bodyPr lIns="106680" tIns="53340" rIns="10668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solidFill>
                <a:srgbClr val="002060"/>
              </a:solidFill>
            </a:rPr>
            <a:t>任务</a:t>
          </a:r>
        </a:p>
      </dsp:txBody>
      <dsp:txXfrm>
        <a:off x="0" y="0"/>
        <a:ext cx="1881349" cy="1310968"/>
      </dsp:txXfrm>
    </dsp:sp>
    <dsp:sp modelId="{9FFEEF44-A93C-4E8B-9E92-9A175D34EF36}">
      <dsp:nvSpPr>
        <dsp:cNvPr id="6" name="同侧圆角矩形 5"/>
        <dsp:cNvSpPr/>
      </dsp:nvSpPr>
      <dsp:spPr bwMode="white">
        <a:xfrm rot="5400000">
          <a:off x="4523973" y="-1135010"/>
          <a:ext cx="1048774" cy="6334021"/>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91439" tIns="45719" rIns="91439" bIns="45719"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400" b="1" dirty="0">
              <a:solidFill>
                <a:srgbClr val="002060"/>
              </a:solidFill>
              <a:effectLst>
                <a:outerShdw blurRad="38100" dist="38100" dir="2700000" algn="tl">
                  <a:srgbClr val="C0C0C0"/>
                </a:outerShdw>
              </a:effectLst>
              <a:latin typeface="+mn-lt"/>
              <a:ea typeface="仿宋_GB2312" pitchFamily="49" charset="-122"/>
            </a:rPr>
            <a:t>系统设计员，高级程序员，程序员，测试工程师和辅助人员等</a:t>
          </a:r>
          <a:endParaRPr lang="zh-CN" altLang="en-US" sz="2400" dirty="0">
            <a:solidFill>
              <a:srgbClr val="002060"/>
            </a:solidFill>
          </a:endParaRPr>
        </a:p>
      </dsp:txBody>
      <dsp:txXfrm rot="5400000">
        <a:off x="4523973" y="-1135010"/>
        <a:ext cx="1048774" cy="6334021"/>
      </dsp:txXfrm>
    </dsp:sp>
    <dsp:sp modelId="{170E4432-116C-415C-AFDD-5B2DA1AC5A35}">
      <dsp:nvSpPr>
        <dsp:cNvPr id="5" name="圆角矩形 4"/>
        <dsp:cNvSpPr/>
      </dsp:nvSpPr>
      <dsp:spPr bwMode="white">
        <a:xfrm>
          <a:off x="0" y="1376516"/>
          <a:ext cx="1881349" cy="1310968"/>
        </a:xfrm>
        <a:prstGeom prst="roundRect">
          <a:avLst/>
        </a:prstGeom>
      </dsp:spPr>
      <dsp:style>
        <a:lnRef idx="2">
          <a:schemeClr val="lt1"/>
        </a:lnRef>
        <a:fillRef idx="1">
          <a:schemeClr val="accent1"/>
        </a:fillRef>
        <a:effectRef idx="0">
          <a:scrgbClr r="0" g="0" b="0"/>
        </a:effectRef>
        <a:fontRef idx="minor">
          <a:schemeClr val="lt1"/>
        </a:fontRef>
      </dsp:style>
      <dsp:txBody>
        <a:bodyPr lIns="106680" tIns="53340" rIns="10668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solidFill>
                <a:srgbClr val="002060"/>
              </a:solidFill>
            </a:rPr>
            <a:t>执行人</a:t>
          </a:r>
        </a:p>
      </dsp:txBody>
      <dsp:txXfrm>
        <a:off x="0" y="1376516"/>
        <a:ext cx="1881349" cy="1310968"/>
      </dsp:txXfrm>
    </dsp:sp>
    <dsp:sp modelId="{8D1964D5-7DF1-40AA-BDBA-EDDBA52A61F8}">
      <dsp:nvSpPr>
        <dsp:cNvPr id="8" name="同侧圆角矩形 7"/>
        <dsp:cNvSpPr/>
      </dsp:nvSpPr>
      <dsp:spPr bwMode="white">
        <a:xfrm rot="5400000">
          <a:off x="4523973" y="241506"/>
          <a:ext cx="1048774" cy="6334021"/>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91439" tIns="45719" rIns="91439" bIns="45719"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400" b="1" dirty="0">
              <a:solidFill>
                <a:srgbClr val="002060"/>
              </a:solidFill>
              <a:effectLst>
                <a:outerShdw blurRad="38100" dist="38100" dir="2700000" algn="tl">
                  <a:srgbClr val="C0C0C0"/>
                </a:outerShdw>
              </a:effectLst>
              <a:latin typeface="+mn-lt"/>
              <a:ea typeface="仿宋_GB2312" pitchFamily="49" charset="-122"/>
            </a:rPr>
            <a:t>分为概要设计、详细设计、编码和单元测试、集成测试和系统测试。前两个阶段为系统设计，后两个阶段为系统实现</a:t>
          </a:r>
          <a:endParaRPr lang="zh-CN" altLang="en-US" sz="2400" dirty="0">
            <a:solidFill>
              <a:srgbClr val="002060"/>
            </a:solidFill>
          </a:endParaRPr>
        </a:p>
      </dsp:txBody>
      <dsp:txXfrm rot="5400000">
        <a:off x="4523973" y="241506"/>
        <a:ext cx="1048774" cy="6334021"/>
      </dsp:txXfrm>
    </dsp:sp>
    <dsp:sp modelId="{E8F06BBA-7BFF-4D9B-BF74-07B44A688983}">
      <dsp:nvSpPr>
        <dsp:cNvPr id="7" name="圆角矩形 6"/>
        <dsp:cNvSpPr/>
      </dsp:nvSpPr>
      <dsp:spPr bwMode="white">
        <a:xfrm>
          <a:off x="0" y="2753032"/>
          <a:ext cx="1881349" cy="1310968"/>
        </a:xfrm>
        <a:prstGeom prst="roundRect">
          <a:avLst/>
        </a:prstGeom>
      </dsp:spPr>
      <dsp:style>
        <a:lnRef idx="2">
          <a:schemeClr val="lt1"/>
        </a:lnRef>
        <a:fillRef idx="1">
          <a:schemeClr val="accent1"/>
        </a:fillRef>
        <a:effectRef idx="0">
          <a:scrgbClr r="0" g="0" b="0"/>
        </a:effectRef>
        <a:fontRef idx="minor">
          <a:schemeClr val="lt1"/>
        </a:fontRef>
      </dsp:style>
      <dsp:txBody>
        <a:bodyPr lIns="106680" tIns="53340" rIns="10668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solidFill>
                <a:srgbClr val="002060"/>
              </a:solidFill>
            </a:rPr>
            <a:t>阶段划分</a:t>
          </a:r>
        </a:p>
      </dsp:txBody>
      <dsp:txXfrm>
        <a:off x="0" y="2753032"/>
        <a:ext cx="1881349" cy="131096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500990" cy="2812872"/>
        <a:chOff x="0" y="0"/>
        <a:chExt cx="7500990" cy="2812872"/>
      </a:xfrm>
    </dsp:grpSpPr>
    <dsp:sp modelId="{EF200106-9B02-4F87-88A8-93FF13776EA9}">
      <dsp:nvSpPr>
        <dsp:cNvPr id="5" name="矩形 4"/>
        <dsp:cNvSpPr/>
      </dsp:nvSpPr>
      <dsp:spPr bwMode="white">
        <a:xfrm>
          <a:off x="0" y="307536"/>
          <a:ext cx="7500990" cy="378000"/>
        </a:xfrm>
        <a:prstGeom prst="rect">
          <a:avLst/>
        </a:prstGeom>
      </dsp:spPr>
      <dsp:style>
        <a:lnRef idx="1">
          <a:schemeClr val="accent1"/>
        </a:lnRef>
        <a:fillRef idx="1">
          <a:schemeClr val="lt1">
            <a:alpha val="90000"/>
          </a:schemeClr>
        </a:fillRef>
        <a:effectRef idx="0">
          <a:scrgbClr r="0" g="0" b="0"/>
        </a:effectRef>
        <a:fontRef idx="minor"/>
      </dsp:style>
      <dsp:txBody>
        <a:bodyPr lIns="582160" tIns="312420" rIns="582160"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307536"/>
        <a:ext cx="7500990" cy="378000"/>
      </dsp:txXfrm>
    </dsp:sp>
    <dsp:sp modelId="{9BE41765-3BED-44AA-8A4D-56118F09720E}">
      <dsp:nvSpPr>
        <dsp:cNvPr id="4" name="圆角矩形 3"/>
        <dsp:cNvSpPr/>
      </dsp:nvSpPr>
      <dsp:spPr bwMode="white">
        <a:xfrm>
          <a:off x="375049" y="86136"/>
          <a:ext cx="6350503" cy="44280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198463" tIns="0" rIns="198463"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gn="ctr">
            <a:lnSpc>
              <a:spcPct val="100000"/>
            </a:lnSpc>
            <a:spcBef>
              <a:spcPct val="0"/>
            </a:spcBef>
            <a:spcAft>
              <a:spcPct val="35000"/>
            </a:spcAft>
          </a:pPr>
          <a:r>
            <a:rPr lang="zh-CN" altLang="en-US" sz="2400" dirty="0">
              <a:effectLst/>
              <a:latin typeface="宋体" panose="02010600030101010101" pitchFamily="2" charset="-122"/>
              <a:ea typeface="宋体" panose="02010600030101010101" pitchFamily="2" charset="-122"/>
            </a:rPr>
            <a:t>个体和交互   胜过   过程和工具</a:t>
          </a:r>
        </a:p>
      </dsp:txBody>
      <dsp:txXfrm>
        <a:off x="375049" y="86136"/>
        <a:ext cx="6350503" cy="442800"/>
      </dsp:txXfrm>
    </dsp:sp>
    <dsp:sp modelId="{7577F72F-C7CA-4C80-A4DA-D3BD01B3D9F2}">
      <dsp:nvSpPr>
        <dsp:cNvPr id="8" name="矩形 7"/>
        <dsp:cNvSpPr/>
      </dsp:nvSpPr>
      <dsp:spPr bwMode="white">
        <a:xfrm>
          <a:off x="0" y="987936"/>
          <a:ext cx="7500990" cy="378000"/>
        </a:xfrm>
        <a:prstGeom prst="rect">
          <a:avLst/>
        </a:prstGeom>
      </dsp:spPr>
      <dsp:style>
        <a:lnRef idx="1">
          <a:schemeClr val="accent1"/>
        </a:lnRef>
        <a:fillRef idx="1">
          <a:schemeClr val="lt1">
            <a:alpha val="90000"/>
          </a:schemeClr>
        </a:fillRef>
        <a:effectRef idx="0">
          <a:scrgbClr r="0" g="0" b="0"/>
        </a:effectRef>
        <a:fontRef idx="minor"/>
      </dsp:style>
      <dsp:txBody>
        <a:bodyPr lIns="582160" tIns="312420" rIns="582160"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987936"/>
        <a:ext cx="7500990" cy="378000"/>
      </dsp:txXfrm>
    </dsp:sp>
    <dsp:sp modelId="{C50770E9-88E4-436C-89FB-756A7FF2E5E6}">
      <dsp:nvSpPr>
        <dsp:cNvPr id="7" name="圆角矩形 6"/>
        <dsp:cNvSpPr/>
      </dsp:nvSpPr>
      <dsp:spPr bwMode="white">
        <a:xfrm>
          <a:off x="375049" y="766536"/>
          <a:ext cx="6350503" cy="44280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198463" tIns="0" rIns="198463"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gn="ctr">
            <a:lnSpc>
              <a:spcPct val="100000"/>
            </a:lnSpc>
            <a:spcBef>
              <a:spcPct val="0"/>
            </a:spcBef>
            <a:spcAft>
              <a:spcPct val="35000"/>
            </a:spcAft>
          </a:pPr>
          <a:r>
            <a:rPr lang="zh-CN" altLang="zh-CN" sz="2400" dirty="0">
              <a:latin typeface="宋体" panose="02010600030101010101" pitchFamily="2" charset="-122"/>
              <a:ea typeface="宋体" panose="02010600030101010101" pitchFamily="2" charset="-122"/>
            </a:rPr>
            <a:t>可以工作的软件</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胜过</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面面俱到的文档</a:t>
          </a:r>
          <a:endParaRPr lang="en-US" altLang="zh-CN" sz="2400" dirty="0">
            <a:latin typeface="宋体" panose="02010600030101010101" pitchFamily="2" charset="-122"/>
            <a:ea typeface="宋体" panose="02010600030101010101" pitchFamily="2" charset="-122"/>
          </a:endParaRPr>
        </a:p>
      </dsp:txBody>
      <dsp:txXfrm>
        <a:off x="375049" y="766536"/>
        <a:ext cx="6350503" cy="442800"/>
      </dsp:txXfrm>
    </dsp:sp>
    <dsp:sp modelId="{4982570B-2330-4259-85F9-1646D7E1011A}">
      <dsp:nvSpPr>
        <dsp:cNvPr id="11" name="矩形 10"/>
        <dsp:cNvSpPr/>
      </dsp:nvSpPr>
      <dsp:spPr bwMode="white">
        <a:xfrm>
          <a:off x="0" y="1668336"/>
          <a:ext cx="7500990" cy="378000"/>
        </a:xfrm>
        <a:prstGeom prst="rect">
          <a:avLst/>
        </a:prstGeom>
      </dsp:spPr>
      <dsp:style>
        <a:lnRef idx="1">
          <a:schemeClr val="accent1"/>
        </a:lnRef>
        <a:fillRef idx="1">
          <a:schemeClr val="lt1">
            <a:alpha val="90000"/>
          </a:schemeClr>
        </a:fillRef>
        <a:effectRef idx="0">
          <a:scrgbClr r="0" g="0" b="0"/>
        </a:effectRef>
        <a:fontRef idx="minor"/>
      </dsp:style>
      <dsp:txBody>
        <a:bodyPr lIns="582160" tIns="312420" rIns="582160"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1668336"/>
        <a:ext cx="7500990" cy="378000"/>
      </dsp:txXfrm>
    </dsp:sp>
    <dsp:sp modelId="{096535E2-CFD2-403D-B94E-F4B1F0C19E34}">
      <dsp:nvSpPr>
        <dsp:cNvPr id="10" name="圆角矩形 9"/>
        <dsp:cNvSpPr/>
      </dsp:nvSpPr>
      <dsp:spPr bwMode="white">
        <a:xfrm>
          <a:off x="375049" y="1446936"/>
          <a:ext cx="6350503" cy="44280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198463" tIns="0" rIns="198463"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gn="ctr">
            <a:lnSpc>
              <a:spcPct val="100000"/>
            </a:lnSpc>
            <a:spcBef>
              <a:spcPct val="0"/>
            </a:spcBef>
            <a:spcAft>
              <a:spcPct val="35000"/>
            </a:spcAft>
          </a:pPr>
          <a:r>
            <a:rPr lang="zh-CN" altLang="zh-CN" sz="2400" dirty="0">
              <a:latin typeface="宋体" panose="02010600030101010101" pitchFamily="2" charset="-122"/>
              <a:ea typeface="宋体" panose="02010600030101010101" pitchFamily="2" charset="-122"/>
            </a:rPr>
            <a:t>客户合作</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胜过</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合同谈判</a:t>
          </a:r>
        </a:p>
      </dsp:txBody>
      <dsp:txXfrm>
        <a:off x="375049" y="1446936"/>
        <a:ext cx="6350503" cy="442800"/>
      </dsp:txXfrm>
    </dsp:sp>
    <dsp:sp modelId="{B0D2FDD7-C4D1-4BF0-99E7-E4CFDE478BD4}">
      <dsp:nvSpPr>
        <dsp:cNvPr id="14" name="矩形 13"/>
        <dsp:cNvSpPr/>
      </dsp:nvSpPr>
      <dsp:spPr bwMode="white">
        <a:xfrm>
          <a:off x="0" y="2348736"/>
          <a:ext cx="7500990" cy="378000"/>
        </a:xfrm>
        <a:prstGeom prst="rect">
          <a:avLst/>
        </a:prstGeom>
      </dsp:spPr>
      <dsp:style>
        <a:lnRef idx="1">
          <a:schemeClr val="accent1"/>
        </a:lnRef>
        <a:fillRef idx="1">
          <a:schemeClr val="lt1">
            <a:alpha val="90000"/>
          </a:schemeClr>
        </a:fillRef>
        <a:effectRef idx="0">
          <a:scrgbClr r="0" g="0" b="0"/>
        </a:effectRef>
        <a:fontRef idx="minor"/>
      </dsp:style>
      <dsp:txBody>
        <a:bodyPr lIns="582160" tIns="312420" rIns="582160"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2348736"/>
        <a:ext cx="7500990" cy="378000"/>
      </dsp:txXfrm>
    </dsp:sp>
    <dsp:sp modelId="{50FD630A-56B4-4FAE-B665-A16262C7C100}">
      <dsp:nvSpPr>
        <dsp:cNvPr id="13" name="圆角矩形 12"/>
        <dsp:cNvSpPr/>
      </dsp:nvSpPr>
      <dsp:spPr bwMode="white">
        <a:xfrm>
          <a:off x="375049" y="2127336"/>
          <a:ext cx="6350503" cy="44280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lIns="198463" tIns="0" rIns="198463"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gn="ctr">
            <a:lnSpc>
              <a:spcPct val="100000"/>
            </a:lnSpc>
            <a:spcBef>
              <a:spcPct val="0"/>
            </a:spcBef>
            <a:spcAft>
              <a:spcPct val="35000"/>
            </a:spcAft>
          </a:pPr>
          <a:r>
            <a:rPr lang="zh-CN" altLang="zh-CN" sz="2400" dirty="0">
              <a:latin typeface="宋体" panose="02010600030101010101" pitchFamily="2" charset="-122"/>
              <a:ea typeface="宋体" panose="02010600030101010101" pitchFamily="2" charset="-122"/>
            </a:rPr>
            <a:t>响应变化</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胜过</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遵循计划</a:t>
          </a:r>
          <a:endParaRPr lang="en-US" altLang="zh-CN" sz="2400" dirty="0">
            <a:latin typeface="宋体" panose="02010600030101010101" pitchFamily="2" charset="-122"/>
            <a:ea typeface="宋体" panose="02010600030101010101" pitchFamily="2" charset="-122"/>
          </a:endParaRPr>
        </a:p>
      </dsp:txBody>
      <dsp:txXfrm>
        <a:off x="375049" y="2127336"/>
        <a:ext cx="6350503" cy="442800"/>
      </dsp:txXfrm>
    </dsp:sp>
    <dsp:sp modelId="{3FEB69D5-B70C-40EC-9A42-5BE485E1BE06}">
      <dsp:nvSpPr>
        <dsp:cNvPr id="3" name="矩形 2" hidden="1"/>
        <dsp:cNvSpPr/>
      </dsp:nvSpPr>
      <dsp:spPr>
        <a:xfrm>
          <a:off x="0" y="86136"/>
          <a:ext cx="375049" cy="442800"/>
        </a:xfrm>
        <a:prstGeom prst="rect">
          <a:avLst/>
        </a:prstGeom>
      </dsp:spPr>
      <dsp:txXfrm>
        <a:off x="0" y="86136"/>
        <a:ext cx="375049" cy="442800"/>
      </dsp:txXfrm>
    </dsp:sp>
    <dsp:sp modelId="{AC5F962E-F085-42F8-9C18-072E9AE4C2AF}">
      <dsp:nvSpPr>
        <dsp:cNvPr id="6" name="矩形 5" hidden="1"/>
        <dsp:cNvSpPr/>
      </dsp:nvSpPr>
      <dsp:spPr>
        <a:xfrm>
          <a:off x="0" y="766536"/>
          <a:ext cx="375049" cy="442800"/>
        </a:xfrm>
        <a:prstGeom prst="rect">
          <a:avLst/>
        </a:prstGeom>
      </dsp:spPr>
      <dsp:txXfrm>
        <a:off x="0" y="766536"/>
        <a:ext cx="375049" cy="442800"/>
      </dsp:txXfrm>
    </dsp:sp>
    <dsp:sp modelId="{BCEFA5DD-EB9F-4B9F-8F9E-18A159F9E0D6}">
      <dsp:nvSpPr>
        <dsp:cNvPr id="9" name="矩形 8" hidden="1"/>
        <dsp:cNvSpPr/>
      </dsp:nvSpPr>
      <dsp:spPr>
        <a:xfrm>
          <a:off x="0" y="1446936"/>
          <a:ext cx="375049" cy="442800"/>
        </a:xfrm>
        <a:prstGeom prst="rect">
          <a:avLst/>
        </a:prstGeom>
      </dsp:spPr>
      <dsp:txXfrm>
        <a:off x="0" y="1446936"/>
        <a:ext cx="375049" cy="442800"/>
      </dsp:txXfrm>
    </dsp:sp>
    <dsp:sp modelId="{00636CDF-8770-4B4F-B38B-D1F9484299A9}">
      <dsp:nvSpPr>
        <dsp:cNvPr id="12" name="矩形 11" hidden="1"/>
        <dsp:cNvSpPr/>
      </dsp:nvSpPr>
      <dsp:spPr>
        <a:xfrm>
          <a:off x="0" y="2127336"/>
          <a:ext cx="375049" cy="442800"/>
        </a:xfrm>
        <a:prstGeom prst="rect">
          <a:avLst/>
        </a:prstGeom>
      </dsp:spPr>
      <dsp:txXfrm>
        <a:off x="0" y="2127336"/>
        <a:ext cx="375049" cy="442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5ED47-06F7-4A19-A2FE-4AD6014C3E2E}">
      <dsp:nvSpPr>
        <dsp:cNvPr id="0" name=""/>
        <dsp:cNvSpPr/>
      </dsp:nvSpPr>
      <dsp:spPr>
        <a:xfrm>
          <a:off x="0" y="434539"/>
          <a:ext cx="8064896" cy="68040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F374143B-1EC2-450F-AB16-E207FCED7EC0}">
      <dsp:nvSpPr>
        <dsp:cNvPr id="0" name=""/>
        <dsp:cNvSpPr/>
      </dsp:nvSpPr>
      <dsp:spPr>
        <a:xfrm>
          <a:off x="403244" y="36019"/>
          <a:ext cx="7185104" cy="79704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84" tIns="0" rIns="213384" bIns="0" numCol="1" spcCol="1270" anchor="ctr" anchorCtr="0">
          <a:noAutofit/>
        </a:bodyPr>
        <a:lstStyle/>
        <a:p>
          <a:pPr marL="0" lvl="0" indent="0" algn="l" defTabSz="1066800">
            <a:lnSpc>
              <a:spcPct val="90000"/>
            </a:lnSpc>
            <a:spcBef>
              <a:spcPct val="0"/>
            </a:spcBef>
            <a:spcAft>
              <a:spcPct val="35000"/>
            </a:spcAft>
            <a:buNone/>
          </a:pPr>
          <a:r>
            <a:rPr lang="zh-CN" sz="2400" b="1" kern="1200" dirty="0">
              <a:solidFill>
                <a:srgbClr val="3366FF"/>
              </a:solidFill>
              <a:effectLst>
                <a:outerShdw blurRad="38100" dist="38100" dir="2700000" algn="tl">
                  <a:srgbClr val="000000">
                    <a:alpha val="43137"/>
                  </a:srgbClr>
                </a:outerShdw>
              </a:effectLst>
              <a:latin typeface="宋体" pitchFamily="2" charset="-122"/>
              <a:ea typeface="宋体" pitchFamily="2" charset="-122"/>
            </a:rPr>
            <a:t>技术可行性</a:t>
          </a:r>
          <a:r>
            <a:rPr lang="zh-CN" altLang="en-US" sz="2400" b="1" kern="1200" dirty="0">
              <a:solidFill>
                <a:srgbClr val="3366FF"/>
              </a:solidFill>
              <a:effectLst>
                <a:outerShdw blurRad="38100" dist="38100" dir="2700000" algn="tl">
                  <a:srgbClr val="000000">
                    <a:alpha val="43137"/>
                  </a:srgbClr>
                </a:outerShdw>
              </a:effectLst>
              <a:latin typeface="宋体" pitchFamily="2" charset="-122"/>
              <a:ea typeface="宋体" pitchFamily="2" charset="-122"/>
            </a:rPr>
            <a:t>：</a:t>
          </a:r>
          <a:r>
            <a:rPr lang="zh-CN" sz="2400" b="0" kern="1200" dirty="0">
              <a:solidFill>
                <a:schemeClr val="tx1"/>
              </a:solidFill>
              <a:latin typeface="宋体" pitchFamily="2" charset="-122"/>
              <a:ea typeface="宋体" pitchFamily="2" charset="-122"/>
            </a:rPr>
            <a:t>使用现有的技术能实现这个系统吗</a:t>
          </a:r>
          <a:r>
            <a:rPr lang="en-US" sz="2400" b="0" kern="1200" dirty="0">
              <a:solidFill>
                <a:schemeClr val="tx1"/>
              </a:solidFill>
              <a:latin typeface="宋体" pitchFamily="2" charset="-122"/>
              <a:ea typeface="宋体" pitchFamily="2" charset="-122"/>
            </a:rPr>
            <a:t>?</a:t>
          </a:r>
          <a:endParaRPr lang="zh-CN" altLang="en-US" sz="2400" b="0" kern="1200" dirty="0">
            <a:solidFill>
              <a:schemeClr val="tx1"/>
            </a:solidFill>
            <a:latin typeface="宋体" pitchFamily="2" charset="-122"/>
            <a:ea typeface="宋体" pitchFamily="2" charset="-122"/>
          </a:endParaRPr>
        </a:p>
      </dsp:txBody>
      <dsp:txXfrm>
        <a:off x="442152" y="74927"/>
        <a:ext cx="7107288" cy="719224"/>
      </dsp:txXfrm>
    </dsp:sp>
    <dsp:sp modelId="{8D528393-1C56-4832-8FC9-8CD75C37D198}">
      <dsp:nvSpPr>
        <dsp:cNvPr id="0" name=""/>
        <dsp:cNvSpPr/>
      </dsp:nvSpPr>
      <dsp:spPr>
        <a:xfrm>
          <a:off x="0" y="1659259"/>
          <a:ext cx="8064896" cy="68040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B734164E-9597-4CF0-8394-2ADDAD136676}">
      <dsp:nvSpPr>
        <dsp:cNvPr id="0" name=""/>
        <dsp:cNvSpPr/>
      </dsp:nvSpPr>
      <dsp:spPr>
        <a:xfrm>
          <a:off x="389111" y="1242950"/>
          <a:ext cx="7185104" cy="79704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84" tIns="0" rIns="213384" bIns="0" numCol="1" spcCol="1270" anchor="ctr" anchorCtr="0">
          <a:noAutofit/>
        </a:bodyPr>
        <a:lstStyle/>
        <a:p>
          <a:pPr marL="0" lvl="0" indent="0" algn="l" defTabSz="1066800">
            <a:lnSpc>
              <a:spcPct val="90000"/>
            </a:lnSpc>
            <a:spcBef>
              <a:spcPct val="0"/>
            </a:spcBef>
            <a:spcAft>
              <a:spcPct val="35000"/>
            </a:spcAft>
            <a:buNone/>
          </a:pPr>
          <a:r>
            <a:rPr lang="zh-CN" sz="2400" b="1" kern="1200" dirty="0">
              <a:solidFill>
                <a:srgbClr val="3366FF"/>
              </a:solidFill>
              <a:effectLst>
                <a:outerShdw blurRad="38100" dist="38100" dir="2700000" algn="tl">
                  <a:srgbClr val="000000">
                    <a:alpha val="43137"/>
                  </a:srgbClr>
                </a:outerShdw>
              </a:effectLst>
              <a:latin typeface="宋体" pitchFamily="2" charset="-122"/>
              <a:ea typeface="宋体" pitchFamily="2" charset="-122"/>
            </a:rPr>
            <a:t>经济可行性</a:t>
          </a:r>
          <a:r>
            <a:rPr lang="zh-CN" altLang="en-US" sz="2400" b="1" kern="1200" dirty="0">
              <a:solidFill>
                <a:srgbClr val="3366FF"/>
              </a:solidFill>
              <a:effectLst>
                <a:outerShdw blurRad="38100" dist="38100" dir="2700000" algn="tl">
                  <a:srgbClr val="000000">
                    <a:alpha val="43137"/>
                  </a:srgbClr>
                </a:outerShdw>
              </a:effectLst>
              <a:latin typeface="宋体" pitchFamily="2" charset="-122"/>
              <a:ea typeface="宋体" pitchFamily="2" charset="-122"/>
            </a:rPr>
            <a:t>：</a:t>
          </a:r>
          <a:r>
            <a:rPr lang="zh-CN" sz="2400" b="0" kern="1200" dirty="0">
              <a:solidFill>
                <a:schemeClr val="tx1"/>
              </a:solidFill>
              <a:latin typeface="宋体" pitchFamily="2" charset="-122"/>
              <a:ea typeface="宋体" pitchFamily="2" charset="-122"/>
            </a:rPr>
            <a:t>这个系统的经济效益能超过它的开发成本吗</a:t>
          </a:r>
          <a:r>
            <a:rPr lang="en-US" sz="2400" b="0" kern="1200" dirty="0">
              <a:solidFill>
                <a:schemeClr val="tx1"/>
              </a:solidFill>
              <a:latin typeface="宋体" pitchFamily="2" charset="-122"/>
              <a:ea typeface="宋体" pitchFamily="2" charset="-122"/>
            </a:rPr>
            <a:t>?</a:t>
          </a:r>
          <a:endParaRPr lang="zh-CN" altLang="en-US" sz="2400" b="0" kern="1200" dirty="0">
            <a:solidFill>
              <a:schemeClr val="tx1"/>
            </a:solidFill>
            <a:latin typeface="宋体" pitchFamily="2" charset="-122"/>
            <a:ea typeface="宋体" pitchFamily="2" charset="-122"/>
          </a:endParaRPr>
        </a:p>
      </dsp:txBody>
      <dsp:txXfrm>
        <a:off x="428019" y="1281858"/>
        <a:ext cx="7107288" cy="719224"/>
      </dsp:txXfrm>
    </dsp:sp>
    <dsp:sp modelId="{4C1A4602-D8A0-4670-868E-0E3ED153BB75}">
      <dsp:nvSpPr>
        <dsp:cNvPr id="0" name=""/>
        <dsp:cNvSpPr/>
      </dsp:nvSpPr>
      <dsp:spPr>
        <a:xfrm>
          <a:off x="0" y="2883979"/>
          <a:ext cx="8064896" cy="68040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2D37F88C-FEFA-4A75-B6B0-AF7AAF533B46}">
      <dsp:nvSpPr>
        <dsp:cNvPr id="0" name=""/>
        <dsp:cNvSpPr/>
      </dsp:nvSpPr>
      <dsp:spPr>
        <a:xfrm>
          <a:off x="403244" y="2485460"/>
          <a:ext cx="7185104" cy="79704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84" tIns="0" rIns="213384" bIns="0" numCol="1" spcCol="1270" anchor="ctr" anchorCtr="0">
          <a:noAutofit/>
        </a:bodyPr>
        <a:lstStyle/>
        <a:p>
          <a:pPr marL="0" lvl="0" indent="0" algn="l" defTabSz="1066800">
            <a:lnSpc>
              <a:spcPct val="90000"/>
            </a:lnSpc>
            <a:spcBef>
              <a:spcPct val="0"/>
            </a:spcBef>
            <a:spcAft>
              <a:spcPct val="35000"/>
            </a:spcAft>
            <a:buNone/>
          </a:pPr>
          <a:r>
            <a:rPr lang="zh-CN" sz="2400" b="1" kern="1200" dirty="0">
              <a:solidFill>
                <a:srgbClr val="3366FF"/>
              </a:solidFill>
              <a:effectLst>
                <a:outerShdw blurRad="38100" dist="38100" dir="2700000" algn="tl">
                  <a:srgbClr val="000000">
                    <a:alpha val="43137"/>
                  </a:srgbClr>
                </a:outerShdw>
              </a:effectLst>
              <a:latin typeface="宋体" pitchFamily="2" charset="-122"/>
              <a:ea typeface="宋体" pitchFamily="2" charset="-122"/>
            </a:rPr>
            <a:t>操作可行性</a:t>
          </a:r>
          <a:r>
            <a:rPr lang="zh-CN" altLang="en-US" sz="2400" b="1" kern="1200" dirty="0">
              <a:solidFill>
                <a:srgbClr val="3366FF"/>
              </a:solidFill>
              <a:effectLst>
                <a:outerShdw blurRad="38100" dist="38100" dir="2700000" algn="tl">
                  <a:srgbClr val="000000">
                    <a:alpha val="43137"/>
                  </a:srgbClr>
                </a:outerShdw>
              </a:effectLst>
              <a:latin typeface="宋体" pitchFamily="2" charset="-122"/>
              <a:ea typeface="宋体" pitchFamily="2" charset="-122"/>
            </a:rPr>
            <a:t>：</a:t>
          </a:r>
          <a:r>
            <a:rPr lang="zh-CN" sz="2400" b="0" kern="1200" dirty="0">
              <a:solidFill>
                <a:schemeClr val="tx1"/>
              </a:solidFill>
              <a:latin typeface="宋体" pitchFamily="2" charset="-122"/>
              <a:ea typeface="宋体" pitchFamily="2" charset="-122"/>
            </a:rPr>
            <a:t>系统的操作方式在这个用户组织内行得通吗</a:t>
          </a:r>
          <a:r>
            <a:rPr lang="en-US" sz="2400" b="0" kern="1200" dirty="0">
              <a:solidFill>
                <a:schemeClr val="tx1"/>
              </a:solidFill>
              <a:latin typeface="宋体" pitchFamily="2" charset="-122"/>
              <a:ea typeface="宋体" pitchFamily="2" charset="-122"/>
            </a:rPr>
            <a:t>?</a:t>
          </a:r>
          <a:endParaRPr lang="zh-CN" altLang="en-US" sz="2400" b="0" kern="1200" dirty="0">
            <a:solidFill>
              <a:schemeClr val="tx1"/>
            </a:solidFill>
            <a:latin typeface="宋体" pitchFamily="2" charset="-122"/>
            <a:ea typeface="宋体" pitchFamily="2" charset="-122"/>
          </a:endParaRPr>
        </a:p>
      </dsp:txBody>
      <dsp:txXfrm>
        <a:off x="442152" y="2524368"/>
        <a:ext cx="7107288" cy="719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F49AB-CCE9-4584-A657-66D7B1236BB7}">
      <dsp:nvSpPr>
        <dsp:cNvPr id="0" name=""/>
        <dsp:cNvSpPr/>
      </dsp:nvSpPr>
      <dsp:spPr>
        <a:xfrm>
          <a:off x="1475374" y="143735"/>
          <a:ext cx="2387384" cy="54702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latin typeface="宋体" pitchFamily="2" charset="-122"/>
              <a:ea typeface="宋体" pitchFamily="2" charset="-122"/>
            </a:rPr>
            <a:t>1 </a:t>
          </a:r>
          <a:r>
            <a:rPr lang="zh-CN" altLang="en-US" sz="1600" b="1" kern="1200" dirty="0">
              <a:latin typeface="宋体" pitchFamily="2" charset="-122"/>
              <a:ea typeface="宋体" pitchFamily="2" charset="-122"/>
            </a:rPr>
            <a:t>分析员定义问题</a:t>
          </a:r>
          <a:endParaRPr lang="zh-CN" altLang="en-US" sz="1600" b="1" kern="1200" dirty="0"/>
        </a:p>
      </dsp:txBody>
      <dsp:txXfrm>
        <a:off x="1502078" y="170439"/>
        <a:ext cx="2333976" cy="493616"/>
      </dsp:txXfrm>
    </dsp:sp>
    <dsp:sp modelId="{93768300-3A0F-4C7C-8B22-C8994B86F90E}">
      <dsp:nvSpPr>
        <dsp:cNvPr id="0" name=""/>
        <dsp:cNvSpPr/>
      </dsp:nvSpPr>
      <dsp:spPr>
        <a:xfrm>
          <a:off x="1976401" y="646017"/>
          <a:ext cx="1808193" cy="1808193"/>
        </a:xfrm>
        <a:custGeom>
          <a:avLst/>
          <a:gdLst/>
          <a:ahLst/>
          <a:cxnLst/>
          <a:rect l="0" t="0" r="0" b="0"/>
          <a:pathLst>
            <a:path>
              <a:moveTo>
                <a:pt x="1249432" y="68552"/>
              </a:moveTo>
              <a:arcTo wR="904096" hR="904096" stAng="17547334" swAng="79187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AC9DC76-9A05-443A-944B-07DF77E743C6}">
      <dsp:nvSpPr>
        <dsp:cNvPr id="0" name=""/>
        <dsp:cNvSpPr/>
      </dsp:nvSpPr>
      <dsp:spPr>
        <a:xfrm>
          <a:off x="2829282" y="857622"/>
          <a:ext cx="2249567" cy="54702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b="1" kern="1200">
              <a:latin typeface="宋体" pitchFamily="2" charset="-122"/>
              <a:ea typeface="宋体" pitchFamily="2" charset="-122"/>
            </a:rPr>
            <a:t>2 </a:t>
          </a:r>
          <a:r>
            <a:rPr lang="zh-CN" altLang="en-US" sz="1600" b="1" kern="1200">
              <a:latin typeface="宋体" pitchFamily="2" charset="-122"/>
              <a:ea typeface="宋体" pitchFamily="2" charset="-122"/>
            </a:rPr>
            <a:t>研究分析问题</a:t>
          </a:r>
          <a:endParaRPr lang="zh-CN" altLang="en-US" sz="1600" b="1" kern="1200" dirty="0"/>
        </a:p>
      </dsp:txBody>
      <dsp:txXfrm>
        <a:off x="2855986" y="884326"/>
        <a:ext cx="2196159" cy="493616"/>
      </dsp:txXfrm>
    </dsp:sp>
    <dsp:sp modelId="{777A6870-552C-49EE-A3AF-AAF1F82528F8}">
      <dsp:nvSpPr>
        <dsp:cNvPr id="0" name=""/>
        <dsp:cNvSpPr/>
      </dsp:nvSpPr>
      <dsp:spPr>
        <a:xfrm>
          <a:off x="1976401" y="-191943"/>
          <a:ext cx="1808193" cy="1808193"/>
        </a:xfrm>
        <a:custGeom>
          <a:avLst/>
          <a:gdLst/>
          <a:ahLst/>
          <a:cxnLst/>
          <a:rect l="0" t="0" r="0" b="0"/>
          <a:pathLst>
            <a:path>
              <a:moveTo>
                <a:pt x="1431079" y="1638726"/>
              </a:moveTo>
              <a:arcTo wR="904096" hR="904096" stAng="3260788" swAng="79187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72E5F4E-6EE1-44C0-911F-FBFC93503FA3}">
      <dsp:nvSpPr>
        <dsp:cNvPr id="0" name=""/>
        <dsp:cNvSpPr/>
      </dsp:nvSpPr>
      <dsp:spPr>
        <a:xfrm>
          <a:off x="1475374" y="1571508"/>
          <a:ext cx="2387384" cy="54702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latin typeface="宋体" pitchFamily="2" charset="-122"/>
              <a:ea typeface="宋体" pitchFamily="2" charset="-122"/>
            </a:rPr>
            <a:t>3 </a:t>
          </a:r>
          <a:r>
            <a:rPr lang="zh-CN" altLang="en-US" sz="1600" b="1" kern="1200" dirty="0">
              <a:latin typeface="宋体" pitchFamily="2" charset="-122"/>
              <a:ea typeface="宋体" pitchFamily="2" charset="-122"/>
            </a:rPr>
            <a:t>导出一个试探性的解</a:t>
          </a:r>
          <a:endParaRPr lang="zh-CN" altLang="en-US" sz="1600" b="1" kern="1200" dirty="0"/>
        </a:p>
      </dsp:txBody>
      <dsp:txXfrm>
        <a:off x="1502078" y="1598212"/>
        <a:ext cx="2333976" cy="493616"/>
      </dsp:txXfrm>
    </dsp:sp>
    <dsp:sp modelId="{97729910-D986-45AB-A5CC-6E45931CF6A2}">
      <dsp:nvSpPr>
        <dsp:cNvPr id="0" name=""/>
        <dsp:cNvSpPr/>
      </dsp:nvSpPr>
      <dsp:spPr>
        <a:xfrm>
          <a:off x="1462331" y="-205277"/>
          <a:ext cx="1808193" cy="1808193"/>
        </a:xfrm>
        <a:custGeom>
          <a:avLst/>
          <a:gdLst/>
          <a:ahLst/>
          <a:cxnLst/>
          <a:rect l="0" t="0" r="0" b="0"/>
          <a:pathLst>
            <a:path>
              <a:moveTo>
                <a:pt x="597559" y="1754641"/>
              </a:moveTo>
              <a:arcTo wR="904096" hR="904096" stAng="6589154" swAng="85100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6AC8907-C5A1-4613-9A43-9D1E1BCF90B1}">
      <dsp:nvSpPr>
        <dsp:cNvPr id="0" name=""/>
        <dsp:cNvSpPr/>
      </dsp:nvSpPr>
      <dsp:spPr>
        <a:xfrm>
          <a:off x="0" y="857620"/>
          <a:ext cx="2525167" cy="54702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latin typeface="宋体" pitchFamily="2" charset="-122"/>
              <a:ea typeface="宋体" pitchFamily="2" charset="-122"/>
            </a:rPr>
            <a:t>4 </a:t>
          </a:r>
          <a:r>
            <a:rPr lang="zh-CN" altLang="en-US" sz="1600" b="1" kern="1200" dirty="0">
              <a:latin typeface="宋体" pitchFamily="2" charset="-122"/>
              <a:ea typeface="宋体" pitchFamily="2" charset="-122"/>
            </a:rPr>
            <a:t>再次定义问题</a:t>
          </a:r>
          <a:endParaRPr lang="zh-CN" altLang="en-US" sz="1600" b="1" kern="1200" dirty="0"/>
        </a:p>
      </dsp:txBody>
      <dsp:txXfrm>
        <a:off x="26704" y="884324"/>
        <a:ext cx="2471759" cy="493616"/>
      </dsp:txXfrm>
    </dsp:sp>
    <dsp:sp modelId="{453A8148-9DEC-488C-9C89-14A93A442259}">
      <dsp:nvSpPr>
        <dsp:cNvPr id="0" name=""/>
        <dsp:cNvSpPr/>
      </dsp:nvSpPr>
      <dsp:spPr>
        <a:xfrm>
          <a:off x="1462330" y="659352"/>
          <a:ext cx="1808193" cy="1808193"/>
        </a:xfrm>
        <a:custGeom>
          <a:avLst/>
          <a:gdLst/>
          <a:ahLst/>
          <a:cxnLst/>
          <a:rect l="0" t="0" r="0" b="0"/>
          <a:pathLst>
            <a:path>
              <a:moveTo>
                <a:pt x="398499" y="154588"/>
              </a:moveTo>
              <a:arcTo wR="904096" hR="904096" stAng="14159849" swAng="85099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2CFBE-6E43-46DA-BDA9-ACF48875AEE1}">
      <dsp:nvSpPr>
        <dsp:cNvPr id="0" name=""/>
        <dsp:cNvSpPr/>
      </dsp:nvSpPr>
      <dsp:spPr>
        <a:xfrm>
          <a:off x="5067548" y="1169089"/>
          <a:ext cx="1892599" cy="552636"/>
        </a:xfrm>
        <a:custGeom>
          <a:avLst/>
          <a:gdLst/>
          <a:ahLst/>
          <a:cxnLst/>
          <a:rect l="0" t="0" r="0" b="0"/>
          <a:pathLst>
            <a:path>
              <a:moveTo>
                <a:pt x="0" y="0"/>
              </a:moveTo>
              <a:lnTo>
                <a:pt x="0" y="481483"/>
              </a:lnTo>
              <a:lnTo>
                <a:pt x="1892599" y="481483"/>
              </a:lnTo>
              <a:lnTo>
                <a:pt x="1892599" y="552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7EFB26-22C3-4131-9F84-ACF7FD52F730}">
      <dsp:nvSpPr>
        <dsp:cNvPr id="0" name=""/>
        <dsp:cNvSpPr/>
      </dsp:nvSpPr>
      <dsp:spPr>
        <a:xfrm>
          <a:off x="5067548" y="1169089"/>
          <a:ext cx="963604" cy="535590"/>
        </a:xfrm>
        <a:custGeom>
          <a:avLst/>
          <a:gdLst/>
          <a:ahLst/>
          <a:cxnLst/>
          <a:rect l="0" t="0" r="0" b="0"/>
          <a:pathLst>
            <a:path>
              <a:moveTo>
                <a:pt x="0" y="0"/>
              </a:moveTo>
              <a:lnTo>
                <a:pt x="0" y="464436"/>
              </a:lnTo>
              <a:lnTo>
                <a:pt x="963604" y="464436"/>
              </a:lnTo>
              <a:lnTo>
                <a:pt x="963604" y="5355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D0EF8-5C39-4E01-AB3C-97D56D138951}">
      <dsp:nvSpPr>
        <dsp:cNvPr id="0" name=""/>
        <dsp:cNvSpPr/>
      </dsp:nvSpPr>
      <dsp:spPr>
        <a:xfrm>
          <a:off x="5021828" y="1169089"/>
          <a:ext cx="91440" cy="535590"/>
        </a:xfrm>
        <a:custGeom>
          <a:avLst/>
          <a:gdLst/>
          <a:ahLst/>
          <a:cxnLst/>
          <a:rect l="0" t="0" r="0" b="0"/>
          <a:pathLst>
            <a:path>
              <a:moveTo>
                <a:pt x="45720" y="0"/>
              </a:moveTo>
              <a:lnTo>
                <a:pt x="45720" y="464436"/>
              </a:lnTo>
              <a:lnTo>
                <a:pt x="70567" y="464436"/>
              </a:lnTo>
              <a:lnTo>
                <a:pt x="70567" y="5355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706CF0-8940-42BA-B31E-742ED0F1076D}">
      <dsp:nvSpPr>
        <dsp:cNvPr id="0" name=""/>
        <dsp:cNvSpPr/>
      </dsp:nvSpPr>
      <dsp:spPr>
        <a:xfrm>
          <a:off x="4153637" y="1169089"/>
          <a:ext cx="913910" cy="552636"/>
        </a:xfrm>
        <a:custGeom>
          <a:avLst/>
          <a:gdLst/>
          <a:ahLst/>
          <a:cxnLst/>
          <a:rect l="0" t="0" r="0" b="0"/>
          <a:pathLst>
            <a:path>
              <a:moveTo>
                <a:pt x="913910" y="0"/>
              </a:moveTo>
              <a:lnTo>
                <a:pt x="913910" y="481483"/>
              </a:lnTo>
              <a:lnTo>
                <a:pt x="0" y="481483"/>
              </a:lnTo>
              <a:lnTo>
                <a:pt x="0" y="552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05131E-46C1-4043-B97E-65FA679EFD0E}">
      <dsp:nvSpPr>
        <dsp:cNvPr id="0" name=""/>
        <dsp:cNvSpPr/>
      </dsp:nvSpPr>
      <dsp:spPr>
        <a:xfrm>
          <a:off x="3214880" y="1169089"/>
          <a:ext cx="1852668" cy="551812"/>
        </a:xfrm>
        <a:custGeom>
          <a:avLst/>
          <a:gdLst/>
          <a:ahLst/>
          <a:cxnLst/>
          <a:rect l="0" t="0" r="0" b="0"/>
          <a:pathLst>
            <a:path>
              <a:moveTo>
                <a:pt x="1852668" y="0"/>
              </a:moveTo>
              <a:lnTo>
                <a:pt x="1852668" y="480658"/>
              </a:lnTo>
              <a:lnTo>
                <a:pt x="0" y="480658"/>
              </a:lnTo>
              <a:lnTo>
                <a:pt x="0" y="55181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7B246A-DCD5-4BD1-8413-11947897135B}">
      <dsp:nvSpPr>
        <dsp:cNvPr id="0" name=""/>
        <dsp:cNvSpPr/>
      </dsp:nvSpPr>
      <dsp:spPr>
        <a:xfrm>
          <a:off x="3235188" y="406652"/>
          <a:ext cx="1832360" cy="274709"/>
        </a:xfrm>
        <a:custGeom>
          <a:avLst/>
          <a:gdLst/>
          <a:ahLst/>
          <a:cxnLst/>
          <a:rect l="0" t="0" r="0" b="0"/>
          <a:pathLst>
            <a:path>
              <a:moveTo>
                <a:pt x="0" y="0"/>
              </a:moveTo>
              <a:lnTo>
                <a:pt x="0" y="203556"/>
              </a:lnTo>
              <a:lnTo>
                <a:pt x="1832360" y="203556"/>
              </a:lnTo>
              <a:lnTo>
                <a:pt x="1832360" y="2747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4B19F8-B176-45E9-8E41-7DDD4FA92FB6}">
      <dsp:nvSpPr>
        <dsp:cNvPr id="0" name=""/>
        <dsp:cNvSpPr/>
      </dsp:nvSpPr>
      <dsp:spPr>
        <a:xfrm>
          <a:off x="1312517" y="1169089"/>
          <a:ext cx="963604" cy="537736"/>
        </a:xfrm>
        <a:custGeom>
          <a:avLst/>
          <a:gdLst/>
          <a:ahLst/>
          <a:cxnLst/>
          <a:rect l="0" t="0" r="0" b="0"/>
          <a:pathLst>
            <a:path>
              <a:moveTo>
                <a:pt x="0" y="0"/>
              </a:moveTo>
              <a:lnTo>
                <a:pt x="0" y="466582"/>
              </a:lnTo>
              <a:lnTo>
                <a:pt x="963604" y="466582"/>
              </a:lnTo>
              <a:lnTo>
                <a:pt x="963604" y="5377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705B6-97C4-485D-839B-A45C0011AC8D}">
      <dsp:nvSpPr>
        <dsp:cNvPr id="0" name=""/>
        <dsp:cNvSpPr/>
      </dsp:nvSpPr>
      <dsp:spPr>
        <a:xfrm>
          <a:off x="1266797" y="1169089"/>
          <a:ext cx="91440" cy="552636"/>
        </a:xfrm>
        <a:custGeom>
          <a:avLst/>
          <a:gdLst/>
          <a:ahLst/>
          <a:cxnLst/>
          <a:rect l="0" t="0" r="0" b="0"/>
          <a:pathLst>
            <a:path>
              <a:moveTo>
                <a:pt x="45720" y="0"/>
              </a:moveTo>
              <a:lnTo>
                <a:pt x="45720" y="481483"/>
              </a:lnTo>
              <a:lnTo>
                <a:pt x="70567" y="481483"/>
              </a:lnTo>
              <a:lnTo>
                <a:pt x="70567" y="552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8FD95E-EDB5-44FF-BC28-9CEC39FAA037}">
      <dsp:nvSpPr>
        <dsp:cNvPr id="0" name=""/>
        <dsp:cNvSpPr/>
      </dsp:nvSpPr>
      <dsp:spPr>
        <a:xfrm>
          <a:off x="398606" y="1169089"/>
          <a:ext cx="913910" cy="552636"/>
        </a:xfrm>
        <a:custGeom>
          <a:avLst/>
          <a:gdLst/>
          <a:ahLst/>
          <a:cxnLst/>
          <a:rect l="0" t="0" r="0" b="0"/>
          <a:pathLst>
            <a:path>
              <a:moveTo>
                <a:pt x="913910" y="0"/>
              </a:moveTo>
              <a:lnTo>
                <a:pt x="913910" y="481483"/>
              </a:lnTo>
              <a:lnTo>
                <a:pt x="0" y="481483"/>
              </a:lnTo>
              <a:lnTo>
                <a:pt x="0" y="552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32843-313B-4ECD-AB0D-771ACBEBCCED}">
      <dsp:nvSpPr>
        <dsp:cNvPr id="0" name=""/>
        <dsp:cNvSpPr/>
      </dsp:nvSpPr>
      <dsp:spPr>
        <a:xfrm>
          <a:off x="1312517" y="406652"/>
          <a:ext cx="1922670" cy="274709"/>
        </a:xfrm>
        <a:custGeom>
          <a:avLst/>
          <a:gdLst/>
          <a:ahLst/>
          <a:cxnLst/>
          <a:rect l="0" t="0" r="0" b="0"/>
          <a:pathLst>
            <a:path>
              <a:moveTo>
                <a:pt x="1922670" y="0"/>
              </a:moveTo>
              <a:lnTo>
                <a:pt x="1922670" y="203556"/>
              </a:lnTo>
              <a:lnTo>
                <a:pt x="0" y="203556"/>
              </a:lnTo>
              <a:lnTo>
                <a:pt x="0" y="2747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4D421F-0B88-47CD-9CC7-E18B4BD64C78}">
      <dsp:nvSpPr>
        <dsp:cNvPr id="0" name=""/>
        <dsp:cNvSpPr/>
      </dsp:nvSpPr>
      <dsp:spPr>
        <a:xfrm>
          <a:off x="1509243" y="-81074"/>
          <a:ext cx="3451888" cy="4877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D869A8-5EFA-43E4-91FB-7DE20FDED852}">
      <dsp:nvSpPr>
        <dsp:cNvPr id="0" name=""/>
        <dsp:cNvSpPr/>
      </dsp:nvSpPr>
      <dsp:spPr>
        <a:xfrm>
          <a:off x="1594585" y="0"/>
          <a:ext cx="3451888" cy="48772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宋体" pitchFamily="2" charset="-122"/>
              <a:ea typeface="宋体" pitchFamily="2" charset="-122"/>
            </a:rPr>
            <a:t>考务处理系统功能 </a:t>
          </a:r>
          <a:endParaRPr lang="zh-CN" altLang="en-US" sz="2400" kern="1200" dirty="0">
            <a:latin typeface="宋体" pitchFamily="2" charset="-122"/>
            <a:ea typeface="宋体" pitchFamily="2" charset="-122"/>
          </a:endParaRPr>
        </a:p>
      </dsp:txBody>
      <dsp:txXfrm>
        <a:off x="1608870" y="14285"/>
        <a:ext cx="3423318" cy="459157"/>
      </dsp:txXfrm>
    </dsp:sp>
    <dsp:sp modelId="{0EC27716-23B9-421F-B0C1-0C5114FAA85D}">
      <dsp:nvSpPr>
        <dsp:cNvPr id="0" name=""/>
        <dsp:cNvSpPr/>
      </dsp:nvSpPr>
      <dsp:spPr>
        <a:xfrm>
          <a:off x="340000" y="681362"/>
          <a:ext cx="1945033" cy="4877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97F2F7-5794-4B31-82FF-03BA9C4DFC03}">
      <dsp:nvSpPr>
        <dsp:cNvPr id="0" name=""/>
        <dsp:cNvSpPr/>
      </dsp:nvSpPr>
      <dsp:spPr>
        <a:xfrm>
          <a:off x="425342" y="762436"/>
          <a:ext cx="1945033" cy="48772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宋体" pitchFamily="2" charset="-122"/>
              <a:ea typeface="宋体" pitchFamily="2" charset="-122"/>
            </a:rPr>
            <a:t>1 </a:t>
          </a:r>
          <a:r>
            <a:rPr lang="zh-CN" altLang="en-US" sz="2000" b="1" kern="1200" dirty="0">
              <a:latin typeface="宋体" pitchFamily="2" charset="-122"/>
              <a:ea typeface="宋体" pitchFamily="2" charset="-122"/>
            </a:rPr>
            <a:t>登记报名单</a:t>
          </a:r>
          <a:endParaRPr lang="zh-CN" altLang="en-US" sz="2000" kern="1200" dirty="0">
            <a:latin typeface="宋体" pitchFamily="2" charset="-122"/>
            <a:ea typeface="宋体" pitchFamily="2" charset="-122"/>
          </a:endParaRPr>
        </a:p>
      </dsp:txBody>
      <dsp:txXfrm>
        <a:off x="439627" y="776721"/>
        <a:ext cx="1916463" cy="459157"/>
      </dsp:txXfrm>
    </dsp:sp>
    <dsp:sp modelId="{0DE5F527-8CB9-4619-9C33-1AFFF905D546}">
      <dsp:nvSpPr>
        <dsp:cNvPr id="0" name=""/>
        <dsp:cNvSpPr/>
      </dsp:nvSpPr>
      <dsp:spPr>
        <a:xfrm>
          <a:off x="14569" y="1721726"/>
          <a:ext cx="768074" cy="34908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9FF1AB-7510-4CD9-8738-B8E15BA1BA72}">
      <dsp:nvSpPr>
        <dsp:cNvPr id="0" name=""/>
        <dsp:cNvSpPr/>
      </dsp:nvSpPr>
      <dsp:spPr>
        <a:xfrm>
          <a:off x="99911" y="1802800"/>
          <a:ext cx="768074" cy="34908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wordArtVertRtl"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itchFamily="2" charset="-122"/>
              <a:ea typeface="宋体" pitchFamily="2" charset="-122"/>
            </a:rPr>
            <a:t>检查报名单</a:t>
          </a:r>
        </a:p>
      </dsp:txBody>
      <dsp:txXfrm>
        <a:off x="122407" y="1825296"/>
        <a:ext cx="723082" cy="3445891"/>
      </dsp:txXfrm>
    </dsp:sp>
    <dsp:sp modelId="{D9F65111-E5AE-4942-A04B-F8E0864BFD26}">
      <dsp:nvSpPr>
        <dsp:cNvPr id="0" name=""/>
        <dsp:cNvSpPr/>
      </dsp:nvSpPr>
      <dsp:spPr>
        <a:xfrm>
          <a:off x="953327" y="1721726"/>
          <a:ext cx="768074" cy="3492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4FA909-41D8-494C-83E9-698C778FC20A}">
      <dsp:nvSpPr>
        <dsp:cNvPr id="0" name=""/>
        <dsp:cNvSpPr/>
      </dsp:nvSpPr>
      <dsp:spPr>
        <a:xfrm>
          <a:off x="1038669" y="1802800"/>
          <a:ext cx="768074" cy="3492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wordArtVertRtl"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itchFamily="2" charset="-122"/>
              <a:ea typeface="宋体" pitchFamily="2" charset="-122"/>
            </a:rPr>
            <a:t>编准考证号</a:t>
          </a:r>
        </a:p>
      </dsp:txBody>
      <dsp:txXfrm>
        <a:off x="1061165" y="1825296"/>
        <a:ext cx="723082" cy="3447316"/>
      </dsp:txXfrm>
    </dsp:sp>
    <dsp:sp modelId="{2CD55563-C9E2-432F-B551-FC3592224F4E}">
      <dsp:nvSpPr>
        <dsp:cNvPr id="0" name=""/>
        <dsp:cNvSpPr/>
      </dsp:nvSpPr>
      <dsp:spPr>
        <a:xfrm>
          <a:off x="1892085" y="1706826"/>
          <a:ext cx="768074" cy="35284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3157E6-C9FA-45D9-8A21-766F23436ECC}">
      <dsp:nvSpPr>
        <dsp:cNvPr id="0" name=""/>
        <dsp:cNvSpPr/>
      </dsp:nvSpPr>
      <dsp:spPr>
        <a:xfrm>
          <a:off x="1977426" y="1787900"/>
          <a:ext cx="768074" cy="352844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wordArtVertRtl" wrap="square" lIns="76200" tIns="144000" rIns="76200" bIns="76200" numCol="1" spcCol="1270" anchor="ctr" anchorCtr="1">
          <a:noAutofit/>
        </a:bodyPr>
        <a:lstStyle/>
        <a:p>
          <a:pPr marL="0" lvl="0" indent="0" algn="ctr" defTabSz="889000">
            <a:lnSpc>
              <a:spcPct val="90000"/>
            </a:lnSpc>
            <a:spcBef>
              <a:spcPct val="0"/>
            </a:spcBef>
            <a:spcAft>
              <a:spcPct val="35000"/>
            </a:spcAft>
            <a:buNone/>
          </a:pPr>
          <a:r>
            <a:rPr lang="zh-CN" altLang="en-US" sz="2000" b="1" kern="1200" dirty="0">
              <a:latin typeface="宋体" pitchFamily="2" charset="-122"/>
              <a:ea typeface="宋体" pitchFamily="2" charset="-122"/>
            </a:rPr>
            <a:t>登记考生</a:t>
          </a:r>
          <a:endParaRPr lang="zh-CN" altLang="en-US" sz="2000" kern="1200" dirty="0">
            <a:latin typeface="宋体" pitchFamily="2" charset="-122"/>
            <a:ea typeface="宋体" pitchFamily="2" charset="-122"/>
          </a:endParaRPr>
        </a:p>
      </dsp:txBody>
      <dsp:txXfrm>
        <a:off x="1999922" y="1810396"/>
        <a:ext cx="723082" cy="3483456"/>
      </dsp:txXfrm>
    </dsp:sp>
    <dsp:sp modelId="{5C3A1DF2-BF5B-4F9A-BCFF-F43B345DCF41}">
      <dsp:nvSpPr>
        <dsp:cNvPr id="0" name=""/>
        <dsp:cNvSpPr/>
      </dsp:nvSpPr>
      <dsp:spPr>
        <a:xfrm>
          <a:off x="3995120" y="681362"/>
          <a:ext cx="2144855" cy="4877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F3A1EF-E3A6-46FC-99D5-505C60616EF6}">
      <dsp:nvSpPr>
        <dsp:cNvPr id="0" name=""/>
        <dsp:cNvSpPr/>
      </dsp:nvSpPr>
      <dsp:spPr>
        <a:xfrm>
          <a:off x="4080462" y="762436"/>
          <a:ext cx="2144855" cy="48772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宋体" pitchFamily="2" charset="-122"/>
              <a:ea typeface="宋体" pitchFamily="2" charset="-122"/>
            </a:rPr>
            <a:t>2 </a:t>
          </a:r>
          <a:r>
            <a:rPr lang="zh-CN" altLang="en-US" sz="2000" b="1" kern="1200" dirty="0">
              <a:latin typeface="宋体" pitchFamily="2" charset="-122"/>
              <a:ea typeface="宋体" pitchFamily="2" charset="-122"/>
            </a:rPr>
            <a:t>统计成绩</a:t>
          </a:r>
          <a:endParaRPr lang="zh-CN" altLang="en-US" sz="2000" kern="1200" dirty="0">
            <a:latin typeface="宋体" pitchFamily="2" charset="-122"/>
            <a:ea typeface="宋体" pitchFamily="2" charset="-122"/>
          </a:endParaRPr>
        </a:p>
      </dsp:txBody>
      <dsp:txXfrm>
        <a:off x="4094747" y="776721"/>
        <a:ext cx="2116285" cy="459157"/>
      </dsp:txXfrm>
    </dsp:sp>
    <dsp:sp modelId="{AB02B6AD-0545-4E4D-AF56-6FEFFC486D20}">
      <dsp:nvSpPr>
        <dsp:cNvPr id="0" name=""/>
        <dsp:cNvSpPr/>
      </dsp:nvSpPr>
      <dsp:spPr>
        <a:xfrm>
          <a:off x="2830842" y="1720901"/>
          <a:ext cx="768074" cy="35558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B2AEEF-0259-4BDC-A117-3D30D4745F60}">
      <dsp:nvSpPr>
        <dsp:cNvPr id="0" name=""/>
        <dsp:cNvSpPr/>
      </dsp:nvSpPr>
      <dsp:spPr>
        <a:xfrm>
          <a:off x="2916184" y="1801976"/>
          <a:ext cx="768074" cy="35558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wordArtVertRtl"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itchFamily="2" charset="-122"/>
              <a:ea typeface="宋体" pitchFamily="2" charset="-122"/>
            </a:rPr>
            <a:t>检查成绩清单</a:t>
          </a:r>
          <a:endParaRPr lang="zh-CN" altLang="en-US" sz="2000" kern="1200" dirty="0">
            <a:latin typeface="宋体" pitchFamily="2" charset="-122"/>
            <a:ea typeface="宋体" pitchFamily="2" charset="-122"/>
          </a:endParaRPr>
        </a:p>
      </dsp:txBody>
      <dsp:txXfrm>
        <a:off x="2938680" y="1824472"/>
        <a:ext cx="723082" cy="3510881"/>
      </dsp:txXfrm>
    </dsp:sp>
    <dsp:sp modelId="{1AE38CF9-B41D-41F8-965D-E08F32B0E4BB}">
      <dsp:nvSpPr>
        <dsp:cNvPr id="0" name=""/>
        <dsp:cNvSpPr/>
      </dsp:nvSpPr>
      <dsp:spPr>
        <a:xfrm>
          <a:off x="3769600" y="1721726"/>
          <a:ext cx="768074" cy="35403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BE8F8-18E8-48DE-882C-64BC886154FA}">
      <dsp:nvSpPr>
        <dsp:cNvPr id="0" name=""/>
        <dsp:cNvSpPr/>
      </dsp:nvSpPr>
      <dsp:spPr>
        <a:xfrm>
          <a:off x="3854942" y="1802800"/>
          <a:ext cx="768074" cy="35403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wordArtVertRtl"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itchFamily="2" charset="-122"/>
              <a:ea typeface="宋体" pitchFamily="2" charset="-122"/>
            </a:rPr>
            <a:t>审定合格者</a:t>
          </a:r>
          <a:endParaRPr lang="zh-CN" altLang="en-US" sz="2000" kern="1200" dirty="0">
            <a:latin typeface="宋体" pitchFamily="2" charset="-122"/>
            <a:ea typeface="宋体" pitchFamily="2" charset="-122"/>
          </a:endParaRPr>
        </a:p>
      </dsp:txBody>
      <dsp:txXfrm>
        <a:off x="3877438" y="1825296"/>
        <a:ext cx="723082" cy="3495391"/>
      </dsp:txXfrm>
    </dsp:sp>
    <dsp:sp modelId="{F20B53B7-6EFE-4ECA-B21B-25E3FE2EDEF4}">
      <dsp:nvSpPr>
        <dsp:cNvPr id="0" name=""/>
        <dsp:cNvSpPr/>
      </dsp:nvSpPr>
      <dsp:spPr>
        <a:xfrm>
          <a:off x="4708358" y="1704680"/>
          <a:ext cx="768074" cy="35720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E1B7AE-19C7-40A4-9007-9B16DF596300}">
      <dsp:nvSpPr>
        <dsp:cNvPr id="0" name=""/>
        <dsp:cNvSpPr/>
      </dsp:nvSpPr>
      <dsp:spPr>
        <a:xfrm>
          <a:off x="4793699" y="1785754"/>
          <a:ext cx="768074" cy="357209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wordArtVertRtl"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itchFamily="2" charset="-122"/>
              <a:ea typeface="宋体" pitchFamily="2" charset="-122"/>
            </a:rPr>
            <a:t>分析试题难度</a:t>
          </a:r>
          <a:endParaRPr lang="zh-CN" altLang="en-US" sz="2000" kern="1200" dirty="0">
            <a:latin typeface="宋体" pitchFamily="2" charset="-122"/>
            <a:ea typeface="宋体" pitchFamily="2" charset="-122"/>
          </a:endParaRPr>
        </a:p>
      </dsp:txBody>
      <dsp:txXfrm>
        <a:off x="4816195" y="1808250"/>
        <a:ext cx="723082" cy="3527103"/>
      </dsp:txXfrm>
    </dsp:sp>
    <dsp:sp modelId="{18B01751-0125-4538-980A-FD8A35FF061E}">
      <dsp:nvSpPr>
        <dsp:cNvPr id="0" name=""/>
        <dsp:cNvSpPr/>
      </dsp:nvSpPr>
      <dsp:spPr>
        <a:xfrm>
          <a:off x="5647116" y="1704680"/>
          <a:ext cx="768074" cy="35720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7B0C2-95BA-4147-8146-37F1BA6F9E59}">
      <dsp:nvSpPr>
        <dsp:cNvPr id="0" name=""/>
        <dsp:cNvSpPr/>
      </dsp:nvSpPr>
      <dsp:spPr>
        <a:xfrm>
          <a:off x="5732457" y="1785754"/>
          <a:ext cx="768074" cy="357209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wordArtVertRtl"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itchFamily="2" charset="-122"/>
              <a:ea typeface="宋体" pitchFamily="2" charset="-122"/>
            </a:rPr>
            <a:t>分析统计成绩</a:t>
          </a:r>
          <a:endParaRPr lang="zh-CN" altLang="en-US" sz="2000" kern="1200" dirty="0">
            <a:latin typeface="宋体" pitchFamily="2" charset="-122"/>
            <a:ea typeface="宋体" pitchFamily="2" charset="-122"/>
          </a:endParaRPr>
        </a:p>
      </dsp:txBody>
      <dsp:txXfrm>
        <a:off x="5754953" y="1808250"/>
        <a:ext cx="723082" cy="3527103"/>
      </dsp:txXfrm>
    </dsp:sp>
    <dsp:sp modelId="{E03F0472-0108-4DF7-955C-5E48E8E86949}">
      <dsp:nvSpPr>
        <dsp:cNvPr id="0" name=""/>
        <dsp:cNvSpPr/>
      </dsp:nvSpPr>
      <dsp:spPr>
        <a:xfrm>
          <a:off x="6576110" y="1721726"/>
          <a:ext cx="768074" cy="35465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FF6A1D-3CD0-4482-A3AD-680C33F26189}">
      <dsp:nvSpPr>
        <dsp:cNvPr id="0" name=""/>
        <dsp:cNvSpPr/>
      </dsp:nvSpPr>
      <dsp:spPr>
        <a:xfrm>
          <a:off x="6661452" y="1802800"/>
          <a:ext cx="768074" cy="354654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wordArtVertRtl"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itchFamily="2" charset="-122"/>
              <a:ea typeface="宋体" pitchFamily="2" charset="-122"/>
            </a:rPr>
            <a:t>制作通知单</a:t>
          </a:r>
        </a:p>
      </dsp:txBody>
      <dsp:txXfrm>
        <a:off x="6683948" y="1825296"/>
        <a:ext cx="723082" cy="35015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1101F-A0D4-473D-A6F4-6B9601C1D053}">
      <dsp:nvSpPr>
        <dsp:cNvPr id="0" name=""/>
        <dsp:cNvSpPr/>
      </dsp:nvSpPr>
      <dsp:spPr>
        <a:xfrm>
          <a:off x="312759" y="137504"/>
          <a:ext cx="1238165" cy="1082312"/>
        </a:xfrm>
        <a:prstGeom prst="rightArrow">
          <a:avLst>
            <a:gd name="adj1" fmla="val 70000"/>
            <a:gd name="adj2" fmla="val 50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C00000"/>
              </a:solidFill>
              <a:latin typeface="宋体" pitchFamily="2" charset="-122"/>
              <a:ea typeface="宋体" pitchFamily="2" charset="-122"/>
            </a:rPr>
            <a:t>用户代表</a:t>
          </a:r>
        </a:p>
      </dsp:txBody>
      <dsp:txXfrm>
        <a:off x="622300" y="299851"/>
        <a:ext cx="603606" cy="757618"/>
      </dsp:txXfrm>
    </dsp:sp>
    <dsp:sp modelId="{B4BC0463-831A-4B1F-AB8B-CE00B37D2C1B}">
      <dsp:nvSpPr>
        <dsp:cNvPr id="0" name=""/>
        <dsp:cNvSpPr/>
      </dsp:nvSpPr>
      <dsp:spPr>
        <a:xfrm>
          <a:off x="3217" y="369119"/>
          <a:ext cx="619082" cy="619082"/>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solidFill>
                <a:srgbClr val="FFFF00"/>
              </a:solidFill>
              <a:latin typeface="宋体" pitchFamily="2" charset="-122"/>
              <a:ea typeface="宋体" pitchFamily="2" charset="-122"/>
            </a:rPr>
            <a:t>100%</a:t>
          </a:r>
          <a:endParaRPr lang="zh-CN" altLang="en-US" sz="1600" b="1" kern="1200" dirty="0">
            <a:solidFill>
              <a:srgbClr val="FFFF00"/>
            </a:solidFill>
            <a:latin typeface="宋体" pitchFamily="2" charset="-122"/>
            <a:ea typeface="宋体" pitchFamily="2" charset="-122"/>
          </a:endParaRPr>
        </a:p>
      </dsp:txBody>
      <dsp:txXfrm>
        <a:off x="93879" y="459781"/>
        <a:ext cx="437758" cy="437758"/>
      </dsp:txXfrm>
    </dsp:sp>
    <dsp:sp modelId="{0531A177-2CE2-4A8C-BD01-1CBCAB1819B7}">
      <dsp:nvSpPr>
        <dsp:cNvPr id="0" name=""/>
        <dsp:cNvSpPr/>
      </dsp:nvSpPr>
      <dsp:spPr>
        <a:xfrm>
          <a:off x="1937851" y="137504"/>
          <a:ext cx="1238165" cy="1082312"/>
        </a:xfrm>
        <a:prstGeom prst="rightArrow">
          <a:avLst>
            <a:gd name="adj1" fmla="val 70000"/>
            <a:gd name="adj2" fmla="val 50000"/>
          </a:avLst>
        </a:prstGeom>
        <a:solidFill>
          <a:schemeClr val="accent5">
            <a:tint val="40000"/>
            <a:alpha val="90000"/>
            <a:hueOff val="1081694"/>
            <a:satOff val="-7672"/>
            <a:lumOff val="-4365"/>
            <a:alphaOff val="0"/>
          </a:schemeClr>
        </a:solidFill>
        <a:ln w="9525" cap="flat" cmpd="sng" algn="ctr">
          <a:solidFill>
            <a:schemeClr val="accent5">
              <a:tint val="40000"/>
              <a:alpha val="90000"/>
              <a:hueOff val="1081694"/>
              <a:satOff val="-7672"/>
              <a:lumOff val="-436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C00000"/>
              </a:solidFill>
              <a:latin typeface="宋体" pitchFamily="2" charset="-122"/>
              <a:ea typeface="宋体" pitchFamily="2" charset="-122"/>
            </a:rPr>
            <a:t>需求人员</a:t>
          </a:r>
        </a:p>
      </dsp:txBody>
      <dsp:txXfrm>
        <a:off x="2247393" y="299851"/>
        <a:ext cx="603606" cy="757618"/>
      </dsp:txXfrm>
    </dsp:sp>
    <dsp:sp modelId="{8A84F55F-0F22-4949-B108-6B43274F9CAA}">
      <dsp:nvSpPr>
        <dsp:cNvPr id="0" name=""/>
        <dsp:cNvSpPr/>
      </dsp:nvSpPr>
      <dsp:spPr>
        <a:xfrm>
          <a:off x="1628310" y="369119"/>
          <a:ext cx="619082" cy="619082"/>
        </a:xfrm>
        <a:prstGeom prst="ellipse">
          <a:avLst/>
        </a:prstGeom>
        <a:gradFill rotWithShape="0">
          <a:gsLst>
            <a:gs pos="0">
              <a:schemeClr val="accent5">
                <a:hueOff val="1085675"/>
                <a:satOff val="3732"/>
                <a:lumOff val="-17909"/>
                <a:alphaOff val="0"/>
                <a:shade val="51000"/>
                <a:satMod val="130000"/>
              </a:schemeClr>
            </a:gs>
            <a:gs pos="80000">
              <a:schemeClr val="accent5">
                <a:hueOff val="1085675"/>
                <a:satOff val="3732"/>
                <a:lumOff val="-17909"/>
                <a:alphaOff val="0"/>
                <a:shade val="93000"/>
                <a:satMod val="130000"/>
              </a:schemeClr>
            </a:gs>
            <a:gs pos="100000">
              <a:schemeClr val="accent5">
                <a:hueOff val="1085675"/>
                <a:satOff val="3732"/>
                <a:lumOff val="-1790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solidFill>
                <a:srgbClr val="FFFF00"/>
              </a:solidFill>
              <a:latin typeface="宋体" pitchFamily="2" charset="-122"/>
              <a:ea typeface="宋体" pitchFamily="2" charset="-122"/>
            </a:rPr>
            <a:t>40%</a:t>
          </a:r>
          <a:endParaRPr lang="zh-CN" altLang="en-US" sz="1600" b="1" kern="1200" dirty="0">
            <a:solidFill>
              <a:srgbClr val="FFFF00"/>
            </a:solidFill>
            <a:latin typeface="宋体" pitchFamily="2" charset="-122"/>
            <a:ea typeface="宋体" pitchFamily="2" charset="-122"/>
          </a:endParaRPr>
        </a:p>
      </dsp:txBody>
      <dsp:txXfrm>
        <a:off x="1718972" y="459781"/>
        <a:ext cx="437758" cy="437758"/>
      </dsp:txXfrm>
    </dsp:sp>
    <dsp:sp modelId="{4CB59344-0D43-42C8-9C4A-5EA7B7BB6E58}">
      <dsp:nvSpPr>
        <dsp:cNvPr id="0" name=""/>
        <dsp:cNvSpPr/>
      </dsp:nvSpPr>
      <dsp:spPr>
        <a:xfrm>
          <a:off x="3562944" y="137504"/>
          <a:ext cx="1238165" cy="1082312"/>
        </a:xfrm>
        <a:prstGeom prst="rightArrow">
          <a:avLst>
            <a:gd name="adj1" fmla="val 70000"/>
            <a:gd name="adj2" fmla="val 50000"/>
          </a:avLst>
        </a:prstGeom>
        <a:solidFill>
          <a:schemeClr val="accent5">
            <a:tint val="40000"/>
            <a:alpha val="90000"/>
            <a:hueOff val="2163389"/>
            <a:satOff val="-15343"/>
            <a:lumOff val="-8730"/>
            <a:alphaOff val="0"/>
          </a:schemeClr>
        </a:solidFill>
        <a:ln w="9525" cap="flat" cmpd="sng" algn="ctr">
          <a:solidFill>
            <a:schemeClr val="accent5">
              <a:tint val="40000"/>
              <a:alpha val="90000"/>
              <a:hueOff val="2163389"/>
              <a:satOff val="-15343"/>
              <a:lumOff val="-87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C00000"/>
              </a:solidFill>
              <a:latin typeface="宋体" pitchFamily="2" charset="-122"/>
              <a:ea typeface="宋体" pitchFamily="2" charset="-122"/>
            </a:rPr>
            <a:t>设计人员</a:t>
          </a:r>
        </a:p>
      </dsp:txBody>
      <dsp:txXfrm>
        <a:off x="3872485" y="299851"/>
        <a:ext cx="603606" cy="757618"/>
      </dsp:txXfrm>
    </dsp:sp>
    <dsp:sp modelId="{AEEB3C95-64B0-4F1F-9738-85485E788845}">
      <dsp:nvSpPr>
        <dsp:cNvPr id="0" name=""/>
        <dsp:cNvSpPr/>
      </dsp:nvSpPr>
      <dsp:spPr>
        <a:xfrm>
          <a:off x="3253402" y="369119"/>
          <a:ext cx="619082" cy="619082"/>
        </a:xfrm>
        <a:prstGeom prst="ellipse">
          <a:avLst/>
        </a:prstGeom>
        <a:gradFill rotWithShape="0">
          <a:gsLst>
            <a:gs pos="0">
              <a:schemeClr val="accent5">
                <a:hueOff val="2171351"/>
                <a:satOff val="7464"/>
                <a:lumOff val="-35817"/>
                <a:alphaOff val="0"/>
                <a:shade val="51000"/>
                <a:satMod val="130000"/>
              </a:schemeClr>
            </a:gs>
            <a:gs pos="80000">
              <a:schemeClr val="accent5">
                <a:hueOff val="2171351"/>
                <a:satOff val="7464"/>
                <a:lumOff val="-35817"/>
                <a:alphaOff val="0"/>
                <a:shade val="93000"/>
                <a:satMod val="130000"/>
              </a:schemeClr>
            </a:gs>
            <a:gs pos="100000">
              <a:schemeClr val="accent5">
                <a:hueOff val="2171351"/>
                <a:satOff val="7464"/>
                <a:lumOff val="-3581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solidFill>
                <a:srgbClr val="FFFF00"/>
              </a:solidFill>
              <a:latin typeface="宋体" pitchFamily="2" charset="-122"/>
              <a:ea typeface="宋体" pitchFamily="2" charset="-122"/>
            </a:rPr>
            <a:t>16%</a:t>
          </a:r>
          <a:endParaRPr lang="zh-CN" altLang="en-US" sz="1600" b="1" kern="1200" dirty="0">
            <a:solidFill>
              <a:srgbClr val="FFFF00"/>
            </a:solidFill>
            <a:latin typeface="宋体" pitchFamily="2" charset="-122"/>
            <a:ea typeface="宋体" pitchFamily="2" charset="-122"/>
          </a:endParaRPr>
        </a:p>
      </dsp:txBody>
      <dsp:txXfrm>
        <a:off x="3344064" y="459781"/>
        <a:ext cx="437758" cy="437758"/>
      </dsp:txXfrm>
    </dsp:sp>
    <dsp:sp modelId="{C9C9174C-ECE7-4A22-828A-3790247A8A0B}">
      <dsp:nvSpPr>
        <dsp:cNvPr id="0" name=""/>
        <dsp:cNvSpPr/>
      </dsp:nvSpPr>
      <dsp:spPr>
        <a:xfrm>
          <a:off x="5188036" y="137504"/>
          <a:ext cx="1238165" cy="1082312"/>
        </a:xfrm>
        <a:prstGeom prst="rightArrow">
          <a:avLst>
            <a:gd name="adj1" fmla="val 70000"/>
            <a:gd name="adj2" fmla="val 50000"/>
          </a:avLst>
        </a:prstGeom>
        <a:solidFill>
          <a:schemeClr val="accent5">
            <a:tint val="40000"/>
            <a:alpha val="90000"/>
            <a:hueOff val="3245083"/>
            <a:satOff val="-23015"/>
            <a:lumOff val="-13095"/>
            <a:alphaOff val="0"/>
          </a:schemeClr>
        </a:solidFill>
        <a:ln w="9525" cap="flat" cmpd="sng" algn="ctr">
          <a:solidFill>
            <a:schemeClr val="accent5">
              <a:tint val="40000"/>
              <a:alpha val="90000"/>
              <a:hueOff val="3245083"/>
              <a:satOff val="-23015"/>
              <a:lumOff val="-130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C00000"/>
              </a:solidFill>
              <a:latin typeface="宋体" pitchFamily="2" charset="-122"/>
              <a:ea typeface="宋体" pitchFamily="2" charset="-122"/>
            </a:rPr>
            <a:t>开发人员</a:t>
          </a:r>
        </a:p>
      </dsp:txBody>
      <dsp:txXfrm>
        <a:off x="5497577" y="299851"/>
        <a:ext cx="603606" cy="757618"/>
      </dsp:txXfrm>
    </dsp:sp>
    <dsp:sp modelId="{28078BDB-CDFF-4B9F-A077-6B5A0344EC76}">
      <dsp:nvSpPr>
        <dsp:cNvPr id="0" name=""/>
        <dsp:cNvSpPr/>
      </dsp:nvSpPr>
      <dsp:spPr>
        <a:xfrm>
          <a:off x="4878495" y="369119"/>
          <a:ext cx="619082" cy="619082"/>
        </a:xfrm>
        <a:prstGeom prst="ellipse">
          <a:avLst/>
        </a:prstGeom>
        <a:gradFill rotWithShape="0">
          <a:gsLst>
            <a:gs pos="0">
              <a:schemeClr val="accent5">
                <a:hueOff val="3257026"/>
                <a:satOff val="11196"/>
                <a:lumOff val="-53726"/>
                <a:alphaOff val="0"/>
                <a:shade val="51000"/>
                <a:satMod val="130000"/>
              </a:schemeClr>
            </a:gs>
            <a:gs pos="80000">
              <a:schemeClr val="accent5">
                <a:hueOff val="3257026"/>
                <a:satOff val="11196"/>
                <a:lumOff val="-53726"/>
                <a:alphaOff val="0"/>
                <a:shade val="93000"/>
                <a:satMod val="130000"/>
              </a:schemeClr>
            </a:gs>
            <a:gs pos="100000">
              <a:schemeClr val="accent5">
                <a:hueOff val="3257026"/>
                <a:satOff val="11196"/>
                <a:lumOff val="-5372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solidFill>
                <a:srgbClr val="FFFF00"/>
              </a:solidFill>
              <a:latin typeface="宋体" pitchFamily="2" charset="-122"/>
              <a:ea typeface="宋体" pitchFamily="2" charset="-122"/>
            </a:rPr>
            <a:t>8.4%</a:t>
          </a:r>
          <a:endParaRPr lang="zh-CN" altLang="en-US" sz="1600" b="1" kern="1200" dirty="0">
            <a:solidFill>
              <a:srgbClr val="FFFF00"/>
            </a:solidFill>
            <a:latin typeface="宋体" pitchFamily="2" charset="-122"/>
            <a:ea typeface="宋体" pitchFamily="2" charset="-122"/>
          </a:endParaRPr>
        </a:p>
      </dsp:txBody>
      <dsp:txXfrm>
        <a:off x="4969157" y="459781"/>
        <a:ext cx="437758" cy="437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DDFD4-D15D-4303-8EA9-FDBF8F1D1C13}">
      <dsp:nvSpPr>
        <dsp:cNvPr id="0" name=""/>
        <dsp:cNvSpPr/>
      </dsp:nvSpPr>
      <dsp:spPr>
        <a:xfrm>
          <a:off x="283144" y="0"/>
          <a:ext cx="2357453" cy="2357453"/>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BE6FD6-097A-4BDE-9C23-060DBB20490D}">
      <dsp:nvSpPr>
        <dsp:cNvPr id="0" name=""/>
        <dsp:cNvSpPr/>
      </dsp:nvSpPr>
      <dsp:spPr>
        <a:xfrm>
          <a:off x="524390" y="237011"/>
          <a:ext cx="3407307" cy="55805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kern="1200" dirty="0">
              <a:latin typeface="宋体" pitchFamily="2" charset="-122"/>
              <a:ea typeface="宋体" pitchFamily="2" charset="-122"/>
            </a:rPr>
            <a:t>最终目标：</a:t>
          </a:r>
          <a:r>
            <a:rPr lang="zh-CN" altLang="en-US" sz="1400" b="1" kern="1200" dirty="0">
              <a:solidFill>
                <a:srgbClr val="C00000"/>
              </a:solidFill>
              <a:latin typeface="宋体" pitchFamily="2" charset="-122"/>
              <a:ea typeface="宋体" pitchFamily="2" charset="-122"/>
            </a:rPr>
            <a:t>项目计划</a:t>
          </a:r>
        </a:p>
      </dsp:txBody>
      <dsp:txXfrm>
        <a:off x="551632" y="264253"/>
        <a:ext cx="3352823" cy="503569"/>
      </dsp:txXfrm>
    </dsp:sp>
    <dsp:sp modelId="{99203884-A8E5-4586-BAB0-8A9EED2507A9}">
      <dsp:nvSpPr>
        <dsp:cNvPr id="0" name=""/>
        <dsp:cNvSpPr/>
      </dsp:nvSpPr>
      <dsp:spPr>
        <a:xfrm>
          <a:off x="524390" y="864821"/>
          <a:ext cx="3407307" cy="55805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solidFill>
                <a:srgbClr val="3366FF"/>
              </a:solidFill>
              <a:latin typeface="宋体" pitchFamily="2" charset="-122"/>
              <a:ea typeface="宋体" pitchFamily="2" charset="-122"/>
            </a:rPr>
            <a:t>项目策划</a:t>
          </a:r>
          <a:r>
            <a:rPr lang="zh-CN" altLang="en-US" sz="1400" kern="1200" dirty="0">
              <a:latin typeface="宋体" pitchFamily="2" charset="-122"/>
              <a:ea typeface="宋体" pitchFamily="2" charset="-122"/>
            </a:rPr>
            <a:t>的结果是项目计划</a:t>
          </a:r>
        </a:p>
      </dsp:txBody>
      <dsp:txXfrm>
        <a:off x="551632" y="892063"/>
        <a:ext cx="3352823" cy="503569"/>
      </dsp:txXfrm>
    </dsp:sp>
    <dsp:sp modelId="{95534F18-FC9F-4726-88B5-7CB76C6CE973}">
      <dsp:nvSpPr>
        <dsp:cNvPr id="0" name=""/>
        <dsp:cNvSpPr/>
      </dsp:nvSpPr>
      <dsp:spPr>
        <a:xfrm>
          <a:off x="524390" y="1492632"/>
          <a:ext cx="3407307" cy="55805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solidFill>
                <a:srgbClr val="3366FF"/>
              </a:solidFill>
              <a:latin typeface="宋体" pitchFamily="2" charset="-122"/>
              <a:ea typeface="宋体" pitchFamily="2" charset="-122"/>
            </a:rPr>
            <a:t>项目估算</a:t>
          </a:r>
          <a:r>
            <a:rPr lang="zh-CN" altLang="en-US" sz="1400" kern="1200" dirty="0">
              <a:latin typeface="宋体" pitchFamily="2" charset="-122"/>
              <a:ea typeface="宋体" pitchFamily="2" charset="-122"/>
            </a:rPr>
            <a:t>是项目计划的基础和依据</a:t>
          </a:r>
        </a:p>
      </dsp:txBody>
      <dsp:txXfrm>
        <a:off x="551632" y="1519874"/>
        <a:ext cx="3352823" cy="50356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8.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9.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5.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8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6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6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6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C63788-D666-4D8B-9B0E-4C88FEA818E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32AF98-BDE0-4A41-8E5A-8B4CC633AAF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1.xml"/></Relationships>
</file>

<file path=ppt/notesSlides/_rels/notesSlide46.xml.rels><?xml version="1.0" encoding="UTF-8" standalone="yes"?>
<Relationships xmlns="http://schemas.openxmlformats.org/package/2006/relationships"><Relationship Id="rId4" Type="http://schemas.openxmlformats.org/officeDocument/2006/relationships/hyperlink" Target="http://baike.baidu.com/view/4902225.htm" TargetMode="External"/><Relationship Id="rId3" Type="http://schemas.openxmlformats.org/officeDocument/2006/relationships/hyperlink" Target="http://baike.baidu.com/view/66087.htm" TargetMode="External"/><Relationship Id="rId2" Type="http://schemas.openxmlformats.org/officeDocument/2006/relationships/notesMaster" Target="../notesMasters/notesMaster1.xml"/><Relationship Id="rId1" Type="http://schemas.openxmlformats.org/officeDocument/2006/relationships/slide" Target="../slides/slide44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9.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0.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77D948F9-70A0-483A-8970-C2834A792336}" type="slidenum">
              <a:rPr lang="en-US" altLang="zh-CN" smtClean="0"/>
            </a:fld>
            <a:endParaRPr lang="en-US" altLang="zh-CN"/>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p:spPr>
        <p:txBody>
          <a:bodyPr/>
          <a:lstStyle/>
          <a:p>
            <a:pPr eaLnBrk="1" hangingPunct="1">
              <a:lnSpc>
                <a:spcPct val="130000"/>
              </a:lnSpc>
              <a:spcBef>
                <a:spcPct val="20000"/>
              </a:spcBef>
              <a:buSzPct val="90000"/>
            </a:pPr>
            <a:r>
              <a:rPr kumimoji="1" lang="zh-CN" altLang="en-US" b="1" dirty="0"/>
              <a:t>以上列举的仅仅是软件危机的一些明显的表现，与软件开发和维护有关的问题远远不止这些。</a:t>
            </a:r>
            <a:endParaRPr kumimoji="1" lang="zh-CN" altLang="en-US" b="1" dirty="0"/>
          </a:p>
          <a:p>
            <a:pPr eaLnBrk="1" hangingPunct="1"/>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a:spcBef>
                <a:spcPct val="0"/>
              </a:spcBef>
            </a:pPr>
            <a:r>
              <a:rPr lang="zh-CN" altLang="zh-CN"/>
              <a:t>首先需要进一步分析和澄清问题定义。在问题定义阶段初步确定的规模和目标，如果是正确的就进一步加以肯定，如果有错误就应该及时改正，如果对目标系统有任何约束和限制，也必须把它们清楚地列举出来。</a:t>
            </a:r>
            <a:endParaRPr lang="zh-CN" altLang="zh-CN"/>
          </a:p>
          <a:p>
            <a:pPr>
              <a:spcBef>
                <a:spcPct val="0"/>
              </a:spcBef>
            </a:pPr>
            <a:r>
              <a:rPr lang="zh-CN" altLang="zh-CN"/>
              <a:t>在澄清了问题定义之后，分析员应该导出系统的逻辑模型。然后从系统逻辑模型出发，探索若干种可供选择的主要解法</a:t>
            </a:r>
            <a:r>
              <a:rPr lang="en-US" altLang="zh-CN"/>
              <a:t>(</a:t>
            </a:r>
            <a:r>
              <a:rPr lang="zh-CN" altLang="zh-CN"/>
              <a:t>即系统实现方案</a:t>
            </a:r>
            <a:r>
              <a:rPr lang="en-US" altLang="zh-CN"/>
              <a:t>)</a:t>
            </a:r>
            <a:r>
              <a:rPr lang="zh-CN" altLang="zh-CN"/>
              <a:t>。</a:t>
            </a:r>
            <a:endParaRPr lang="en-US" altLang="zh-CN"/>
          </a:p>
          <a:p>
            <a:pPr>
              <a:spcBef>
                <a:spcPct val="0"/>
              </a:spcBef>
            </a:pPr>
            <a:r>
              <a:rPr lang="zh-CN" altLang="zh-CN"/>
              <a:t>当然，可行性研究最根本的任务是对以后的行动方针提出建议。如果问题没有可行的解，分析员应该建议停止这项开发工程，以避免时间、资源、人力和金钱的浪费；如果问题值得解，分析员应该推荐一个较好的解决方案，并且为工程制定一个初步的计划。</a:t>
            </a:r>
            <a:endParaRPr lang="zh-CN" altLang="zh-CN"/>
          </a:p>
          <a:p>
            <a:pPr>
              <a:spcBef>
                <a:spcPct val="0"/>
              </a:spcBef>
            </a:pPr>
            <a:endParaRPr lang="en-US" altLang="zh-CN"/>
          </a:p>
          <a:p>
            <a:pPr>
              <a:spcBef>
                <a:spcPct val="0"/>
              </a:spcBef>
            </a:pPr>
            <a:endParaRPr lang="zh-CN" altLang="en-US"/>
          </a:p>
        </p:txBody>
      </p:sp>
      <p:sp>
        <p:nvSpPr>
          <p:cNvPr id="17412" name="灯片编号占位符 3"/>
          <p:cNvSpPr>
            <a:spLocks noGrp="1"/>
          </p:cNvSpPr>
          <p:nvPr>
            <p:ph type="sldNum" sz="quarter" idx="5"/>
          </p:nvPr>
        </p:nvSpPr>
        <p:spPr bwMode="auto">
          <a:noFill/>
          <a:ln>
            <a:miter lim="800000"/>
          </a:ln>
        </p:spPr>
        <p:txBody>
          <a:bodyPr/>
          <a:lstStyle/>
          <a:p>
            <a:fld id="{EA9AC151-F733-4D3D-9E03-BBB7739FF5F2}"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ln>
        </p:spPr>
      </p:sp>
      <p:sp>
        <p:nvSpPr>
          <p:cNvPr id="19459"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9460" name="灯片编号占位符 3"/>
          <p:cNvSpPr>
            <a:spLocks noGrp="1"/>
          </p:cNvSpPr>
          <p:nvPr>
            <p:ph type="sldNum" sz="quarter" idx="5"/>
          </p:nvPr>
        </p:nvSpPr>
        <p:spPr bwMode="auto">
          <a:noFill/>
          <a:ln>
            <a:miter lim="800000"/>
          </a:ln>
        </p:spPr>
        <p:txBody>
          <a:bodyPr/>
          <a:lstStyle/>
          <a:p>
            <a:fld id="{0EC29E68-DAA0-4047-90C6-154A1784BC7C}"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ln>
        </p:spPr>
      </p:sp>
      <p:sp>
        <p:nvSpPr>
          <p:cNvPr id="21507"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1508" name="灯片编号占位符 3"/>
          <p:cNvSpPr>
            <a:spLocks noGrp="1"/>
          </p:cNvSpPr>
          <p:nvPr>
            <p:ph type="sldNum" sz="quarter" idx="5"/>
          </p:nvPr>
        </p:nvSpPr>
        <p:spPr bwMode="auto">
          <a:noFill/>
          <a:ln>
            <a:miter lim="800000"/>
          </a:ln>
        </p:spPr>
        <p:txBody>
          <a:bodyPr/>
          <a:lstStyle/>
          <a:p>
            <a:fld id="{CB130BC5-3444-4C54-9286-4D1E1109B182}"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p:spPr>
      </p:sp>
      <p:sp>
        <p:nvSpPr>
          <p:cNvPr id="23555" name="备注占位符 2"/>
          <p:cNvSpPr>
            <a:spLocks noGrp="1"/>
          </p:cNvSpPr>
          <p:nvPr>
            <p:ph type="body" idx="1"/>
          </p:nvPr>
        </p:nvSpPr>
        <p:spPr bwMode="auto">
          <a:noFill/>
        </p:spPr>
        <p:txBody>
          <a:bodyPr wrap="square" numCol="1" anchor="t" anchorCtr="0" compatLnSpc="1"/>
          <a:lstStyle/>
          <a:p>
            <a:pPr>
              <a:spcBef>
                <a:spcPct val="0"/>
              </a:spcBef>
            </a:pPr>
            <a:r>
              <a:rPr lang="en-US" altLang="zh-CN"/>
              <a:t>1</a:t>
            </a:r>
            <a:r>
              <a:rPr lang="zh-CN" altLang="en-US"/>
              <a:t>、</a:t>
            </a:r>
            <a:r>
              <a:rPr lang="zh-CN" altLang="zh-CN"/>
              <a:t>复查系统规模和目标</a:t>
            </a:r>
            <a:endParaRPr lang="zh-CN" altLang="zh-CN"/>
          </a:p>
          <a:p>
            <a:pPr>
              <a:spcBef>
                <a:spcPct val="0"/>
              </a:spcBef>
            </a:pPr>
            <a:r>
              <a:rPr lang="zh-CN" altLang="zh-CN"/>
              <a:t>这个步骤的工作，实质上是为了确保分析员正在解决的问题确实是要求他解决的问题。</a:t>
            </a:r>
            <a:endParaRPr lang="en-US" altLang="zh-CN"/>
          </a:p>
          <a:p>
            <a:pPr>
              <a:spcBef>
                <a:spcPct val="0"/>
              </a:spcBef>
            </a:pPr>
            <a:r>
              <a:rPr lang="en-US" altLang="zh-CN"/>
              <a:t>2. </a:t>
            </a:r>
            <a:r>
              <a:rPr lang="zh-CN" altLang="zh-CN"/>
              <a:t>研究目前正在使用的系统</a:t>
            </a:r>
            <a:endParaRPr lang="zh-CN" altLang="zh-CN"/>
          </a:p>
          <a:p>
            <a:pPr>
              <a:spcBef>
                <a:spcPct val="0"/>
              </a:spcBef>
            </a:pPr>
            <a:r>
              <a:rPr lang="zh-CN" altLang="zh-CN"/>
              <a:t>现有的系统是信息的重要来源。显然，如果目前有一个系统正被人使用，那么这个系统必定能完成某些有用的工作，因此，新的目标系统必须也能完成它的基本功能；另一方面，如果现有的系统是完美无缺的，用户自然不会提出开发新系统的要求，因此，现有的系统必然有某些缺点，新系统必须能解决旧系统中存在的问题。</a:t>
            </a:r>
            <a:endParaRPr lang="en-US" altLang="zh-CN"/>
          </a:p>
          <a:p>
            <a:pPr>
              <a:spcBef>
                <a:spcPct val="0"/>
              </a:spcBef>
            </a:pPr>
            <a:r>
              <a:rPr lang="en-US" altLang="zh-CN"/>
              <a:t>3. </a:t>
            </a:r>
            <a:r>
              <a:rPr lang="zh-CN" altLang="zh-CN"/>
              <a:t>导出新系统的高层逻辑模型</a:t>
            </a:r>
            <a:endParaRPr lang="zh-CN" altLang="zh-CN"/>
          </a:p>
          <a:p>
            <a:pPr>
              <a:spcBef>
                <a:spcPct val="0"/>
              </a:spcBef>
            </a:pPr>
            <a:r>
              <a:rPr lang="zh-CN" altLang="zh-CN"/>
              <a:t>优秀的设计过程通常是从现有的物理系统出发，导出现有系统的逻辑模型，再参考现有系统的逻辑模型，设想目标系统的逻辑模型，最后根据目标系统的逻辑模型建造新的物理系统。</a:t>
            </a:r>
            <a:endParaRPr lang="zh-CN" altLang="zh-CN"/>
          </a:p>
          <a:p>
            <a:pPr>
              <a:spcBef>
                <a:spcPct val="0"/>
              </a:spcBef>
            </a:pPr>
            <a:r>
              <a:rPr lang="en-US" altLang="zh-CN"/>
              <a:t>4. </a:t>
            </a:r>
            <a:r>
              <a:rPr lang="zh-CN" altLang="zh-CN"/>
              <a:t>进一步定义问题</a:t>
            </a:r>
            <a:endParaRPr lang="zh-CN" altLang="zh-CN"/>
          </a:p>
          <a:p>
            <a:pPr>
              <a:spcBef>
                <a:spcPct val="0"/>
              </a:spcBef>
            </a:pPr>
            <a:r>
              <a:rPr lang="zh-CN" altLang="zh-CN"/>
              <a:t>新系统的逻辑模型实质上表达了分析员对新系统必须做什么的看法。用户是否也有同样的看法呢</a:t>
            </a:r>
            <a:r>
              <a:rPr lang="en-US" altLang="zh-CN"/>
              <a:t>?</a:t>
            </a:r>
            <a:r>
              <a:rPr lang="zh-CN" altLang="zh-CN"/>
              <a:t>分析员应该和用户一起再次复查问题定义、工程规模和目标，这次复查应该把数据流图和数据字典作为讨论的基础。</a:t>
            </a:r>
            <a:endParaRPr lang="zh-CN" altLang="en-US"/>
          </a:p>
        </p:txBody>
      </p:sp>
      <p:sp>
        <p:nvSpPr>
          <p:cNvPr id="23556" name="灯片编号占位符 3"/>
          <p:cNvSpPr>
            <a:spLocks noGrp="1"/>
          </p:cNvSpPr>
          <p:nvPr>
            <p:ph type="sldNum" sz="quarter" idx="5"/>
          </p:nvPr>
        </p:nvSpPr>
        <p:spPr bwMode="auto">
          <a:noFill/>
          <a:ln>
            <a:miter lim="800000"/>
          </a:ln>
        </p:spPr>
        <p:txBody>
          <a:bodyPr/>
          <a:lstStyle/>
          <a:p>
            <a:fld id="{70CFA94B-E135-4949-8F09-918F816C9680}"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p:spPr>
      </p:sp>
      <p:sp>
        <p:nvSpPr>
          <p:cNvPr id="25603" name="备注占位符 2"/>
          <p:cNvSpPr>
            <a:spLocks noGrp="1"/>
          </p:cNvSpPr>
          <p:nvPr>
            <p:ph type="body" idx="1"/>
          </p:nvPr>
        </p:nvSpPr>
        <p:spPr bwMode="auto">
          <a:noFill/>
        </p:spPr>
        <p:txBody>
          <a:bodyPr wrap="square" numCol="1" anchor="t" anchorCtr="0" compatLnSpc="1"/>
          <a:lstStyle/>
          <a:p>
            <a:pPr>
              <a:spcBef>
                <a:spcPct val="0"/>
              </a:spcBef>
            </a:pPr>
            <a:r>
              <a:rPr lang="en-US" altLang="zh-CN"/>
              <a:t>1</a:t>
            </a:r>
            <a:r>
              <a:rPr lang="zh-CN" altLang="en-US"/>
              <a:t>、</a:t>
            </a:r>
            <a:r>
              <a:rPr lang="zh-CN" altLang="zh-CN"/>
              <a:t>复查系统规模和目标</a:t>
            </a:r>
            <a:endParaRPr lang="zh-CN" altLang="zh-CN"/>
          </a:p>
          <a:p>
            <a:pPr>
              <a:spcBef>
                <a:spcPct val="0"/>
              </a:spcBef>
            </a:pPr>
            <a:r>
              <a:rPr lang="zh-CN" altLang="zh-CN"/>
              <a:t>这个步骤的工作，实质上是为了确保分析员正在解决的问题确实是要求他解决的问题。</a:t>
            </a:r>
            <a:endParaRPr lang="en-US" altLang="zh-CN"/>
          </a:p>
          <a:p>
            <a:pPr>
              <a:spcBef>
                <a:spcPct val="0"/>
              </a:spcBef>
            </a:pPr>
            <a:r>
              <a:rPr lang="en-US" altLang="zh-CN"/>
              <a:t>2. </a:t>
            </a:r>
            <a:r>
              <a:rPr lang="zh-CN" altLang="zh-CN"/>
              <a:t>研究目前正在使用的系统</a:t>
            </a:r>
            <a:endParaRPr lang="zh-CN" altLang="zh-CN"/>
          </a:p>
          <a:p>
            <a:pPr>
              <a:spcBef>
                <a:spcPct val="0"/>
              </a:spcBef>
            </a:pPr>
            <a:r>
              <a:rPr lang="zh-CN" altLang="zh-CN"/>
              <a:t>现有的系统是信息的重要来源。显然，如果目前有一个系统正被人使用，那么这个系统必定能完成某些有用的工作，因此，新的目标系统必须也能完成它的基本功能；另一方面，如果现有的系统是完美无缺的，用户自然不会提出开发新系统的要求，因此，现有的系统必然有某些缺点，新系统必须能解决旧系统中存在的问题。</a:t>
            </a:r>
            <a:endParaRPr lang="en-US" altLang="zh-CN"/>
          </a:p>
          <a:p>
            <a:pPr>
              <a:spcBef>
                <a:spcPct val="0"/>
              </a:spcBef>
            </a:pPr>
            <a:r>
              <a:rPr lang="en-US" altLang="zh-CN"/>
              <a:t>3. </a:t>
            </a:r>
            <a:r>
              <a:rPr lang="zh-CN" altLang="zh-CN"/>
              <a:t>导出新系统的高层逻辑模型</a:t>
            </a:r>
            <a:endParaRPr lang="zh-CN" altLang="zh-CN"/>
          </a:p>
          <a:p>
            <a:pPr>
              <a:spcBef>
                <a:spcPct val="0"/>
              </a:spcBef>
            </a:pPr>
            <a:r>
              <a:rPr lang="zh-CN" altLang="zh-CN"/>
              <a:t>优秀的设计过程通常是从现有的物理系统出发，导出现有系统的逻辑模型，再参考现有系统的逻辑模型，设想目标系统的逻辑模型，最后根据目标系统的逻辑模型建造新的物理系统。</a:t>
            </a:r>
            <a:endParaRPr lang="zh-CN" altLang="zh-CN"/>
          </a:p>
          <a:p>
            <a:pPr>
              <a:spcBef>
                <a:spcPct val="0"/>
              </a:spcBef>
            </a:pPr>
            <a:r>
              <a:rPr lang="en-US" altLang="zh-CN"/>
              <a:t>4. </a:t>
            </a:r>
            <a:r>
              <a:rPr lang="zh-CN" altLang="zh-CN"/>
              <a:t>进一步定义问题</a:t>
            </a:r>
            <a:endParaRPr lang="zh-CN" altLang="zh-CN"/>
          </a:p>
          <a:p>
            <a:pPr>
              <a:spcBef>
                <a:spcPct val="0"/>
              </a:spcBef>
            </a:pPr>
            <a:r>
              <a:rPr lang="zh-CN" altLang="zh-CN"/>
              <a:t>新系统的逻辑模型实质上表达了分析员对新系统必须做什么的看法。用户是否也有同样的看法呢</a:t>
            </a:r>
            <a:r>
              <a:rPr lang="en-US" altLang="zh-CN"/>
              <a:t>?</a:t>
            </a:r>
            <a:r>
              <a:rPr lang="zh-CN" altLang="zh-CN"/>
              <a:t>分析员应该和用户一起再次复查问题定义、工程规模和目标，这次复查应该把数据流图和数据字典作为讨论的基础。</a:t>
            </a:r>
            <a:endParaRPr lang="zh-CN" altLang="en-US"/>
          </a:p>
        </p:txBody>
      </p:sp>
      <p:sp>
        <p:nvSpPr>
          <p:cNvPr id="25604" name="灯片编号占位符 3"/>
          <p:cNvSpPr>
            <a:spLocks noGrp="1"/>
          </p:cNvSpPr>
          <p:nvPr>
            <p:ph type="sldNum" sz="quarter" idx="5"/>
          </p:nvPr>
        </p:nvSpPr>
        <p:spPr bwMode="auto">
          <a:noFill/>
          <a:ln>
            <a:miter lim="800000"/>
          </a:ln>
        </p:spPr>
        <p:txBody>
          <a:bodyPr/>
          <a:lstStyle/>
          <a:p>
            <a:fld id="{DF757357-4844-40D9-B4C8-EDC4B9B5D69C}"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p:spPr>
      </p:sp>
      <p:sp>
        <p:nvSpPr>
          <p:cNvPr id="27651" name="备注占位符 2"/>
          <p:cNvSpPr>
            <a:spLocks noGrp="1"/>
          </p:cNvSpPr>
          <p:nvPr>
            <p:ph type="body" idx="1"/>
          </p:nvPr>
        </p:nvSpPr>
        <p:spPr bwMode="auto">
          <a:noFill/>
        </p:spPr>
        <p:txBody>
          <a:bodyPr wrap="square" numCol="1" anchor="t" anchorCtr="0" compatLnSpc="1"/>
          <a:lstStyle/>
          <a:p>
            <a:pPr>
              <a:spcBef>
                <a:spcPct val="0"/>
              </a:spcBef>
            </a:pPr>
            <a:r>
              <a:rPr lang="en-US" altLang="zh-CN"/>
              <a:t>1</a:t>
            </a:r>
            <a:r>
              <a:rPr lang="zh-CN" altLang="en-US"/>
              <a:t>、</a:t>
            </a:r>
            <a:r>
              <a:rPr lang="zh-CN" altLang="zh-CN"/>
              <a:t>复查系统规模和目标</a:t>
            </a:r>
            <a:endParaRPr lang="zh-CN" altLang="zh-CN"/>
          </a:p>
          <a:p>
            <a:pPr>
              <a:spcBef>
                <a:spcPct val="0"/>
              </a:spcBef>
            </a:pPr>
            <a:r>
              <a:rPr lang="zh-CN" altLang="zh-CN"/>
              <a:t>这个步骤的工作，实质上是为了确保分析员正在解决的问题确实是要求他解决的问题。</a:t>
            </a:r>
            <a:endParaRPr lang="en-US" altLang="zh-CN"/>
          </a:p>
          <a:p>
            <a:pPr>
              <a:spcBef>
                <a:spcPct val="0"/>
              </a:spcBef>
            </a:pPr>
            <a:r>
              <a:rPr lang="en-US" altLang="zh-CN"/>
              <a:t>2. </a:t>
            </a:r>
            <a:r>
              <a:rPr lang="zh-CN" altLang="zh-CN"/>
              <a:t>研究目前正在使用的系统</a:t>
            </a:r>
            <a:endParaRPr lang="zh-CN" altLang="zh-CN"/>
          </a:p>
          <a:p>
            <a:pPr>
              <a:spcBef>
                <a:spcPct val="0"/>
              </a:spcBef>
            </a:pPr>
            <a:r>
              <a:rPr lang="zh-CN" altLang="zh-CN"/>
              <a:t>现有的系统是信息的重要来源。显然，如果目前有一个系统正被人使用，那么这个系统必定能完成某些有用的工作，因此，新的目标系统必须也能完成它的基本功能；另一方面，如果现有的系统是完美无缺的，用户自然不会提出开发新系统的要求，因此，现有的系统必然有某些缺点，新系统必须能解决旧系统中存在的问题。</a:t>
            </a:r>
            <a:endParaRPr lang="en-US" altLang="zh-CN"/>
          </a:p>
          <a:p>
            <a:pPr>
              <a:spcBef>
                <a:spcPct val="0"/>
              </a:spcBef>
            </a:pPr>
            <a:r>
              <a:rPr lang="en-US" altLang="zh-CN"/>
              <a:t>3. </a:t>
            </a:r>
            <a:r>
              <a:rPr lang="zh-CN" altLang="zh-CN"/>
              <a:t>导出新系统的高层逻辑模型</a:t>
            </a:r>
            <a:endParaRPr lang="zh-CN" altLang="zh-CN"/>
          </a:p>
          <a:p>
            <a:pPr>
              <a:spcBef>
                <a:spcPct val="0"/>
              </a:spcBef>
            </a:pPr>
            <a:r>
              <a:rPr lang="zh-CN" altLang="zh-CN"/>
              <a:t>优秀的设计过程通常是从现有的物理系统出发，导出现有系统的逻辑模型，再参考现有系统的逻辑模型，设想目标系统的逻辑模型，最后根据目标系统的逻辑模型建造新的物理系统。</a:t>
            </a:r>
            <a:endParaRPr lang="zh-CN" altLang="zh-CN"/>
          </a:p>
          <a:p>
            <a:pPr>
              <a:spcBef>
                <a:spcPct val="0"/>
              </a:spcBef>
            </a:pPr>
            <a:r>
              <a:rPr lang="en-US" altLang="zh-CN"/>
              <a:t>4. </a:t>
            </a:r>
            <a:r>
              <a:rPr lang="zh-CN" altLang="zh-CN"/>
              <a:t>进一步定义问题</a:t>
            </a:r>
            <a:endParaRPr lang="zh-CN" altLang="zh-CN"/>
          </a:p>
          <a:p>
            <a:pPr>
              <a:spcBef>
                <a:spcPct val="0"/>
              </a:spcBef>
            </a:pPr>
            <a:r>
              <a:rPr lang="zh-CN" altLang="zh-CN"/>
              <a:t>新系统的逻辑模型实质上表达了分析员对新系统必须做什么的看法。用户是否也有同样的看法呢</a:t>
            </a:r>
            <a:r>
              <a:rPr lang="en-US" altLang="zh-CN"/>
              <a:t>?</a:t>
            </a:r>
            <a:r>
              <a:rPr lang="zh-CN" altLang="zh-CN"/>
              <a:t>分析员应该和用户一起再次复查问题定义、工程规模和目标，这次复查应该把数据流图和数据字典作为讨论的基础。</a:t>
            </a:r>
            <a:endParaRPr lang="zh-CN" altLang="en-US"/>
          </a:p>
        </p:txBody>
      </p:sp>
      <p:sp>
        <p:nvSpPr>
          <p:cNvPr id="27652" name="灯片编号占位符 3"/>
          <p:cNvSpPr>
            <a:spLocks noGrp="1"/>
          </p:cNvSpPr>
          <p:nvPr>
            <p:ph type="sldNum" sz="quarter" idx="5"/>
          </p:nvPr>
        </p:nvSpPr>
        <p:spPr bwMode="auto">
          <a:noFill/>
          <a:ln>
            <a:miter lim="800000"/>
          </a:ln>
        </p:spPr>
        <p:txBody>
          <a:bodyPr/>
          <a:lstStyle/>
          <a:p>
            <a:fld id="{AAF1F5BE-1438-49ED-8ADA-137F808FD82D}"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ln>
        </p:spPr>
      </p:sp>
      <p:sp>
        <p:nvSpPr>
          <p:cNvPr id="29699" name="备注占位符 2"/>
          <p:cNvSpPr>
            <a:spLocks noGrp="1"/>
          </p:cNvSpPr>
          <p:nvPr>
            <p:ph type="body" idx="1"/>
          </p:nvPr>
        </p:nvSpPr>
        <p:spPr bwMode="auto">
          <a:noFill/>
        </p:spPr>
        <p:txBody>
          <a:bodyPr wrap="square" numCol="1" anchor="t" anchorCtr="0" compatLnSpc="1"/>
          <a:lstStyle/>
          <a:p>
            <a:pPr>
              <a:spcBef>
                <a:spcPct val="0"/>
              </a:spcBef>
            </a:pPr>
            <a:r>
              <a:rPr lang="en-US" altLang="zh-CN"/>
              <a:t>1</a:t>
            </a:r>
            <a:r>
              <a:rPr lang="zh-CN" altLang="en-US"/>
              <a:t>、</a:t>
            </a:r>
            <a:r>
              <a:rPr lang="zh-CN" altLang="zh-CN"/>
              <a:t>复查系统规模和目标</a:t>
            </a:r>
            <a:endParaRPr lang="zh-CN" altLang="zh-CN"/>
          </a:p>
          <a:p>
            <a:pPr>
              <a:spcBef>
                <a:spcPct val="0"/>
              </a:spcBef>
            </a:pPr>
            <a:r>
              <a:rPr lang="zh-CN" altLang="zh-CN"/>
              <a:t>这个步骤的工作，实质上是为了确保分析员正在解决的问题确实是要求他解决的问题。</a:t>
            </a:r>
            <a:endParaRPr lang="en-US" altLang="zh-CN"/>
          </a:p>
          <a:p>
            <a:pPr>
              <a:spcBef>
                <a:spcPct val="0"/>
              </a:spcBef>
            </a:pPr>
            <a:r>
              <a:rPr lang="en-US" altLang="zh-CN"/>
              <a:t>2. </a:t>
            </a:r>
            <a:r>
              <a:rPr lang="zh-CN" altLang="zh-CN"/>
              <a:t>研究目前正在使用的系统</a:t>
            </a:r>
            <a:endParaRPr lang="zh-CN" altLang="zh-CN"/>
          </a:p>
          <a:p>
            <a:pPr>
              <a:spcBef>
                <a:spcPct val="0"/>
              </a:spcBef>
            </a:pPr>
            <a:r>
              <a:rPr lang="zh-CN" altLang="zh-CN"/>
              <a:t>现有的系统是信息的重要来源。显然，如果目前有一个系统正被人使用，那么这个系统必定能完成某些有用的工作，因此，新的目标系统必须也能完成它的基本功能；另一方面，如果现有的系统是完美无缺的，用户自然不会提出开发新系统的要求，因此，现有的系统必然有某些缺点，新系统必须能解决旧系统中存在的问题。</a:t>
            </a:r>
            <a:endParaRPr lang="en-US" altLang="zh-CN"/>
          </a:p>
          <a:p>
            <a:pPr>
              <a:spcBef>
                <a:spcPct val="0"/>
              </a:spcBef>
            </a:pPr>
            <a:r>
              <a:rPr lang="en-US" altLang="zh-CN"/>
              <a:t>3. </a:t>
            </a:r>
            <a:r>
              <a:rPr lang="zh-CN" altLang="zh-CN"/>
              <a:t>导出新系统的高层逻辑模型</a:t>
            </a:r>
            <a:endParaRPr lang="zh-CN" altLang="zh-CN"/>
          </a:p>
          <a:p>
            <a:pPr>
              <a:spcBef>
                <a:spcPct val="0"/>
              </a:spcBef>
            </a:pPr>
            <a:r>
              <a:rPr lang="zh-CN" altLang="zh-CN"/>
              <a:t>优秀的设计过程通常是从现有的物理系统出发，导出现有系统的逻辑模型，再参考现有系统的逻辑模型，设想目标系统的逻辑模型，最后根据目标系统的逻辑模型建造新的物理系统。</a:t>
            </a:r>
            <a:endParaRPr lang="zh-CN" altLang="zh-CN"/>
          </a:p>
          <a:p>
            <a:pPr>
              <a:spcBef>
                <a:spcPct val="0"/>
              </a:spcBef>
            </a:pPr>
            <a:r>
              <a:rPr lang="en-US" altLang="zh-CN"/>
              <a:t>4. </a:t>
            </a:r>
            <a:r>
              <a:rPr lang="zh-CN" altLang="zh-CN"/>
              <a:t>进一步定义问题</a:t>
            </a:r>
            <a:endParaRPr lang="zh-CN" altLang="zh-CN"/>
          </a:p>
          <a:p>
            <a:pPr>
              <a:spcBef>
                <a:spcPct val="0"/>
              </a:spcBef>
            </a:pPr>
            <a:r>
              <a:rPr lang="zh-CN" altLang="zh-CN"/>
              <a:t>新系统的逻辑模型实质上表达了分析员对新系统必须做什么的看法。用户是否也有同样的看法呢</a:t>
            </a:r>
            <a:r>
              <a:rPr lang="en-US" altLang="zh-CN"/>
              <a:t>?</a:t>
            </a:r>
            <a:r>
              <a:rPr lang="zh-CN" altLang="zh-CN"/>
              <a:t>分析员应该和用户一起再次复查问题定义、工程规模和目标，这次复查应该把数据流图和数据字典作为讨论的基础。</a:t>
            </a:r>
            <a:endParaRPr lang="zh-CN" altLang="en-US"/>
          </a:p>
        </p:txBody>
      </p:sp>
      <p:sp>
        <p:nvSpPr>
          <p:cNvPr id="29700" name="灯片编号占位符 3"/>
          <p:cNvSpPr>
            <a:spLocks noGrp="1"/>
          </p:cNvSpPr>
          <p:nvPr>
            <p:ph type="sldNum" sz="quarter" idx="5"/>
          </p:nvPr>
        </p:nvSpPr>
        <p:spPr bwMode="auto">
          <a:noFill/>
          <a:ln>
            <a:miter lim="800000"/>
          </a:ln>
        </p:spPr>
        <p:txBody>
          <a:bodyPr/>
          <a:lstStyle/>
          <a:p>
            <a:fld id="{AB4C84FE-04A1-4CFC-A84D-37B6D5A5F867}"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ln>
        </p:spPr>
      </p:sp>
      <p:sp>
        <p:nvSpPr>
          <p:cNvPr id="29699" name="备注占位符 2"/>
          <p:cNvSpPr>
            <a:spLocks noGrp="1"/>
          </p:cNvSpPr>
          <p:nvPr>
            <p:ph type="body" idx="1"/>
          </p:nvPr>
        </p:nvSpPr>
        <p:spPr bwMode="auto">
          <a:noFill/>
        </p:spPr>
        <p:txBody>
          <a:bodyPr wrap="square" numCol="1" anchor="t" anchorCtr="0" compatLnSpc="1"/>
          <a:lstStyle/>
          <a:p>
            <a:pPr>
              <a:spcBef>
                <a:spcPct val="0"/>
              </a:spcBef>
            </a:pPr>
            <a:r>
              <a:rPr lang="en-US" altLang="zh-CN"/>
              <a:t>1</a:t>
            </a:r>
            <a:r>
              <a:rPr lang="zh-CN" altLang="en-US"/>
              <a:t>、</a:t>
            </a:r>
            <a:r>
              <a:rPr lang="zh-CN" altLang="zh-CN"/>
              <a:t>复查系统规模和目标</a:t>
            </a:r>
            <a:endParaRPr lang="zh-CN" altLang="zh-CN"/>
          </a:p>
          <a:p>
            <a:pPr>
              <a:spcBef>
                <a:spcPct val="0"/>
              </a:spcBef>
            </a:pPr>
            <a:r>
              <a:rPr lang="zh-CN" altLang="zh-CN"/>
              <a:t>这个步骤的工作，实质上是为了确保分析员正在解决的问题确实是要求他解决的问题。</a:t>
            </a:r>
            <a:endParaRPr lang="en-US" altLang="zh-CN"/>
          </a:p>
          <a:p>
            <a:pPr>
              <a:spcBef>
                <a:spcPct val="0"/>
              </a:spcBef>
            </a:pPr>
            <a:r>
              <a:rPr lang="en-US" altLang="zh-CN"/>
              <a:t>2. </a:t>
            </a:r>
            <a:r>
              <a:rPr lang="zh-CN" altLang="zh-CN"/>
              <a:t>研究目前正在使用的系统</a:t>
            </a:r>
            <a:endParaRPr lang="zh-CN" altLang="zh-CN"/>
          </a:p>
          <a:p>
            <a:pPr>
              <a:spcBef>
                <a:spcPct val="0"/>
              </a:spcBef>
            </a:pPr>
            <a:r>
              <a:rPr lang="zh-CN" altLang="zh-CN"/>
              <a:t>现有的系统是信息的重要来源。显然，如果目前有一个系统正被人使用，那么这个系统必定能完成某些有用的工作，因此，新的目标系统必须也能完成它的基本功能；另一方面，如果现有的系统是完美无缺的，用户自然不会提出开发新系统的要求，因此，现有的系统必然有某些缺点，新系统必须能解决旧系统中存在的问题。</a:t>
            </a:r>
            <a:endParaRPr lang="en-US" altLang="zh-CN"/>
          </a:p>
          <a:p>
            <a:pPr>
              <a:spcBef>
                <a:spcPct val="0"/>
              </a:spcBef>
            </a:pPr>
            <a:r>
              <a:rPr lang="en-US" altLang="zh-CN"/>
              <a:t>3. </a:t>
            </a:r>
            <a:r>
              <a:rPr lang="zh-CN" altLang="zh-CN"/>
              <a:t>导出新系统的高层逻辑模型</a:t>
            </a:r>
            <a:endParaRPr lang="zh-CN" altLang="zh-CN"/>
          </a:p>
          <a:p>
            <a:pPr>
              <a:spcBef>
                <a:spcPct val="0"/>
              </a:spcBef>
            </a:pPr>
            <a:r>
              <a:rPr lang="zh-CN" altLang="zh-CN"/>
              <a:t>优秀的设计过程通常是从现有的物理系统出发，导出现有系统的逻辑模型，再参考现有系统的逻辑模型，设想目标系统的逻辑模型，最后根据目标系统的逻辑模型建造新的物理系统。</a:t>
            </a:r>
            <a:endParaRPr lang="zh-CN" altLang="zh-CN"/>
          </a:p>
          <a:p>
            <a:pPr>
              <a:spcBef>
                <a:spcPct val="0"/>
              </a:spcBef>
            </a:pPr>
            <a:r>
              <a:rPr lang="en-US" altLang="zh-CN"/>
              <a:t>4. </a:t>
            </a:r>
            <a:r>
              <a:rPr lang="zh-CN" altLang="zh-CN"/>
              <a:t>进一步定义问题</a:t>
            </a:r>
            <a:endParaRPr lang="zh-CN" altLang="zh-CN"/>
          </a:p>
          <a:p>
            <a:pPr>
              <a:spcBef>
                <a:spcPct val="0"/>
              </a:spcBef>
            </a:pPr>
            <a:r>
              <a:rPr lang="zh-CN" altLang="zh-CN"/>
              <a:t>新系统的逻辑模型实质上表达了分析员对新系统必须做什么的看法。用户是否也有同样的看法呢</a:t>
            </a:r>
            <a:r>
              <a:rPr lang="en-US" altLang="zh-CN"/>
              <a:t>?</a:t>
            </a:r>
            <a:r>
              <a:rPr lang="zh-CN" altLang="zh-CN"/>
              <a:t>分析员应该和用户一起再次复查问题定义、工程规模和目标，这次复查应该把数据流图和数据字典作为讨论的基础。</a:t>
            </a:r>
            <a:endParaRPr lang="zh-CN" altLang="en-US"/>
          </a:p>
        </p:txBody>
      </p:sp>
      <p:sp>
        <p:nvSpPr>
          <p:cNvPr id="29700" name="灯片编号占位符 3"/>
          <p:cNvSpPr>
            <a:spLocks noGrp="1"/>
          </p:cNvSpPr>
          <p:nvPr>
            <p:ph type="sldNum" sz="quarter" idx="5"/>
          </p:nvPr>
        </p:nvSpPr>
        <p:spPr bwMode="auto">
          <a:noFill/>
          <a:ln>
            <a:miter lim="800000"/>
          </a:ln>
        </p:spPr>
        <p:txBody>
          <a:bodyPr/>
          <a:lstStyle/>
          <a:p>
            <a:fld id="{AB4C84FE-04A1-4CFC-A84D-37B6D5A5F867}"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ln>
        </p:spPr>
      </p:sp>
      <p:sp>
        <p:nvSpPr>
          <p:cNvPr id="31747" name="备注占位符 2"/>
          <p:cNvSpPr>
            <a:spLocks noGrp="1"/>
          </p:cNvSpPr>
          <p:nvPr>
            <p:ph type="body" idx="1"/>
          </p:nvPr>
        </p:nvSpPr>
        <p:spPr bwMode="auto">
          <a:noFill/>
        </p:spPr>
        <p:txBody>
          <a:bodyPr wrap="square" numCol="1" anchor="t" anchorCtr="0" compatLnSpc="1"/>
          <a:lstStyle/>
          <a:p>
            <a:pPr>
              <a:spcBef>
                <a:spcPct val="0"/>
              </a:spcBef>
            </a:pPr>
            <a:r>
              <a:rPr lang="en-US" altLang="zh-CN"/>
              <a:t>1</a:t>
            </a:r>
            <a:r>
              <a:rPr lang="zh-CN" altLang="en-US"/>
              <a:t>、</a:t>
            </a:r>
            <a:r>
              <a:rPr lang="zh-CN" altLang="zh-CN"/>
              <a:t>复查系统规模和目标</a:t>
            </a:r>
            <a:endParaRPr lang="zh-CN" altLang="zh-CN"/>
          </a:p>
          <a:p>
            <a:pPr>
              <a:spcBef>
                <a:spcPct val="0"/>
              </a:spcBef>
            </a:pPr>
            <a:r>
              <a:rPr lang="zh-CN" altLang="zh-CN"/>
              <a:t>这个步骤的工作，实质上是为了确保分析员正在解决的问题确实是要求他解决的问题。</a:t>
            </a:r>
            <a:endParaRPr lang="en-US" altLang="zh-CN"/>
          </a:p>
          <a:p>
            <a:pPr>
              <a:spcBef>
                <a:spcPct val="0"/>
              </a:spcBef>
            </a:pPr>
            <a:r>
              <a:rPr lang="en-US" altLang="zh-CN"/>
              <a:t>2. </a:t>
            </a:r>
            <a:r>
              <a:rPr lang="zh-CN" altLang="zh-CN"/>
              <a:t>研究目前正在使用的系统</a:t>
            </a:r>
            <a:endParaRPr lang="zh-CN" altLang="zh-CN"/>
          </a:p>
          <a:p>
            <a:pPr>
              <a:spcBef>
                <a:spcPct val="0"/>
              </a:spcBef>
            </a:pPr>
            <a:r>
              <a:rPr lang="zh-CN" altLang="zh-CN"/>
              <a:t>现有的系统是信息的重要来源。显然，如果目前有一个系统正被人使用，那么这个系统必定能完成某些有用的工作，因此，新的目标系统必须也能完成它的基本功能；另一方面，如果现有的系统是完美无缺的，用户自然不会提出开发新系统的要求，因此，现有的系统必然有某些缺点，新系统必须能解决旧系统中存在的问题。</a:t>
            </a:r>
            <a:endParaRPr lang="en-US" altLang="zh-CN"/>
          </a:p>
          <a:p>
            <a:pPr>
              <a:spcBef>
                <a:spcPct val="0"/>
              </a:spcBef>
            </a:pPr>
            <a:r>
              <a:rPr lang="en-US" altLang="zh-CN"/>
              <a:t>3. </a:t>
            </a:r>
            <a:r>
              <a:rPr lang="zh-CN" altLang="zh-CN"/>
              <a:t>导出新系统的高层逻辑模型</a:t>
            </a:r>
            <a:endParaRPr lang="zh-CN" altLang="zh-CN"/>
          </a:p>
          <a:p>
            <a:pPr>
              <a:spcBef>
                <a:spcPct val="0"/>
              </a:spcBef>
            </a:pPr>
            <a:r>
              <a:rPr lang="zh-CN" altLang="zh-CN"/>
              <a:t>优秀的设计过程通常是从现有的物理系统出发，导出现有系统的逻辑模型，再参考现有系统的逻辑模型，设想目标系统的逻辑模型，最后根据目标系统的逻辑模型建造新的物理系统。</a:t>
            </a:r>
            <a:endParaRPr lang="zh-CN" altLang="zh-CN"/>
          </a:p>
          <a:p>
            <a:pPr>
              <a:spcBef>
                <a:spcPct val="0"/>
              </a:spcBef>
            </a:pPr>
            <a:r>
              <a:rPr lang="en-US" altLang="zh-CN"/>
              <a:t>4. </a:t>
            </a:r>
            <a:r>
              <a:rPr lang="zh-CN" altLang="zh-CN"/>
              <a:t>进一步定义问题</a:t>
            </a:r>
            <a:endParaRPr lang="zh-CN" altLang="zh-CN"/>
          </a:p>
          <a:p>
            <a:pPr>
              <a:spcBef>
                <a:spcPct val="0"/>
              </a:spcBef>
            </a:pPr>
            <a:r>
              <a:rPr lang="zh-CN" altLang="zh-CN"/>
              <a:t>新系统的逻辑模型实质上表达了分析员对新系统必须做什么的看法。用户是否也有同样的看法呢</a:t>
            </a:r>
            <a:r>
              <a:rPr lang="en-US" altLang="zh-CN"/>
              <a:t>?</a:t>
            </a:r>
            <a:r>
              <a:rPr lang="zh-CN" altLang="zh-CN"/>
              <a:t>分析员应该和用户一起再次复查问题定义、工程规模和目标，这次复查应该把数据流图和数据字典作为讨论的基础。</a:t>
            </a:r>
            <a:endParaRPr lang="zh-CN" altLang="en-US"/>
          </a:p>
        </p:txBody>
      </p:sp>
      <p:sp>
        <p:nvSpPr>
          <p:cNvPr id="31748" name="灯片编号占位符 3"/>
          <p:cNvSpPr>
            <a:spLocks noGrp="1"/>
          </p:cNvSpPr>
          <p:nvPr>
            <p:ph type="sldNum" sz="quarter" idx="5"/>
          </p:nvPr>
        </p:nvSpPr>
        <p:spPr bwMode="auto">
          <a:noFill/>
          <a:ln>
            <a:miter lim="800000"/>
          </a:ln>
        </p:spPr>
        <p:txBody>
          <a:bodyPr/>
          <a:lstStyle/>
          <a:p>
            <a:fld id="{F4068655-641D-4876-8FC9-8A80BAB49A5D}"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p:spPr>
      </p:sp>
      <p:sp>
        <p:nvSpPr>
          <p:cNvPr id="33795" name="备注占位符 2"/>
          <p:cNvSpPr>
            <a:spLocks noGrp="1"/>
          </p:cNvSpPr>
          <p:nvPr>
            <p:ph type="body" idx="1"/>
          </p:nvPr>
        </p:nvSpPr>
        <p:spPr bwMode="auto">
          <a:noFill/>
        </p:spPr>
        <p:txBody>
          <a:bodyPr wrap="square" numCol="1" anchor="t" anchorCtr="0" compatLnSpc="1"/>
          <a:lstStyle/>
          <a:p>
            <a:pPr>
              <a:spcBef>
                <a:spcPct val="0"/>
              </a:spcBef>
            </a:pPr>
            <a:r>
              <a:rPr lang="en-US" altLang="zh-CN"/>
              <a:t>1</a:t>
            </a:r>
            <a:r>
              <a:rPr lang="zh-CN" altLang="en-US"/>
              <a:t>、</a:t>
            </a:r>
            <a:r>
              <a:rPr lang="zh-CN" altLang="zh-CN"/>
              <a:t>复查系统规模和目标</a:t>
            </a:r>
            <a:endParaRPr lang="zh-CN" altLang="zh-CN"/>
          </a:p>
          <a:p>
            <a:pPr>
              <a:spcBef>
                <a:spcPct val="0"/>
              </a:spcBef>
            </a:pPr>
            <a:r>
              <a:rPr lang="zh-CN" altLang="zh-CN"/>
              <a:t>这个步骤的工作，实质上是为了确保分析员正在解决的问题确实是要求他解决的问题。</a:t>
            </a:r>
            <a:endParaRPr lang="en-US" altLang="zh-CN"/>
          </a:p>
          <a:p>
            <a:pPr>
              <a:spcBef>
                <a:spcPct val="0"/>
              </a:spcBef>
            </a:pPr>
            <a:r>
              <a:rPr lang="en-US" altLang="zh-CN"/>
              <a:t>2. </a:t>
            </a:r>
            <a:r>
              <a:rPr lang="zh-CN" altLang="zh-CN"/>
              <a:t>研究目前正在使用的系统</a:t>
            </a:r>
            <a:endParaRPr lang="zh-CN" altLang="zh-CN"/>
          </a:p>
          <a:p>
            <a:pPr>
              <a:spcBef>
                <a:spcPct val="0"/>
              </a:spcBef>
            </a:pPr>
            <a:r>
              <a:rPr lang="zh-CN" altLang="zh-CN"/>
              <a:t>现有的系统是信息的重要来源。显然，如果目前有一个系统正被人使用，那么这个系统必定能完成某些有用的工作，因此，新的目标系统必须也能完成它的基本功能；另一方面，如果现有的系统是完美无缺的，用户自然不会提出开发新系统的要求，因此，现有的系统必然有某些缺点，新系统必须能解决旧系统中存在的问题。</a:t>
            </a:r>
            <a:endParaRPr lang="en-US" altLang="zh-CN"/>
          </a:p>
          <a:p>
            <a:pPr>
              <a:spcBef>
                <a:spcPct val="0"/>
              </a:spcBef>
            </a:pPr>
            <a:r>
              <a:rPr lang="en-US" altLang="zh-CN"/>
              <a:t>3. </a:t>
            </a:r>
            <a:r>
              <a:rPr lang="zh-CN" altLang="zh-CN"/>
              <a:t>导出新系统的高层逻辑模型</a:t>
            </a:r>
            <a:endParaRPr lang="zh-CN" altLang="zh-CN"/>
          </a:p>
          <a:p>
            <a:pPr>
              <a:spcBef>
                <a:spcPct val="0"/>
              </a:spcBef>
            </a:pPr>
            <a:r>
              <a:rPr lang="zh-CN" altLang="zh-CN"/>
              <a:t>优秀的设计过程通常是从现有的物理系统出发，导出现有系统的逻辑模型，再参考现有系统的逻辑模型，设想目标系统的逻辑模型，最后根据目标系统的逻辑模型建造新的物理系统。</a:t>
            </a:r>
            <a:endParaRPr lang="zh-CN" altLang="zh-CN"/>
          </a:p>
          <a:p>
            <a:pPr>
              <a:spcBef>
                <a:spcPct val="0"/>
              </a:spcBef>
            </a:pPr>
            <a:r>
              <a:rPr lang="en-US" altLang="zh-CN"/>
              <a:t>4. </a:t>
            </a:r>
            <a:r>
              <a:rPr lang="zh-CN" altLang="zh-CN"/>
              <a:t>进一步定义问题</a:t>
            </a:r>
            <a:endParaRPr lang="zh-CN" altLang="zh-CN"/>
          </a:p>
          <a:p>
            <a:pPr>
              <a:spcBef>
                <a:spcPct val="0"/>
              </a:spcBef>
            </a:pPr>
            <a:r>
              <a:rPr lang="zh-CN" altLang="zh-CN"/>
              <a:t>新系统的逻辑模型实质上表达了分析员对新系统必须做什么的看法。用户是否也有同样的看法呢</a:t>
            </a:r>
            <a:r>
              <a:rPr lang="en-US" altLang="zh-CN"/>
              <a:t>?</a:t>
            </a:r>
            <a:r>
              <a:rPr lang="zh-CN" altLang="zh-CN"/>
              <a:t>分析员应该和用户一起再次复查问题定义、工程规模和目标，这次复查应该把数据流图和数据字典作为讨论的基础。</a:t>
            </a:r>
            <a:endParaRPr lang="zh-CN" altLang="en-US"/>
          </a:p>
        </p:txBody>
      </p:sp>
      <p:sp>
        <p:nvSpPr>
          <p:cNvPr id="33796" name="灯片编号占位符 3"/>
          <p:cNvSpPr>
            <a:spLocks noGrp="1"/>
          </p:cNvSpPr>
          <p:nvPr>
            <p:ph type="sldNum" sz="quarter" idx="5"/>
          </p:nvPr>
        </p:nvSpPr>
        <p:spPr bwMode="auto">
          <a:noFill/>
          <a:ln>
            <a:miter lim="800000"/>
          </a:ln>
        </p:spPr>
        <p:txBody>
          <a:bodyPr/>
          <a:lstStyle/>
          <a:p>
            <a:fld id="{4D022E62-2CFC-4865-B8BD-1D3FE6BB0B29}"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a:noFill/>
        </p:spPr>
        <p:txBody>
          <a:bodyPr/>
          <a:lstStyle/>
          <a:p>
            <a:pPr eaLnBrk="1" hangingPunct="1"/>
            <a:r>
              <a:rPr lang="zh-CN" altLang="en-US" dirty="0">
                <a:latin typeface="宋体" panose="02010600030101010101" pitchFamily="2" charset="-122"/>
              </a:rPr>
              <a:t>了解产生软件危机的原因，澄清错误认识，建立起关于软件开发和维护的正确概念，还仅仅</a:t>
            </a:r>
            <a:r>
              <a:rPr lang="zh-CN" altLang="en-US" dirty="0"/>
              <a:t>是解决软件危机的开始，全面解决软件危机需要一系列综合措施。</a:t>
            </a:r>
            <a:endParaRPr lang="zh-CN" altLang="en-US" dirty="0"/>
          </a:p>
        </p:txBody>
      </p:sp>
      <p:sp>
        <p:nvSpPr>
          <p:cNvPr id="63492" name="灯片编号占位符 3"/>
          <p:cNvSpPr>
            <a:spLocks noGrp="1"/>
          </p:cNvSpPr>
          <p:nvPr>
            <p:ph type="sldNum" sz="quarter" idx="5"/>
          </p:nvPr>
        </p:nvSpPr>
        <p:spPr>
          <a:noFill/>
        </p:spPr>
        <p:txBody>
          <a:bodyPr/>
          <a:lstStyle/>
          <a:p>
            <a:fld id="{07769E25-FE47-4E32-B672-0CA1D33D66EC}"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p:spPr>
      </p:sp>
      <p:sp>
        <p:nvSpPr>
          <p:cNvPr id="35843" name="备注占位符 2"/>
          <p:cNvSpPr>
            <a:spLocks noGrp="1"/>
          </p:cNvSpPr>
          <p:nvPr>
            <p:ph type="body" idx="1"/>
          </p:nvPr>
        </p:nvSpPr>
        <p:spPr bwMode="auto">
          <a:noFill/>
        </p:spPr>
        <p:txBody>
          <a:bodyPr wrap="square" numCol="1" anchor="t" anchorCtr="0" compatLnSpc="1"/>
          <a:lstStyle/>
          <a:p>
            <a:pPr>
              <a:spcBef>
                <a:spcPct val="0"/>
              </a:spcBef>
            </a:pPr>
            <a:r>
              <a:rPr lang="en-US" altLang="zh-CN" dirty="0"/>
              <a:t>1</a:t>
            </a:r>
            <a:r>
              <a:rPr lang="zh-CN" altLang="en-US" dirty="0"/>
              <a:t>、</a:t>
            </a:r>
            <a:r>
              <a:rPr lang="zh-CN" altLang="zh-CN" dirty="0"/>
              <a:t>复查系统规模和目标</a:t>
            </a:r>
            <a:endParaRPr lang="zh-CN" altLang="zh-CN" dirty="0"/>
          </a:p>
          <a:p>
            <a:pPr>
              <a:spcBef>
                <a:spcPct val="0"/>
              </a:spcBef>
            </a:pPr>
            <a:r>
              <a:rPr lang="zh-CN" altLang="zh-CN" dirty="0"/>
              <a:t>这个步骤的工作，实质上是为了确保分析员正在解决的问题确实是要求他解决的问题。</a:t>
            </a:r>
            <a:endParaRPr lang="en-US" altLang="zh-CN" dirty="0"/>
          </a:p>
          <a:p>
            <a:pPr>
              <a:spcBef>
                <a:spcPct val="0"/>
              </a:spcBef>
            </a:pPr>
            <a:r>
              <a:rPr lang="en-US" altLang="zh-CN" dirty="0"/>
              <a:t>2. </a:t>
            </a:r>
            <a:r>
              <a:rPr lang="zh-CN" altLang="zh-CN" dirty="0"/>
              <a:t>研究目前正在使用的系统</a:t>
            </a:r>
            <a:endParaRPr lang="zh-CN" altLang="zh-CN" dirty="0"/>
          </a:p>
          <a:p>
            <a:pPr>
              <a:spcBef>
                <a:spcPct val="0"/>
              </a:spcBef>
            </a:pPr>
            <a:r>
              <a:rPr lang="zh-CN" altLang="zh-CN" dirty="0"/>
              <a:t>现有的系统是信息的重要来源。显然，如果目前有一个系统正被人使用，那么这个系统必定能完成某些有用的工作，因此，新的目标系统必须也能完成它的基本功能；另一方面，如果现有的系统是完美无缺的，用户自然不会提出开发新系统的要求，因此，现有的系统必然有某些缺点，新系统必须能解决旧系统中存在的问题。</a:t>
            </a:r>
            <a:endParaRPr lang="en-US" altLang="zh-CN" dirty="0"/>
          </a:p>
          <a:p>
            <a:pPr>
              <a:spcBef>
                <a:spcPct val="0"/>
              </a:spcBef>
            </a:pPr>
            <a:r>
              <a:rPr lang="en-US" altLang="zh-CN" dirty="0"/>
              <a:t>3. </a:t>
            </a:r>
            <a:r>
              <a:rPr lang="zh-CN" altLang="zh-CN" dirty="0"/>
              <a:t>导出新系统的高层逻辑模型</a:t>
            </a:r>
            <a:endParaRPr lang="zh-CN" altLang="zh-CN" dirty="0"/>
          </a:p>
          <a:p>
            <a:pPr>
              <a:spcBef>
                <a:spcPct val="0"/>
              </a:spcBef>
            </a:pPr>
            <a:r>
              <a:rPr lang="zh-CN" altLang="zh-CN" dirty="0"/>
              <a:t>优秀的设计过程通常是从现有的物理系统出发，导出现有系统的逻辑模型，再参考现有系统的逻辑模型，设想目标系统的逻辑模型，最后根据目标系统的逻辑模型建造新的物理系统。</a:t>
            </a:r>
            <a:endParaRPr lang="zh-CN" altLang="zh-CN" dirty="0"/>
          </a:p>
          <a:p>
            <a:pPr>
              <a:spcBef>
                <a:spcPct val="0"/>
              </a:spcBef>
            </a:pPr>
            <a:r>
              <a:rPr lang="en-US" altLang="zh-CN" dirty="0"/>
              <a:t>4. </a:t>
            </a:r>
            <a:r>
              <a:rPr lang="zh-CN" altLang="zh-CN" dirty="0"/>
              <a:t>进一步定义问题</a:t>
            </a:r>
            <a:endParaRPr lang="zh-CN" altLang="zh-CN" dirty="0"/>
          </a:p>
          <a:p>
            <a:pPr>
              <a:spcBef>
                <a:spcPct val="0"/>
              </a:spcBef>
            </a:pPr>
            <a:r>
              <a:rPr lang="zh-CN" altLang="zh-CN" dirty="0"/>
              <a:t>新系统的逻辑模型实质上表达了分析员对新系统必须做什么的看法。用户是否也有同样的看法呢</a:t>
            </a:r>
            <a:r>
              <a:rPr lang="en-US" altLang="zh-CN" dirty="0"/>
              <a:t>?</a:t>
            </a:r>
            <a:r>
              <a:rPr lang="zh-CN" altLang="zh-CN" dirty="0"/>
              <a:t>分析员应该和用户一起再次复查问题定义、工程规模和目标，这次复查应该把数据流图和数据字典作为讨论的基础。</a:t>
            </a:r>
            <a:endParaRPr lang="zh-CN" altLang="en-US" dirty="0"/>
          </a:p>
        </p:txBody>
      </p:sp>
      <p:sp>
        <p:nvSpPr>
          <p:cNvPr id="35844" name="灯片编号占位符 3"/>
          <p:cNvSpPr>
            <a:spLocks noGrp="1"/>
          </p:cNvSpPr>
          <p:nvPr>
            <p:ph type="sldNum" sz="quarter" idx="5"/>
          </p:nvPr>
        </p:nvSpPr>
        <p:spPr bwMode="auto">
          <a:noFill/>
          <a:ln>
            <a:miter lim="800000"/>
          </a:ln>
        </p:spPr>
        <p:txBody>
          <a:bodyPr/>
          <a:lstStyle/>
          <a:p>
            <a:fld id="{7491ADCA-38AD-47DF-8EFB-DE57579EE918}"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p:spPr>
      </p:sp>
      <p:sp>
        <p:nvSpPr>
          <p:cNvPr id="35843" name="备注占位符 2"/>
          <p:cNvSpPr>
            <a:spLocks noGrp="1"/>
          </p:cNvSpPr>
          <p:nvPr>
            <p:ph type="body" idx="1"/>
          </p:nvPr>
        </p:nvSpPr>
        <p:spPr bwMode="auto">
          <a:noFill/>
        </p:spPr>
        <p:txBody>
          <a:bodyPr wrap="square" numCol="1" anchor="t" anchorCtr="0" compatLnSpc="1"/>
          <a:lstStyle/>
          <a:p>
            <a:pPr>
              <a:spcBef>
                <a:spcPct val="0"/>
              </a:spcBef>
            </a:pPr>
            <a:r>
              <a:rPr lang="en-US" altLang="zh-CN" dirty="0"/>
              <a:t>1</a:t>
            </a:r>
            <a:r>
              <a:rPr lang="zh-CN" altLang="en-US" dirty="0"/>
              <a:t>、</a:t>
            </a:r>
            <a:r>
              <a:rPr lang="zh-CN" altLang="zh-CN" dirty="0"/>
              <a:t>复查系统规模和目标</a:t>
            </a:r>
            <a:endParaRPr lang="zh-CN" altLang="zh-CN" dirty="0"/>
          </a:p>
          <a:p>
            <a:pPr>
              <a:spcBef>
                <a:spcPct val="0"/>
              </a:spcBef>
            </a:pPr>
            <a:r>
              <a:rPr lang="zh-CN" altLang="zh-CN" dirty="0"/>
              <a:t>这个步骤的工作，实质上是为了确保分析员正在解决的问题确实是要求他解决的问题。</a:t>
            </a:r>
            <a:endParaRPr lang="en-US" altLang="zh-CN" dirty="0"/>
          </a:p>
          <a:p>
            <a:pPr>
              <a:spcBef>
                <a:spcPct val="0"/>
              </a:spcBef>
            </a:pPr>
            <a:r>
              <a:rPr lang="en-US" altLang="zh-CN" dirty="0"/>
              <a:t>2. </a:t>
            </a:r>
            <a:r>
              <a:rPr lang="zh-CN" altLang="zh-CN" dirty="0"/>
              <a:t>研究目前正在使用的系统</a:t>
            </a:r>
            <a:endParaRPr lang="zh-CN" altLang="zh-CN" dirty="0"/>
          </a:p>
          <a:p>
            <a:pPr>
              <a:spcBef>
                <a:spcPct val="0"/>
              </a:spcBef>
            </a:pPr>
            <a:r>
              <a:rPr lang="zh-CN" altLang="zh-CN" dirty="0"/>
              <a:t>现有的系统是信息的重要来源。显然，如果目前有一个系统正被人使用，那么这个系统必定能完成某些有用的工作，因此，新的目标系统必须也能完成它的基本功能；另一方面，如果现有的系统是完美无缺的，用户自然不会提出开发新系统的要求，因此，现有的系统必然有某些缺点，新系统必须能解决旧系统中存在的问题。</a:t>
            </a:r>
            <a:endParaRPr lang="en-US" altLang="zh-CN" dirty="0"/>
          </a:p>
          <a:p>
            <a:pPr>
              <a:spcBef>
                <a:spcPct val="0"/>
              </a:spcBef>
            </a:pPr>
            <a:r>
              <a:rPr lang="en-US" altLang="zh-CN" dirty="0"/>
              <a:t>3. </a:t>
            </a:r>
            <a:r>
              <a:rPr lang="zh-CN" altLang="zh-CN" dirty="0"/>
              <a:t>导出新系统的高层逻辑模型</a:t>
            </a:r>
            <a:endParaRPr lang="zh-CN" altLang="zh-CN" dirty="0"/>
          </a:p>
          <a:p>
            <a:pPr>
              <a:spcBef>
                <a:spcPct val="0"/>
              </a:spcBef>
            </a:pPr>
            <a:r>
              <a:rPr lang="zh-CN" altLang="zh-CN" dirty="0"/>
              <a:t>优秀的设计过程通常是从现有的物理系统出发，导出现有系统的逻辑模型，再参考现有系统的逻辑模型，设想目标系统的逻辑模型，最后根据目标系统的逻辑模型建造新的物理系统。</a:t>
            </a:r>
            <a:endParaRPr lang="zh-CN" altLang="zh-CN" dirty="0"/>
          </a:p>
          <a:p>
            <a:pPr>
              <a:spcBef>
                <a:spcPct val="0"/>
              </a:spcBef>
            </a:pPr>
            <a:r>
              <a:rPr lang="en-US" altLang="zh-CN" dirty="0"/>
              <a:t>4. </a:t>
            </a:r>
            <a:r>
              <a:rPr lang="zh-CN" altLang="zh-CN" dirty="0"/>
              <a:t>进一步定义问题</a:t>
            </a:r>
            <a:endParaRPr lang="zh-CN" altLang="zh-CN" dirty="0"/>
          </a:p>
          <a:p>
            <a:pPr>
              <a:spcBef>
                <a:spcPct val="0"/>
              </a:spcBef>
            </a:pPr>
            <a:r>
              <a:rPr lang="zh-CN" altLang="zh-CN" dirty="0"/>
              <a:t>新系统的逻辑模型实质上表达了分析员对新系统必须做什么的看法。用户是否也有同样的看法呢</a:t>
            </a:r>
            <a:r>
              <a:rPr lang="en-US" altLang="zh-CN" dirty="0"/>
              <a:t>?</a:t>
            </a:r>
            <a:r>
              <a:rPr lang="zh-CN" altLang="zh-CN" dirty="0"/>
              <a:t>分析员应该和用户一起再次复查问题定义、工程规模和目标，这次复查应该把数据流图和数据字典作为讨论的基础。</a:t>
            </a:r>
            <a:endParaRPr lang="zh-CN" altLang="en-US" dirty="0"/>
          </a:p>
        </p:txBody>
      </p:sp>
      <p:sp>
        <p:nvSpPr>
          <p:cNvPr id="35844" name="灯片编号占位符 3"/>
          <p:cNvSpPr>
            <a:spLocks noGrp="1"/>
          </p:cNvSpPr>
          <p:nvPr>
            <p:ph type="sldNum" sz="quarter" idx="5"/>
          </p:nvPr>
        </p:nvSpPr>
        <p:spPr bwMode="auto">
          <a:noFill/>
          <a:ln>
            <a:miter lim="800000"/>
          </a:ln>
        </p:spPr>
        <p:txBody>
          <a:bodyPr/>
          <a:lstStyle/>
          <a:p>
            <a:fld id="{7491ADCA-38AD-47DF-8EFB-DE57579EE918}"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p:spPr>
      </p:sp>
      <p:sp>
        <p:nvSpPr>
          <p:cNvPr id="37891"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7892" name="灯片编号占位符 3"/>
          <p:cNvSpPr>
            <a:spLocks noGrp="1"/>
          </p:cNvSpPr>
          <p:nvPr>
            <p:ph type="sldNum" sz="quarter" idx="5"/>
          </p:nvPr>
        </p:nvSpPr>
        <p:spPr bwMode="auto">
          <a:noFill/>
          <a:ln>
            <a:miter lim="800000"/>
          </a:ln>
        </p:spPr>
        <p:txBody>
          <a:bodyPr/>
          <a:lstStyle/>
          <a:p>
            <a:fld id="{647E274F-3B9F-4AFA-A87C-A0C330D51905}"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p:spPr>
      </p:sp>
      <p:sp>
        <p:nvSpPr>
          <p:cNvPr id="44035" name="备注占位符 2"/>
          <p:cNvSpPr>
            <a:spLocks noGrp="1"/>
          </p:cNvSpPr>
          <p:nvPr>
            <p:ph type="body" idx="1"/>
          </p:nvPr>
        </p:nvSpPr>
        <p:spPr bwMode="auto">
          <a:noFill/>
        </p:spPr>
        <p:txBody>
          <a:bodyPr wrap="square" numCol="1" anchor="t" anchorCtr="0" compatLnSpc="1"/>
          <a:lstStyle/>
          <a:p>
            <a:pPr>
              <a:spcBef>
                <a:spcPct val="0"/>
              </a:spcBef>
            </a:pPr>
            <a:endParaRPr lang="zh-CN" altLang="en-US" dirty="0"/>
          </a:p>
        </p:txBody>
      </p:sp>
      <p:sp>
        <p:nvSpPr>
          <p:cNvPr id="44036" name="灯片编号占位符 3"/>
          <p:cNvSpPr>
            <a:spLocks noGrp="1"/>
          </p:cNvSpPr>
          <p:nvPr>
            <p:ph type="sldNum" sz="quarter" idx="5"/>
          </p:nvPr>
        </p:nvSpPr>
        <p:spPr bwMode="auto">
          <a:noFill/>
          <a:ln>
            <a:miter lim="800000"/>
          </a:ln>
        </p:spPr>
        <p:txBody>
          <a:bodyPr/>
          <a:lstStyle/>
          <a:p>
            <a:fld id="{0D59DF13-AD51-48F1-AD6C-ECFF4E075E3B}"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6084" name="灯片编号占位符 3"/>
          <p:cNvSpPr>
            <a:spLocks noGrp="1"/>
          </p:cNvSpPr>
          <p:nvPr>
            <p:ph type="sldNum" sz="quarter" idx="5"/>
          </p:nvPr>
        </p:nvSpPr>
        <p:spPr bwMode="auto">
          <a:noFill/>
          <a:ln>
            <a:miter lim="800000"/>
          </a:ln>
        </p:spPr>
        <p:txBody>
          <a:bodyPr/>
          <a:lstStyle/>
          <a:p>
            <a:fld id="{4CA0C65E-2ABE-4672-A94D-063C19EE4332}"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p:spPr>
      </p:sp>
      <p:sp>
        <p:nvSpPr>
          <p:cNvPr id="58371" name="备注占位符 2"/>
          <p:cNvSpPr>
            <a:spLocks noGrp="1"/>
          </p:cNvSpPr>
          <p:nvPr>
            <p:ph type="body" idx="1"/>
          </p:nvPr>
        </p:nvSpPr>
        <p:spPr bwMode="auto">
          <a:noFill/>
        </p:spPr>
        <p:txBody>
          <a:bodyPr wrap="square" numCol="1" anchor="t" anchorCtr="0" compatLnSpc="1"/>
          <a:lstStyle/>
          <a:p>
            <a:pPr>
              <a:spcBef>
                <a:spcPct val="0"/>
              </a:spcBef>
            </a:pPr>
            <a:r>
              <a:rPr lang="zh-CN" altLang="zh-CN"/>
              <a:t>在数据流图中没有任何具体的物理部件，它只是描绘数据在软件中流动和被处理的逻辑过程。数据流图是系统逻辑功能的图形表示，即使不是专业的计算机技术人员也容易理解它，因此是分析员与用户之间极好的通信工具。此外，设计数据流图时只需考虑系统必须完成的基本逻辑功能，完全不需要考虑怎样具体地实现这些功能，所以它也是今后进行软件设计的很好的出发点。</a:t>
            </a:r>
            <a:endParaRPr lang="zh-CN" altLang="en-US"/>
          </a:p>
        </p:txBody>
      </p:sp>
      <p:sp>
        <p:nvSpPr>
          <p:cNvPr id="58372" name="灯片编号占位符 3"/>
          <p:cNvSpPr>
            <a:spLocks noGrp="1"/>
          </p:cNvSpPr>
          <p:nvPr>
            <p:ph type="sldNum" sz="quarter" idx="5"/>
          </p:nvPr>
        </p:nvSpPr>
        <p:spPr bwMode="auto">
          <a:noFill/>
          <a:ln>
            <a:miter lim="800000"/>
          </a:ln>
        </p:spPr>
        <p:txBody>
          <a:bodyPr/>
          <a:lstStyle/>
          <a:p>
            <a:fld id="{7A22F125-B9A0-4E1D-B2DA-E0C3B473A484}"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p:spPr>
      </p:sp>
      <p:sp>
        <p:nvSpPr>
          <p:cNvPr id="62467" name="备注占位符 2"/>
          <p:cNvSpPr>
            <a:spLocks noGrp="1"/>
          </p:cNvSpPr>
          <p:nvPr>
            <p:ph type="body" idx="1"/>
          </p:nvPr>
        </p:nvSpPr>
        <p:spPr bwMode="auto">
          <a:noFill/>
        </p:spPr>
        <p:txBody>
          <a:bodyPr wrap="square" numCol="1" anchor="t" anchorCtr="0" compatLnSpc="1"/>
          <a:lstStyle/>
          <a:p>
            <a:pPr>
              <a:spcBef>
                <a:spcPct val="0"/>
              </a:spcBef>
            </a:pPr>
            <a:r>
              <a:rPr lang="zh-CN" altLang="zh-CN"/>
              <a:t>如图</a:t>
            </a:r>
            <a:r>
              <a:rPr lang="en-US" altLang="zh-CN"/>
              <a:t>2.4(a)</a:t>
            </a:r>
            <a:r>
              <a:rPr lang="zh-CN" altLang="zh-CN"/>
              <a:t>所示，数据流图有</a:t>
            </a:r>
            <a:r>
              <a:rPr lang="en-US" altLang="zh-CN"/>
              <a:t>4</a:t>
            </a:r>
            <a:r>
              <a:rPr lang="zh-CN" altLang="zh-CN"/>
              <a:t>种基本符号：正方形</a:t>
            </a:r>
            <a:r>
              <a:rPr lang="en-US" altLang="zh-CN"/>
              <a:t>(</a:t>
            </a:r>
            <a:r>
              <a:rPr lang="zh-CN" altLang="zh-CN"/>
              <a:t>或立方体</a:t>
            </a:r>
            <a:r>
              <a:rPr lang="en-US" altLang="zh-CN"/>
              <a:t>)</a:t>
            </a:r>
            <a:r>
              <a:rPr lang="zh-CN" altLang="zh-CN"/>
              <a:t>表示数据的源点或终点；圆角矩形</a:t>
            </a:r>
            <a:r>
              <a:rPr lang="en-US" altLang="zh-CN"/>
              <a:t>(</a:t>
            </a:r>
            <a:r>
              <a:rPr lang="zh-CN" altLang="zh-CN"/>
              <a:t>或圆形</a:t>
            </a:r>
            <a:r>
              <a:rPr lang="en-US" altLang="zh-CN"/>
              <a:t>)</a:t>
            </a:r>
            <a:r>
              <a:rPr lang="zh-CN" altLang="zh-CN"/>
              <a:t>代表变换数据的处理；开口矩形</a:t>
            </a:r>
            <a:r>
              <a:rPr lang="en-US" altLang="zh-CN"/>
              <a:t>(</a:t>
            </a:r>
            <a:r>
              <a:rPr lang="zh-CN" altLang="zh-CN"/>
              <a:t>或两条平行横线</a:t>
            </a:r>
            <a:r>
              <a:rPr lang="en-US" altLang="zh-CN"/>
              <a:t>)</a:t>
            </a:r>
            <a:r>
              <a:rPr lang="zh-CN" altLang="zh-CN"/>
              <a:t>代表数据存储；箭头表示数据流，即特定数据的流动方向。注意，数据流与程序流程图</a:t>
            </a:r>
            <a:r>
              <a:rPr lang="en-US" altLang="zh-CN"/>
              <a:t>(</a:t>
            </a:r>
            <a:r>
              <a:rPr lang="zh-CN" altLang="zh-CN"/>
              <a:t>参看本书第</a:t>
            </a:r>
            <a:r>
              <a:rPr lang="en-US" altLang="zh-CN"/>
              <a:t>5</a:t>
            </a:r>
            <a:r>
              <a:rPr lang="zh-CN" altLang="zh-CN"/>
              <a:t>章</a:t>
            </a:r>
            <a:r>
              <a:rPr lang="en-US" altLang="zh-CN"/>
              <a:t>)</a:t>
            </a:r>
            <a:r>
              <a:rPr lang="zh-CN" altLang="zh-CN"/>
              <a:t>中用箭头表示的控制流有本质不同，千万不要混淆。熟悉程序流程图的初学者在画数据流图时，往往试图在数据流图中表现分支条件或循环，殊不知这样做将造成混乱，画不出正确的数据流图。在数据流图中应该描绘所有可能的数据流向，而不应该描绘出现某个数据流的条件。</a:t>
            </a:r>
            <a:endParaRPr lang="zh-CN" altLang="zh-CN"/>
          </a:p>
          <a:p>
            <a:pPr>
              <a:spcBef>
                <a:spcPct val="0"/>
              </a:spcBef>
            </a:pPr>
            <a:endParaRPr lang="zh-CN" altLang="en-US"/>
          </a:p>
        </p:txBody>
      </p:sp>
      <p:sp>
        <p:nvSpPr>
          <p:cNvPr id="62468" name="灯片编号占位符 3"/>
          <p:cNvSpPr>
            <a:spLocks noGrp="1"/>
          </p:cNvSpPr>
          <p:nvPr>
            <p:ph type="sldNum" sz="quarter" idx="5"/>
          </p:nvPr>
        </p:nvSpPr>
        <p:spPr bwMode="auto">
          <a:noFill/>
          <a:ln>
            <a:miter lim="800000"/>
          </a:ln>
        </p:spPr>
        <p:txBody>
          <a:bodyPr/>
          <a:lstStyle/>
          <a:p>
            <a:fld id="{FB847B4C-1FC1-4689-B459-9270904D3B35}"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p:spPr>
      </p:sp>
      <p:sp>
        <p:nvSpPr>
          <p:cNvPr id="87043"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7044" name="灯片编号占位符 3"/>
          <p:cNvSpPr>
            <a:spLocks noGrp="1"/>
          </p:cNvSpPr>
          <p:nvPr>
            <p:ph type="sldNum" sz="quarter" idx="5"/>
          </p:nvPr>
        </p:nvSpPr>
        <p:spPr bwMode="auto">
          <a:noFill/>
          <a:ln>
            <a:miter lim="800000"/>
          </a:ln>
        </p:spPr>
        <p:txBody>
          <a:bodyPr/>
          <a:lstStyle/>
          <a:p>
            <a:fld id="{5223A0E8-3116-494A-A8B5-1B7197CA1B08}"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miter lim="800000"/>
          </a:ln>
        </p:spPr>
        <p:txBody>
          <a:bodyPr/>
          <a:lstStyle/>
          <a:p>
            <a:fld id="{48F57D16-68E8-418B-9B97-ED68D45AC885}"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243" name="Rectangle 1026"/>
          <p:cNvSpPr>
            <a:spLocks noGrp="1" noRot="1" noChangeAspect="1" noChangeArrowheads="1" noTextEdit="1"/>
          </p:cNvSpPr>
          <p:nvPr>
            <p:ph type="sldImg"/>
          </p:nvPr>
        </p:nvSpPr>
        <p:spPr>
          <a:xfrm>
            <a:off x="1146175" y="687388"/>
            <a:ext cx="4567238" cy="3425825"/>
          </a:xfrm>
          <a:noFill/>
          <a:ln w="12700" cap="flat">
            <a:solidFill>
              <a:schemeClr val="tx1"/>
            </a:solidFill>
          </a:ln>
        </p:spPr>
      </p:sp>
      <p:sp>
        <p:nvSpPr>
          <p:cNvPr id="10244" name="Rectangle 1027"/>
          <p:cNvSpPr>
            <a:spLocks noGrp="1" noChangeArrowheads="1"/>
          </p:cNvSpPr>
          <p:nvPr>
            <p:ph type="body" idx="1"/>
          </p:nvPr>
        </p:nvSpPr>
        <p:spPr>
          <a:noFill/>
        </p:spPr>
        <p:txBody>
          <a:bodyPr lIns="92075" tIns="46038" rIns="92075" bIns="46038"/>
          <a:lstStyle/>
          <a:p>
            <a:pPr eaLnBrk="1" hangingPunct="1"/>
            <a:endParaRPr lang="zh-CN" altLang="zh-CN">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miter lim="800000"/>
          </a:ln>
        </p:spPr>
        <p:txBody>
          <a:bodyPr/>
          <a:lstStyle/>
          <a:p>
            <a:fld id="{B1E27975-8E5D-4597-997C-D8EE46310FB4}"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1267" name="Rectangle 2"/>
          <p:cNvSpPr>
            <a:spLocks noGrp="1" noRot="1" noChangeAspect="1" noChangeArrowheads="1" noTextEdit="1"/>
          </p:cNvSpPr>
          <p:nvPr>
            <p:ph type="sldImg"/>
          </p:nvPr>
        </p:nvSpPr>
        <p:spPr>
          <a:xfrm>
            <a:off x="1146175" y="687388"/>
            <a:ext cx="4567238" cy="3425825"/>
          </a:xfrm>
          <a:noFill/>
          <a:ln w="12700" cap="flat">
            <a:solidFill>
              <a:schemeClr val="tx1"/>
            </a:solidFill>
          </a:ln>
        </p:spPr>
      </p:sp>
      <p:sp>
        <p:nvSpPr>
          <p:cNvPr id="11268" name="Rectangle 3"/>
          <p:cNvSpPr>
            <a:spLocks noGrp="1" noChangeArrowheads="1"/>
          </p:cNvSpPr>
          <p:nvPr>
            <p:ph type="body" idx="1"/>
          </p:nvPr>
        </p:nvSpPr>
        <p:spPr>
          <a:noFill/>
        </p:spPr>
        <p:txBody>
          <a:bodyPr lIns="92075" tIns="46038" rIns="92075" bIns="46038"/>
          <a:lstStyle/>
          <a:p>
            <a:pPr eaLnBrk="1" hangingPunct="1"/>
            <a:endParaRPr lang="zh-CN"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eaLnBrk="1" hangingPunct="1">
              <a:defRPr/>
            </a:pPr>
            <a:r>
              <a:rPr lang="en-US" altLang="zh-CN" b="1" dirty="0"/>
              <a:t>Boehm</a:t>
            </a:r>
            <a:r>
              <a:rPr lang="en-US" altLang="zh-CN" dirty="0"/>
              <a:t> </a:t>
            </a:r>
            <a:r>
              <a:rPr lang="zh-CN" altLang="en-US" dirty="0"/>
              <a:t>开发了</a:t>
            </a:r>
            <a:r>
              <a:rPr lang="en-US" altLang="zh-CN" dirty="0"/>
              <a:t>COCOMO </a:t>
            </a:r>
            <a:r>
              <a:rPr lang="zh-CN" altLang="en-US" dirty="0"/>
              <a:t>、螺旋模型</a:t>
            </a:r>
            <a:r>
              <a:rPr lang="en-US" altLang="zh-CN" dirty="0"/>
              <a:t>, </a:t>
            </a:r>
            <a:r>
              <a:rPr lang="zh-CN" altLang="en-US" dirty="0"/>
              <a:t>和</a:t>
            </a:r>
            <a:r>
              <a:rPr lang="en-US" altLang="zh-CN" dirty="0"/>
              <a:t>pedagogy </a:t>
            </a:r>
            <a:r>
              <a:rPr lang="zh-CN" altLang="en-US" dirty="0"/>
              <a:t>。 </a:t>
            </a:r>
            <a:r>
              <a:rPr lang="en-US" altLang="zh-CN" dirty="0"/>
              <a:t>Boehm</a:t>
            </a:r>
            <a:r>
              <a:rPr lang="zh-CN" altLang="en-US" dirty="0"/>
              <a:t>曾预言</a:t>
            </a:r>
            <a:r>
              <a:rPr lang="en-US" altLang="zh-CN" dirty="0"/>
              <a:t>, </a:t>
            </a:r>
            <a:r>
              <a:rPr lang="zh-CN" altLang="en-US" dirty="0"/>
              <a:t>软件费用会淹没硬件费用。</a:t>
            </a:r>
            <a:endParaRPr lang="zh-CN" altLang="en-US" b="1" dirty="0">
              <a:solidFill>
                <a:srgbClr val="466677"/>
              </a:solidFill>
            </a:endParaRPr>
          </a:p>
        </p:txBody>
      </p:sp>
      <p:sp>
        <p:nvSpPr>
          <p:cNvPr id="64516" name="灯片编号占位符 3"/>
          <p:cNvSpPr>
            <a:spLocks noGrp="1"/>
          </p:cNvSpPr>
          <p:nvPr>
            <p:ph type="sldNum" sz="quarter" idx="5"/>
          </p:nvPr>
        </p:nvSpPr>
        <p:spPr>
          <a:noFill/>
        </p:spPr>
        <p:txBody>
          <a:bodyPr/>
          <a:lstStyle/>
          <a:p>
            <a:fld id="{5FA62D8A-1EBD-4B7C-81C6-C40D1294D304}"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miter lim="800000"/>
          </a:ln>
        </p:spPr>
        <p:txBody>
          <a:bodyPr/>
          <a:lstStyle/>
          <a:p>
            <a:fld id="{C496A21B-913F-4207-8C53-83FA4CDF311C}"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2291" name="Rectangle 2"/>
          <p:cNvSpPr>
            <a:spLocks noGrp="1" noRot="1" noChangeAspect="1" noChangeArrowheads="1" noTextEdit="1"/>
          </p:cNvSpPr>
          <p:nvPr>
            <p:ph type="sldImg"/>
          </p:nvPr>
        </p:nvSpPr>
        <p:spPr>
          <a:xfrm>
            <a:off x="1146175" y="687388"/>
            <a:ext cx="4567238" cy="3425825"/>
          </a:xfrm>
          <a:noFill/>
          <a:ln w="12700" cap="flat">
            <a:solidFill>
              <a:schemeClr val="tx1"/>
            </a:solidFill>
          </a:ln>
        </p:spPr>
      </p:sp>
      <p:sp>
        <p:nvSpPr>
          <p:cNvPr id="12292" name="Rectangle 3"/>
          <p:cNvSpPr>
            <a:spLocks noGrp="1" noChangeArrowheads="1"/>
          </p:cNvSpPr>
          <p:nvPr>
            <p:ph type="body" idx="1"/>
          </p:nvPr>
        </p:nvSpPr>
        <p:spPr>
          <a:noFill/>
        </p:spPr>
        <p:txBody>
          <a:bodyPr lIns="92075" tIns="46038" rIns="92075" bIns="46038"/>
          <a:lstStyle/>
          <a:p>
            <a:pPr eaLnBrk="1" hangingPunct="1"/>
            <a:endParaRPr lang="zh-CN" altLang="zh-CN">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miter lim="800000"/>
          </a:ln>
        </p:spPr>
        <p:txBody>
          <a:bodyPr/>
          <a:lstStyle/>
          <a:p>
            <a:fld id="{10AEA5DD-A16A-47CC-B0BE-89D9D91E284C}"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3315" name="Rectangle 2"/>
          <p:cNvSpPr>
            <a:spLocks noGrp="1" noRot="1" noChangeAspect="1" noChangeArrowheads="1" noTextEdit="1"/>
          </p:cNvSpPr>
          <p:nvPr>
            <p:ph type="sldImg"/>
          </p:nvPr>
        </p:nvSpPr>
        <p:spPr>
          <a:xfrm>
            <a:off x="1146175" y="687388"/>
            <a:ext cx="4567238" cy="3425825"/>
          </a:xfrm>
          <a:noFill/>
          <a:ln w="12700" cap="flat">
            <a:solidFill>
              <a:schemeClr val="tx1"/>
            </a:solidFill>
          </a:ln>
        </p:spPr>
      </p:sp>
      <p:sp>
        <p:nvSpPr>
          <p:cNvPr id="13316" name="Rectangle 3"/>
          <p:cNvSpPr>
            <a:spLocks noGrp="1" noChangeArrowheads="1"/>
          </p:cNvSpPr>
          <p:nvPr>
            <p:ph type="body" idx="1"/>
          </p:nvPr>
        </p:nvSpPr>
        <p:spPr>
          <a:noFill/>
        </p:spPr>
        <p:txBody>
          <a:bodyPr lIns="92075" tIns="46038" rIns="92075" bIns="46038"/>
          <a:lstStyle/>
          <a:p>
            <a:pPr eaLnBrk="1" hangingPunct="1"/>
            <a:endParaRPr lang="zh-CN" altLang="zh-CN">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3B3669C-6961-470B-8ABB-4F8BCAF5763F}" type="slidenum">
              <a:rPr lang="en-US" altLang="zh-CN" smtClean="0"/>
            </a:fld>
            <a:endParaRPr lang="en-US" altLang="zh-CN"/>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p:spPr>
        <p:txBody>
          <a:bodyPr/>
          <a:lstStyle/>
          <a:p>
            <a:pPr eaLnBrk="1" hangingPunct="1"/>
            <a:r>
              <a:rPr lang="en-US" altLang="zh-CN"/>
              <a:t>UML2.2</a:t>
            </a:r>
            <a:r>
              <a:rPr lang="zh-CN" altLang="en-US"/>
              <a:t>中，用例之间的关系用依赖符号表示。</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32B017D-0179-4243-A3EE-F099E095F202}" type="slidenum">
              <a:rPr lang="en-US" altLang="zh-CN" smtClean="0"/>
            </a:fld>
            <a:endParaRPr lang="en-US" altLang="zh-CN"/>
          </a:p>
        </p:txBody>
      </p:sp>
      <p:sp>
        <p:nvSpPr>
          <p:cNvPr id="87043" name="Rectangle 2"/>
          <p:cNvSpPr>
            <a:spLocks noGrp="1" noRot="1" noChangeAspect="1" noChangeArrowheads="1" noTextEdit="1"/>
          </p:cNvSpPr>
          <p:nvPr>
            <p:ph type="sldImg"/>
          </p:nvPr>
        </p:nvSpPr>
        <p:spPr/>
      </p:sp>
      <p:sp>
        <p:nvSpPr>
          <p:cNvPr id="87044" name="Rectangle 3"/>
          <p:cNvSpPr>
            <a:spLocks noGrp="1" noChangeArrowheads="1"/>
          </p:cNvSpPr>
          <p:nvPr>
            <p:ph type="body" idx="1"/>
          </p:nvPr>
        </p:nvSpPr>
        <p:spPr>
          <a:noFill/>
        </p:spPr>
        <p:txBody>
          <a:bodyPr/>
          <a:lstStyle/>
          <a:p>
            <a:pPr eaLnBrk="1" hangingPunct="1"/>
            <a:r>
              <a:rPr lang="zh-CN" altLang="en-US"/>
              <a:t>系统分析员的主要任务就是根据需求规格说明和用例模型确定问题域的类与对象。首先找出所有候选的类与对象，然后从候选的类与对象中筛选掉不正确的或不必要的。</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A3C52D5D-8751-4AE0-8169-C2D609EABDC9}" type="slidenum">
              <a:rPr lang="en-US" altLang="zh-CN" smtClean="0"/>
            </a:fld>
            <a:endParaRPr lang="en-US" altLang="zh-CN"/>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p:spPr>
        <p:txBody>
          <a:bodyPr/>
          <a:lstStyle/>
          <a:p>
            <a:pPr eaLnBrk="1" hangingPunct="1"/>
            <a:r>
              <a:rPr lang="zh-CN" altLang="en-US" sz="800">
                <a:latin typeface="楷体_GB2312" pitchFamily="49" charset="-122"/>
                <a:ea typeface="楷体_GB2312" pitchFamily="49" charset="-122"/>
              </a:rPr>
              <a:t>增加消息后的顺序图如图所示，为了阅读方便，一开始可以在顺序图中可以使用</a:t>
            </a:r>
            <a:r>
              <a:rPr lang="zh-CN" altLang="en-US" sz="800">
                <a:solidFill>
                  <a:srgbClr val="3333CC"/>
                </a:solidFill>
                <a:latin typeface="楷体_GB2312" pitchFamily="49" charset="-122"/>
                <a:ea typeface="楷体_GB2312" pitchFamily="49" charset="-122"/>
              </a:rPr>
              <a:t>中文</a:t>
            </a:r>
            <a:r>
              <a:rPr lang="zh-CN" altLang="en-US" sz="800">
                <a:latin typeface="楷体_GB2312" pitchFamily="49" charset="-122"/>
                <a:ea typeface="楷体_GB2312" pitchFamily="49" charset="-122"/>
              </a:rPr>
              <a:t>对消息进行说明，但随着分析及迭代的深入，最后需要改为</a:t>
            </a:r>
            <a:r>
              <a:rPr lang="zh-CN" altLang="en-US" sz="800">
                <a:solidFill>
                  <a:srgbClr val="3333CC"/>
                </a:solidFill>
                <a:latin typeface="楷体_GB2312" pitchFamily="49" charset="-122"/>
                <a:ea typeface="楷体_GB2312" pitchFamily="49" charset="-122"/>
              </a:rPr>
              <a:t>英文</a:t>
            </a:r>
            <a:r>
              <a:rPr lang="zh-CN" altLang="en-US" sz="800">
                <a:latin typeface="楷体_GB2312" pitchFamily="49" charset="-122"/>
                <a:ea typeface="楷体_GB2312" pitchFamily="49" charset="-122"/>
              </a:rPr>
              <a:t>，并且需要与类中定义的方法一致。</a:t>
            </a:r>
            <a:endParaRPr lang="zh-CN" altLang="en-US" sz="800">
              <a:latin typeface="楷体_GB2312" pitchFamily="49" charset="-122"/>
              <a:ea typeface="楷体_GB2312" pitchFamily="49"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F2FE3B2F-B8B5-455F-9AF1-464FB2E0C48B}" type="slidenum">
              <a:rPr lang="en-US" altLang="zh-CN" smtClean="0"/>
            </a:fld>
            <a:endParaRPr lang="en-US" altLang="zh-CN"/>
          </a:p>
        </p:txBody>
      </p:sp>
      <p:sp>
        <p:nvSpPr>
          <p:cNvPr id="19459" name="Rectangle 2"/>
          <p:cNvSpPr>
            <a:spLocks noGrp="1" noRot="1" noChangeAspect="1" noChangeArrowheads="1" noTextEdit="1"/>
          </p:cNvSpPr>
          <p:nvPr>
            <p:ph type="sldImg"/>
          </p:nvPr>
        </p:nvSpPr>
        <p:spPr>
          <a:xfrm>
            <a:off x="1152525" y="692150"/>
            <a:ext cx="4554538" cy="3416300"/>
          </a:xfrm>
          <a:solidFill>
            <a:srgbClr val="FFFFFF"/>
          </a:solidFill>
        </p:spPr>
      </p:sp>
      <p:sp>
        <p:nvSpPr>
          <p:cNvPr id="19460" name="Rectangle 3"/>
          <p:cNvSpPr>
            <a:spLocks noGrp="1" noChangeArrowheads="1"/>
          </p:cNvSpPr>
          <p:nvPr>
            <p:ph type="body" idx="1"/>
          </p:nvPr>
        </p:nvSpPr>
        <p:spPr>
          <a:solidFill>
            <a:srgbClr val="FFFFFF"/>
          </a:solidFill>
          <a:ln>
            <a:solidFill>
              <a:srgbClr val="000000"/>
            </a:solidFill>
          </a:ln>
        </p:spPr>
        <p:txBody>
          <a:bodyPr lIns="84527" tIns="42264" rIns="84527" bIns="42264"/>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9AEA476B-9CA6-4170-A0C3-A9D355C1AAD5}" type="slidenum">
              <a:rPr lang="en-US" altLang="zh-CN" smtClean="0"/>
            </a:fld>
            <a:endParaRPr lang="en-US" altLang="zh-CN"/>
          </a:p>
        </p:txBody>
      </p:sp>
      <p:sp>
        <p:nvSpPr>
          <p:cNvPr id="20483" name="Rectangle 1026"/>
          <p:cNvSpPr>
            <a:spLocks noGrp="1" noRot="1" noChangeAspect="1" noChangeArrowheads="1" noTextEdit="1"/>
          </p:cNvSpPr>
          <p:nvPr>
            <p:ph type="sldImg"/>
          </p:nvPr>
        </p:nvSpPr>
        <p:spPr>
          <a:xfrm>
            <a:off x="1152525" y="692150"/>
            <a:ext cx="4554538" cy="3416300"/>
          </a:xfrm>
          <a:solidFill>
            <a:srgbClr val="FFFFFF"/>
          </a:solidFill>
        </p:spPr>
      </p:sp>
      <p:sp>
        <p:nvSpPr>
          <p:cNvPr id="20484" name="Rectangle 1027"/>
          <p:cNvSpPr>
            <a:spLocks noGrp="1" noChangeArrowheads="1"/>
          </p:cNvSpPr>
          <p:nvPr>
            <p:ph type="body" idx="1"/>
          </p:nvPr>
        </p:nvSpPr>
        <p:spPr>
          <a:solidFill>
            <a:srgbClr val="FFFFFF"/>
          </a:solidFill>
          <a:ln>
            <a:solidFill>
              <a:srgbClr val="000000"/>
            </a:solidFill>
          </a:ln>
        </p:spPr>
        <p:txBody>
          <a:bodyPr lIns="84527" tIns="42264" rIns="84527" bIns="42264"/>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9AEA476B-9CA6-4170-A0C3-A9D355C1AAD5}" type="slidenum">
              <a:rPr lang="en-US" altLang="zh-CN" smtClean="0"/>
            </a:fld>
            <a:endParaRPr lang="en-US" altLang="zh-CN"/>
          </a:p>
        </p:txBody>
      </p:sp>
      <p:sp>
        <p:nvSpPr>
          <p:cNvPr id="20483" name="Rectangle 1026"/>
          <p:cNvSpPr>
            <a:spLocks noGrp="1" noRot="1" noChangeAspect="1" noChangeArrowheads="1" noTextEdit="1"/>
          </p:cNvSpPr>
          <p:nvPr>
            <p:ph type="sldImg"/>
          </p:nvPr>
        </p:nvSpPr>
        <p:spPr>
          <a:xfrm>
            <a:off x="1152525" y="692150"/>
            <a:ext cx="4554538" cy="3416300"/>
          </a:xfrm>
          <a:solidFill>
            <a:srgbClr val="FFFFFF"/>
          </a:solidFill>
        </p:spPr>
      </p:sp>
      <p:sp>
        <p:nvSpPr>
          <p:cNvPr id="20484" name="Rectangle 1027"/>
          <p:cNvSpPr>
            <a:spLocks noGrp="1" noChangeArrowheads="1"/>
          </p:cNvSpPr>
          <p:nvPr>
            <p:ph type="body" idx="1"/>
          </p:nvPr>
        </p:nvSpPr>
        <p:spPr>
          <a:solidFill>
            <a:srgbClr val="FFFFFF"/>
          </a:solidFill>
          <a:ln>
            <a:solidFill>
              <a:srgbClr val="000000"/>
            </a:solidFill>
          </a:ln>
        </p:spPr>
        <p:txBody>
          <a:bodyPr lIns="84527" tIns="42264" rIns="84527" bIns="42264"/>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0FD53368-5D8F-46CA-B4A7-C9E157DF7B1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noFill/>
        </p:spPr>
        <p:txBody>
          <a:bodyPr/>
          <a:lstStyle/>
          <a:p>
            <a:pPr eaLnBrk="1" hangingPunct="1"/>
            <a:r>
              <a:rPr lang="zh-CN" altLang="en-US">
                <a:latin typeface="Arial" panose="020B0604020202020204" pitchFamily="34" charset="0"/>
              </a:rPr>
              <a:t>注：</a:t>
            </a:r>
            <a:r>
              <a:rPr lang="en-US" altLang="zh-CN">
                <a:latin typeface="Arial" panose="020B0604020202020204" pitchFamily="34" charset="0"/>
              </a:rPr>
              <a:t>UML2.2</a:t>
            </a:r>
            <a:r>
              <a:rPr lang="zh-CN" altLang="en-US">
                <a:latin typeface="Arial" panose="020B0604020202020204" pitchFamily="34" charset="0"/>
              </a:rPr>
              <a:t>中用带箭头的虚线表示用例之间的关系。</a:t>
            </a:r>
            <a:endParaRPr lang="zh-CN"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88DDDD4-A5D3-49A2-9381-36751F0AF29D}"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072B4879-1855-49BD-8588-84D0D1C197BD}" type="slidenum">
              <a:rPr lang="en-US" altLang="zh-CN" smtClean="0"/>
            </a:fld>
            <a:endParaRPr lang="en-US" altLang="zh-CN"/>
          </a:p>
        </p:txBody>
      </p:sp>
      <p:sp>
        <p:nvSpPr>
          <p:cNvPr id="65539" name="Rectangle 2"/>
          <p:cNvSpPr>
            <a:spLocks noGrp="1" noRot="1" noChangeAspect="1" noChangeArrowheads="1" noTextEdit="1"/>
          </p:cNvSpPr>
          <p:nvPr>
            <p:ph type="sldImg"/>
          </p:nvPr>
        </p:nvSpPr>
        <p:spPr/>
      </p:sp>
      <p:sp>
        <p:nvSpPr>
          <p:cNvPr id="65540" name="Rectangle 3"/>
          <p:cNvSpPr>
            <a:spLocks noGrp="1" noChangeArrowheads="1"/>
          </p:cNvSpPr>
          <p:nvPr>
            <p:ph type="body" idx="1"/>
          </p:nvPr>
        </p:nvSpPr>
        <p:spPr>
          <a:noFill/>
        </p:spPr>
        <p:txBody>
          <a:bodyPr/>
          <a:lstStyle/>
          <a:p>
            <a:pPr eaLnBrk="1" hangingPunct="1"/>
            <a:r>
              <a:rPr lang="zh-CN" altLang="en-US"/>
              <a:t>生产率与成本密切相关，生产率的提高往往意味着成本的下降，开发周期的缩短。生产率与质量之间也有着内在的联系，表面上看，追求高质量会延长软件开发时间，并因此增加了成本，似乎降低了生产率。但如果生产的软件质量差，虽然开发的时间可能缩短，但之后可能会造成返工，总的开发时间可能会更长。即使不返工，也无疑会增加维护代价。 </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C59D2673-557A-4AFF-A8BA-AD7F8F64339D}"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2403" name="Rectangle 2"/>
          <p:cNvSpPr>
            <a:spLocks noGrp="1" noRot="1" noChangeAspect="1" noChangeArrowheads="1" noTextEdit="1"/>
          </p:cNvSpPr>
          <p:nvPr>
            <p:ph type="sldImg"/>
          </p:nvPr>
        </p:nvSpPr>
        <p:spPr/>
      </p:sp>
      <p:sp>
        <p:nvSpPr>
          <p:cNvPr id="102404"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15DB945D-12B5-4404-B5C3-F5E14309F6AB}"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p:spPr>
        <p:txBody>
          <a:bodyPr/>
          <a:lstStyle/>
          <a:p>
            <a:pPr eaLnBrk="1" hangingPunct="1"/>
            <a:r>
              <a:rPr lang="zh-CN" altLang="en-US" sz="900">
                <a:ea typeface="楷体_GB2312" pitchFamily="49" charset="-122"/>
              </a:rPr>
              <a:t>当主程序</a:t>
            </a:r>
            <a:r>
              <a:rPr lang="en-US" altLang="zh-CN" sz="900">
                <a:ea typeface="楷体_GB2312" pitchFamily="49" charset="-122"/>
              </a:rPr>
              <a:t>/</a:t>
            </a:r>
            <a:r>
              <a:rPr lang="zh-CN" altLang="en-US" sz="900">
                <a:ea typeface="楷体_GB2312" pitchFamily="49" charset="-122"/>
              </a:rPr>
              <a:t>子程序体系结构的构件被分布在网络上的多个计算机中时，我们称主程序对子程序的调用为远程过程调用。这种系统的目标是要通过将运算分布到多台计算机上来充分利用多台处理器，最终达到提高系统性能的目的。</a:t>
            </a:r>
            <a:endParaRPr lang="zh-CN" altLang="en-US" sz="900">
              <a:ea typeface="楷体_GB2312" pitchFamily="49"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4F0D3E39-4B59-4FA6-854D-59304783170B}"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对象管理体系结构（</a:t>
            </a:r>
            <a:r>
              <a:rPr lang="en-US" altLang="zh-CN">
                <a:ea typeface="宋体" panose="02010600030101010101" pitchFamily="2" charset="-122"/>
              </a:rPr>
              <a:t>object management architecture</a:t>
            </a:r>
            <a:r>
              <a:rPr lang="zh-CN" altLang="en-US">
                <a:ea typeface="宋体" panose="02010600030101010101" pitchFamily="2" charset="-122"/>
              </a:rPr>
              <a:t>，</a:t>
            </a:r>
            <a:r>
              <a:rPr lang="en-US" altLang="zh-CN">
                <a:ea typeface="宋体" panose="02010600030101010101" pitchFamily="2" charset="-122"/>
              </a:rPr>
              <a:t>OMA</a:t>
            </a:r>
            <a:r>
              <a:rPr lang="zh-CN" altLang="en-US">
                <a:ea typeface="宋体" panose="02010600030101010101" pitchFamily="2" charset="-122"/>
              </a:rPr>
              <a:t>）是对象管理组织</a:t>
            </a:r>
            <a:r>
              <a:rPr lang="en-US" altLang="zh-CN">
                <a:ea typeface="宋体" panose="02010600030101010101" pitchFamily="2" charset="-122"/>
              </a:rPr>
              <a:t>OMG</a:t>
            </a:r>
            <a:r>
              <a:rPr lang="zh-CN" altLang="en-US">
                <a:ea typeface="宋体" panose="02010600030101010101" pitchFamily="2" charset="-122"/>
              </a:rPr>
              <a:t>（</a:t>
            </a:r>
            <a:r>
              <a:rPr lang="en-US" altLang="zh-CN">
                <a:ea typeface="宋体" panose="02010600030101010101" pitchFamily="2" charset="-122"/>
              </a:rPr>
              <a:t>object management group</a:t>
            </a:r>
            <a:r>
              <a:rPr lang="zh-CN" altLang="en-US">
                <a:ea typeface="宋体" panose="02010600030101010101" pitchFamily="2" charset="-122"/>
              </a:rPr>
              <a:t>）在</a:t>
            </a:r>
            <a:r>
              <a:rPr lang="en-US" altLang="zh-CN">
                <a:ea typeface="宋体" panose="02010600030101010101" pitchFamily="2" charset="-122"/>
              </a:rPr>
              <a:t>1990</a:t>
            </a:r>
            <a:r>
              <a:rPr lang="zh-CN" altLang="en-US">
                <a:ea typeface="宋体" panose="02010600030101010101" pitchFamily="2" charset="-122"/>
              </a:rPr>
              <a:t>年提出来的，它定义了分布式软件系统参考模型。</a:t>
            </a:r>
            <a:r>
              <a:rPr lang="en-US" altLang="zh-CN">
                <a:ea typeface="宋体" panose="02010600030101010101" pitchFamily="2" charset="-122"/>
              </a:rPr>
              <a:t>OMA</a:t>
            </a:r>
            <a:r>
              <a:rPr lang="zh-CN" altLang="en-US">
                <a:ea typeface="宋体" panose="02010600030101010101" pitchFamily="2" charset="-122"/>
              </a:rPr>
              <a:t>包括对象模型和参考模型两部分。</a:t>
            </a:r>
            <a:r>
              <a:rPr lang="en-US" altLang="zh-CN">
                <a:ea typeface="宋体" panose="02010600030101010101" pitchFamily="2" charset="-122"/>
              </a:rPr>
              <a:t>OMA</a:t>
            </a:r>
            <a:r>
              <a:rPr lang="zh-CN" altLang="en-US">
                <a:ea typeface="宋体" panose="02010600030101010101" pitchFamily="2" charset="-122"/>
              </a:rPr>
              <a:t>对象模型定义了如何描述异质环境中的分布式对象。</a:t>
            </a:r>
            <a:r>
              <a:rPr lang="en-US" altLang="zh-CN">
                <a:ea typeface="宋体" panose="02010600030101010101" pitchFamily="2" charset="-122"/>
              </a:rPr>
              <a:t>OMA</a:t>
            </a:r>
            <a:r>
              <a:rPr lang="zh-CN" altLang="en-US">
                <a:ea typeface="宋体" panose="02010600030101010101" pitchFamily="2" charset="-122"/>
              </a:rPr>
              <a:t>参考模型描述对象之间的交互。</a:t>
            </a:r>
            <a:endParaRPr lang="zh-CN" altLang="en-US">
              <a:ea typeface="宋体" panose="02010600030101010101" pitchFamily="2" charset="-122"/>
            </a:endParaRPr>
          </a:p>
          <a:p>
            <a:pPr eaLnBrk="1" hangingPunct="1"/>
            <a:r>
              <a:rPr lang="zh-CN" altLang="en-US">
                <a:ea typeface="宋体" panose="02010600030101010101" pitchFamily="2" charset="-122"/>
              </a:rPr>
              <a:t>公共对象请求代理体系结构（</a:t>
            </a:r>
            <a:r>
              <a:rPr lang="en-US" altLang="zh-CN">
                <a:ea typeface="宋体" panose="02010600030101010101" pitchFamily="2" charset="-122"/>
              </a:rPr>
              <a:t>common object request broker architecture</a:t>
            </a:r>
            <a:r>
              <a:rPr lang="zh-CN" altLang="en-US">
                <a:ea typeface="宋体" panose="02010600030101010101" pitchFamily="2" charset="-122"/>
              </a:rPr>
              <a:t>，</a:t>
            </a:r>
            <a:r>
              <a:rPr lang="en-US" altLang="zh-CN">
                <a:ea typeface="宋体" panose="02010600030101010101" pitchFamily="2" charset="-122"/>
              </a:rPr>
              <a:t>CORBA</a:t>
            </a:r>
            <a:r>
              <a:rPr lang="zh-CN" altLang="en-US">
                <a:ea typeface="宋体" panose="02010600030101010101" pitchFamily="2" charset="-122"/>
              </a:rPr>
              <a:t>）是</a:t>
            </a:r>
            <a:r>
              <a:rPr lang="en-US" altLang="zh-CN">
                <a:ea typeface="宋体" panose="02010600030101010101" pitchFamily="2" charset="-122"/>
              </a:rPr>
              <a:t>OMG</a:t>
            </a:r>
            <a:r>
              <a:rPr lang="zh-CN" altLang="en-US">
                <a:ea typeface="宋体" panose="02010600030101010101" pitchFamily="2" charset="-122"/>
              </a:rPr>
              <a:t>所提出的一个标准。它以对象管理体系结构为基础。 </a:t>
            </a:r>
            <a:endParaRPr lang="zh-CN" altLang="en-US">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726B37ED-7494-4EA6-ACD9-BC3D6E56E28E}"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7267EE8-9560-4874-845E-AE2A03B41E8C}"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6499" name="Rectangle 2"/>
          <p:cNvSpPr>
            <a:spLocks noGrp="1" noRot="1" noChangeAspect="1" noChangeArrowheads="1" noTextEdit="1"/>
          </p:cNvSpPr>
          <p:nvPr>
            <p:ph type="sldImg"/>
          </p:nvPr>
        </p:nvSpPr>
        <p:spPr/>
      </p:sp>
      <p:sp>
        <p:nvSpPr>
          <p:cNvPr id="106500"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1038136F-9417-4B54-AAB9-3086D4CF00D2}"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7523" name="Rectangle 2"/>
          <p:cNvSpPr>
            <a:spLocks noGrp="1" noRot="1" noChangeAspect="1" noChangeArrowheads="1" noTextEdit="1"/>
          </p:cNvSpPr>
          <p:nvPr>
            <p:ph type="sldImg"/>
          </p:nvPr>
        </p:nvSpPr>
        <p:spPr/>
      </p:sp>
      <p:sp>
        <p:nvSpPr>
          <p:cNvPr id="107524"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a:latin typeface="宋体" panose="02010600030101010101" pitchFamily="2" charset="-122"/>
                <a:ea typeface="宋体" panose="02010600030101010101" pitchFamily="2" charset="-122"/>
              </a:rPr>
              <a:t>根据天极网资料显示：基于</a:t>
            </a:r>
            <a:r>
              <a:rPr lang="en-US" altLang="zh-CN" sz="1200" dirty="0">
                <a:latin typeface="宋体" panose="02010600030101010101" pitchFamily="2" charset="-122"/>
                <a:ea typeface="宋体" panose="02010600030101010101" pitchFamily="2" charset="-122"/>
              </a:rPr>
              <a:t>Web</a:t>
            </a:r>
            <a:r>
              <a:rPr lang="zh-CN" altLang="en-US" sz="1200" dirty="0">
                <a:latin typeface="宋体" panose="02010600030101010101" pitchFamily="2" charset="-122"/>
                <a:ea typeface="宋体" panose="02010600030101010101" pitchFamily="2" charset="-122"/>
              </a:rPr>
              <a:t>的</a:t>
            </a:r>
            <a:r>
              <a:rPr lang="en-US" altLang="zh-CN" sz="1200" dirty="0">
                <a:latin typeface="宋体" panose="02010600030101010101" pitchFamily="2" charset="-122"/>
                <a:ea typeface="宋体" panose="02010600030101010101" pitchFamily="2" charset="-122"/>
              </a:rPr>
              <a:t>MVC framework</a:t>
            </a:r>
            <a:r>
              <a:rPr lang="zh-CN" altLang="en-US" sz="1200" dirty="0">
                <a:latin typeface="宋体" panose="02010600030101010101" pitchFamily="2" charset="-122"/>
                <a:ea typeface="宋体" panose="02010600030101010101" pitchFamily="2" charset="-122"/>
              </a:rPr>
              <a:t>在</a:t>
            </a:r>
            <a:r>
              <a:rPr lang="en-US" altLang="zh-CN" sz="1200" dirty="0">
                <a:latin typeface="宋体" panose="02010600030101010101" pitchFamily="2" charset="-122"/>
                <a:ea typeface="宋体" panose="02010600030101010101" pitchFamily="2" charset="-122"/>
              </a:rPr>
              <a:t>J2EE</a:t>
            </a:r>
            <a:r>
              <a:rPr lang="zh-CN" altLang="en-US" sz="1200" dirty="0">
                <a:latin typeface="宋体" panose="02010600030101010101" pitchFamily="2" charset="-122"/>
                <a:ea typeface="宋体" panose="02010600030101010101" pitchFamily="2" charset="-122"/>
              </a:rPr>
              <a:t>的世界内已是空前繁荣，</a:t>
            </a:r>
            <a:r>
              <a:rPr lang="en-US" altLang="zh-CN" sz="1200" dirty="0">
                <a:latin typeface="宋体" panose="02010600030101010101" pitchFamily="2" charset="-122"/>
                <a:ea typeface="宋体" panose="02010600030101010101" pitchFamily="2" charset="-122"/>
                <a:hlinkClick r:id="rId3"/>
              </a:rPr>
              <a:t>TTS</a:t>
            </a:r>
            <a:r>
              <a:rPr lang="zh-CN" altLang="en-US" sz="1200" dirty="0">
                <a:latin typeface="宋体" panose="02010600030101010101" pitchFamily="2" charset="-122"/>
                <a:ea typeface="宋体" panose="02010600030101010101" pitchFamily="2" charset="-122"/>
              </a:rPr>
              <a:t>网站上几乎每隔一两个星期就会有新的</a:t>
            </a:r>
            <a:r>
              <a:rPr lang="en-US" altLang="zh-CN" sz="1200" dirty="0">
                <a:latin typeface="宋体" panose="02010600030101010101" pitchFamily="2" charset="-122"/>
                <a:ea typeface="宋体" panose="02010600030101010101" pitchFamily="2" charset="-122"/>
              </a:rPr>
              <a:t>MVC</a:t>
            </a:r>
            <a:r>
              <a:rPr lang="zh-CN" altLang="en-US" sz="1200" dirty="0">
                <a:latin typeface="宋体" panose="02010600030101010101" pitchFamily="2" charset="-122"/>
                <a:ea typeface="宋体" panose="02010600030101010101" pitchFamily="2" charset="-122"/>
              </a:rPr>
              <a:t>框架发布，比较好的</a:t>
            </a:r>
            <a:r>
              <a:rPr lang="en-US" altLang="zh-CN" sz="1200" dirty="0">
                <a:latin typeface="宋体" panose="02010600030101010101" pitchFamily="2" charset="-122"/>
                <a:ea typeface="宋体" panose="02010600030101010101" pitchFamily="2" charset="-122"/>
              </a:rPr>
              <a:t>MVC,</a:t>
            </a:r>
            <a:r>
              <a:rPr lang="zh-CN" altLang="en-US" sz="1200" dirty="0">
                <a:latin typeface="宋体" panose="02010600030101010101" pitchFamily="2" charset="-122"/>
                <a:ea typeface="宋体" panose="02010600030101010101" pitchFamily="2" charset="-122"/>
              </a:rPr>
              <a:t>老牌的有</a:t>
            </a:r>
            <a:r>
              <a:rPr lang="en-US" altLang="zh-CN" sz="1200" dirty="0">
                <a:latin typeface="宋体" panose="02010600030101010101" pitchFamily="2" charset="-122"/>
                <a:ea typeface="宋体" panose="02010600030101010101" pitchFamily="2" charset="-122"/>
              </a:rPr>
              <a:t>Struts</a:t>
            </a:r>
            <a:r>
              <a:rPr lang="zh-CN" altLang="en-US"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Webwork</a:t>
            </a:r>
            <a:r>
              <a:rPr lang="zh-CN" altLang="en-US" sz="1200" dirty="0">
                <a:latin typeface="宋体" panose="02010600030101010101" pitchFamily="2" charset="-122"/>
                <a:ea typeface="宋体" panose="02010600030101010101" pitchFamily="2" charset="-122"/>
              </a:rPr>
              <a:t>。新兴的</a:t>
            </a:r>
            <a:r>
              <a:rPr lang="en-US" altLang="zh-CN" sz="1200" dirty="0">
                <a:latin typeface="宋体" panose="02010600030101010101" pitchFamily="2" charset="-122"/>
                <a:ea typeface="宋体" panose="02010600030101010101" pitchFamily="2" charset="-122"/>
              </a:rPr>
              <a:t>MVC </a:t>
            </a:r>
            <a:r>
              <a:rPr lang="zh-CN" altLang="en-US" sz="1200" dirty="0">
                <a:latin typeface="宋体" panose="02010600030101010101" pitchFamily="2" charset="-122"/>
                <a:ea typeface="宋体" panose="02010600030101010101" pitchFamily="2" charset="-122"/>
              </a:rPr>
              <a:t>框架有</a:t>
            </a:r>
            <a:r>
              <a:rPr lang="en-US" altLang="zh-CN" sz="1200" dirty="0">
                <a:latin typeface="宋体" panose="02010600030101010101" pitchFamily="2" charset="-122"/>
                <a:ea typeface="宋体" panose="02010600030101010101" pitchFamily="2" charset="-122"/>
              </a:rPr>
              <a:t>Spring MVC</a:t>
            </a:r>
            <a:r>
              <a:rPr lang="zh-CN" altLang="en-US"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Tapestry</a:t>
            </a:r>
            <a:r>
              <a:rPr lang="zh-CN" altLang="en-US"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JSF</a:t>
            </a:r>
            <a:r>
              <a:rPr lang="zh-CN" altLang="en-US" sz="1200" dirty="0">
                <a:latin typeface="宋体" panose="02010600030101010101" pitchFamily="2" charset="-122"/>
                <a:ea typeface="宋体" panose="02010600030101010101" pitchFamily="2" charset="-122"/>
              </a:rPr>
              <a:t>等。这些大多是著名团队的作品，另外还有一些边缘团队的作品，也相当出色，如</a:t>
            </a:r>
            <a:r>
              <a:rPr lang="en-US" altLang="zh-CN" sz="1200" dirty="0" err="1">
                <a:latin typeface="宋体" panose="02010600030101010101" pitchFamily="2" charset="-122"/>
                <a:ea typeface="宋体" panose="02010600030101010101" pitchFamily="2" charset="-122"/>
              </a:rPr>
              <a:t>Dinamica</a:t>
            </a:r>
            <a:r>
              <a:rPr lang="zh-CN" altLang="en-US"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hlinkClick r:id="rId4"/>
              </a:rPr>
              <a:t>VRaptor</a:t>
            </a:r>
            <a:r>
              <a:rPr lang="zh-CN" altLang="en-US" sz="1200" dirty="0">
                <a:latin typeface="宋体" panose="02010600030101010101" pitchFamily="2" charset="-122"/>
                <a:ea typeface="宋体" panose="02010600030101010101" pitchFamily="2" charset="-122"/>
              </a:rPr>
              <a:t>等，这些框架都提供了较好的层次分隔能力，在实现良好的</a:t>
            </a:r>
            <a:r>
              <a:rPr lang="en-US" altLang="zh-CN" sz="1200" dirty="0">
                <a:latin typeface="宋体" panose="02010600030101010101" pitchFamily="2" charset="-122"/>
                <a:ea typeface="宋体" panose="02010600030101010101" pitchFamily="2" charset="-122"/>
              </a:rPr>
              <a:t>MVC </a:t>
            </a:r>
            <a:r>
              <a:rPr lang="zh-CN" altLang="en-US" sz="1200" dirty="0">
                <a:latin typeface="宋体" panose="02010600030101010101" pitchFamily="2" charset="-122"/>
                <a:ea typeface="宋体" panose="02010600030101010101" pitchFamily="2" charset="-122"/>
              </a:rPr>
              <a:t>分隔的基础上，通过提供一些现成的辅助类库，同时也促进了生产效率的提高。</a:t>
            </a:r>
            <a:r>
              <a:rPr lang="en-US" altLang="zh-CN" sz="1200" baseline="30000" dirty="0">
                <a:latin typeface="宋体" panose="02010600030101010101" pitchFamily="2" charset="-122"/>
                <a:ea typeface="宋体" panose="02010600030101010101" pitchFamily="2" charset="-122"/>
              </a:rPr>
              <a:t>[8]</a:t>
            </a:r>
            <a:r>
              <a:rPr lang="zh-CN" altLang="en-US" sz="1200" dirty="0">
                <a:latin typeface="宋体" panose="02010600030101010101" pitchFamily="2" charset="-122"/>
                <a:ea typeface="宋体" panose="02010600030101010101" pitchFamily="2" charset="-122"/>
              </a:rPr>
              <a:t> </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如何选择一个好的框架应用在项目中，将会对项目的效率和可重用是至关重要的。</a:t>
            </a:r>
            <a:endParaRPr lang="zh-CN" altLang="en-US" sz="12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432AF98-BDE0-4A41-8E5A-8B4CC633AAF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B39A02B1-861B-4813-BAF2-C098B721484C}"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8547" name="Rectangle 2"/>
          <p:cNvSpPr>
            <a:spLocks noGrp="1" noRot="1" noChangeAspect="1" noChangeArrowheads="1" noTextEdit="1"/>
          </p:cNvSpPr>
          <p:nvPr>
            <p:ph type="sldImg"/>
          </p:nvPr>
        </p:nvSpPr>
        <p:spPr/>
      </p:sp>
      <p:sp>
        <p:nvSpPr>
          <p:cNvPr id="108548"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在企业和电子商务系统的开发和集成中，产生了多种经过较大调整、关注不同复杂度的</a:t>
            </a:r>
            <a:r>
              <a:rPr lang="en-US" altLang="zh-CN">
                <a:ea typeface="宋体" panose="02010600030101010101" pitchFamily="2" charset="-122"/>
              </a:rPr>
              <a:t>J2EE</a:t>
            </a:r>
            <a:r>
              <a:rPr lang="zh-CN" altLang="en-US">
                <a:ea typeface="宋体" panose="02010600030101010101" pitchFamily="2" charset="-122"/>
              </a:rPr>
              <a:t>技术。这些技术支持</a:t>
            </a:r>
            <a:r>
              <a:rPr lang="en-US" altLang="zh-CN">
                <a:ea typeface="宋体" panose="02010600030101010101" pitchFamily="2" charset="-122"/>
              </a:rPr>
              <a:t>MVC</a:t>
            </a:r>
            <a:r>
              <a:rPr lang="zh-CN" altLang="en-US">
                <a:ea typeface="宋体" panose="02010600030101010101" pitchFamily="2" charset="-122"/>
              </a:rPr>
              <a:t>模式的实现，如</a:t>
            </a:r>
            <a:r>
              <a:rPr lang="en-US" altLang="zh-CN">
                <a:ea typeface="宋体" panose="02010600030101010101" pitchFamily="2" charset="-122"/>
              </a:rPr>
              <a:t>Jakarta Struts</a:t>
            </a:r>
            <a:r>
              <a:rPr lang="zh-CN" altLang="en-US">
                <a:ea typeface="宋体" panose="02010600030101010101" pitchFamily="2" charset="-122"/>
              </a:rPr>
              <a:t>。有些技术还扩展到了企业服务，如</a:t>
            </a:r>
            <a:r>
              <a:rPr lang="en-US" altLang="zh-CN">
                <a:ea typeface="宋体" panose="02010600030101010101" pitchFamily="2" charset="-122"/>
              </a:rPr>
              <a:t>Spring</a:t>
            </a:r>
            <a:r>
              <a:rPr lang="zh-CN" altLang="en-US">
                <a:ea typeface="宋体" panose="02010600030101010101" pitchFamily="2" charset="-122"/>
              </a:rPr>
              <a:t>框架技术和应用服务器（如</a:t>
            </a:r>
            <a:r>
              <a:rPr lang="en-US" altLang="zh-CN">
                <a:ea typeface="宋体" panose="02010600030101010101" pitchFamily="2" charset="-122"/>
              </a:rPr>
              <a:t>Jboss</a:t>
            </a:r>
            <a:r>
              <a:rPr lang="zh-CN" altLang="en-US">
                <a:ea typeface="宋体" panose="02010600030101010101" pitchFamily="2" charset="-122"/>
              </a:rPr>
              <a:t>、</a:t>
            </a:r>
            <a:r>
              <a:rPr lang="en-US" altLang="zh-CN">
                <a:ea typeface="宋体" panose="02010600030101010101" pitchFamily="2" charset="-122"/>
              </a:rPr>
              <a:t>Websphere</a:t>
            </a:r>
            <a:r>
              <a:rPr lang="zh-CN" altLang="en-US">
                <a:ea typeface="宋体" panose="02010600030101010101" pitchFamily="2" charset="-122"/>
              </a:rPr>
              <a:t>应用服务器）。在应用服务器中，与</a:t>
            </a:r>
            <a:r>
              <a:rPr lang="en-US" altLang="zh-CN">
                <a:ea typeface="宋体" panose="02010600030101010101" pitchFamily="2" charset="-122"/>
              </a:rPr>
              <a:t>JMS</a:t>
            </a:r>
            <a:r>
              <a:rPr lang="zh-CN" altLang="en-US">
                <a:ea typeface="宋体" panose="02010600030101010101" pitchFamily="2" charset="-122"/>
              </a:rPr>
              <a:t>实现集成则将应用领域扩展到电子商务。 </a:t>
            </a:r>
            <a:endParaRPr lang="zh-CN" altLang="en-US">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DC06C0C0-156C-46C0-8FB6-830BBDC19624}"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9571" name="Rectangle 2"/>
          <p:cNvSpPr>
            <a:spLocks noGrp="1" noRot="1" noChangeAspect="1" noChangeArrowheads="1" noTextEdit="1"/>
          </p:cNvSpPr>
          <p:nvPr>
            <p:ph type="sldImg"/>
          </p:nvPr>
        </p:nvSpPr>
        <p:spPr/>
      </p:sp>
      <p:sp>
        <p:nvSpPr>
          <p:cNvPr id="109572"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AA17D65D-53B4-407D-98F2-CDA40A3432E4}"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10595" name="Rectangle 2"/>
          <p:cNvSpPr>
            <a:spLocks noGrp="1" noRot="1" noChangeAspect="1" noChangeArrowheads="1" noTextEdit="1"/>
          </p:cNvSpPr>
          <p:nvPr>
            <p:ph type="sldImg"/>
          </p:nvPr>
        </p:nvSpPr>
        <p:spPr/>
      </p:sp>
      <p:sp>
        <p:nvSpPr>
          <p:cNvPr id="110596" name="Rectangle 3"/>
          <p:cNvSpPr>
            <a:spLocks noGrp="1" noChangeArrowheads="1"/>
          </p:cNvSpPr>
          <p:nvPr>
            <p:ph type="body" idx="1"/>
          </p:nvPr>
        </p:nvSpPr>
        <p:spPr>
          <a:noFill/>
        </p:spPr>
        <p:txBody>
          <a:bodyPr/>
          <a:lstStyle/>
          <a:p>
            <a:pPr eaLnBrk="1" hangingPunct="1"/>
            <a:r>
              <a:rPr lang="zh-CN" altLang="en-US" sz="900">
                <a:latin typeface="楷体_GB2312" pitchFamily="49" charset="-122"/>
                <a:ea typeface="楷体_GB2312" pitchFamily="49" charset="-122"/>
              </a:rPr>
              <a:t>抽象类</a:t>
            </a:r>
            <a:r>
              <a:rPr lang="en-US" altLang="zh-CN" sz="900">
                <a:latin typeface="楷体_GB2312" pitchFamily="49" charset="-122"/>
                <a:ea typeface="楷体_GB2312" pitchFamily="49" charset="-122"/>
              </a:rPr>
              <a:t>DialogDirector</a:t>
            </a:r>
            <a:r>
              <a:rPr lang="zh-CN" altLang="en-US" sz="900">
                <a:latin typeface="楷体_GB2312" pitchFamily="49" charset="-122"/>
                <a:ea typeface="楷体_GB2312" pitchFamily="49" charset="-122"/>
              </a:rPr>
              <a:t>负责定义对话框的整体行为，客户调用</a:t>
            </a:r>
            <a:r>
              <a:rPr lang="en-US" altLang="zh-CN" sz="900">
                <a:latin typeface="楷体_GB2312" pitchFamily="49" charset="-122"/>
                <a:ea typeface="楷体_GB2312" pitchFamily="49" charset="-122"/>
              </a:rPr>
              <a:t>ShowDialog() </a:t>
            </a:r>
            <a:r>
              <a:rPr lang="zh-CN" altLang="en-US" sz="900">
                <a:latin typeface="楷体_GB2312" pitchFamily="49" charset="-122"/>
                <a:ea typeface="楷体_GB2312" pitchFamily="49" charset="-122"/>
              </a:rPr>
              <a:t>操作可将对话框显示在屏幕上，</a:t>
            </a:r>
            <a:r>
              <a:rPr lang="en-US" altLang="zh-CN" sz="900">
                <a:latin typeface="楷体_GB2312" pitchFamily="49" charset="-122"/>
                <a:ea typeface="楷体_GB2312" pitchFamily="49" charset="-122"/>
              </a:rPr>
              <a:t>DialogDirector</a:t>
            </a:r>
            <a:r>
              <a:rPr lang="zh-CN" altLang="en-US" sz="900">
                <a:latin typeface="楷体_GB2312" pitchFamily="49" charset="-122"/>
                <a:ea typeface="楷体_GB2312" pitchFamily="49" charset="-122"/>
              </a:rPr>
              <a:t>的抽象操作</a:t>
            </a:r>
            <a:r>
              <a:rPr lang="en-US" altLang="zh-CN" sz="900">
                <a:latin typeface="楷体_GB2312" pitchFamily="49" charset="-122"/>
                <a:ea typeface="楷体_GB2312" pitchFamily="49" charset="-122"/>
              </a:rPr>
              <a:t>CreateWidgets() </a:t>
            </a:r>
            <a:r>
              <a:rPr lang="zh-CN" altLang="en-US" sz="900">
                <a:latin typeface="楷体_GB2312" pitchFamily="49" charset="-122"/>
                <a:ea typeface="楷体_GB2312" pitchFamily="49" charset="-122"/>
              </a:rPr>
              <a:t>可在对话框内建立窗口组件，另一个抽象操作</a:t>
            </a:r>
            <a:r>
              <a:rPr lang="en-US" altLang="zh-CN" sz="900">
                <a:latin typeface="楷体_GB2312" pitchFamily="49" charset="-122"/>
                <a:ea typeface="楷体_GB2312" pitchFamily="49" charset="-122"/>
              </a:rPr>
              <a:t>WidgetChanged()</a:t>
            </a:r>
            <a:r>
              <a:rPr lang="zh-CN" altLang="en-US" sz="900">
                <a:latin typeface="楷体_GB2312" pitchFamily="49" charset="-122"/>
                <a:ea typeface="楷体_GB2312" pitchFamily="49" charset="-122"/>
              </a:rPr>
              <a:t>由窗口组件调用，用以通知它的</a:t>
            </a:r>
            <a:r>
              <a:rPr lang="en-US" altLang="zh-CN" sz="900">
                <a:latin typeface="楷体_GB2312" pitchFamily="49" charset="-122"/>
                <a:ea typeface="楷体_GB2312" pitchFamily="49" charset="-122"/>
              </a:rPr>
              <a:t>director</a:t>
            </a:r>
            <a:r>
              <a:rPr lang="zh-CN" altLang="en-US" sz="900">
                <a:latin typeface="楷体_GB2312" pitchFamily="49" charset="-122"/>
                <a:ea typeface="楷体_GB2312" pitchFamily="49" charset="-122"/>
              </a:rPr>
              <a:t>说它们的状态已变化了。</a:t>
            </a:r>
            <a:endParaRPr lang="zh-CN" altLang="en-US" sz="900">
              <a:latin typeface="楷体_GB2312" pitchFamily="49" charset="-122"/>
              <a:ea typeface="楷体_GB2312" pitchFamily="49" charset="-122"/>
            </a:endParaRPr>
          </a:p>
          <a:p>
            <a:pPr eaLnBrk="1" hangingPunct="1"/>
            <a:endParaRPr lang="en-US" altLang="zh-CN">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432AF98-BDE0-4A41-8E5A-8B4CC633AAF8}"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85EE53-9668-4333-99DD-B324E2FB0895}" type="slidenum">
              <a:rPr lang="zh-CN" altLang="en-US"/>
            </a:fld>
            <a:endParaRPr lang="zh-CN" altLang="en-US"/>
          </a:p>
        </p:txBody>
      </p:sp>
      <p:sp>
        <p:nvSpPr>
          <p:cNvPr id="1310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1310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432AF98-BDE0-4A41-8E5A-8B4CC633AAF8}"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432AF98-BDE0-4A41-8E5A-8B4CC633AAF8}"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432AF98-BDE0-4A41-8E5A-8B4CC633AAF8}"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53D3715D-DED7-4DC7-AB9E-27120D867934}"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99331" name="Rectangle 2"/>
          <p:cNvSpPr>
            <a:spLocks noGrp="1" noRot="1" noChangeAspect="1" noChangeArrowheads="1" noTextEdit="1"/>
          </p:cNvSpPr>
          <p:nvPr>
            <p:ph type="sldImg"/>
          </p:nvPr>
        </p:nvSpPr>
        <p:spPr/>
      </p:sp>
      <p:sp>
        <p:nvSpPr>
          <p:cNvPr id="99332"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4EA73BCC-4BD4-4906-A311-135D90CE2E86}"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0355" name="Rectangle 2"/>
          <p:cNvSpPr>
            <a:spLocks noGrp="1" noRot="1" noChangeAspect="1" noChangeArrowheads="1" noTextEdit="1"/>
          </p:cNvSpPr>
          <p:nvPr>
            <p:ph type="sldImg"/>
          </p:nvPr>
        </p:nvSpPr>
        <p:spPr/>
      </p:sp>
      <p:sp>
        <p:nvSpPr>
          <p:cNvPr id="100356"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FCDE232-AFC9-42EB-9627-69C7FFE8E0B9}"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2403" name="Rectangle 2"/>
          <p:cNvSpPr>
            <a:spLocks noGrp="1" noRot="1" noChangeAspect="1" noChangeArrowheads="1" noTextEdit="1"/>
          </p:cNvSpPr>
          <p:nvPr>
            <p:ph type="sldImg"/>
          </p:nvPr>
        </p:nvSpPr>
        <p:spPr/>
      </p:sp>
      <p:sp>
        <p:nvSpPr>
          <p:cNvPr id="102404"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DB99D8EF-B10D-4F16-8D36-6FD139D4B5A6}"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接口的成功使用可以降低代码中的依赖性。使用接口编程，客户对象不需要知道所使用对象的类详细说明和这些接口的实现细节。要使软件可复用、可维护和可扩展，面向对象设计的一条最重要的原则是“面向接口编程，而不要面向实现编程”。</a:t>
            </a:r>
            <a:endParaRPr lang="zh-CN" altLang="en-US" dirty="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DB99D8EF-B10D-4F16-8D36-6FD139D4B5A6}"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接口的成功使用可以降低代码中的依赖性。使用接口编程，客户对象不需要知道所使用对象的类详细说明和这些接口的实现细节。要使软件可复用、可维护和可扩展，面向对象设计的一条最重要的原则是“面向接口编程，而不要面向实现编程”。</a:t>
            </a:r>
            <a:endParaRPr lang="zh-CN" altLang="en-US" dirty="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47A1A0E8-70F5-4551-B4D4-C0ECD556A266}"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a:noFill/>
        </p:spPr>
        <p:txBody>
          <a:bodyPr/>
          <a:lstStyle/>
          <a:p>
            <a:pPr eaLnBrk="1" hangingPunct="1"/>
            <a:r>
              <a:rPr lang="zh-CN" altLang="en-US"/>
              <a:t>在使用瀑布模型进行软件开发中，一般来说在软件编程的阶段可能需要占用的人最多，但从工作量上来说在软件的需求分析、定义及软件的测试和维护阶段需要的工作量更多，用软件开发中常用的</a:t>
            </a:r>
            <a:r>
              <a:rPr lang="en-US" altLang="zh-CN"/>
              <a:t>40</a:t>
            </a:r>
            <a:r>
              <a:rPr lang="zh-CN" altLang="en-US"/>
              <a:t>－</a:t>
            </a:r>
            <a:r>
              <a:rPr lang="en-US" altLang="zh-CN"/>
              <a:t>20</a:t>
            </a:r>
            <a:r>
              <a:rPr lang="zh-CN" altLang="en-US"/>
              <a:t>－</a:t>
            </a:r>
            <a:r>
              <a:rPr lang="en-US" altLang="zh-CN"/>
              <a:t>40</a:t>
            </a:r>
            <a:r>
              <a:rPr lang="zh-CN" altLang="en-US"/>
              <a:t>原则，即可说明这一点，但由于软件的需求分析和定义对开发人员的素质要求比较高，所有尽管其工作量比编程大，但占用的人员并不是太多；同时由于软件维护的周期比较长，所以其耗的工作量比软件编程多，但一般来说它占用的人员并不比软件编程阶段占用的人员多。</a:t>
            </a:r>
            <a:endParaRPr lang="zh-CN" altLang="en-US"/>
          </a:p>
          <a:p>
            <a:pPr eaLnBrk="1" hangingPunct="1"/>
            <a:endParaRPr lang="zh-CN" altLang="en-US"/>
          </a:p>
        </p:txBody>
      </p:sp>
      <p:sp>
        <p:nvSpPr>
          <p:cNvPr id="66564" name="灯片编号占位符 3"/>
          <p:cNvSpPr>
            <a:spLocks noGrp="1"/>
          </p:cNvSpPr>
          <p:nvPr>
            <p:ph type="sldNum" sz="quarter" idx="5"/>
          </p:nvPr>
        </p:nvSpPr>
        <p:spPr>
          <a:noFill/>
        </p:spPr>
        <p:txBody>
          <a:bodyPr/>
          <a:lstStyle/>
          <a:p>
            <a:fld id="{EC589F5D-0858-4755-9BEA-C46FB5DDA669}" type="slidenum">
              <a:rPr lang="en-US" altLang="zh-CN"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3D2C50E9-08DA-4110-8BEA-81CC12D020BE}" type="slidenum">
              <a:rPr lang="en-US" altLang="zh-CN" smtClean="0">
                <a:ea typeface="宋体" panose="02010600030101010101" pitchFamily="2" charset="-122"/>
              </a:rPr>
            </a:fld>
            <a:endParaRPr lang="en-US" altLang="zh-CN">
              <a:ea typeface="宋体" panose="02010600030101010101" pitchFamily="2" charset="-122"/>
            </a:endParaRPr>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noFill/>
        </p:spPr>
        <p:txBody>
          <a:bodyPr/>
          <a:lstStyle/>
          <a:p>
            <a:pPr eaLnBrk="1" hangingPunct="1"/>
            <a:r>
              <a:rPr lang="zh-CN" altLang="en-US">
                <a:ea typeface="宋体" panose="02010600030101010101" pitchFamily="2" charset="-122"/>
              </a:rPr>
              <a:t>随着组装层次的向上移动，驱动模块将大为减少。如果对程序模块结构的最上面两层模块采用自顶向下进行组装和测试，可以明显地减少驱动模块的数目，而且可以大大减少把几个子系统组装起来所需要做的工作。</a:t>
            </a:r>
            <a:endParaRPr lang="zh-CN" altLang="en-US">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F293394A-7728-469A-B851-F44B542BD346}" type="slidenum">
              <a:rPr lang="en-US" altLang="zh-CN" smtClean="0"/>
            </a:fld>
            <a:endParaRPr lang="en-US" altLang="zh-CN"/>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noFill/>
        </p:spPr>
        <p:txBody>
          <a:bodyPr/>
          <a:lstStyle/>
          <a:p>
            <a:pPr eaLnBrk="1" hangingPunct="1"/>
            <a:r>
              <a:rPr lang="zh-CN" altLang="en-US"/>
              <a:t>从心理学的观点，影响程序员心理的语言特性有</a:t>
            </a:r>
            <a:r>
              <a:rPr lang="en-US" altLang="zh-CN"/>
              <a:t>5</a:t>
            </a:r>
            <a:r>
              <a:rPr lang="zh-CN" altLang="en-US"/>
              <a:t>种。</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38A52EF3-E4A1-4BCA-AC44-7B9419CCBA83}" type="slidenum">
              <a:rPr lang="en-US" altLang="zh-CN" smtClean="0"/>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p:spPr>
        <p:txBody>
          <a:bodyPr/>
          <a:lstStyle/>
          <a:p>
            <a:pPr eaLnBrk="1" hangingPunct="1"/>
            <a:r>
              <a:rPr lang="zh-CN" altLang="en-US"/>
              <a:t>一个程序如果写得密密麻麻，分不出层次来常常是很难看懂的。应该利用空格、空行和移行组织程序的视觉结构。</a:t>
            </a:r>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EF960AE-97CC-467C-8EE0-5DB348430313}" type="slidenum">
              <a:rPr lang="en-US" altLang="zh-CN" smtClean="0"/>
            </a:fld>
            <a:endParaRPr lang="en-US" altLang="zh-CN"/>
          </a:p>
        </p:txBody>
      </p:sp>
      <p:sp>
        <p:nvSpPr>
          <p:cNvPr id="76803" name="Rectangle 2"/>
          <p:cNvSpPr>
            <a:spLocks noGrp="1" noRot="1" noChangeAspect="1" noChangeArrowheads="1" noTextEdit="1"/>
          </p:cNvSpPr>
          <p:nvPr>
            <p:ph type="sldImg"/>
          </p:nvPr>
        </p:nvSpPr>
        <p:spPr/>
      </p:sp>
      <p:sp>
        <p:nvSpPr>
          <p:cNvPr id="76804" name="Rectangle 3"/>
          <p:cNvSpPr>
            <a:spLocks noGrp="1" noChangeArrowheads="1"/>
          </p:cNvSpPr>
          <p:nvPr>
            <p:ph type="body" idx="1"/>
          </p:nvPr>
        </p:nvSpPr>
        <p:spPr>
          <a:noFill/>
        </p:spPr>
        <p:txBody>
          <a:bodyPr/>
          <a:lstStyle/>
          <a:p>
            <a:pPr eaLnBrk="1" hangingPunct="1"/>
            <a:r>
              <a:rPr lang="zh-CN" altLang="en-US"/>
              <a:t>注释的原则是有助于对程序的阅读理解，注释不宜太多也不能太少，太少不利于代码理解，太多则会对阅读产生干扰，因此只在必要的地方才加注释，而且注释要准确、易懂、尽可能简洁。</a:t>
            </a: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386F88DB-358A-448B-8A0D-FD603E923EE1}" type="slidenum">
              <a:rPr lang="en-US" altLang="zh-CN" smtClean="0"/>
            </a:fld>
            <a:endParaRPr lang="en-US" altLang="zh-CN"/>
          </a:p>
        </p:txBody>
      </p:sp>
      <p:sp>
        <p:nvSpPr>
          <p:cNvPr id="141315" name="Rectangle 2"/>
          <p:cNvSpPr>
            <a:spLocks noGrp="1" noRot="1" noChangeAspect="1" noChangeArrowheads="1" noTextEdit="1"/>
          </p:cNvSpPr>
          <p:nvPr>
            <p:ph type="sldImg"/>
          </p:nvPr>
        </p:nvSpPr>
        <p:spPr/>
      </p:sp>
      <p:sp>
        <p:nvSpPr>
          <p:cNvPr id="141316" name="Rectangle 3"/>
          <p:cNvSpPr>
            <a:spLocks noGrp="1" noChangeArrowheads="1"/>
          </p:cNvSpPr>
          <p:nvPr>
            <p:ph type="body" idx="1"/>
          </p:nvPr>
        </p:nvSpPr>
        <p:spPr>
          <a:noFill/>
        </p:spPr>
        <p:txBody>
          <a:bodyPr/>
          <a:lstStyle/>
          <a:p>
            <a:pPr eaLnBrk="1" hangingPunct="1"/>
            <a:r>
              <a:rPr lang="zh-CN" altLang="en-US" dirty="0"/>
              <a:t>项目管理是对软件工作的管理，但归根结底是对人员行为的管理，就是对人员的管理。众所周知，人的因素是软件工程的核心因素，对于这一核心因素的把握程度决定着项目的成败。 </a:t>
            </a:r>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C11E399-21F7-4411-8746-3D44ACE833AD}" type="slidenum">
              <a:rPr lang="en-US" altLang="zh-CN" smtClean="0"/>
            </a:fld>
            <a:endParaRPr lang="en-US" altLang="zh-CN"/>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0780A986-6671-47B3-B4B0-3539CE996EF9}" type="slidenum">
              <a:rPr lang="en-US" altLang="zh-CN" smtClean="0"/>
            </a:fld>
            <a:endParaRPr lang="en-US" altLang="zh-CN"/>
          </a:p>
        </p:txBody>
      </p:sp>
      <p:sp>
        <p:nvSpPr>
          <p:cNvPr id="143363" name="Rectangle 2"/>
          <p:cNvSpPr>
            <a:spLocks noGrp="1" noRot="1" noChangeAspect="1" noChangeArrowheads="1" noTextEdit="1"/>
          </p:cNvSpPr>
          <p:nvPr>
            <p:ph type="sldImg"/>
          </p:nvPr>
        </p:nvSpPr>
        <p:spPr/>
      </p:sp>
      <p:sp>
        <p:nvSpPr>
          <p:cNvPr id="14336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1321C56A-6F10-4836-B867-D3F6C2859BAC}" type="slidenum">
              <a:rPr lang="en-US" altLang="zh-CN" smtClean="0"/>
            </a:fld>
            <a:endParaRPr lang="en-US" altLang="zh-CN"/>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p:spPr>
        <p:txBody>
          <a:bodyPr/>
          <a:lstStyle/>
          <a:p>
            <a:pPr eaLnBrk="1" hangingPunct="1"/>
            <a:endParaRPr lang="zh-CN" altLang="zh-CN" sz="900">
              <a:ea typeface="楷体_GB2312" pitchFamily="49"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999FC7E-C3FE-4D89-AB19-CF6ADA692516}" type="slidenum">
              <a:rPr lang="en-US" altLang="zh-CN" smtClean="0"/>
            </a:fld>
            <a:endParaRPr lang="en-US" altLang="zh-CN"/>
          </a:p>
        </p:txBody>
      </p:sp>
      <p:sp>
        <p:nvSpPr>
          <p:cNvPr id="146435" name="Rectangle 2"/>
          <p:cNvSpPr>
            <a:spLocks noGrp="1" noRot="1" noChangeAspect="1" noChangeArrowheads="1" noTextEdit="1"/>
          </p:cNvSpPr>
          <p:nvPr>
            <p:ph type="sldImg"/>
          </p:nvPr>
        </p:nvSpPr>
        <p:spPr/>
      </p:sp>
      <p:sp>
        <p:nvSpPr>
          <p:cNvPr id="14643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2AE3B983-6546-4E3A-B317-5FDA027C71DE}" type="slidenum">
              <a:rPr lang="en-US" altLang="zh-CN" smtClean="0"/>
            </a:fld>
            <a:endParaRPr lang="en-US" altLang="zh-CN"/>
          </a:p>
        </p:txBody>
      </p:sp>
      <p:sp>
        <p:nvSpPr>
          <p:cNvPr id="147459" name="Rectangle 2"/>
          <p:cNvSpPr>
            <a:spLocks noGrp="1" noRot="1" noChangeAspect="1" noChangeArrowheads="1" noTextEdit="1"/>
          </p:cNvSpPr>
          <p:nvPr>
            <p:ph type="sldImg"/>
          </p:nvPr>
        </p:nvSpPr>
        <p:spPr/>
      </p:sp>
      <p:sp>
        <p:nvSpPr>
          <p:cNvPr id="14746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B0C4B20-7DD2-40BF-BDFA-631D8C72CE0C}" type="slidenum">
              <a:rPr lang="en-US" altLang="zh-CN" smtClean="0"/>
            </a:fld>
            <a:endParaRPr lang="en-US" altLang="zh-CN"/>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p:spPr>
        <p:txBody>
          <a:bodyPr/>
          <a:lstStyle/>
          <a:p>
            <a:pPr eaLnBrk="1" hangingPunct="1"/>
            <a:r>
              <a:rPr lang="zh-CN" altLang="en-US" dirty="0"/>
              <a:t>典型的软件生存期模型包括瀑布模型、原型模型、增量模型、螺旋模型等。</a:t>
            </a:r>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2E74E5B-09FD-481A-9A49-60E7F1168EDB}" type="slidenum">
              <a:rPr lang="en-US" altLang="zh-CN" smtClean="0"/>
            </a:fld>
            <a:endParaRPr lang="en-US" altLang="zh-CN"/>
          </a:p>
        </p:txBody>
      </p:sp>
      <p:sp>
        <p:nvSpPr>
          <p:cNvPr id="148483" name="Rectangle 2"/>
          <p:cNvSpPr>
            <a:spLocks noGrp="1" noRot="1" noChangeAspect="1" noChangeArrowheads="1" noTextEdit="1"/>
          </p:cNvSpPr>
          <p:nvPr>
            <p:ph type="sldImg"/>
          </p:nvPr>
        </p:nvSpPr>
        <p:spPr/>
      </p:sp>
      <p:sp>
        <p:nvSpPr>
          <p:cNvPr id="14848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66D08FE-F0B0-4052-A8A0-1472E3AA17C9}" type="slidenum">
              <a:rPr lang="en-US" altLang="zh-CN" smtClean="0"/>
            </a:fld>
            <a:endParaRPr lang="en-US" altLang="zh-CN"/>
          </a:p>
        </p:txBody>
      </p:sp>
      <p:sp>
        <p:nvSpPr>
          <p:cNvPr id="149507" name="Rectangle 2"/>
          <p:cNvSpPr>
            <a:spLocks noGrp="1" noRot="1" noChangeAspect="1" noChangeArrowheads="1" noTextEdit="1"/>
          </p:cNvSpPr>
          <p:nvPr>
            <p:ph type="sldImg"/>
          </p:nvPr>
        </p:nvSpPr>
        <p:spPr/>
      </p:sp>
      <p:sp>
        <p:nvSpPr>
          <p:cNvPr id="14950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32F5260F-EA4E-4700-8BE6-637C4062C0C9}" type="slidenum">
              <a:rPr lang="en-US" altLang="zh-CN" smtClean="0"/>
            </a:fld>
            <a:endParaRPr lang="en-US" altLang="zh-CN"/>
          </a:p>
        </p:txBody>
      </p:sp>
      <p:sp>
        <p:nvSpPr>
          <p:cNvPr id="150531" name="Rectangle 2"/>
          <p:cNvSpPr>
            <a:spLocks noGrp="1" noRot="1" noChangeAspect="1" noChangeArrowheads="1" noTextEdit="1"/>
          </p:cNvSpPr>
          <p:nvPr>
            <p:ph type="sldImg"/>
          </p:nvPr>
        </p:nvSpPr>
        <p:spPr/>
      </p:sp>
      <p:sp>
        <p:nvSpPr>
          <p:cNvPr id="150532" name="Rectangle 3"/>
          <p:cNvSpPr>
            <a:spLocks noGrp="1" noChangeArrowheads="1"/>
          </p:cNvSpPr>
          <p:nvPr>
            <p:ph type="body" idx="1"/>
          </p:nvPr>
        </p:nvSpPr>
        <p:spPr>
          <a:noFill/>
        </p:spPr>
        <p:txBody>
          <a:bodyPr/>
          <a:lstStyle/>
          <a:p>
            <a:pPr eaLnBrk="1" hangingPunct="1"/>
            <a:endParaRPr lang="zh-CN" altLang="zh-CN" sz="16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EBDB05B6-7796-4427-9A19-E0FCB24C35AA}" type="slidenum">
              <a:rPr lang="en-US" altLang="zh-CN" smtClean="0"/>
            </a:fld>
            <a:endParaRPr lang="en-US" altLang="zh-CN"/>
          </a:p>
        </p:txBody>
      </p:sp>
      <p:sp>
        <p:nvSpPr>
          <p:cNvPr id="151555" name="Rectangle 2"/>
          <p:cNvSpPr>
            <a:spLocks noGrp="1" noRot="1" noChangeAspect="1" noChangeArrowheads="1" noTextEdit="1"/>
          </p:cNvSpPr>
          <p:nvPr>
            <p:ph type="sldImg"/>
          </p:nvPr>
        </p:nvSpPr>
        <p:spPr/>
      </p:sp>
      <p:sp>
        <p:nvSpPr>
          <p:cNvPr id="15155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3743CA14-E734-43E9-9287-45738D12FFEE}" type="slidenum">
              <a:rPr lang="en-US" altLang="zh-CN" smtClean="0"/>
            </a:fld>
            <a:endParaRPr lang="en-US" altLang="zh-CN"/>
          </a:p>
        </p:txBody>
      </p:sp>
      <p:sp>
        <p:nvSpPr>
          <p:cNvPr id="153603" name="Rectangle 2"/>
          <p:cNvSpPr>
            <a:spLocks noGrp="1" noRot="1" noChangeAspect="1" noChangeArrowheads="1" noTextEdit="1"/>
          </p:cNvSpPr>
          <p:nvPr>
            <p:ph type="sldImg"/>
          </p:nvPr>
        </p:nvSpPr>
        <p:spPr/>
      </p:sp>
      <p:sp>
        <p:nvSpPr>
          <p:cNvPr id="15360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p:sp>
      <p:sp>
        <p:nvSpPr>
          <p:cNvPr id="154627" name="备注占位符 2"/>
          <p:cNvSpPr>
            <a:spLocks noGrp="1"/>
          </p:cNvSpPr>
          <p:nvPr>
            <p:ph type="body" idx="1"/>
          </p:nvPr>
        </p:nvSpPr>
        <p:spPr>
          <a:noFill/>
        </p:spPr>
        <p:txBody>
          <a:bodyPr/>
          <a:lstStyle/>
          <a:p>
            <a:endParaRPr lang="zh-CN" altLang="en-US"/>
          </a:p>
        </p:txBody>
      </p:sp>
      <p:sp>
        <p:nvSpPr>
          <p:cNvPr id="154628" name="灯片编号占位符 3"/>
          <p:cNvSpPr>
            <a:spLocks noGrp="1"/>
          </p:cNvSpPr>
          <p:nvPr>
            <p:ph type="sldNum" sz="quarter" idx="5"/>
          </p:nvPr>
        </p:nvSpPr>
        <p:spPr>
          <a:noFill/>
        </p:spPr>
        <p:txBody>
          <a:bodyPr/>
          <a:lstStyle/>
          <a:p>
            <a:fld id="{706E06C3-8076-454A-93C8-DBF644B727B6}" type="slidenum">
              <a:rPr lang="en-US" altLang="zh-CN"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C9A6A31C-7875-4C15-8438-FD337E3A6F26}" type="slidenum">
              <a:rPr lang="en-US" altLang="zh-CN" smtClean="0"/>
            </a:fld>
            <a:endParaRPr lang="en-US" altLang="zh-CN"/>
          </a:p>
        </p:txBody>
      </p:sp>
      <p:sp>
        <p:nvSpPr>
          <p:cNvPr id="155651" name="Rectangle 2"/>
          <p:cNvSpPr>
            <a:spLocks noGrp="1" noRot="1" noChangeAspect="1" noChangeArrowheads="1" noTextEdit="1"/>
          </p:cNvSpPr>
          <p:nvPr>
            <p:ph type="sldImg"/>
          </p:nvPr>
        </p:nvSpPr>
        <p:spPr/>
      </p:sp>
      <p:sp>
        <p:nvSpPr>
          <p:cNvPr id="15565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A0125A5-FB14-4E1A-BF15-F16E48C6C6E6}" type="slidenum">
              <a:rPr lang="en-US" altLang="zh-CN" smtClean="0"/>
            </a:fld>
            <a:endParaRPr lang="en-US" altLang="zh-CN"/>
          </a:p>
        </p:txBody>
      </p:sp>
      <p:sp>
        <p:nvSpPr>
          <p:cNvPr id="156675" name="Rectangle 2"/>
          <p:cNvSpPr>
            <a:spLocks noGrp="1" noRot="1" noChangeAspect="1" noChangeArrowheads="1" noTextEdit="1"/>
          </p:cNvSpPr>
          <p:nvPr>
            <p:ph type="sldImg"/>
          </p:nvPr>
        </p:nvSpPr>
        <p:spPr/>
      </p:sp>
      <p:sp>
        <p:nvSpPr>
          <p:cNvPr id="15667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A7404587-8E95-4793-8236-59A973331536}" type="slidenum">
              <a:rPr lang="en-US" altLang="zh-CN" smtClean="0"/>
            </a:fld>
            <a:endParaRPr lang="en-US" altLang="zh-CN"/>
          </a:p>
        </p:txBody>
      </p:sp>
      <p:sp>
        <p:nvSpPr>
          <p:cNvPr id="157699" name="Rectangle 2"/>
          <p:cNvSpPr>
            <a:spLocks noGrp="1" noRot="1" noChangeAspect="1" noChangeArrowheads="1" noTextEdit="1"/>
          </p:cNvSpPr>
          <p:nvPr>
            <p:ph type="sldImg"/>
          </p:nvPr>
        </p:nvSpPr>
        <p:spPr/>
      </p:sp>
      <p:sp>
        <p:nvSpPr>
          <p:cNvPr id="15770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8C0A3C61-B75D-417D-A47D-A4233FE94D86}" type="slidenum">
              <a:rPr lang="en-US" altLang="zh-CN" smtClean="0"/>
            </a:fld>
            <a:endParaRPr lang="en-US" altLang="zh-CN"/>
          </a:p>
        </p:txBody>
      </p:sp>
      <p:sp>
        <p:nvSpPr>
          <p:cNvPr id="158723" name="Rectangle 2"/>
          <p:cNvSpPr>
            <a:spLocks noGrp="1" noRot="1" noChangeAspect="1" noChangeArrowheads="1" noTextEdit="1"/>
          </p:cNvSpPr>
          <p:nvPr>
            <p:ph type="sldImg"/>
          </p:nvPr>
        </p:nvSpPr>
        <p:spPr/>
      </p:sp>
      <p:sp>
        <p:nvSpPr>
          <p:cNvPr id="15872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ln>
        </p:spPr>
      </p:sp>
      <p:sp>
        <p:nvSpPr>
          <p:cNvPr id="11267"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ln>
            <a:miter lim="800000"/>
          </a:ln>
        </p:spPr>
        <p:txBody>
          <a:bodyPr/>
          <a:lstStyle/>
          <a:p>
            <a:fld id="{42009252-5583-458A-8F7A-4336898C6666}"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3B15B4E-90B3-4B48-8B02-2E2BCDA71AEC}" type="slidenum">
              <a:rPr lang="en-US" altLang="zh-CN" smtClean="0"/>
            </a:fld>
            <a:endParaRPr lang="en-US" altLang="zh-CN"/>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3508AB6-FDC7-42E9-B330-3D124BC901D8}" type="slidenum">
              <a:rPr lang="en-US" altLang="zh-CN" smtClean="0"/>
            </a:fld>
            <a:endParaRPr lang="en-US" altLang="zh-CN"/>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DC61C29-0D4A-477C-A315-03470BB23F48}" type="slidenum">
              <a:rPr lang="en-US" altLang="zh-CN" smtClean="0"/>
            </a:fld>
            <a:endParaRPr lang="en-US" altLang="zh-CN"/>
          </a:p>
        </p:txBody>
      </p:sp>
      <p:sp>
        <p:nvSpPr>
          <p:cNvPr id="161795" name="Rectangle 2"/>
          <p:cNvSpPr>
            <a:spLocks noGrp="1" noRot="1" noChangeAspect="1" noChangeArrowheads="1" noTextEdit="1"/>
          </p:cNvSpPr>
          <p:nvPr>
            <p:ph type="sldImg"/>
          </p:nvPr>
        </p:nvSpPr>
        <p:spPr/>
      </p:sp>
      <p:sp>
        <p:nvSpPr>
          <p:cNvPr id="16179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742CF803-CA46-4F20-AB15-20F349576DF8}" type="slidenum">
              <a:rPr lang="en-US" altLang="zh-CN" smtClean="0"/>
            </a:fld>
            <a:endParaRPr lang="en-US" altLang="zh-CN"/>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82B60EC1-0FFF-49CD-B983-5A6B4A352682}" type="slidenum">
              <a:rPr lang="en-US" altLang="zh-CN" smtClean="0"/>
            </a:fld>
            <a:endParaRPr lang="en-US" altLang="zh-CN"/>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D1007EB8-C010-4950-BF25-D457B2114F4B}" type="slidenum">
              <a:rPr lang="en-US" altLang="zh-CN" smtClean="0"/>
            </a:fld>
            <a:endParaRPr lang="en-US" altLang="zh-CN"/>
          </a:p>
        </p:txBody>
      </p:sp>
      <p:sp>
        <p:nvSpPr>
          <p:cNvPr id="164867" name="Rectangle 2"/>
          <p:cNvSpPr>
            <a:spLocks noGrp="1" noRot="1" noChangeAspect="1" noChangeArrowheads="1" noTextEdit="1"/>
          </p:cNvSpPr>
          <p:nvPr>
            <p:ph type="sldImg"/>
          </p:nvPr>
        </p:nvSpPr>
        <p:spPr/>
      </p:sp>
      <p:sp>
        <p:nvSpPr>
          <p:cNvPr id="16486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ln>
        </p:spPr>
      </p:sp>
      <p:sp>
        <p:nvSpPr>
          <p:cNvPr id="15363"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5364" name="灯片编号占位符 3"/>
          <p:cNvSpPr>
            <a:spLocks noGrp="1"/>
          </p:cNvSpPr>
          <p:nvPr>
            <p:ph type="sldNum" sz="quarter" idx="5"/>
          </p:nvPr>
        </p:nvSpPr>
        <p:spPr bwMode="auto">
          <a:noFill/>
          <a:ln>
            <a:miter lim="800000"/>
          </a:ln>
        </p:spPr>
        <p:txBody>
          <a:bodyPr/>
          <a:lstStyle/>
          <a:p>
            <a:fld id="{3591A96B-081B-40E2-A38B-5C6551F4E895}" type="slidenum">
              <a:rPr lang="zh-CN" altLang="en-US">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1138"/>
            <a:ext cx="2057400" cy="59150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11138"/>
            <a:ext cx="6019800" cy="59150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0850" y="260350"/>
            <a:ext cx="8235950" cy="58658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3D30AD7A-8F91-49D2-8411-F0F93320BA36}" type="datetime1">
              <a:rPr lang="zh-CN" altLang="en-US" smtClean="0"/>
            </a:fld>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28AAD8B6-8163-45BA-ACCF-00DAA9332CD2}" type="slidenum">
              <a:rPr lang="en-US" altLang="zh-CN"/>
            </a:fld>
            <a:endParaRPr lang="en-US" altLang="zh-CN"/>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71600" y="404664"/>
            <a:ext cx="6686128" cy="685800"/>
          </a:xfrm>
        </p:spPr>
        <p:txBody>
          <a:bodyPr/>
          <a:lstStyle/>
          <a:p>
            <a:r>
              <a:rPr lang="zh-CN" altLang="en-US" dirty="0"/>
              <a:t>单击此处编辑母版标题样式</a:t>
            </a:r>
            <a:endParaRPr lang="zh-CN" altLang="en-US" dirty="0"/>
          </a:p>
        </p:txBody>
      </p:sp>
      <p:sp>
        <p:nvSpPr>
          <p:cNvPr id="3" name="文本占位符 2"/>
          <p:cNvSpPr>
            <a:spLocks noGrp="1"/>
          </p:cNvSpPr>
          <p:nvPr>
            <p:ph type="body" sz="half" idx="1"/>
          </p:nvPr>
        </p:nvSpPr>
        <p:spPr>
          <a:xfrm>
            <a:off x="381000" y="1752600"/>
            <a:ext cx="41148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752600"/>
            <a:ext cx="41148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1FB2C31D-84E1-4059-AF52-8314CF571C05}" type="datetime1">
              <a:rPr lang="zh-CN" altLang="en-US" smtClean="0"/>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1AF07AE-2114-4C0D-83B7-41C54FB97F70}" type="slidenum">
              <a:rPr lang="en-US" altLang="zh-CN"/>
            </a:fld>
            <a:endParaRPr lang="en-US" altLang="zh-CN"/>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21CD7081-B0EE-4923-9981-9150E4BDE80F}"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C18E98D6-EA73-4E72-9F9B-F0B69B12A061}" type="slidenum">
              <a:rPr lang="en-US"/>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D03B06C2-3611-43B1-B938-BE698C9D9A27}"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24D3E387-53A5-4561-8B4B-AD363D9607F3}" type="slidenum">
              <a:rPr lang="en-US"/>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9B058692-BDE5-4CD1-9E5D-7E979AFC44F1}"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58E62950-8E29-476E-8C4B-1D6186A0D9F9}" type="slidenum">
              <a:rPr lang="en-US"/>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2E560946-104F-45EE-B0F0-07998C3315F2}" type="datetimeFigureOut">
              <a:rPr lang="en-US"/>
            </a:fld>
            <a:endParaRPr lang="en-US"/>
          </a:p>
        </p:txBody>
      </p:sp>
      <p:sp>
        <p:nvSpPr>
          <p:cNvPr id="6" name="页脚占位符 5"/>
          <p:cNvSpPr>
            <a:spLocks noGrp="1"/>
          </p:cNvSpPr>
          <p:nvPr>
            <p:ph type="ftr" sz="quarter" idx="11"/>
          </p:nvPr>
        </p:nvSpPr>
        <p:spPr/>
        <p:txBody>
          <a:bodyPr/>
          <a:lstStyle>
            <a:lvl1pPr>
              <a:defRPr/>
            </a:lvl1pPr>
          </a:lstStyle>
          <a:p>
            <a:endParaRPr lang="en-US"/>
          </a:p>
        </p:txBody>
      </p:sp>
      <p:sp>
        <p:nvSpPr>
          <p:cNvPr id="7" name="灯片编号占位符 6"/>
          <p:cNvSpPr>
            <a:spLocks noGrp="1"/>
          </p:cNvSpPr>
          <p:nvPr>
            <p:ph type="sldNum" sz="quarter" idx="12"/>
          </p:nvPr>
        </p:nvSpPr>
        <p:spPr/>
        <p:txBody>
          <a:bodyPr/>
          <a:lstStyle>
            <a:lvl1pPr>
              <a:defRPr/>
            </a:lvl1pPr>
          </a:lstStyle>
          <a:p>
            <a:fld id="{637DFE9F-E665-47AE-9DD8-BAD61A97E79A}" type="slidenum">
              <a:rPr lang="en-US"/>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FFE9315A-5D2F-4FB0-8EE5-508F7CA71B6C}" type="datetimeFigureOut">
              <a:rPr lang="en-US"/>
            </a:fld>
            <a:endParaRPr lang="en-US"/>
          </a:p>
        </p:txBody>
      </p:sp>
      <p:sp>
        <p:nvSpPr>
          <p:cNvPr id="8" name="页脚占位符 7"/>
          <p:cNvSpPr>
            <a:spLocks noGrp="1"/>
          </p:cNvSpPr>
          <p:nvPr>
            <p:ph type="ftr" sz="quarter" idx="11"/>
          </p:nvPr>
        </p:nvSpPr>
        <p:spPr/>
        <p:txBody>
          <a:bodyPr/>
          <a:lstStyle>
            <a:lvl1pPr>
              <a:defRPr/>
            </a:lvl1pPr>
          </a:lstStyle>
          <a:p>
            <a:endParaRPr lang="en-US"/>
          </a:p>
        </p:txBody>
      </p:sp>
      <p:sp>
        <p:nvSpPr>
          <p:cNvPr id="9" name="灯片编号占位符 8"/>
          <p:cNvSpPr>
            <a:spLocks noGrp="1"/>
          </p:cNvSpPr>
          <p:nvPr>
            <p:ph type="sldNum" sz="quarter" idx="12"/>
          </p:nvPr>
        </p:nvSpPr>
        <p:spPr/>
        <p:txBody>
          <a:bodyPr/>
          <a:lstStyle>
            <a:lvl1pPr>
              <a:defRPr/>
            </a:lvl1pPr>
          </a:lstStyle>
          <a:p>
            <a:fld id="{23FEEC33-AF72-47DC-A6BA-88A7BE5CD242}" type="slidenum">
              <a:rPr lang="en-US"/>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CB41FB8-B680-4037-BCD8-64A78401F62E}" type="datetimeFigureOut">
              <a:rPr lang="en-US"/>
            </a:fld>
            <a:endParaRPr lang="en-US"/>
          </a:p>
        </p:txBody>
      </p:sp>
      <p:sp>
        <p:nvSpPr>
          <p:cNvPr id="4" name="页脚占位符 3"/>
          <p:cNvSpPr>
            <a:spLocks noGrp="1"/>
          </p:cNvSpPr>
          <p:nvPr>
            <p:ph type="ftr" sz="quarter" idx="11"/>
          </p:nvPr>
        </p:nvSpPr>
        <p:spPr/>
        <p:txBody>
          <a:bodyPr/>
          <a:lstStyle>
            <a:lvl1pPr>
              <a:defRPr/>
            </a:lvl1pPr>
          </a:lstStyle>
          <a:p>
            <a:endParaRPr lang="en-US"/>
          </a:p>
        </p:txBody>
      </p:sp>
      <p:sp>
        <p:nvSpPr>
          <p:cNvPr id="5" name="灯片编号占位符 4"/>
          <p:cNvSpPr>
            <a:spLocks noGrp="1"/>
          </p:cNvSpPr>
          <p:nvPr>
            <p:ph type="sldNum" sz="quarter" idx="12"/>
          </p:nvPr>
        </p:nvSpPr>
        <p:spPr/>
        <p:txBody>
          <a:bodyPr/>
          <a:lstStyle>
            <a:lvl1pPr>
              <a:defRPr/>
            </a:lvl1pPr>
          </a:lstStyle>
          <a:p>
            <a:fld id="{9910CD9A-6EEE-4F7A-AFED-C2F3C9AC62BE}" type="slidenum">
              <a:rPr lang="en-US"/>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1B5AC96-3D65-4F31-8A82-1AD2538C0495}" type="datetimeFigureOut">
              <a:rPr lang="en-US"/>
            </a:fld>
            <a:endParaRPr lang="en-US"/>
          </a:p>
        </p:txBody>
      </p:sp>
      <p:sp>
        <p:nvSpPr>
          <p:cNvPr id="3" name="页脚占位符 2"/>
          <p:cNvSpPr>
            <a:spLocks noGrp="1"/>
          </p:cNvSpPr>
          <p:nvPr>
            <p:ph type="ftr" sz="quarter" idx="11"/>
          </p:nvPr>
        </p:nvSpPr>
        <p:spPr/>
        <p:txBody>
          <a:bodyPr/>
          <a:lstStyle>
            <a:lvl1pPr>
              <a:defRPr/>
            </a:lvl1pPr>
          </a:lstStyle>
          <a:p>
            <a:endParaRPr lang="en-US"/>
          </a:p>
        </p:txBody>
      </p:sp>
      <p:sp>
        <p:nvSpPr>
          <p:cNvPr id="4" name="灯片编号占位符 3"/>
          <p:cNvSpPr>
            <a:spLocks noGrp="1"/>
          </p:cNvSpPr>
          <p:nvPr>
            <p:ph type="sldNum" sz="quarter" idx="12"/>
          </p:nvPr>
        </p:nvSpPr>
        <p:spPr/>
        <p:txBody>
          <a:bodyPr/>
          <a:lstStyle>
            <a:lvl1pPr>
              <a:defRPr/>
            </a:lvl1pPr>
          </a:lstStyle>
          <a:p>
            <a:fld id="{D831BD0C-AC31-42C9-8EF1-52034A9F25DD}" type="slidenum">
              <a:rPr lang="en-US"/>
            </a:fld>
            <a:endParaRPr lang="en-U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59AB52E-E8CB-4FF7-B6BF-609040022124}" type="datetimeFigureOut">
              <a:rPr lang="en-US"/>
            </a:fld>
            <a:endParaRPr lang="en-US"/>
          </a:p>
        </p:txBody>
      </p:sp>
      <p:sp>
        <p:nvSpPr>
          <p:cNvPr id="6" name="页脚占位符 5"/>
          <p:cNvSpPr>
            <a:spLocks noGrp="1"/>
          </p:cNvSpPr>
          <p:nvPr>
            <p:ph type="ftr" sz="quarter" idx="11"/>
          </p:nvPr>
        </p:nvSpPr>
        <p:spPr/>
        <p:txBody>
          <a:bodyPr/>
          <a:lstStyle>
            <a:lvl1pPr>
              <a:defRPr/>
            </a:lvl1pPr>
          </a:lstStyle>
          <a:p>
            <a:endParaRPr lang="en-US"/>
          </a:p>
        </p:txBody>
      </p:sp>
      <p:sp>
        <p:nvSpPr>
          <p:cNvPr id="7" name="灯片编号占位符 6"/>
          <p:cNvSpPr>
            <a:spLocks noGrp="1"/>
          </p:cNvSpPr>
          <p:nvPr>
            <p:ph type="sldNum" sz="quarter" idx="12"/>
          </p:nvPr>
        </p:nvSpPr>
        <p:spPr/>
        <p:txBody>
          <a:bodyPr/>
          <a:lstStyle>
            <a:lvl1pPr>
              <a:defRPr/>
            </a:lvl1pPr>
          </a:lstStyle>
          <a:p>
            <a:fld id="{65E37B13-27EB-4563-AAF3-9FA9134D6072}" type="slidenum">
              <a:rPr lang="en-US"/>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2806DCF3-B5F7-41C1-8589-CB30AEB6FD30}" type="datetimeFigureOut">
              <a:rPr lang="en-US"/>
            </a:fld>
            <a:endParaRPr lang="en-US"/>
          </a:p>
        </p:txBody>
      </p:sp>
      <p:sp>
        <p:nvSpPr>
          <p:cNvPr id="6" name="页脚占位符 5"/>
          <p:cNvSpPr>
            <a:spLocks noGrp="1"/>
          </p:cNvSpPr>
          <p:nvPr>
            <p:ph type="ftr" sz="quarter" idx="11"/>
          </p:nvPr>
        </p:nvSpPr>
        <p:spPr/>
        <p:txBody>
          <a:bodyPr/>
          <a:lstStyle>
            <a:lvl1pPr>
              <a:defRPr/>
            </a:lvl1pPr>
          </a:lstStyle>
          <a:p>
            <a:endParaRPr lang="en-US"/>
          </a:p>
        </p:txBody>
      </p:sp>
      <p:sp>
        <p:nvSpPr>
          <p:cNvPr id="7" name="灯片编号占位符 6"/>
          <p:cNvSpPr>
            <a:spLocks noGrp="1"/>
          </p:cNvSpPr>
          <p:nvPr>
            <p:ph type="sldNum" sz="quarter" idx="12"/>
          </p:nvPr>
        </p:nvSpPr>
        <p:spPr/>
        <p:txBody>
          <a:bodyPr/>
          <a:lstStyle>
            <a:lvl1pPr>
              <a:defRPr/>
            </a:lvl1pPr>
          </a:lstStyle>
          <a:p>
            <a:fld id="{62ABD018-5A81-48E9-8760-C1B9DFAC4CA5}" type="slidenum">
              <a:rPr lang="en-US"/>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EB9E10B-9168-46BA-9BFC-703AA5548CF4}"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8A22E53F-D134-4909-B638-4DCB4BB26C41}" type="slidenum">
              <a:rPr lang="en-US"/>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1138"/>
            <a:ext cx="2057400" cy="59150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11138"/>
            <a:ext cx="6019800" cy="59150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813EEDFC-B673-4366-AEEF-E5AA94F8B36C}" type="datetimeFigureOut">
              <a:rPr lang="en-US"/>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188D8A45-1B0C-4B9D-BBB4-7F6EB55B79B2}" type="slidenum">
              <a:rPr lang="en-US"/>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37910D7-C59D-4CEB-B96F-8937D3B45CA6}"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8DE0820-E4E3-469F-8339-675226DFBBFE}" type="slidenum">
              <a:rPr lang="zh-CN" altLang="en-US" smtClean="0"/>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image" Target="../media/image3.jpeg"/><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20638"/>
            <a:ext cx="9144000" cy="1438276"/>
          </a:xfrm>
          <a:prstGeom prst="rect">
            <a:avLst/>
          </a:prstGeom>
          <a:solidFill>
            <a:srgbClr val="243AA8"/>
          </a:solidFill>
          <a:ln w="9525" cmpd="sng">
            <a:solidFill>
              <a:schemeClr val="tx1"/>
            </a:solidFill>
            <a:miter lim="800000"/>
          </a:ln>
        </p:spPr>
        <p:txBody>
          <a:bodyPr wrap="none" anchor="ctr"/>
          <a:lstStyle/>
          <a:p>
            <a:endParaRPr lang="zh-CN" altLang="en-US"/>
          </a:p>
        </p:txBody>
      </p:sp>
      <p:sp>
        <p:nvSpPr>
          <p:cNvPr id="1027" name="Text Box 3"/>
          <p:cNvSpPr txBox="1">
            <a:spLocks noChangeArrowheads="1"/>
          </p:cNvSpPr>
          <p:nvPr/>
        </p:nvSpPr>
        <p:spPr bwMode="auto">
          <a:xfrm>
            <a:off x="15875" y="6742113"/>
            <a:ext cx="9128125" cy="115887"/>
          </a:xfrm>
          <a:prstGeom prst="rect">
            <a:avLst/>
          </a:prstGeom>
          <a:solidFill>
            <a:srgbClr val="C1C1C1"/>
          </a:solidFill>
          <a:ln w="9525">
            <a:noFill/>
            <a:miter lim="800000"/>
          </a:ln>
        </p:spPr>
        <p:txBody>
          <a:bodyPr lIns="36000" tIns="7200" rIns="36000" bIns="18000" anchor="ctr"/>
          <a:lstStyle/>
          <a:p>
            <a:pPr eaLnBrk="0" hangingPunct="0"/>
            <a:endParaRPr lang="en-US" sz="100"/>
          </a:p>
        </p:txBody>
      </p:sp>
      <p:sp>
        <p:nvSpPr>
          <p:cNvPr id="1028" name="Text Box 4"/>
          <p:cNvSpPr txBox="1">
            <a:spLocks noChangeArrowheads="1"/>
          </p:cNvSpPr>
          <p:nvPr/>
        </p:nvSpPr>
        <p:spPr bwMode="auto">
          <a:xfrm>
            <a:off x="15875" y="-9525"/>
            <a:ext cx="9144000" cy="109538"/>
          </a:xfrm>
          <a:prstGeom prst="rect">
            <a:avLst/>
          </a:prstGeom>
          <a:solidFill>
            <a:srgbClr val="C1C1C1"/>
          </a:solidFill>
          <a:ln w="9525">
            <a:noFill/>
            <a:miter lim="800000"/>
          </a:ln>
        </p:spPr>
        <p:txBody>
          <a:bodyPr lIns="36000" tIns="7200" rIns="36000" bIns="18000" anchor="ctr"/>
          <a:lstStyle/>
          <a:p>
            <a:pPr eaLnBrk="0" hangingPunct="0"/>
            <a:endParaRPr lang="en-US" sz="100"/>
          </a:p>
        </p:txBody>
      </p:sp>
      <p:sp>
        <p:nvSpPr>
          <p:cNvPr id="1029" name="Rectangle 5"/>
          <p:cNvSpPr>
            <a:spLocks noGrp="1" noChangeArrowheads="1"/>
          </p:cNvSpPr>
          <p:nvPr>
            <p:ph type="title"/>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6"/>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1" name="Rectangle 7"/>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0" hangingPunct="0">
              <a:defRPr sz="1400"/>
            </a:lvl1pPr>
          </a:lstStyle>
          <a:p>
            <a:fld id="{E37910D7-C59D-4CEB-B96F-8937D3B45CA6}" type="datetimeFigureOut">
              <a:rPr lang="zh-CN" altLang="en-US" smtClean="0"/>
            </a:fld>
            <a:endParaRPr lang="zh-CN" altLang="en-US"/>
          </a:p>
        </p:txBody>
      </p:sp>
      <p:sp>
        <p:nvSpPr>
          <p:cNvPr id="1032" name="Rectangle 8"/>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0" hangingPunct="0">
              <a:defRPr sz="1400"/>
            </a:lvl1pPr>
          </a:lstStyle>
          <a:p>
            <a:endParaRPr lang="zh-CN" altLang="en-US"/>
          </a:p>
        </p:txBody>
      </p:sp>
      <p:sp>
        <p:nvSpPr>
          <p:cNvPr id="1033" name="Rectangle 9"/>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0" hangingPunct="0">
              <a:defRPr sz="1400"/>
            </a:lvl1pPr>
          </a:lstStyle>
          <a:p>
            <a:fld id="{38DE0820-E4E3-469F-8339-675226DFBBF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2pPr>
      <a:lvl3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3pPr>
      <a:lvl4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4pPr>
      <a:lvl5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5pPr>
      <a:lvl6pPr marL="4572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6pPr>
      <a:lvl7pPr marL="9144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7pPr>
      <a:lvl8pPr marL="13716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8pPr>
      <a:lvl9pPr marL="18288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9pPr>
    </p:titleStyle>
    <p:bodyStyle>
      <a:lvl1pPr marL="342900" indent="-342900" algn="l" rtl="0" eaLnBrk="1" fontAlgn="base" hangingPunct="1">
        <a:spcBef>
          <a:spcPct val="20000"/>
        </a:spcBef>
        <a:spcAft>
          <a:spcPct val="0"/>
        </a:spcAft>
        <a:buBlip>
          <a:blip r:embed="rId14"/>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Blip>
          <a:blip r:embed="rId15"/>
        </a:buBlip>
        <a:defRPr sz="2800">
          <a:solidFill>
            <a:schemeClr val="tx1"/>
          </a:solidFill>
          <a:latin typeface="+mn-lt"/>
          <a:ea typeface="+mn-ea"/>
        </a:defRPr>
      </a:lvl2pPr>
      <a:lvl3pPr marL="1143000" indent="-228600" algn="l" rtl="0" eaLnBrk="1" fontAlgn="base" hangingPunct="1">
        <a:spcBef>
          <a:spcPct val="20000"/>
        </a:spcBef>
        <a:spcAft>
          <a:spcPct val="0"/>
        </a:spcAft>
        <a:buBlip>
          <a:blip r:embed="rId14"/>
        </a:buBlip>
        <a:defRPr sz="2400">
          <a:solidFill>
            <a:schemeClr val="tx1"/>
          </a:solidFill>
          <a:latin typeface="+mn-lt"/>
          <a:ea typeface="+mn-ea"/>
        </a:defRPr>
      </a:lvl3pPr>
      <a:lvl4pPr marL="1600200" indent="-228600" algn="l" rtl="0" eaLnBrk="1" fontAlgn="base" hangingPunct="1">
        <a:spcBef>
          <a:spcPct val="20000"/>
        </a:spcBef>
        <a:spcAft>
          <a:spcPct val="0"/>
        </a:spcAft>
        <a:buBlip>
          <a:blip r:embed="rId15"/>
        </a:buBlip>
        <a:defRPr sz="2000">
          <a:solidFill>
            <a:schemeClr val="tx1"/>
          </a:solidFill>
          <a:latin typeface="+mn-lt"/>
          <a:ea typeface="+mn-ea"/>
        </a:defRPr>
      </a:lvl4pPr>
      <a:lvl5pPr marL="2057400" indent="-228600" algn="l" rtl="0" eaLnBrk="1" fontAlgn="base" hangingPunct="1">
        <a:spcBef>
          <a:spcPct val="20000"/>
        </a:spcBef>
        <a:spcAft>
          <a:spcPct val="0"/>
        </a:spcAft>
        <a:buBlip>
          <a:blip r:embed="rId14"/>
        </a:buBlip>
        <a:defRPr sz="2000">
          <a:solidFill>
            <a:schemeClr val="tx1"/>
          </a:solidFill>
          <a:latin typeface="+mn-lt"/>
          <a:ea typeface="+mn-ea"/>
        </a:defRPr>
      </a:lvl5pPr>
      <a:lvl6pPr marL="2514600" indent="-228600" algn="l" rtl="0" eaLnBrk="1" fontAlgn="base" hangingPunct="1">
        <a:spcBef>
          <a:spcPct val="20000"/>
        </a:spcBef>
        <a:spcAft>
          <a:spcPct val="0"/>
        </a:spcAft>
        <a:buBlip>
          <a:blip r:embed="rId14"/>
        </a:buBlip>
        <a:defRPr sz="2000">
          <a:solidFill>
            <a:schemeClr val="tx1"/>
          </a:solidFill>
          <a:latin typeface="+mn-lt"/>
          <a:ea typeface="+mn-ea"/>
        </a:defRPr>
      </a:lvl6pPr>
      <a:lvl7pPr marL="2971800" indent="-228600" algn="l" rtl="0" eaLnBrk="1" fontAlgn="base" hangingPunct="1">
        <a:spcBef>
          <a:spcPct val="20000"/>
        </a:spcBef>
        <a:spcAft>
          <a:spcPct val="0"/>
        </a:spcAft>
        <a:buBlip>
          <a:blip r:embed="rId14"/>
        </a:buBlip>
        <a:defRPr sz="2000">
          <a:solidFill>
            <a:schemeClr val="tx1"/>
          </a:solidFill>
          <a:latin typeface="+mn-lt"/>
          <a:ea typeface="+mn-ea"/>
        </a:defRPr>
      </a:lvl7pPr>
      <a:lvl8pPr marL="3429000" indent="-228600" algn="l" rtl="0" eaLnBrk="1" fontAlgn="base" hangingPunct="1">
        <a:spcBef>
          <a:spcPct val="20000"/>
        </a:spcBef>
        <a:spcAft>
          <a:spcPct val="0"/>
        </a:spcAft>
        <a:buBlip>
          <a:blip r:embed="rId14"/>
        </a:buBlip>
        <a:defRPr sz="2000">
          <a:solidFill>
            <a:schemeClr val="tx1"/>
          </a:solidFill>
          <a:latin typeface="+mn-lt"/>
          <a:ea typeface="+mn-ea"/>
        </a:defRPr>
      </a:lvl8pPr>
      <a:lvl9pPr marL="3886200" indent="-228600" algn="l" rtl="0" eaLnBrk="1" fontAlgn="base" hangingPunct="1">
        <a:spcBef>
          <a:spcPct val="20000"/>
        </a:spcBef>
        <a:spcAft>
          <a:spcPct val="0"/>
        </a:spcAft>
        <a:buBlip>
          <a:blip r:embed="rId14"/>
        </a:buBlip>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Rectangle 5"/>
          <p:cNvSpPr>
            <a:spLocks noGrp="1" noChangeArrowheads="1"/>
          </p:cNvSpPr>
          <p:nvPr>
            <p:ph type="title"/>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Rectangle 6"/>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2"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0" hangingPunct="0">
              <a:defRPr sz="1400"/>
            </a:lvl1pPr>
          </a:lstStyle>
          <a:p>
            <a:fld id="{0B273BBC-9693-4DE4-87A9-509E39083575}" type="datetimeFigureOut">
              <a:rPr lang="en-US"/>
            </a:fld>
            <a:endParaRPr lang="en-US"/>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0" hangingPunct="0">
              <a:defRPr sz="1400"/>
            </a:lvl1pPr>
          </a:lstStyle>
          <a:p>
            <a:endParaRPr lang="en-US"/>
          </a:p>
        </p:txBody>
      </p:sp>
      <p:sp>
        <p:nvSpPr>
          <p:cNvPr id="2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0" hangingPunct="0">
              <a:defRPr sz="1400"/>
            </a:lvl1pPr>
          </a:lstStyle>
          <a:p>
            <a:fld id="{7A392405-0500-4412-9F22-9B127BCECAE1}" type="slidenum">
              <a:rPr lang="en-US"/>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2pPr>
      <a:lvl3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3pPr>
      <a:lvl4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4pPr>
      <a:lvl5pPr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5pPr>
      <a:lvl6pPr marL="4572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6pPr>
      <a:lvl7pPr marL="9144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7pPr>
      <a:lvl8pPr marL="13716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8pPr>
      <a:lvl9pPr marL="1828800"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9pPr>
    </p:titleStyle>
    <p:bodyStyle>
      <a:lvl1pPr marL="342900" indent="-342900" algn="l" rtl="0" eaLnBrk="1" fontAlgn="base" hangingPunct="1">
        <a:spcBef>
          <a:spcPct val="20000"/>
        </a:spcBef>
        <a:spcAft>
          <a:spcPct val="0"/>
        </a:spcAft>
        <a:buBlip>
          <a:blip r:embed="rId13"/>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Blip>
          <a:blip r:embed="rId14"/>
        </a:buBlip>
        <a:defRPr sz="2800">
          <a:solidFill>
            <a:schemeClr val="tx1"/>
          </a:solidFill>
          <a:latin typeface="+mn-lt"/>
          <a:ea typeface="+mn-ea"/>
        </a:defRPr>
      </a:lvl2pPr>
      <a:lvl3pPr marL="1143000" indent="-228600" algn="l" rtl="0" eaLnBrk="1" fontAlgn="base" hangingPunct="1">
        <a:spcBef>
          <a:spcPct val="20000"/>
        </a:spcBef>
        <a:spcAft>
          <a:spcPct val="0"/>
        </a:spcAft>
        <a:buBlip>
          <a:blip r:embed="rId13"/>
        </a:buBlip>
        <a:defRPr sz="2400">
          <a:solidFill>
            <a:schemeClr val="tx1"/>
          </a:solidFill>
          <a:latin typeface="+mn-lt"/>
          <a:ea typeface="+mn-ea"/>
        </a:defRPr>
      </a:lvl3pPr>
      <a:lvl4pPr marL="1600200" indent="-228600" algn="l" rtl="0" eaLnBrk="1" fontAlgn="base" hangingPunct="1">
        <a:spcBef>
          <a:spcPct val="20000"/>
        </a:spcBef>
        <a:spcAft>
          <a:spcPct val="0"/>
        </a:spcAft>
        <a:buBlip>
          <a:blip r:embed="rId14"/>
        </a:buBlip>
        <a:defRPr sz="2000">
          <a:solidFill>
            <a:schemeClr val="tx1"/>
          </a:solidFill>
          <a:latin typeface="+mn-lt"/>
          <a:ea typeface="+mn-ea"/>
        </a:defRPr>
      </a:lvl4pPr>
      <a:lvl5pPr marL="2057400" indent="-228600" algn="l" rtl="0" eaLnBrk="1" fontAlgn="base" hangingPunct="1">
        <a:spcBef>
          <a:spcPct val="20000"/>
        </a:spcBef>
        <a:spcAft>
          <a:spcPct val="0"/>
        </a:spcAft>
        <a:buBlip>
          <a:blip r:embed="rId13"/>
        </a:buBlip>
        <a:defRPr sz="2000">
          <a:solidFill>
            <a:schemeClr val="tx1"/>
          </a:solidFill>
          <a:latin typeface="+mn-lt"/>
          <a:ea typeface="+mn-ea"/>
        </a:defRPr>
      </a:lvl5pPr>
      <a:lvl6pPr marL="2514600" indent="-228600" algn="l" rtl="0" eaLnBrk="1" fontAlgn="base" hangingPunct="1">
        <a:spcBef>
          <a:spcPct val="20000"/>
        </a:spcBef>
        <a:spcAft>
          <a:spcPct val="0"/>
        </a:spcAft>
        <a:buBlip>
          <a:blip r:embed="rId13"/>
        </a:buBlip>
        <a:defRPr sz="2000">
          <a:solidFill>
            <a:schemeClr val="tx1"/>
          </a:solidFill>
          <a:latin typeface="+mn-lt"/>
          <a:ea typeface="+mn-ea"/>
        </a:defRPr>
      </a:lvl6pPr>
      <a:lvl7pPr marL="2971800" indent="-228600" algn="l" rtl="0" eaLnBrk="1" fontAlgn="base" hangingPunct="1">
        <a:spcBef>
          <a:spcPct val="20000"/>
        </a:spcBef>
        <a:spcAft>
          <a:spcPct val="0"/>
        </a:spcAft>
        <a:buBlip>
          <a:blip r:embed="rId13"/>
        </a:buBlip>
        <a:defRPr sz="2000">
          <a:solidFill>
            <a:schemeClr val="tx1"/>
          </a:solidFill>
          <a:latin typeface="+mn-lt"/>
          <a:ea typeface="+mn-ea"/>
        </a:defRPr>
      </a:lvl7pPr>
      <a:lvl8pPr marL="3429000" indent="-228600" algn="l" rtl="0" eaLnBrk="1" fontAlgn="base" hangingPunct="1">
        <a:spcBef>
          <a:spcPct val="20000"/>
        </a:spcBef>
        <a:spcAft>
          <a:spcPct val="0"/>
        </a:spcAft>
        <a:buBlip>
          <a:blip r:embed="rId13"/>
        </a:buBlip>
        <a:defRPr sz="2000">
          <a:solidFill>
            <a:schemeClr val="tx1"/>
          </a:solidFill>
          <a:latin typeface="+mn-lt"/>
          <a:ea typeface="+mn-ea"/>
        </a:defRPr>
      </a:lvl8pPr>
      <a:lvl9pPr marL="3886200" indent="-228600" algn="l" rtl="0" eaLnBrk="1" fontAlgn="base" hangingPunct="1">
        <a:spcBef>
          <a:spcPct val="20000"/>
        </a:spcBef>
        <a:spcAft>
          <a:spcPct val="0"/>
        </a:spcAft>
        <a:buBlip>
          <a:blip r:embed="rId13"/>
        </a:buBlip>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hyperlink" Target="&#21592;&#24037;&#21628;&#21796;&#8220;&#8221;&#28856;&#25481;&#21326;&#20026;&#30740;&#21457;&#37329;&#23383;&#22612;&#8220;&#65281;&#8221;&#20219;&#27491;&#38750;&#22768;&#25588;&#65281;.docx"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7.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1592;&#24037;&#21628;&#21796;&#8220;&#8221;&#28856;&#25481;&#21326;&#20026;&#30740;&#21457;&#37329;&#23383;&#22612;&#8220;&#65281;&#8221;&#20219;&#27491;&#38750;&#22768;&#25588;&#65281;.docx"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1487;&#34892;&#24615;&#30740;&#31350;&#25253;&#21578;-&#33539;&#25991;-&#30005;&#23376;&#21517;&#29255;&#31649;&#29702;&#31995;&#32479;.docx" TargetMode="External"/><Relationship Id="rId1" Type="http://schemas.openxmlformats.org/officeDocument/2006/relationships/hyperlink" Target="&#21487;&#34892;&#24615;&#20998;&#26512;&#25253;&#21578;&#27169;&#26495;.docx"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60.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mailto:972919448@qq.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69.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7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jpeg"/></Relationships>
</file>

<file path=ppt/slides/_rels/slide2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6.xml"/><Relationship Id="rId2" Type="http://schemas.openxmlformats.org/officeDocument/2006/relationships/image" Target="../media/image79.emf"/><Relationship Id="rId1" Type="http://schemas.openxmlformats.org/officeDocument/2006/relationships/oleObject" Target="../embeddings/oleObject3.bin"/></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wmf"/></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wmf"/></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wmf"/></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wmf"/></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wmf"/></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wmf"/></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emf"/></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26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90.emf"/><Relationship Id="rId1" Type="http://schemas.openxmlformats.org/officeDocument/2006/relationships/oleObject" Target="../embeddings/oleObject4.bin"/></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png"/></Relationships>
</file>

<file path=ppt/slides/_rels/slide288.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image" Target="../media/image97.jpe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jpe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99.wmf"/></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2cto.com/o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30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image" Target="../media/image104.png"/></Relationships>
</file>

<file path=ppt/slides/_rels/slide3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3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30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111.png"/><Relationship Id="rId1" Type="http://schemas.openxmlformats.org/officeDocument/2006/relationships/image" Target="../media/image11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jpeg"/></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3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16.jpeg"/></Relationships>
</file>

<file path=ppt/slides/_rels/slide3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17.png"/></Relationships>
</file>

<file path=ppt/slides/_rels/slide3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18.png"/></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19.png"/></Relationships>
</file>

<file path=ppt/slides/_rels/slide3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20.png"/></Relationships>
</file>

<file path=ppt/slides/_rels/slide3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jpeg"/><Relationship Id="rId2" Type="http://schemas.openxmlformats.org/officeDocument/2006/relationships/image" Target="../media/image122.jpeg"/><Relationship Id="rId1" Type="http://schemas.openxmlformats.org/officeDocument/2006/relationships/image" Target="../media/image121.jpeg"/></Relationships>
</file>

<file path=ppt/slides/_rels/slide3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23.jpeg"/></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24.jpeg"/></Relationships>
</file>

<file path=ppt/slides/_rels/slide3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25.jpeg"/></Relationships>
</file>

<file path=ppt/slides/_rels/slide3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26.png"/></Relationships>
</file>

<file path=ppt/slides/_rels/slide3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27.png"/></Relationships>
</file>

<file path=ppt/slides/_rels/slide3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28.png"/></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0.wmf"/><Relationship Id="rId1" Type="http://schemas.openxmlformats.org/officeDocument/2006/relationships/oleObject" Target="../embeddings/oleObject2.bin"/></Relationships>
</file>

<file path=ppt/slides/_rels/slide3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29.png"/></Relationships>
</file>

<file path=ppt/slides/_rels/slide3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30.jpeg"/></Relationships>
</file>

<file path=ppt/slides/_rels/slide3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31.jpeg"/></Relationships>
</file>

<file path=ppt/slides/_rels/slide3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32.jpe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oleObject" Target="../embeddings/oleObject5.bin"/></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36.png"/><Relationship Id="rId1" Type="http://schemas.openxmlformats.org/officeDocument/2006/relationships/image" Target="../media/image1.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7.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3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3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142.wmf"/><Relationship Id="rId1" Type="http://schemas.openxmlformats.org/officeDocument/2006/relationships/oleObject" Target="../embeddings/oleObject6.bin"/></Relationships>
</file>

<file path=ppt/slides/_rels/slide351.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42.wmf"/><Relationship Id="rId1" Type="http://schemas.openxmlformats.org/officeDocument/2006/relationships/oleObject" Target="../embeddings/oleObject7.bin"/></Relationships>
</file>

<file path=ppt/slides/_rels/slide352.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142.wmf"/><Relationship Id="rId2" Type="http://schemas.openxmlformats.org/officeDocument/2006/relationships/oleObject" Target="../embeddings/oleObject8.bin"/><Relationship Id="rId1" Type="http://schemas.openxmlformats.org/officeDocument/2006/relationships/image" Target="../media/image143.png"/></Relationships>
</file>

<file path=ppt/slides/_rels/slide353.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142.wmf"/><Relationship Id="rId2" Type="http://schemas.openxmlformats.org/officeDocument/2006/relationships/oleObject" Target="../embeddings/oleObject9.bin"/><Relationship Id="rId1" Type="http://schemas.openxmlformats.org/officeDocument/2006/relationships/image" Target="../media/image144.png"/></Relationships>
</file>

<file path=ppt/slides/_rels/slide354.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42.wmf"/><Relationship Id="rId1" Type="http://schemas.openxmlformats.org/officeDocument/2006/relationships/oleObject" Target="../embeddings/oleObject10.bin"/></Relationships>
</file>

<file path=ppt/slides/_rels/slide355.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7.xml"/><Relationship Id="rId4" Type="http://schemas.openxmlformats.org/officeDocument/2006/relationships/image" Target="../media/image142.wmf"/><Relationship Id="rId3" Type="http://schemas.openxmlformats.org/officeDocument/2006/relationships/oleObject" Target="../embeddings/oleObject12.bin"/><Relationship Id="rId2" Type="http://schemas.openxmlformats.org/officeDocument/2006/relationships/image" Target="../media/image145.png"/><Relationship Id="rId1" Type="http://schemas.openxmlformats.org/officeDocument/2006/relationships/oleObject" Target="../embeddings/oleObject11.bin"/></Relationships>
</file>

<file path=ppt/slides/_rels/slide356.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146.wmf"/><Relationship Id="rId1" Type="http://schemas.openxmlformats.org/officeDocument/2006/relationships/oleObject" Target="../embeddings/oleObject13.bin"/></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7.png"/></Relationships>
</file>

<file path=ppt/slides/_rels/slide358.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148.png"/><Relationship Id="rId1" Type="http://schemas.openxmlformats.org/officeDocument/2006/relationships/oleObject" Target="../embeddings/oleObject14.bin"/></Relationships>
</file>

<file path=ppt/slides/_rels/slide359.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oleObject" Target="../embeddings/oleObject1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0.png"/></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1.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2.png"/></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3.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4.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oleObject" Target="../embeddings/oleObject16.bin"/></Relationships>
</file>

<file path=ppt/slides/_rels/slide3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7.png"/><Relationship Id="rId1" Type="http://schemas.openxmlformats.org/officeDocument/2006/relationships/image" Target="../media/image156.png"/></Relationships>
</file>

<file path=ppt/slides/_rels/slide3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8.png"/></Relationships>
</file>

<file path=ppt/slides/_rels/slide3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0.png"/></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162.wmf"/><Relationship Id="rId1" Type="http://schemas.openxmlformats.org/officeDocument/2006/relationships/oleObject" Target="../embeddings/oleObject17.bin"/></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163.wmf"/><Relationship Id="rId1" Type="http://schemas.openxmlformats.org/officeDocument/2006/relationships/oleObject" Target="../embeddings/oleObject18.bin"/></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67.png"/></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8.png"/></Relationships>
</file>

<file path=ppt/slides/_rels/slide4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171.wmf"/><Relationship Id="rId1" Type="http://schemas.openxmlformats.org/officeDocument/2006/relationships/oleObject" Target="../embeddings/oleObject19.bin"/></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2.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173.wmf"/><Relationship Id="rId1" Type="http://schemas.openxmlformats.org/officeDocument/2006/relationships/oleObject" Target="../embeddings/oleObject20.bin"/></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174.wmf"/><Relationship Id="rId1" Type="http://schemas.openxmlformats.org/officeDocument/2006/relationships/oleObject" Target="../embeddings/oleObject21.bin"/></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image" Target="../media/image176.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178.wmf"/><Relationship Id="rId3" Type="http://schemas.openxmlformats.org/officeDocument/2006/relationships/oleObject" Target="../embeddings/oleObject23.bin"/><Relationship Id="rId2" Type="http://schemas.openxmlformats.org/officeDocument/2006/relationships/image" Target="../media/image177.wmf"/><Relationship Id="rId1" Type="http://schemas.openxmlformats.org/officeDocument/2006/relationships/oleObject" Target="../embeddings/oleObject22.bin"/></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4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4.png"/><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image" Target="../media/image181.png"/></Relationships>
</file>

<file path=ppt/slides/_rels/slide4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186.emf"/><Relationship Id="rId1" Type="http://schemas.openxmlformats.org/officeDocument/2006/relationships/oleObject" Target="../embeddings/oleObject24.bin"/></Relationships>
</file>

<file path=ppt/slides/_rels/slide46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4.png"/><Relationship Id="rId3" Type="http://schemas.openxmlformats.org/officeDocument/2006/relationships/image" Target="../media/image179.png"/><Relationship Id="rId2" Type="http://schemas.openxmlformats.org/officeDocument/2006/relationships/image" Target="../media/image181.png"/><Relationship Id="rId1" Type="http://schemas.openxmlformats.org/officeDocument/2006/relationships/image" Target="../media/image180.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jpe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4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jpeg"/></Relationships>
</file>

<file path=ppt/slides/_rels/slide4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jpe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jpeg"/></Relationships>
</file>

<file path=ppt/slides/_rels/slide4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jpeg"/></Relationships>
</file>

<file path=ppt/slides/_rels/slide4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jpe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jpeg"/></Relationships>
</file>

<file path=ppt/slides/_rels/slide4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jpeg"/></Relationships>
</file>

<file path=ppt/slides/_rels/slide4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jpe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jpeg"/></Relationships>
</file>

<file path=ppt/slides/_rels/slide4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jpeg"/></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202.jpeg"/></Relationships>
</file>

<file path=ppt/slides/_rels/slide4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jpeg"/><Relationship Id="rId2" Type="http://schemas.openxmlformats.org/officeDocument/2006/relationships/image" Target="../media/image204.jpeg"/><Relationship Id="rId1" Type="http://schemas.openxmlformats.org/officeDocument/2006/relationships/image" Target="../media/image203.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5.png"/></Relationships>
</file>

<file path=ppt/slides/_rels/slide5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6.jpe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jpe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8.jpeg"/></Relationships>
</file>

<file path=ppt/slides/_rels/slide5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0.jpeg"/></Relationships>
</file>

<file path=ppt/slides/_rels/slide5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1.jpeg"/></Relationships>
</file>

<file path=ppt/slides/_rels/slide5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2.png"/></Relationships>
</file>

<file path=ppt/slides/_rels/slide5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3.png"/></Relationships>
</file>

<file path=ppt/slides/_rels/slide5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4.jpeg"/></Relationships>
</file>

<file path=ppt/slides/_rels/slide5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5.png"/></Relationships>
</file>

<file path=ppt/slides/_rels/slide5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6.jpe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5814;&#32454;&#35774;&#35745;-&#38754;&#21521;&#23545;&#35937;&#35774;&#35745;&#21407;&#21017;&#65288;7&#20010;&#21407;&#21017;&#65289;.pptx" TargetMode="Externa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218.png"/></Relationships>
</file>

<file path=ppt/slides/_rels/slide54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image" Target="../media/image222.png"/></Relationships>
</file>

<file path=ppt/slides/_rels/slide55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image" Target="../media/image222.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5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23.png"/></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24.png"/></Relationships>
</file>

<file path=ppt/slides/_rels/slide5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6.png"/><Relationship Id="rId1" Type="http://schemas.openxmlformats.org/officeDocument/2006/relationships/image" Target="../media/image225.png"/></Relationships>
</file>

<file path=ppt/slides/_rels/slide5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8.png"/><Relationship Id="rId1" Type="http://schemas.openxmlformats.org/officeDocument/2006/relationships/image" Target="../media/image227.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9.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0.jpe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5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5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jpe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9.jpeg"/></Relationships>
</file>

<file path=ppt/slides/_rels/slide5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0.jpe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5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5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6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8.png"/><Relationship Id="rId1" Type="http://schemas.openxmlformats.org/officeDocument/2006/relationships/image" Target="../media/image239.png"/></Relationships>
</file>

<file path=ppt/slides/_rels/slide6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6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0.png"/><Relationship Id="rId1" Type="http://schemas.openxmlformats.org/officeDocument/2006/relationships/image" Target="../media/image241.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1.png"/></Relationships>
</file>

<file path=ppt/slides/_rels/slide6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5.png"/><Relationship Id="rId1" Type="http://schemas.openxmlformats.org/officeDocument/2006/relationships/image" Target="../media/image244.png"/></Relationships>
</file>

<file path=ppt/slides/_rels/slide6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36.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9.png"/><Relationship Id="rId1" Type="http://schemas.openxmlformats.org/officeDocument/2006/relationships/image" Target="../media/image248.png"/></Relationships>
</file>

<file path=ppt/slides/_rels/slide6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1.png"/><Relationship Id="rId1" Type="http://schemas.openxmlformats.org/officeDocument/2006/relationships/image" Target="../media/image250.png"/></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2.png"/></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254.png"/><Relationship Id="rId1" Type="http://schemas.openxmlformats.org/officeDocument/2006/relationships/image" Target="../media/image253.png"/></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56.png"/></Relationships>
</file>

<file path=ppt/slides/_rels/slide73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257.wmf"/><Relationship Id="rId1" Type="http://schemas.openxmlformats.org/officeDocument/2006/relationships/oleObject" Target="../embeddings/oleObject25.bin"/></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image" Target="../media/image40.png"/></Relationships>
</file>

<file path=ppt/slides/_rels/slide7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58.png"/></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7.xml"/><Relationship Id="rId2" Type="http://schemas.openxmlformats.org/officeDocument/2006/relationships/image" Target="../media/image260.wmf"/><Relationship Id="rId1" Type="http://schemas.openxmlformats.org/officeDocument/2006/relationships/oleObject" Target="../embeddings/oleObject26.bin"/></Relationships>
</file>

<file path=ppt/slides/_rels/slide755.xml.rels><?xml version="1.0" encoding="UTF-8" standalone="yes"?>
<Relationships xmlns="http://schemas.openxmlformats.org/package/2006/relationships"><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262.png"/><Relationship Id="rId2" Type="http://schemas.openxmlformats.org/officeDocument/2006/relationships/image" Target="../media/image261.wmf"/><Relationship Id="rId1" Type="http://schemas.openxmlformats.org/officeDocument/2006/relationships/oleObject" Target="../embeddings/oleObject27.bin"/></Relationships>
</file>

<file path=ppt/slides/_rels/slide756.xml.rels><?xml version="1.0" encoding="UTF-8" standalone="yes"?>
<Relationships xmlns="http://schemas.openxmlformats.org/package/2006/relationships"><Relationship Id="rId5" Type="http://schemas.openxmlformats.org/officeDocument/2006/relationships/vmlDrawing" Target="../drawings/vmlDrawing26.vml"/><Relationship Id="rId4" Type="http://schemas.openxmlformats.org/officeDocument/2006/relationships/slideLayout" Target="../slideLayouts/slideLayout13.xml"/><Relationship Id="rId3" Type="http://schemas.openxmlformats.org/officeDocument/2006/relationships/image" Target="../media/image264.png"/><Relationship Id="rId2" Type="http://schemas.openxmlformats.org/officeDocument/2006/relationships/image" Target="../media/image263.wmf"/><Relationship Id="rId1" Type="http://schemas.openxmlformats.org/officeDocument/2006/relationships/oleObject" Target="../embeddings/oleObject28.bin"/></Relationships>
</file>

<file path=ppt/slides/_rels/slide7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_rels/slide7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7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7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9.png"/></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7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2.png"/></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3.png"/></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png"/></Relationships>
</file>

<file path=ppt/slides/_rels/slide7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5.png"/></Relationships>
</file>

<file path=ppt/slides/_rels/slide7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6.png"/></Relationships>
</file>

<file path=ppt/slides/_rels/slide7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8.png"/></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9.png"/></Relationships>
</file>

<file path=ppt/slides/_rels/slide7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0.png"/></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1.png"/></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2.png"/></Relationships>
</file>

<file path=ppt/slides/_rels/slide7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4.png"/></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6.png"/><Relationship Id="rId1" Type="http://schemas.openxmlformats.org/officeDocument/2006/relationships/image" Target="../media/image285.png"/></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7.png"/></Relationships>
</file>

<file path=ppt/slides/_rels/slide8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8.png"/></Relationships>
</file>

<file path=ppt/slides/_rels/slide807.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2.xml"/><Relationship Id="rId2" Type="http://schemas.openxmlformats.org/officeDocument/2006/relationships/image" Target="../media/image290.png"/><Relationship Id="rId1" Type="http://schemas.openxmlformats.org/officeDocument/2006/relationships/image" Target="../media/image289.png"/></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1.png"/></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829.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image" Target="../media/image2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6.png"/></Relationships>
</file>

<file path=ppt/slides/_rels/slide83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7.png"/></Relationships>
</file>

<file path=ppt/slides/_rels/slide8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7.png"/></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8.png"/></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9.png"/></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0.png"/></Relationships>
</file>

<file path=ppt/slides/_rels/slide848.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7.xml"/><Relationship Id="rId2" Type="http://schemas.openxmlformats.org/officeDocument/2006/relationships/image" Target="../media/image301.wmf"/><Relationship Id="rId1" Type="http://schemas.openxmlformats.org/officeDocument/2006/relationships/oleObject" Target="../embeddings/oleObject29.bin"/></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9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a:solidFill>
                  <a:schemeClr val="tx1"/>
                </a:solidFill>
                <a:ea typeface="华文楷体" panose="02010600040101010101" pitchFamily="2" charset="-122"/>
              </a:rPr>
              <a:t>软件工程</a:t>
            </a:r>
            <a:br>
              <a:rPr altLang="zh-CN" b="1">
                <a:solidFill>
                  <a:schemeClr val="tx1"/>
                </a:solidFill>
                <a:ea typeface="华文楷体" panose="02010600040101010101" pitchFamily="2" charset="-122"/>
              </a:rPr>
            </a:br>
            <a:r>
              <a:rPr altLang="zh-CN" sz="4400" b="1">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sz="3200" dirty="0">
                <a:latin typeface="黑体" panose="02010609060101010101" pitchFamily="2" charset="-122"/>
                <a:ea typeface="黑体" panose="02010609060101010101" pitchFamily="2" charset="-122"/>
              </a:rPr>
              <a:t>一个</a:t>
            </a:r>
            <a:r>
              <a:rPr lang="en-US" altLang="zh-CN" sz="3200" dirty="0">
                <a:latin typeface="黑体" panose="02010609060101010101" pitchFamily="2" charset="-122"/>
                <a:ea typeface="黑体" panose="02010609060101010101" pitchFamily="2" charset="-122"/>
              </a:rPr>
              <a:t>“</a:t>
            </a:r>
            <a:r>
              <a:rPr lang="zh-CN" altLang="en-US" sz="3200" dirty="0">
                <a:latin typeface="黑体" panose="02010609060101010101" pitchFamily="2" charset="-122"/>
                <a:ea typeface="黑体" panose="02010609060101010101" pitchFamily="2" charset="-122"/>
              </a:rPr>
              <a:t>软件工程”相关的企业案例的启示</a:t>
            </a:r>
            <a:endParaRPr lang="zh-CN" altLang="en-US" sz="3200" dirty="0">
              <a:latin typeface="黑体" panose="02010609060101010101" pitchFamily="2" charset="-122"/>
              <a:ea typeface="黑体" panose="02010609060101010101" pitchFamily="2" charset="-122"/>
            </a:endParaRPr>
          </a:p>
        </p:txBody>
      </p:sp>
      <p:sp>
        <p:nvSpPr>
          <p:cNvPr id="38915" name="Rectangle 3"/>
          <p:cNvSpPr>
            <a:spLocks noGrp="1" noChangeArrowheads="1"/>
          </p:cNvSpPr>
          <p:nvPr>
            <p:ph idx="1"/>
          </p:nvPr>
        </p:nvSpPr>
        <p:spPr/>
        <p:txBody>
          <a:bodyPr/>
          <a:lstStyle/>
          <a:p>
            <a:pPr>
              <a:lnSpc>
                <a:spcPct val="90000"/>
              </a:lnSpc>
              <a:buClr>
                <a:srgbClr val="E00025"/>
              </a:buClr>
              <a:buNone/>
            </a:pPr>
            <a:endParaRPr lang="en-US" altLang="zh-CN" dirty="0">
              <a:hlinkClick r:id="" action="ppaction://hlinkfile"/>
            </a:endParaRPr>
          </a:p>
          <a:p>
            <a:pPr>
              <a:lnSpc>
                <a:spcPct val="90000"/>
              </a:lnSpc>
              <a:buClr>
                <a:srgbClr val="E00025"/>
              </a:buClr>
              <a:buNone/>
            </a:pPr>
            <a:endParaRPr lang="en-US" altLang="zh-CN" dirty="0">
              <a:hlinkClick r:id="" action="ppaction://hlinkfile"/>
            </a:endParaRPr>
          </a:p>
          <a:p>
            <a:pPr>
              <a:lnSpc>
                <a:spcPct val="90000"/>
              </a:lnSpc>
              <a:buClr>
                <a:srgbClr val="E00025"/>
              </a:buClr>
              <a:buNone/>
            </a:pPr>
            <a:endParaRPr lang="en-US" altLang="zh-CN" dirty="0">
              <a:hlinkClick r:id="" action="ppaction://hlinkfile"/>
            </a:endParaRPr>
          </a:p>
          <a:p>
            <a:pPr>
              <a:lnSpc>
                <a:spcPct val="90000"/>
              </a:lnSpc>
              <a:buClr>
                <a:srgbClr val="E00025"/>
              </a:buClr>
              <a:buNone/>
            </a:pPr>
            <a:r>
              <a:rPr lang="zh-CN" altLang="en-US" b="1" dirty="0">
                <a:hlinkClick r:id="rId1" action="ppaction://hlinkfile"/>
              </a:rPr>
              <a:t>案例：员工呼唤“炸掉华为研发金字塔”！</a:t>
            </a:r>
            <a:endParaRPr lang="en-US" altLang="zh-CN" b="1" dirty="0">
              <a:latin typeface="宋体" panose="02010600030101010101" pitchFamily="2" charset="-122"/>
            </a:endParaRPr>
          </a:p>
          <a:p>
            <a:pPr>
              <a:lnSpc>
                <a:spcPct val="90000"/>
              </a:lnSpc>
            </a:pPr>
            <a:endParaRPr lang="en-US" altLang="zh-CN" dirty="0"/>
          </a:p>
        </p:txBody>
      </p:sp>
      <p:sp>
        <p:nvSpPr>
          <p:cNvPr id="12" name="灯片编号占位符 5"/>
          <p:cNvSpPr>
            <a:spLocks noGrp="1"/>
          </p:cNvSpPr>
          <p:nvPr>
            <p:ph type="sldNum" sz="quarter" idx="12"/>
          </p:nvPr>
        </p:nvSpPr>
        <p:spPr/>
        <p:txBody>
          <a:bodyPr/>
          <a:lstStyle/>
          <a:p>
            <a:fld id="{FB5A99CD-7D88-4AD7-91A4-FEAFDF86C504}" type="slidenum">
              <a:rPr lang="en-US" altLang="zh-CN"/>
            </a:fld>
            <a:endParaRPr lang="en-US" altLang="zh-CN" dirty="0"/>
          </a:p>
        </p:txBody>
      </p:sp>
      <p:sp>
        <p:nvSpPr>
          <p:cNvPr id="38916" name="Line 4"/>
          <p:cNvSpPr>
            <a:spLocks noChangeShapeType="1"/>
          </p:cNvSpPr>
          <p:nvPr/>
        </p:nvSpPr>
        <p:spPr bwMode="auto">
          <a:xfrm>
            <a:off x="2700338" y="2565400"/>
            <a:ext cx="2514600" cy="0"/>
          </a:xfrm>
          <a:prstGeom prst="line">
            <a:avLst/>
          </a:prstGeom>
          <a:noFill/>
          <a:ln w="50800">
            <a:solidFill>
              <a:schemeClr val="tx2"/>
            </a:solidFill>
            <a:round/>
            <a:headEnd type="none" w="sm" len="sm"/>
            <a:tailEnd type="stealth" w="med" len="lg"/>
          </a:ln>
          <a:effectLst/>
        </p:spPr>
        <p:txBody>
          <a:bodyPr wrap="none" anchor="ctr"/>
          <a:lstStyle/>
          <a:p>
            <a:endParaRPr lang="zh-CN" altLang="en-US"/>
          </a:p>
        </p:txBody>
      </p:sp>
      <p:sp>
        <p:nvSpPr>
          <p:cNvPr id="38917" name="Line 5"/>
          <p:cNvSpPr>
            <a:spLocks noChangeShapeType="1"/>
          </p:cNvSpPr>
          <p:nvPr/>
        </p:nvSpPr>
        <p:spPr bwMode="auto">
          <a:xfrm>
            <a:off x="2555875" y="4149725"/>
            <a:ext cx="2514600" cy="0"/>
          </a:xfrm>
          <a:prstGeom prst="line">
            <a:avLst/>
          </a:prstGeom>
          <a:noFill/>
          <a:ln w="50800">
            <a:solidFill>
              <a:schemeClr val="tx2"/>
            </a:solidFill>
            <a:round/>
            <a:headEnd type="none" w="sm" len="sm"/>
            <a:tailEnd type="stealth" w="med" len="lg"/>
          </a:ln>
          <a:effectLst/>
        </p:spPr>
        <p:txBody>
          <a:bodyPr wrap="none" anchor="ctr"/>
          <a:lstStyle/>
          <a:p>
            <a:endParaRPr lang="zh-CN" altLang="en-US"/>
          </a:p>
        </p:txBody>
      </p:sp>
      <p:sp>
        <p:nvSpPr>
          <p:cNvPr id="38918" name="Text Box 6"/>
          <p:cNvSpPr txBox="1">
            <a:spLocks noChangeArrowheads="1"/>
          </p:cNvSpPr>
          <p:nvPr/>
        </p:nvSpPr>
        <p:spPr bwMode="auto">
          <a:xfrm>
            <a:off x="3492500" y="2060575"/>
            <a:ext cx="936625" cy="519113"/>
          </a:xfrm>
          <a:prstGeom prst="rect">
            <a:avLst/>
          </a:prstGeom>
          <a:noFill/>
          <a:ln w="9525">
            <a:noFill/>
            <a:miter lim="800000"/>
          </a:ln>
          <a:effectLst/>
        </p:spPr>
        <p:txBody>
          <a:bodyPr>
            <a:spAutoFit/>
          </a:bodyPr>
          <a:lstStyle/>
          <a:p>
            <a:pPr>
              <a:spcBef>
                <a:spcPct val="50000"/>
              </a:spcBef>
            </a:pPr>
            <a:r>
              <a:rPr lang="zh-CN" altLang="en-US" sz="2800" b="1">
                <a:solidFill>
                  <a:schemeClr val="tx2"/>
                </a:solidFill>
              </a:rPr>
              <a:t>上升</a:t>
            </a:r>
            <a:endParaRPr lang="zh-CN" altLang="en-US" sz="2800" b="1">
              <a:solidFill>
                <a:schemeClr val="tx2"/>
              </a:solidFill>
            </a:endParaRPr>
          </a:p>
        </p:txBody>
      </p:sp>
      <p:sp>
        <p:nvSpPr>
          <p:cNvPr id="38923" name="Text Box 11"/>
          <p:cNvSpPr txBox="1">
            <a:spLocks noChangeArrowheads="1"/>
          </p:cNvSpPr>
          <p:nvPr/>
        </p:nvSpPr>
        <p:spPr bwMode="auto">
          <a:xfrm>
            <a:off x="3348038" y="3500438"/>
            <a:ext cx="936625" cy="519112"/>
          </a:xfrm>
          <a:prstGeom prst="rect">
            <a:avLst/>
          </a:prstGeom>
          <a:noFill/>
          <a:ln w="9525">
            <a:noFill/>
            <a:miter lim="800000"/>
          </a:ln>
          <a:effectLst/>
        </p:spPr>
        <p:txBody>
          <a:bodyPr>
            <a:spAutoFit/>
          </a:bodyPr>
          <a:lstStyle/>
          <a:p>
            <a:pPr>
              <a:spcBef>
                <a:spcPct val="50000"/>
              </a:spcBef>
            </a:pPr>
            <a:r>
              <a:rPr lang="zh-CN" altLang="en-US" sz="2800" b="1" dirty="0">
                <a:solidFill>
                  <a:schemeClr val="tx2"/>
                </a:solidFill>
              </a:rPr>
              <a:t>上升</a:t>
            </a:r>
            <a:endParaRPr lang="zh-CN" altLang="en-US" sz="2800" b="1" dirty="0">
              <a:solidFill>
                <a:schemeClr val="tx2"/>
              </a:solidFill>
            </a:endParaRPr>
          </a:p>
        </p:txBody>
      </p:sp>
      <p:graphicFrame>
        <p:nvGraphicFramePr>
          <p:cNvPr id="9" name="对象 8"/>
          <p:cNvGraphicFramePr>
            <a:graphicFrameLocks noChangeAspect="1"/>
          </p:cNvGraphicFramePr>
          <p:nvPr/>
        </p:nvGraphicFramePr>
        <p:xfrm>
          <a:off x="457200" y="4584700"/>
          <a:ext cx="7773988" cy="711200"/>
        </p:xfrm>
        <a:graphic>
          <a:graphicData uri="http://schemas.openxmlformats.org/presentationml/2006/ole">
            <mc:AlternateContent xmlns:mc="http://schemas.openxmlformats.org/markup-compatibility/2006">
              <mc:Choice xmlns:v="urn:schemas-microsoft-com:vml" Requires="v">
                <p:oleObj spid="_x0000_s2058" name="包装程序外壳对象" showAsIcon="1" r:id="rId2" imgW="5819775" imgH="523875" progId="Package">
                  <p:embed/>
                </p:oleObj>
              </mc:Choice>
              <mc:Fallback>
                <p:oleObj name="包装程序外壳对象" showAsIcon="1" r:id="rId2" imgW="5819775" imgH="523875" progId="Package">
                  <p:embed/>
                  <p:pic>
                    <p:nvPicPr>
                      <p:cNvPr id="0" name="对象 1"/>
                      <p:cNvPicPr/>
                      <p:nvPr/>
                    </p:nvPicPr>
                    <p:blipFill>
                      <a:blip r:embed="rId3"/>
                      <a:stretch>
                        <a:fillRect/>
                      </a:stretch>
                    </p:blipFill>
                    <p:spPr>
                      <a:xfrm>
                        <a:off x="457200" y="4584700"/>
                        <a:ext cx="7773988" cy="711200"/>
                      </a:xfrm>
                      <a:prstGeom prst="rect">
                        <a:avLst/>
                      </a:prstGeom>
                    </p:spPr>
                  </p:pic>
                </p:oleObj>
              </mc:Fallback>
            </mc:AlternateContent>
          </a:graphicData>
        </a:graphic>
      </p:graphicFrame>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latin typeface="+mn-lt"/>
              </a:rPr>
              <a:t>1.2 </a:t>
            </a:r>
            <a:r>
              <a:rPr lang="zh-CN" altLang="en-US" sz="3200" b="1" kern="0" dirty="0">
                <a:latin typeface="+mn-lt"/>
              </a:rPr>
              <a:t>软件危机与软件工程</a:t>
            </a:r>
            <a:endParaRPr lang="zh-CN" altLang="en-US" sz="3200" b="1" kern="0" dirty="0">
              <a:latin typeface="+mn-lt"/>
            </a:endParaRPr>
          </a:p>
          <a:p>
            <a:pPr marL="342900" indent="-342900">
              <a:spcBef>
                <a:spcPct val="20000"/>
              </a:spcBef>
              <a:defRPr/>
            </a:pPr>
            <a:r>
              <a:rPr lang="en-US" altLang="zh-CN" sz="3200" b="1" kern="0" dirty="0">
                <a:latin typeface="+mn-lt"/>
              </a:rPr>
              <a:t>1.3 </a:t>
            </a:r>
            <a:r>
              <a:rPr lang="zh-CN" altLang="en-US" sz="3200" b="1" kern="0" dirty="0">
                <a:latin typeface="+mn-lt"/>
              </a:rPr>
              <a:t>系统工程的目标</a:t>
            </a:r>
            <a:endParaRPr lang="zh-CN" altLang="en-US" sz="3200" b="1" kern="0" dirty="0">
              <a:latin typeface="+mn-lt"/>
            </a:endParaRPr>
          </a:p>
          <a:p>
            <a:pPr marL="342900" indent="-342900">
              <a:spcBef>
                <a:spcPct val="20000"/>
              </a:spcBef>
              <a:defRPr/>
            </a:pPr>
            <a:r>
              <a:rPr lang="en-US" altLang="zh-CN" sz="3200" b="1" kern="0" dirty="0">
                <a:latin typeface="+mn-lt"/>
              </a:rPr>
              <a:t>1.4 </a:t>
            </a:r>
            <a:r>
              <a:rPr lang="zh-CN" altLang="en-US" sz="3200" b="1" kern="0" dirty="0">
                <a:latin typeface="+mn-lt"/>
              </a:rPr>
              <a:t>软件生存期与软件生存模型</a:t>
            </a:r>
            <a:endParaRPr lang="zh-CN" altLang="en-US" sz="3200" b="1" kern="0" dirty="0">
              <a:latin typeface="+mn-lt"/>
            </a:endParaRPr>
          </a:p>
          <a:p>
            <a:pPr marL="342900" indent="-342900">
              <a:spcBef>
                <a:spcPct val="20000"/>
              </a:spcBef>
              <a:defRPr/>
            </a:pPr>
            <a:r>
              <a:rPr lang="en-US" altLang="zh-CN" sz="3200" b="1" kern="0" dirty="0">
                <a:solidFill>
                  <a:srgbClr val="C00000"/>
                </a:solidFill>
                <a:latin typeface="+mn-lt"/>
              </a:rPr>
              <a:t>1.5 </a:t>
            </a:r>
            <a:r>
              <a:rPr lang="zh-CN" altLang="en-US" sz="3200" b="1" kern="0" dirty="0">
                <a:solidFill>
                  <a:srgbClr val="C00000"/>
                </a:solidFill>
                <a:latin typeface="+mn-lt"/>
              </a:rPr>
              <a:t>软件工程方法概述</a:t>
            </a:r>
            <a:endParaRPr lang="en-US" altLang="zh-CN"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7" name="Rectangle 3"/>
          <p:cNvSpPr txBox="1">
            <a:spLocks noChangeArrowheads="1"/>
          </p:cNvSpPr>
          <p:nvPr/>
        </p:nvSpPr>
        <p:spPr bwMode="auto">
          <a:xfrm>
            <a:off x="428596" y="1428736"/>
            <a:ext cx="8229600" cy="4857750"/>
          </a:xfrm>
          <a:prstGeom prst="rect">
            <a:avLst/>
          </a:prstGeom>
          <a:noFill/>
          <a:ln w="9525">
            <a:noFill/>
            <a:miter lim="800000"/>
          </a:ln>
          <a:effectLst/>
        </p:spPr>
        <p:txBody>
          <a:bodyPr/>
          <a:lstStyle/>
          <a:p>
            <a:pPr marL="342900" indent="-342900">
              <a:spcBef>
                <a:spcPct val="20000"/>
              </a:spcBef>
              <a:buFontTx/>
              <a:buChar char="•"/>
              <a:defRPr/>
            </a:pPr>
            <a:r>
              <a:rPr lang="zh-CN" altLang="en-US" sz="3200" b="1" kern="0" dirty="0">
                <a:solidFill>
                  <a:srgbClr val="CC0000"/>
                </a:solidFill>
                <a:latin typeface="+mn-lt"/>
              </a:rPr>
              <a:t>概念</a:t>
            </a:r>
            <a:endParaRPr lang="zh-CN" altLang="en-US" sz="3200" b="1" kern="0" dirty="0">
              <a:solidFill>
                <a:srgbClr val="CC0000"/>
              </a:solidFill>
              <a:latin typeface="+mn-lt"/>
            </a:endParaRPr>
          </a:p>
          <a:p>
            <a:pPr marL="342900" indent="-342900">
              <a:lnSpc>
                <a:spcPts val="4000"/>
              </a:lnSpc>
              <a:spcBef>
                <a:spcPct val="20000"/>
              </a:spcBef>
              <a:spcAft>
                <a:spcPts val="1200"/>
              </a:spcAft>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软件工程包含</a:t>
            </a:r>
            <a:r>
              <a:rPr lang="zh-CN" altLang="en-US" sz="2800" b="1" kern="0" dirty="0">
                <a:solidFill>
                  <a:srgbClr val="3366FF"/>
                </a:solidFill>
                <a:latin typeface="楷体_GB2312" pitchFamily="49" charset="-122"/>
                <a:ea typeface="楷体_GB2312" pitchFamily="49" charset="-122"/>
              </a:rPr>
              <a:t>技术</a:t>
            </a:r>
            <a:r>
              <a:rPr lang="zh-CN" altLang="en-US" sz="2800" b="1" kern="0" dirty="0">
                <a:latin typeface="楷体_GB2312" pitchFamily="49" charset="-122"/>
                <a:ea typeface="楷体_GB2312" pitchFamily="49" charset="-122"/>
              </a:rPr>
              <a:t>和</a:t>
            </a:r>
            <a:r>
              <a:rPr lang="zh-CN" altLang="en-US" sz="2800" b="1" kern="0" dirty="0">
                <a:solidFill>
                  <a:srgbClr val="3366FF"/>
                </a:solidFill>
                <a:latin typeface="楷体_GB2312" pitchFamily="49" charset="-122"/>
                <a:ea typeface="楷体_GB2312" pitchFamily="49" charset="-122"/>
              </a:rPr>
              <a:t>管理</a:t>
            </a:r>
            <a:r>
              <a:rPr lang="zh-CN" altLang="en-US" sz="2800" b="1" kern="0" dirty="0">
                <a:latin typeface="楷体_GB2312" pitchFamily="49" charset="-122"/>
                <a:ea typeface="楷体_GB2312" pitchFamily="49" charset="-122"/>
              </a:rPr>
              <a:t>两方面的内容，是技术和管理紧密结合所形成的工程学科。因此，通常将软件开发全过程中使用的</a:t>
            </a:r>
            <a:r>
              <a:rPr lang="zh-CN" altLang="en-US" sz="2800" b="1" kern="0" dirty="0">
                <a:solidFill>
                  <a:srgbClr val="3366FF"/>
                </a:solidFill>
                <a:latin typeface="楷体_GB2312" pitchFamily="49" charset="-122"/>
                <a:ea typeface="楷体_GB2312" pitchFamily="49" charset="-122"/>
              </a:rPr>
              <a:t>一整套技术方法的集合</a:t>
            </a:r>
            <a:r>
              <a:rPr lang="zh-CN" altLang="en-US" sz="2800" b="1" kern="0" dirty="0">
                <a:latin typeface="楷体_GB2312" pitchFamily="49" charset="-122"/>
                <a:ea typeface="楷体_GB2312" pitchFamily="49" charset="-122"/>
              </a:rPr>
              <a:t>称为</a:t>
            </a:r>
            <a:r>
              <a:rPr lang="zh-CN" altLang="en-US" sz="2800" b="1" kern="0" dirty="0">
                <a:solidFill>
                  <a:srgbClr val="FF0000"/>
                </a:solidFill>
                <a:latin typeface="楷体_GB2312" pitchFamily="49" charset="-122"/>
                <a:ea typeface="楷体_GB2312" pitchFamily="49" charset="-122"/>
              </a:rPr>
              <a:t>方法学</a:t>
            </a:r>
            <a:r>
              <a:rPr lang="en-US" altLang="zh-CN" sz="2800" b="1" kern="0" dirty="0">
                <a:latin typeface="楷体_GB2312" pitchFamily="49" charset="-122"/>
                <a:ea typeface="楷体_GB2312" pitchFamily="49" charset="-122"/>
              </a:rPr>
              <a:t>(</a:t>
            </a:r>
            <a:r>
              <a:rPr lang="en-US" altLang="zh-CN" sz="2800" b="1" kern="0" dirty="0" err="1">
                <a:latin typeface="楷体_GB2312" pitchFamily="49" charset="-122"/>
                <a:ea typeface="楷体_GB2312" pitchFamily="49" charset="-122"/>
              </a:rPr>
              <a:t>methedology</a:t>
            </a:r>
            <a:r>
              <a:rPr lang="en-US" altLang="zh-CN" sz="2800" b="1" kern="0" dirty="0">
                <a:latin typeface="楷体_GB2312" pitchFamily="49" charset="-122"/>
                <a:ea typeface="楷体_GB2312" pitchFamily="49" charset="-122"/>
              </a:rPr>
              <a:t>)</a:t>
            </a:r>
            <a:r>
              <a:rPr lang="zh-CN" altLang="en-US" sz="2800" b="1" kern="0" dirty="0">
                <a:latin typeface="楷体_GB2312" pitchFamily="49" charset="-122"/>
                <a:ea typeface="楷体_GB2312" pitchFamily="49" charset="-122"/>
              </a:rPr>
              <a:t>，也称为</a:t>
            </a:r>
            <a:r>
              <a:rPr lang="zh-CN" altLang="en-US" sz="2800" b="1" kern="0" dirty="0">
                <a:solidFill>
                  <a:srgbClr val="FF0000"/>
                </a:solidFill>
                <a:latin typeface="楷体_GB2312" pitchFamily="49" charset="-122"/>
                <a:ea typeface="楷体_GB2312" pitchFamily="49" charset="-122"/>
              </a:rPr>
              <a:t>范型</a:t>
            </a:r>
            <a:r>
              <a:rPr lang="en-US" altLang="zh-CN" sz="2800" b="1" kern="0" dirty="0">
                <a:latin typeface="楷体_GB2312" pitchFamily="49" charset="-122"/>
                <a:ea typeface="楷体_GB2312" pitchFamily="49" charset="-122"/>
              </a:rPr>
              <a:t>(paradigm)</a:t>
            </a:r>
            <a:r>
              <a:rPr lang="zh-CN" altLang="en-US" sz="2800" b="1" kern="0" dirty="0">
                <a:latin typeface="楷体_GB2312" pitchFamily="49" charset="-122"/>
                <a:ea typeface="楷体_GB2312" pitchFamily="49" charset="-122"/>
              </a:rPr>
              <a:t>。</a:t>
            </a:r>
            <a:endParaRPr lang="zh-CN" altLang="en-US" sz="2800" b="1" kern="0" dirty="0">
              <a:latin typeface="楷体_GB2312" pitchFamily="49" charset="-122"/>
              <a:ea typeface="楷体_GB2312" pitchFamily="49" charset="-122"/>
            </a:endParaRPr>
          </a:p>
          <a:p>
            <a:pPr marL="342900" indent="-342900">
              <a:spcBef>
                <a:spcPct val="20000"/>
              </a:spcBef>
              <a:spcAft>
                <a:spcPts val="1200"/>
              </a:spcAft>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目前使用最广泛的软件工程方法学：</a:t>
            </a:r>
            <a:endParaRPr lang="en-US" altLang="zh-CN" sz="2800" b="1" kern="0" dirty="0">
              <a:latin typeface="楷体_GB2312" pitchFamily="49" charset="-122"/>
              <a:ea typeface="楷体_GB2312" pitchFamily="49" charset="-122"/>
            </a:endParaRPr>
          </a:p>
          <a:p>
            <a:pPr marL="628650" indent="-273050">
              <a:spcBef>
                <a:spcPct val="20000"/>
              </a:spcBef>
              <a:spcAft>
                <a:spcPts val="1200"/>
              </a:spcAft>
              <a:buClr>
                <a:srgbClr val="3333CC"/>
              </a:buClr>
              <a:buSzPct val="70000"/>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传统方法学（结构化分析与设计方法）</a:t>
            </a:r>
            <a:endParaRPr lang="en-US" altLang="zh-CN" sz="2400" b="1" kern="0" dirty="0">
              <a:solidFill>
                <a:srgbClr val="3366FF"/>
              </a:solidFill>
              <a:latin typeface="楷体_GB2312" pitchFamily="49" charset="-122"/>
              <a:ea typeface="楷体_GB2312" pitchFamily="49" charset="-122"/>
            </a:endParaRPr>
          </a:p>
          <a:p>
            <a:pPr marL="628650" indent="-273050">
              <a:spcBef>
                <a:spcPct val="20000"/>
              </a:spcBef>
              <a:spcAft>
                <a:spcPts val="1200"/>
              </a:spcAft>
              <a:buClr>
                <a:srgbClr val="3333CC"/>
              </a:buClr>
              <a:buSzPct val="70000"/>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面向对象方法学（面向对象分析与设计方法）</a:t>
            </a:r>
            <a:endParaRPr lang="zh-CN" altLang="en-US" sz="2400" b="1" kern="0" dirty="0">
              <a:solidFill>
                <a:srgbClr val="3366FF"/>
              </a:solidFill>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solidFill>
                  <a:srgbClr val="CC0000"/>
                </a:solidFill>
                <a:ea typeface="宋体" panose="02010600030101010101" pitchFamily="2" charset="-122"/>
              </a:rPr>
              <a:t>软件工程的三要素：</a:t>
            </a:r>
            <a:r>
              <a:rPr lang="zh-CN" altLang="en-US" b="1" dirty="0">
                <a:solidFill>
                  <a:srgbClr val="3366FF"/>
                </a:solidFill>
                <a:ea typeface="仿宋_GB2312" pitchFamily="49" charset="-122"/>
              </a:rPr>
              <a:t>方法、工具</a:t>
            </a:r>
            <a:r>
              <a:rPr lang="zh-CN" altLang="en-US" b="1" dirty="0">
                <a:ea typeface="仿宋_GB2312" pitchFamily="49" charset="-122"/>
              </a:rPr>
              <a:t>和</a:t>
            </a:r>
            <a:r>
              <a:rPr lang="zh-CN" altLang="en-US" b="1" dirty="0">
                <a:solidFill>
                  <a:srgbClr val="3366FF"/>
                </a:solidFill>
                <a:ea typeface="仿宋_GB2312" pitchFamily="49" charset="-122"/>
              </a:rPr>
              <a:t>过程</a:t>
            </a:r>
            <a:r>
              <a:rPr lang="zh-CN" altLang="en-US" b="1" dirty="0">
                <a:solidFill>
                  <a:srgbClr val="0000CC"/>
                </a:solidFill>
                <a:effectLst>
                  <a:outerShdw blurRad="38100" dist="38100" dir="2700000" algn="tl">
                    <a:srgbClr val="C0C0C0"/>
                  </a:outerShdw>
                </a:effectLst>
                <a:ea typeface="仿宋_GB2312" pitchFamily="49" charset="-122"/>
              </a:rPr>
              <a:t>。</a:t>
            </a:r>
            <a:endParaRPr lang="en-US" altLang="zh-CN" b="1" dirty="0">
              <a:solidFill>
                <a:srgbClr val="0000CC"/>
              </a:solidFill>
              <a:effectLst>
                <a:outerShdw blurRad="38100" dist="38100" dir="2700000" algn="tl">
                  <a:srgbClr val="C0C0C0"/>
                </a:outerShdw>
              </a:effectLst>
              <a:ea typeface="仿宋_GB2312" pitchFamily="49" charset="-122"/>
            </a:endParaRPr>
          </a:p>
          <a:p>
            <a:pPr marL="627380">
              <a:lnSpc>
                <a:spcPct val="115000"/>
              </a:lnSpc>
              <a:spcBef>
                <a:spcPts val="2400"/>
              </a:spcBef>
              <a:spcAft>
                <a:spcPts val="600"/>
              </a:spcAft>
              <a:buClr>
                <a:srgbClr val="3333CC"/>
              </a:buClr>
              <a:buSzPct val="70000"/>
              <a:buFont typeface="Arial" panose="020B0604020202020204" pitchFamily="34" charset="0"/>
              <a:buChar char="•"/>
              <a:defRPr/>
            </a:pPr>
            <a:r>
              <a:rPr lang="zh-CN" altLang="en-US" sz="2400" dirty="0">
                <a:latin typeface="楷体_GB2312" pitchFamily="49" charset="-122"/>
                <a:ea typeface="楷体_GB2312" pitchFamily="49" charset="-122"/>
              </a:rPr>
              <a:t>软件工程</a:t>
            </a: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方法</a:t>
            </a:r>
            <a:r>
              <a:rPr lang="zh-CN" altLang="en-US" sz="2400" dirty="0">
                <a:latin typeface="楷体_GB2312" pitchFamily="49" charset="-122"/>
                <a:ea typeface="楷体_GB2312" pitchFamily="49" charset="-122"/>
              </a:rPr>
              <a:t>为软件开发提供了 </a:t>
            </a:r>
            <a:r>
              <a:rPr lang="zh-CN" altLang="en-US" sz="2400" dirty="0">
                <a:ea typeface="楷体_GB2312" pitchFamily="49" charset="-122"/>
              </a:rPr>
              <a:t>“</a:t>
            </a:r>
            <a:r>
              <a:rPr lang="zh-CN" altLang="en-US" sz="2400" dirty="0">
                <a:latin typeface="楷体_GB2312" pitchFamily="49" charset="-122"/>
                <a:ea typeface="楷体_GB2312" pitchFamily="49" charset="-122"/>
              </a:rPr>
              <a:t>如何做</a:t>
            </a:r>
            <a:r>
              <a:rPr lang="zh-CN" altLang="en-US" sz="2400" dirty="0">
                <a:ea typeface="楷体_GB2312" pitchFamily="49" charset="-122"/>
              </a:rPr>
              <a:t>”</a:t>
            </a:r>
            <a:r>
              <a:rPr lang="zh-CN" altLang="en-US" sz="2400" dirty="0">
                <a:latin typeface="楷体_GB2312" pitchFamily="49" charset="-122"/>
                <a:ea typeface="楷体_GB2312" pitchFamily="49" charset="-122"/>
              </a:rPr>
              <a:t> 的技术</a:t>
            </a:r>
            <a:r>
              <a:rPr lang="en-US" altLang="zh-CN"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marL="627380">
              <a:lnSpc>
                <a:spcPct val="115000"/>
              </a:lnSpc>
              <a:spcAft>
                <a:spcPts val="600"/>
              </a:spcAft>
              <a:buClr>
                <a:srgbClr val="3333CC"/>
              </a:buClr>
              <a:buSzPct val="70000"/>
              <a:buFont typeface="Arial" panose="020B0604020202020204" pitchFamily="34" charset="0"/>
              <a:buChar char="•"/>
              <a:defRPr/>
            </a:pPr>
            <a:r>
              <a:rPr lang="zh-CN" altLang="en-US" sz="2400" dirty="0">
                <a:latin typeface="楷体_GB2312" pitchFamily="49" charset="-122"/>
                <a:ea typeface="楷体_GB2312" pitchFamily="49" charset="-122"/>
              </a:rPr>
              <a:t>软件</a:t>
            </a: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工具</a:t>
            </a:r>
            <a:r>
              <a:rPr lang="zh-CN" altLang="en-US" sz="2400" dirty="0">
                <a:latin typeface="楷体_GB2312" pitchFamily="49" charset="-122"/>
                <a:ea typeface="楷体_GB2312" pitchFamily="49" charset="-122"/>
              </a:rPr>
              <a:t>为软件工程方法提供了自动的或半自动的软件支撑环境</a:t>
            </a:r>
            <a:r>
              <a:rPr lang="en-US" altLang="zh-CN"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marL="627380">
              <a:lnSpc>
                <a:spcPct val="115000"/>
              </a:lnSpc>
              <a:spcAft>
                <a:spcPts val="600"/>
              </a:spcAft>
              <a:buClr>
                <a:srgbClr val="3333CC"/>
              </a:buClr>
              <a:buSzPct val="70000"/>
              <a:buFont typeface="Arial" panose="020B0604020202020204" pitchFamily="34" charset="0"/>
              <a:buChar char="•"/>
              <a:defRP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过程</a:t>
            </a:r>
            <a:r>
              <a:rPr lang="zh-CN" altLang="en-US" sz="2400" dirty="0">
                <a:latin typeface="楷体_GB2312" pitchFamily="49" charset="-122"/>
                <a:ea typeface="楷体_GB2312" pitchFamily="49" charset="-122"/>
              </a:rPr>
              <a:t>是为了获得高质量的软件所需要完成的一系列任务框架，它规定了完成各项任务的工作步骤。</a:t>
            </a:r>
            <a:endParaRPr lang="zh-CN" altLang="en-US" sz="2400" dirty="0">
              <a:latin typeface="楷体_GB2312" pitchFamily="49" charset="-122"/>
              <a:ea typeface="楷体_GB2312" pitchFamily="49" charset="-122"/>
            </a:endParaRPr>
          </a:p>
          <a:p>
            <a:endParaRPr lang="zh-CN" altLang="en-US" b="1" dirty="0">
              <a:solidFill>
                <a:srgbClr val="0000CC"/>
              </a:solidFill>
              <a:effectLst>
                <a:outerShdw blurRad="38100" dist="38100" dir="2700000" algn="tl">
                  <a:srgbClr val="C0C0C0"/>
                </a:outerShdw>
              </a:effectLst>
              <a:ea typeface="仿宋_GB2312" pitchFamily="49" charset="-122"/>
            </a:endParaRPr>
          </a:p>
          <a:p>
            <a:endParaRPr lang="zh-CN" altLang="en-US" dirty="0"/>
          </a:p>
        </p:txBody>
      </p:sp>
      <p:sp>
        <p:nvSpPr>
          <p:cNvPr id="4"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44035" name="WordArt 2" descr="白色大理石"/>
          <p:cNvSpPr>
            <a:spLocks noChangeArrowheads="1" noChangeShapeType="1" noTextEdit="1"/>
          </p:cNvSpPr>
          <p:nvPr/>
        </p:nvSpPr>
        <p:spPr bwMode="auto">
          <a:xfrm>
            <a:off x="2286000" y="5429250"/>
            <a:ext cx="4267200" cy="5334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a:ln w="9525">
                  <a:round/>
                </a:ln>
                <a:blipFill dpi="0" rotWithShape="0">
                  <a:blip r:embed="rId1"/>
                  <a:srcRect/>
                  <a:tile tx="0" ty="0" sx="100000" sy="100000" flip="none" algn="tl"/>
                </a:blipFill>
                <a:latin typeface="华文新魏" panose="02010800040101010101" charset="-122"/>
                <a:ea typeface="华文新魏" panose="02010800040101010101" charset="-122"/>
              </a:rPr>
              <a:t>软件工程层次图</a:t>
            </a:r>
            <a:endParaRPr lang="zh-CN" altLang="en-US" sz="3600" kern="10">
              <a:ln w="9525">
                <a:round/>
              </a:ln>
              <a:blipFill dpi="0" rotWithShape="0">
                <a:blip r:embed="rId1"/>
                <a:srcRect/>
                <a:tile tx="0" ty="0" sx="100000" sy="100000" flip="none" algn="tl"/>
              </a:blipFill>
              <a:latin typeface="华文新魏" panose="02010800040101010101" charset="-122"/>
              <a:ea typeface="华文新魏" panose="02010800040101010101" charset="-122"/>
            </a:endParaRPr>
          </a:p>
        </p:txBody>
      </p:sp>
      <p:grpSp>
        <p:nvGrpSpPr>
          <p:cNvPr id="2" name="Group 3"/>
          <p:cNvGrpSpPr/>
          <p:nvPr/>
        </p:nvGrpSpPr>
        <p:grpSpPr bwMode="auto">
          <a:xfrm>
            <a:off x="381000" y="1600200"/>
            <a:ext cx="8229600" cy="3373438"/>
            <a:chOff x="480" y="1344"/>
            <a:chExt cx="4656" cy="2125"/>
          </a:xfrm>
        </p:grpSpPr>
        <p:grpSp>
          <p:nvGrpSpPr>
            <p:cNvPr id="3" name="Group 4"/>
            <p:cNvGrpSpPr/>
            <p:nvPr/>
          </p:nvGrpSpPr>
          <p:grpSpPr bwMode="auto">
            <a:xfrm>
              <a:off x="480" y="1344"/>
              <a:ext cx="4656" cy="2125"/>
              <a:chOff x="480" y="1523"/>
              <a:chExt cx="4656" cy="2125"/>
            </a:xfrm>
          </p:grpSpPr>
          <p:sp>
            <p:nvSpPr>
              <p:cNvPr id="16" name="AutoShape 5"/>
              <p:cNvSpPr>
                <a:spLocks noChangeArrowheads="1"/>
              </p:cNvSpPr>
              <p:nvPr/>
            </p:nvSpPr>
            <p:spPr bwMode="auto">
              <a:xfrm>
                <a:off x="480" y="2403"/>
                <a:ext cx="4656" cy="1245"/>
              </a:xfrm>
              <a:prstGeom prst="flowChartConnector">
                <a:avLst/>
              </a:prstGeom>
              <a:gradFill rotWithShape="0">
                <a:gsLst>
                  <a:gs pos="0">
                    <a:srgbClr val="0000FF"/>
                  </a:gs>
                  <a:gs pos="50000">
                    <a:srgbClr val="FF9900"/>
                  </a:gs>
                  <a:gs pos="100000">
                    <a:srgbClr val="0000FF"/>
                  </a:gs>
                </a:gsLst>
                <a:lin ang="2700000" scaled="1"/>
              </a:gradFill>
              <a:ln w="9525">
                <a:noFill/>
                <a:round/>
              </a:ln>
              <a:effectLst>
                <a:outerShdw dist="77251" dir="4832261" sy="50000" rotWithShape="0">
                  <a:schemeClr val="bg2"/>
                </a:outerShdw>
              </a:effectLst>
            </p:spPr>
            <p:txBody>
              <a:bodyPr wrap="none" anchor="ctr"/>
              <a:lstStyle/>
              <a:p>
                <a:pPr>
                  <a:defRPr/>
                </a:pPr>
                <a:endParaRPr lang="zh-CN" altLang="en-US"/>
              </a:p>
            </p:txBody>
          </p:sp>
          <p:sp>
            <p:nvSpPr>
              <p:cNvPr id="17" name="AutoShape 6" descr="水滴"/>
              <p:cNvSpPr>
                <a:spLocks noChangeArrowheads="1"/>
              </p:cNvSpPr>
              <p:nvPr/>
            </p:nvSpPr>
            <p:spPr bwMode="auto">
              <a:xfrm>
                <a:off x="720" y="2064"/>
                <a:ext cx="4176" cy="1285"/>
              </a:xfrm>
              <a:prstGeom prst="flowChartConnector">
                <a:avLst/>
              </a:prstGeom>
              <a:blipFill dpi="0" rotWithShape="0">
                <a:blip r:embed="rId2"/>
                <a:srcRect/>
                <a:tile tx="0" ty="0" sx="100000" sy="100000" flip="none" algn="tl"/>
              </a:blipFill>
              <a:ln w="9525">
                <a:noFill/>
                <a:round/>
              </a:ln>
              <a:effectLst>
                <a:outerShdw dist="64758" dir="4721404" sy="50000" rotWithShape="0">
                  <a:schemeClr val="bg2"/>
                </a:outerShdw>
              </a:effectLst>
            </p:spPr>
            <p:txBody>
              <a:bodyPr wrap="none" anchor="ctr"/>
              <a:lstStyle/>
              <a:p>
                <a:pPr>
                  <a:defRPr/>
                </a:pPr>
                <a:endParaRPr lang="zh-CN" altLang="en-US"/>
              </a:p>
            </p:txBody>
          </p:sp>
          <p:sp>
            <p:nvSpPr>
              <p:cNvPr id="18" name="AutoShape 7"/>
              <p:cNvSpPr>
                <a:spLocks noChangeArrowheads="1"/>
              </p:cNvSpPr>
              <p:nvPr/>
            </p:nvSpPr>
            <p:spPr bwMode="auto">
              <a:xfrm>
                <a:off x="1056" y="1680"/>
                <a:ext cx="3456" cy="1366"/>
              </a:xfrm>
              <a:prstGeom prst="flowChartConnector">
                <a:avLst/>
              </a:prstGeom>
              <a:gradFill rotWithShape="0">
                <a:gsLst>
                  <a:gs pos="0">
                    <a:srgbClr val="FF3300"/>
                  </a:gs>
                  <a:gs pos="100000">
                    <a:schemeClr val="hlink"/>
                  </a:gs>
                </a:gsLst>
                <a:path path="rect">
                  <a:fillToRect t="100000" r="100000"/>
                </a:path>
              </a:gradFill>
              <a:ln w="9525">
                <a:solidFill>
                  <a:schemeClr val="accent1"/>
                </a:solidFill>
                <a:round/>
              </a:ln>
              <a:effectLst>
                <a:outerShdw dist="64758" dir="4721404" sy="50000" rotWithShape="0">
                  <a:schemeClr val="bg2"/>
                </a:outerShdw>
              </a:effectLst>
            </p:spPr>
            <p:txBody>
              <a:bodyPr wrap="none" anchor="ctr"/>
              <a:lstStyle/>
              <a:p>
                <a:pPr>
                  <a:defRPr/>
                </a:pPr>
                <a:endParaRPr lang="zh-CN" altLang="en-US"/>
              </a:p>
            </p:txBody>
          </p:sp>
          <p:sp>
            <p:nvSpPr>
              <p:cNvPr id="19" name="AutoShape 8"/>
              <p:cNvSpPr>
                <a:spLocks noChangeArrowheads="1"/>
              </p:cNvSpPr>
              <p:nvPr/>
            </p:nvSpPr>
            <p:spPr bwMode="auto">
              <a:xfrm>
                <a:off x="1488" y="1523"/>
                <a:ext cx="2592" cy="1165"/>
              </a:xfrm>
              <a:prstGeom prst="flowChartConnector">
                <a:avLst/>
              </a:prstGeom>
              <a:gradFill rotWithShape="0">
                <a:gsLst>
                  <a:gs pos="0">
                    <a:srgbClr val="5E9EFF"/>
                  </a:gs>
                  <a:gs pos="20000">
                    <a:srgbClr val="85C2FF"/>
                  </a:gs>
                  <a:gs pos="35000">
                    <a:srgbClr val="C4D6EB"/>
                  </a:gs>
                  <a:gs pos="50000">
                    <a:srgbClr val="FFEBFA"/>
                  </a:gs>
                  <a:gs pos="65000">
                    <a:srgbClr val="C4D6EB"/>
                  </a:gs>
                  <a:gs pos="80001">
                    <a:srgbClr val="85C2FF"/>
                  </a:gs>
                  <a:gs pos="100000">
                    <a:srgbClr val="5E9EFF"/>
                  </a:gs>
                </a:gsLst>
                <a:lin ang="2700000" scaled="1"/>
              </a:gradFill>
              <a:ln w="9525">
                <a:solidFill>
                  <a:srgbClr val="FF9900"/>
                </a:solidFill>
                <a:round/>
              </a:ln>
              <a:effectLst>
                <a:outerShdw dist="64758" dir="4721404" sy="50000" rotWithShape="0">
                  <a:schemeClr val="bg2"/>
                </a:outerShdw>
              </a:effectLst>
            </p:spPr>
            <p:txBody>
              <a:bodyPr wrap="none" anchor="ctr"/>
              <a:lstStyle/>
              <a:p>
                <a:pPr>
                  <a:defRPr/>
                </a:pPr>
                <a:endParaRPr lang="zh-CN" altLang="en-US"/>
              </a:p>
            </p:txBody>
          </p:sp>
        </p:grpSp>
        <p:sp>
          <p:nvSpPr>
            <p:cNvPr id="44038" name="WordArt 9"/>
            <p:cNvSpPr>
              <a:spLocks noChangeArrowheads="1" noChangeShapeType="1" noTextEdit="1"/>
            </p:cNvSpPr>
            <p:nvPr/>
          </p:nvSpPr>
          <p:spPr bwMode="auto">
            <a:xfrm>
              <a:off x="1680" y="3216"/>
              <a:ext cx="975" cy="192"/>
            </a:xfrm>
            <a:prstGeom prst="rect">
              <a:avLst/>
            </a:prstGeom>
          </p:spPr>
          <p:txBody>
            <a:bodyPr wrap="none" fromWordArt="1">
              <a:prstTxWarp prst="textPlain">
                <a:avLst>
                  <a:gd name="adj" fmla="val 50000"/>
                </a:avLst>
              </a:prstTxWarp>
            </a:bodyPr>
            <a:lstStyle/>
            <a:p>
              <a:pPr algn="ctr"/>
              <a:r>
                <a:rPr lang="zh-CN" altLang="en-US" sz="3600" b="1" kern="10">
                  <a:ln w="9525">
                    <a:noFill/>
                    <a:round/>
                  </a:ln>
                  <a:solidFill>
                    <a:schemeClr val="bg1"/>
                  </a:solidFill>
                  <a:effectLst>
                    <a:prstShdw prst="shdw17" dist="17961" dir="2700000">
                      <a:srgbClr val="999999"/>
                    </a:prstShdw>
                  </a:effectLst>
                  <a:latin typeface="华文新魏" panose="02010800040101010101" charset="-122"/>
                  <a:ea typeface="华文新魏" panose="02010800040101010101" charset="-122"/>
                </a:rPr>
                <a:t>质量焦点</a:t>
              </a:r>
              <a:endParaRPr lang="zh-CN" altLang="en-US" sz="3600" b="1" kern="10">
                <a:ln w="9525">
                  <a:noFill/>
                  <a:round/>
                </a:ln>
                <a:solidFill>
                  <a:schemeClr val="bg1"/>
                </a:solidFill>
                <a:effectLst>
                  <a:prstShdw prst="shdw17" dist="17961" dir="2700000">
                    <a:srgbClr val="999999"/>
                  </a:prstShdw>
                </a:effectLst>
                <a:latin typeface="华文新魏" panose="02010800040101010101" charset="-122"/>
                <a:ea typeface="华文新魏" panose="02010800040101010101" charset="-122"/>
              </a:endParaRPr>
            </a:p>
          </p:txBody>
        </p:sp>
        <p:sp>
          <p:nvSpPr>
            <p:cNvPr id="44039" name="WordArt 10"/>
            <p:cNvSpPr>
              <a:spLocks noChangeArrowheads="1" noChangeShapeType="1" noTextEdit="1"/>
            </p:cNvSpPr>
            <p:nvPr/>
          </p:nvSpPr>
          <p:spPr bwMode="auto">
            <a:xfrm>
              <a:off x="2064" y="2941"/>
              <a:ext cx="543" cy="192"/>
            </a:xfrm>
            <a:prstGeom prst="rect">
              <a:avLst/>
            </a:prstGeom>
          </p:spPr>
          <p:txBody>
            <a:bodyPr wrap="none" fromWordArt="1">
              <a:prstTxWarp prst="textPlain">
                <a:avLst>
                  <a:gd name="adj" fmla="val 50000"/>
                </a:avLst>
              </a:prstTxWarp>
            </a:bodyPr>
            <a:lstStyle/>
            <a:p>
              <a:pPr algn="ctr"/>
              <a:r>
                <a:rPr lang="zh-CN" altLang="en-US" sz="3600" b="1" kern="10">
                  <a:ln w="9525">
                    <a:noFill/>
                    <a:round/>
                  </a:ln>
                  <a:solidFill>
                    <a:srgbClr val="FF0000"/>
                  </a:solidFill>
                  <a:effectLst>
                    <a:prstShdw prst="shdw17" dist="17961" dir="2700000">
                      <a:srgbClr val="990000"/>
                    </a:prstShdw>
                  </a:effectLst>
                  <a:latin typeface="华文新魏" panose="02010800040101010101" charset="-122"/>
                  <a:ea typeface="华文新魏" panose="02010800040101010101" charset="-122"/>
                </a:rPr>
                <a:t>过程</a:t>
              </a:r>
              <a:endParaRPr lang="zh-CN" altLang="en-US" sz="3600" b="1" kern="10">
                <a:ln w="9525">
                  <a:noFill/>
                  <a:round/>
                </a:ln>
                <a:solidFill>
                  <a:srgbClr val="FF0000"/>
                </a:solidFill>
                <a:effectLst>
                  <a:prstShdw prst="shdw17" dist="17961" dir="2700000">
                    <a:srgbClr val="990000"/>
                  </a:prstShdw>
                </a:effectLst>
                <a:latin typeface="华文新魏" panose="02010800040101010101" charset="-122"/>
                <a:ea typeface="华文新魏" panose="02010800040101010101" charset="-122"/>
              </a:endParaRPr>
            </a:p>
          </p:txBody>
        </p:sp>
        <p:sp>
          <p:nvSpPr>
            <p:cNvPr id="44040" name="WordArt 11"/>
            <p:cNvSpPr>
              <a:spLocks noChangeArrowheads="1" noChangeShapeType="1" noTextEdit="1"/>
            </p:cNvSpPr>
            <p:nvPr/>
          </p:nvSpPr>
          <p:spPr bwMode="auto">
            <a:xfrm>
              <a:off x="2016" y="2592"/>
              <a:ext cx="624" cy="192"/>
            </a:xfrm>
            <a:prstGeom prst="rect">
              <a:avLst/>
            </a:prstGeom>
          </p:spPr>
          <p:txBody>
            <a:bodyPr wrap="none" fromWordArt="1">
              <a:prstTxWarp prst="textPlain">
                <a:avLst>
                  <a:gd name="adj" fmla="val 50000"/>
                </a:avLst>
              </a:prstTxWarp>
            </a:bodyPr>
            <a:lstStyle/>
            <a:p>
              <a:pPr algn="ctr"/>
              <a:r>
                <a:rPr lang="zh-CN" altLang="en-US" sz="3600" b="1" kern="10">
                  <a:ln w="9525">
                    <a:noFill/>
                    <a:round/>
                  </a:ln>
                  <a:solidFill>
                    <a:srgbClr val="0000FF"/>
                  </a:solidFill>
                  <a:effectLst>
                    <a:prstShdw prst="shdw17" dist="17961" dir="2700000">
                      <a:srgbClr val="000099"/>
                    </a:prstShdw>
                  </a:effectLst>
                  <a:latin typeface="华文新魏" panose="02010800040101010101" charset="-122"/>
                  <a:ea typeface="华文新魏" panose="02010800040101010101" charset="-122"/>
                </a:rPr>
                <a:t>方法</a:t>
              </a:r>
              <a:endParaRPr lang="zh-CN" altLang="en-US" sz="3600" b="1" kern="10">
                <a:ln w="9525">
                  <a:noFill/>
                  <a:round/>
                </a:ln>
                <a:solidFill>
                  <a:srgbClr val="0000FF"/>
                </a:solidFill>
                <a:effectLst>
                  <a:prstShdw prst="shdw17" dist="17961" dir="2700000">
                    <a:srgbClr val="000099"/>
                  </a:prstShdw>
                </a:effectLst>
                <a:latin typeface="华文新魏" panose="02010800040101010101" charset="-122"/>
                <a:ea typeface="华文新魏" panose="02010800040101010101" charset="-122"/>
              </a:endParaRPr>
            </a:p>
          </p:txBody>
        </p:sp>
        <p:sp>
          <p:nvSpPr>
            <p:cNvPr id="44041" name="WordArt 12"/>
            <p:cNvSpPr>
              <a:spLocks noChangeArrowheads="1" noChangeShapeType="1" noTextEdit="1"/>
            </p:cNvSpPr>
            <p:nvPr/>
          </p:nvSpPr>
          <p:spPr bwMode="auto">
            <a:xfrm>
              <a:off x="2016" y="2160"/>
              <a:ext cx="720" cy="240"/>
            </a:xfrm>
            <a:prstGeom prst="rect">
              <a:avLst/>
            </a:prstGeom>
          </p:spPr>
          <p:txBody>
            <a:bodyPr wrap="none" fromWordArt="1">
              <a:prstTxWarp prst="textPlain">
                <a:avLst>
                  <a:gd name="adj" fmla="val 50000"/>
                </a:avLst>
              </a:prstTxWarp>
            </a:bodyPr>
            <a:lstStyle/>
            <a:p>
              <a:pPr algn="ctr"/>
              <a:r>
                <a:rPr lang="zh-CN" altLang="en-US" sz="3600" b="1" kern="10">
                  <a:ln w="9525">
                    <a:noFill/>
                    <a:round/>
                  </a:ln>
                  <a:solidFill>
                    <a:srgbClr val="993300"/>
                  </a:solidFill>
                  <a:effectLst>
                    <a:prstShdw prst="shdw17" dist="17961" dir="2700000">
                      <a:srgbClr val="5C1F00"/>
                    </a:prstShdw>
                  </a:effectLst>
                  <a:latin typeface="华文新魏" panose="02010800040101010101" charset="-122"/>
                  <a:ea typeface="华文新魏" panose="02010800040101010101" charset="-122"/>
                </a:rPr>
                <a:t>工具</a:t>
              </a:r>
              <a:endParaRPr lang="zh-CN" altLang="en-US" sz="3600" b="1" kern="10">
                <a:ln w="9525">
                  <a:noFill/>
                  <a:round/>
                </a:ln>
                <a:solidFill>
                  <a:srgbClr val="993300"/>
                </a:solidFill>
                <a:effectLst>
                  <a:prstShdw prst="shdw17" dist="17961" dir="2700000">
                    <a:srgbClr val="5C1F00"/>
                  </a:prstShdw>
                </a:effectLst>
                <a:latin typeface="华文新魏" panose="02010800040101010101" charset="-122"/>
                <a:ea typeface="华文新魏" panose="02010800040101010101" charset="-122"/>
              </a:endParaRPr>
            </a:p>
          </p:txBody>
        </p:sp>
        <p:sp>
          <p:nvSpPr>
            <p:cNvPr id="12" name="Text Box 13"/>
            <p:cNvSpPr txBox="1">
              <a:spLocks noChangeArrowheads="1"/>
            </p:cNvSpPr>
            <p:nvPr/>
          </p:nvSpPr>
          <p:spPr bwMode="auto">
            <a:xfrm>
              <a:off x="2819" y="2044"/>
              <a:ext cx="622" cy="404"/>
            </a:xfrm>
            <a:prstGeom prst="rect">
              <a:avLst/>
            </a:prstGeom>
            <a:noFill/>
            <a:ln w="9525">
              <a:noFill/>
              <a:miter lim="800000"/>
            </a:ln>
            <a:effectLst/>
          </p:spPr>
          <p:txBody>
            <a:bodyPr wrap="none">
              <a:spAutoFit/>
            </a:bodyPr>
            <a:lstStyle/>
            <a:p>
              <a:pPr algn="ctr">
                <a:defRPr/>
              </a:pPr>
              <a:r>
                <a:rPr lang="en-US" altLang="zh-CN" sz="3600" b="1">
                  <a:solidFill>
                    <a:srgbClr val="FF0000"/>
                  </a:solidFill>
                  <a:effectLst>
                    <a:outerShdw blurRad="38100" dist="38100" dir="2700000" algn="tl">
                      <a:srgbClr val="C0C0C0"/>
                    </a:outerShdw>
                  </a:effectLst>
                </a:rPr>
                <a:t>tools</a:t>
              </a:r>
              <a:endParaRPr lang="en-US" altLang="zh-CN" sz="3600" b="1">
                <a:solidFill>
                  <a:srgbClr val="FF0000"/>
                </a:solidFill>
                <a:effectLst>
                  <a:outerShdw blurRad="38100" dist="38100" dir="2700000" algn="tl">
                    <a:srgbClr val="C0C0C0"/>
                  </a:outerShdw>
                </a:effectLst>
              </a:endParaRPr>
            </a:p>
          </p:txBody>
        </p:sp>
        <p:sp>
          <p:nvSpPr>
            <p:cNvPr id="13" name="Text Box 14"/>
            <p:cNvSpPr txBox="1">
              <a:spLocks noChangeArrowheads="1"/>
            </p:cNvSpPr>
            <p:nvPr/>
          </p:nvSpPr>
          <p:spPr bwMode="auto">
            <a:xfrm>
              <a:off x="2661" y="2496"/>
              <a:ext cx="934" cy="365"/>
            </a:xfrm>
            <a:prstGeom prst="rect">
              <a:avLst/>
            </a:prstGeom>
            <a:noFill/>
            <a:ln w="9525">
              <a:noFill/>
              <a:miter lim="800000"/>
            </a:ln>
            <a:effectLst/>
          </p:spPr>
          <p:txBody>
            <a:bodyPr wrap="none">
              <a:spAutoFit/>
            </a:bodyPr>
            <a:lstStyle/>
            <a:p>
              <a:pPr algn="ctr">
                <a:defRPr/>
              </a:pPr>
              <a:r>
                <a:rPr lang="en-US" altLang="zh-CN" sz="3200" b="1">
                  <a:solidFill>
                    <a:srgbClr val="0000FF"/>
                  </a:solidFill>
                  <a:effectLst>
                    <a:outerShdw blurRad="38100" dist="38100" dir="2700000" algn="tl">
                      <a:srgbClr val="C0C0C0"/>
                    </a:outerShdw>
                  </a:effectLst>
                </a:rPr>
                <a:t>methods</a:t>
              </a:r>
              <a:endParaRPr lang="en-US" altLang="zh-CN" sz="3200" b="1">
                <a:solidFill>
                  <a:srgbClr val="0000FF"/>
                </a:solidFill>
                <a:effectLst>
                  <a:outerShdw blurRad="38100" dist="38100" dir="2700000" algn="tl">
                    <a:srgbClr val="C0C0C0"/>
                  </a:outerShdw>
                </a:effectLst>
              </a:endParaRPr>
            </a:p>
          </p:txBody>
        </p:sp>
        <p:sp>
          <p:nvSpPr>
            <p:cNvPr id="14" name="Text Box 15"/>
            <p:cNvSpPr txBox="1">
              <a:spLocks noChangeArrowheads="1"/>
            </p:cNvSpPr>
            <p:nvPr/>
          </p:nvSpPr>
          <p:spPr bwMode="auto">
            <a:xfrm>
              <a:off x="2719" y="2832"/>
              <a:ext cx="833" cy="365"/>
            </a:xfrm>
            <a:prstGeom prst="rect">
              <a:avLst/>
            </a:prstGeom>
            <a:noFill/>
            <a:ln w="9525">
              <a:noFill/>
              <a:miter lim="800000"/>
            </a:ln>
            <a:effectLst/>
          </p:spPr>
          <p:txBody>
            <a:bodyPr wrap="none">
              <a:spAutoFit/>
            </a:bodyPr>
            <a:lstStyle/>
            <a:p>
              <a:pPr algn="ctr">
                <a:defRPr/>
              </a:pPr>
              <a:r>
                <a:rPr lang="en-US" altLang="zh-CN" sz="3200" b="1">
                  <a:solidFill>
                    <a:srgbClr val="993300"/>
                  </a:solidFill>
                  <a:effectLst>
                    <a:outerShdw blurRad="38100" dist="38100" dir="2700000" algn="tl">
                      <a:srgbClr val="C0C0C0"/>
                    </a:outerShdw>
                  </a:effectLst>
                </a:rPr>
                <a:t>process</a:t>
              </a:r>
              <a:endParaRPr lang="en-US" altLang="zh-CN" sz="3200" b="1">
                <a:solidFill>
                  <a:srgbClr val="993300"/>
                </a:solidFill>
                <a:effectLst>
                  <a:outerShdw blurRad="38100" dist="38100" dir="2700000" algn="tl">
                    <a:srgbClr val="C0C0C0"/>
                  </a:outerShdw>
                </a:effectLst>
              </a:endParaRPr>
            </a:p>
          </p:txBody>
        </p:sp>
        <p:sp>
          <p:nvSpPr>
            <p:cNvPr id="15" name="Text Box 16"/>
            <p:cNvSpPr txBox="1">
              <a:spLocks noChangeArrowheads="1"/>
            </p:cNvSpPr>
            <p:nvPr/>
          </p:nvSpPr>
          <p:spPr bwMode="auto">
            <a:xfrm>
              <a:off x="2689" y="3216"/>
              <a:ext cx="1407" cy="252"/>
            </a:xfrm>
            <a:prstGeom prst="rect">
              <a:avLst/>
            </a:prstGeom>
            <a:noFill/>
            <a:ln w="9525">
              <a:noFill/>
              <a:miter lim="800000"/>
            </a:ln>
            <a:effectLst/>
          </p:spPr>
          <p:txBody>
            <a:bodyPr>
              <a:spAutoFit/>
            </a:bodyPr>
            <a:lstStyle/>
            <a:p>
              <a:pPr algn="ctr">
                <a:defRPr/>
              </a:pPr>
              <a:r>
                <a:rPr lang="en-US" altLang="zh-CN" sz="2000" b="1" dirty="0">
                  <a:solidFill>
                    <a:schemeClr val="bg1"/>
                  </a:solidFill>
                  <a:effectLst>
                    <a:outerShdw blurRad="38100" dist="38100" dir="2700000" algn="tl">
                      <a:srgbClr val="C0C0C0"/>
                    </a:outerShdw>
                  </a:effectLst>
                </a:rPr>
                <a:t>a  quality focus</a:t>
              </a:r>
              <a:endParaRPr lang="en-US" altLang="zh-CN" sz="2000" b="1" dirty="0">
                <a:solidFill>
                  <a:schemeClr val="bg1"/>
                </a:solidFill>
                <a:effectLst>
                  <a:outerShdw blurRad="38100" dist="38100" dir="2700000" algn="tl">
                    <a:srgbClr val="C0C0C0"/>
                  </a:outerShdw>
                </a:effectLst>
              </a:endParaRPr>
            </a:p>
          </p:txBody>
        </p:sp>
      </p:grpSp>
      <p:sp>
        <p:nvSpPr>
          <p:cNvPr id="20"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5" name="Rectangle 3"/>
          <p:cNvSpPr txBox="1">
            <a:spLocks noChangeArrowheads="1"/>
          </p:cNvSpPr>
          <p:nvPr/>
        </p:nvSpPr>
        <p:spPr bwMode="auto">
          <a:xfrm>
            <a:off x="428596" y="1500174"/>
            <a:ext cx="8229600" cy="4857750"/>
          </a:xfrm>
          <a:prstGeom prst="rect">
            <a:avLst/>
          </a:prstGeom>
          <a:noFill/>
          <a:ln w="9525">
            <a:noFill/>
            <a:miter lim="800000"/>
          </a:ln>
          <a:effectLst/>
        </p:spPr>
        <p:txBody>
          <a:bodyPr/>
          <a:lstStyle/>
          <a:p>
            <a:pPr marL="342900" indent="-342900">
              <a:spcBef>
                <a:spcPct val="20000"/>
              </a:spcBef>
              <a:buFontTx/>
              <a:buChar char="•"/>
              <a:defRPr/>
            </a:pPr>
            <a:r>
              <a:rPr lang="zh-CN" altLang="en-US" sz="3200" b="1" kern="0" dirty="0">
                <a:solidFill>
                  <a:srgbClr val="CC0000"/>
                </a:solidFill>
                <a:latin typeface="+mn-lt"/>
              </a:rPr>
              <a:t>结构化方法学</a:t>
            </a:r>
            <a:endParaRPr lang="zh-CN" altLang="en-US" sz="3200" b="1" kern="0" dirty="0">
              <a:solidFill>
                <a:srgbClr val="CC0000"/>
              </a:solidFill>
              <a:latin typeface="+mn-lt"/>
            </a:endParaRPr>
          </a:p>
          <a:p>
            <a:pPr marL="342900" indent="-342900">
              <a:spcBef>
                <a:spcPct val="20000"/>
              </a:spcBef>
              <a:defRPr/>
            </a:pPr>
            <a:r>
              <a:rPr lang="zh-CN" altLang="en-US" sz="2800" b="1" kern="0" dirty="0">
                <a:latin typeface="楷体_GB2312" pitchFamily="49" charset="-122"/>
                <a:ea typeface="楷体_GB2312" pitchFamily="49" charset="-122"/>
              </a:rPr>
              <a:t>  也称为生命周期方法学或结构化范型。将软件生命周期的全过程依次划分为若干个阶段，采用结构化技术来完成每个阶段的任务。</a:t>
            </a:r>
            <a:endParaRPr lang="zh-CN" altLang="en-US" sz="2800" b="1" kern="0" dirty="0">
              <a:latin typeface="楷体_GB2312" pitchFamily="49" charset="-122"/>
              <a:ea typeface="楷体_GB2312" pitchFamily="49" charset="-122"/>
            </a:endParaRPr>
          </a:p>
          <a:p>
            <a:pPr marL="342900" indent="-342900">
              <a:spcBef>
                <a:spcPct val="20000"/>
              </a:spcBef>
              <a:defRPr/>
            </a:pPr>
            <a:r>
              <a:rPr lang="zh-CN" altLang="en-US" sz="2800" b="1" kern="0" dirty="0">
                <a:latin typeface="楷体_GB2312" pitchFamily="49" charset="-122"/>
                <a:ea typeface="楷体_GB2312" pitchFamily="49" charset="-122"/>
              </a:rPr>
              <a:t>　特点：</a:t>
            </a:r>
            <a:endParaRPr lang="zh-CN" altLang="en-US" sz="2800" b="1" kern="0" dirty="0">
              <a:latin typeface="楷体_GB2312" pitchFamily="49" charset="-122"/>
              <a:ea typeface="楷体_GB2312" pitchFamily="49" charset="-122"/>
            </a:endParaRPr>
          </a:p>
          <a:p>
            <a:pPr marL="342900" indent="-342900">
              <a:spcBef>
                <a:spcPct val="20000"/>
              </a:spcBef>
              <a:defRPr/>
            </a:pPr>
            <a:r>
              <a:rPr lang="zh-CN" altLang="en-US" sz="2800" b="1" kern="0" dirty="0">
                <a:latin typeface="楷体_GB2312" pitchFamily="49" charset="-122"/>
                <a:ea typeface="楷体_GB2312" pitchFamily="49" charset="-122"/>
              </a:rPr>
              <a:t>　</a:t>
            </a:r>
            <a:r>
              <a:rPr lang="en-US" altLang="zh-CN" sz="2800" b="1" kern="0" dirty="0">
                <a:latin typeface="楷体_GB2312" pitchFamily="49" charset="-122"/>
                <a:ea typeface="楷体_GB2312" pitchFamily="49" charset="-122"/>
              </a:rPr>
              <a:t>(1) </a:t>
            </a:r>
            <a:r>
              <a:rPr lang="zh-CN" altLang="en-US" sz="2800" b="1" kern="0" dirty="0">
                <a:latin typeface="楷体_GB2312" pitchFamily="49" charset="-122"/>
                <a:ea typeface="楷体_GB2312" pitchFamily="49" charset="-122"/>
              </a:rPr>
              <a:t>强调自顶向下顺序地完成软件开发的各阶段任务</a:t>
            </a:r>
            <a:r>
              <a:rPr lang="en-US" altLang="zh-CN" sz="2800" b="1" kern="0" dirty="0">
                <a:latin typeface="楷体_GB2312" pitchFamily="49" charset="-122"/>
                <a:ea typeface="楷体_GB2312" pitchFamily="49" charset="-122"/>
              </a:rPr>
              <a:t>;</a:t>
            </a:r>
            <a:endParaRPr lang="en-US" altLang="zh-CN" sz="2800" b="1" kern="0" dirty="0">
              <a:latin typeface="楷体_GB2312" pitchFamily="49" charset="-122"/>
              <a:ea typeface="楷体_GB2312" pitchFamily="49" charset="-122"/>
            </a:endParaRPr>
          </a:p>
          <a:p>
            <a:pPr marL="342900" indent="-342900">
              <a:spcBef>
                <a:spcPct val="20000"/>
              </a:spcBef>
              <a:defRPr/>
            </a:pPr>
            <a:r>
              <a:rPr lang="en-US" altLang="zh-CN" sz="2800" b="1" kern="0" dirty="0">
                <a:latin typeface="楷体_GB2312" pitchFamily="49" charset="-122"/>
                <a:ea typeface="楷体_GB2312" pitchFamily="49" charset="-122"/>
              </a:rPr>
              <a:t>  (2) </a:t>
            </a:r>
            <a:r>
              <a:rPr lang="zh-CN" altLang="en-US" sz="2800" b="1" kern="0" dirty="0">
                <a:latin typeface="楷体_GB2312" pitchFamily="49" charset="-122"/>
                <a:ea typeface="楷体_GB2312" pitchFamily="49" charset="-122"/>
              </a:rPr>
              <a:t>结构化方法要么</a:t>
            </a:r>
            <a:r>
              <a:rPr lang="zh-CN" altLang="en-US" sz="2800" b="1" kern="0" dirty="0">
                <a:solidFill>
                  <a:srgbClr val="3366FF"/>
                </a:solidFill>
                <a:latin typeface="楷体_GB2312" pitchFamily="49" charset="-122"/>
                <a:ea typeface="楷体_GB2312" pitchFamily="49" charset="-122"/>
              </a:rPr>
              <a:t>面向行为</a:t>
            </a:r>
            <a:r>
              <a:rPr lang="zh-CN" altLang="en-US" sz="2800" b="1" kern="0" dirty="0">
                <a:latin typeface="楷体_GB2312" pitchFamily="49" charset="-122"/>
                <a:ea typeface="楷体_GB2312" pitchFamily="49" charset="-122"/>
              </a:rPr>
              <a:t>，要么</a:t>
            </a:r>
            <a:r>
              <a:rPr lang="zh-CN" altLang="en-US" sz="2800" b="1" kern="0" dirty="0">
                <a:solidFill>
                  <a:srgbClr val="3366FF"/>
                </a:solidFill>
                <a:latin typeface="楷体_GB2312" pitchFamily="49" charset="-122"/>
                <a:ea typeface="楷体_GB2312" pitchFamily="49" charset="-122"/>
              </a:rPr>
              <a:t>面向数据</a:t>
            </a:r>
            <a:r>
              <a:rPr lang="zh-CN" altLang="en-US" sz="2800" b="1" kern="0" dirty="0">
                <a:latin typeface="楷体_GB2312" pitchFamily="49" charset="-122"/>
                <a:ea typeface="楷体_GB2312" pitchFamily="49" charset="-122"/>
              </a:rPr>
              <a:t>，缺乏使两者有机结合的机制。</a:t>
            </a:r>
            <a:endParaRPr lang="zh-CN" altLang="en-US" sz="2800" b="1" kern="0" dirty="0">
              <a:latin typeface="楷体_GB2312" pitchFamily="49" charset="-122"/>
              <a:ea typeface="楷体_GB2312" pitchFamily="49" charset="-122"/>
            </a:endParaRPr>
          </a:p>
          <a:p>
            <a:pPr marL="342900" indent="-342900">
              <a:spcBef>
                <a:spcPct val="20000"/>
              </a:spcBef>
              <a:buFontTx/>
              <a:buChar char="•"/>
              <a:defRPr/>
            </a:pPr>
            <a:endParaRPr lang="en-US" altLang="zh-CN" sz="2800" b="1" kern="0" dirty="0">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5" name="Rectangle 3"/>
          <p:cNvSpPr txBox="1">
            <a:spLocks noChangeArrowheads="1"/>
          </p:cNvSpPr>
          <p:nvPr/>
        </p:nvSpPr>
        <p:spPr bwMode="auto">
          <a:xfrm>
            <a:off x="457200" y="1428736"/>
            <a:ext cx="8229600" cy="4857750"/>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面向对象方法学 </a:t>
            </a:r>
            <a:endParaRPr lang="zh-CN" altLang="en-US" sz="3200" b="1" kern="0" dirty="0">
              <a:solidFill>
                <a:srgbClr val="CC0000"/>
              </a:solidFill>
              <a:latin typeface="+mn-lt"/>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是将数据和对数据的操作紧密地结合起来的方法。</a:t>
            </a:r>
            <a:endParaRPr lang="zh-CN" altLang="en-US" sz="2800" b="1" kern="0" dirty="0">
              <a:latin typeface="楷体_GB2312" pitchFamily="49" charset="-122"/>
              <a:ea typeface="楷体_GB2312" pitchFamily="49" charset="-122"/>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软件开发过程是多次反复迭代的演化过程。</a:t>
            </a:r>
            <a:endParaRPr lang="zh-CN" altLang="en-US" sz="2800" b="1" kern="0" dirty="0">
              <a:latin typeface="楷体_GB2312" pitchFamily="49" charset="-122"/>
              <a:ea typeface="楷体_GB2312" pitchFamily="49" charset="-122"/>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面向对象方法在概念和表示方法上的一致性，保证了各项开发活动之间的平滑过渡。</a:t>
            </a:r>
            <a:endParaRPr lang="zh-CN" altLang="en-US" sz="2800" b="1" kern="0" dirty="0">
              <a:latin typeface="楷体_GB2312" pitchFamily="49" charset="-122"/>
              <a:ea typeface="楷体_GB2312" pitchFamily="49" charset="-122"/>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对于大型、复杂及交互性比较强的系统，使用面向对象方法学更有优势。 </a:t>
            </a:r>
            <a:endParaRPr lang="zh-CN" altLang="en-US" sz="2800" b="1" kern="0"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a:solidFill>
                  <a:schemeClr val="bg1"/>
                </a:solidFill>
              </a:rPr>
              <a:t>1.5 </a:t>
            </a:r>
            <a:r>
              <a:rPr lang="zh-CN" altLang="en-US" dirty="0">
                <a:solidFill>
                  <a:schemeClr val="bg1"/>
                </a:solidFill>
              </a:rPr>
              <a:t>软件工程方法概述</a:t>
            </a:r>
            <a:endParaRPr lang="zh-CN" altLang="en-US" dirty="0">
              <a:solidFill>
                <a:schemeClr val="bg1"/>
              </a:solidFill>
            </a:endParaRPr>
          </a:p>
        </p:txBody>
      </p:sp>
      <p:sp>
        <p:nvSpPr>
          <p:cNvPr id="5" name="Rectangle 3"/>
          <p:cNvSpPr txBox="1">
            <a:spLocks noChangeArrowheads="1"/>
          </p:cNvSpPr>
          <p:nvPr/>
        </p:nvSpPr>
        <p:spPr bwMode="auto">
          <a:xfrm>
            <a:off x="428596" y="1500174"/>
            <a:ext cx="8229600" cy="4857750"/>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形式化方法</a:t>
            </a:r>
            <a:endParaRPr lang="zh-CN" altLang="en-US" sz="3200" b="1" kern="0" dirty="0">
              <a:solidFill>
                <a:srgbClr val="CC0000"/>
              </a:solidFill>
              <a:latin typeface="+mn-lt"/>
            </a:endParaRPr>
          </a:p>
          <a:p>
            <a:pPr marL="342900" indent="-342900">
              <a:lnSpc>
                <a:spcPct val="120000"/>
              </a:lnSpc>
              <a:spcBef>
                <a:spcPct val="20000"/>
              </a:spcBef>
              <a:buClr>
                <a:srgbClr val="3333CC"/>
              </a:buClr>
              <a:buSzPct val="70000"/>
              <a:buFont typeface="Wingdings" panose="05000000000000000000" pitchFamily="2" charset="2"/>
              <a:buChar char="Ø"/>
              <a:defRPr/>
            </a:pPr>
            <a:r>
              <a:rPr lang="zh-CN" altLang="en-US" sz="2800" b="1" kern="0" dirty="0">
                <a:latin typeface="楷体_GB2312" pitchFamily="49" charset="-122"/>
                <a:ea typeface="楷体_GB2312" pitchFamily="49" charset="-122"/>
              </a:rPr>
              <a:t>形式化方法是一种基于形式化数学变换的软件开发方法，它可将系统的规格说明转换为可执行的程序。</a:t>
            </a:r>
            <a:endParaRPr lang="zh-CN" altLang="en-US" sz="2800" b="1" kern="0" dirty="0">
              <a:latin typeface="楷体_GB2312" pitchFamily="49" charset="-122"/>
              <a:ea typeface="楷体_GB2312" pitchFamily="49" charset="-122"/>
            </a:endParaRPr>
          </a:p>
        </p:txBody>
      </p:sp>
      <p:pic>
        <p:nvPicPr>
          <p:cNvPr id="47108" name="Picture 14"/>
          <p:cNvPicPr>
            <a:picLocks noChangeAspect="1" noChangeArrowheads="1"/>
          </p:cNvPicPr>
          <p:nvPr/>
        </p:nvPicPr>
        <p:blipFill>
          <a:blip r:embed="rId1"/>
          <a:srcRect/>
          <a:stretch>
            <a:fillRect/>
          </a:stretch>
        </p:blipFill>
        <p:spPr bwMode="auto">
          <a:xfrm>
            <a:off x="500063" y="3929063"/>
            <a:ext cx="8420100" cy="971550"/>
          </a:xfrm>
          <a:prstGeom prst="rect">
            <a:avLst/>
          </a:prstGeom>
          <a:noFill/>
          <a:ln w="9525">
            <a:noFill/>
            <a:miter lim="800000"/>
            <a:headEnd/>
            <a:tailEnd/>
          </a:ln>
        </p:spPr>
      </p:pic>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1.5 </a:t>
            </a:r>
            <a:r>
              <a:rPr lang="zh-CN" altLang="en-US"/>
              <a:t>软件工程方法概述</a:t>
            </a:r>
            <a:endParaRPr lang="zh-CN" altLang="en-US"/>
          </a:p>
        </p:txBody>
      </p:sp>
      <p:sp>
        <p:nvSpPr>
          <p:cNvPr id="5" name="Rectangle 2"/>
          <p:cNvSpPr txBox="1">
            <a:spLocks noChangeArrowheads="1"/>
          </p:cNvSpPr>
          <p:nvPr/>
        </p:nvSpPr>
        <p:spPr bwMode="auto">
          <a:xfrm>
            <a:off x="450850" y="260350"/>
            <a:ext cx="8229600" cy="792163"/>
          </a:xfrm>
          <a:prstGeom prst="rect">
            <a:avLst/>
          </a:prstGeom>
          <a:noFill/>
          <a:ln w="9525">
            <a:noFill/>
            <a:miter lim="800000"/>
          </a:ln>
          <a:effectLst/>
        </p:spPr>
        <p:txBody>
          <a:bodyPr anchor="ctr"/>
          <a:lstStyle/>
          <a:p>
            <a:pPr algn="ctr">
              <a:defRPr/>
            </a:pPr>
            <a:endParaRPr lang="zh-CN" altLang="en-US" sz="4400" kern="0" dirty="0">
              <a:solidFill>
                <a:srgbClr val="C00000"/>
              </a:solidFill>
              <a:latin typeface="+mj-lt"/>
              <a:ea typeface="+mj-ea"/>
              <a:cs typeface="+mj-cs"/>
            </a:endParaRPr>
          </a:p>
        </p:txBody>
      </p:sp>
      <p:sp>
        <p:nvSpPr>
          <p:cNvPr id="6" name="Rectangle 3"/>
          <p:cNvSpPr txBox="1">
            <a:spLocks noChangeArrowheads="1"/>
          </p:cNvSpPr>
          <p:nvPr/>
        </p:nvSpPr>
        <p:spPr bwMode="auto">
          <a:xfrm>
            <a:off x="428596" y="1428736"/>
            <a:ext cx="8229600" cy="2946400"/>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宋体" panose="02010600030101010101" pitchFamily="2" charset="-122"/>
                <a:ea typeface="宋体" panose="02010600030101010101" pitchFamily="2" charset="-122"/>
              </a:rPr>
              <a:t>形式化方法的主要特点</a:t>
            </a:r>
            <a:endParaRPr lang="zh-CN" altLang="en-US" sz="3200" b="1" kern="0" dirty="0">
              <a:solidFill>
                <a:srgbClr val="CC0000"/>
              </a:solidFill>
              <a:latin typeface="宋体" panose="02010600030101010101" pitchFamily="2" charset="-122"/>
              <a:ea typeface="宋体" panose="02010600030101010101" pitchFamily="2" charset="-122"/>
            </a:endParaRPr>
          </a:p>
          <a:p>
            <a:pPr>
              <a:lnSpc>
                <a:spcPts val="3500"/>
              </a:lnSpc>
              <a:spcBef>
                <a:spcPts val="600"/>
              </a:spcBef>
              <a:buFont typeface="Wingdings" panose="05000000000000000000" pitchFamily="2" charset="2"/>
              <a:buChar char="Ø"/>
              <a:defRPr/>
            </a:pPr>
            <a:r>
              <a:rPr lang="zh-CN" altLang="en-US" sz="2400" b="1" dirty="0">
                <a:solidFill>
                  <a:srgbClr val="3366FF"/>
                </a:solidFill>
                <a:latin typeface="宋体" panose="02010600030101010101" pitchFamily="2" charset="-122"/>
                <a:ea typeface="宋体" panose="02010600030101010101" pitchFamily="2" charset="-122"/>
              </a:rPr>
              <a:t>软件需求规格说明</a:t>
            </a:r>
            <a:r>
              <a:rPr lang="zh-CN" altLang="en-US" sz="2400" dirty="0">
                <a:latin typeface="宋体" panose="02010600030101010101" pitchFamily="2" charset="-122"/>
                <a:ea typeface="宋体" panose="02010600030101010101" pitchFamily="2" charset="-122"/>
              </a:rPr>
              <a:t>被细化为用数学记号表达的详细的形式化规格说明；</a:t>
            </a:r>
            <a:endParaRPr lang="zh-CN" altLang="en-US" sz="2400" dirty="0">
              <a:latin typeface="宋体" panose="02010600030101010101" pitchFamily="2" charset="-122"/>
              <a:ea typeface="宋体" panose="02010600030101010101" pitchFamily="2" charset="-122"/>
            </a:endParaRPr>
          </a:p>
          <a:p>
            <a:pPr>
              <a:lnSpc>
                <a:spcPts val="3500"/>
              </a:lnSpc>
              <a:spcBef>
                <a:spcPts val="600"/>
              </a:spcBef>
              <a:buFont typeface="Wingdings" panose="05000000000000000000" pitchFamily="2" charset="2"/>
              <a:buChar char="Ø"/>
              <a:defRPr/>
            </a:pPr>
            <a:r>
              <a:rPr lang="zh-CN" altLang="en-US" sz="2400" b="1" dirty="0">
                <a:solidFill>
                  <a:srgbClr val="3366FF"/>
                </a:solidFill>
                <a:latin typeface="宋体" panose="02010600030101010101" pitchFamily="2" charset="-122"/>
                <a:ea typeface="宋体" panose="02010600030101010101" pitchFamily="2" charset="-122"/>
              </a:rPr>
              <a:t>设计、实现和单元测试</a:t>
            </a:r>
            <a:r>
              <a:rPr lang="zh-CN" altLang="en-US" sz="2400" dirty="0">
                <a:latin typeface="宋体" panose="02010600030101010101" pitchFamily="2" charset="-122"/>
                <a:ea typeface="宋体" panose="02010600030101010101" pitchFamily="2" charset="-122"/>
              </a:rPr>
              <a:t>等开发过程由一个变换开发过程代替。通过一系列变换将形式的规格说明细化成为程序。</a:t>
            </a:r>
            <a:endParaRPr lang="zh-CN" altLang="en-US" sz="2400" kern="0" dirty="0">
              <a:latin typeface="宋体" panose="02010600030101010101" pitchFamily="2" charset="-122"/>
              <a:ea typeface="宋体" panose="02010600030101010101" pitchFamily="2" charset="-122"/>
            </a:endParaRPr>
          </a:p>
        </p:txBody>
      </p:sp>
      <p:pic>
        <p:nvPicPr>
          <p:cNvPr id="48133" name="Picture 2"/>
          <p:cNvPicPr>
            <a:picLocks noChangeAspect="1" noChangeArrowheads="1"/>
          </p:cNvPicPr>
          <p:nvPr/>
        </p:nvPicPr>
        <p:blipFill>
          <a:blip r:embed="rId1"/>
          <a:srcRect/>
          <a:stretch>
            <a:fillRect/>
          </a:stretch>
        </p:blipFill>
        <p:spPr bwMode="auto">
          <a:xfrm>
            <a:off x="571472" y="4357694"/>
            <a:ext cx="8328025" cy="2143125"/>
          </a:xfrm>
          <a:prstGeom prst="rect">
            <a:avLst/>
          </a:prstGeom>
          <a:noFill/>
          <a:ln w="9525">
            <a:noFill/>
            <a:miter lim="800000"/>
            <a:headEnd/>
            <a:tailEnd/>
          </a:ln>
        </p:spPr>
      </p:pic>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latin typeface="+mn-lt"/>
              </a:rPr>
              <a:t>1.2 </a:t>
            </a:r>
            <a:r>
              <a:rPr lang="zh-CN" altLang="en-US" sz="3200" b="1" kern="0" dirty="0">
                <a:latin typeface="+mn-lt"/>
              </a:rPr>
              <a:t>软件危机与软件工程</a:t>
            </a:r>
            <a:endParaRPr lang="zh-CN" altLang="en-US" sz="3200" b="1" kern="0" dirty="0">
              <a:latin typeface="+mn-lt"/>
            </a:endParaRPr>
          </a:p>
          <a:p>
            <a:pPr marL="342900" indent="-342900">
              <a:spcBef>
                <a:spcPct val="20000"/>
              </a:spcBef>
              <a:defRPr/>
            </a:pPr>
            <a:r>
              <a:rPr lang="en-US" altLang="zh-CN" sz="3200" b="1" kern="0" dirty="0">
                <a:latin typeface="+mn-lt"/>
              </a:rPr>
              <a:t>1.3 </a:t>
            </a:r>
            <a:r>
              <a:rPr lang="zh-CN" altLang="en-US" sz="3200" b="1" kern="0" dirty="0">
                <a:latin typeface="+mn-lt"/>
              </a:rPr>
              <a:t>系统工程的目标</a:t>
            </a:r>
            <a:endParaRPr lang="zh-CN" altLang="en-US" sz="3200" b="1" kern="0" dirty="0">
              <a:latin typeface="+mn-lt"/>
            </a:endParaRPr>
          </a:p>
          <a:p>
            <a:pPr marL="342900" indent="-342900">
              <a:spcBef>
                <a:spcPct val="20000"/>
              </a:spcBef>
              <a:defRPr/>
            </a:pPr>
            <a:r>
              <a:rPr lang="en-US" altLang="zh-CN" sz="3200" b="1" kern="0" dirty="0">
                <a:latin typeface="+mn-lt"/>
              </a:rPr>
              <a:t>1.4 </a:t>
            </a:r>
            <a:r>
              <a:rPr lang="zh-CN" altLang="en-US" sz="3200" b="1" kern="0" dirty="0">
                <a:latin typeface="+mn-lt"/>
              </a:rPr>
              <a:t>软件生存期与软件生存模型</a:t>
            </a:r>
            <a:endParaRPr lang="zh-CN" altLang="en-US" sz="3200" b="1" kern="0" dirty="0">
              <a:latin typeface="+mn-lt"/>
            </a:endParaRPr>
          </a:p>
          <a:p>
            <a:pPr marL="342900" indent="-342900">
              <a:spcBef>
                <a:spcPct val="20000"/>
              </a:spcBef>
              <a:defRPr/>
            </a:pPr>
            <a:r>
              <a:rPr lang="en-US" altLang="zh-CN" sz="3200" b="1" kern="0" dirty="0">
                <a:latin typeface="+mn-lt"/>
              </a:rPr>
              <a:t>1.5 </a:t>
            </a:r>
            <a:r>
              <a:rPr lang="zh-CN" altLang="en-US" sz="3200" b="1" kern="0" dirty="0">
                <a:latin typeface="+mn-lt"/>
              </a:rPr>
              <a:t>软件工程方法概述</a:t>
            </a:r>
            <a:endParaRPr lang="en-US" altLang="zh-CN" sz="3200" b="1" kern="0" dirty="0">
              <a:latin typeface="+mn-lt"/>
            </a:endParaRPr>
          </a:p>
          <a:p>
            <a:pPr marL="342900" indent="-342900">
              <a:spcBef>
                <a:spcPct val="20000"/>
              </a:spcBef>
              <a:defRPr/>
            </a:pPr>
            <a:r>
              <a:rPr lang="en-US" altLang="zh-CN" sz="3200" b="1" kern="0" dirty="0">
                <a:solidFill>
                  <a:srgbClr val="C00000"/>
                </a:solidFill>
                <a:latin typeface="+mn-lt"/>
              </a:rPr>
              <a:t>1.6 </a:t>
            </a:r>
            <a:r>
              <a:rPr lang="zh-CN" altLang="en-US" sz="3200" b="1" kern="0" dirty="0">
                <a:solidFill>
                  <a:srgbClr val="C00000"/>
                </a:solidFill>
                <a:latin typeface="+mn-lt"/>
              </a:rPr>
              <a:t>软件工具概述</a:t>
            </a:r>
            <a:endParaRPr lang="zh-CN" altLang="en-US" sz="3200" b="1" kern="0" dirty="0">
              <a:solidFill>
                <a:srgbClr val="C0000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5" name="Rectangle 3"/>
          <p:cNvSpPr txBox="1">
            <a:spLocks noChangeArrowheads="1"/>
          </p:cNvSpPr>
          <p:nvPr/>
        </p:nvSpPr>
        <p:spPr bwMode="auto">
          <a:xfrm>
            <a:off x="500034" y="2071678"/>
            <a:ext cx="8229600" cy="3840162"/>
          </a:xfrm>
          <a:prstGeom prst="rect">
            <a:avLst/>
          </a:prstGeom>
          <a:noFill/>
          <a:ln w="9525">
            <a:noFill/>
            <a:miter lim="800000"/>
          </a:ln>
          <a:effectLst/>
        </p:spPr>
        <p:txBody>
          <a:bodyPr/>
          <a:lstStyle/>
          <a:p>
            <a:pPr marL="342900" indent="-342900">
              <a:lnSpc>
                <a:spcPts val="3500"/>
              </a:lnSpc>
              <a:spcBef>
                <a:spcPct val="20000"/>
              </a:spcBef>
              <a:spcAft>
                <a:spcPts val="600"/>
              </a:spcAft>
              <a:buFont typeface="Wingdings" panose="05000000000000000000" pitchFamily="2" charset="2"/>
              <a:buChar char="Ø"/>
              <a:defRPr/>
            </a:pP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软件工具：</a:t>
            </a:r>
            <a:r>
              <a:rPr lang="zh-CN" altLang="en-US" sz="2400" b="1" kern="0" dirty="0">
                <a:latin typeface="宋体" panose="02010600030101010101" pitchFamily="2" charset="-122"/>
                <a:ea typeface="宋体" panose="02010600030101010101" pitchFamily="2" charset="-122"/>
              </a:rPr>
              <a:t>通常也称为</a:t>
            </a:r>
            <a:r>
              <a:rPr lang="en-US" altLang="zh-CN"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CASE</a:t>
            </a:r>
            <a:r>
              <a:rPr lang="en-US" altLang="zh-CN" sz="2400" b="1" kern="0" dirty="0">
                <a:latin typeface="宋体" panose="02010600030101010101" pitchFamily="2" charset="-122"/>
                <a:ea typeface="宋体" panose="02010600030101010101" pitchFamily="2" charset="-122"/>
              </a:rPr>
              <a:t>(Computer Aided Software Engineering)</a:t>
            </a:r>
            <a:r>
              <a:rPr lang="zh-CN" altLang="en-US" sz="2400" b="1" kern="0" dirty="0">
                <a:latin typeface="宋体" panose="02010600030101010101" pitchFamily="2" charset="-122"/>
                <a:ea typeface="宋体" panose="02010600030101010101" pitchFamily="2" charset="-122"/>
              </a:rPr>
              <a:t>工具。支持软件生存周期中某一阶段（如系统定义、需求分析、设计、编码、测试或维护等）的需要而使用的软件工具。</a:t>
            </a:r>
            <a:endParaRPr lang="en-US" altLang="zh-CN" sz="2400" b="1" kern="0" dirty="0">
              <a:latin typeface="宋体" panose="02010600030101010101" pitchFamily="2" charset="-122"/>
              <a:ea typeface="宋体" panose="02010600030101010101" pitchFamily="2" charset="-122"/>
            </a:endParaRPr>
          </a:p>
          <a:p>
            <a:pPr marL="342900" indent="-342900">
              <a:lnSpc>
                <a:spcPts val="3500"/>
              </a:lnSpc>
              <a:spcBef>
                <a:spcPts val="600"/>
              </a:spcBef>
              <a:buFont typeface="Wingdings" panose="05000000000000000000" pitchFamily="2" charset="2"/>
              <a:buChar char="Ø"/>
              <a:defRPr/>
            </a:pP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早期的工具：</a:t>
            </a:r>
            <a:r>
              <a:rPr lang="zh-CN" altLang="en-US" sz="2400" b="1" kern="0" dirty="0">
                <a:latin typeface="宋体" panose="02010600030101010101" pitchFamily="2" charset="-122"/>
                <a:ea typeface="宋体" panose="02010600030101010101" pitchFamily="2" charset="-122"/>
              </a:rPr>
              <a:t>如</a:t>
            </a:r>
            <a:r>
              <a:rPr lang="zh-CN" altLang="en-US" sz="2400" b="1" kern="0" dirty="0">
                <a:solidFill>
                  <a:schemeClr val="accent2"/>
                </a:solidFill>
                <a:latin typeface="宋体" panose="02010600030101010101" pitchFamily="2" charset="-122"/>
                <a:ea typeface="宋体" panose="02010600030101010101" pitchFamily="2" charset="-122"/>
              </a:rPr>
              <a:t>编辑程序、汇编程序和各种程序语言的编译程序或解释程序、连接程序、装配程序、排错程序</a:t>
            </a:r>
            <a:r>
              <a:rPr lang="zh-CN" altLang="en-US" sz="2400" b="1" kern="0" dirty="0">
                <a:latin typeface="宋体" panose="02010600030101010101" pitchFamily="2" charset="-122"/>
                <a:ea typeface="宋体" panose="02010600030101010101" pitchFamily="2" charset="-122"/>
              </a:rPr>
              <a:t>等辅助软件编程活动的工具。</a:t>
            </a:r>
            <a:endParaRPr lang="zh-CN" altLang="en-US" sz="2400" b="1" kern="0" dirty="0">
              <a:latin typeface="宋体" panose="02010600030101010101" pitchFamily="2" charset="-122"/>
              <a:ea typeface="宋体" panose="02010600030101010101" pitchFamily="2" charset="-122"/>
            </a:endParaRPr>
          </a:p>
          <a:p>
            <a:pPr marL="342900" indent="-342900">
              <a:lnSpc>
                <a:spcPts val="3500"/>
              </a:lnSpc>
              <a:spcBef>
                <a:spcPct val="20000"/>
              </a:spcBef>
              <a:defRPr/>
            </a:pPr>
            <a:endParaRPr lang="zh-CN" altLang="en-US" sz="2800" b="1" kern="0" dirty="0">
              <a:latin typeface="宋体" panose="02010600030101010101" pitchFamily="2" charset="-122"/>
              <a:ea typeface="宋体" panose="02010600030101010101" pitchFamily="2" charset="-122"/>
            </a:endParaRPr>
          </a:p>
        </p:txBody>
      </p:sp>
      <p:sp>
        <p:nvSpPr>
          <p:cNvPr id="6" name="Rectangle 3"/>
          <p:cNvSpPr txBox="1">
            <a:spLocks noChangeArrowheads="1"/>
          </p:cNvSpPr>
          <p:nvPr/>
        </p:nvSpPr>
        <p:spPr bwMode="auto">
          <a:xfrm>
            <a:off x="457200" y="1268413"/>
            <a:ext cx="8229600" cy="731837"/>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软件工具的概念及发展</a:t>
            </a:r>
            <a:endParaRPr lang="zh-CN" altLang="en-US" sz="3200" b="1" kern="0" dirty="0">
              <a:solidFill>
                <a:srgbClr val="CC0000"/>
              </a:solidFill>
              <a:latin typeface="+mn-lt"/>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t>软件工程教育的定位</a:t>
            </a:r>
            <a:endParaRPr lang="zh-CN" altLang="en-US"/>
          </a:p>
        </p:txBody>
      </p:sp>
      <p:sp>
        <p:nvSpPr>
          <p:cNvPr id="26627" name="Rectangle 3"/>
          <p:cNvSpPr>
            <a:spLocks noGrp="1" noChangeArrowheads="1"/>
          </p:cNvSpPr>
          <p:nvPr>
            <p:ph idx="1"/>
          </p:nvPr>
        </p:nvSpPr>
        <p:spPr>
          <a:xfrm>
            <a:off x="327025" y="1357298"/>
            <a:ext cx="8816975" cy="922338"/>
          </a:xfrm>
        </p:spPr>
        <p:txBody>
          <a:bodyPr/>
          <a:lstStyle/>
          <a:p>
            <a:pPr eaLnBrk="1" hangingPunct="1">
              <a:defRPr/>
            </a:pPr>
            <a:r>
              <a:rPr lang="zh-CN" altLang="en-US" sz="2400" b="1" dirty="0">
                <a:solidFill>
                  <a:srgbClr val="C00000"/>
                </a:solidFill>
                <a:latin typeface="宋体" panose="02010600030101010101" pitchFamily="2" charset="-122"/>
                <a:ea typeface="宋体" panose="02010600030101010101" pitchFamily="2" charset="-122"/>
              </a:rPr>
              <a:t>我国软件工程的专业教育与软件人才的链之间的关系可参考下图：</a:t>
            </a:r>
            <a:endParaRPr lang="zh-CN" altLang="en-US" sz="2400" b="1" dirty="0">
              <a:solidFill>
                <a:srgbClr val="C00000"/>
              </a:solidFill>
              <a:latin typeface="宋体" panose="02010600030101010101" pitchFamily="2" charset="-122"/>
              <a:ea typeface="宋体" panose="02010600030101010101" pitchFamily="2" charset="-122"/>
            </a:endParaRPr>
          </a:p>
        </p:txBody>
      </p:sp>
      <p:sp>
        <p:nvSpPr>
          <p:cNvPr id="27652" name="灯片编号占位符 4"/>
          <p:cNvSpPr>
            <a:spLocks noGrp="1"/>
          </p:cNvSpPr>
          <p:nvPr>
            <p:ph type="sldNum" sz="quarter" idx="11"/>
          </p:nvPr>
        </p:nvSpPr>
        <p:spPr>
          <a:xfrm>
            <a:off x="6000760" y="6381750"/>
            <a:ext cx="2895600" cy="476250"/>
          </a:xfrm>
          <a:noFill/>
        </p:spPr>
        <p:txBody>
          <a:bodyPr/>
          <a:lstStyle/>
          <a:p>
            <a:pPr algn="r"/>
            <a:fld id="{DC4682D8-7979-46CA-9277-E9A37BEC497F}" type="slidenum">
              <a:rPr lang="zh-CN" altLang="en-US" smtClean="0"/>
            </a:fld>
            <a:endParaRPr lang="en-US" altLang="zh-CN" dirty="0"/>
          </a:p>
        </p:txBody>
      </p:sp>
      <p:grpSp>
        <p:nvGrpSpPr>
          <p:cNvPr id="2" name="组合 23"/>
          <p:cNvGrpSpPr/>
          <p:nvPr/>
        </p:nvGrpSpPr>
        <p:grpSpPr bwMode="auto">
          <a:xfrm>
            <a:off x="1476375" y="2268545"/>
            <a:ext cx="5953145" cy="2089149"/>
            <a:chOff x="1476375" y="1700213"/>
            <a:chExt cx="6191250" cy="2232025"/>
          </a:xfrm>
        </p:grpSpPr>
        <p:sp>
          <p:nvSpPr>
            <p:cNvPr id="27665" name="Rectangle 5"/>
            <p:cNvSpPr>
              <a:spLocks noChangeArrowheads="1"/>
            </p:cNvSpPr>
            <p:nvPr/>
          </p:nvSpPr>
          <p:spPr bwMode="auto">
            <a:xfrm>
              <a:off x="1476375" y="1700213"/>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架构设计师</a:t>
              </a:r>
              <a:endParaRPr lang="zh-CN" altLang="en-US" sz="2000" b="1">
                <a:latin typeface="宋体" panose="02010600030101010101" pitchFamily="2" charset="-122"/>
                <a:ea typeface="宋体" panose="02010600030101010101" pitchFamily="2" charset="-122"/>
              </a:endParaRPr>
            </a:p>
          </p:txBody>
        </p:sp>
        <p:sp>
          <p:nvSpPr>
            <p:cNvPr id="27666" name="Rectangle 6"/>
            <p:cNvSpPr>
              <a:spLocks noChangeArrowheads="1"/>
            </p:cNvSpPr>
            <p:nvPr/>
          </p:nvSpPr>
          <p:spPr bwMode="auto">
            <a:xfrm>
              <a:off x="1476375" y="2274888"/>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产品经理</a:t>
              </a:r>
              <a:endParaRPr lang="zh-CN" altLang="en-US" sz="2000" b="1">
                <a:latin typeface="宋体" panose="02010600030101010101" pitchFamily="2" charset="-122"/>
                <a:ea typeface="宋体" panose="02010600030101010101" pitchFamily="2" charset="-122"/>
              </a:endParaRPr>
            </a:p>
          </p:txBody>
        </p:sp>
        <p:sp>
          <p:nvSpPr>
            <p:cNvPr id="27667" name="Rectangle 7"/>
            <p:cNvSpPr>
              <a:spLocks noChangeArrowheads="1"/>
            </p:cNvSpPr>
            <p:nvPr/>
          </p:nvSpPr>
          <p:spPr bwMode="auto">
            <a:xfrm>
              <a:off x="1476375" y="2851150"/>
              <a:ext cx="2016125" cy="504825"/>
            </a:xfrm>
            <a:prstGeom prst="rect">
              <a:avLst/>
            </a:prstGeom>
            <a:noFill/>
            <a:ln w="15875">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项目管理者</a:t>
              </a:r>
              <a:endParaRPr lang="zh-CN" altLang="en-US" sz="2000" b="1">
                <a:latin typeface="宋体" panose="02010600030101010101" pitchFamily="2" charset="-122"/>
                <a:ea typeface="宋体" panose="02010600030101010101" pitchFamily="2" charset="-122"/>
              </a:endParaRPr>
            </a:p>
          </p:txBody>
        </p:sp>
        <p:sp>
          <p:nvSpPr>
            <p:cNvPr id="27668" name="Rectangle 8"/>
            <p:cNvSpPr>
              <a:spLocks noChangeArrowheads="1"/>
            </p:cNvSpPr>
            <p:nvPr/>
          </p:nvSpPr>
          <p:spPr bwMode="auto">
            <a:xfrm>
              <a:off x="1476375" y="3427413"/>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系统分析师</a:t>
              </a:r>
              <a:endParaRPr lang="zh-CN" altLang="en-US" sz="2000" b="1">
                <a:latin typeface="宋体" panose="02010600030101010101" pitchFamily="2" charset="-122"/>
                <a:ea typeface="宋体" panose="02010600030101010101" pitchFamily="2" charset="-122"/>
              </a:endParaRPr>
            </a:p>
          </p:txBody>
        </p:sp>
        <p:sp>
          <p:nvSpPr>
            <p:cNvPr id="27669" name="Rectangle 11"/>
            <p:cNvSpPr>
              <a:spLocks noChangeArrowheads="1"/>
            </p:cNvSpPr>
            <p:nvPr/>
          </p:nvSpPr>
          <p:spPr bwMode="auto">
            <a:xfrm>
              <a:off x="5651500" y="2562225"/>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研究生教育</a:t>
              </a:r>
              <a:endParaRPr lang="zh-CN" altLang="en-US" sz="2000" b="1">
                <a:latin typeface="宋体" panose="02010600030101010101" pitchFamily="2" charset="-122"/>
                <a:ea typeface="宋体" panose="02010600030101010101" pitchFamily="2" charset="-122"/>
              </a:endParaRPr>
            </a:p>
          </p:txBody>
        </p:sp>
        <p:cxnSp>
          <p:nvCxnSpPr>
            <p:cNvPr id="27670" name="AutoShape 15"/>
            <p:cNvCxnSpPr>
              <a:cxnSpLocks noChangeShapeType="1"/>
              <a:stCxn id="27669" idx="1"/>
              <a:endCxn id="27665" idx="3"/>
            </p:cNvCxnSpPr>
            <p:nvPr/>
          </p:nvCxnSpPr>
          <p:spPr bwMode="auto">
            <a:xfrm rot="10800000">
              <a:off x="3500438" y="1952625"/>
              <a:ext cx="2143125" cy="862013"/>
            </a:xfrm>
            <a:prstGeom prst="bentConnector3">
              <a:avLst>
                <a:gd name="adj1" fmla="val 50000"/>
              </a:avLst>
            </a:prstGeom>
            <a:noFill/>
            <a:ln w="12700">
              <a:solidFill>
                <a:schemeClr val="tx1"/>
              </a:solidFill>
              <a:miter lim="800000"/>
            </a:ln>
          </p:spPr>
        </p:cxnSp>
        <p:cxnSp>
          <p:nvCxnSpPr>
            <p:cNvPr id="27671" name="AutoShape 16"/>
            <p:cNvCxnSpPr>
              <a:cxnSpLocks noChangeShapeType="1"/>
              <a:stCxn id="27669" idx="1"/>
              <a:endCxn id="27666" idx="3"/>
            </p:cNvCxnSpPr>
            <p:nvPr/>
          </p:nvCxnSpPr>
          <p:spPr bwMode="auto">
            <a:xfrm rot="10800000">
              <a:off x="3500438" y="2527300"/>
              <a:ext cx="2143125" cy="287338"/>
            </a:xfrm>
            <a:prstGeom prst="bentConnector3">
              <a:avLst>
                <a:gd name="adj1" fmla="val 50000"/>
              </a:avLst>
            </a:prstGeom>
            <a:noFill/>
            <a:ln w="12700">
              <a:solidFill>
                <a:schemeClr val="tx1"/>
              </a:solidFill>
              <a:miter lim="800000"/>
            </a:ln>
          </p:spPr>
        </p:cxnSp>
        <p:cxnSp>
          <p:nvCxnSpPr>
            <p:cNvPr id="27672" name="AutoShape 17"/>
            <p:cNvCxnSpPr>
              <a:cxnSpLocks noChangeShapeType="1"/>
              <a:stCxn id="27669" idx="1"/>
              <a:endCxn id="27667" idx="3"/>
            </p:cNvCxnSpPr>
            <p:nvPr/>
          </p:nvCxnSpPr>
          <p:spPr bwMode="auto">
            <a:xfrm rot="10800000" flipV="1">
              <a:off x="3500438" y="2814638"/>
              <a:ext cx="2143125" cy="288925"/>
            </a:xfrm>
            <a:prstGeom prst="bentConnector3">
              <a:avLst>
                <a:gd name="adj1" fmla="val 50000"/>
              </a:avLst>
            </a:prstGeom>
            <a:noFill/>
            <a:ln w="12700">
              <a:solidFill>
                <a:schemeClr val="tx1"/>
              </a:solidFill>
              <a:miter lim="800000"/>
            </a:ln>
          </p:spPr>
        </p:cxnSp>
        <p:cxnSp>
          <p:nvCxnSpPr>
            <p:cNvPr id="27673" name="AutoShape 18"/>
            <p:cNvCxnSpPr>
              <a:cxnSpLocks noChangeShapeType="1"/>
              <a:stCxn id="27669" idx="1"/>
              <a:endCxn id="27668" idx="3"/>
            </p:cNvCxnSpPr>
            <p:nvPr/>
          </p:nvCxnSpPr>
          <p:spPr bwMode="auto">
            <a:xfrm rot="10800000" flipV="1">
              <a:off x="3500438" y="2814638"/>
              <a:ext cx="2143125" cy="865187"/>
            </a:xfrm>
            <a:prstGeom prst="bentConnector3">
              <a:avLst>
                <a:gd name="adj1" fmla="val 50000"/>
              </a:avLst>
            </a:prstGeom>
            <a:noFill/>
            <a:ln w="12700">
              <a:solidFill>
                <a:schemeClr val="tx1"/>
              </a:solidFill>
              <a:miter lim="800000"/>
            </a:ln>
          </p:spPr>
        </p:cxnSp>
      </p:grpSp>
      <p:grpSp>
        <p:nvGrpSpPr>
          <p:cNvPr id="3" name="组合 24"/>
          <p:cNvGrpSpPr/>
          <p:nvPr/>
        </p:nvGrpSpPr>
        <p:grpSpPr bwMode="auto">
          <a:xfrm>
            <a:off x="1476375" y="4625998"/>
            <a:ext cx="5953145" cy="1803398"/>
            <a:chOff x="1476375" y="4149725"/>
            <a:chExt cx="6191250" cy="2089150"/>
          </a:xfrm>
        </p:grpSpPr>
        <p:sp>
          <p:nvSpPr>
            <p:cNvPr id="27655" name="Rectangle 4"/>
            <p:cNvSpPr>
              <a:spLocks noChangeArrowheads="1"/>
            </p:cNvSpPr>
            <p:nvPr/>
          </p:nvSpPr>
          <p:spPr bwMode="auto">
            <a:xfrm>
              <a:off x="1476375" y="4725988"/>
              <a:ext cx="2016125" cy="504825"/>
            </a:xfrm>
            <a:prstGeom prst="rect">
              <a:avLst/>
            </a:prstGeom>
            <a:noFill/>
            <a:ln w="15875" algn="ctr">
              <a:solidFill>
                <a:schemeClr val="tx1"/>
              </a:solidFill>
              <a:miter lim="800000"/>
            </a:ln>
          </p:spPr>
          <p:txBody>
            <a:bodyPr wrap="none" anchor="ctr"/>
            <a:lstStyle/>
            <a:p>
              <a:pPr algn="ctr"/>
              <a:r>
                <a:rPr lang="zh-CN" altLang="en-US" sz="2000" b="1" dirty="0">
                  <a:latin typeface="宋体" panose="02010600030101010101" pitchFamily="2" charset="-122"/>
                  <a:ea typeface="宋体" panose="02010600030101010101" pitchFamily="2" charset="-122"/>
                </a:rPr>
                <a:t>软件开发工程师</a:t>
              </a:r>
              <a:endParaRPr lang="zh-CN" altLang="en-US" sz="2000" b="1" dirty="0">
                <a:latin typeface="宋体" panose="02010600030101010101" pitchFamily="2" charset="-122"/>
                <a:ea typeface="宋体" panose="02010600030101010101" pitchFamily="2" charset="-122"/>
              </a:endParaRPr>
            </a:p>
          </p:txBody>
        </p:sp>
        <p:sp>
          <p:nvSpPr>
            <p:cNvPr id="27656" name="Rectangle 9"/>
            <p:cNvSpPr>
              <a:spLocks noChangeArrowheads="1"/>
            </p:cNvSpPr>
            <p:nvPr/>
          </p:nvSpPr>
          <p:spPr bwMode="auto">
            <a:xfrm>
              <a:off x="1476375" y="4149725"/>
              <a:ext cx="2016125" cy="504825"/>
            </a:xfrm>
            <a:prstGeom prst="rect">
              <a:avLst/>
            </a:prstGeom>
            <a:noFill/>
            <a:ln w="15875" algn="ctr">
              <a:solidFill>
                <a:schemeClr val="tx1"/>
              </a:solidFill>
              <a:miter lim="800000"/>
            </a:ln>
          </p:spPr>
          <p:txBody>
            <a:bodyPr wrap="none" anchor="ctr"/>
            <a:lstStyle/>
            <a:p>
              <a:pPr algn="ctr"/>
              <a:r>
                <a:rPr lang="zh-CN" altLang="en-US" sz="2000" b="1" dirty="0">
                  <a:latin typeface="宋体" panose="02010600030101010101" pitchFamily="2" charset="-122"/>
                  <a:ea typeface="宋体" panose="02010600030101010101" pitchFamily="2" charset="-122"/>
                </a:rPr>
                <a:t>系统设计师</a:t>
              </a:r>
              <a:endParaRPr lang="zh-CN" altLang="en-US" sz="2000" b="1" dirty="0">
                <a:latin typeface="宋体" panose="02010600030101010101" pitchFamily="2" charset="-122"/>
                <a:ea typeface="宋体" panose="02010600030101010101" pitchFamily="2" charset="-122"/>
              </a:endParaRPr>
            </a:p>
          </p:txBody>
        </p:sp>
        <p:sp>
          <p:nvSpPr>
            <p:cNvPr id="27657" name="Rectangle 10"/>
            <p:cNvSpPr>
              <a:spLocks noChangeArrowheads="1"/>
            </p:cNvSpPr>
            <p:nvPr/>
          </p:nvSpPr>
          <p:spPr bwMode="auto">
            <a:xfrm>
              <a:off x="1476375" y="5589588"/>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程序员</a:t>
              </a:r>
              <a:endParaRPr lang="zh-CN" altLang="en-US" sz="2000" b="1">
                <a:latin typeface="宋体" panose="02010600030101010101" pitchFamily="2" charset="-122"/>
                <a:ea typeface="宋体" panose="02010600030101010101" pitchFamily="2" charset="-122"/>
              </a:endParaRPr>
            </a:p>
          </p:txBody>
        </p:sp>
        <p:sp>
          <p:nvSpPr>
            <p:cNvPr id="27658" name="Rectangle 12"/>
            <p:cNvSpPr>
              <a:spLocks noChangeArrowheads="1"/>
            </p:cNvSpPr>
            <p:nvPr/>
          </p:nvSpPr>
          <p:spPr bwMode="auto">
            <a:xfrm>
              <a:off x="5651500" y="4149725"/>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本科教育</a:t>
              </a:r>
              <a:endParaRPr lang="zh-CN" altLang="en-US" sz="2000" b="1">
                <a:latin typeface="宋体" panose="02010600030101010101" pitchFamily="2" charset="-122"/>
                <a:ea typeface="宋体" panose="02010600030101010101" pitchFamily="2" charset="-122"/>
              </a:endParaRPr>
            </a:p>
          </p:txBody>
        </p:sp>
        <p:sp>
          <p:nvSpPr>
            <p:cNvPr id="27659" name="Rectangle 13"/>
            <p:cNvSpPr>
              <a:spLocks noChangeArrowheads="1"/>
            </p:cNvSpPr>
            <p:nvPr/>
          </p:nvSpPr>
          <p:spPr bwMode="auto">
            <a:xfrm>
              <a:off x="5651500" y="5156200"/>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大专教育</a:t>
              </a:r>
              <a:endParaRPr lang="zh-CN" altLang="en-US" sz="2000" b="1">
                <a:latin typeface="宋体" panose="02010600030101010101" pitchFamily="2" charset="-122"/>
                <a:ea typeface="宋体" panose="02010600030101010101" pitchFamily="2" charset="-122"/>
              </a:endParaRPr>
            </a:p>
          </p:txBody>
        </p:sp>
        <p:sp>
          <p:nvSpPr>
            <p:cNvPr id="27660" name="Rectangle 14"/>
            <p:cNvSpPr>
              <a:spLocks noChangeArrowheads="1"/>
            </p:cNvSpPr>
            <p:nvPr/>
          </p:nvSpPr>
          <p:spPr bwMode="auto">
            <a:xfrm>
              <a:off x="5651500" y="5734050"/>
              <a:ext cx="2016125" cy="504825"/>
            </a:xfrm>
            <a:prstGeom prst="rect">
              <a:avLst/>
            </a:prstGeom>
            <a:noFill/>
            <a:ln w="15875" algn="ctr">
              <a:solidFill>
                <a:schemeClr val="tx1"/>
              </a:solidFill>
              <a:miter lim="800000"/>
            </a:ln>
          </p:spPr>
          <p:txBody>
            <a:bodyPr wrap="none" anchor="ctr"/>
            <a:lstStyle/>
            <a:p>
              <a:pPr algn="ctr"/>
              <a:r>
                <a:rPr lang="zh-CN" altLang="en-US" sz="2000" b="1">
                  <a:latin typeface="宋体" panose="02010600030101010101" pitchFamily="2" charset="-122"/>
                  <a:ea typeface="宋体" panose="02010600030101010101" pitchFamily="2" charset="-122"/>
                </a:rPr>
                <a:t>中专教育</a:t>
              </a:r>
              <a:endParaRPr lang="zh-CN" altLang="en-US" sz="2000" b="1">
                <a:latin typeface="宋体" panose="02010600030101010101" pitchFamily="2" charset="-122"/>
                <a:ea typeface="宋体" panose="02010600030101010101" pitchFamily="2" charset="-122"/>
              </a:endParaRPr>
            </a:p>
          </p:txBody>
        </p:sp>
        <p:cxnSp>
          <p:nvCxnSpPr>
            <p:cNvPr id="27661" name="AutoShape 19"/>
            <p:cNvCxnSpPr>
              <a:cxnSpLocks noChangeShapeType="1"/>
              <a:stCxn id="27658" idx="1"/>
              <a:endCxn id="27656" idx="3"/>
            </p:cNvCxnSpPr>
            <p:nvPr/>
          </p:nvCxnSpPr>
          <p:spPr bwMode="auto">
            <a:xfrm rot="10800000">
              <a:off x="3500438" y="4402138"/>
              <a:ext cx="2143125" cy="0"/>
            </a:xfrm>
            <a:prstGeom prst="straightConnector1">
              <a:avLst/>
            </a:prstGeom>
            <a:noFill/>
            <a:ln w="12700">
              <a:solidFill>
                <a:schemeClr val="tx1"/>
              </a:solidFill>
              <a:round/>
            </a:ln>
          </p:spPr>
        </p:cxnSp>
        <p:cxnSp>
          <p:nvCxnSpPr>
            <p:cNvPr id="27662" name="AutoShape 20"/>
            <p:cNvCxnSpPr>
              <a:cxnSpLocks noChangeShapeType="1"/>
              <a:stCxn id="27658" idx="1"/>
              <a:endCxn id="27655" idx="3"/>
            </p:cNvCxnSpPr>
            <p:nvPr/>
          </p:nvCxnSpPr>
          <p:spPr bwMode="auto">
            <a:xfrm rot="10800000" flipV="1">
              <a:off x="3500438" y="4402138"/>
              <a:ext cx="2143125" cy="576262"/>
            </a:xfrm>
            <a:prstGeom prst="bentConnector3">
              <a:avLst>
                <a:gd name="adj1" fmla="val 50000"/>
              </a:avLst>
            </a:prstGeom>
            <a:noFill/>
            <a:ln w="12700">
              <a:solidFill>
                <a:schemeClr val="tx1"/>
              </a:solidFill>
              <a:miter lim="800000"/>
            </a:ln>
          </p:spPr>
        </p:cxnSp>
        <p:cxnSp>
          <p:nvCxnSpPr>
            <p:cNvPr id="27663" name="AutoShape 21"/>
            <p:cNvCxnSpPr>
              <a:cxnSpLocks noChangeShapeType="1"/>
              <a:stCxn id="27659" idx="1"/>
              <a:endCxn id="27657" idx="3"/>
            </p:cNvCxnSpPr>
            <p:nvPr/>
          </p:nvCxnSpPr>
          <p:spPr bwMode="auto">
            <a:xfrm rot="10800000" flipV="1">
              <a:off x="3500438" y="5408613"/>
              <a:ext cx="2143125" cy="433387"/>
            </a:xfrm>
            <a:prstGeom prst="bentConnector3">
              <a:avLst>
                <a:gd name="adj1" fmla="val 50000"/>
              </a:avLst>
            </a:prstGeom>
            <a:noFill/>
            <a:ln w="12700">
              <a:solidFill>
                <a:schemeClr val="tx1"/>
              </a:solidFill>
              <a:miter lim="800000"/>
            </a:ln>
          </p:spPr>
        </p:cxnSp>
        <p:cxnSp>
          <p:nvCxnSpPr>
            <p:cNvPr id="27664" name="AutoShape 22"/>
            <p:cNvCxnSpPr>
              <a:cxnSpLocks noChangeShapeType="1"/>
              <a:stCxn id="27660" idx="1"/>
              <a:endCxn id="27657" idx="3"/>
            </p:cNvCxnSpPr>
            <p:nvPr/>
          </p:nvCxnSpPr>
          <p:spPr bwMode="auto">
            <a:xfrm rot="10800000">
              <a:off x="3500438" y="5842000"/>
              <a:ext cx="2143125" cy="144463"/>
            </a:xfrm>
            <a:prstGeom prst="bentConnector3">
              <a:avLst>
                <a:gd name="adj1" fmla="val 50000"/>
              </a:avLst>
            </a:prstGeom>
            <a:noFill/>
            <a:ln w="12700">
              <a:solidFill>
                <a:schemeClr val="tx1"/>
              </a:solidFill>
              <a:miter lim="800000"/>
            </a:ln>
          </p:spPr>
        </p:cxnSp>
      </p:grpSp>
      <p:cxnSp>
        <p:nvCxnSpPr>
          <p:cNvPr id="35" name="肘形连接符 34"/>
          <p:cNvCxnSpPr/>
          <p:nvPr/>
        </p:nvCxnSpPr>
        <p:spPr>
          <a:xfrm rot="16200000" flipV="1">
            <a:off x="4250529" y="3821909"/>
            <a:ext cx="1571636" cy="500066"/>
          </a:xfrm>
          <a:prstGeom prst="bentConnector3">
            <a:avLst>
              <a:gd name="adj1" fmla="val 50000"/>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5" name="Rectangle 3"/>
          <p:cNvSpPr txBox="1">
            <a:spLocks noChangeArrowheads="1"/>
          </p:cNvSpPr>
          <p:nvPr/>
        </p:nvSpPr>
        <p:spPr bwMode="auto">
          <a:xfrm>
            <a:off x="500034" y="1928802"/>
            <a:ext cx="8229600" cy="3840162"/>
          </a:xfrm>
          <a:prstGeom prst="rect">
            <a:avLst/>
          </a:prstGeom>
          <a:noFill/>
          <a:ln w="9525">
            <a:noFill/>
            <a:miter lim="800000"/>
          </a:ln>
          <a:effectLst/>
        </p:spPr>
        <p:txBody>
          <a:bodyPr/>
          <a:lstStyle/>
          <a:p>
            <a:pPr marL="342900" indent="-342900">
              <a:lnSpc>
                <a:spcPct val="150000"/>
              </a:lnSpc>
              <a:spcBef>
                <a:spcPts val="600"/>
              </a:spcBef>
              <a:buFont typeface="Wingdings" panose="05000000000000000000" pitchFamily="2" charset="2"/>
              <a:buChar char="Ø"/>
              <a:defRPr/>
            </a:pPr>
            <a:r>
              <a:rPr lang="en-US" altLang="zh-CN"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60</a:t>
            </a: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年代末期</a:t>
            </a:r>
            <a:r>
              <a:rPr lang="zh-CN" altLang="en-US" sz="2400" b="1" kern="0" dirty="0">
                <a:latin typeface="宋体" panose="02010600030101010101" pitchFamily="2" charset="-122"/>
                <a:ea typeface="宋体" panose="02010600030101010101" pitchFamily="2" charset="-122"/>
              </a:rPr>
              <a:t>：提出软件工程后，支持</a:t>
            </a:r>
            <a:r>
              <a:rPr lang="zh-CN" altLang="en-US" sz="2400" b="1" kern="0" dirty="0">
                <a:solidFill>
                  <a:srgbClr val="002060"/>
                </a:solidFill>
                <a:latin typeface="宋体" panose="02010600030101010101" pitchFamily="2" charset="-122"/>
                <a:ea typeface="宋体" panose="02010600030101010101" pitchFamily="2" charset="-122"/>
              </a:rPr>
              <a:t>软件开发、维护、管理</a:t>
            </a:r>
            <a:r>
              <a:rPr lang="zh-CN" altLang="en-US" sz="2400" b="1" kern="0" dirty="0">
                <a:latin typeface="宋体" panose="02010600030101010101" pitchFamily="2" charset="-122"/>
                <a:ea typeface="宋体" panose="02010600030101010101" pitchFamily="2" charset="-122"/>
              </a:rPr>
              <a:t>等过程的各种活动的工具也应运而生。</a:t>
            </a:r>
            <a:endParaRPr lang="en-US" altLang="zh-CN" sz="2400" b="1" kern="0" dirty="0">
              <a:latin typeface="宋体" panose="02010600030101010101" pitchFamily="2" charset="-122"/>
              <a:ea typeface="宋体" panose="02010600030101010101" pitchFamily="2" charset="-122"/>
            </a:endParaRPr>
          </a:p>
          <a:p>
            <a:pPr marL="342900" indent="-342900">
              <a:lnSpc>
                <a:spcPct val="150000"/>
              </a:lnSpc>
              <a:spcBef>
                <a:spcPts val="600"/>
              </a:spcBef>
              <a:buFont typeface="Wingdings" panose="05000000000000000000" pitchFamily="2" charset="2"/>
              <a:buChar char="Ø"/>
              <a:defRPr/>
            </a:pPr>
            <a:r>
              <a:rPr lang="en-US" altLang="zh-CN"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80</a:t>
            </a: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年代中期：</a:t>
            </a:r>
            <a:r>
              <a:rPr lang="zh-CN" altLang="en-US" sz="2400" b="1" kern="0" dirty="0">
                <a:latin typeface="宋体" panose="02010600030101010101" pitchFamily="2" charset="-122"/>
                <a:ea typeface="宋体" panose="02010600030101010101" pitchFamily="2" charset="-122"/>
              </a:rPr>
              <a:t>提出软件过程的新概念，人们开始研制</a:t>
            </a:r>
            <a:r>
              <a:rPr lang="zh-CN" altLang="en-US" sz="2400" b="1" kern="0" dirty="0">
                <a:solidFill>
                  <a:srgbClr val="002060"/>
                </a:solidFill>
                <a:latin typeface="宋体" panose="02010600030101010101" pitchFamily="2" charset="-122"/>
                <a:ea typeface="宋体" panose="02010600030101010101" pitchFamily="2" charset="-122"/>
              </a:rPr>
              <a:t>过程建模的工具、过程评价工具</a:t>
            </a:r>
            <a:r>
              <a:rPr lang="zh-CN" altLang="en-US" sz="2400" b="1" kern="0" dirty="0">
                <a:latin typeface="宋体" panose="02010600030101010101" pitchFamily="2" charset="-122"/>
                <a:ea typeface="宋体" panose="02010600030101010101" pitchFamily="2" charset="-122"/>
              </a:rPr>
              <a:t>。</a:t>
            </a:r>
            <a:endParaRPr lang="zh-CN" altLang="en-US" sz="2400" b="1" kern="0" dirty="0">
              <a:latin typeface="宋体" panose="02010600030101010101" pitchFamily="2" charset="-122"/>
              <a:ea typeface="宋体" panose="02010600030101010101" pitchFamily="2" charset="-122"/>
            </a:endParaRPr>
          </a:p>
          <a:p>
            <a:pPr>
              <a:lnSpc>
                <a:spcPct val="150000"/>
              </a:lnSpc>
              <a:defRPr/>
            </a:pPr>
            <a:r>
              <a:rPr lang="zh-CN" altLang="en-US" sz="2400" b="1" dirty="0">
                <a:latin typeface="宋体" panose="02010600030101010101" pitchFamily="2" charset="-122"/>
                <a:ea typeface="宋体" panose="02010600030101010101" pitchFamily="2" charset="-122"/>
              </a:rPr>
              <a:t>    </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如今</a:t>
            </a:r>
            <a:r>
              <a:rPr lang="zh-CN" altLang="en-US" sz="2400" b="1" dirty="0">
                <a:latin typeface="宋体" panose="02010600030101010101" pitchFamily="2" charset="-122"/>
                <a:ea typeface="宋体" panose="02010600030101010101" pitchFamily="2" charset="-122"/>
              </a:rPr>
              <a:t>，软件工具已由单个工具向多个工具集成的方向发展，且注重工具间的平滑过渡和互操作性。</a:t>
            </a:r>
            <a:endParaRPr lang="zh-CN" altLang="en-US" sz="2400" b="1" dirty="0">
              <a:latin typeface="宋体" panose="02010600030101010101" pitchFamily="2" charset="-122"/>
              <a:ea typeface="宋体" panose="02010600030101010101" pitchFamily="2" charset="-122"/>
            </a:endParaRPr>
          </a:p>
          <a:p>
            <a:pPr marL="342900" indent="-342900">
              <a:lnSpc>
                <a:spcPts val="3500"/>
              </a:lnSpc>
              <a:spcBef>
                <a:spcPct val="20000"/>
              </a:spcBef>
              <a:buFont typeface="Wingdings" panose="05000000000000000000" pitchFamily="2" charset="2"/>
              <a:buChar char="Ø"/>
              <a:defRPr/>
            </a:pPr>
            <a:endParaRPr lang="zh-CN" altLang="en-US" sz="2800" b="1" kern="0" dirty="0">
              <a:latin typeface="宋体" panose="02010600030101010101" pitchFamily="2" charset="-122"/>
              <a:ea typeface="宋体" panose="02010600030101010101" pitchFamily="2" charset="-122"/>
            </a:endParaRPr>
          </a:p>
        </p:txBody>
      </p:sp>
      <p:sp>
        <p:nvSpPr>
          <p:cNvPr id="6" name="Rectangle 3"/>
          <p:cNvSpPr txBox="1">
            <a:spLocks noChangeArrowheads="1"/>
          </p:cNvSpPr>
          <p:nvPr/>
        </p:nvSpPr>
        <p:spPr bwMode="auto">
          <a:xfrm>
            <a:off x="457200" y="1268413"/>
            <a:ext cx="8229600" cy="731837"/>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软件工具的概念及发展</a:t>
            </a:r>
            <a:endParaRPr lang="zh-CN" altLang="en-US" sz="3200" b="1" kern="0" dirty="0">
              <a:solidFill>
                <a:srgbClr val="CC0000"/>
              </a:solidFill>
              <a:latin typeface="+mn-lt"/>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5" name="Rectangle 3"/>
          <p:cNvSpPr txBox="1">
            <a:spLocks noChangeArrowheads="1"/>
          </p:cNvSpPr>
          <p:nvPr/>
        </p:nvSpPr>
        <p:spPr bwMode="auto">
          <a:xfrm>
            <a:off x="457200" y="1268413"/>
            <a:ext cx="8229600" cy="731837"/>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软件工具的分类</a:t>
            </a:r>
            <a:endParaRPr lang="zh-CN" altLang="en-US" sz="3200" b="1" kern="0" dirty="0">
              <a:solidFill>
                <a:srgbClr val="CC0000"/>
              </a:solidFill>
              <a:latin typeface="+mn-lt"/>
            </a:endParaRPr>
          </a:p>
        </p:txBody>
      </p:sp>
      <p:sp>
        <p:nvSpPr>
          <p:cNvPr id="6" name="Rectangle 3"/>
          <p:cNvSpPr txBox="1">
            <a:spLocks noChangeArrowheads="1"/>
          </p:cNvSpPr>
          <p:nvPr/>
        </p:nvSpPr>
        <p:spPr bwMode="auto">
          <a:xfrm>
            <a:off x="357188" y="1928802"/>
            <a:ext cx="8229600" cy="4357688"/>
          </a:xfrm>
          <a:prstGeom prst="rect">
            <a:avLst/>
          </a:prstGeom>
          <a:noFill/>
          <a:ln w="9525">
            <a:noFill/>
            <a:miter lim="800000"/>
          </a:ln>
          <a:effectLst/>
        </p:spPr>
        <p:txBody>
          <a:bodyPr/>
          <a:lstStyle/>
          <a:p>
            <a:pPr marL="609600" indent="-609600">
              <a:lnSpc>
                <a:spcPct val="150000"/>
              </a:lnSpc>
              <a:spcBef>
                <a:spcPct val="20000"/>
              </a:spcBef>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支持软件</a:t>
            </a:r>
            <a:r>
              <a:rPr lang="zh-CN" altLang="en-US" sz="2400" b="1" u="sng" kern="0"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开发</a:t>
            </a:r>
            <a:r>
              <a:rPr lang="zh-CN" altLang="en-US" sz="2400" b="1" kern="0" dirty="0">
                <a:solidFill>
                  <a:srgbClr val="3366FF"/>
                </a:solidFill>
                <a:latin typeface="楷体_GB2312" pitchFamily="49" charset="-122"/>
                <a:ea typeface="楷体_GB2312" pitchFamily="49" charset="-122"/>
              </a:rPr>
              <a:t>过程的工具</a:t>
            </a:r>
            <a:r>
              <a:rPr lang="zh-CN" altLang="en-US" sz="2400" b="1" kern="0" dirty="0">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主要有需求分析工具、设计工具</a:t>
            </a:r>
            <a:r>
              <a:rPr lang="en-US" altLang="zh-CN" sz="2400" b="1" kern="0" dirty="0">
                <a:solidFill>
                  <a:srgbClr val="00B050"/>
                </a:solidFill>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通常还可以分为概要设计工具和详细设计工具</a:t>
            </a:r>
            <a:r>
              <a:rPr lang="en-US" altLang="zh-CN" sz="2400" b="1" kern="0" dirty="0">
                <a:solidFill>
                  <a:srgbClr val="00B050"/>
                </a:solidFill>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、编码工具、排错工具、测试工具等。</a:t>
            </a:r>
            <a:endParaRPr lang="zh-CN" altLang="en-US" sz="2400" b="1" kern="0" dirty="0">
              <a:solidFill>
                <a:srgbClr val="00B050"/>
              </a:solidFill>
              <a:latin typeface="楷体_GB2312" pitchFamily="49" charset="-122"/>
              <a:ea typeface="楷体_GB2312" pitchFamily="49" charset="-122"/>
            </a:endParaRPr>
          </a:p>
          <a:p>
            <a:pPr marL="609600" indent="-609600">
              <a:lnSpc>
                <a:spcPct val="150000"/>
              </a:lnSpc>
              <a:spcBef>
                <a:spcPct val="20000"/>
              </a:spcBef>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支持软件</a:t>
            </a:r>
            <a:r>
              <a:rPr lang="zh-CN" altLang="en-US" sz="2400" b="1" u="sng" kern="0"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维护</a:t>
            </a:r>
            <a:r>
              <a:rPr lang="zh-CN" altLang="en-US" sz="2400" b="1" kern="0" dirty="0">
                <a:solidFill>
                  <a:srgbClr val="3366FF"/>
                </a:solidFill>
                <a:latin typeface="楷体_GB2312" pitchFamily="49" charset="-122"/>
                <a:ea typeface="楷体_GB2312" pitchFamily="49" charset="-122"/>
              </a:rPr>
              <a:t>过程的工具</a:t>
            </a:r>
            <a:r>
              <a:rPr lang="zh-CN" altLang="en-US" sz="2400" b="1" kern="0" dirty="0">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主要有版本控制工具、文档分析工具、信息库开发工具、逆向工程工具、再工程工具等。</a:t>
            </a:r>
            <a:endParaRPr lang="zh-CN" altLang="en-US" sz="2400" b="1" kern="0" dirty="0">
              <a:solidFill>
                <a:srgbClr val="00B050"/>
              </a:solidFill>
              <a:latin typeface="楷体_GB2312" pitchFamily="49" charset="-122"/>
              <a:ea typeface="楷体_GB2312" pitchFamily="49" charset="-122"/>
            </a:endParaRPr>
          </a:p>
          <a:p>
            <a:pPr marL="609600" indent="-609600">
              <a:lnSpc>
                <a:spcPct val="150000"/>
              </a:lnSpc>
              <a:spcBef>
                <a:spcPct val="20000"/>
              </a:spcBef>
              <a:buFont typeface="Wingdings" panose="05000000000000000000" pitchFamily="2" charset="2"/>
              <a:buChar char="Ø"/>
              <a:defRPr/>
            </a:pPr>
            <a:r>
              <a:rPr lang="zh-CN" altLang="en-US" sz="2400" b="1" kern="0" dirty="0">
                <a:solidFill>
                  <a:srgbClr val="3366FF"/>
                </a:solidFill>
                <a:latin typeface="楷体_GB2312" pitchFamily="49" charset="-122"/>
                <a:ea typeface="楷体_GB2312" pitchFamily="49" charset="-122"/>
              </a:rPr>
              <a:t>支持软件</a:t>
            </a:r>
            <a:r>
              <a:rPr lang="zh-CN" altLang="en-US" sz="2400" b="1" u="sng" kern="0"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管理</a:t>
            </a:r>
            <a:r>
              <a:rPr lang="zh-CN" altLang="en-US" sz="2400" b="1" kern="0" dirty="0">
                <a:solidFill>
                  <a:srgbClr val="3366FF"/>
                </a:solidFill>
                <a:latin typeface="楷体_GB2312" pitchFamily="49" charset="-122"/>
                <a:ea typeface="楷体_GB2312" pitchFamily="49" charset="-122"/>
              </a:rPr>
              <a:t>过程和支持过程的工具</a:t>
            </a:r>
            <a:r>
              <a:rPr lang="zh-CN" altLang="en-US" sz="2400" b="1" kern="0" dirty="0">
                <a:latin typeface="楷体_GB2312" pitchFamily="49" charset="-122"/>
                <a:ea typeface="楷体_GB2312" pitchFamily="49" charset="-122"/>
              </a:rPr>
              <a:t>：</a:t>
            </a:r>
            <a:r>
              <a:rPr lang="zh-CN" altLang="en-US" sz="2400" b="1" kern="0" dirty="0">
                <a:solidFill>
                  <a:srgbClr val="00B050"/>
                </a:solidFill>
                <a:latin typeface="楷体_GB2312" pitchFamily="49" charset="-122"/>
                <a:ea typeface="楷体_GB2312" pitchFamily="49" charset="-122"/>
              </a:rPr>
              <a:t>主要有项目管理工具、配置管理工具、软件评价工具等。</a:t>
            </a:r>
            <a:endParaRPr lang="zh-CN" altLang="en-US" sz="2400" b="1" kern="0" dirty="0">
              <a:solidFill>
                <a:srgbClr val="00B050"/>
              </a:solidFill>
              <a:latin typeface="楷体_GB2312" pitchFamily="49" charset="-122"/>
              <a:ea typeface="楷体_GB2312" pitchFamily="49" charset="-122"/>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solidFill>
                  <a:srgbClr val="C00000"/>
                </a:solidFill>
              </a:rPr>
              <a:t>1.6 </a:t>
            </a:r>
            <a:r>
              <a:rPr lang="zh-CN" altLang="en-US">
                <a:solidFill>
                  <a:srgbClr val="C00000"/>
                </a:solidFill>
              </a:rPr>
              <a:t>软件工具概述</a:t>
            </a:r>
            <a:endParaRPr lang="zh-CN" altLang="en-US">
              <a:solidFill>
                <a:srgbClr val="C00000"/>
              </a:solidFill>
            </a:endParaRPr>
          </a:p>
        </p:txBody>
      </p:sp>
      <p:sp>
        <p:nvSpPr>
          <p:cNvPr id="5" name="Rectangle 3"/>
          <p:cNvSpPr txBox="1">
            <a:spLocks noChangeArrowheads="1"/>
          </p:cNvSpPr>
          <p:nvPr/>
        </p:nvSpPr>
        <p:spPr bwMode="auto">
          <a:xfrm>
            <a:off x="457200" y="1268413"/>
            <a:ext cx="8229600" cy="731837"/>
          </a:xfrm>
          <a:prstGeom prst="rect">
            <a:avLst/>
          </a:prstGeom>
          <a:noFill/>
          <a:ln w="9525">
            <a:noFill/>
            <a:miter lim="800000"/>
          </a:ln>
          <a:effectLst/>
        </p:spPr>
        <p:txBody>
          <a:bodyPr/>
          <a:lstStyle/>
          <a:p>
            <a:pPr marL="342900" indent="-342900">
              <a:lnSpc>
                <a:spcPct val="120000"/>
              </a:lnSpc>
              <a:spcBef>
                <a:spcPct val="20000"/>
              </a:spcBef>
              <a:buSzPct val="70000"/>
              <a:buFont typeface="Wingdings" panose="05000000000000000000" pitchFamily="2" charset="2"/>
              <a:buChar char="l"/>
              <a:defRPr/>
            </a:pPr>
            <a:r>
              <a:rPr lang="zh-CN" altLang="en-US" sz="3200" b="1" kern="0" dirty="0">
                <a:solidFill>
                  <a:srgbClr val="CC0000"/>
                </a:solidFill>
                <a:latin typeface="+mn-lt"/>
              </a:rPr>
              <a:t>常用软件工具</a:t>
            </a:r>
            <a:endParaRPr lang="zh-CN" altLang="en-US" sz="3200" b="1" kern="0" dirty="0">
              <a:solidFill>
                <a:srgbClr val="CC0000"/>
              </a:solidFill>
              <a:latin typeface="+mn-lt"/>
            </a:endParaRPr>
          </a:p>
        </p:txBody>
      </p:sp>
      <p:sp>
        <p:nvSpPr>
          <p:cNvPr id="6" name="Rectangle 3"/>
          <p:cNvSpPr txBox="1">
            <a:spLocks noChangeArrowheads="1"/>
          </p:cNvSpPr>
          <p:nvPr/>
        </p:nvSpPr>
        <p:spPr bwMode="auto">
          <a:xfrm>
            <a:off x="357188" y="2000250"/>
            <a:ext cx="8229600" cy="4357688"/>
          </a:xfrm>
          <a:prstGeom prst="rect">
            <a:avLst/>
          </a:prstGeom>
          <a:noFill/>
          <a:ln w="9525">
            <a:noFill/>
            <a:miter lim="800000"/>
          </a:ln>
          <a:effectLst/>
        </p:spPr>
        <p:txBody>
          <a:bodyPr/>
          <a:lstStyle/>
          <a:p>
            <a:pPr marL="609600" indent="-609600">
              <a:lnSpc>
                <a:spcPts val="3360"/>
              </a:lnSpc>
              <a:spcBef>
                <a:spcPts val="600"/>
              </a:spcBef>
              <a:buFont typeface="Wingdings" panose="05000000000000000000" pitchFamily="2" charset="2"/>
              <a:buChar char="Ø"/>
              <a:defRPr/>
            </a:pPr>
            <a:r>
              <a:rPr lang="zh-CN" altLang="en-US" sz="2800" b="1" kern="0" dirty="0">
                <a:solidFill>
                  <a:srgbClr val="3366FF"/>
                </a:solidFill>
                <a:latin typeface="楷体_GB2312" pitchFamily="49" charset="-122"/>
                <a:ea typeface="楷体_GB2312" pitchFamily="49" charset="-122"/>
              </a:rPr>
              <a:t>需求分析与设计工具：</a:t>
            </a:r>
            <a:r>
              <a:rPr lang="zh-CN" altLang="en-US" sz="2800" b="1" kern="0" dirty="0">
                <a:latin typeface="楷体_GB2312" pitchFamily="49" charset="-122"/>
                <a:ea typeface="楷体_GB2312" pitchFamily="49" charset="-122"/>
              </a:rPr>
              <a:t>目前使用的大多数工具既支持需求分析工作，也支持软件设计工作。</a:t>
            </a:r>
            <a:endParaRPr lang="en-US" altLang="zh-CN" sz="2800" b="1" kern="0" dirty="0">
              <a:latin typeface="楷体_GB2312" pitchFamily="49" charset="-122"/>
              <a:ea typeface="楷体_GB2312" pitchFamily="49" charset="-122"/>
            </a:endParaRPr>
          </a:p>
          <a:p>
            <a:pPr marL="808355" indent="-273050">
              <a:lnSpc>
                <a:spcPts val="3360"/>
              </a:lnSpc>
              <a:spcBef>
                <a:spcPts val="600"/>
              </a:spcBef>
              <a:buFont typeface="Arial" panose="020B0604020202020204" pitchFamily="34" charset="0"/>
              <a:buChar char="•"/>
              <a:defRPr/>
            </a:pPr>
            <a:r>
              <a:rPr lang="en-US" sz="2400" dirty="0"/>
              <a:t> IBM Rational Requirement Composer</a:t>
            </a:r>
            <a:endParaRPr lang="zh-CN" altLang="en-US" sz="2400" dirty="0"/>
          </a:p>
          <a:p>
            <a:pPr marL="808355" indent="-273050">
              <a:lnSpc>
                <a:spcPts val="3360"/>
              </a:lnSpc>
              <a:spcBef>
                <a:spcPts val="600"/>
              </a:spcBef>
              <a:buFont typeface="Arial" panose="020B0604020202020204" pitchFamily="34" charset="0"/>
              <a:buChar char="•"/>
              <a:defRPr/>
            </a:pPr>
            <a:r>
              <a:rPr lang="en-US" sz="2400" dirty="0"/>
              <a:t> Enterprise Architect</a:t>
            </a:r>
            <a:r>
              <a:rPr lang="zh-CN" altLang="en-US" sz="2400" dirty="0"/>
              <a:t>（</a:t>
            </a:r>
            <a:r>
              <a:rPr lang="en-US" sz="2400" dirty="0"/>
              <a:t>EA</a:t>
            </a:r>
            <a:r>
              <a:rPr lang="zh-CN" altLang="en-US" sz="2400" dirty="0"/>
              <a:t>）</a:t>
            </a:r>
            <a:endParaRPr lang="zh-CN" altLang="en-US" sz="2400" dirty="0"/>
          </a:p>
          <a:p>
            <a:pPr marL="808355" indent="-273050">
              <a:lnSpc>
                <a:spcPts val="3360"/>
              </a:lnSpc>
              <a:spcBef>
                <a:spcPts val="600"/>
              </a:spcBef>
              <a:buFont typeface="Arial" panose="020B0604020202020204" pitchFamily="34" charset="0"/>
              <a:buChar char="•"/>
              <a:defRPr/>
            </a:pPr>
            <a:r>
              <a:rPr lang="en-US" sz="2400" dirty="0"/>
              <a:t> IBM Rational Software Architect</a:t>
            </a:r>
            <a:endParaRPr lang="zh-CN" altLang="en-US" sz="2400" dirty="0"/>
          </a:p>
          <a:p>
            <a:pPr marL="808355" indent="-273050">
              <a:lnSpc>
                <a:spcPts val="3360"/>
              </a:lnSpc>
              <a:spcBef>
                <a:spcPts val="600"/>
              </a:spcBef>
              <a:buFont typeface="Arial" panose="020B0604020202020204" pitchFamily="34" charset="0"/>
              <a:buChar char="•"/>
              <a:defRPr/>
            </a:pPr>
            <a:r>
              <a:rPr lang="en-US" sz="2400" dirty="0"/>
              <a:t> Rational Rose</a:t>
            </a:r>
            <a:endParaRPr lang="zh-CN" altLang="en-US" sz="2400" dirty="0"/>
          </a:p>
          <a:p>
            <a:pPr marL="808355" indent="-273050">
              <a:lnSpc>
                <a:spcPts val="3360"/>
              </a:lnSpc>
              <a:spcBef>
                <a:spcPts val="600"/>
              </a:spcBef>
              <a:buFont typeface="Arial" panose="020B0604020202020204" pitchFamily="34" charset="0"/>
              <a:buChar char="•"/>
              <a:defRPr/>
            </a:pPr>
            <a:r>
              <a:rPr lang="en-US" sz="2400" dirty="0"/>
              <a:t> Microsoft Office Visio</a:t>
            </a:r>
            <a:endParaRPr lang="en-US" sz="2400" dirty="0"/>
          </a:p>
          <a:p>
            <a:pPr marL="808355" indent="-273050">
              <a:lnSpc>
                <a:spcPts val="3360"/>
              </a:lnSpc>
              <a:spcBef>
                <a:spcPts val="600"/>
              </a:spcBef>
              <a:buFont typeface="Arial" panose="020B0604020202020204" pitchFamily="34" charset="0"/>
              <a:buChar char="•"/>
              <a:defRPr/>
            </a:pPr>
            <a:r>
              <a:rPr lang="en-US" sz="2400" dirty="0"/>
              <a:t> </a:t>
            </a:r>
            <a:r>
              <a:rPr lang="en-US" sz="2400" dirty="0" err="1"/>
              <a:t>PowerDesigner</a:t>
            </a:r>
            <a:endParaRPr lang="zh-CN" altLang="en-US" sz="2400" b="1" kern="0" dirty="0">
              <a:latin typeface="楷体_GB2312" pitchFamily="49" charset="-122"/>
              <a:ea typeface="楷体_GB2312" pitchFamily="49" charset="-122"/>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6" name="Rectangle 3"/>
          <p:cNvSpPr txBox="1">
            <a:spLocks noChangeArrowheads="1"/>
          </p:cNvSpPr>
          <p:nvPr/>
        </p:nvSpPr>
        <p:spPr bwMode="auto">
          <a:xfrm>
            <a:off x="428596" y="1571612"/>
            <a:ext cx="8429625" cy="4357687"/>
          </a:xfrm>
          <a:prstGeom prst="rect">
            <a:avLst/>
          </a:prstGeom>
          <a:noFill/>
          <a:ln w="9525">
            <a:noFill/>
            <a:miter lim="800000"/>
          </a:ln>
          <a:effectLst/>
        </p:spPr>
        <p:txBody>
          <a:bodyPr/>
          <a:lstStyle/>
          <a:p>
            <a:pPr marL="609600" indent="-609600">
              <a:lnSpc>
                <a:spcPts val="3360"/>
              </a:lnSpc>
              <a:spcBef>
                <a:spcPts val="600"/>
              </a:spcBef>
              <a:buFont typeface="Wingdings" panose="05000000000000000000" pitchFamily="2" charset="2"/>
              <a:buChar char="Ø"/>
              <a:defRPr/>
            </a:pPr>
            <a:r>
              <a:rPr lang="zh-CN" altLang="en-US" sz="2800" b="1" kern="0" dirty="0">
                <a:solidFill>
                  <a:srgbClr val="3366FF"/>
                </a:solidFill>
                <a:latin typeface="楷体_GB2312" pitchFamily="49" charset="-122"/>
                <a:ea typeface="楷体_GB2312" pitchFamily="49" charset="-122"/>
              </a:rPr>
              <a:t>编码工具与排错工具：</a:t>
            </a:r>
            <a:r>
              <a:rPr lang="zh-CN" altLang="en-US" sz="2800" b="1" kern="0" dirty="0">
                <a:latin typeface="楷体_GB2312" pitchFamily="49" charset="-122"/>
                <a:ea typeface="楷体_GB2312" pitchFamily="49" charset="-122"/>
              </a:rPr>
              <a:t>现代软件开发使用集成开发环境</a:t>
            </a:r>
            <a:r>
              <a:rPr lang="en-US" altLang="en-US" sz="2800" b="1" kern="0" dirty="0">
                <a:latin typeface="楷体_GB2312" pitchFamily="49" charset="-122"/>
                <a:ea typeface="楷体_GB2312" pitchFamily="49" charset="-122"/>
              </a:rPr>
              <a:t>IDE</a:t>
            </a:r>
            <a:r>
              <a:rPr lang="zh-CN" altLang="en-US" sz="2800" b="1" kern="0" dirty="0">
                <a:latin typeface="楷体_GB2312" pitchFamily="49" charset="-122"/>
                <a:ea typeface="楷体_GB2312" pitchFamily="49" charset="-122"/>
              </a:rPr>
              <a:t>，一般包括代码编辑器、编译器、调试器和图形用户界面工具。</a:t>
            </a:r>
            <a:endParaRPr lang="en-US" altLang="zh-CN" sz="2800" b="1" kern="0" dirty="0">
              <a:latin typeface="楷体_GB2312" pitchFamily="49" charset="-122"/>
              <a:ea typeface="楷体_GB2312" pitchFamily="49" charset="-122"/>
            </a:endParaRPr>
          </a:p>
          <a:p>
            <a:pPr marL="903605" indent="-368300">
              <a:lnSpc>
                <a:spcPts val="3360"/>
              </a:lnSpc>
              <a:spcBef>
                <a:spcPts val="600"/>
              </a:spcBef>
              <a:buFont typeface="Arial" panose="020B0604020202020204" pitchFamily="34" charset="0"/>
              <a:buChar char="•"/>
              <a:defRPr/>
            </a:pPr>
            <a:r>
              <a:rPr lang="en-US" sz="2400" dirty="0"/>
              <a:t>Turbo</a:t>
            </a:r>
            <a:r>
              <a:rPr lang="zh-CN" altLang="en-US" sz="2400" dirty="0"/>
              <a:t>系列的集成开发环境（包括</a:t>
            </a:r>
            <a:r>
              <a:rPr lang="en-US" sz="2400" dirty="0"/>
              <a:t>Turbo C</a:t>
            </a:r>
            <a:r>
              <a:rPr lang="zh-CN" altLang="en-US" sz="2400" dirty="0"/>
              <a:t>，</a:t>
            </a:r>
            <a:r>
              <a:rPr lang="en-US" sz="2400" dirty="0"/>
              <a:t>Turbo Pascal</a:t>
            </a:r>
            <a:r>
              <a:rPr lang="zh-CN" altLang="en-US" sz="2400" dirty="0"/>
              <a:t>等）、</a:t>
            </a:r>
            <a:r>
              <a:rPr lang="en-US" sz="2400" dirty="0"/>
              <a:t>C++ Builder</a:t>
            </a:r>
            <a:r>
              <a:rPr lang="zh-CN" altLang="en-US" sz="2400" dirty="0"/>
              <a:t>、</a:t>
            </a:r>
            <a:r>
              <a:rPr lang="en-US" sz="2400" dirty="0"/>
              <a:t>Delphi</a:t>
            </a:r>
            <a:r>
              <a:rPr lang="zh-CN" altLang="en-US" sz="2400" dirty="0"/>
              <a:t>等</a:t>
            </a:r>
            <a:endParaRPr lang="en-US" altLang="zh-CN" sz="2400" dirty="0"/>
          </a:p>
          <a:p>
            <a:pPr marL="903605" indent="-368300">
              <a:lnSpc>
                <a:spcPts val="3360"/>
              </a:lnSpc>
              <a:spcBef>
                <a:spcPts val="600"/>
              </a:spcBef>
              <a:buFont typeface="Arial" panose="020B0604020202020204" pitchFamily="34" charset="0"/>
              <a:buChar char="•"/>
              <a:defRPr/>
            </a:pPr>
            <a:r>
              <a:rPr lang="en-US" sz="2400" dirty="0"/>
              <a:t> Microsoft Visual Studio</a:t>
            </a:r>
            <a:r>
              <a:rPr lang="zh-CN" altLang="en-US" sz="2400" dirty="0"/>
              <a:t>（简称</a:t>
            </a:r>
            <a:r>
              <a:rPr lang="en-US" sz="2400" dirty="0"/>
              <a:t>VS</a:t>
            </a:r>
            <a:r>
              <a:rPr lang="zh-CN" altLang="en-US" sz="2400" dirty="0"/>
              <a:t>）系列</a:t>
            </a:r>
            <a:endParaRPr lang="en-US" altLang="zh-CN" sz="2400" dirty="0"/>
          </a:p>
          <a:p>
            <a:pPr marL="903605" indent="-368300">
              <a:lnSpc>
                <a:spcPts val="3360"/>
              </a:lnSpc>
              <a:spcBef>
                <a:spcPts val="600"/>
              </a:spcBef>
              <a:buFont typeface="Arial" panose="020B0604020202020204" pitchFamily="34" charset="0"/>
              <a:buChar char="•"/>
              <a:defRPr/>
            </a:pPr>
            <a:r>
              <a:rPr lang="en-US" sz="2400" dirty="0"/>
              <a:t> </a:t>
            </a:r>
            <a:r>
              <a:rPr lang="en-US" sz="2400" dirty="0" err="1"/>
              <a:t>Jbuilder</a:t>
            </a:r>
            <a:endParaRPr lang="en-US" sz="2400" dirty="0"/>
          </a:p>
          <a:p>
            <a:pPr marL="903605" indent="-368300">
              <a:lnSpc>
                <a:spcPts val="3360"/>
              </a:lnSpc>
              <a:spcBef>
                <a:spcPts val="600"/>
              </a:spcBef>
              <a:buFont typeface="Arial" panose="020B0604020202020204" pitchFamily="34" charset="0"/>
              <a:buChar char="•"/>
              <a:defRPr/>
            </a:pPr>
            <a:r>
              <a:rPr lang="en-US" sz="2400" dirty="0"/>
              <a:t> Eclipse</a:t>
            </a:r>
            <a:r>
              <a:rPr lang="zh-CN" altLang="en-US" sz="2400" dirty="0"/>
              <a:t>、</a:t>
            </a:r>
            <a:r>
              <a:rPr lang="en-US" sz="2400" dirty="0" err="1"/>
              <a:t>MyEclipse</a:t>
            </a:r>
            <a:endParaRPr lang="en-US" sz="2400" dirty="0"/>
          </a:p>
          <a:p>
            <a:pPr marL="903605" indent="-368300">
              <a:lnSpc>
                <a:spcPts val="3360"/>
              </a:lnSpc>
              <a:spcBef>
                <a:spcPts val="600"/>
              </a:spcBef>
              <a:buFont typeface="Arial" panose="020B0604020202020204" pitchFamily="34" charset="0"/>
              <a:buChar char="•"/>
              <a:defRPr/>
            </a:pPr>
            <a:r>
              <a:rPr lang="en-US" sz="2400" dirty="0"/>
              <a:t> </a:t>
            </a:r>
            <a:r>
              <a:rPr lang="en-US" sz="2400" dirty="0" err="1"/>
              <a:t>Netbeans</a:t>
            </a:r>
            <a:endParaRPr lang="zh-CN" altLang="en-US" sz="2400" b="1" kern="0"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dirty="0">
                <a:solidFill>
                  <a:schemeClr val="bg1"/>
                </a:solidFill>
              </a:rPr>
              <a:t>1.6 </a:t>
            </a:r>
            <a:r>
              <a:rPr lang="zh-CN" altLang="en-US" dirty="0">
                <a:solidFill>
                  <a:schemeClr val="bg1"/>
                </a:solidFill>
              </a:rPr>
              <a:t>软件工具概述</a:t>
            </a:r>
            <a:endParaRPr lang="zh-CN" altLang="en-US" dirty="0">
              <a:solidFill>
                <a:schemeClr val="bg1"/>
              </a:solidFill>
            </a:endParaRPr>
          </a:p>
        </p:txBody>
      </p:sp>
      <p:sp>
        <p:nvSpPr>
          <p:cNvPr id="6" name="Rectangle 3"/>
          <p:cNvSpPr txBox="1">
            <a:spLocks noChangeArrowheads="1"/>
          </p:cNvSpPr>
          <p:nvPr/>
        </p:nvSpPr>
        <p:spPr bwMode="auto">
          <a:xfrm>
            <a:off x="357188" y="1500189"/>
            <a:ext cx="8429625" cy="5072083"/>
          </a:xfrm>
          <a:prstGeom prst="rect">
            <a:avLst/>
          </a:prstGeom>
          <a:noFill/>
          <a:ln w="9525">
            <a:noFill/>
            <a:miter lim="800000"/>
          </a:ln>
          <a:effectLst/>
        </p:spPr>
        <p:txBody>
          <a:bodyPr/>
          <a:lstStyle/>
          <a:p>
            <a:pPr marL="609600" indent="-609600">
              <a:lnSpc>
                <a:spcPts val="3360"/>
              </a:lnSpc>
              <a:spcBef>
                <a:spcPts val="600"/>
              </a:spcBef>
              <a:buFont typeface="Wingdings" panose="05000000000000000000" pitchFamily="2" charset="2"/>
              <a:buChar char="Ø"/>
              <a:defRPr/>
            </a:pPr>
            <a:r>
              <a:rPr lang="zh-CN" altLang="en-US" sz="2800" b="1" kern="0" dirty="0">
                <a:solidFill>
                  <a:srgbClr val="3366FF"/>
                </a:solidFill>
                <a:latin typeface="楷体_GB2312" pitchFamily="49" charset="-122"/>
                <a:ea typeface="楷体_GB2312" pitchFamily="49" charset="-122"/>
              </a:rPr>
              <a:t>测试工具：</a:t>
            </a:r>
            <a:r>
              <a:rPr lang="zh-CN" altLang="en-US" sz="2800" b="1" kern="0" dirty="0">
                <a:latin typeface="楷体_GB2312" pitchFamily="49" charset="-122"/>
                <a:ea typeface="楷体_GB2312" pitchFamily="49" charset="-122"/>
              </a:rPr>
              <a:t>分为程序单元测试工具、组装测试工具和系统测试工具。 </a:t>
            </a:r>
            <a:endParaRPr lang="en-US" altLang="zh-CN" sz="2800" b="1" kern="0" dirty="0">
              <a:latin typeface="楷体_GB2312" pitchFamily="49" charset="-122"/>
              <a:ea typeface="楷体_GB2312" pitchFamily="49" charset="-122"/>
            </a:endParaRPr>
          </a:p>
          <a:p>
            <a:pPr marL="903605" indent="-368300">
              <a:lnSpc>
                <a:spcPts val="3360"/>
              </a:lnSpc>
              <a:spcBef>
                <a:spcPts val="6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单元测试工具：</a:t>
            </a:r>
            <a:r>
              <a:rPr lang="zh-CN" altLang="en-US" sz="2400" dirty="0"/>
              <a:t>目前最流行的单元测试工具是</a:t>
            </a:r>
            <a:r>
              <a:rPr lang="en-US" sz="2400" dirty="0" err="1"/>
              <a:t>xUnit</a:t>
            </a:r>
            <a:r>
              <a:rPr lang="zh-CN" altLang="en-US" sz="2400" dirty="0"/>
              <a:t>系列框架。</a:t>
            </a:r>
            <a:endParaRPr lang="en-US" altLang="zh-CN" sz="2400" dirty="0"/>
          </a:p>
          <a:p>
            <a:pPr marL="903605" indent="-368300">
              <a:lnSpc>
                <a:spcPts val="3360"/>
              </a:lnSpc>
              <a:spcBef>
                <a:spcPts val="6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组装测试工具：</a:t>
            </a:r>
            <a:r>
              <a:rPr lang="zh-CN" altLang="en-US" sz="2400" dirty="0"/>
              <a:t>也称为集成测试或联合测试。包括</a:t>
            </a:r>
            <a:r>
              <a:rPr lang="en-US" sz="2400" dirty="0" err="1"/>
              <a:t>WinRunner</a:t>
            </a:r>
            <a:r>
              <a:rPr lang="zh-CN" altLang="en-US" sz="2400" dirty="0"/>
              <a:t>、</a:t>
            </a:r>
            <a:r>
              <a:rPr lang="en-US" sz="2400" dirty="0"/>
              <a:t> IBM Rational Functional Tester</a:t>
            </a:r>
            <a:r>
              <a:rPr lang="zh-CN" altLang="en-US" sz="2400" dirty="0"/>
              <a:t>、</a:t>
            </a:r>
            <a:r>
              <a:rPr lang="en-US" sz="2400" dirty="0"/>
              <a:t> </a:t>
            </a:r>
            <a:r>
              <a:rPr lang="en-US" sz="2400" dirty="0" err="1"/>
              <a:t>TestDirector</a:t>
            </a:r>
            <a:r>
              <a:rPr lang="zh-CN" altLang="en-US" sz="2400" dirty="0"/>
              <a:t>等。</a:t>
            </a:r>
            <a:endParaRPr lang="en-US" altLang="zh-CN" sz="2400" dirty="0"/>
          </a:p>
          <a:p>
            <a:pPr marL="903605" indent="-368300">
              <a:lnSpc>
                <a:spcPts val="3360"/>
              </a:lnSpc>
              <a:spcBef>
                <a:spcPts val="6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系统测试工具：</a:t>
            </a:r>
            <a:r>
              <a:rPr lang="zh-CN" altLang="en-US" sz="2400" dirty="0"/>
              <a:t>系统测试是对整个基于计算机的系统进行一系列不同考验的测试。</a:t>
            </a:r>
            <a:r>
              <a:rPr lang="en-US" sz="2400" dirty="0"/>
              <a:t> </a:t>
            </a:r>
            <a:r>
              <a:rPr lang="zh-CN" altLang="en-US" sz="2400" dirty="0"/>
              <a:t>典型工具包括</a:t>
            </a:r>
            <a:r>
              <a:rPr lang="en-US" sz="2400" dirty="0"/>
              <a:t>IBM Rational Robot</a:t>
            </a:r>
            <a:r>
              <a:rPr lang="zh-CN" altLang="en-US" sz="2400" dirty="0"/>
              <a:t>、</a:t>
            </a:r>
            <a:r>
              <a:rPr lang="en-US" sz="2400" dirty="0"/>
              <a:t> IBM Rational Quality Manager</a:t>
            </a:r>
            <a:r>
              <a:rPr lang="zh-CN" altLang="en-US" sz="2400" dirty="0"/>
              <a:t>、</a:t>
            </a:r>
            <a:r>
              <a:rPr lang="en-US" sz="2400" dirty="0"/>
              <a:t> </a:t>
            </a:r>
            <a:r>
              <a:rPr lang="en-US" sz="2400" dirty="0" err="1"/>
              <a:t>LoadRunner</a:t>
            </a:r>
            <a:r>
              <a:rPr lang="en-US" sz="2400" dirty="0"/>
              <a:t> </a:t>
            </a:r>
            <a:r>
              <a:rPr lang="zh-CN" altLang="en-US" sz="2400" dirty="0"/>
              <a:t>等。</a:t>
            </a:r>
            <a:endParaRPr lang="en-US" altLang="zh-CN" sz="2400" b="1" kern="0"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spcAft>
                <a:spcPts val="1200"/>
              </a:spcAft>
            </a:pPr>
            <a:r>
              <a:rPr lang="zh-CN" altLang="en-US" dirty="0">
                <a:latin typeface="宋体" panose="02010600030101010101" pitchFamily="2" charset="-122"/>
                <a:ea typeface="宋体" panose="02010600030101010101" pitchFamily="2" charset="-122"/>
              </a:rPr>
              <a:t>本章对</a:t>
            </a:r>
            <a:r>
              <a:rPr lang="zh-CN" altLang="zh-CN" dirty="0">
                <a:latin typeface="宋体" panose="02010600030101010101" pitchFamily="2" charset="-122"/>
                <a:ea typeface="宋体" panose="02010600030101010101" pitchFamily="2" charset="-122"/>
              </a:rPr>
              <a:t>计算机软件工程学作一个简短的概述</a:t>
            </a:r>
            <a:r>
              <a:rPr lang="zh-CN" altLang="en-US"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回顾计算机系统</a:t>
            </a:r>
            <a:r>
              <a:rPr lang="zh-CN" altLang="en-US" dirty="0">
                <a:latin typeface="宋体" panose="02010600030101010101" pitchFamily="2" charset="-122"/>
                <a:ea typeface="宋体" panose="02010600030101010101" pitchFamily="2" charset="-122"/>
              </a:rPr>
              <a:t>的</a:t>
            </a:r>
            <a:r>
              <a:rPr lang="zh-CN" altLang="zh-CN" dirty="0">
                <a:latin typeface="宋体" panose="02010600030101010101" pitchFamily="2" charset="-122"/>
                <a:ea typeface="宋体" panose="02010600030101010101" pitchFamily="2" charset="-122"/>
              </a:rPr>
              <a:t>发展简史</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spcAft>
                <a:spcPts val="1200"/>
              </a:spcAft>
            </a:pPr>
            <a:r>
              <a:rPr lang="zh-CN" altLang="en-US" dirty="0">
                <a:latin typeface="宋体" panose="02010600030101010101" pitchFamily="2" charset="-122"/>
                <a:ea typeface="宋体" panose="02010600030101010101" pitchFamily="2" charset="-122"/>
              </a:rPr>
              <a:t>本章</a:t>
            </a:r>
            <a:r>
              <a:rPr lang="zh-CN" altLang="zh-CN" dirty="0">
                <a:latin typeface="宋体" panose="02010600030101010101" pitchFamily="2" charset="-122"/>
                <a:ea typeface="宋体" panose="02010600030101010101" pitchFamily="2" charset="-122"/>
              </a:rPr>
              <a:t>概括的</a:t>
            </a:r>
            <a:r>
              <a:rPr lang="zh-CN" altLang="en-US" dirty="0">
                <a:latin typeface="宋体" panose="02010600030101010101" pitchFamily="2" charset="-122"/>
                <a:ea typeface="宋体" panose="02010600030101010101" pitchFamily="2" charset="-122"/>
              </a:rPr>
              <a:t>介绍</a:t>
            </a:r>
            <a:r>
              <a:rPr lang="zh-CN" altLang="zh-CN" dirty="0">
                <a:latin typeface="宋体" panose="02010600030101010101" pitchFamily="2" charset="-122"/>
                <a:ea typeface="宋体" panose="02010600030101010101" pitchFamily="2" charset="-122"/>
              </a:rPr>
              <a:t>软件工程的基本原理和方法</a:t>
            </a:r>
            <a:r>
              <a:rPr lang="zh-CN" altLang="en-US" dirty="0">
                <a:latin typeface="宋体" panose="02010600030101010101" pitchFamily="2" charset="-122"/>
                <a:ea typeface="宋体" panose="02010600030101010101" pitchFamily="2" charset="-122"/>
              </a:rPr>
              <a:t>，详细讲解生命周期相关知识。</a:t>
            </a:r>
            <a:endParaRPr lang="en-US" altLang="zh-CN" dirty="0">
              <a:latin typeface="宋体" panose="02010600030101010101" pitchFamily="2" charset="-122"/>
              <a:ea typeface="宋体" panose="02010600030101010101" pitchFamily="2" charset="-122"/>
            </a:endParaRPr>
          </a:p>
          <a:p>
            <a:pPr>
              <a:spcAft>
                <a:spcPts val="1200"/>
              </a:spcAft>
            </a:pPr>
            <a:r>
              <a:rPr lang="zh-CN" altLang="en-US" dirty="0">
                <a:latin typeface="宋体" panose="02010600030101010101" pitchFamily="2" charset="-122"/>
                <a:ea typeface="宋体" panose="02010600030101010101" pitchFamily="2" charset="-122"/>
              </a:rPr>
              <a:t>详细讲解</a:t>
            </a:r>
            <a:r>
              <a:rPr lang="en-US" altLang="zh-CN" dirty="0">
                <a:latin typeface="宋体" panose="02010600030101010101" pitchFamily="2" charset="-122"/>
                <a:ea typeface="宋体" panose="02010600030101010101" pitchFamily="2" charset="-122"/>
              </a:rPr>
              <a:t>8</a:t>
            </a:r>
            <a:r>
              <a:rPr lang="zh-CN" altLang="zh-CN" dirty="0">
                <a:latin typeface="宋体" panose="02010600030101010101" pitchFamily="2" charset="-122"/>
                <a:ea typeface="宋体" panose="02010600030101010101" pitchFamily="2" charset="-122"/>
              </a:rPr>
              <a:t>种典型的软件过程模型</a:t>
            </a:r>
            <a:endParaRPr lang="zh-CN" altLang="en-US" dirty="0">
              <a:latin typeface="宋体" panose="02010600030101010101" pitchFamily="2" charset="-122"/>
              <a:ea typeface="宋体" panose="02010600030101010101" pitchFamily="2" charset="-122"/>
            </a:endParaRPr>
          </a:p>
        </p:txBody>
      </p:sp>
      <p:sp>
        <p:nvSpPr>
          <p:cNvPr id="4" name="标题 1"/>
          <p:cNvSpPr>
            <a:spLocks noGrp="1"/>
          </p:cNvSpPr>
          <p:nvPr>
            <p:ph type="title"/>
          </p:nvPr>
        </p:nvSpPr>
        <p:spPr/>
        <p:txBody>
          <a:bodyPr/>
          <a:lstStyle/>
          <a:p>
            <a:r>
              <a:rPr lang="zh-CN" altLang="en-US" b="1" dirty="0"/>
              <a:t>本章小结</a:t>
            </a:r>
            <a:endParaRPr lang="zh-CN" altLang="en-US" b="1" dirty="0"/>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本章作业</a:t>
            </a:r>
            <a:endParaRPr lang="zh-CN" altLang="en-US" dirty="0"/>
          </a:p>
        </p:txBody>
      </p:sp>
      <p:sp>
        <p:nvSpPr>
          <p:cNvPr id="3" name="内容占位符 2"/>
          <p:cNvSpPr>
            <a:spLocks noGrp="1"/>
          </p:cNvSpPr>
          <p:nvPr>
            <p:ph idx="1"/>
          </p:nvPr>
        </p:nvSpPr>
        <p:spPr>
          <a:xfrm>
            <a:off x="457200" y="1600200"/>
            <a:ext cx="8229600" cy="4925144"/>
          </a:xfrm>
        </p:spPr>
        <p:txBody>
          <a:bodyPr/>
          <a:lstStyle/>
          <a:p>
            <a:pPr marL="457200" lvl="0" indent="-457200">
              <a:buFont typeface="+mj-lt"/>
              <a:buAutoNum type="arabicPeriod"/>
            </a:pPr>
            <a:r>
              <a:rPr lang="zh-CN" altLang="en-US" sz="2400" dirty="0">
                <a:latin typeface="宋体" panose="02010600030101010101" pitchFamily="2" charset="-122"/>
                <a:ea typeface="宋体" panose="02010600030101010101" pitchFamily="2" charset="-122"/>
              </a:rPr>
              <a:t>在网上查阅资料，了解专业的软件公司、工程人员是如何谈软件工程的，如何进行项目管理的，至少看两篇文章（请写明文章来源）。然后写下你对软件工程的初步理解（请于下</a:t>
            </a: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14</a:t>
            </a:r>
            <a:r>
              <a:rPr lang="zh-CN" altLang="en-US" sz="2400" dirty="0">
                <a:latin typeface="宋体" panose="02010600030101010101" pitchFamily="2" charset="-122"/>
                <a:ea typeface="宋体" panose="02010600030101010101" pitchFamily="2" charset="-122"/>
              </a:rPr>
              <a:t>日前发到我的课程）。至少包括下面内容</a:t>
            </a:r>
            <a:r>
              <a:rPr lang="zh-CN" altLang="en-US" sz="2400" dirty="0">
                <a:latin typeface="宋体" panose="02010600030101010101" pitchFamily="2" charset="-122"/>
                <a:ea typeface="宋体" panose="02010600030101010101" pitchFamily="2" charset="-122"/>
                <a:sym typeface="Wingdings" panose="05000000000000000000" pitchFamily="2" charset="2"/>
              </a:rPr>
              <a:t>：</a:t>
            </a:r>
            <a:endParaRPr lang="zh-CN" altLang="en-US" sz="2400" dirty="0">
              <a:latin typeface="宋体" panose="02010600030101010101" pitchFamily="2" charset="-122"/>
              <a:ea typeface="宋体" panose="02010600030101010101" pitchFamily="2" charset="-122"/>
            </a:endParaRPr>
          </a:p>
          <a:p>
            <a:pPr marL="806450" lvl="0"/>
            <a:r>
              <a:rPr lang="zh-CN" altLang="en-US" sz="2400" dirty="0">
                <a:latin typeface="宋体" panose="02010600030101010101" pitchFamily="2" charset="-122"/>
                <a:ea typeface="宋体" panose="02010600030101010101" pitchFamily="2" charset="-122"/>
              </a:rPr>
              <a:t>仔细阅读“</a:t>
            </a:r>
            <a:r>
              <a:rPr lang="zh-CN" altLang="en-US" sz="2400" b="1" dirty="0">
                <a:hlinkClick r:id="rId1" action="ppaction://hlinkfile"/>
              </a:rPr>
              <a:t>员工呼唤“炸掉华为研发金字塔”！</a:t>
            </a:r>
            <a:r>
              <a:rPr lang="zh-CN" altLang="en-US" sz="2400" dirty="0">
                <a:latin typeface="宋体" panose="02010600030101010101" pitchFamily="2" charset="-122"/>
                <a:ea typeface="宋体" panose="02010600030101010101" pitchFamily="2" charset="-122"/>
              </a:rPr>
              <a:t>”后的感想！</a:t>
            </a:r>
            <a:endParaRPr lang="en-US" altLang="zh-CN" sz="2400" dirty="0">
              <a:latin typeface="宋体" panose="02010600030101010101" pitchFamily="2" charset="-122"/>
              <a:ea typeface="宋体" panose="02010600030101010101" pitchFamily="2" charset="-122"/>
            </a:endParaRPr>
          </a:p>
          <a:p>
            <a:pPr marL="806450" lvl="0"/>
            <a:r>
              <a:rPr lang="zh-CN" altLang="en-US" sz="2400" dirty="0">
                <a:latin typeface="宋体" panose="02010600030101010101" pitchFamily="2" charset="-122"/>
                <a:ea typeface="宋体" panose="02010600030101010101" pitchFamily="2" charset="-122"/>
              </a:rPr>
              <a:t>你认为什么是软件工程？</a:t>
            </a:r>
            <a:endParaRPr lang="zh-CN" altLang="en-US" sz="2400" dirty="0">
              <a:latin typeface="宋体" panose="02010600030101010101" pitchFamily="2" charset="-122"/>
              <a:ea typeface="宋体" panose="02010600030101010101" pitchFamily="2" charset="-122"/>
            </a:endParaRPr>
          </a:p>
          <a:p>
            <a:pPr marL="806450" lvl="0"/>
            <a:r>
              <a:rPr lang="zh-CN" altLang="en-US" sz="2400" dirty="0">
                <a:latin typeface="宋体" panose="02010600030101010101" pitchFamily="2" charset="-122"/>
                <a:ea typeface="宋体" panose="02010600030101010101" pitchFamily="2" charset="-122"/>
              </a:rPr>
              <a:t>为什么需要软件工程？</a:t>
            </a:r>
            <a:endParaRPr lang="zh-CN" altLang="en-US" sz="2400" dirty="0">
              <a:latin typeface="宋体" panose="02010600030101010101" pitchFamily="2" charset="-122"/>
              <a:ea typeface="宋体" panose="02010600030101010101" pitchFamily="2" charset="-122"/>
            </a:endParaRPr>
          </a:p>
          <a:p>
            <a:pPr marL="806450" lvl="0"/>
            <a:r>
              <a:rPr lang="zh-CN" altLang="en-US" sz="2400" dirty="0">
                <a:latin typeface="宋体" panose="02010600030101010101" pitchFamily="2" charset="-122"/>
                <a:ea typeface="宋体" panose="02010600030101010101" pitchFamily="2" charset="-122"/>
              </a:rPr>
              <a:t>你认为软件工程的主要内容有哪些？</a:t>
            </a:r>
            <a:endParaRPr lang="zh-CN" altLang="en-US" sz="2400" dirty="0">
              <a:latin typeface="宋体" panose="02010600030101010101" pitchFamily="2" charset="-122"/>
              <a:ea typeface="宋体" panose="02010600030101010101" pitchFamily="2" charset="-122"/>
            </a:endParaRPr>
          </a:p>
          <a:p>
            <a:pPr>
              <a:buNone/>
            </a:pPr>
            <a:r>
              <a:rPr lang="zh-CN" altLang="en-US" sz="2400" dirty="0">
                <a:latin typeface="宋体" panose="02010600030101010101" pitchFamily="2" charset="-122"/>
                <a:ea typeface="宋体" panose="02010600030101010101" pitchFamily="2" charset="-122"/>
              </a:rPr>
              <a:t>思考：</a:t>
            </a:r>
            <a:r>
              <a:rPr lang="en-US" altLang="zh-CN" sz="2400" dirty="0">
                <a:latin typeface="宋体" panose="02010600030101010101" pitchFamily="2" charset="-122"/>
                <a:ea typeface="宋体" panose="02010600030101010101" pitchFamily="2" charset="-122"/>
              </a:rPr>
              <a:t>P20  </a:t>
            </a:r>
            <a:r>
              <a:rPr lang="zh-CN" altLang="en-US" sz="2400" dirty="0">
                <a:latin typeface="宋体" panose="02010600030101010101" pitchFamily="2" charset="-122"/>
                <a:ea typeface="宋体" panose="02010600030101010101" pitchFamily="2" charset="-122"/>
              </a:rPr>
              <a:t>习题 </a:t>
            </a:r>
            <a:r>
              <a:rPr lang="en-US" altLang="zh-CN" sz="2400" dirty="0">
                <a:latin typeface="宋体" panose="02010600030101010101" pitchFamily="2" charset="-122"/>
                <a:ea typeface="宋体" panose="02010600030101010101" pitchFamily="2" charset="-122"/>
              </a:rPr>
              <a:t>1.6</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1.7</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1.10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1.13</a:t>
            </a:r>
            <a:endParaRPr lang="zh-CN" altLang="en-US"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P34  </a:t>
            </a:r>
            <a:r>
              <a:rPr lang="zh-CN" altLang="en-US" sz="2400" dirty="0">
                <a:latin typeface="宋体" panose="02010600030101010101" pitchFamily="2" charset="-122"/>
                <a:ea typeface="宋体" panose="02010600030101010101" pitchFamily="2" charset="-122"/>
              </a:rPr>
              <a:t>习题 </a:t>
            </a:r>
            <a:r>
              <a:rPr lang="en-US" altLang="zh-CN" sz="2400" dirty="0">
                <a:latin typeface="宋体" panose="02010600030101010101" pitchFamily="2" charset="-122"/>
                <a:ea typeface="宋体" panose="02010600030101010101" pitchFamily="2" charset="-122"/>
              </a:rPr>
              <a:t>2.1</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2.9</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2.12</a:t>
            </a:r>
            <a:endParaRPr lang="zh-CN" altLang="en-US" sz="24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2643174" y="2428868"/>
            <a:ext cx="3214710" cy="185738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谢谢！</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dirty="0">
                <a:solidFill>
                  <a:schemeClr val="tx1"/>
                </a:solidFill>
                <a:ea typeface="华文楷体" panose="02010600040101010101" pitchFamily="2" charset="-122"/>
              </a:rPr>
              <a:t>软件工程</a:t>
            </a:r>
            <a:br>
              <a:rPr altLang="zh-CN" b="1" dirty="0">
                <a:solidFill>
                  <a:schemeClr val="tx1"/>
                </a:solidFill>
                <a:ea typeface="华文楷体" panose="02010600040101010101" pitchFamily="2" charset="-122"/>
              </a:rPr>
            </a:br>
            <a:r>
              <a:rPr altLang="zh-CN" sz="4400" b="1" dirty="0">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5" y="2071678"/>
            <a:ext cx="7929618" cy="3247043"/>
          </a:xfrm>
          <a:prstGeom prst="rect">
            <a:avLst/>
          </a:prstGeom>
          <a:noFill/>
        </p:spPr>
        <p:txBody>
          <a:bodyPr wrap="square">
            <a:spAutoFit/>
          </a:bodyPr>
          <a:lstStyle/>
          <a:p>
            <a:pPr marL="514350" indent="-514350" eaLnBrk="1" fontAlgn="auto" hangingPunct="1">
              <a:lnSpc>
                <a:spcPts val="3700"/>
              </a:lnSpc>
              <a:spcBef>
                <a:spcPts val="600"/>
              </a:spcBef>
              <a:spcAft>
                <a:spcPts val="600"/>
              </a:spcAft>
              <a:buFont typeface="Wingdings" panose="05000000000000000000" pitchFamily="2" charset="2"/>
              <a:buChar char="l"/>
              <a:defRPr/>
            </a:pPr>
            <a:r>
              <a:rPr lang="zh-CN" altLang="zh-CN" sz="2400" dirty="0">
                <a:latin typeface="宋体" panose="02010600030101010101" pitchFamily="2" charset="-122"/>
                <a:ea typeface="宋体" panose="02010600030101010101" pitchFamily="2" charset="-122"/>
              </a:rPr>
              <a:t>并非任何问题都有简单明显的解决办法，事实上，许多问题</a:t>
            </a:r>
            <a:r>
              <a:rPr lang="zh-CN" altLang="zh-CN" sz="2400" b="1" dirty="0">
                <a:solidFill>
                  <a:srgbClr val="3366FF"/>
                </a:solidFill>
                <a:latin typeface="宋体" panose="02010600030101010101" pitchFamily="2" charset="-122"/>
                <a:ea typeface="宋体" panose="02010600030101010101" pitchFamily="2" charset="-122"/>
              </a:rPr>
              <a:t>不可能在预定的系统规模或时间期限之内解决</a:t>
            </a:r>
            <a:r>
              <a:rPr lang="zh-CN"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514350" indent="-514350" eaLnBrk="1" fontAlgn="auto" hangingPunct="1">
              <a:lnSpc>
                <a:spcPts val="3700"/>
              </a:lnSpc>
              <a:spcBef>
                <a:spcPts val="600"/>
              </a:spcBef>
              <a:spcAft>
                <a:spcPts val="600"/>
              </a:spcAft>
              <a:buFont typeface="Wingdings" panose="05000000000000000000" pitchFamily="2" charset="2"/>
              <a:buChar char="l"/>
              <a:defRPr/>
            </a:pPr>
            <a:r>
              <a:rPr lang="zh-CN" altLang="zh-CN" sz="2400" dirty="0">
                <a:latin typeface="宋体" panose="02010600030101010101" pitchFamily="2" charset="-122"/>
                <a:ea typeface="宋体" panose="02010600030101010101" pitchFamily="2" charset="-122"/>
              </a:rPr>
              <a:t>如果问题没有可行的解，那么花费在这项工程上的任何时间、人力、软硬件资源和经费，都是无谓的浪费。</a:t>
            </a:r>
            <a:endParaRPr lang="zh-CN" altLang="zh-CN" sz="2400" dirty="0">
              <a:latin typeface="宋体" panose="02010600030101010101" pitchFamily="2" charset="-122"/>
              <a:ea typeface="宋体" panose="02010600030101010101" pitchFamily="2" charset="-122"/>
            </a:endParaRPr>
          </a:p>
          <a:p>
            <a:pPr marL="514350" indent="-514350" eaLnBrk="1" fontAlgn="auto" hangingPunct="1">
              <a:lnSpc>
                <a:spcPts val="3700"/>
              </a:lnSpc>
              <a:spcBef>
                <a:spcPts val="600"/>
              </a:spcBef>
              <a:spcAft>
                <a:spcPts val="600"/>
              </a:spcAft>
              <a:buFont typeface="Wingdings" panose="05000000000000000000" pitchFamily="2" charset="2"/>
              <a:buChar char="l"/>
              <a:defRPr/>
            </a:pPr>
            <a:r>
              <a:rPr lang="zh-CN" altLang="zh-CN" sz="2400" b="1" dirty="0">
                <a:solidFill>
                  <a:srgbClr val="C00000"/>
                </a:solidFill>
                <a:latin typeface="宋体" panose="02010600030101010101" pitchFamily="2" charset="-122"/>
                <a:ea typeface="宋体" panose="02010600030101010101" pitchFamily="2" charset="-122"/>
              </a:rPr>
              <a:t>可行性研究的目的</a:t>
            </a:r>
            <a:r>
              <a:rPr lang="zh-CN" altLang="zh-CN" sz="2400" dirty="0">
                <a:latin typeface="宋体" panose="02010600030101010101" pitchFamily="2" charset="-122"/>
                <a:ea typeface="宋体" panose="02010600030101010101" pitchFamily="2" charset="-122"/>
              </a:rPr>
              <a:t>，</a:t>
            </a:r>
            <a:r>
              <a:rPr lang="zh-CN" altLang="zh-CN" sz="2400" b="1" dirty="0">
                <a:solidFill>
                  <a:srgbClr val="3366FF"/>
                </a:solidFill>
                <a:latin typeface="宋体" panose="02010600030101010101" pitchFamily="2" charset="-122"/>
                <a:ea typeface="宋体" panose="02010600030101010101" pitchFamily="2" charset="-122"/>
              </a:rPr>
              <a:t>就是用最小的代价在尽可能短的时间内确定问题是否能够解决</a:t>
            </a:r>
            <a:r>
              <a:rPr lang="zh-CN" altLang="zh-CN"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8" name="Rectangle 2"/>
          <p:cNvSpPr>
            <a:spLocks noGrp="1" noChangeArrowheads="1"/>
          </p:cNvSpPr>
          <p:nvPr>
            <p:ph type="title"/>
          </p:nvPr>
        </p:nvSpPr>
        <p:spPr>
          <a:xfrm>
            <a:off x="457200" y="211138"/>
            <a:ext cx="8229600" cy="1143000"/>
          </a:xfrm>
        </p:spPr>
        <p:txBody>
          <a:bodyPr/>
          <a:lstStyle/>
          <a:p>
            <a:pPr eaLnBrk="1" hangingPunct="1"/>
            <a:r>
              <a:rPr lang="zh-CN" altLang="en-US" dirty="0">
                <a:solidFill>
                  <a:schemeClr val="bg1"/>
                </a:solidFill>
              </a:rPr>
              <a:t>第</a:t>
            </a:r>
            <a:r>
              <a:rPr lang="en-US" altLang="zh-CN" dirty="0">
                <a:solidFill>
                  <a:schemeClr val="bg1"/>
                </a:solidFill>
              </a:rPr>
              <a:t>2</a:t>
            </a:r>
            <a:r>
              <a:rPr lang="zh-CN" altLang="en-US" dirty="0">
                <a:solidFill>
                  <a:schemeClr val="bg1"/>
                </a:solidFill>
              </a:rPr>
              <a:t>章  项目的可行性研究</a:t>
            </a:r>
            <a:endParaRPr lang="zh-CN" altLang="en-US" dirty="0">
              <a:solidFill>
                <a:schemeClr val="bg1"/>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solidFill>
                  <a:srgbClr val="C00000"/>
                </a:solidFill>
                <a:latin typeface="+mn-lt"/>
              </a:rPr>
              <a:t>1.1 </a:t>
            </a:r>
            <a:r>
              <a:rPr lang="zh-CN" altLang="en-US" sz="3200" b="1" kern="0" dirty="0">
                <a:solidFill>
                  <a:srgbClr val="C00000"/>
                </a:solidFill>
                <a:latin typeface="+mn-lt"/>
              </a:rPr>
              <a:t>软件的概念、特性和分类</a:t>
            </a:r>
            <a:endParaRPr lang="zh-CN" altLang="en-US"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1.2 </a:t>
            </a:r>
            <a:r>
              <a:rPr lang="zh-CN" altLang="en-US" sz="3200" b="1" kern="0" dirty="0">
                <a:solidFill>
                  <a:srgbClr val="002060"/>
                </a:solidFill>
                <a:latin typeface="+mn-lt"/>
              </a:rPr>
              <a:t>软件危机与软件工程</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1.3 </a:t>
            </a:r>
            <a:r>
              <a:rPr lang="zh-CN" altLang="en-US" sz="3200" b="1" kern="0" dirty="0">
                <a:solidFill>
                  <a:srgbClr val="002060"/>
                </a:solidFill>
                <a:latin typeface="+mn-lt"/>
              </a:rPr>
              <a:t>系统工程的目标</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1.4 </a:t>
            </a:r>
            <a:r>
              <a:rPr lang="zh-CN" altLang="en-US" sz="3200" b="1" kern="0" dirty="0">
                <a:solidFill>
                  <a:srgbClr val="002060"/>
                </a:solidFill>
                <a:latin typeface="+mn-lt"/>
              </a:rPr>
              <a:t>软件生存期</a:t>
            </a:r>
            <a:r>
              <a:rPr lang="zh-CN" altLang="en-US" sz="3200" b="1" kern="0" dirty="0"/>
              <a:t>与软件生存模型</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1.5 </a:t>
            </a:r>
            <a:r>
              <a:rPr lang="zh-CN" altLang="en-US" sz="3200" b="1" kern="0" dirty="0">
                <a:solidFill>
                  <a:srgbClr val="002060"/>
                </a:solidFill>
                <a:latin typeface="+mn-lt"/>
              </a:rPr>
              <a:t>软件工程方法概述</a:t>
            </a:r>
            <a:endParaRPr lang="en-US" altLang="zh-CN"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28662" y="1857364"/>
            <a:ext cx="7893050" cy="2074414"/>
          </a:xfrm>
          <a:prstGeom prst="rect">
            <a:avLst/>
          </a:prstGeom>
        </p:spPr>
        <p:txBody>
          <a:bodyPr>
            <a:spAutoFit/>
          </a:bodyPr>
          <a:lstStyle/>
          <a:p>
            <a:pPr eaLnBrk="1" fontAlgn="auto" hangingPunct="1">
              <a:lnSpc>
                <a:spcPct val="120000"/>
              </a:lnSpc>
              <a:spcBef>
                <a:spcPct val="50000"/>
              </a:spcBef>
              <a:spcAft>
                <a:spcPts val="0"/>
              </a:spcAft>
              <a:defRPr/>
            </a:pPr>
            <a:r>
              <a:rPr kumimoji="1" lang="en-US" altLang="zh-CN" sz="2800" b="1" kern="0" dirty="0">
                <a:solidFill>
                  <a:srgbClr val="C00000"/>
                </a:solidFill>
                <a:latin typeface="宋体" panose="02010600030101010101" pitchFamily="2" charset="-122"/>
                <a:ea typeface="宋体" panose="02010600030101010101" pitchFamily="2" charset="-122"/>
              </a:rPr>
              <a:t>2.1 </a:t>
            </a:r>
            <a:r>
              <a:rPr kumimoji="1" lang="zh-CN" altLang="en-US" sz="2800" b="1" kern="0" dirty="0">
                <a:solidFill>
                  <a:srgbClr val="C00000"/>
                </a:solidFill>
                <a:latin typeface="宋体" panose="02010600030101010101" pitchFamily="2" charset="-122"/>
                <a:ea typeface="宋体" panose="02010600030101010101" pitchFamily="2" charset="-122"/>
              </a:rPr>
              <a:t>可行性研究的任务</a:t>
            </a:r>
            <a:endParaRPr kumimoji="1" lang="en-US" altLang="zh-CN" sz="2800" b="1" kern="0" dirty="0">
              <a:solidFill>
                <a:srgbClr val="C00000"/>
              </a:solidFill>
              <a:latin typeface="宋体" panose="02010600030101010101" pitchFamily="2" charset="-122"/>
              <a:ea typeface="宋体" panose="02010600030101010101" pitchFamily="2" charset="-122"/>
            </a:endParaRPr>
          </a:p>
          <a:p>
            <a:pPr eaLnBrk="1" fontAlgn="auto" hangingPunct="1">
              <a:lnSpc>
                <a:spcPct val="120000"/>
              </a:lnSpc>
              <a:spcBef>
                <a:spcPct val="50000"/>
              </a:spcBef>
              <a:spcAft>
                <a:spcPts val="0"/>
              </a:spcAft>
              <a:defRPr/>
            </a:pPr>
            <a:r>
              <a:rPr kumimoji="1" lang="en-US" altLang="zh-CN" sz="2800" b="1" kern="0" dirty="0">
                <a:latin typeface="宋体" panose="02010600030101010101" pitchFamily="2" charset="-122"/>
                <a:ea typeface="宋体" panose="02010600030101010101" pitchFamily="2" charset="-122"/>
              </a:rPr>
              <a:t>2.2 </a:t>
            </a:r>
            <a:r>
              <a:rPr kumimoji="1" lang="zh-CN" altLang="en-US" sz="2800" b="1" kern="0" dirty="0">
                <a:latin typeface="宋体" panose="02010600030101010101" pitchFamily="2" charset="-122"/>
                <a:ea typeface="宋体" panose="02010600030101010101" pitchFamily="2" charset="-122"/>
              </a:rPr>
              <a:t>可行性研究过程</a:t>
            </a:r>
            <a:endParaRPr kumimoji="1" lang="en-US" altLang="zh-CN" sz="2800" b="1" kern="0" dirty="0">
              <a:latin typeface="宋体" panose="02010600030101010101" pitchFamily="2" charset="-122"/>
              <a:ea typeface="宋体" panose="02010600030101010101" pitchFamily="2" charset="-122"/>
            </a:endParaRPr>
          </a:p>
          <a:p>
            <a:pPr eaLnBrk="1" fontAlgn="auto" hangingPunct="1">
              <a:lnSpc>
                <a:spcPct val="120000"/>
              </a:lnSpc>
              <a:spcBef>
                <a:spcPct val="50000"/>
              </a:spcBef>
              <a:spcAft>
                <a:spcPts val="0"/>
              </a:spcAft>
              <a:defRPr/>
            </a:pPr>
            <a:r>
              <a:rPr kumimoji="1" lang="en-US" altLang="zh-CN" sz="2800" b="1" kern="0" dirty="0">
                <a:latin typeface="宋体" panose="02010600030101010101" pitchFamily="2" charset="-122"/>
                <a:ea typeface="宋体" panose="02010600030101010101" pitchFamily="2" charset="-122"/>
              </a:rPr>
              <a:t>2.3 </a:t>
            </a:r>
            <a:r>
              <a:rPr kumimoji="1" lang="zh-CN" altLang="en-US" sz="2800" b="1" kern="0" dirty="0">
                <a:latin typeface="宋体" panose="02010600030101010101" pitchFamily="2" charset="-122"/>
                <a:ea typeface="宋体" panose="02010600030101010101" pitchFamily="2" charset="-122"/>
              </a:rPr>
              <a:t>系统的描述</a:t>
            </a:r>
            <a:endParaRPr kumimoji="1" lang="en-US" altLang="zh-CN" sz="2800" b="1" kern="0" dirty="0">
              <a:latin typeface="宋体" panose="02010600030101010101" pitchFamily="2" charset="-122"/>
              <a:ea typeface="宋体" panose="02010600030101010101" pitchFamily="2" charset="-122"/>
            </a:endParaRPr>
          </a:p>
        </p:txBody>
      </p:sp>
      <p:sp>
        <p:nvSpPr>
          <p:cNvPr id="6" name="矩形 5"/>
          <p:cNvSpPr/>
          <p:nvPr/>
        </p:nvSpPr>
        <p:spPr>
          <a:xfrm>
            <a:off x="857224" y="1857364"/>
            <a:ext cx="7461250" cy="571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等腰三角形 7"/>
          <p:cNvSpPr/>
          <p:nvPr/>
        </p:nvSpPr>
        <p:spPr>
          <a:xfrm rot="5400000">
            <a:off x="304770" y="1909752"/>
            <a:ext cx="538162" cy="4333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Rectangle 2"/>
          <p:cNvSpPr>
            <a:spLocks noGrp="1" noChangeArrowheads="1"/>
          </p:cNvSpPr>
          <p:nvPr>
            <p:ph type="title"/>
          </p:nvPr>
        </p:nvSpPr>
        <p:spPr>
          <a:xfrm>
            <a:off x="457200" y="211138"/>
            <a:ext cx="8229600" cy="1143000"/>
          </a:xfrm>
        </p:spPr>
        <p:txBody>
          <a:bodyPr/>
          <a:lstStyle/>
          <a:p>
            <a:pPr eaLnBrk="1" hangingPunct="1"/>
            <a:r>
              <a:rPr lang="zh-CN" altLang="en-US" dirty="0">
                <a:solidFill>
                  <a:schemeClr val="bg1"/>
                </a:solidFill>
              </a:rPr>
              <a:t>第</a:t>
            </a:r>
            <a:r>
              <a:rPr lang="en-US" altLang="zh-CN" dirty="0">
                <a:solidFill>
                  <a:schemeClr val="bg1"/>
                </a:solidFill>
              </a:rPr>
              <a:t>2</a:t>
            </a:r>
            <a:r>
              <a:rPr lang="zh-CN" altLang="en-US" dirty="0">
                <a:solidFill>
                  <a:schemeClr val="bg1"/>
                </a:solidFill>
              </a:rPr>
              <a:t>章  项目的可行性研究</a:t>
            </a:r>
            <a:endParaRPr lang="zh-CN" altLang="en-US" dirty="0">
              <a:solidFill>
                <a:schemeClr val="bg1"/>
              </a:solidFill>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288" y="1662113"/>
            <a:ext cx="8424862" cy="95410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indent="457200" eaLnBrk="1" fontAlgn="auto" hangingPunct="1">
              <a:spcBef>
                <a:spcPts val="0"/>
              </a:spcBef>
              <a:spcAft>
                <a:spcPts val="0"/>
              </a:spcAft>
              <a:defRPr/>
            </a:pPr>
            <a:r>
              <a:rPr lang="zh-CN" altLang="zh-CN" sz="2800" b="1" dirty="0">
                <a:solidFill>
                  <a:srgbClr val="3366FF"/>
                </a:solidFill>
                <a:latin typeface="宋体" panose="02010600030101010101" pitchFamily="2" charset="-122"/>
                <a:ea typeface="宋体" panose="02010600030101010101" pitchFamily="2" charset="-122"/>
              </a:rPr>
              <a:t>可行性研究的</a:t>
            </a:r>
            <a:r>
              <a:rPr lang="zh-CN" altLang="en-US" sz="2800" b="1" dirty="0">
                <a:solidFill>
                  <a:srgbClr val="3366FF"/>
                </a:solidFill>
                <a:latin typeface="宋体" panose="02010600030101010101" pitchFamily="2" charset="-122"/>
                <a:ea typeface="宋体" panose="02010600030101010101" pitchFamily="2" charset="-122"/>
              </a:rPr>
              <a:t>任务：</a:t>
            </a:r>
            <a:r>
              <a:rPr lang="zh-CN" altLang="zh-CN" sz="2800" b="1" dirty="0">
                <a:solidFill>
                  <a:srgbClr val="3366FF"/>
                </a:solidFill>
                <a:latin typeface="宋体" panose="02010600030101010101" pitchFamily="2" charset="-122"/>
                <a:ea typeface="宋体" panose="02010600030101010101" pitchFamily="2" charset="-122"/>
              </a:rPr>
              <a:t>不是解决问题，而是确定问题是否</a:t>
            </a:r>
            <a:r>
              <a:rPr lang="zh-CN" altLang="zh-CN" sz="2800" b="1" u="sng" dirty="0">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值得</a:t>
            </a:r>
            <a:r>
              <a:rPr lang="zh-CN" altLang="zh-CN" sz="2800" b="1" dirty="0">
                <a:solidFill>
                  <a:srgbClr val="3366FF"/>
                </a:solidFill>
                <a:latin typeface="宋体" panose="02010600030101010101" pitchFamily="2" charset="-122"/>
                <a:ea typeface="宋体" panose="02010600030101010101" pitchFamily="2" charset="-122"/>
              </a:rPr>
              <a:t>去解决。</a:t>
            </a:r>
            <a:endParaRPr lang="zh-CN" altLang="en-US" sz="2800" b="1" dirty="0">
              <a:solidFill>
                <a:srgbClr val="3366FF"/>
              </a:solidFill>
              <a:latin typeface="宋体" panose="02010600030101010101" pitchFamily="2" charset="-122"/>
              <a:ea typeface="宋体" panose="02010600030101010101" pitchFamily="2" charset="-122"/>
            </a:endParaRPr>
          </a:p>
        </p:txBody>
      </p:sp>
      <p:sp>
        <p:nvSpPr>
          <p:cNvPr id="2" name="TextBox 1"/>
          <p:cNvSpPr txBox="1"/>
          <p:nvPr/>
        </p:nvSpPr>
        <p:spPr>
          <a:xfrm>
            <a:off x="428596" y="3929066"/>
            <a:ext cx="8358246" cy="1354217"/>
          </a:xfrm>
          <a:prstGeom prst="rect">
            <a:avLst/>
          </a:prstGeom>
          <a:solidFill>
            <a:schemeClr val="accent1">
              <a:lumMod val="90000"/>
              <a:alpha val="36000"/>
            </a:schemeClr>
          </a:solidFill>
        </p:spPr>
        <p:txBody>
          <a:bodyPr wrap="square">
            <a:spAutoFit/>
          </a:bodyPr>
          <a:lstStyle/>
          <a:p>
            <a:pPr marL="447675" indent="-266700" eaLnBrk="1" fontAlgn="auto" hangingPunct="1">
              <a:spcBef>
                <a:spcPts val="0"/>
              </a:spcBef>
              <a:spcAft>
                <a:spcPts val="600"/>
              </a:spcAft>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首先，进一步分析和澄清</a:t>
            </a:r>
            <a:r>
              <a:rPr lang="zh-CN" altLang="en-US" sz="2400" b="1" dirty="0">
                <a:latin typeface="宋体" panose="02010600030101010101" pitchFamily="2" charset="-122"/>
                <a:ea typeface="宋体" panose="02010600030101010101" pitchFamily="2" charset="-122"/>
              </a:rPr>
              <a:t>问题定义</a:t>
            </a:r>
            <a:endParaRPr lang="en-US" altLang="zh-CN" sz="2400" b="1" dirty="0">
              <a:latin typeface="宋体" panose="02010600030101010101" pitchFamily="2" charset="-122"/>
              <a:ea typeface="宋体" panose="02010600030101010101" pitchFamily="2" charset="-122"/>
            </a:endParaRPr>
          </a:p>
          <a:p>
            <a:pPr marL="447675" indent="-266700" eaLnBrk="1" fontAlgn="auto" hangingPunct="1">
              <a:spcBef>
                <a:spcPts val="0"/>
              </a:spcBef>
              <a:spcAft>
                <a:spcPts val="600"/>
              </a:spcAft>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然后，分析员应该导出系统的</a:t>
            </a:r>
            <a:r>
              <a:rPr lang="zh-CN" altLang="en-US" sz="2400" b="1" dirty="0">
                <a:latin typeface="宋体" panose="02010600030101010101" pitchFamily="2" charset="-122"/>
                <a:ea typeface="宋体" panose="02010600030101010101" pitchFamily="2" charset="-122"/>
              </a:rPr>
              <a:t>逻辑模型</a:t>
            </a:r>
            <a:endParaRPr lang="en-US" altLang="zh-CN" sz="2400" b="1" dirty="0">
              <a:latin typeface="宋体" panose="02010600030101010101" pitchFamily="2" charset="-122"/>
              <a:ea typeface="宋体" panose="02010600030101010101" pitchFamily="2" charset="-122"/>
            </a:endParaRPr>
          </a:p>
          <a:p>
            <a:pPr marL="447675" indent="-266700" eaLnBrk="1" fontAlgn="auto" hangingPunct="1">
              <a:spcBef>
                <a:spcPts val="0"/>
              </a:spcBef>
              <a:spcAft>
                <a:spcPts val="600"/>
              </a:spcAft>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最后，探索若干种可供选择的</a:t>
            </a:r>
            <a:r>
              <a:rPr lang="zh-CN" altLang="en-US" sz="2400" b="1" dirty="0">
                <a:latin typeface="宋体" panose="02010600030101010101" pitchFamily="2" charset="-122"/>
                <a:ea typeface="宋体" panose="02010600030101010101" pitchFamily="2" charset="-122"/>
              </a:rPr>
              <a:t>主要解法</a:t>
            </a:r>
            <a:endParaRPr lang="zh-CN" altLang="en-US" sz="2400" b="1" dirty="0">
              <a:latin typeface="宋体" panose="02010600030101010101" pitchFamily="2" charset="-122"/>
              <a:ea typeface="宋体" panose="02010600030101010101" pitchFamily="2" charset="-122"/>
            </a:endParaRPr>
          </a:p>
        </p:txBody>
      </p:sp>
      <p:sp>
        <p:nvSpPr>
          <p:cNvPr id="9" name="TextBox 8"/>
          <p:cNvSpPr txBox="1"/>
          <p:nvPr/>
        </p:nvSpPr>
        <p:spPr>
          <a:xfrm>
            <a:off x="439738" y="3203575"/>
            <a:ext cx="4918080" cy="523220"/>
          </a:xfrm>
          <a:prstGeom prst="rect">
            <a:avLst/>
          </a:prstGeom>
          <a:noFill/>
          <a:ln>
            <a:solidFill>
              <a:schemeClr val="bg1"/>
            </a:solidFill>
          </a:ln>
        </p:spPr>
        <p:style>
          <a:lnRef idx="2">
            <a:schemeClr val="accent5"/>
          </a:lnRef>
          <a:fillRef idx="1">
            <a:schemeClr val="lt1"/>
          </a:fillRef>
          <a:effectRef idx="0">
            <a:schemeClr val="accent5"/>
          </a:effectRef>
          <a:fontRef idx="minor">
            <a:schemeClr val="dk1"/>
          </a:fontRef>
        </p:style>
        <p:txBody>
          <a:bodyPr wrap="square">
            <a:spAutoFit/>
          </a:bodyPr>
          <a:lstStyle/>
          <a:p>
            <a:pPr eaLnBrk="1" fontAlgn="auto" hangingPunct="1">
              <a:spcBef>
                <a:spcPts val="0"/>
              </a:spcBef>
              <a:spcAft>
                <a:spcPts val="0"/>
              </a:spcAft>
              <a:defRPr/>
            </a:pPr>
            <a:r>
              <a:rPr lang="zh-CN" altLang="zh-CN" sz="2800" b="1" dirty="0">
                <a:solidFill>
                  <a:schemeClr val="tx1"/>
                </a:solidFill>
                <a:latin typeface="宋体" panose="02010600030101010101" pitchFamily="2" charset="-122"/>
                <a:ea typeface="宋体" panose="02010600030101010101" pitchFamily="2" charset="-122"/>
              </a:rPr>
              <a:t>可行性研究</a:t>
            </a:r>
            <a:r>
              <a:rPr lang="zh-CN" altLang="en-US" sz="2800" b="1" dirty="0">
                <a:solidFill>
                  <a:schemeClr val="tx1"/>
                </a:solidFill>
                <a:latin typeface="宋体" panose="02010600030101010101" pitchFamily="2" charset="-122"/>
                <a:ea typeface="宋体" panose="02010600030101010101" pitchFamily="2" charset="-122"/>
              </a:rPr>
              <a:t>分析思路：</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12" name="Rectangle 2"/>
          <p:cNvSpPr>
            <a:spLocks noGrp="1" noChangeArrowheads="1"/>
          </p:cNvSpPr>
          <p:nvPr>
            <p:ph type="title"/>
          </p:nvPr>
        </p:nvSpPr>
        <p:spPr>
          <a:xfrm>
            <a:off x="457200" y="211138"/>
            <a:ext cx="8229600" cy="1143000"/>
          </a:xfrm>
        </p:spPr>
        <p:txBody>
          <a:bodyPr/>
          <a:lstStyle/>
          <a:p>
            <a:pPr eaLnBrk="1" hangingPunct="1"/>
            <a:r>
              <a:rPr lang="en-US" altLang="zh-CN" dirty="0">
                <a:solidFill>
                  <a:schemeClr val="bg1"/>
                </a:solidFill>
              </a:rPr>
              <a:t>2.1</a:t>
            </a:r>
            <a:r>
              <a:rPr lang="zh-CN" altLang="en-US" dirty="0">
                <a:solidFill>
                  <a:schemeClr val="bg1"/>
                </a:solidFill>
              </a:rPr>
              <a:t>  可行性研究的任务</a:t>
            </a:r>
            <a:endParaRPr lang="zh-CN" altLang="en-US" dirty="0">
              <a:solidFill>
                <a:schemeClr val="bg1"/>
              </a:solidFill>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750" y="1609715"/>
            <a:ext cx="7889902"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eaLnBrk="1" fontAlgn="auto" hangingPunct="1">
              <a:spcBef>
                <a:spcPts val="0"/>
              </a:spcBef>
              <a:spcAft>
                <a:spcPts val="0"/>
              </a:spcAft>
              <a:defRPr/>
            </a:pPr>
            <a:r>
              <a:rPr lang="zh-CN" altLang="zh-CN" sz="2800" b="1" dirty="0">
                <a:solidFill>
                  <a:srgbClr val="3366FF"/>
                </a:solidFill>
                <a:latin typeface="宋体" panose="02010600030101010101" pitchFamily="2" charset="-122"/>
                <a:ea typeface="宋体" panose="02010600030101010101" pitchFamily="2" charset="-122"/>
              </a:rPr>
              <a:t>至少应该从下述</a:t>
            </a:r>
            <a:r>
              <a:rPr lang="en-US" altLang="zh-CN" sz="2800" b="1" dirty="0">
                <a:solidFill>
                  <a:srgbClr val="3366FF"/>
                </a:solidFill>
                <a:latin typeface="宋体" panose="02010600030101010101" pitchFamily="2" charset="-122"/>
                <a:ea typeface="宋体" panose="02010600030101010101" pitchFamily="2" charset="-122"/>
              </a:rPr>
              <a:t>3</a:t>
            </a:r>
            <a:r>
              <a:rPr lang="zh-CN" altLang="zh-CN" sz="2800" b="1" dirty="0">
                <a:solidFill>
                  <a:srgbClr val="3366FF"/>
                </a:solidFill>
                <a:latin typeface="宋体" panose="02010600030101010101" pitchFamily="2" charset="-122"/>
                <a:ea typeface="宋体" panose="02010600030101010101" pitchFamily="2" charset="-122"/>
              </a:rPr>
              <a:t>个方面研究每种解法的可行性</a:t>
            </a:r>
            <a:endParaRPr lang="zh-CN" altLang="en-US" sz="2800" b="1" dirty="0">
              <a:solidFill>
                <a:srgbClr val="3366FF"/>
              </a:solidFill>
              <a:latin typeface="宋体" panose="02010600030101010101" pitchFamily="2" charset="-122"/>
              <a:ea typeface="宋体" panose="02010600030101010101" pitchFamily="2" charset="-122"/>
            </a:endParaRPr>
          </a:p>
        </p:txBody>
      </p:sp>
      <p:graphicFrame>
        <p:nvGraphicFramePr>
          <p:cNvPr id="2" name="图示 1"/>
          <p:cNvGraphicFramePr/>
          <p:nvPr/>
        </p:nvGraphicFramePr>
        <p:xfrm>
          <a:off x="539552" y="2614682"/>
          <a:ext cx="8064896" cy="3600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Rectangle 2"/>
          <p:cNvSpPr>
            <a:spLocks noGrp="1" noChangeArrowheads="1"/>
          </p:cNvSpPr>
          <p:nvPr>
            <p:ph type="title"/>
          </p:nvPr>
        </p:nvSpPr>
        <p:spPr>
          <a:xfrm>
            <a:off x="457200" y="211138"/>
            <a:ext cx="8229600" cy="1143000"/>
          </a:xfrm>
        </p:spPr>
        <p:txBody>
          <a:bodyPr/>
          <a:lstStyle/>
          <a:p>
            <a:r>
              <a:rPr lang="en-US" altLang="zh-CN" dirty="0">
                <a:solidFill>
                  <a:schemeClr val="bg1"/>
                </a:solidFill>
              </a:rPr>
              <a:t>2.1</a:t>
            </a:r>
            <a:r>
              <a:rPr lang="zh-CN" altLang="en-US" dirty="0">
                <a:solidFill>
                  <a:schemeClr val="bg1"/>
                </a:solidFill>
              </a:rPr>
              <a:t>  可行性研究的任务</a:t>
            </a:r>
            <a:endParaRPr lang="zh-CN" altLang="en-US" dirty="0">
              <a:solidFill>
                <a:schemeClr val="bg1"/>
              </a:solidFill>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noGrp="1"/>
          </p:cNvSpPr>
          <p:nvPr>
            <p:ph type="title"/>
          </p:nvPr>
        </p:nvSpPr>
        <p:spPr>
          <a:xfrm>
            <a:off x="395288" y="214298"/>
            <a:ext cx="8229600" cy="1143000"/>
          </a:xfr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lnSpc>
                <a:spcPts val="5760"/>
              </a:lnSpc>
              <a:spcBef>
                <a:spcPts val="0"/>
              </a:spcBef>
              <a:spcAft>
                <a:spcPts val="0"/>
              </a:spcAft>
              <a:defRPr/>
            </a:pPr>
            <a:r>
              <a:rPr lang="zh-CN" altLang="en-US" dirty="0">
                <a:solidFill>
                  <a:schemeClr val="bg1"/>
                </a:solidFill>
              </a:rPr>
              <a:t>第</a:t>
            </a:r>
            <a:r>
              <a:rPr lang="en-US" altLang="zh-CN" dirty="0">
                <a:solidFill>
                  <a:schemeClr val="bg1"/>
                </a:solidFill>
              </a:rPr>
              <a:t>2</a:t>
            </a:r>
            <a:r>
              <a:rPr lang="zh-CN" altLang="en-US" dirty="0">
                <a:solidFill>
                  <a:schemeClr val="bg1"/>
                </a:solidFill>
              </a:rPr>
              <a:t>章  项目的可行性研究</a:t>
            </a:r>
            <a:endParaRPr lang="es-HN" b="1" dirty="0">
              <a:latin typeface="+mn-ea"/>
              <a:ea typeface="+mn-ea"/>
            </a:endParaRPr>
          </a:p>
        </p:txBody>
      </p:sp>
      <p:sp>
        <p:nvSpPr>
          <p:cNvPr id="5" name="矩形 4"/>
          <p:cNvSpPr/>
          <p:nvPr/>
        </p:nvSpPr>
        <p:spPr>
          <a:xfrm>
            <a:off x="900113" y="1514491"/>
            <a:ext cx="7893050" cy="4271963"/>
          </a:xfrm>
          <a:prstGeom prst="rect">
            <a:avLst/>
          </a:prstGeom>
        </p:spPr>
        <p:txBody>
          <a:bodyPr>
            <a:spAutoFit/>
          </a:bodyPr>
          <a:lstStyle/>
          <a:p>
            <a:pPr eaLnBrk="1" fontAlgn="auto" hangingPunct="1">
              <a:lnSpc>
                <a:spcPct val="120000"/>
              </a:lnSpc>
              <a:spcBef>
                <a:spcPct val="50000"/>
              </a:spcBef>
              <a:spcAft>
                <a:spcPts val="0"/>
              </a:spcAft>
              <a:defRPr/>
            </a:pPr>
            <a:r>
              <a:rPr kumimoji="1" lang="en-US" altLang="zh-CN" sz="2800" b="1" kern="0" dirty="0">
                <a:latin typeface="宋体" panose="02010600030101010101" pitchFamily="2" charset="-122"/>
                <a:ea typeface="宋体" panose="02010600030101010101" pitchFamily="2" charset="-122"/>
              </a:rPr>
              <a:t>2.1 </a:t>
            </a:r>
            <a:r>
              <a:rPr kumimoji="1" lang="zh-CN" altLang="en-US" sz="2800" b="1" kern="0" dirty="0">
                <a:latin typeface="宋体" panose="02010600030101010101" pitchFamily="2" charset="-122"/>
                <a:ea typeface="宋体" panose="02010600030101010101" pitchFamily="2" charset="-122"/>
              </a:rPr>
              <a:t>可行性研究的任务</a:t>
            </a:r>
            <a:endParaRPr kumimoji="1" lang="en-US" altLang="zh-CN" sz="2800" b="1" kern="0" dirty="0">
              <a:latin typeface="宋体" panose="02010600030101010101" pitchFamily="2" charset="-122"/>
              <a:ea typeface="宋体" panose="02010600030101010101" pitchFamily="2" charset="-122"/>
            </a:endParaRPr>
          </a:p>
          <a:p>
            <a:pPr eaLnBrk="1" fontAlgn="auto" hangingPunct="1">
              <a:lnSpc>
                <a:spcPct val="120000"/>
              </a:lnSpc>
              <a:spcBef>
                <a:spcPct val="50000"/>
              </a:spcBef>
              <a:spcAft>
                <a:spcPts val="0"/>
              </a:spcAft>
              <a:defRPr/>
            </a:pPr>
            <a:r>
              <a:rPr kumimoji="1" lang="en-US" altLang="zh-CN" sz="2800" b="1" kern="0" dirty="0">
                <a:solidFill>
                  <a:srgbClr val="C00000"/>
                </a:solidFill>
                <a:latin typeface="宋体" panose="02010600030101010101" pitchFamily="2" charset="-122"/>
                <a:ea typeface="宋体" panose="02010600030101010101" pitchFamily="2" charset="-122"/>
              </a:rPr>
              <a:t>2.2 </a:t>
            </a:r>
            <a:r>
              <a:rPr kumimoji="1" lang="zh-CN" altLang="en-US" sz="2800" b="1" kern="0" dirty="0">
                <a:solidFill>
                  <a:srgbClr val="C00000"/>
                </a:solidFill>
                <a:latin typeface="宋体" panose="02010600030101010101" pitchFamily="2" charset="-122"/>
                <a:ea typeface="宋体" panose="02010600030101010101" pitchFamily="2" charset="-122"/>
              </a:rPr>
              <a:t>可行性研究过程</a:t>
            </a:r>
            <a:endParaRPr kumimoji="1" lang="en-US" altLang="zh-CN" sz="2800" b="1" kern="0" dirty="0">
              <a:solidFill>
                <a:srgbClr val="C00000"/>
              </a:solidFill>
              <a:latin typeface="宋体" panose="02010600030101010101" pitchFamily="2" charset="-122"/>
              <a:ea typeface="宋体" panose="02010600030101010101" pitchFamily="2" charset="-122"/>
            </a:endParaRPr>
          </a:p>
          <a:p>
            <a:pPr eaLnBrk="1" fontAlgn="auto" hangingPunct="1">
              <a:lnSpc>
                <a:spcPct val="120000"/>
              </a:lnSpc>
              <a:spcBef>
                <a:spcPct val="50000"/>
              </a:spcBef>
              <a:spcAft>
                <a:spcPts val="0"/>
              </a:spcAft>
              <a:defRPr/>
            </a:pPr>
            <a:r>
              <a:rPr kumimoji="1" lang="en-US" altLang="zh-CN" sz="2800" b="1" kern="0" dirty="0">
                <a:latin typeface="宋体" panose="02010600030101010101" pitchFamily="2" charset="-122"/>
                <a:ea typeface="宋体" panose="02010600030101010101" pitchFamily="2" charset="-122"/>
              </a:rPr>
              <a:t>2.3 </a:t>
            </a:r>
            <a:r>
              <a:rPr kumimoji="1" lang="zh-CN" altLang="en-US" sz="2800" b="1" kern="0" dirty="0">
                <a:latin typeface="宋体" panose="02010600030101010101" pitchFamily="2" charset="-122"/>
                <a:ea typeface="宋体" panose="02010600030101010101" pitchFamily="2" charset="-122"/>
              </a:rPr>
              <a:t>系统流程图</a:t>
            </a:r>
            <a:endParaRPr kumimoji="1" lang="en-US" altLang="zh-CN" sz="2800" b="1" kern="0" dirty="0">
              <a:latin typeface="宋体" panose="02010600030101010101" pitchFamily="2" charset="-122"/>
              <a:ea typeface="宋体" panose="02010600030101010101" pitchFamily="2" charset="-122"/>
            </a:endParaRPr>
          </a:p>
          <a:p>
            <a:pPr eaLnBrk="1" hangingPunct="1">
              <a:lnSpc>
                <a:spcPct val="120000"/>
              </a:lnSpc>
              <a:spcBef>
                <a:spcPct val="50000"/>
              </a:spcBef>
              <a:defRPr/>
            </a:pPr>
            <a:r>
              <a:rPr kumimoji="1" lang="en-US" altLang="zh-CN" sz="2800" b="1" kern="0" dirty="0">
                <a:latin typeface="宋体" panose="02010600030101010101" pitchFamily="2" charset="-122"/>
                <a:ea typeface="宋体" panose="02010600030101010101" pitchFamily="2" charset="-122"/>
              </a:rPr>
              <a:t>2.4 </a:t>
            </a:r>
            <a:r>
              <a:rPr kumimoji="1" lang="zh-CN" altLang="en-US" sz="2800" b="1" dirty="0">
                <a:latin typeface="宋体" panose="02010600030101010101" pitchFamily="2" charset="-122"/>
                <a:ea typeface="宋体" panose="02010600030101010101" pitchFamily="2" charset="-122"/>
              </a:rPr>
              <a:t>数据流图</a:t>
            </a:r>
            <a:endParaRPr kumimoji="1" lang="en-US" altLang="zh-CN" sz="2800" b="1" dirty="0">
              <a:latin typeface="宋体" panose="02010600030101010101" pitchFamily="2" charset="-122"/>
              <a:ea typeface="宋体" panose="02010600030101010101" pitchFamily="2" charset="-122"/>
            </a:endParaRPr>
          </a:p>
          <a:p>
            <a:pPr eaLnBrk="1" hangingPunct="1">
              <a:lnSpc>
                <a:spcPct val="120000"/>
              </a:lnSpc>
              <a:spcBef>
                <a:spcPct val="50000"/>
              </a:spcBef>
              <a:defRPr/>
            </a:pPr>
            <a:r>
              <a:rPr kumimoji="1" lang="en-US" altLang="zh-CN" sz="2800" b="1" dirty="0">
                <a:latin typeface="宋体" panose="02010600030101010101" pitchFamily="2" charset="-122"/>
                <a:ea typeface="宋体" panose="02010600030101010101" pitchFamily="2" charset="-122"/>
              </a:rPr>
              <a:t>2.5 </a:t>
            </a:r>
            <a:r>
              <a:rPr kumimoji="1" lang="zh-CN" altLang="en-US" sz="2800" b="1" dirty="0">
                <a:latin typeface="宋体" panose="02010600030101010101" pitchFamily="2" charset="-122"/>
                <a:ea typeface="宋体" panose="02010600030101010101" pitchFamily="2" charset="-122"/>
              </a:rPr>
              <a:t>数据字典</a:t>
            </a:r>
            <a:endParaRPr kumimoji="1" lang="en-US" altLang="zh-CN" sz="2800" b="1" dirty="0">
              <a:latin typeface="宋体" panose="02010600030101010101" pitchFamily="2" charset="-122"/>
              <a:ea typeface="宋体" panose="02010600030101010101" pitchFamily="2" charset="-122"/>
            </a:endParaRPr>
          </a:p>
          <a:p>
            <a:pPr eaLnBrk="1" fontAlgn="auto" hangingPunct="1">
              <a:lnSpc>
                <a:spcPct val="120000"/>
              </a:lnSpc>
              <a:spcBef>
                <a:spcPct val="50000"/>
              </a:spcBef>
              <a:spcAft>
                <a:spcPts val="0"/>
              </a:spcAft>
              <a:defRPr/>
            </a:pPr>
            <a:r>
              <a:rPr kumimoji="1" lang="en-US" altLang="zh-CN" sz="2800" b="1" kern="0" dirty="0">
                <a:latin typeface="宋体" panose="02010600030101010101" pitchFamily="2" charset="-122"/>
                <a:ea typeface="宋体" panose="02010600030101010101" pitchFamily="2" charset="-122"/>
              </a:rPr>
              <a:t>2.6 </a:t>
            </a:r>
            <a:r>
              <a:rPr kumimoji="1" lang="zh-CN" altLang="en-US" sz="2800" b="1" kern="0" dirty="0">
                <a:latin typeface="宋体" panose="02010600030101010101" pitchFamily="2" charset="-122"/>
                <a:ea typeface="宋体" panose="02010600030101010101" pitchFamily="2" charset="-122"/>
              </a:rPr>
              <a:t>成本</a:t>
            </a:r>
            <a:r>
              <a:rPr kumimoji="1" lang="en-US" altLang="zh-CN" sz="2800" b="1" kern="0" dirty="0">
                <a:latin typeface="宋体" panose="02010600030101010101" pitchFamily="2" charset="-122"/>
                <a:ea typeface="宋体" panose="02010600030101010101" pitchFamily="2" charset="-122"/>
              </a:rPr>
              <a:t>/</a:t>
            </a:r>
            <a:r>
              <a:rPr kumimoji="1" lang="zh-CN" altLang="en-US" sz="2800" b="1" kern="0" dirty="0">
                <a:latin typeface="宋体" panose="02010600030101010101" pitchFamily="2" charset="-122"/>
                <a:ea typeface="宋体" panose="02010600030101010101" pitchFamily="2" charset="-122"/>
              </a:rPr>
              <a:t>效益分析</a:t>
            </a:r>
            <a:endParaRPr kumimoji="1" lang="en-US" altLang="zh-CN" sz="2800" b="1" kern="0" dirty="0">
              <a:latin typeface="宋体" panose="02010600030101010101" pitchFamily="2" charset="-122"/>
              <a:ea typeface="宋体" panose="02010600030101010101" pitchFamily="2" charset="-122"/>
            </a:endParaRPr>
          </a:p>
        </p:txBody>
      </p:sp>
      <p:sp>
        <p:nvSpPr>
          <p:cNvPr id="6" name="矩形 5"/>
          <p:cNvSpPr/>
          <p:nvPr/>
        </p:nvSpPr>
        <p:spPr>
          <a:xfrm>
            <a:off x="862013" y="2214558"/>
            <a:ext cx="7461250" cy="571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等腰三角形 7"/>
          <p:cNvSpPr/>
          <p:nvPr/>
        </p:nvSpPr>
        <p:spPr>
          <a:xfrm rot="5400000">
            <a:off x="269876" y="2300283"/>
            <a:ext cx="538162" cy="4333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7350" y="1527168"/>
            <a:ext cx="8280400" cy="95410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a:spAutoFit/>
          </a:bodyPr>
          <a:lstStyle/>
          <a:p>
            <a:pPr indent="457200" eaLnBrk="1" fontAlgn="auto" hangingPunct="1">
              <a:spcBef>
                <a:spcPts val="0"/>
              </a:spcBef>
              <a:spcAft>
                <a:spcPts val="0"/>
              </a:spcAft>
              <a:defRPr/>
            </a:pPr>
            <a:r>
              <a:rPr lang="zh-CN" altLang="zh-CN" sz="2800" b="1" dirty="0">
                <a:solidFill>
                  <a:srgbClr val="3366FF"/>
                </a:solidFill>
                <a:latin typeface="宋体" panose="02010600030101010101" pitchFamily="2" charset="-122"/>
                <a:ea typeface="宋体" panose="02010600030101010101" pitchFamily="2" charset="-122"/>
              </a:rPr>
              <a:t>怎样进行可行性研究呢</a:t>
            </a:r>
            <a:r>
              <a:rPr lang="en-US" altLang="zh-CN" sz="2800" b="1" dirty="0">
                <a:solidFill>
                  <a:srgbClr val="3366FF"/>
                </a:solidFill>
                <a:latin typeface="宋体" panose="02010600030101010101" pitchFamily="2" charset="-122"/>
                <a:ea typeface="宋体" panose="02010600030101010101" pitchFamily="2" charset="-122"/>
              </a:rPr>
              <a:t>?</a:t>
            </a:r>
            <a:r>
              <a:rPr lang="zh-CN" altLang="zh-CN" sz="2800" b="1" dirty="0">
                <a:solidFill>
                  <a:srgbClr val="3366FF"/>
                </a:solidFill>
                <a:latin typeface="宋体" panose="02010600030101010101" pitchFamily="2" charset="-122"/>
                <a:ea typeface="宋体" panose="02010600030101010101" pitchFamily="2" charset="-122"/>
              </a:rPr>
              <a:t>典型的可行性研究过程有下述</a:t>
            </a:r>
            <a:r>
              <a:rPr lang="en-US" altLang="zh-CN" sz="2800" b="1" dirty="0">
                <a:solidFill>
                  <a:srgbClr val="3366FF"/>
                </a:solidFill>
                <a:latin typeface="宋体" panose="02010600030101010101" pitchFamily="2" charset="-122"/>
                <a:ea typeface="宋体" panose="02010600030101010101" pitchFamily="2" charset="-122"/>
              </a:rPr>
              <a:t>8</a:t>
            </a:r>
            <a:r>
              <a:rPr lang="zh-CN" altLang="en-US" sz="2800" b="1" dirty="0">
                <a:solidFill>
                  <a:srgbClr val="3366FF"/>
                </a:solidFill>
                <a:latin typeface="宋体" panose="02010600030101010101" pitchFamily="2" charset="-122"/>
                <a:ea typeface="宋体" panose="02010600030101010101" pitchFamily="2" charset="-122"/>
              </a:rPr>
              <a:t>个</a:t>
            </a:r>
            <a:r>
              <a:rPr lang="zh-CN" altLang="zh-CN" sz="2800" b="1" dirty="0">
                <a:solidFill>
                  <a:srgbClr val="3366FF"/>
                </a:solidFill>
                <a:latin typeface="宋体" panose="02010600030101010101" pitchFamily="2" charset="-122"/>
                <a:ea typeface="宋体" panose="02010600030101010101" pitchFamily="2" charset="-122"/>
              </a:rPr>
              <a:t>步骤。</a:t>
            </a:r>
            <a:endParaRPr lang="zh-CN" altLang="en-US" sz="2800" b="1" dirty="0">
              <a:solidFill>
                <a:srgbClr val="3366FF"/>
              </a:solidFill>
              <a:latin typeface="宋体" panose="02010600030101010101" pitchFamily="2" charset="-122"/>
              <a:ea typeface="宋体" panose="02010600030101010101" pitchFamily="2" charset="-122"/>
            </a:endParaRPr>
          </a:p>
        </p:txBody>
      </p:sp>
      <p:sp>
        <p:nvSpPr>
          <p:cNvPr id="2" name="TextBox 1"/>
          <p:cNvSpPr txBox="1"/>
          <p:nvPr/>
        </p:nvSpPr>
        <p:spPr>
          <a:xfrm>
            <a:off x="642910" y="2857496"/>
            <a:ext cx="7429552" cy="3046412"/>
          </a:xfrm>
          <a:prstGeom prst="rect">
            <a:avLst/>
          </a:prstGeom>
          <a:noFill/>
        </p:spPr>
        <p:txBody>
          <a:bodyPr wrap="square">
            <a:spAutoFit/>
          </a:bodyPr>
          <a:lstStyle/>
          <a:p>
            <a:pPr marL="457200" indent="-457200" eaLnBrk="1" fontAlgn="auto" hangingPunct="1">
              <a:spcBef>
                <a:spcPts val="0"/>
              </a:spcBef>
              <a:spcAft>
                <a:spcPts val="0"/>
              </a:spcAft>
              <a:buFont typeface="+mj-ea"/>
              <a:buAutoNum type="circleNumDbPlain"/>
              <a:defRPr/>
            </a:pPr>
            <a:r>
              <a:rPr lang="zh-CN" altLang="en-US" sz="2400" dirty="0">
                <a:latin typeface="宋体" panose="02010600030101010101" pitchFamily="2" charset="-122"/>
                <a:ea typeface="宋体" panose="02010600030101010101" pitchFamily="2" charset="-122"/>
              </a:rPr>
              <a:t>复查系统规模和目标</a:t>
            </a:r>
            <a:endParaRPr lang="zh-CN" altLang="en-US" sz="2400" dirty="0">
              <a:latin typeface="宋体" panose="02010600030101010101" pitchFamily="2" charset="-122"/>
              <a:ea typeface="宋体" panose="02010600030101010101" pitchFamily="2" charset="-122"/>
            </a:endParaRPr>
          </a:p>
          <a:p>
            <a:pPr marL="457200" indent="-457200" eaLnBrk="1" fontAlgn="auto" hangingPunct="1">
              <a:spcBef>
                <a:spcPts val="0"/>
              </a:spcBef>
              <a:spcAft>
                <a:spcPts val="0"/>
              </a:spcAft>
              <a:buFont typeface="+mj-ea"/>
              <a:buAutoNum type="circleNumDbPlain"/>
              <a:defRPr/>
            </a:pPr>
            <a:r>
              <a:rPr lang="zh-CN" altLang="en-US" sz="2400" dirty="0">
                <a:latin typeface="宋体" panose="02010600030101010101" pitchFamily="2" charset="-122"/>
                <a:ea typeface="宋体" panose="02010600030101010101" pitchFamily="2" charset="-122"/>
              </a:rPr>
              <a:t>研究目前正在使用的系统</a:t>
            </a:r>
            <a:endParaRPr lang="zh-CN" altLang="en-US" sz="2400" dirty="0">
              <a:latin typeface="宋体" panose="02010600030101010101" pitchFamily="2" charset="-122"/>
              <a:ea typeface="宋体" panose="02010600030101010101" pitchFamily="2" charset="-122"/>
            </a:endParaRPr>
          </a:p>
          <a:p>
            <a:pPr marL="457200" indent="-457200" eaLnBrk="1" fontAlgn="auto" hangingPunct="1">
              <a:spcBef>
                <a:spcPts val="0"/>
              </a:spcBef>
              <a:spcAft>
                <a:spcPts val="0"/>
              </a:spcAft>
              <a:buFont typeface="+mj-ea"/>
              <a:buAutoNum type="circleNumDbPlain"/>
              <a:defRPr/>
            </a:pPr>
            <a:r>
              <a:rPr lang="zh-CN" altLang="en-US" sz="2400" dirty="0">
                <a:latin typeface="宋体" panose="02010600030101010101" pitchFamily="2" charset="-122"/>
                <a:ea typeface="宋体" panose="02010600030101010101" pitchFamily="2" charset="-122"/>
              </a:rPr>
              <a:t>导出新系统的高层逻辑模型</a:t>
            </a:r>
            <a:endParaRPr lang="zh-CN" altLang="en-US" sz="2400" dirty="0">
              <a:latin typeface="宋体" panose="02010600030101010101" pitchFamily="2" charset="-122"/>
              <a:ea typeface="宋体" panose="02010600030101010101" pitchFamily="2" charset="-122"/>
            </a:endParaRPr>
          </a:p>
          <a:p>
            <a:pPr marL="457200" indent="-457200" eaLnBrk="1" fontAlgn="auto" hangingPunct="1">
              <a:spcBef>
                <a:spcPts val="0"/>
              </a:spcBef>
              <a:spcAft>
                <a:spcPts val="0"/>
              </a:spcAft>
              <a:buFont typeface="+mj-ea"/>
              <a:buAutoNum type="circleNumDbPlain"/>
              <a:defRPr/>
            </a:pPr>
            <a:r>
              <a:rPr lang="zh-CN" altLang="en-US" sz="2400" u="sng" dirty="0">
                <a:solidFill>
                  <a:srgbClr val="3366FF"/>
                </a:solidFill>
                <a:latin typeface="宋体" panose="02010600030101010101" pitchFamily="2" charset="-122"/>
                <a:ea typeface="宋体" panose="02010600030101010101" pitchFamily="2" charset="-122"/>
              </a:rPr>
              <a:t>进一步定</a:t>
            </a:r>
            <a:r>
              <a:rPr lang="zh-CN" altLang="en-US" sz="2400" dirty="0">
                <a:solidFill>
                  <a:srgbClr val="3366FF"/>
                </a:solidFill>
                <a:latin typeface="宋体" panose="02010600030101010101" pitchFamily="2" charset="-122"/>
                <a:ea typeface="宋体" panose="02010600030101010101" pitchFamily="2" charset="-122"/>
              </a:rPr>
              <a:t>义问题</a:t>
            </a:r>
            <a:endParaRPr lang="en-US" altLang="zh-CN" sz="2400" dirty="0">
              <a:solidFill>
                <a:srgbClr val="3366FF"/>
              </a:solidFill>
              <a:latin typeface="宋体" panose="02010600030101010101" pitchFamily="2" charset="-122"/>
              <a:ea typeface="宋体" panose="02010600030101010101" pitchFamily="2" charset="-122"/>
            </a:endParaRPr>
          </a:p>
          <a:p>
            <a:pPr marL="457200" indent="-457200" eaLnBrk="1" fontAlgn="auto" hangingPunct="1">
              <a:spcBef>
                <a:spcPts val="0"/>
              </a:spcBef>
              <a:spcAft>
                <a:spcPts val="0"/>
              </a:spcAft>
              <a:buFont typeface="+mj-ea"/>
              <a:buAutoNum type="circleNumDbPlain"/>
              <a:defRPr/>
            </a:pPr>
            <a:r>
              <a:rPr lang="zh-CN" altLang="zh-CN" sz="2400" dirty="0">
                <a:latin typeface="宋体" panose="02010600030101010101" pitchFamily="2" charset="-122"/>
                <a:ea typeface="宋体" panose="02010600030101010101" pitchFamily="2" charset="-122"/>
              </a:rPr>
              <a:t>导出和评价供选择的解法</a:t>
            </a:r>
            <a:endParaRPr lang="en-US" altLang="zh-CN" sz="2400" dirty="0">
              <a:latin typeface="宋体" panose="02010600030101010101" pitchFamily="2" charset="-122"/>
              <a:ea typeface="宋体" panose="02010600030101010101" pitchFamily="2" charset="-122"/>
            </a:endParaRPr>
          </a:p>
          <a:p>
            <a:pPr marL="457200" indent="-457200" eaLnBrk="1" fontAlgn="auto" hangingPunct="1">
              <a:spcBef>
                <a:spcPts val="0"/>
              </a:spcBef>
              <a:spcAft>
                <a:spcPts val="0"/>
              </a:spcAft>
              <a:buFont typeface="+mj-ea"/>
              <a:buAutoNum type="circleNumDbPlain"/>
              <a:defRPr/>
            </a:pPr>
            <a:r>
              <a:rPr lang="zh-CN" altLang="zh-CN" sz="2400" dirty="0">
                <a:latin typeface="宋体" panose="02010600030101010101" pitchFamily="2" charset="-122"/>
                <a:ea typeface="宋体" panose="02010600030101010101" pitchFamily="2" charset="-122"/>
              </a:rPr>
              <a:t>推荐行动方针</a:t>
            </a:r>
            <a:endParaRPr lang="en-US" altLang="zh-CN" sz="2400" dirty="0">
              <a:latin typeface="宋体" panose="02010600030101010101" pitchFamily="2" charset="-122"/>
              <a:ea typeface="宋体" panose="02010600030101010101" pitchFamily="2" charset="-122"/>
            </a:endParaRPr>
          </a:p>
          <a:p>
            <a:pPr marL="457200" indent="-457200" eaLnBrk="1" fontAlgn="auto" hangingPunct="1">
              <a:spcBef>
                <a:spcPts val="0"/>
              </a:spcBef>
              <a:spcAft>
                <a:spcPts val="0"/>
              </a:spcAft>
              <a:buFont typeface="+mj-ea"/>
              <a:buAutoNum type="circleNumDbPlain"/>
              <a:defRPr/>
            </a:pPr>
            <a:r>
              <a:rPr lang="zh-CN" altLang="zh-CN" sz="2400" dirty="0">
                <a:latin typeface="宋体" panose="02010600030101010101" pitchFamily="2" charset="-122"/>
                <a:ea typeface="宋体" panose="02010600030101010101" pitchFamily="2" charset="-122"/>
              </a:rPr>
              <a:t>草拟开发计划书</a:t>
            </a:r>
            <a:endParaRPr lang="en-US" altLang="zh-CN" sz="2400" dirty="0">
              <a:latin typeface="宋体" panose="02010600030101010101" pitchFamily="2" charset="-122"/>
              <a:ea typeface="宋体" panose="02010600030101010101" pitchFamily="2" charset="-122"/>
            </a:endParaRPr>
          </a:p>
          <a:p>
            <a:pPr marL="457200" indent="-457200" eaLnBrk="1" fontAlgn="auto" hangingPunct="1">
              <a:spcBef>
                <a:spcPts val="0"/>
              </a:spcBef>
              <a:spcAft>
                <a:spcPts val="0"/>
              </a:spcAft>
              <a:buFont typeface="+mj-ea"/>
              <a:buAutoNum type="circleNumDbPlain"/>
              <a:defRPr/>
            </a:pPr>
            <a:r>
              <a:rPr lang="zh-CN" altLang="zh-CN" sz="2400" dirty="0">
                <a:latin typeface="宋体" panose="02010600030101010101" pitchFamily="2" charset="-122"/>
                <a:ea typeface="宋体" panose="02010600030101010101" pitchFamily="2" charset="-122"/>
              </a:rPr>
              <a:t>写文档提交审查</a:t>
            </a:r>
            <a:endParaRPr lang="zh-CN" altLang="en-US" sz="2400" dirty="0">
              <a:latin typeface="宋体" panose="02010600030101010101" pitchFamily="2" charset="-122"/>
              <a:ea typeface="宋体" panose="02010600030101010101" pitchFamily="2" charset="-122"/>
            </a:endParaRPr>
          </a:p>
        </p:txBody>
      </p:sp>
      <p:sp>
        <p:nvSpPr>
          <p:cNvPr id="11" name="Rectangle 2"/>
          <p:cNvSpPr>
            <a:spLocks noGrp="1" noChangeArrowheads="1"/>
          </p:cNvSpPr>
          <p:nvPr>
            <p:ph type="title"/>
          </p:nvPr>
        </p:nvSpPr>
        <p:spPr>
          <a:xfrm>
            <a:off x="457200" y="211138"/>
            <a:ext cx="8229600" cy="1143000"/>
          </a:xfrm>
        </p:spPr>
        <p:txBody>
          <a:bodyPr/>
          <a:lstStyle/>
          <a:p>
            <a:pPr eaLnBrk="1" hangingPunct="1"/>
            <a:r>
              <a:rPr lang="en-US" altLang="zh-CN" dirty="0">
                <a:solidFill>
                  <a:schemeClr val="bg1"/>
                </a:solidFill>
              </a:rPr>
              <a:t>2.2</a:t>
            </a:r>
            <a:r>
              <a:rPr lang="zh-CN" altLang="en-US" dirty="0">
                <a:solidFill>
                  <a:schemeClr val="bg1"/>
                </a:solidFill>
              </a:rPr>
              <a:t>  可行性研究的过程</a:t>
            </a:r>
            <a:endParaRPr lang="zh-CN" altLang="en-US" dirty="0">
              <a:solidFill>
                <a:schemeClr val="bg1"/>
              </a:solidFill>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158" y="1571612"/>
            <a:ext cx="4214842"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57200" indent="-457200" eaLnBrk="1" fontAlgn="auto" hangingPunct="1">
              <a:spcBef>
                <a:spcPts val="0"/>
              </a:spcBef>
              <a:spcAft>
                <a:spcPts val="0"/>
              </a:spcAft>
              <a:buFont typeface="+mj-lt"/>
              <a:buAutoNum type="arabicPeriod"/>
              <a:defRPr/>
            </a:pPr>
            <a:r>
              <a:rPr lang="zh-CN" altLang="en-US" sz="2800" b="1" dirty="0">
                <a:solidFill>
                  <a:srgbClr val="C00000"/>
                </a:solidFill>
                <a:latin typeface="宋体" panose="02010600030101010101" pitchFamily="2" charset="-122"/>
                <a:ea typeface="宋体" panose="02010600030101010101" pitchFamily="2" charset="-122"/>
              </a:rPr>
              <a:t>确定规模和目标</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4" name="TextBox 3"/>
          <p:cNvSpPr txBox="1"/>
          <p:nvPr/>
        </p:nvSpPr>
        <p:spPr>
          <a:xfrm>
            <a:off x="500034" y="3500438"/>
            <a:ext cx="8208962" cy="2785378"/>
          </a:xfrm>
          <a:prstGeom prst="rect">
            <a:avLst/>
          </a:prstGeom>
          <a:noFill/>
        </p:spPr>
        <p:txBody>
          <a:bodyPr wrap="square">
            <a:spAutoFit/>
          </a:bodyPr>
          <a:lstStyle/>
          <a:p>
            <a:pPr marL="177800" indent="-177800" eaLnBrk="1" fontAlgn="auto" hangingPunct="1">
              <a:lnSpc>
                <a:spcPts val="4200"/>
              </a:lnSpc>
              <a:spcBef>
                <a:spcPts val="0"/>
              </a:spcBef>
              <a:spcAft>
                <a:spcPts val="0"/>
              </a:spcAft>
              <a:defRPr/>
            </a:pPr>
            <a:r>
              <a:rPr lang="zh-CN" altLang="en-US" sz="2400" b="1" dirty="0">
                <a:latin typeface="宋体" panose="02010600030101010101" pitchFamily="2" charset="-122"/>
                <a:ea typeface="宋体" panose="02010600030101010101" pitchFamily="2" charset="-122"/>
              </a:rPr>
              <a:t>具体做法：</a:t>
            </a:r>
            <a:endParaRPr lang="en-US" altLang="zh-CN" sz="2400" b="1" dirty="0">
              <a:latin typeface="宋体" panose="02010600030101010101" pitchFamily="2" charset="-122"/>
              <a:ea typeface="宋体" panose="02010600030101010101" pitchFamily="2" charset="-122"/>
            </a:endParaRPr>
          </a:p>
          <a:p>
            <a:pPr marL="177800" indent="357505" eaLnBrk="1" fontAlgn="auto" hangingPunct="1">
              <a:lnSpc>
                <a:spcPts val="4200"/>
              </a:lnSpc>
              <a:spcBef>
                <a:spcPts val="0"/>
              </a:spcBef>
              <a:spcAft>
                <a:spcPts val="0"/>
              </a:spcAft>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分析员访问关键人员，仔细阅读和分析有关的材料；</a:t>
            </a:r>
            <a:endParaRPr lang="en-US" altLang="zh-CN" sz="2400" dirty="0">
              <a:latin typeface="宋体" panose="02010600030101010101" pitchFamily="2" charset="-122"/>
              <a:ea typeface="宋体" panose="02010600030101010101" pitchFamily="2" charset="-122"/>
            </a:endParaRPr>
          </a:p>
          <a:p>
            <a:pPr marL="177800" indent="357505" eaLnBrk="1" fontAlgn="auto" hangingPunct="1">
              <a:lnSpc>
                <a:spcPts val="4200"/>
              </a:lnSpc>
              <a:spcBef>
                <a:spcPts val="0"/>
              </a:spcBef>
              <a:spcAft>
                <a:spcPts val="0"/>
              </a:spcAft>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对问题定义阶段书写的关于规模和目标的报告书进一步复查确认，改正含糊或不确切的叙述；</a:t>
            </a:r>
            <a:endParaRPr lang="en-US" altLang="zh-CN" sz="2400" dirty="0">
              <a:latin typeface="宋体" panose="02010600030101010101" pitchFamily="2" charset="-122"/>
              <a:ea typeface="宋体" panose="02010600030101010101" pitchFamily="2" charset="-122"/>
            </a:endParaRPr>
          </a:p>
          <a:p>
            <a:pPr marL="177800" indent="357505" eaLnBrk="1" fontAlgn="auto" hangingPunct="1">
              <a:lnSpc>
                <a:spcPts val="4200"/>
              </a:lnSpc>
              <a:spcBef>
                <a:spcPts val="0"/>
              </a:spcBef>
              <a:spcAft>
                <a:spcPts val="0"/>
              </a:spcAft>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清晰地描述对目标系统的一切限制和约束。</a:t>
            </a:r>
            <a:endParaRPr lang="en-US" altLang="zh-CN" sz="2400" dirty="0">
              <a:latin typeface="宋体" panose="02010600030101010101" pitchFamily="2" charset="-122"/>
              <a:ea typeface="宋体" panose="02010600030101010101" pitchFamily="2" charset="-122"/>
            </a:endParaRPr>
          </a:p>
        </p:txBody>
      </p:sp>
      <p:sp>
        <p:nvSpPr>
          <p:cNvPr id="11" name="Rectangle 2"/>
          <p:cNvSpPr>
            <a:spLocks noGrp="1" noChangeArrowheads="1"/>
          </p:cNvSpPr>
          <p:nvPr>
            <p:ph type="title"/>
          </p:nvPr>
        </p:nvSpPr>
        <p:spPr>
          <a:xfrm>
            <a:off x="457200" y="211138"/>
            <a:ext cx="8229600" cy="1143000"/>
          </a:xfrm>
        </p:spPr>
        <p:txBody>
          <a:bodyPr/>
          <a:lstStyle/>
          <a:p>
            <a:r>
              <a:rPr lang="en-US" altLang="zh-CN" dirty="0">
                <a:solidFill>
                  <a:schemeClr val="bg1"/>
                </a:solidFill>
              </a:rPr>
              <a:t>2.2</a:t>
            </a:r>
            <a:r>
              <a:rPr lang="zh-CN" altLang="en-US" dirty="0">
                <a:solidFill>
                  <a:schemeClr val="bg1"/>
                </a:solidFill>
              </a:rPr>
              <a:t>  可行性研究的过程</a:t>
            </a:r>
            <a:endParaRPr lang="zh-CN" altLang="en-US" dirty="0">
              <a:solidFill>
                <a:schemeClr val="bg1"/>
              </a:solidFill>
            </a:endParaRPr>
          </a:p>
        </p:txBody>
      </p:sp>
      <p:sp>
        <p:nvSpPr>
          <p:cNvPr id="10" name="矩形 9"/>
          <p:cNvSpPr/>
          <p:nvPr/>
        </p:nvSpPr>
        <p:spPr>
          <a:xfrm>
            <a:off x="214282" y="2214554"/>
            <a:ext cx="8572560" cy="1095493"/>
          </a:xfrm>
          <a:prstGeom prst="rect">
            <a:avLst/>
          </a:prstGeom>
        </p:spPr>
        <p:txBody>
          <a:bodyPr wrap="square">
            <a:spAutoFit/>
          </a:bodyPr>
          <a:lstStyle/>
          <a:p>
            <a:pPr marL="177800" indent="357505">
              <a:lnSpc>
                <a:spcPts val="4200"/>
              </a:lnSpc>
              <a:defRPr/>
            </a:pPr>
            <a:r>
              <a:rPr lang="zh-CN" altLang="en-US" sz="2800" b="1" dirty="0">
                <a:solidFill>
                  <a:srgbClr val="3366FF"/>
                </a:solidFill>
                <a:latin typeface="宋体" panose="02010600030101010101" pitchFamily="2" charset="-122"/>
                <a:ea typeface="宋体" panose="02010600030101010101" pitchFamily="2" charset="-122"/>
              </a:rPr>
              <a:t>这个步骤的工作，实质上是为了确保分析员正在解决的问题确实是要求他解决的问题。</a:t>
            </a:r>
            <a:endParaRPr lang="zh-CN" altLang="en-US" sz="2800" b="1" dirty="0">
              <a:solidFill>
                <a:srgbClr val="3366FF"/>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596" y="1571612"/>
            <a:ext cx="7715304"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altLang="zh-CN" sz="2800" b="1" dirty="0">
                <a:solidFill>
                  <a:srgbClr val="C00000"/>
                </a:solidFill>
                <a:latin typeface="宋体" panose="02010600030101010101" pitchFamily="2" charset="-122"/>
                <a:ea typeface="宋体" panose="02010600030101010101" pitchFamily="2" charset="-122"/>
              </a:rPr>
              <a:t>2.</a:t>
            </a:r>
            <a:r>
              <a:rPr lang="zh-CN" altLang="en-US" sz="2800" b="1" dirty="0">
                <a:solidFill>
                  <a:srgbClr val="C00000"/>
                </a:solidFill>
                <a:latin typeface="宋体" panose="02010600030101010101" pitchFamily="2" charset="-122"/>
                <a:ea typeface="宋体" panose="02010600030101010101" pitchFamily="2" charset="-122"/>
              </a:rPr>
              <a:t>研究目前正在使用的系统（如果存在的话）</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4" name="TextBox 3"/>
          <p:cNvSpPr txBox="1"/>
          <p:nvPr/>
        </p:nvSpPr>
        <p:spPr>
          <a:xfrm>
            <a:off x="571472" y="2428868"/>
            <a:ext cx="8001056" cy="4016484"/>
          </a:xfrm>
          <a:prstGeom prst="rect">
            <a:avLst/>
          </a:prstGeom>
          <a:noFill/>
        </p:spPr>
        <p:txBody>
          <a:bodyPr wrap="square">
            <a:spAutoFit/>
          </a:bodyPr>
          <a:lstStyle/>
          <a:p>
            <a:pPr marL="177800" indent="-177800" eaLnBrk="1" fontAlgn="auto" hangingPunct="1">
              <a:spcBef>
                <a:spcPts val="0"/>
              </a:spcBef>
              <a:spcAft>
                <a:spcPts val="600"/>
              </a:spcAft>
              <a:defRPr/>
            </a:pP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具体原因和做法：</a:t>
            </a:r>
            <a:endParaRPr lang="en-US"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177800" indent="357505" eaLnBrk="1" fontAlgn="auto" hangingPunct="1">
              <a:spcBef>
                <a:spcPts val="0"/>
              </a:spcBef>
              <a:spcAft>
                <a:spcPts val="600"/>
              </a:spcAft>
              <a:buFont typeface="Arial" panose="020B0604020202020204" pitchFamily="34" charset="0"/>
              <a:buChar char="•"/>
              <a:defRPr/>
            </a:pPr>
            <a:r>
              <a:rPr lang="zh-CN" altLang="en-US" sz="2400" b="1" dirty="0">
                <a:latin typeface="宋体" panose="02010600030101010101" pitchFamily="2" charset="-122"/>
                <a:ea typeface="宋体" panose="02010600030101010101" pitchFamily="2" charset="-122"/>
              </a:rPr>
              <a:t>现有的系统是新系统信息的重要来源</a:t>
            </a:r>
            <a:r>
              <a:rPr lang="zh-CN" altLang="en-US" sz="2400" dirty="0">
                <a:latin typeface="宋体" panose="02010600030101010101" pitchFamily="2" charset="-122"/>
                <a:ea typeface="宋体" panose="02010600030101010101" pitchFamily="2" charset="-122"/>
              </a:rPr>
              <a:t>。显然，如果目前有一个系统正被人使用，那么这个系统必定能完成某些有用的工作，因此，新的目标系统必须也能完成它的基本功能；</a:t>
            </a:r>
            <a:endParaRPr lang="en-US" altLang="zh-CN" sz="2400" dirty="0">
              <a:latin typeface="宋体" panose="02010600030101010101" pitchFamily="2" charset="-122"/>
              <a:ea typeface="宋体" panose="02010600030101010101" pitchFamily="2" charset="-122"/>
            </a:endParaRPr>
          </a:p>
          <a:p>
            <a:pPr marL="177800" indent="357505">
              <a:spcAft>
                <a:spcPts val="600"/>
              </a:spcAft>
              <a:buFont typeface="Arial" panose="020B0604020202020204" pitchFamily="34" charset="0"/>
              <a:buChar char="•"/>
              <a:defRPr/>
            </a:pPr>
            <a:r>
              <a:rPr lang="zh-CN" altLang="en-US" sz="2400" b="1" dirty="0">
                <a:latin typeface="宋体" panose="02010600030101010101" pitchFamily="2" charset="-122"/>
                <a:ea typeface="宋体" panose="02010600030101010101" pitchFamily="2" charset="-122"/>
              </a:rPr>
              <a:t>新系统必须要解决旧系统中存在的问题。</a:t>
            </a:r>
            <a:r>
              <a:rPr lang="zh-CN" altLang="en-US" sz="2400" dirty="0">
                <a:latin typeface="宋体" panose="02010600030101010101" pitchFamily="2" charset="-122"/>
                <a:ea typeface="宋体" panose="02010600030101010101" pitchFamily="2" charset="-122"/>
              </a:rPr>
              <a:t>如果现有的系统是完美无缺的，肯定不会有开发新系统的要求，因此，要研究现有的系统的缺点；</a:t>
            </a:r>
            <a:endParaRPr lang="en-US" altLang="zh-CN" sz="2400" dirty="0">
              <a:latin typeface="宋体" panose="02010600030101010101" pitchFamily="2" charset="-122"/>
              <a:ea typeface="宋体" panose="02010600030101010101" pitchFamily="2" charset="-122"/>
            </a:endParaRPr>
          </a:p>
          <a:p>
            <a:pPr marL="177800" indent="357505" eaLnBrk="1" fontAlgn="auto" hangingPunct="1">
              <a:spcBef>
                <a:spcPts val="0"/>
              </a:spcBef>
              <a:spcAft>
                <a:spcPts val="600"/>
              </a:spcAft>
              <a:buFont typeface="Arial" panose="020B0604020202020204" pitchFamily="34" charset="0"/>
              <a:buChar char="•"/>
              <a:defRPr/>
            </a:pPr>
            <a:r>
              <a:rPr lang="zh-CN" altLang="zh-CN" sz="2400" b="1" dirty="0">
                <a:latin typeface="宋体" panose="02010600030101010101" pitchFamily="2" charset="-122"/>
                <a:ea typeface="宋体" panose="02010600030101010101" pitchFamily="2" charset="-122"/>
              </a:rPr>
              <a:t>仔细阅读分析现有系统的文档资料和使用手册，实地考察现有的系统</a:t>
            </a:r>
            <a:r>
              <a:rPr lang="zh-CN"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p:txBody>
      </p:sp>
      <p:sp>
        <p:nvSpPr>
          <p:cNvPr id="11" name="Rectangle 2"/>
          <p:cNvSpPr>
            <a:spLocks noGrp="1" noChangeArrowheads="1"/>
          </p:cNvSpPr>
          <p:nvPr>
            <p:ph type="title"/>
          </p:nvPr>
        </p:nvSpPr>
        <p:spPr>
          <a:xfrm>
            <a:off x="457200" y="211138"/>
            <a:ext cx="8229600" cy="1143000"/>
          </a:xfrm>
        </p:spPr>
        <p:txBody>
          <a:bodyPr/>
          <a:lstStyle/>
          <a:p>
            <a:r>
              <a:rPr lang="en-US" altLang="zh-CN" dirty="0">
                <a:solidFill>
                  <a:schemeClr val="bg1"/>
                </a:solidFill>
              </a:rPr>
              <a:t>2.2</a:t>
            </a:r>
            <a:r>
              <a:rPr lang="zh-CN" altLang="en-US" dirty="0">
                <a:solidFill>
                  <a:schemeClr val="bg1"/>
                </a:solidFill>
              </a:rPr>
              <a:t>  可行性研究的过程</a:t>
            </a:r>
            <a:endParaRPr lang="zh-CN" altLang="en-US" dirty="0">
              <a:solidFill>
                <a:schemeClr val="bg1"/>
              </a:solidFill>
            </a:endParaRPr>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313" y="1562760"/>
            <a:ext cx="5675323"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spcBef>
                <a:spcPts val="0"/>
              </a:spcBef>
              <a:spcAft>
                <a:spcPts val="0"/>
              </a:spcAft>
              <a:defRPr/>
            </a:pPr>
            <a:r>
              <a:rPr lang="en-US" altLang="zh-CN" sz="2800" b="1" dirty="0">
                <a:solidFill>
                  <a:srgbClr val="C00000"/>
                </a:solidFill>
                <a:latin typeface="宋体" panose="02010600030101010101" pitchFamily="2" charset="-122"/>
                <a:ea typeface="宋体" panose="02010600030101010101" pitchFamily="2" charset="-122"/>
              </a:rPr>
              <a:t>3.</a:t>
            </a:r>
            <a:r>
              <a:rPr lang="zh-CN" altLang="en-US" sz="2800" b="1" dirty="0">
                <a:solidFill>
                  <a:srgbClr val="C00000"/>
                </a:solidFill>
                <a:latin typeface="宋体" panose="02010600030101010101" pitchFamily="2" charset="-122"/>
                <a:ea typeface="宋体" panose="02010600030101010101" pitchFamily="2" charset="-122"/>
              </a:rPr>
              <a:t>导出新系统的高层逻辑模型</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28676" name="TextBox 3"/>
          <p:cNvSpPr txBox="1">
            <a:spLocks noChangeArrowheads="1"/>
          </p:cNvSpPr>
          <p:nvPr/>
        </p:nvSpPr>
        <p:spPr bwMode="auto">
          <a:xfrm>
            <a:off x="428596" y="2500306"/>
            <a:ext cx="7929618" cy="3062377"/>
          </a:xfrm>
          <a:prstGeom prst="rect">
            <a:avLst/>
          </a:prstGeom>
          <a:noFill/>
          <a:ln w="9525">
            <a:noFill/>
            <a:miter lim="800000"/>
          </a:ln>
        </p:spPr>
        <p:txBody>
          <a:bodyPr wrap="square">
            <a:spAutoFit/>
          </a:bodyPr>
          <a:lstStyle/>
          <a:p>
            <a:pPr eaLnBrk="1" hangingPunct="1">
              <a:spcAft>
                <a:spcPts val="600"/>
              </a:spcAft>
            </a:pPr>
            <a:r>
              <a:rPr lang="zh-CN" altLang="zh-CN" sz="2400" b="1" dirty="0">
                <a:solidFill>
                  <a:srgbClr val="3366FF"/>
                </a:solidFill>
                <a:latin typeface="宋体" panose="02010600030101010101" pitchFamily="2" charset="-122"/>
                <a:ea typeface="宋体" panose="02010600030101010101" pitchFamily="2" charset="-122"/>
              </a:rPr>
              <a:t>优秀的设计过程通常是</a:t>
            </a:r>
            <a:r>
              <a:rPr lang="zh-CN" altLang="en-US" sz="2400" b="1" dirty="0">
                <a:solidFill>
                  <a:srgbClr val="3366FF"/>
                </a:solidFill>
                <a:latin typeface="宋体" panose="02010600030101010101" pitchFamily="2" charset="-122"/>
                <a:ea typeface="宋体" panose="02010600030101010101" pitchFamily="2" charset="-122"/>
              </a:rPr>
              <a:t>：</a:t>
            </a:r>
            <a:endParaRPr lang="en-US" altLang="zh-CN" sz="2400" b="1" dirty="0">
              <a:solidFill>
                <a:srgbClr val="3366FF"/>
              </a:solidFill>
              <a:latin typeface="宋体" panose="02010600030101010101" pitchFamily="2" charset="-122"/>
              <a:ea typeface="宋体" panose="02010600030101010101" pitchFamily="2" charset="-122"/>
            </a:endParaRPr>
          </a:p>
          <a:p>
            <a:pPr marL="273050" indent="184150" eaLnBrk="1" hangingPunct="1">
              <a:spcAft>
                <a:spcPts val="600"/>
              </a:spcAft>
              <a:buFont typeface="Arial" panose="020B0604020202020204" pitchFamily="34" charset="0"/>
              <a:buChar char="•"/>
            </a:pPr>
            <a:r>
              <a:rPr lang="en-US" altLang="zh-CN" sz="2400" dirty="0">
                <a:latin typeface="宋体" panose="02010600030101010101" pitchFamily="2" charset="-122"/>
                <a:ea typeface="宋体" panose="02010600030101010101" pitchFamily="2" charset="-122"/>
              </a:rPr>
              <a:t>  </a:t>
            </a:r>
            <a:r>
              <a:rPr lang="zh-CN"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从现有</a:t>
            </a:r>
            <a:r>
              <a:rPr lang="zh-CN" altLang="zh-CN" sz="2400" dirty="0">
                <a:latin typeface="宋体" panose="02010600030101010101" pitchFamily="2" charset="-122"/>
                <a:ea typeface="宋体" panose="02010600030101010101" pitchFamily="2" charset="-122"/>
              </a:rPr>
              <a:t>的</a:t>
            </a:r>
            <a:r>
              <a:rPr lang="zh-CN" altLang="zh-CN" sz="2400" b="1" dirty="0">
                <a:solidFill>
                  <a:srgbClr val="00B050"/>
                </a:solidFill>
                <a:latin typeface="宋体" panose="02010600030101010101" pitchFamily="2" charset="-122"/>
                <a:ea typeface="宋体" panose="02010600030101010101" pitchFamily="2" charset="-122"/>
              </a:rPr>
              <a:t>物理系统</a:t>
            </a:r>
            <a:r>
              <a:rPr lang="zh-CN" altLang="zh-CN" sz="2400" dirty="0">
                <a:latin typeface="宋体" panose="02010600030101010101" pitchFamily="2" charset="-122"/>
                <a:ea typeface="宋体" panose="02010600030101010101" pitchFamily="2" charset="-122"/>
              </a:rPr>
              <a:t>出发</a:t>
            </a:r>
            <a:endParaRPr lang="en-US" altLang="zh-CN" sz="2400" dirty="0">
              <a:latin typeface="宋体" panose="02010600030101010101" pitchFamily="2" charset="-122"/>
              <a:ea typeface="宋体" panose="02010600030101010101" pitchFamily="2" charset="-122"/>
            </a:endParaRPr>
          </a:p>
          <a:p>
            <a:pPr marL="808355" indent="-273050" eaLnBrk="1" hangingPunct="1">
              <a:spcAft>
                <a:spcPts val="600"/>
              </a:spcAft>
              <a:buFont typeface="Arial" panose="020B0604020202020204" pitchFamily="34" charset="0"/>
              <a:buChar char="•"/>
            </a:pPr>
            <a:r>
              <a:rPr lang="en-US" altLang="zh-CN" sz="2400" dirty="0">
                <a:latin typeface="宋体" panose="02010600030101010101" pitchFamily="2" charset="-122"/>
                <a:ea typeface="宋体" panose="02010600030101010101" pitchFamily="2" charset="-122"/>
              </a:rPr>
              <a:t>  </a:t>
            </a:r>
            <a:r>
              <a:rPr lang="zh-CN"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导出现有</a:t>
            </a:r>
            <a:r>
              <a:rPr lang="zh-CN" altLang="zh-CN" sz="2400" dirty="0">
                <a:latin typeface="宋体" panose="02010600030101010101" pitchFamily="2" charset="-122"/>
                <a:ea typeface="宋体" panose="02010600030101010101" pitchFamily="2" charset="-122"/>
              </a:rPr>
              <a:t>系统的</a:t>
            </a:r>
            <a:r>
              <a:rPr lang="zh-CN" altLang="zh-CN" sz="2400" b="1" dirty="0">
                <a:solidFill>
                  <a:srgbClr val="FF0000"/>
                </a:solidFill>
                <a:latin typeface="宋体" panose="02010600030101010101" pitchFamily="2" charset="-122"/>
                <a:ea typeface="宋体" panose="02010600030101010101" pitchFamily="2" charset="-122"/>
              </a:rPr>
              <a:t>逻辑模型</a:t>
            </a:r>
            <a:endParaRPr lang="en-US" altLang="zh-CN" sz="2400" dirty="0">
              <a:latin typeface="宋体" panose="02010600030101010101" pitchFamily="2" charset="-122"/>
              <a:ea typeface="宋体" panose="02010600030101010101" pitchFamily="2" charset="-122"/>
            </a:endParaRPr>
          </a:p>
          <a:p>
            <a:pPr marL="1163955" indent="-355600" eaLnBrk="1" hangingPunct="1">
              <a:spcAft>
                <a:spcPts val="600"/>
              </a:spcAft>
              <a:buFont typeface="Arial" panose="020B0604020202020204" pitchFamily="34" charset="0"/>
              <a:buChar char="•"/>
            </a:pPr>
            <a:r>
              <a:rPr lang="en-US" altLang="zh-CN" sz="2400" dirty="0">
                <a:latin typeface="宋体" panose="02010600030101010101" pitchFamily="2" charset="-122"/>
                <a:ea typeface="宋体" panose="02010600030101010101" pitchFamily="2" charset="-122"/>
              </a:rPr>
              <a:t>  </a:t>
            </a:r>
            <a:r>
              <a:rPr lang="zh-CN"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再参考现有</a:t>
            </a:r>
            <a:r>
              <a:rPr lang="zh-CN" altLang="zh-CN" sz="2400" dirty="0">
                <a:latin typeface="宋体" panose="02010600030101010101" pitchFamily="2" charset="-122"/>
                <a:ea typeface="宋体" panose="02010600030101010101" pitchFamily="2" charset="-122"/>
              </a:rPr>
              <a:t>系统的逻辑模型</a:t>
            </a:r>
            <a:endParaRPr lang="en-US" altLang="zh-CN" sz="2400" dirty="0">
              <a:latin typeface="宋体" panose="02010600030101010101" pitchFamily="2" charset="-122"/>
              <a:ea typeface="宋体" panose="02010600030101010101" pitchFamily="2" charset="-122"/>
            </a:endParaRPr>
          </a:p>
          <a:p>
            <a:pPr marL="1163955" indent="457200" eaLnBrk="1" hangingPunct="1">
              <a:spcAft>
                <a:spcPts val="600"/>
              </a:spcAft>
              <a:buFont typeface="Arial" panose="020B0604020202020204" pitchFamily="34" charset="0"/>
              <a:buChar char="•"/>
            </a:pPr>
            <a:r>
              <a:rPr lang="en-US" altLang="zh-CN" sz="2400" dirty="0">
                <a:latin typeface="宋体" panose="02010600030101010101" pitchFamily="2" charset="-122"/>
                <a:ea typeface="宋体" panose="02010600030101010101" pitchFamily="2" charset="-122"/>
              </a:rPr>
              <a:t> </a:t>
            </a:r>
            <a:r>
              <a:rPr lang="zh-CN"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设想目标系统</a:t>
            </a:r>
            <a:r>
              <a:rPr lang="zh-CN" altLang="zh-CN" sz="2400" dirty="0">
                <a:latin typeface="宋体" panose="02010600030101010101" pitchFamily="2" charset="-122"/>
                <a:ea typeface="宋体" panose="02010600030101010101" pitchFamily="2" charset="-122"/>
              </a:rPr>
              <a:t>的</a:t>
            </a:r>
            <a:r>
              <a:rPr lang="zh-CN" altLang="zh-CN" sz="2400" b="1" dirty="0">
                <a:solidFill>
                  <a:srgbClr val="FF0000"/>
                </a:solidFill>
                <a:latin typeface="宋体" panose="02010600030101010101" pitchFamily="2" charset="-122"/>
                <a:ea typeface="宋体" panose="02010600030101010101" pitchFamily="2" charset="-122"/>
              </a:rPr>
              <a:t>逻辑模型</a:t>
            </a:r>
            <a:endParaRPr lang="en-US" altLang="zh-CN" sz="2400" dirty="0">
              <a:latin typeface="宋体" panose="02010600030101010101" pitchFamily="2" charset="-122"/>
              <a:ea typeface="宋体" panose="02010600030101010101" pitchFamily="2" charset="-122"/>
            </a:endParaRPr>
          </a:p>
          <a:p>
            <a:pPr marL="1971675" indent="-450850" eaLnBrk="1" hangingPunct="1">
              <a:spcAft>
                <a:spcPts val="600"/>
              </a:spcAft>
              <a:buFont typeface="Arial" panose="020B0604020202020204" pitchFamily="34" charset="0"/>
              <a:buChar char="•"/>
            </a:pPr>
            <a:r>
              <a:rPr lang="zh-CN" altLang="zh-CN" sz="2400" dirty="0">
                <a:latin typeface="宋体" panose="02010600030101010101" pitchFamily="2" charset="-122"/>
                <a:ea typeface="宋体" panose="02010600030101010101" pitchFamily="2" charset="-122"/>
              </a:rPr>
              <a:t>最后根据目标系统的逻辑模型</a:t>
            </a:r>
            <a:r>
              <a:rPr lang="zh-CN"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建造新的</a:t>
            </a:r>
            <a:r>
              <a:rPr lang="zh-CN" altLang="zh-CN" sz="2400" b="1" dirty="0">
                <a:solidFill>
                  <a:srgbClr val="00B050"/>
                </a:solidFill>
                <a:latin typeface="宋体" panose="02010600030101010101" pitchFamily="2" charset="-122"/>
                <a:ea typeface="宋体" panose="02010600030101010101" pitchFamily="2" charset="-122"/>
              </a:rPr>
              <a:t>物理系统</a:t>
            </a:r>
            <a:endParaRPr lang="zh-CN" altLang="zh-CN" sz="2400" b="1" dirty="0">
              <a:solidFill>
                <a:srgbClr val="00B050"/>
              </a:solidFill>
              <a:latin typeface="宋体" panose="02010600030101010101" pitchFamily="2" charset="-122"/>
              <a:ea typeface="宋体" panose="02010600030101010101" pitchFamily="2" charset="-122"/>
            </a:endParaRPr>
          </a:p>
        </p:txBody>
      </p:sp>
      <p:sp>
        <p:nvSpPr>
          <p:cNvPr id="12" name="Rectangle 2"/>
          <p:cNvSpPr>
            <a:spLocks noGrp="1" noChangeArrowheads="1"/>
          </p:cNvSpPr>
          <p:nvPr>
            <p:ph type="title"/>
          </p:nvPr>
        </p:nvSpPr>
        <p:spPr>
          <a:xfrm>
            <a:off x="457200" y="211138"/>
            <a:ext cx="8229600" cy="1143000"/>
          </a:xfrm>
        </p:spPr>
        <p:txBody>
          <a:bodyPr/>
          <a:lstStyle/>
          <a:p>
            <a:r>
              <a:rPr lang="en-US" altLang="zh-CN" dirty="0">
                <a:solidFill>
                  <a:schemeClr val="bg1"/>
                </a:solidFill>
              </a:rPr>
              <a:t>2.2</a:t>
            </a:r>
            <a:r>
              <a:rPr lang="zh-CN" altLang="en-US" dirty="0">
                <a:solidFill>
                  <a:schemeClr val="bg1"/>
                </a:solidFill>
              </a:rPr>
              <a:t>  可行性研究的过程</a:t>
            </a:r>
            <a:endParaRPr lang="zh-CN" altLang="en-US" dirty="0">
              <a:solidFill>
                <a:schemeClr val="bg1"/>
              </a:solidFill>
            </a:endParaRPr>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0034" y="1571612"/>
            <a:ext cx="5675323"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spcBef>
                <a:spcPts val="0"/>
              </a:spcBef>
              <a:spcAft>
                <a:spcPts val="0"/>
              </a:spcAft>
              <a:defRPr/>
            </a:pPr>
            <a:r>
              <a:rPr lang="en-US" altLang="zh-CN" sz="2800" b="1" dirty="0">
                <a:solidFill>
                  <a:srgbClr val="C00000"/>
                </a:solidFill>
                <a:latin typeface="宋体" panose="02010600030101010101" pitchFamily="2" charset="-122"/>
                <a:ea typeface="宋体" panose="02010600030101010101" pitchFamily="2" charset="-122"/>
              </a:rPr>
              <a:t>4.</a:t>
            </a:r>
            <a:r>
              <a:rPr lang="zh-CN" altLang="en-US" sz="2800" b="1" dirty="0">
                <a:solidFill>
                  <a:srgbClr val="C00000"/>
                </a:solidFill>
                <a:latin typeface="宋体" panose="02010600030101010101" pitchFamily="2" charset="-122"/>
                <a:ea typeface="宋体" panose="02010600030101010101" pitchFamily="2" charset="-122"/>
              </a:rPr>
              <a:t>进一步定义问题</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28678" name="TextBox 8"/>
          <p:cNvSpPr txBox="1">
            <a:spLocks noChangeArrowheads="1"/>
          </p:cNvSpPr>
          <p:nvPr/>
        </p:nvSpPr>
        <p:spPr bwMode="auto">
          <a:xfrm>
            <a:off x="571472" y="2357430"/>
            <a:ext cx="8143932" cy="954107"/>
          </a:xfrm>
          <a:prstGeom prst="rect">
            <a:avLst/>
          </a:prstGeom>
          <a:noFill/>
          <a:ln w="9525">
            <a:noFill/>
            <a:miter lim="800000"/>
          </a:ln>
        </p:spPr>
        <p:txBody>
          <a:bodyPr wrap="square">
            <a:spAutoFit/>
          </a:bodyPr>
          <a:lstStyle/>
          <a:p>
            <a:pPr indent="457200" eaLnBrk="1" hangingPunct="1"/>
            <a:r>
              <a:rPr lang="zh-CN" altLang="zh-CN" sz="2800" dirty="0">
                <a:latin typeface="宋体" panose="02010600030101010101" pitchFamily="2" charset="-122"/>
                <a:ea typeface="宋体" panose="02010600030101010101" pitchFamily="2" charset="-122"/>
              </a:rPr>
              <a:t>前</a:t>
            </a:r>
            <a:r>
              <a:rPr lang="en-US" altLang="zh-CN" sz="2800" dirty="0">
                <a:latin typeface="宋体" panose="02010600030101010101" pitchFamily="2" charset="-122"/>
                <a:ea typeface="宋体" panose="02010600030101010101" pitchFamily="2" charset="-122"/>
              </a:rPr>
              <a:t>4</a:t>
            </a:r>
            <a:r>
              <a:rPr lang="zh-CN" altLang="zh-CN" sz="2800" dirty="0">
                <a:latin typeface="宋体" panose="02010600030101010101" pitchFamily="2" charset="-122"/>
                <a:ea typeface="宋体" panose="02010600030101010101" pitchFamily="2" charset="-122"/>
              </a:rPr>
              <a:t>个步骤实质上构成一个循环</a:t>
            </a:r>
            <a:r>
              <a:rPr lang="zh-CN" altLang="en-US" sz="2800" dirty="0">
                <a:latin typeface="宋体" panose="02010600030101010101" pitchFamily="2" charset="-122"/>
                <a:ea typeface="宋体" panose="02010600030101010101" pitchFamily="2" charset="-122"/>
              </a:rPr>
              <a:t>：</a:t>
            </a:r>
            <a:r>
              <a:rPr lang="zh-CN" altLang="zh-CN" sz="2800" dirty="0">
                <a:latin typeface="宋体" panose="02010600030101010101" pitchFamily="2" charset="-122"/>
                <a:ea typeface="宋体" panose="02010600030101010101" pitchFamily="2" charset="-122"/>
              </a:rPr>
              <a:t>继续循环过程</a:t>
            </a:r>
            <a:r>
              <a:rPr lang="zh-CN" altLang="zh-CN" sz="2800" b="1" dirty="0">
                <a:solidFill>
                  <a:srgbClr val="3366FF"/>
                </a:solidFill>
                <a:latin typeface="宋体" panose="02010600030101010101" pitchFamily="2" charset="-122"/>
                <a:ea typeface="宋体" panose="02010600030101010101" pitchFamily="2" charset="-122"/>
              </a:rPr>
              <a:t>直到提出的逻辑模型完全符合系统目标</a:t>
            </a:r>
            <a:r>
              <a:rPr lang="zh-CN" altLang="zh-CN" sz="2800" dirty="0">
                <a:latin typeface="宋体" panose="02010600030101010101" pitchFamily="2" charset="-122"/>
                <a:ea typeface="宋体" panose="02010600030101010101" pitchFamily="2" charset="-122"/>
              </a:rPr>
              <a:t>。</a:t>
            </a:r>
            <a:endParaRPr lang="zh-CN" altLang="zh-CN" sz="2800" dirty="0">
              <a:latin typeface="宋体" panose="02010600030101010101" pitchFamily="2" charset="-122"/>
              <a:ea typeface="宋体" panose="02010600030101010101" pitchFamily="2" charset="-122"/>
            </a:endParaRPr>
          </a:p>
        </p:txBody>
      </p:sp>
      <p:sp>
        <p:nvSpPr>
          <p:cNvPr id="12" name="Rectangle 2"/>
          <p:cNvSpPr>
            <a:spLocks noGrp="1" noChangeArrowheads="1"/>
          </p:cNvSpPr>
          <p:nvPr>
            <p:ph type="title"/>
          </p:nvPr>
        </p:nvSpPr>
        <p:spPr>
          <a:xfrm>
            <a:off x="457200" y="211138"/>
            <a:ext cx="8229600" cy="1143000"/>
          </a:xfrm>
        </p:spPr>
        <p:txBody>
          <a:bodyPr/>
          <a:lstStyle/>
          <a:p>
            <a:r>
              <a:rPr lang="en-US" altLang="zh-CN" dirty="0">
                <a:solidFill>
                  <a:schemeClr val="bg1"/>
                </a:solidFill>
              </a:rPr>
              <a:t>2.2</a:t>
            </a:r>
            <a:r>
              <a:rPr lang="zh-CN" altLang="en-US" dirty="0">
                <a:solidFill>
                  <a:schemeClr val="bg1"/>
                </a:solidFill>
              </a:rPr>
              <a:t>  可行性研究的过程</a:t>
            </a:r>
            <a:endParaRPr lang="zh-CN" altLang="en-US" dirty="0">
              <a:solidFill>
                <a:schemeClr val="bg1"/>
              </a:solidFill>
            </a:endParaRPr>
          </a:p>
        </p:txBody>
      </p:sp>
      <p:graphicFrame>
        <p:nvGraphicFramePr>
          <p:cNvPr id="8" name="图示 7"/>
          <p:cNvGraphicFramePr/>
          <p:nvPr/>
        </p:nvGraphicFramePr>
        <p:xfrm>
          <a:off x="1857356" y="3571876"/>
          <a:ext cx="5214974" cy="23574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468313" y="6350"/>
            <a:ext cx="8229600" cy="1143000"/>
          </a:xfrm>
        </p:spPr>
        <p:txBody>
          <a:bodyPr/>
          <a:lstStyle/>
          <a:p>
            <a:pPr>
              <a:defRPr/>
            </a:pPr>
            <a:r>
              <a:rPr lang="en-US" altLang="zh-CN" dirty="0">
                <a:solidFill>
                  <a:schemeClr val="bg1"/>
                </a:solidFill>
              </a:rPr>
              <a:t>2.2</a:t>
            </a:r>
            <a:r>
              <a:rPr lang="zh-CN" altLang="en-US" dirty="0">
                <a:solidFill>
                  <a:schemeClr val="bg1"/>
                </a:solidFill>
              </a:rPr>
              <a:t>  可行性研究的过程</a:t>
            </a:r>
            <a:endParaRPr lang="zh-CN" altLang="en-US" b="1" dirty="0"/>
          </a:p>
        </p:txBody>
      </p:sp>
      <p:sp>
        <p:nvSpPr>
          <p:cNvPr id="3" name="TextBox 2"/>
          <p:cNvSpPr txBox="1"/>
          <p:nvPr/>
        </p:nvSpPr>
        <p:spPr>
          <a:xfrm>
            <a:off x="428596" y="1500174"/>
            <a:ext cx="5286412"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spcBef>
                <a:spcPts val="0"/>
              </a:spcBef>
              <a:spcAft>
                <a:spcPts val="0"/>
              </a:spcAft>
              <a:defRPr/>
            </a:pPr>
            <a:r>
              <a:rPr lang="en-US" altLang="zh-CN" sz="2800" b="1" dirty="0">
                <a:solidFill>
                  <a:srgbClr val="C00000"/>
                </a:solidFill>
                <a:latin typeface="宋体" panose="02010600030101010101" pitchFamily="2" charset="-122"/>
                <a:ea typeface="宋体" panose="02010600030101010101" pitchFamily="2" charset="-122"/>
              </a:rPr>
              <a:t>5.</a:t>
            </a:r>
            <a:r>
              <a:rPr lang="zh-CN" altLang="zh-CN" sz="2800" b="1" dirty="0">
                <a:solidFill>
                  <a:srgbClr val="C00000"/>
                </a:solidFill>
                <a:latin typeface="宋体" panose="02010600030101010101" pitchFamily="2" charset="-122"/>
                <a:ea typeface="宋体" panose="02010600030101010101" pitchFamily="2" charset="-122"/>
              </a:rPr>
              <a:t>导出和评价供选择的解法</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30724" name="TextBox 3"/>
          <p:cNvSpPr txBox="1">
            <a:spLocks noChangeArrowheads="1"/>
          </p:cNvSpPr>
          <p:nvPr/>
        </p:nvSpPr>
        <p:spPr bwMode="auto">
          <a:xfrm>
            <a:off x="285720" y="2214554"/>
            <a:ext cx="8355042" cy="3939540"/>
          </a:xfrm>
          <a:prstGeom prst="rect">
            <a:avLst/>
          </a:prstGeom>
          <a:noFill/>
          <a:ln w="9525">
            <a:noFill/>
            <a:miter lim="800000"/>
          </a:ln>
        </p:spPr>
        <p:txBody>
          <a:bodyPr wrap="square">
            <a:spAutoFit/>
          </a:bodyPr>
          <a:lstStyle/>
          <a:p>
            <a:pPr marL="535305" indent="-357505" eaLnBrk="1" hangingPunct="1">
              <a:spcAft>
                <a:spcPts val="1200"/>
              </a:spcAft>
              <a:buFont typeface="+mj-ea"/>
              <a:buAutoNum type="circleNumDbPlain"/>
            </a:pPr>
            <a:r>
              <a:rPr lang="zh-CN" altLang="zh-CN" sz="2000" dirty="0">
                <a:latin typeface="宋体" panose="02010600030101010101" pitchFamily="2" charset="-122"/>
                <a:ea typeface="宋体" panose="02010600030101010101" pitchFamily="2" charset="-122"/>
              </a:rPr>
              <a:t>分析员应从建议的系统逻辑模型出发，导出若干个较高层次的物理解法供比较和选择。</a:t>
            </a:r>
            <a:endParaRPr lang="en-US" altLang="zh-CN" sz="2000" dirty="0">
              <a:latin typeface="宋体" panose="02010600030101010101" pitchFamily="2" charset="-122"/>
              <a:ea typeface="宋体" panose="02010600030101010101" pitchFamily="2" charset="-122"/>
            </a:endParaRPr>
          </a:p>
          <a:p>
            <a:pPr marL="535305" indent="-357505" eaLnBrk="1" hangingPunct="1">
              <a:spcAft>
                <a:spcPts val="1200"/>
              </a:spcAft>
              <a:buFont typeface="+mj-ea"/>
              <a:buAutoNum type="circleNumDbPlain"/>
            </a:pPr>
            <a:r>
              <a:rPr lang="zh-CN" altLang="zh-CN" sz="2000" dirty="0">
                <a:latin typeface="宋体" panose="02010600030101010101" pitchFamily="2" charset="-122"/>
                <a:ea typeface="宋体" panose="02010600030101010101" pitchFamily="2" charset="-122"/>
              </a:rPr>
              <a:t>其次可以考虑</a:t>
            </a:r>
            <a:r>
              <a:rPr lang="zh-CN" altLang="zh-CN" sz="2000" b="1" dirty="0">
                <a:solidFill>
                  <a:srgbClr val="3366FF"/>
                </a:solidFill>
                <a:latin typeface="宋体" panose="02010600030101010101" pitchFamily="2" charset="-122"/>
                <a:ea typeface="宋体" panose="02010600030101010101" pitchFamily="2" charset="-122"/>
              </a:rPr>
              <a:t>操作方面</a:t>
            </a:r>
            <a:r>
              <a:rPr lang="zh-CN" altLang="zh-CN" sz="2000" dirty="0">
                <a:latin typeface="宋体" panose="02010600030101010101" pitchFamily="2" charset="-122"/>
                <a:ea typeface="宋体" panose="02010600030101010101" pitchFamily="2" charset="-122"/>
              </a:rPr>
              <a:t>的可行性。分析员应该根据使用部门处理事务的原则和习惯检查技术上可行的那些方案，去掉其中从操作方式或操作过程的角度看用户不能接受的方案。</a:t>
            </a:r>
            <a:endParaRPr lang="zh-CN" altLang="zh-CN" sz="2000" dirty="0">
              <a:latin typeface="宋体" panose="02010600030101010101" pitchFamily="2" charset="-122"/>
              <a:ea typeface="宋体" panose="02010600030101010101" pitchFamily="2" charset="-122"/>
            </a:endParaRPr>
          </a:p>
          <a:p>
            <a:pPr marL="535305" indent="-357505" eaLnBrk="1" hangingPunct="1">
              <a:spcAft>
                <a:spcPts val="1200"/>
              </a:spcAft>
              <a:buFont typeface="+mj-ea"/>
              <a:buAutoNum type="circleNumDbPlain"/>
            </a:pPr>
            <a:r>
              <a:rPr lang="zh-CN" altLang="zh-CN" sz="2000" dirty="0">
                <a:latin typeface="宋体" panose="02010600030101010101" pitchFamily="2" charset="-122"/>
                <a:ea typeface="宋体" panose="02010600030101010101" pitchFamily="2" charset="-122"/>
              </a:rPr>
              <a:t>接下来应该考虑</a:t>
            </a:r>
            <a:r>
              <a:rPr lang="zh-CN" altLang="zh-CN" sz="2000" b="1" dirty="0">
                <a:solidFill>
                  <a:srgbClr val="3366FF"/>
                </a:solidFill>
                <a:latin typeface="宋体" panose="02010600030101010101" pitchFamily="2" charset="-122"/>
                <a:ea typeface="宋体" panose="02010600030101010101" pitchFamily="2" charset="-122"/>
              </a:rPr>
              <a:t>经济方面</a:t>
            </a:r>
            <a:r>
              <a:rPr lang="zh-CN" altLang="zh-CN" sz="2000" dirty="0">
                <a:latin typeface="宋体" panose="02010600030101010101" pitchFamily="2" charset="-122"/>
                <a:ea typeface="宋体" panose="02010600030101010101" pitchFamily="2" charset="-122"/>
              </a:rPr>
              <a:t>的可行性。分析员应该估计余下的每个可能的系统的开发成本和运行费用，并且估计相对于现有的系统而言这个系统可以节省的开支或可以增加的收入。</a:t>
            </a:r>
            <a:r>
              <a:rPr lang="zh-CN" altLang="en-US" sz="2000" dirty="0">
                <a:latin typeface="宋体" panose="02010600030101010101" pitchFamily="2" charset="-122"/>
                <a:ea typeface="宋体" panose="02010600030101010101" pitchFamily="2" charset="-122"/>
              </a:rPr>
              <a:t>（见</a:t>
            </a:r>
            <a:r>
              <a:rPr lang="en-US" altLang="zh-CN" sz="2000" dirty="0">
                <a:latin typeface="宋体" panose="02010600030101010101" pitchFamily="2" charset="-122"/>
                <a:ea typeface="宋体" panose="02010600030101010101" pitchFamily="2" charset="-122"/>
              </a:rPr>
              <a:t>13.2.3</a:t>
            </a:r>
            <a:r>
              <a:rPr lang="zh-CN" altLang="en-US" sz="2000" dirty="0">
                <a:latin typeface="宋体" panose="02010600030101010101" pitchFamily="2" charset="-122"/>
                <a:ea typeface="宋体" panose="02010600030101010101" pitchFamily="2" charset="-122"/>
              </a:rPr>
              <a:t>节）</a:t>
            </a:r>
            <a:endParaRPr lang="en-US" altLang="zh-CN" sz="2000" dirty="0">
              <a:latin typeface="宋体" panose="02010600030101010101" pitchFamily="2" charset="-122"/>
              <a:ea typeface="宋体" panose="02010600030101010101" pitchFamily="2" charset="-122"/>
            </a:endParaRPr>
          </a:p>
          <a:p>
            <a:pPr marL="535305" indent="-357505" eaLnBrk="1" hangingPunct="1">
              <a:spcAft>
                <a:spcPts val="1200"/>
              </a:spcAft>
              <a:buFont typeface="+mj-ea"/>
              <a:buAutoNum type="circleNumDbPlain"/>
            </a:pPr>
            <a:r>
              <a:rPr lang="zh-CN" altLang="zh-CN" sz="2000" dirty="0">
                <a:latin typeface="宋体" panose="02010600030101010101" pitchFamily="2" charset="-122"/>
                <a:ea typeface="宋体" panose="02010600030101010101" pitchFamily="2" charset="-122"/>
              </a:rPr>
              <a:t>最后为每个在</a:t>
            </a:r>
            <a:r>
              <a:rPr lang="zh-CN" altLang="zh-CN" sz="2000" b="1" dirty="0">
                <a:solidFill>
                  <a:srgbClr val="3366FF"/>
                </a:solidFill>
                <a:latin typeface="宋体" panose="02010600030101010101" pitchFamily="2" charset="-122"/>
                <a:ea typeface="宋体" panose="02010600030101010101" pitchFamily="2" charset="-122"/>
              </a:rPr>
              <a:t>技术、操作和经济</a:t>
            </a:r>
            <a:r>
              <a:rPr lang="zh-CN" altLang="zh-CN" sz="2000" dirty="0">
                <a:latin typeface="宋体" panose="02010600030101010101" pitchFamily="2" charset="-122"/>
                <a:ea typeface="宋体" panose="02010600030101010101" pitchFamily="2" charset="-122"/>
              </a:rPr>
              <a:t>等方面都可行的系统制定实现进度表，这个进度表不需要制定得很详细，通常只需要估计生命周期每个阶段的工作量。</a:t>
            </a:r>
            <a:endParaRPr lang="zh-CN" altLang="zh-CN" sz="20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ChangeArrowheads="1"/>
          </p:cNvSpPr>
          <p:nvPr/>
        </p:nvSpPr>
        <p:spPr bwMode="auto">
          <a:xfrm>
            <a:off x="3962400" y="2057400"/>
            <a:ext cx="5181600" cy="4800600"/>
          </a:xfrm>
          <a:prstGeom prst="rect">
            <a:avLst/>
          </a:prstGeom>
          <a:solidFill>
            <a:schemeClr val="bg1"/>
          </a:solidFill>
          <a:ln w="9525">
            <a:noFill/>
            <a:miter lim="800000"/>
          </a:ln>
        </p:spPr>
        <p:txBody>
          <a:bodyPr wrap="none" anchor="ctr"/>
          <a:lstStyle/>
          <a:p>
            <a:pPr algn="ctr">
              <a:spcBef>
                <a:spcPct val="50000"/>
              </a:spcBef>
            </a:pPr>
            <a:endParaRPr lang="zh-CN" altLang="en-US"/>
          </a:p>
        </p:txBody>
      </p:sp>
      <p:grpSp>
        <p:nvGrpSpPr>
          <p:cNvPr id="2" name="Group 12"/>
          <p:cNvGrpSpPr/>
          <p:nvPr/>
        </p:nvGrpSpPr>
        <p:grpSpPr bwMode="auto">
          <a:xfrm>
            <a:off x="214313" y="1874838"/>
            <a:ext cx="8929688" cy="4983163"/>
            <a:chOff x="135" y="1181"/>
            <a:chExt cx="5625" cy="3139"/>
          </a:xfrm>
        </p:grpSpPr>
        <p:sp>
          <p:nvSpPr>
            <p:cNvPr id="35847" name="Text Box 1028"/>
            <p:cNvSpPr txBox="1">
              <a:spLocks noChangeArrowheads="1"/>
            </p:cNvSpPr>
            <p:nvPr/>
          </p:nvSpPr>
          <p:spPr bwMode="auto">
            <a:xfrm>
              <a:off x="135" y="1181"/>
              <a:ext cx="5520" cy="3139"/>
            </a:xfrm>
            <a:prstGeom prst="rect">
              <a:avLst/>
            </a:prstGeom>
            <a:noFill/>
            <a:ln w="9525">
              <a:noFill/>
              <a:miter lim="800000"/>
            </a:ln>
          </p:spPr>
          <p:txBody>
            <a:bodyPr>
              <a:spAutoFit/>
            </a:bodyPr>
            <a:lstStyle/>
            <a:p>
              <a:pPr>
                <a:lnSpc>
                  <a:spcPct val="90000"/>
                </a:lnSpc>
                <a:spcBef>
                  <a:spcPct val="20000"/>
                </a:spcBef>
                <a:buClr>
                  <a:srgbClr val="256EFF"/>
                </a:buClr>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rPr>
                <a:t>软件不仅仅是在计算机上运行的程序</a:t>
              </a:r>
              <a:endParaRPr lang="zh-CN" altLang="en-US" sz="2400" b="1" dirty="0">
                <a:solidFill>
                  <a:srgbClr val="C00000"/>
                </a:solidFill>
                <a:latin typeface="宋体" panose="02010600030101010101" pitchFamily="2" charset="-122"/>
                <a:ea typeface="宋体" panose="02010600030101010101" pitchFamily="2" charset="-122"/>
              </a:endParaRPr>
            </a:p>
            <a:p>
              <a:pPr>
                <a:lnSpc>
                  <a:spcPct val="90000"/>
                </a:lnSpc>
                <a:spcBef>
                  <a:spcPct val="20000"/>
                </a:spcBef>
                <a:buClr>
                  <a:srgbClr val="256EFF"/>
                </a:buClr>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rPr>
                <a:t>任何预先定义好有程序步骤的地方，都有软件的身影</a:t>
              </a:r>
              <a:endParaRPr lang="zh-CN" altLang="en-US" sz="2400" b="1" dirty="0">
                <a:solidFill>
                  <a:srgbClr val="C00000"/>
                </a:solidFill>
                <a:latin typeface="宋体" panose="02010600030101010101" pitchFamily="2" charset="-122"/>
                <a:ea typeface="宋体" panose="02010600030101010101" pitchFamily="2" charset="-122"/>
              </a:endParaRPr>
            </a:p>
            <a:p>
              <a:pPr>
                <a:lnSpc>
                  <a:spcPct val="90000"/>
                </a:lnSpc>
                <a:spcBef>
                  <a:spcPct val="20000"/>
                </a:spcBef>
                <a:buClr>
                  <a:srgbClr val="256EFF"/>
                </a:buClr>
                <a:buFont typeface="Wingdings" panose="05000000000000000000" pitchFamily="2" charset="2"/>
                <a:buBlip>
                  <a:blip r:embed="rId1"/>
                </a:buBlip>
              </a:pPr>
              <a:endParaRPr lang="en-US" altLang="zh-CN" b="1" dirty="0">
                <a:latin typeface="隶书" panose="02010509060101010101" pitchFamily="49" charset="-122"/>
              </a:endParaRPr>
            </a:p>
            <a:p>
              <a:pPr>
                <a:lnSpc>
                  <a:spcPct val="90000"/>
                </a:lnSpc>
                <a:spcBef>
                  <a:spcPct val="20000"/>
                </a:spcBef>
                <a:buClr>
                  <a:srgbClr val="256EFF"/>
                </a:buClr>
                <a:buFont typeface="Wingdings" panose="05000000000000000000" pitchFamily="2" charset="2"/>
                <a:buBlip>
                  <a:blip r:embed="rId1"/>
                </a:buBlip>
              </a:pPr>
              <a:r>
                <a:rPr lang="zh-CN" altLang="en-US" sz="2000" b="1" dirty="0">
                  <a:latin typeface="隶书" panose="02010509060101010101" pitchFamily="49" charset="-122"/>
                </a:rPr>
                <a:t>软件的应用领域</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系统软件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实时软件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商业软件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工程和科学计算软件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嵌入式软件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个人计算机软件</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基于</a:t>
              </a:r>
              <a:r>
                <a:rPr lang="en-US" altLang="zh-CN" sz="2000" b="1" dirty="0">
                  <a:latin typeface="隶书" panose="02010509060101010101" pitchFamily="49" charset="-122"/>
                </a:rPr>
                <a:t>Web</a:t>
              </a:r>
              <a:r>
                <a:rPr lang="zh-CN" altLang="en-US" sz="2000" b="1" dirty="0">
                  <a:latin typeface="隶书" panose="02010509060101010101" pitchFamily="49" charset="-122"/>
                </a:rPr>
                <a:t>的软件（网站）</a:t>
              </a:r>
              <a:endParaRPr lang="zh-CN" altLang="en-US"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人工智能软件</a:t>
              </a:r>
              <a:endParaRPr lang="en-US" altLang="zh-CN" sz="2000" b="1" dirty="0">
                <a:latin typeface="隶书" panose="02010509060101010101" pitchFamily="49" charset="-122"/>
              </a:endParaRPr>
            </a:p>
            <a:p>
              <a:pPr marL="190500" lvl="1">
                <a:lnSpc>
                  <a:spcPct val="90000"/>
                </a:lnSpc>
                <a:spcBef>
                  <a:spcPct val="20000"/>
                </a:spcBef>
                <a:buClr>
                  <a:srgbClr val="256EFF"/>
                </a:buClr>
                <a:buFontTx/>
                <a:buChar char="–"/>
              </a:pPr>
              <a:r>
                <a:rPr lang="zh-CN" altLang="en-US" sz="2000" b="1" dirty="0">
                  <a:latin typeface="隶书" panose="02010509060101010101" pitchFamily="49" charset="-122"/>
                </a:rPr>
                <a:t>移动软件</a:t>
              </a:r>
              <a:endParaRPr lang="en-US" altLang="zh-CN" sz="2000" b="1" dirty="0">
                <a:latin typeface="隶书" panose="02010509060101010101" pitchFamily="49" charset="-122"/>
              </a:endParaRPr>
            </a:p>
            <a:p>
              <a:pPr marL="190500" lvl="1">
                <a:lnSpc>
                  <a:spcPct val="90000"/>
                </a:lnSpc>
                <a:spcBef>
                  <a:spcPct val="20000"/>
                </a:spcBef>
                <a:buClr>
                  <a:srgbClr val="256EFF"/>
                </a:buClr>
                <a:buFontTx/>
                <a:buChar char="–"/>
              </a:pPr>
              <a:r>
                <a:rPr lang="en-US" altLang="zh-CN" sz="2000" b="1" dirty="0">
                  <a:latin typeface="隶书" panose="02010509060101010101" pitchFamily="49" charset="-122"/>
                </a:rPr>
                <a:t>…………….</a:t>
              </a:r>
              <a:endParaRPr lang="zh-CN" altLang="en-US" sz="2000" b="1" dirty="0">
                <a:latin typeface="隶书" panose="02010509060101010101" pitchFamily="49" charset="-122"/>
              </a:endParaRPr>
            </a:p>
          </p:txBody>
        </p:sp>
        <p:pic>
          <p:nvPicPr>
            <p:cNvPr id="35848" name="Picture 1030" descr="kjcq2004011403-aaa"/>
            <p:cNvPicPr>
              <a:picLocks noChangeAspect="1" noChangeArrowheads="1"/>
            </p:cNvPicPr>
            <p:nvPr/>
          </p:nvPicPr>
          <p:blipFill>
            <a:blip r:embed="rId2"/>
            <a:srcRect/>
            <a:stretch>
              <a:fillRect/>
            </a:stretch>
          </p:blipFill>
          <p:spPr bwMode="auto">
            <a:xfrm>
              <a:off x="3408" y="2556"/>
              <a:ext cx="2352" cy="1764"/>
            </a:xfrm>
            <a:prstGeom prst="rect">
              <a:avLst/>
            </a:prstGeom>
            <a:noFill/>
            <a:ln w="9525">
              <a:noFill/>
              <a:miter lim="800000"/>
              <a:headEnd/>
              <a:tailEnd/>
            </a:ln>
          </p:spPr>
        </p:pic>
        <p:pic>
          <p:nvPicPr>
            <p:cNvPr id="35849" name="Picture 1033" descr="u=1187941564,2283283869&amp;gp=2"/>
            <p:cNvPicPr>
              <a:picLocks noChangeAspect="1" noChangeArrowheads="1"/>
            </p:cNvPicPr>
            <p:nvPr/>
          </p:nvPicPr>
          <p:blipFill>
            <a:blip r:embed="rId3"/>
            <a:srcRect/>
            <a:stretch>
              <a:fillRect/>
            </a:stretch>
          </p:blipFill>
          <p:spPr bwMode="auto">
            <a:xfrm>
              <a:off x="2496" y="3285"/>
              <a:ext cx="960" cy="800"/>
            </a:xfrm>
            <a:prstGeom prst="rect">
              <a:avLst/>
            </a:prstGeom>
            <a:noFill/>
            <a:ln w="9525">
              <a:noFill/>
              <a:miter lim="800000"/>
              <a:headEnd/>
              <a:tailEnd/>
            </a:ln>
          </p:spPr>
        </p:pic>
        <p:pic>
          <p:nvPicPr>
            <p:cNvPr id="35850" name="Picture 1034" descr="1071027374"/>
            <p:cNvPicPr>
              <a:picLocks noChangeAspect="1" noChangeArrowheads="1"/>
            </p:cNvPicPr>
            <p:nvPr/>
          </p:nvPicPr>
          <p:blipFill>
            <a:blip r:embed="rId4"/>
            <a:srcRect/>
            <a:stretch>
              <a:fillRect/>
            </a:stretch>
          </p:blipFill>
          <p:spPr bwMode="auto">
            <a:xfrm>
              <a:off x="2520" y="2304"/>
              <a:ext cx="928" cy="696"/>
            </a:xfrm>
            <a:prstGeom prst="rect">
              <a:avLst/>
            </a:prstGeom>
            <a:noFill/>
            <a:ln w="9525">
              <a:noFill/>
              <a:miter lim="800000"/>
              <a:headEnd/>
              <a:tailEnd/>
            </a:ln>
          </p:spPr>
        </p:pic>
        <p:sp>
          <p:nvSpPr>
            <p:cNvPr id="35851" name="Text Box 1035"/>
            <p:cNvSpPr txBox="1">
              <a:spLocks noChangeArrowheads="1"/>
            </p:cNvSpPr>
            <p:nvPr/>
          </p:nvSpPr>
          <p:spPr bwMode="auto">
            <a:xfrm>
              <a:off x="2400" y="1344"/>
              <a:ext cx="3360" cy="692"/>
            </a:xfrm>
            <a:prstGeom prst="rect">
              <a:avLst/>
            </a:prstGeom>
            <a:noFill/>
            <a:ln w="9525">
              <a:noFill/>
              <a:miter lim="800000"/>
            </a:ln>
          </p:spPr>
          <p:txBody>
            <a:bodyPr>
              <a:spAutoFit/>
            </a:bodyPr>
            <a:lstStyle/>
            <a:p>
              <a:pPr algn="ctr">
                <a:spcBef>
                  <a:spcPct val="50000"/>
                </a:spcBef>
              </a:pPr>
              <a:endParaRPr lang="zh-CN" altLang="zh-CN"/>
            </a:p>
          </p:txBody>
        </p:sp>
      </p:grpSp>
      <p:sp>
        <p:nvSpPr>
          <p:cNvPr id="14" name="Rectangle 2"/>
          <p:cNvSpPr>
            <a:spLocks noGrp="1" noChangeArrowheads="1"/>
          </p:cNvSpPr>
          <p:nvPr>
            <p:ph type="title"/>
          </p:nvPr>
        </p:nvSpPr>
        <p:spPr>
          <a:xfrm>
            <a:off x="457200" y="211138"/>
            <a:ext cx="8229600" cy="1143000"/>
          </a:xfrm>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pic>
        <p:nvPicPr>
          <p:cNvPr id="35844" name="Picture 1031" descr="NewsMedia_267839"/>
          <p:cNvPicPr>
            <a:picLocks noChangeAspect="1" noChangeArrowheads="1"/>
          </p:cNvPicPr>
          <p:nvPr/>
        </p:nvPicPr>
        <p:blipFill>
          <a:blip r:embed="rId5"/>
          <a:srcRect/>
          <a:stretch>
            <a:fillRect/>
          </a:stretch>
        </p:blipFill>
        <p:spPr bwMode="auto">
          <a:xfrm>
            <a:off x="5383229" y="2840041"/>
            <a:ext cx="1546225" cy="1160463"/>
          </a:xfrm>
          <a:prstGeom prst="rect">
            <a:avLst/>
          </a:prstGeom>
          <a:noFill/>
          <a:ln w="9525">
            <a:noFill/>
            <a:miter lim="800000"/>
            <a:headEnd/>
            <a:tailEnd/>
          </a:ln>
        </p:spPr>
      </p:pic>
      <p:pic>
        <p:nvPicPr>
          <p:cNvPr id="35845" name="Picture 1032" descr="U67P2T1D284166F14DT20040118150159"/>
          <p:cNvPicPr>
            <a:picLocks noChangeAspect="1" noChangeArrowheads="1"/>
          </p:cNvPicPr>
          <p:nvPr/>
        </p:nvPicPr>
        <p:blipFill>
          <a:blip r:embed="rId6"/>
          <a:srcRect l="27870" t="4839" r="27563" b="8725"/>
          <a:stretch>
            <a:fillRect/>
          </a:stretch>
        </p:blipFill>
        <p:spPr bwMode="auto">
          <a:xfrm>
            <a:off x="7786711" y="2628907"/>
            <a:ext cx="1020556" cy="1657349"/>
          </a:xfrm>
          <a:prstGeom prst="rect">
            <a:avLst/>
          </a:prstGeom>
          <a:noFill/>
          <a:ln w="9525">
            <a:noFill/>
            <a:miter lim="800000"/>
            <a:headEnd/>
            <a:tailEnd/>
          </a:ln>
        </p:spPr>
      </p:pic>
      <p:sp>
        <p:nvSpPr>
          <p:cNvPr id="15" name="Rectangle 1027"/>
          <p:cNvSpPr txBox="1">
            <a:spLocks noChangeArrowheads="1"/>
          </p:cNvSpPr>
          <p:nvPr/>
        </p:nvSpPr>
        <p:spPr bwMode="auto">
          <a:xfrm>
            <a:off x="357158" y="1285860"/>
            <a:ext cx="8001000" cy="685800"/>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a:ln>
                  <a:noFill/>
                </a:ln>
                <a:solidFill>
                  <a:srgbClr val="CC0000"/>
                </a:solidFill>
                <a:effectLst/>
                <a:uLnTx/>
                <a:uFillTx/>
                <a:latin typeface="+mj-lt"/>
                <a:ea typeface="隶书" panose="02010509060101010101" pitchFamily="49" charset="-122"/>
                <a:cs typeface="+mj-cs"/>
              </a:rPr>
              <a:t>软件无处不在</a:t>
            </a:r>
            <a:endParaRPr kumimoji="0" lang="zh-CN" altLang="en-US" sz="4000" b="1" i="0" u="none" strike="noStrike" kern="0" cap="none" spc="0" normalizeH="0" baseline="0" noProof="0" dirty="0">
              <a:ln>
                <a:noFill/>
              </a:ln>
              <a:solidFill>
                <a:srgbClr val="CC0000"/>
              </a:solidFill>
              <a:effectLst/>
              <a:uLnTx/>
              <a:uFillTx/>
              <a:latin typeface="+mj-lt"/>
              <a:ea typeface="隶书" panose="02010509060101010101" pitchFamily="49" charset="-122"/>
              <a:cs typeface="+mj-cs"/>
            </a:endParaRPr>
          </a:p>
        </p:txBody>
      </p:sp>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468313" y="6350"/>
            <a:ext cx="8229600" cy="1143000"/>
          </a:xfrm>
        </p:spPr>
        <p:txBody>
          <a:bodyPr/>
          <a:lstStyle/>
          <a:p>
            <a:pPr>
              <a:defRPr/>
            </a:pPr>
            <a:r>
              <a:rPr lang="en-US" altLang="zh-CN" dirty="0">
                <a:solidFill>
                  <a:schemeClr val="bg1"/>
                </a:solidFill>
              </a:rPr>
              <a:t>2.2</a:t>
            </a:r>
            <a:r>
              <a:rPr lang="zh-CN" altLang="en-US" dirty="0">
                <a:solidFill>
                  <a:schemeClr val="bg1"/>
                </a:solidFill>
              </a:rPr>
              <a:t>  可行性研究的过程</a:t>
            </a:r>
            <a:endParaRPr lang="zh-CN" altLang="en-US" b="1" dirty="0"/>
          </a:p>
        </p:txBody>
      </p:sp>
      <p:sp>
        <p:nvSpPr>
          <p:cNvPr id="3" name="TextBox 2"/>
          <p:cNvSpPr txBox="1"/>
          <p:nvPr/>
        </p:nvSpPr>
        <p:spPr>
          <a:xfrm>
            <a:off x="428596" y="1571612"/>
            <a:ext cx="4319587" cy="5232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457200" indent="-457200">
              <a:defRPr/>
            </a:pPr>
            <a:r>
              <a:rPr lang="en-US" altLang="zh-CN" sz="2800" b="1" dirty="0">
                <a:solidFill>
                  <a:srgbClr val="C00000"/>
                </a:solidFill>
                <a:latin typeface="宋体" panose="02010600030101010101" pitchFamily="2" charset="-122"/>
                <a:ea typeface="宋体" panose="02010600030101010101" pitchFamily="2" charset="-122"/>
              </a:rPr>
              <a:t>6.</a:t>
            </a:r>
            <a:r>
              <a:rPr lang="zh-CN" altLang="zh-CN" sz="2800" b="1" dirty="0">
                <a:solidFill>
                  <a:srgbClr val="C00000"/>
                </a:solidFill>
                <a:latin typeface="宋体" panose="02010600030101010101" pitchFamily="2" charset="-122"/>
                <a:ea typeface="宋体" panose="02010600030101010101" pitchFamily="2" charset="-122"/>
              </a:rPr>
              <a:t>推荐行动方针</a:t>
            </a:r>
            <a:endParaRPr lang="en-US" altLang="zh-CN" sz="2800" b="1" dirty="0">
              <a:solidFill>
                <a:srgbClr val="C00000"/>
              </a:solidFill>
              <a:latin typeface="宋体" panose="02010600030101010101" pitchFamily="2" charset="-122"/>
              <a:ea typeface="宋体" panose="02010600030101010101" pitchFamily="2" charset="-122"/>
            </a:endParaRPr>
          </a:p>
        </p:txBody>
      </p:sp>
      <p:sp>
        <p:nvSpPr>
          <p:cNvPr id="4" name="TextBox 3"/>
          <p:cNvSpPr txBox="1"/>
          <p:nvPr/>
        </p:nvSpPr>
        <p:spPr>
          <a:xfrm>
            <a:off x="285720" y="2285992"/>
            <a:ext cx="8640762" cy="4362733"/>
          </a:xfrm>
          <a:prstGeom prst="rect">
            <a:avLst/>
          </a:prstGeom>
          <a:noFill/>
        </p:spPr>
        <p:txBody>
          <a:bodyPr>
            <a:spAutoFit/>
          </a:bodyPr>
          <a:lstStyle/>
          <a:p>
            <a:pPr marL="450850" indent="-273050" eaLnBrk="1" fontAlgn="auto" hangingPunct="1">
              <a:lnSpc>
                <a:spcPts val="3500"/>
              </a:lnSpc>
              <a:spcBef>
                <a:spcPts val="0"/>
              </a:spcBef>
              <a:spcAft>
                <a:spcPts val="600"/>
              </a:spcAft>
              <a:buFont typeface="Arial" panose="020B0604020202020204" pitchFamily="34" charset="0"/>
              <a:buChar char="•"/>
              <a:defRPr/>
            </a:pPr>
            <a:r>
              <a:rPr lang="zh-CN" altLang="zh-CN" sz="2400" dirty="0">
                <a:latin typeface="宋体" panose="02010600030101010101" pitchFamily="2" charset="-122"/>
                <a:ea typeface="宋体" panose="02010600030101010101" pitchFamily="2" charset="-122"/>
              </a:rPr>
              <a:t>根据可行性研究结果</a:t>
            </a:r>
            <a:r>
              <a:rPr lang="zh-CN" altLang="zh-CN" sz="2400" b="1" dirty="0">
                <a:solidFill>
                  <a:srgbClr val="3366FF"/>
                </a:solidFill>
                <a:latin typeface="宋体" panose="02010600030101010101" pitchFamily="2" charset="-122"/>
                <a:ea typeface="宋体" panose="02010600030101010101" pitchFamily="2" charset="-122"/>
              </a:rPr>
              <a:t>应该决定的一个关键性问题是： 是否继续进行这项开发工程？</a:t>
            </a:r>
            <a:endParaRPr lang="en-US" altLang="zh-CN" sz="2400" b="1" dirty="0">
              <a:solidFill>
                <a:srgbClr val="3366FF"/>
              </a:solidFill>
              <a:latin typeface="宋体" panose="02010600030101010101" pitchFamily="2" charset="-122"/>
              <a:ea typeface="宋体" panose="02010600030101010101" pitchFamily="2" charset="-122"/>
            </a:endParaRPr>
          </a:p>
          <a:p>
            <a:pPr marL="450850" indent="-273050" eaLnBrk="1" fontAlgn="auto" hangingPunct="1">
              <a:lnSpc>
                <a:spcPts val="3500"/>
              </a:lnSpc>
              <a:spcBef>
                <a:spcPts val="0"/>
              </a:spcBef>
              <a:spcAft>
                <a:spcPts val="600"/>
              </a:spcAft>
              <a:buFont typeface="Arial" panose="020B0604020202020204" pitchFamily="34" charset="0"/>
              <a:buChar char="•"/>
              <a:defRPr/>
            </a:pPr>
            <a:r>
              <a:rPr lang="zh-CN" altLang="zh-CN" sz="2400" b="1" dirty="0">
                <a:solidFill>
                  <a:srgbClr val="3366FF"/>
                </a:solidFill>
                <a:latin typeface="宋体" panose="02010600030101010101" pitchFamily="2" charset="-122"/>
                <a:ea typeface="宋体" panose="02010600030101010101" pitchFamily="2" charset="-122"/>
              </a:rPr>
              <a:t>分析员必须清楚地表明他对这个关键性决定的建议</a:t>
            </a:r>
            <a:r>
              <a:rPr lang="zh-CN" altLang="zh-CN" sz="2400" dirty="0">
                <a:solidFill>
                  <a:srgbClr val="3366FF"/>
                </a:solidFill>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如果分析员认为值得继续进行这项开发工程，那么他应该选择一种最好的解法，并且说明选择这个解决方案的理由。</a:t>
            </a:r>
            <a:endParaRPr lang="en-US" altLang="zh-CN" sz="2400" dirty="0">
              <a:latin typeface="宋体" panose="02010600030101010101" pitchFamily="2" charset="-122"/>
              <a:ea typeface="宋体" panose="02010600030101010101" pitchFamily="2" charset="-122"/>
            </a:endParaRPr>
          </a:p>
          <a:p>
            <a:pPr indent="457200" eaLnBrk="1" fontAlgn="auto" hangingPunct="1">
              <a:lnSpc>
                <a:spcPts val="3500"/>
              </a:lnSpc>
              <a:spcBef>
                <a:spcPts val="0"/>
              </a:spcBef>
              <a:spcAft>
                <a:spcPts val="600"/>
              </a:spcAft>
              <a:defRPr/>
            </a:pPr>
            <a:endParaRPr lang="en-US" altLang="zh-CN" sz="2400" dirty="0">
              <a:latin typeface="宋体" panose="02010600030101010101" pitchFamily="2" charset="-122"/>
              <a:ea typeface="宋体" panose="02010600030101010101" pitchFamily="2" charset="-122"/>
            </a:endParaRPr>
          </a:p>
          <a:p>
            <a:pPr indent="457200" eaLnBrk="1" fontAlgn="auto" hangingPunct="1">
              <a:lnSpc>
                <a:spcPts val="3500"/>
              </a:lnSpc>
              <a:spcBef>
                <a:spcPts val="0"/>
              </a:spcBef>
              <a:spcAft>
                <a:spcPts val="600"/>
              </a:spcAft>
              <a:defRPr/>
            </a:pPr>
            <a:r>
              <a:rPr lang="zh-CN" altLang="zh-CN" sz="2400" dirty="0">
                <a:latin typeface="宋体" panose="02010600030101010101" pitchFamily="2" charset="-122"/>
                <a:ea typeface="宋体" panose="02010600030101010101" pitchFamily="2" charset="-122"/>
              </a:rPr>
              <a:t>通常客户主要根据经济上是否划算决定是否投资于一项开发工程，因此分析员对于所推荐的系统必须进行比较仔细的成本</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效益分析。</a:t>
            </a:r>
            <a:endParaRPr lang="zh-CN" altLang="zh-CN" sz="24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468313" y="6350"/>
            <a:ext cx="8229600" cy="1143000"/>
          </a:xfrm>
        </p:spPr>
        <p:txBody>
          <a:bodyPr/>
          <a:lstStyle/>
          <a:p>
            <a:pPr>
              <a:defRPr/>
            </a:pPr>
            <a:r>
              <a:rPr lang="en-US" altLang="zh-CN" b="1" dirty="0">
                <a:latin typeface="+mn-ea"/>
                <a:ea typeface="+mn-ea"/>
              </a:rPr>
              <a:t>2.2</a:t>
            </a:r>
            <a:r>
              <a:rPr lang="en-US" altLang="zh-CN" b="1" dirty="0"/>
              <a:t> </a:t>
            </a:r>
            <a:r>
              <a:rPr lang="zh-CN" altLang="en-US" b="1" dirty="0"/>
              <a:t>可行性研究过程</a:t>
            </a:r>
            <a:endParaRPr lang="zh-CN" altLang="en-US" b="1" dirty="0"/>
          </a:p>
        </p:txBody>
      </p:sp>
      <p:sp>
        <p:nvSpPr>
          <p:cNvPr id="3" name="TextBox 2"/>
          <p:cNvSpPr txBox="1"/>
          <p:nvPr/>
        </p:nvSpPr>
        <p:spPr>
          <a:xfrm>
            <a:off x="428596" y="1526252"/>
            <a:ext cx="4319587" cy="5232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fontAlgn="auto" hangingPunct="1">
              <a:spcBef>
                <a:spcPts val="0"/>
              </a:spcBef>
              <a:spcAft>
                <a:spcPts val="0"/>
              </a:spcAft>
              <a:defRPr/>
            </a:pPr>
            <a:r>
              <a:rPr lang="en-US" altLang="zh-CN" sz="2800" b="1" dirty="0">
                <a:solidFill>
                  <a:srgbClr val="C00000"/>
                </a:solidFill>
                <a:latin typeface="宋体" panose="02010600030101010101" pitchFamily="2" charset="-122"/>
                <a:ea typeface="宋体" panose="02010600030101010101" pitchFamily="2" charset="-122"/>
              </a:rPr>
              <a:t>7.</a:t>
            </a:r>
            <a:r>
              <a:rPr lang="zh-CN" altLang="zh-CN" sz="2800" b="1" dirty="0">
                <a:solidFill>
                  <a:srgbClr val="C00000"/>
                </a:solidFill>
                <a:latin typeface="宋体" panose="02010600030101010101" pitchFamily="2" charset="-122"/>
                <a:ea typeface="宋体" panose="02010600030101010101" pitchFamily="2" charset="-122"/>
              </a:rPr>
              <a:t>草拟开发计划</a:t>
            </a:r>
            <a:endParaRPr lang="zh-CN" altLang="zh-CN" sz="2800" b="1" dirty="0">
              <a:solidFill>
                <a:srgbClr val="C00000"/>
              </a:solidFill>
              <a:latin typeface="宋体" panose="02010600030101010101" pitchFamily="2" charset="-122"/>
              <a:ea typeface="宋体" panose="02010600030101010101" pitchFamily="2" charset="-122"/>
            </a:endParaRPr>
          </a:p>
        </p:txBody>
      </p:sp>
      <p:sp>
        <p:nvSpPr>
          <p:cNvPr id="34820" name="TextBox 3"/>
          <p:cNvSpPr txBox="1">
            <a:spLocks noChangeArrowheads="1"/>
          </p:cNvSpPr>
          <p:nvPr/>
        </p:nvSpPr>
        <p:spPr bwMode="auto">
          <a:xfrm>
            <a:off x="428596" y="2285992"/>
            <a:ext cx="8248678" cy="2725105"/>
          </a:xfrm>
          <a:prstGeom prst="rect">
            <a:avLst/>
          </a:prstGeom>
          <a:noFill/>
          <a:ln w="9525">
            <a:noFill/>
            <a:miter lim="800000"/>
          </a:ln>
        </p:spPr>
        <p:txBody>
          <a:bodyPr wrap="square">
            <a:spAutoFit/>
          </a:bodyPr>
          <a:lstStyle/>
          <a:p>
            <a:pPr marL="177800" indent="279400" eaLnBrk="1" hangingPunct="1">
              <a:lnSpc>
                <a:spcPts val="3500"/>
              </a:lnSpc>
              <a:buFont typeface="Arial" panose="020B0604020202020204" pitchFamily="34" charset="0"/>
              <a:buChar char="•"/>
            </a:pPr>
            <a:r>
              <a:rPr lang="zh-CN" altLang="zh-CN" sz="2400" dirty="0">
                <a:latin typeface="宋体" panose="02010600030101010101" pitchFamily="2" charset="-122"/>
                <a:ea typeface="宋体" panose="02010600030101010101" pitchFamily="2" charset="-122"/>
              </a:rPr>
              <a:t>分析员应该为所推荐的方案草拟一份开发计划</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177800" indent="279400" eaLnBrk="1" hangingPunct="1">
              <a:lnSpc>
                <a:spcPts val="3500"/>
              </a:lnSpc>
              <a:buFont typeface="Arial" panose="020B0604020202020204" pitchFamily="34" charset="0"/>
              <a:buChar char="•"/>
            </a:pPr>
            <a:r>
              <a:rPr lang="zh-CN" altLang="zh-CN" sz="2400" dirty="0">
                <a:latin typeface="宋体" panose="02010600030101010101" pitchFamily="2" charset="-122"/>
                <a:ea typeface="宋体" panose="02010600030101010101" pitchFamily="2" charset="-122"/>
              </a:rPr>
              <a:t>制定</a:t>
            </a:r>
            <a:r>
              <a:rPr lang="zh-CN" altLang="zh-CN" sz="2400" dirty="0">
                <a:solidFill>
                  <a:srgbClr val="3366FF"/>
                </a:solidFill>
                <a:latin typeface="宋体" panose="02010600030101010101" pitchFamily="2" charset="-122"/>
                <a:ea typeface="宋体" panose="02010600030101010101" pitchFamily="2" charset="-122"/>
              </a:rPr>
              <a:t>工程进度表</a:t>
            </a:r>
            <a:endParaRPr lang="en-US" altLang="zh-CN" sz="2400" dirty="0">
              <a:solidFill>
                <a:srgbClr val="3366FF"/>
              </a:solidFill>
              <a:latin typeface="宋体" panose="02010600030101010101" pitchFamily="2" charset="-122"/>
              <a:ea typeface="宋体" panose="02010600030101010101" pitchFamily="2" charset="-122"/>
            </a:endParaRPr>
          </a:p>
          <a:p>
            <a:pPr marL="177800" indent="279400" eaLnBrk="1" hangingPunct="1">
              <a:lnSpc>
                <a:spcPts val="3500"/>
              </a:lnSpc>
              <a:buFont typeface="Arial" panose="020B0604020202020204" pitchFamily="34" charset="0"/>
              <a:buChar char="•"/>
            </a:pPr>
            <a:r>
              <a:rPr lang="zh-CN" altLang="zh-CN" sz="2400" dirty="0">
                <a:latin typeface="宋体" panose="02010600030101010101" pitchFamily="2" charset="-122"/>
                <a:ea typeface="宋体" panose="02010600030101010101" pitchFamily="2" charset="-122"/>
              </a:rPr>
              <a:t>估计</a:t>
            </a:r>
            <a:r>
              <a:rPr lang="zh-CN" altLang="zh-CN" sz="2400" dirty="0">
                <a:solidFill>
                  <a:srgbClr val="3366FF"/>
                </a:solidFill>
                <a:latin typeface="宋体" panose="02010600030101010101" pitchFamily="2" charset="-122"/>
                <a:ea typeface="宋体" panose="02010600030101010101" pitchFamily="2" charset="-122"/>
              </a:rPr>
              <a:t>对各类开发人员和各种资源的需要</a:t>
            </a:r>
            <a:r>
              <a:rPr lang="zh-CN" altLang="zh-CN" sz="2400" dirty="0">
                <a:latin typeface="宋体" panose="02010600030101010101" pitchFamily="2" charset="-122"/>
                <a:ea typeface="宋体" panose="02010600030101010101" pitchFamily="2" charset="-122"/>
              </a:rPr>
              <a:t>情况</a:t>
            </a:r>
            <a:endParaRPr lang="en-US" altLang="zh-CN" sz="2400" dirty="0">
              <a:latin typeface="宋体" panose="02010600030101010101" pitchFamily="2" charset="-122"/>
              <a:ea typeface="宋体" panose="02010600030101010101" pitchFamily="2" charset="-122"/>
            </a:endParaRPr>
          </a:p>
          <a:p>
            <a:pPr marL="177800" indent="279400" eaLnBrk="1" hangingPunct="1">
              <a:lnSpc>
                <a:spcPts val="3500"/>
              </a:lnSpc>
              <a:buFont typeface="Arial" panose="020B0604020202020204" pitchFamily="34" charset="0"/>
              <a:buChar char="•"/>
            </a:pPr>
            <a:r>
              <a:rPr lang="zh-CN" altLang="zh-CN" sz="2400" dirty="0">
                <a:latin typeface="宋体" panose="02010600030101010101" pitchFamily="2" charset="-122"/>
                <a:ea typeface="宋体" panose="02010600030101010101" pitchFamily="2" charset="-122"/>
              </a:rPr>
              <a:t>指明</a:t>
            </a:r>
            <a:r>
              <a:rPr lang="zh-CN" altLang="en-US" sz="2400" dirty="0">
                <a:latin typeface="宋体" panose="02010600030101010101" pitchFamily="2" charset="-122"/>
                <a:ea typeface="宋体" panose="02010600030101010101" pitchFamily="2" charset="-122"/>
              </a:rPr>
              <a:t>人员和资源</a:t>
            </a:r>
            <a:r>
              <a:rPr lang="zh-CN" altLang="zh-CN" sz="2400" dirty="0">
                <a:latin typeface="宋体" panose="02010600030101010101" pitchFamily="2" charset="-122"/>
                <a:ea typeface="宋体" panose="02010600030101010101" pitchFamily="2" charset="-122"/>
              </a:rPr>
              <a:t>什么时候使用以及使用多长时间</a:t>
            </a:r>
            <a:endParaRPr lang="en-US" altLang="zh-CN" sz="2400" dirty="0">
              <a:latin typeface="宋体" panose="02010600030101010101" pitchFamily="2" charset="-122"/>
              <a:ea typeface="宋体" panose="02010600030101010101" pitchFamily="2" charset="-122"/>
            </a:endParaRPr>
          </a:p>
          <a:p>
            <a:pPr marL="177800" indent="279400" eaLnBrk="1" hangingPunct="1">
              <a:lnSpc>
                <a:spcPts val="3500"/>
              </a:lnSpc>
              <a:buFont typeface="Arial" panose="020B0604020202020204" pitchFamily="34" charset="0"/>
              <a:buChar char="•"/>
            </a:pPr>
            <a:r>
              <a:rPr lang="zh-CN" altLang="zh-CN" sz="2400" dirty="0">
                <a:latin typeface="宋体" panose="02010600030101010101" pitchFamily="2" charset="-122"/>
                <a:ea typeface="宋体" panose="02010600030101010101" pitchFamily="2" charset="-122"/>
              </a:rPr>
              <a:t>此外还应该估计</a:t>
            </a:r>
            <a:r>
              <a:rPr lang="zh-CN" altLang="zh-CN" sz="2400" dirty="0">
                <a:solidFill>
                  <a:srgbClr val="3366FF"/>
                </a:solidFill>
                <a:latin typeface="宋体" panose="02010600030101010101" pitchFamily="2" charset="-122"/>
                <a:ea typeface="宋体" panose="02010600030101010101" pitchFamily="2" charset="-122"/>
              </a:rPr>
              <a:t>系统生命周期每个阶段的成本</a:t>
            </a:r>
            <a:endParaRPr lang="en-US" altLang="zh-CN" sz="2400" dirty="0">
              <a:latin typeface="宋体" panose="02010600030101010101" pitchFamily="2" charset="-122"/>
              <a:ea typeface="宋体" panose="02010600030101010101" pitchFamily="2" charset="-122"/>
            </a:endParaRPr>
          </a:p>
          <a:p>
            <a:pPr marL="177800" indent="279400" eaLnBrk="1" hangingPunct="1">
              <a:lnSpc>
                <a:spcPts val="3500"/>
              </a:lnSpc>
              <a:buFont typeface="Arial" panose="020B0604020202020204" pitchFamily="34" charset="0"/>
              <a:buChar char="•"/>
            </a:pPr>
            <a:r>
              <a:rPr lang="zh-CN" altLang="zh-CN" sz="2400" dirty="0">
                <a:latin typeface="宋体" panose="02010600030101010101" pitchFamily="2" charset="-122"/>
                <a:ea typeface="宋体" panose="02010600030101010101" pitchFamily="2" charset="-122"/>
              </a:rPr>
              <a:t>给出下一个阶段</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需求分析</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的详细进度表和成本估计。</a:t>
            </a:r>
            <a:endParaRPr lang="zh-CN" altLang="zh-CN" sz="24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468313" y="6350"/>
            <a:ext cx="8229600" cy="1143000"/>
          </a:xfrm>
        </p:spPr>
        <p:txBody>
          <a:bodyPr/>
          <a:lstStyle/>
          <a:p>
            <a:pPr>
              <a:defRPr/>
            </a:pPr>
            <a:r>
              <a:rPr lang="en-US" altLang="zh-CN" b="1" dirty="0">
                <a:latin typeface="+mn-ea"/>
                <a:ea typeface="+mn-ea"/>
              </a:rPr>
              <a:t>2.2</a:t>
            </a:r>
            <a:r>
              <a:rPr lang="en-US" altLang="zh-CN" b="1" dirty="0"/>
              <a:t> </a:t>
            </a:r>
            <a:r>
              <a:rPr lang="zh-CN" altLang="en-US" b="1" dirty="0"/>
              <a:t>可行性研究过程</a:t>
            </a:r>
            <a:endParaRPr lang="zh-CN" altLang="en-US" b="1" dirty="0"/>
          </a:p>
        </p:txBody>
      </p:sp>
      <p:sp>
        <p:nvSpPr>
          <p:cNvPr id="7" name="TextBox 6"/>
          <p:cNvSpPr txBox="1"/>
          <p:nvPr/>
        </p:nvSpPr>
        <p:spPr>
          <a:xfrm>
            <a:off x="500034" y="1643050"/>
            <a:ext cx="6429420"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spcBef>
                <a:spcPts val="0"/>
              </a:spcBef>
              <a:spcAft>
                <a:spcPts val="0"/>
              </a:spcAft>
              <a:defRPr/>
            </a:pPr>
            <a:r>
              <a:rPr lang="en-US" altLang="zh-CN" sz="2800" b="1" dirty="0">
                <a:solidFill>
                  <a:srgbClr val="C00000"/>
                </a:solidFill>
                <a:latin typeface="宋体" panose="02010600030101010101" pitchFamily="2" charset="-122"/>
                <a:ea typeface="宋体" panose="02010600030101010101" pitchFamily="2" charset="-122"/>
              </a:rPr>
              <a:t>8. </a:t>
            </a:r>
            <a:r>
              <a:rPr lang="zh-CN" altLang="zh-CN" sz="2800" b="1" dirty="0">
                <a:solidFill>
                  <a:srgbClr val="C00000"/>
                </a:solidFill>
                <a:latin typeface="宋体" panose="02010600030101010101" pitchFamily="2" charset="-122"/>
                <a:ea typeface="宋体" panose="02010600030101010101" pitchFamily="2" charset="-122"/>
              </a:rPr>
              <a:t>书写</a:t>
            </a:r>
            <a:r>
              <a:rPr lang="zh-CN" altLang="en-US" sz="2800" b="1" dirty="0">
                <a:solidFill>
                  <a:srgbClr val="C00000"/>
                </a:solidFill>
                <a:latin typeface="宋体" panose="02010600030101010101" pitchFamily="2" charset="-122"/>
                <a:ea typeface="宋体" panose="02010600030101010101" pitchFamily="2" charset="-122"/>
              </a:rPr>
              <a:t>可行性研究报告</a:t>
            </a:r>
            <a:endParaRPr lang="zh-CN" altLang="zh-CN" sz="2800" b="1" dirty="0">
              <a:solidFill>
                <a:srgbClr val="C00000"/>
              </a:solidFill>
              <a:latin typeface="宋体" panose="02010600030101010101" pitchFamily="2" charset="-122"/>
              <a:ea typeface="宋体" panose="02010600030101010101" pitchFamily="2" charset="-122"/>
            </a:endParaRPr>
          </a:p>
        </p:txBody>
      </p:sp>
      <p:sp>
        <p:nvSpPr>
          <p:cNvPr id="34822" name="TextBox 8"/>
          <p:cNvSpPr txBox="1">
            <a:spLocks noChangeArrowheads="1"/>
          </p:cNvSpPr>
          <p:nvPr/>
        </p:nvSpPr>
        <p:spPr bwMode="auto">
          <a:xfrm>
            <a:off x="357158" y="2643182"/>
            <a:ext cx="8215370" cy="1631216"/>
          </a:xfrm>
          <a:prstGeom prst="rect">
            <a:avLst/>
          </a:prstGeom>
          <a:noFill/>
          <a:ln w="9525">
            <a:noFill/>
            <a:miter lim="800000"/>
          </a:ln>
        </p:spPr>
        <p:txBody>
          <a:bodyPr wrap="square">
            <a:spAutoFit/>
          </a:bodyPr>
          <a:lstStyle/>
          <a:p>
            <a:pPr indent="457200" eaLnBrk="1" hangingPunct="1">
              <a:lnSpc>
                <a:spcPts val="4000"/>
              </a:lnSpc>
            </a:pPr>
            <a:r>
              <a:rPr lang="zh-CN" altLang="zh-CN" sz="2400" dirty="0">
                <a:latin typeface="宋体" panose="02010600030101010101" pitchFamily="2" charset="-122"/>
                <a:ea typeface="宋体" panose="02010600030101010101" pitchFamily="2" charset="-122"/>
              </a:rPr>
              <a:t>把上述可行性研究各个步骤的工作结果写成清晰的文档，请用户、客户组织的负责人及评审组审查，以决定</a:t>
            </a:r>
            <a:r>
              <a:rPr lang="zh-CN" altLang="zh-CN" sz="2400" b="1" dirty="0">
                <a:solidFill>
                  <a:srgbClr val="3366FF"/>
                </a:solidFill>
                <a:latin typeface="宋体" panose="02010600030101010101" pitchFamily="2" charset="-122"/>
                <a:ea typeface="宋体" panose="02010600030101010101" pitchFamily="2" charset="-122"/>
              </a:rPr>
              <a:t>是否继续这项工程</a:t>
            </a:r>
            <a:r>
              <a:rPr lang="zh-CN" altLang="en-US" sz="2400" dirty="0">
                <a:latin typeface="宋体" panose="02010600030101010101" pitchFamily="2" charset="-122"/>
                <a:ea typeface="宋体" panose="02010600030101010101" pitchFamily="2" charset="-122"/>
              </a:rPr>
              <a:t>以</a:t>
            </a:r>
            <a:r>
              <a:rPr lang="zh-CN" altLang="zh-CN" sz="2400" dirty="0">
                <a:latin typeface="宋体" panose="02010600030101010101" pitchFamily="2" charset="-122"/>
                <a:ea typeface="宋体" panose="02010600030101010101" pitchFamily="2" charset="-122"/>
              </a:rPr>
              <a:t>及</a:t>
            </a:r>
            <a:r>
              <a:rPr lang="zh-CN" altLang="zh-CN" sz="2400" b="1" dirty="0">
                <a:solidFill>
                  <a:srgbClr val="3366FF"/>
                </a:solidFill>
                <a:latin typeface="宋体" panose="02010600030101010101" pitchFamily="2" charset="-122"/>
                <a:ea typeface="宋体" panose="02010600030101010101" pitchFamily="2" charset="-122"/>
              </a:rPr>
              <a:t>是否接受分析员推荐的方案</a:t>
            </a:r>
            <a:r>
              <a:rPr lang="zh-CN" altLang="zh-CN" sz="2400" dirty="0">
                <a:latin typeface="宋体" panose="02010600030101010101" pitchFamily="2" charset="-122"/>
                <a:ea typeface="宋体" panose="02010600030101010101" pitchFamily="2" charset="-122"/>
              </a:rPr>
              <a:t>。</a:t>
            </a:r>
            <a:endParaRPr lang="zh-CN" altLang="zh-CN" sz="24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noGrp="1"/>
          </p:cNvSpPr>
          <p:nvPr>
            <p:ph type="title"/>
          </p:nvPr>
        </p:nvSpPr>
        <p:spPr>
          <a:xfrm>
            <a:off x="395288" y="214298"/>
            <a:ext cx="8229600" cy="1143000"/>
          </a:xfr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lnSpc>
                <a:spcPts val="5760"/>
              </a:lnSpc>
              <a:spcBef>
                <a:spcPts val="0"/>
              </a:spcBef>
              <a:spcAft>
                <a:spcPts val="0"/>
              </a:spcAft>
              <a:defRPr/>
            </a:pPr>
            <a:r>
              <a:rPr lang="zh-CN" altLang="en-US" dirty="0">
                <a:solidFill>
                  <a:schemeClr val="bg1"/>
                </a:solidFill>
              </a:rPr>
              <a:t>第</a:t>
            </a:r>
            <a:r>
              <a:rPr lang="en-US" altLang="zh-CN" dirty="0">
                <a:solidFill>
                  <a:schemeClr val="bg1"/>
                </a:solidFill>
              </a:rPr>
              <a:t>2</a:t>
            </a:r>
            <a:r>
              <a:rPr lang="zh-CN" altLang="en-US" dirty="0">
                <a:solidFill>
                  <a:schemeClr val="bg1"/>
                </a:solidFill>
              </a:rPr>
              <a:t>章  项目的可行性研究</a:t>
            </a:r>
            <a:endParaRPr lang="es-HN" b="1" dirty="0">
              <a:latin typeface="+mn-ea"/>
              <a:ea typeface="+mn-ea"/>
            </a:endParaRPr>
          </a:p>
        </p:txBody>
      </p:sp>
      <p:sp>
        <p:nvSpPr>
          <p:cNvPr id="5" name="矩形 4"/>
          <p:cNvSpPr/>
          <p:nvPr/>
        </p:nvSpPr>
        <p:spPr>
          <a:xfrm>
            <a:off x="785786" y="1928802"/>
            <a:ext cx="7893050" cy="2074414"/>
          </a:xfrm>
          <a:prstGeom prst="rect">
            <a:avLst/>
          </a:prstGeom>
        </p:spPr>
        <p:txBody>
          <a:bodyPr>
            <a:spAutoFit/>
          </a:bodyPr>
          <a:lstStyle/>
          <a:p>
            <a:pPr eaLnBrk="1" fontAlgn="auto" hangingPunct="1">
              <a:lnSpc>
                <a:spcPct val="120000"/>
              </a:lnSpc>
              <a:spcBef>
                <a:spcPct val="50000"/>
              </a:spcBef>
              <a:spcAft>
                <a:spcPts val="0"/>
              </a:spcAft>
              <a:defRPr/>
            </a:pPr>
            <a:r>
              <a:rPr kumimoji="1" lang="en-US" altLang="zh-CN" sz="2800" b="1" kern="0" dirty="0">
                <a:latin typeface="+mn-ea"/>
                <a:ea typeface="+mn-ea"/>
              </a:rPr>
              <a:t>2.1 </a:t>
            </a:r>
            <a:r>
              <a:rPr kumimoji="1" lang="zh-CN" altLang="en-US" sz="2800" b="1" kern="0" dirty="0">
                <a:latin typeface="+mn-ea"/>
                <a:ea typeface="+mn-ea"/>
              </a:rPr>
              <a:t>可行性研究的任务</a:t>
            </a:r>
            <a:endParaRPr kumimoji="1" lang="en-US" altLang="zh-CN" sz="2800" b="1" kern="0" dirty="0">
              <a:latin typeface="+mn-ea"/>
              <a:ea typeface="+mn-ea"/>
            </a:endParaRPr>
          </a:p>
          <a:p>
            <a:pPr eaLnBrk="1" fontAlgn="auto" hangingPunct="1">
              <a:lnSpc>
                <a:spcPct val="120000"/>
              </a:lnSpc>
              <a:spcBef>
                <a:spcPct val="50000"/>
              </a:spcBef>
              <a:spcAft>
                <a:spcPts val="0"/>
              </a:spcAft>
              <a:defRPr/>
            </a:pPr>
            <a:r>
              <a:rPr kumimoji="1" lang="en-US" altLang="zh-CN" sz="2800" b="1" kern="0" dirty="0">
                <a:latin typeface="+mn-ea"/>
                <a:ea typeface="+mn-ea"/>
              </a:rPr>
              <a:t>2.2 </a:t>
            </a:r>
            <a:r>
              <a:rPr kumimoji="1" lang="zh-CN" altLang="en-US" sz="2800" b="1" kern="0" dirty="0">
                <a:latin typeface="+mn-ea"/>
                <a:ea typeface="+mn-ea"/>
              </a:rPr>
              <a:t>可行性研究过程</a:t>
            </a:r>
            <a:endParaRPr kumimoji="1" lang="en-US" altLang="zh-CN" sz="2800" b="1" kern="0" dirty="0">
              <a:latin typeface="+mn-ea"/>
              <a:ea typeface="+mn-ea"/>
            </a:endParaRPr>
          </a:p>
          <a:p>
            <a:pPr eaLnBrk="1" fontAlgn="auto" hangingPunct="1">
              <a:lnSpc>
                <a:spcPct val="120000"/>
              </a:lnSpc>
              <a:spcBef>
                <a:spcPct val="50000"/>
              </a:spcBef>
              <a:spcAft>
                <a:spcPts val="0"/>
              </a:spcAft>
              <a:defRPr/>
            </a:pPr>
            <a:r>
              <a:rPr kumimoji="1" lang="en-US" altLang="zh-CN" sz="2800" b="1" kern="0" dirty="0">
                <a:latin typeface="+mn-ea"/>
                <a:ea typeface="+mn-ea"/>
              </a:rPr>
              <a:t>2.3 </a:t>
            </a:r>
            <a:r>
              <a:rPr kumimoji="1" lang="zh-CN" altLang="en-US" sz="2800" b="1" kern="0" dirty="0">
                <a:latin typeface="+mn-ea"/>
                <a:ea typeface="+mn-ea"/>
              </a:rPr>
              <a:t>系统</a:t>
            </a:r>
            <a:r>
              <a:rPr kumimoji="1" lang="zh-CN" altLang="en-US" sz="2800" b="1" kern="0" dirty="0">
                <a:latin typeface="+mn-ea"/>
              </a:rPr>
              <a:t>的描述</a:t>
            </a:r>
            <a:endParaRPr kumimoji="1" lang="en-US" altLang="zh-CN" sz="2800" b="1" kern="0" dirty="0">
              <a:latin typeface="+mn-ea"/>
              <a:ea typeface="+mn-ea"/>
            </a:endParaRPr>
          </a:p>
        </p:txBody>
      </p:sp>
      <p:sp>
        <p:nvSpPr>
          <p:cNvPr id="6" name="矩形 5"/>
          <p:cNvSpPr/>
          <p:nvPr/>
        </p:nvSpPr>
        <p:spPr>
          <a:xfrm>
            <a:off x="857224" y="3429000"/>
            <a:ext cx="7461250" cy="571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等腰三角形 7"/>
          <p:cNvSpPr/>
          <p:nvPr/>
        </p:nvSpPr>
        <p:spPr>
          <a:xfrm rot="5400000">
            <a:off x="233332" y="3481388"/>
            <a:ext cx="538162" cy="4333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bg1"/>
                </a:solidFill>
              </a:rPr>
              <a:t>2.3</a:t>
            </a:r>
            <a:r>
              <a:rPr lang="zh-CN" altLang="en-US" dirty="0">
                <a:solidFill>
                  <a:schemeClr val="bg1"/>
                </a:solidFill>
              </a:rPr>
              <a:t>  系统的描述</a:t>
            </a:r>
            <a:endParaRPr lang="zh-CN" altLang="en-US" dirty="0"/>
          </a:p>
        </p:txBody>
      </p:sp>
      <p:sp>
        <p:nvSpPr>
          <p:cNvPr id="3" name="内容占位符 2"/>
          <p:cNvSpPr>
            <a:spLocks noGrp="1"/>
          </p:cNvSpPr>
          <p:nvPr>
            <p:ph idx="1"/>
          </p:nvPr>
        </p:nvSpPr>
        <p:spPr/>
        <p:txBody>
          <a:bodyPr/>
          <a:lstStyle/>
          <a:p>
            <a:pPr marL="0" lvl="1" indent="457200">
              <a:buNone/>
            </a:pPr>
            <a:r>
              <a:rPr lang="zh-CN" altLang="en-US" dirty="0">
                <a:latin typeface="宋体" panose="02010600030101010101" pitchFamily="2" charset="-122"/>
                <a:ea typeface="宋体" panose="02010600030101010101" pitchFamily="2" charset="-122"/>
              </a:rPr>
              <a:t>在进行可行性分析时，首先需要对</a:t>
            </a:r>
            <a:r>
              <a:rPr lang="zh-CN" altLang="en-US" dirty="0">
                <a:solidFill>
                  <a:srgbClr val="C00000"/>
                </a:solidFill>
                <a:latin typeface="宋体" panose="02010600030101010101" pitchFamily="2" charset="-122"/>
                <a:ea typeface="宋体" panose="02010600030101010101" pitchFamily="2" charset="-122"/>
              </a:rPr>
              <a:t>当前系统</a:t>
            </a:r>
            <a:r>
              <a:rPr lang="zh-CN" altLang="en-US" dirty="0">
                <a:latin typeface="宋体" panose="02010600030101010101" pitchFamily="2" charset="-122"/>
                <a:ea typeface="宋体" panose="02010600030101010101" pitchFamily="2" charset="-122"/>
              </a:rPr>
              <a:t>及</a:t>
            </a:r>
            <a:r>
              <a:rPr lang="zh-CN" altLang="en-US" dirty="0">
                <a:solidFill>
                  <a:srgbClr val="C00000"/>
                </a:solidFill>
                <a:latin typeface="宋体" panose="02010600030101010101" pitchFamily="2" charset="-122"/>
                <a:ea typeface="宋体" panose="02010600030101010101" pitchFamily="2" charset="-122"/>
              </a:rPr>
              <a:t>目标系统</a:t>
            </a:r>
            <a:r>
              <a:rPr lang="zh-CN" altLang="en-US" dirty="0">
                <a:latin typeface="宋体" panose="02010600030101010101" pitchFamily="2" charset="-122"/>
                <a:ea typeface="宋体" panose="02010600030101010101" pitchFamily="2" charset="-122"/>
              </a:rPr>
              <a:t>进行描述，给出它们的逻辑模型，通常用</a:t>
            </a:r>
            <a:r>
              <a:rPr lang="zh-CN" altLang="en-US" b="1" dirty="0">
                <a:solidFill>
                  <a:srgbClr val="0000CC"/>
                </a:solidFill>
                <a:latin typeface="宋体" panose="02010600030101010101" pitchFamily="2" charset="-122"/>
                <a:ea typeface="宋体" panose="02010600030101010101" pitchFamily="2" charset="-122"/>
              </a:rPr>
              <a:t>系统流程图、数据流图和数据字典</a:t>
            </a:r>
            <a:r>
              <a:rPr lang="zh-CN" altLang="en-US" dirty="0">
                <a:latin typeface="宋体" panose="02010600030101010101" pitchFamily="2" charset="-122"/>
                <a:ea typeface="宋体" panose="02010600030101010101" pitchFamily="2" charset="-122"/>
              </a:rPr>
              <a:t>来描述所要开发的系统，描述项目的处理流程、范围、功能和等。</a:t>
            </a:r>
            <a:endParaRPr lang="en-US" altLang="zh-CN" dirty="0">
              <a:latin typeface="宋体" panose="02010600030101010101" pitchFamily="2" charset="-122"/>
              <a:ea typeface="宋体" panose="02010600030101010101" pitchFamily="2" charset="-122"/>
            </a:endParaRPr>
          </a:p>
          <a:p>
            <a:pPr lvl="1">
              <a:buNone/>
            </a:pPr>
            <a:r>
              <a:rPr lang="zh-CN" altLang="en-US" dirty="0">
                <a:latin typeface="宋体" panose="02010600030101010101" pitchFamily="2" charset="-122"/>
                <a:ea typeface="宋体" panose="02010600030101010101" pitchFamily="2" charset="-122"/>
              </a:rPr>
              <a:t>对系统的描述常用的方法有：</a:t>
            </a:r>
            <a:endParaRPr lang="en-US" altLang="zh-CN" dirty="0">
              <a:latin typeface="宋体" panose="02010600030101010101" pitchFamily="2" charset="-122"/>
              <a:ea typeface="宋体" panose="02010600030101010101" pitchFamily="2" charset="-122"/>
            </a:endParaRPr>
          </a:p>
          <a:p>
            <a:pPr marL="1143000" lvl="1" indent="-514350">
              <a:buFont typeface="+mj-ea"/>
              <a:buAutoNum type="circleNumDbPlain"/>
            </a:pPr>
            <a:r>
              <a:rPr lang="zh-CN" altLang="en-US" dirty="0">
                <a:latin typeface="宋体" panose="02010600030101010101" pitchFamily="2" charset="-122"/>
                <a:ea typeface="宋体" panose="02010600030101010101" pitchFamily="2" charset="-122"/>
              </a:rPr>
              <a:t>系统流程图、</a:t>
            </a:r>
            <a:endParaRPr lang="en-US" altLang="zh-CN" dirty="0">
              <a:latin typeface="宋体" panose="02010600030101010101" pitchFamily="2" charset="-122"/>
              <a:ea typeface="宋体" panose="02010600030101010101" pitchFamily="2" charset="-122"/>
            </a:endParaRPr>
          </a:p>
          <a:p>
            <a:pPr marL="1143000" lvl="1" indent="-514350">
              <a:buFont typeface="+mj-ea"/>
              <a:buAutoNum type="circleNumDbPlain"/>
            </a:pPr>
            <a:r>
              <a:rPr lang="zh-CN" altLang="en-US" dirty="0">
                <a:latin typeface="宋体" panose="02010600030101010101" pitchFamily="2" charset="-122"/>
                <a:ea typeface="宋体" panose="02010600030101010101" pitchFamily="2" charset="-122"/>
              </a:rPr>
              <a:t>数据流图</a:t>
            </a:r>
            <a:endParaRPr lang="en-US" altLang="zh-CN" dirty="0">
              <a:latin typeface="宋体" panose="02010600030101010101" pitchFamily="2" charset="-122"/>
              <a:ea typeface="宋体" panose="02010600030101010101" pitchFamily="2" charset="-122"/>
            </a:endParaRPr>
          </a:p>
          <a:p>
            <a:pPr marL="1143000" lvl="1" indent="-514350">
              <a:buFont typeface="+mj-ea"/>
              <a:buAutoNum type="circleNumDbPlain"/>
            </a:pPr>
            <a:r>
              <a:rPr lang="zh-CN" altLang="en-US" dirty="0">
                <a:latin typeface="宋体" panose="02010600030101010101" pitchFamily="2" charset="-122"/>
                <a:ea typeface="宋体" panose="02010600030101010101" pitchFamily="2" charset="-122"/>
              </a:rPr>
              <a:t>数据字典</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ts val="4100"/>
              </a:lnSpc>
            </a:pPr>
            <a:r>
              <a:rPr lang="en-US" altLang="zh-CN" dirty="0">
                <a:solidFill>
                  <a:schemeClr val="bg1"/>
                </a:solidFill>
              </a:rPr>
              <a:t>2.3</a:t>
            </a:r>
            <a:r>
              <a:rPr lang="zh-CN" altLang="en-US" dirty="0">
                <a:solidFill>
                  <a:schemeClr val="bg1"/>
                </a:solidFill>
              </a:rPr>
              <a:t>  系统的描述</a:t>
            </a:r>
            <a:br>
              <a:rPr lang="en-US" altLang="zh-CN" dirty="0">
                <a:solidFill>
                  <a:schemeClr val="bg1"/>
                </a:solidFill>
              </a:rPr>
            </a:br>
            <a:r>
              <a:rPr lang="en-US" altLang="zh-CN" dirty="0">
                <a:solidFill>
                  <a:schemeClr val="bg1"/>
                </a:solidFill>
              </a:rPr>
              <a:t>            </a:t>
            </a:r>
            <a:r>
              <a:rPr lang="en-US" altLang="zh-CN" sz="3200" dirty="0">
                <a:solidFill>
                  <a:schemeClr val="bg1"/>
                </a:solidFill>
              </a:rPr>
              <a:t>---</a:t>
            </a:r>
            <a:r>
              <a:rPr lang="zh-CN" altLang="zh-CN" sz="3200" dirty="0">
                <a:solidFill>
                  <a:schemeClr val="bg1"/>
                </a:solidFill>
              </a:rPr>
              <a:t>系统流程图</a:t>
            </a:r>
            <a:endParaRPr lang="zh-CN" altLang="en-US" sz="3200" dirty="0">
              <a:solidFill>
                <a:schemeClr val="bg1"/>
              </a:solidFill>
            </a:endParaRPr>
          </a:p>
        </p:txBody>
      </p:sp>
      <p:sp>
        <p:nvSpPr>
          <p:cNvPr id="3" name="内容占位符 2"/>
          <p:cNvSpPr>
            <a:spLocks noGrp="1"/>
          </p:cNvSpPr>
          <p:nvPr>
            <p:ph idx="1"/>
          </p:nvPr>
        </p:nvSpPr>
        <p:spPr/>
        <p:txBody>
          <a:bodyPr/>
          <a:lstStyle/>
          <a:p>
            <a:pPr>
              <a:lnSpc>
                <a:spcPts val="4000"/>
              </a:lnSpc>
              <a:spcAft>
                <a:spcPts val="1200"/>
              </a:spcAft>
            </a:pPr>
            <a:r>
              <a:rPr lang="zh-CN" altLang="zh-CN" sz="2800" dirty="0">
                <a:latin typeface="宋体" panose="02010600030101010101" pitchFamily="2" charset="-122"/>
                <a:ea typeface="宋体" panose="02010600030101010101" pitchFamily="2" charset="-122"/>
              </a:rPr>
              <a:t>系统流程图是概括地</a:t>
            </a:r>
            <a:r>
              <a:rPr lang="zh-CN" altLang="zh-CN" sz="2800" b="1" dirty="0">
                <a:latin typeface="宋体" panose="02010600030101010101" pitchFamily="2" charset="-122"/>
                <a:ea typeface="宋体" panose="02010600030101010101" pitchFamily="2" charset="-122"/>
              </a:rPr>
              <a:t>描绘物理系统</a:t>
            </a:r>
            <a:r>
              <a:rPr lang="zh-CN" altLang="zh-CN" sz="2800" dirty="0">
                <a:latin typeface="宋体" panose="02010600030101010101" pitchFamily="2" charset="-122"/>
                <a:ea typeface="宋体" panose="02010600030101010101" pitchFamily="2" charset="-122"/>
              </a:rPr>
              <a:t>的传统工具</a:t>
            </a:r>
            <a:endParaRPr lang="zh-CN" altLang="en-US" sz="2800" b="1" dirty="0">
              <a:solidFill>
                <a:schemeClr val="tx2">
                  <a:lumMod val="75000"/>
                </a:schemeClr>
              </a:solidFill>
              <a:latin typeface="宋体" panose="02010600030101010101" pitchFamily="2" charset="-122"/>
              <a:ea typeface="宋体" panose="02010600030101010101" pitchFamily="2" charset="-122"/>
            </a:endParaRPr>
          </a:p>
          <a:p>
            <a:pPr>
              <a:lnSpc>
                <a:spcPts val="4000"/>
              </a:lnSpc>
              <a:spcAft>
                <a:spcPts val="1200"/>
              </a:spcAft>
            </a:pPr>
            <a:r>
              <a:rPr lang="zh-CN" altLang="en-US" sz="2800" dirty="0">
                <a:latin typeface="宋体" panose="02010600030101010101" pitchFamily="2" charset="-122"/>
                <a:ea typeface="宋体" panose="02010600030101010101" pitchFamily="2" charset="-122"/>
              </a:rPr>
              <a:t>系统流程图表达的是</a:t>
            </a:r>
            <a:r>
              <a:rPr lang="zh-CN" altLang="en-US" sz="2800" b="1" dirty="0">
                <a:solidFill>
                  <a:srgbClr val="3366FF"/>
                </a:solidFill>
                <a:latin typeface="宋体" panose="02010600030101010101" pitchFamily="2" charset="-122"/>
                <a:ea typeface="宋体" panose="02010600030101010101" pitchFamily="2" charset="-122"/>
              </a:rPr>
              <a:t>数据在系统各部件之间流动</a:t>
            </a:r>
            <a:r>
              <a:rPr lang="zh-CN" altLang="en-US" sz="2800" dirty="0">
                <a:latin typeface="宋体" panose="02010600030101010101" pitchFamily="2" charset="-122"/>
                <a:ea typeface="宋体" panose="02010600030101010101" pitchFamily="2" charset="-122"/>
              </a:rPr>
              <a:t>情况，而不是对数据进行加工处理的控制过程。</a:t>
            </a:r>
            <a:endParaRPr lang="en-US" altLang="zh-CN" sz="2800" dirty="0">
              <a:latin typeface="宋体" panose="02010600030101010101" pitchFamily="2" charset="-122"/>
              <a:ea typeface="宋体" panose="02010600030101010101" pitchFamily="2" charset="-122"/>
            </a:endParaRPr>
          </a:p>
          <a:p>
            <a:pPr>
              <a:lnSpc>
                <a:spcPts val="4000"/>
              </a:lnSpc>
              <a:spcAft>
                <a:spcPts val="1200"/>
              </a:spcAft>
            </a:pPr>
            <a:r>
              <a:rPr lang="zh-CN" altLang="en-US" sz="2800" dirty="0">
                <a:latin typeface="宋体" panose="02010600030101010101" pitchFamily="2" charset="-122"/>
                <a:ea typeface="宋体" panose="02010600030101010101" pitchFamily="2" charset="-122"/>
              </a:rPr>
              <a:t>尽管系统流程图的某些符号和程序流程图的符号形式相同，但是它却是</a:t>
            </a:r>
            <a:r>
              <a:rPr lang="zh-CN" altLang="en-US" sz="2800" b="1" dirty="0">
                <a:solidFill>
                  <a:srgbClr val="3366FF"/>
                </a:solidFill>
                <a:latin typeface="宋体" panose="02010600030101010101" pitchFamily="2" charset="-122"/>
                <a:ea typeface="宋体" panose="02010600030101010101" pitchFamily="2" charset="-122"/>
              </a:rPr>
              <a:t>物理数据流图</a:t>
            </a:r>
            <a:r>
              <a:rPr lang="zh-CN" altLang="en-US" sz="2800" dirty="0">
                <a:latin typeface="宋体" panose="02010600030101010101" pitchFamily="2" charset="-122"/>
                <a:ea typeface="宋体" panose="02010600030101010101" pitchFamily="2" charset="-122"/>
              </a:rPr>
              <a:t>而不是</a:t>
            </a:r>
            <a:r>
              <a:rPr lang="zh-CN" altLang="en-US" sz="2800" b="1" dirty="0">
                <a:solidFill>
                  <a:srgbClr val="00B050"/>
                </a:solidFill>
                <a:latin typeface="宋体" panose="02010600030101010101" pitchFamily="2" charset="-122"/>
                <a:ea typeface="宋体" panose="02010600030101010101" pitchFamily="2" charset="-122"/>
              </a:rPr>
              <a:t>程序流程图</a:t>
            </a:r>
            <a:r>
              <a:rPr lang="zh-CN" altLang="en-US" sz="2800"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a:p>
            <a:pPr>
              <a:lnSpc>
                <a:spcPts val="4000"/>
              </a:lnSpc>
              <a:spcAft>
                <a:spcPts val="1200"/>
              </a:spcAft>
            </a:pPr>
            <a:endParaRPr lang="zh-CN" altLang="en-US" sz="28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图片 1"/>
          <p:cNvPicPr>
            <a:picLocks noChangeAspect="1"/>
          </p:cNvPicPr>
          <p:nvPr/>
        </p:nvPicPr>
        <p:blipFill>
          <a:blip r:embed="rId1"/>
          <a:srcRect/>
          <a:stretch>
            <a:fillRect/>
          </a:stretch>
        </p:blipFill>
        <p:spPr bwMode="auto">
          <a:xfrm>
            <a:off x="500034" y="2857496"/>
            <a:ext cx="7907338" cy="3692525"/>
          </a:xfrm>
          <a:prstGeom prst="rect">
            <a:avLst/>
          </a:prstGeom>
          <a:noFill/>
          <a:ln w="9525">
            <a:noFill/>
            <a:miter lim="800000"/>
            <a:headEnd/>
            <a:tailEnd/>
          </a:ln>
        </p:spPr>
      </p:pic>
      <p:sp>
        <p:nvSpPr>
          <p:cNvPr id="3" name="矩形标注 2"/>
          <p:cNvSpPr/>
          <p:nvPr/>
        </p:nvSpPr>
        <p:spPr>
          <a:xfrm>
            <a:off x="3929058" y="1785926"/>
            <a:ext cx="4786346" cy="809625"/>
          </a:xfrm>
          <a:prstGeom prst="wedgeRectCallout">
            <a:avLst>
              <a:gd name="adj1" fmla="val -51363"/>
              <a:gd name="adj2" fmla="val 9926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zh-CN" sz="2000" dirty="0">
                <a:solidFill>
                  <a:schemeClr val="tx1"/>
                </a:solidFill>
              </a:rPr>
              <a:t>以概括的方式抽象地描绘一个实际系统时，仅仅使用</a:t>
            </a:r>
            <a:r>
              <a:rPr lang="zh-CN" altLang="en-US" sz="2000" dirty="0">
                <a:solidFill>
                  <a:schemeClr val="tx1"/>
                </a:solidFill>
              </a:rPr>
              <a:t>下图</a:t>
            </a:r>
            <a:r>
              <a:rPr lang="zh-CN" altLang="zh-CN" sz="2000" dirty="0">
                <a:solidFill>
                  <a:schemeClr val="tx1"/>
                </a:solidFill>
              </a:rPr>
              <a:t>中列出的基本符号就足够了</a:t>
            </a:r>
            <a:endParaRPr lang="zh-CN" altLang="en-US" sz="2000" dirty="0">
              <a:solidFill>
                <a:schemeClr val="tx1"/>
              </a:solidFill>
            </a:endParaRPr>
          </a:p>
        </p:txBody>
      </p:sp>
      <p:sp>
        <p:nvSpPr>
          <p:cNvPr id="6" name="标题 1"/>
          <p:cNvSpPr>
            <a:spLocks noGrp="1"/>
          </p:cNvSpPr>
          <p:nvPr>
            <p:ph type="title"/>
          </p:nvPr>
        </p:nvSpPr>
        <p:spPr>
          <a:xfrm>
            <a:off x="457200" y="211138"/>
            <a:ext cx="8229600" cy="1143000"/>
          </a:xfrm>
        </p:spPr>
        <p:txBody>
          <a:bodyPr/>
          <a:lstStyle/>
          <a:p>
            <a:pPr>
              <a:lnSpc>
                <a:spcPts val="4100"/>
              </a:lnSpc>
            </a:pPr>
            <a:r>
              <a:rPr lang="en-US" altLang="zh-CN" dirty="0">
                <a:solidFill>
                  <a:schemeClr val="bg1"/>
                </a:solidFill>
              </a:rPr>
              <a:t>2.3</a:t>
            </a:r>
            <a:r>
              <a:rPr lang="zh-CN" altLang="en-US" dirty="0">
                <a:solidFill>
                  <a:schemeClr val="bg1"/>
                </a:solidFill>
              </a:rPr>
              <a:t>  系统的描述</a:t>
            </a:r>
            <a:br>
              <a:rPr lang="en-US" altLang="zh-CN" dirty="0">
                <a:solidFill>
                  <a:schemeClr val="bg1"/>
                </a:solidFill>
              </a:rPr>
            </a:br>
            <a:r>
              <a:rPr lang="en-US" altLang="zh-CN" dirty="0">
                <a:solidFill>
                  <a:schemeClr val="bg1"/>
                </a:solidFill>
              </a:rPr>
              <a:t>            </a:t>
            </a:r>
            <a:r>
              <a:rPr lang="en-US" altLang="zh-CN" sz="3200" dirty="0">
                <a:solidFill>
                  <a:schemeClr val="bg1"/>
                </a:solidFill>
              </a:rPr>
              <a:t>---</a:t>
            </a:r>
            <a:r>
              <a:rPr lang="zh-CN" altLang="zh-CN" sz="3200" dirty="0">
                <a:solidFill>
                  <a:schemeClr val="bg1"/>
                </a:solidFill>
              </a:rPr>
              <a:t>系统流程图</a:t>
            </a:r>
            <a:endParaRPr lang="zh-CN" altLang="en-US" sz="3200" dirty="0">
              <a:solidFill>
                <a:schemeClr val="bg1"/>
              </a:solidFill>
            </a:endParaRPr>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标注 2"/>
          <p:cNvSpPr/>
          <p:nvPr/>
        </p:nvSpPr>
        <p:spPr>
          <a:xfrm>
            <a:off x="80963" y="1857365"/>
            <a:ext cx="1908175" cy="1787536"/>
          </a:xfrm>
          <a:prstGeom prst="wedgeRectCallout">
            <a:avLst>
              <a:gd name="adj1" fmla="val 48025"/>
              <a:gd name="adj2" fmla="val 9151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需要更具体地描绘一个物理系统时还需要使用右图中列出的系统符号</a:t>
            </a:r>
            <a:endParaRPr lang="zh-CN" altLang="en-US" dirty="0">
              <a:solidFill>
                <a:schemeClr val="tx1"/>
              </a:solidFill>
              <a:latin typeface="宋体" panose="02010600030101010101" pitchFamily="2" charset="-122"/>
              <a:ea typeface="宋体" panose="02010600030101010101" pitchFamily="2" charset="-122"/>
            </a:endParaRPr>
          </a:p>
        </p:txBody>
      </p:sp>
      <p:pic>
        <p:nvPicPr>
          <p:cNvPr id="45059" name="图片 3"/>
          <p:cNvPicPr>
            <a:picLocks noChangeAspect="1"/>
          </p:cNvPicPr>
          <p:nvPr/>
        </p:nvPicPr>
        <p:blipFill>
          <a:blip r:embed="rId1"/>
          <a:srcRect/>
          <a:stretch>
            <a:fillRect/>
          </a:stretch>
        </p:blipFill>
        <p:spPr bwMode="auto">
          <a:xfrm>
            <a:off x="2285984" y="428604"/>
            <a:ext cx="6559550" cy="6029326"/>
          </a:xfrm>
          <a:prstGeom prst="rect">
            <a:avLst/>
          </a:prstGeom>
          <a:noFill/>
          <a:ln w="9525">
            <a:noFill/>
            <a:miter lim="800000"/>
            <a:headEnd/>
            <a:tailEnd/>
          </a:ln>
        </p:spPr>
      </p:pic>
    </p:spTree>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系统流程图举例</a:t>
            </a:r>
            <a:r>
              <a:rPr lang="en-US" altLang="zh-CN" dirty="0"/>
              <a:t>—</a:t>
            </a:r>
            <a:r>
              <a:rPr lang="zh-CN" altLang="en-US" sz="3600" dirty="0"/>
              <a:t>库存管理系统</a:t>
            </a:r>
            <a:endParaRPr lang="zh-CN" altLang="en-US" sz="3600" dirty="0"/>
          </a:p>
        </p:txBody>
      </p:sp>
      <p:sp>
        <p:nvSpPr>
          <p:cNvPr id="3" name="内容占位符 2"/>
          <p:cNvSpPr>
            <a:spLocks noGrp="1"/>
          </p:cNvSpPr>
          <p:nvPr>
            <p:ph idx="1"/>
          </p:nvPr>
        </p:nvSpPr>
        <p:spPr>
          <a:xfrm>
            <a:off x="457200" y="1628775"/>
            <a:ext cx="3686172" cy="4502150"/>
          </a:xfrm>
        </p:spPr>
        <p:txBody>
          <a:bodyPr/>
          <a:lstStyle/>
          <a:p>
            <a:r>
              <a:rPr lang="zh-CN" altLang="en-US" dirty="0">
                <a:latin typeface="宋体" panose="02010600030101010101" pitchFamily="2" charset="-122"/>
                <a:ea typeface="宋体" panose="02010600030101010101" pitchFamily="2" charset="-122"/>
              </a:rPr>
              <a:t>系统的主要功能如下：</a:t>
            </a:r>
            <a:endParaRPr lang="zh-CN" altLang="en-US" dirty="0">
              <a:latin typeface="宋体" panose="02010600030101010101" pitchFamily="2" charset="-122"/>
              <a:ea typeface="宋体" panose="02010600030101010101" pitchFamily="2" charset="-122"/>
            </a:endParaRPr>
          </a:p>
          <a:p>
            <a:pPr>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）库存零件的种类和数量存放在</a:t>
            </a:r>
            <a:r>
              <a:rPr lang="zh-CN" altLang="en-US" sz="2400" dirty="0">
                <a:solidFill>
                  <a:srgbClr val="C00000"/>
                </a:solidFill>
                <a:latin typeface="宋体" panose="02010600030101010101" pitchFamily="2" charset="-122"/>
                <a:ea typeface="宋体" panose="02010600030101010101" pitchFamily="2" charset="-122"/>
              </a:rPr>
              <a:t>库存清单主文件</a:t>
            </a:r>
            <a:r>
              <a:rPr lang="zh-CN" altLang="en-US" sz="2400" dirty="0">
                <a:latin typeface="宋体" panose="02010600030101010101" pitchFamily="2" charset="-122"/>
                <a:ea typeface="宋体" panose="02010600030101010101" pitchFamily="2" charset="-122"/>
              </a:rPr>
              <a:t>中。</a:t>
            </a:r>
            <a:endParaRPr lang="zh-CN" altLang="en-US" sz="2400" dirty="0">
              <a:latin typeface="宋体" panose="02010600030101010101" pitchFamily="2" charset="-122"/>
              <a:ea typeface="宋体" panose="02010600030101010101" pitchFamily="2" charset="-122"/>
            </a:endParaRPr>
          </a:p>
          <a:p>
            <a:pPr>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）随时更新库存文件。</a:t>
            </a:r>
            <a:endParaRPr lang="zh-CN" altLang="en-US" sz="2400" dirty="0">
              <a:latin typeface="宋体" panose="02010600030101010101" pitchFamily="2" charset="-122"/>
              <a:ea typeface="宋体" panose="02010600030101010101" pitchFamily="2" charset="-122"/>
            </a:endParaRPr>
          </a:p>
          <a:p>
            <a:pPr>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）当某零件少于库存临界值时，产生</a:t>
            </a:r>
            <a:r>
              <a:rPr lang="zh-CN" altLang="en-US" sz="2400" dirty="0">
                <a:solidFill>
                  <a:srgbClr val="C00000"/>
                </a:solidFill>
                <a:latin typeface="宋体" panose="02010600030101010101" pitchFamily="2" charset="-122"/>
                <a:ea typeface="宋体" panose="02010600030101010101" pitchFamily="2" charset="-122"/>
              </a:rPr>
              <a:t>订货报告</a:t>
            </a:r>
            <a:r>
              <a:rPr lang="zh-CN" altLang="en-US" sz="2400" dirty="0">
                <a:latin typeface="宋体" panose="02010600030101010101" pitchFamily="2" charset="-122"/>
                <a:ea typeface="宋体" panose="02010600030101010101" pitchFamily="2" charset="-122"/>
              </a:rPr>
              <a:t>，通知采购部门。</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1027" name="Picture 3"/>
          <p:cNvPicPr>
            <a:picLocks noChangeAspect="1" noChangeArrowheads="1"/>
          </p:cNvPicPr>
          <p:nvPr/>
        </p:nvPicPr>
        <p:blipFill>
          <a:blip r:embed="rId1"/>
          <a:srcRect/>
          <a:stretch>
            <a:fillRect/>
          </a:stretch>
        </p:blipFill>
        <p:spPr bwMode="auto">
          <a:xfrm>
            <a:off x="4357686" y="1714488"/>
            <a:ext cx="4400550" cy="4429125"/>
          </a:xfrm>
          <a:prstGeom prst="rect">
            <a:avLst/>
          </a:prstGeom>
          <a:noFill/>
          <a:ln w="9525">
            <a:noFill/>
            <a:miter lim="800000"/>
            <a:headEnd/>
            <a:tailEnd/>
          </a:ln>
          <a:effectLst/>
        </p:spPr>
      </p:pic>
    </p:spTree>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2910" y="1785926"/>
            <a:ext cx="3643338"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eaLnBrk="1" fontAlgn="auto" hangingPunct="1">
              <a:spcBef>
                <a:spcPts val="0"/>
              </a:spcBef>
              <a:spcAft>
                <a:spcPts val="0"/>
              </a:spcAft>
              <a:defRPr/>
            </a:pPr>
            <a:r>
              <a:rPr lang="zh-CN" altLang="en-US" sz="2800" b="1" dirty="0">
                <a:solidFill>
                  <a:srgbClr val="C00000"/>
                </a:solidFill>
                <a:latin typeface="宋体" panose="02010600030101010101" pitchFamily="2" charset="-122"/>
                <a:ea typeface="宋体" panose="02010600030101010101" pitchFamily="2" charset="-122"/>
              </a:rPr>
              <a:t>什么是数据流图？</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9" name="圆角矩形 8"/>
          <p:cNvSpPr/>
          <p:nvPr/>
        </p:nvSpPr>
        <p:spPr>
          <a:xfrm>
            <a:off x="714348" y="2928934"/>
            <a:ext cx="7610539" cy="1211818"/>
          </a:xfrm>
          <a:prstGeom prst="roundRect">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eaLnBrk="1" fontAlgn="auto" hangingPunct="1">
              <a:lnSpc>
                <a:spcPts val="3600"/>
              </a:lnSpc>
              <a:spcBef>
                <a:spcPts val="0"/>
              </a:spcBef>
              <a:spcAft>
                <a:spcPts val="0"/>
              </a:spcAft>
              <a:defRPr/>
            </a:pPr>
            <a:r>
              <a:rPr lang="zh-CN" altLang="zh-CN" sz="2800" dirty="0">
                <a:solidFill>
                  <a:schemeClr val="tx1"/>
                </a:solidFill>
                <a:latin typeface="宋体" panose="02010600030101010101" pitchFamily="2" charset="-122"/>
                <a:ea typeface="宋体" panose="02010600030101010101" pitchFamily="2" charset="-122"/>
              </a:rPr>
              <a:t>数据流图</a:t>
            </a:r>
            <a:r>
              <a:rPr lang="en-US" altLang="zh-CN" sz="2800" dirty="0">
                <a:solidFill>
                  <a:schemeClr val="tx1"/>
                </a:solidFill>
                <a:latin typeface="宋体" panose="02010600030101010101" pitchFamily="2" charset="-122"/>
                <a:ea typeface="宋体" panose="02010600030101010101" pitchFamily="2" charset="-122"/>
              </a:rPr>
              <a:t>(DFD)</a:t>
            </a:r>
            <a:r>
              <a:rPr lang="zh-CN" altLang="zh-CN" sz="2800" dirty="0">
                <a:solidFill>
                  <a:schemeClr val="tx1"/>
                </a:solidFill>
                <a:latin typeface="宋体" panose="02010600030101010101" pitchFamily="2" charset="-122"/>
                <a:ea typeface="宋体" panose="02010600030101010101" pitchFamily="2" charset="-122"/>
              </a:rPr>
              <a:t>是一种图形化技术，它</a:t>
            </a:r>
            <a:r>
              <a:rPr lang="zh-CN" altLang="en-US" sz="2800" dirty="0">
                <a:solidFill>
                  <a:schemeClr val="tx1"/>
                </a:solidFill>
                <a:latin typeface="宋体" panose="02010600030101010101" pitchFamily="2" charset="-122"/>
                <a:ea typeface="宋体" panose="02010600030101010101" pitchFamily="2" charset="-122"/>
              </a:rPr>
              <a:t>描述</a:t>
            </a:r>
            <a:r>
              <a:rPr lang="zh-CN" altLang="zh-CN" sz="2800" b="1" dirty="0">
                <a:solidFill>
                  <a:srgbClr val="3366FF"/>
                </a:solidFill>
                <a:latin typeface="宋体" panose="02010600030101010101" pitchFamily="2" charset="-122"/>
                <a:ea typeface="宋体" panose="02010600030101010101" pitchFamily="2" charset="-122"/>
              </a:rPr>
              <a:t>信息流和数据从输入移动到输出的过程中所经受的</a:t>
            </a:r>
            <a:r>
              <a:rPr lang="zh-CN" altLang="zh-CN" sz="2800" b="1" dirty="0">
                <a:solidFill>
                  <a:srgbClr val="FF0000"/>
                </a:solidFill>
                <a:latin typeface="宋体" panose="02010600030101010101" pitchFamily="2" charset="-122"/>
                <a:ea typeface="宋体" panose="02010600030101010101" pitchFamily="2" charset="-122"/>
              </a:rPr>
              <a:t>变换</a:t>
            </a:r>
            <a:r>
              <a:rPr lang="zh-CN" altLang="zh-CN" sz="2800" dirty="0">
                <a:solidFill>
                  <a:schemeClr val="tx1"/>
                </a:solidFill>
                <a:latin typeface="宋体" panose="02010600030101010101" pitchFamily="2" charset="-122"/>
                <a:ea typeface="宋体" panose="02010600030101010101" pitchFamily="2" charset="-122"/>
              </a:rPr>
              <a:t>。</a:t>
            </a:r>
            <a:endParaRPr lang="zh-CN" altLang="en-US" sz="2800" dirty="0">
              <a:solidFill>
                <a:schemeClr val="tx1"/>
              </a:solidFill>
              <a:latin typeface="宋体" panose="02010600030101010101" pitchFamily="2" charset="-122"/>
              <a:ea typeface="宋体" panose="02010600030101010101" pitchFamily="2" charset="-122"/>
            </a:endParaRPr>
          </a:p>
        </p:txBody>
      </p:sp>
      <p:sp>
        <p:nvSpPr>
          <p:cNvPr id="12" name="标题 1"/>
          <p:cNvSpPr txBox="1"/>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1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2.3</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  系统的描述</a:t>
            </a:r>
            <a:br>
              <a:rPr kumimoji="0" lang="en-US" altLang="zh-CN" sz="4400" b="1" i="0" u="none" strike="noStrike" kern="0" cap="none" spc="0" normalizeH="0" baseline="0" noProof="0" dirty="0">
                <a:ln>
                  <a:noFill/>
                </a:ln>
                <a:solidFill>
                  <a:schemeClr val="bg1"/>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a:t>
            </a:r>
            <a:r>
              <a:rPr kumimoji="0" lang="zh-CN" altLang="en-US" sz="3200" b="1" i="0" u="none" strike="noStrike" kern="0" cap="none" spc="0" normalizeH="0" baseline="0" noProof="0" dirty="0">
                <a:ln>
                  <a:noFill/>
                </a:ln>
                <a:solidFill>
                  <a:schemeClr val="bg1"/>
                </a:solidFill>
                <a:effectLst/>
                <a:uLnTx/>
                <a:uFillTx/>
                <a:latin typeface="+mj-lt"/>
                <a:ea typeface="+mj-ea"/>
                <a:cs typeface="+mj-cs"/>
              </a:rPr>
              <a:t>数据流</a:t>
            </a:r>
            <a:r>
              <a:rPr kumimoji="0" lang="zh-CN" altLang="zh-CN" sz="3200" b="1" i="0" u="none" strike="noStrike" kern="0" cap="none" spc="0" normalizeH="0" baseline="0" noProof="0" dirty="0">
                <a:ln>
                  <a:noFill/>
                </a:ln>
                <a:solidFill>
                  <a:schemeClr val="bg1"/>
                </a:solidFill>
                <a:effectLst/>
                <a:uLnTx/>
                <a:uFillTx/>
                <a:latin typeface="+mj-lt"/>
                <a:ea typeface="+mj-ea"/>
                <a:cs typeface="+mj-cs"/>
              </a:rPr>
              <a:t>图</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6" name="Text Box 4"/>
          <p:cNvSpPr txBox="1">
            <a:spLocks noChangeArrowheads="1"/>
          </p:cNvSpPr>
          <p:nvPr/>
        </p:nvSpPr>
        <p:spPr bwMode="auto">
          <a:xfrm>
            <a:off x="857224" y="2214554"/>
            <a:ext cx="7215238" cy="3683060"/>
          </a:xfrm>
          <a:prstGeom prst="rect">
            <a:avLst/>
          </a:prstGeom>
          <a:noFill/>
          <a:ln w="9525">
            <a:noFill/>
            <a:miter lim="800000"/>
          </a:ln>
          <a:effec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ts val="4000"/>
              </a:lnSpc>
              <a:spcBef>
                <a:spcPct val="10000"/>
              </a:spcBef>
              <a:defRPr/>
            </a:pPr>
            <a:r>
              <a:rPr lang="en-US" altLang="zh-CN" sz="2800" b="1" dirty="0">
                <a:solidFill>
                  <a:srgbClr val="C00000"/>
                </a:solidFill>
                <a:latin typeface="宋体" panose="02010600030101010101" pitchFamily="2" charset="-122"/>
              </a:rPr>
              <a:t>    </a:t>
            </a:r>
            <a:r>
              <a:rPr lang="zh-CN" altLang="en-US" sz="2800" b="1" dirty="0">
                <a:solidFill>
                  <a:srgbClr val="C00000"/>
                </a:solidFill>
                <a:latin typeface="宋体" panose="02010600030101010101" pitchFamily="2" charset="-122"/>
              </a:rPr>
              <a:t>软件是信息化的核心，</a:t>
            </a:r>
            <a:r>
              <a:rPr lang="zh-CN" altLang="en-US" sz="2800" b="1" dirty="0">
                <a:latin typeface="宋体" panose="02010600030101010101" pitchFamily="2" charset="-122"/>
              </a:rPr>
              <a:t>国民经济、国防建设、社会发展及人民生活都离不开软件。软件产业是增长最快的朝阳产业，是高投入／高产出、无污染、低能耗的绿色产业。</a:t>
            </a:r>
            <a:r>
              <a:rPr lang="zh-CN" altLang="en-US" sz="2800" b="1" dirty="0">
                <a:solidFill>
                  <a:srgbClr val="C00000"/>
                </a:solidFill>
                <a:latin typeface="宋体" panose="02010600030101010101" pitchFamily="2" charset="-122"/>
              </a:rPr>
              <a:t>软件产业关系到国家经济和文化安全，体现了国家综合实力，是决定</a:t>
            </a:r>
            <a:r>
              <a:rPr lang="en-US" altLang="zh-CN" sz="2800" b="1" dirty="0">
                <a:solidFill>
                  <a:srgbClr val="C00000"/>
                </a:solidFill>
                <a:latin typeface="宋体" panose="02010600030101010101" pitchFamily="2" charset="-122"/>
              </a:rPr>
              <a:t>21</a:t>
            </a:r>
            <a:r>
              <a:rPr lang="zh-CN" altLang="en-US" sz="2800" b="1" dirty="0">
                <a:solidFill>
                  <a:srgbClr val="C00000"/>
                </a:solidFill>
                <a:latin typeface="宋体" panose="02010600030101010101" pitchFamily="2" charset="-122"/>
              </a:rPr>
              <a:t>世纪国际竞争地位的战略性产业。</a:t>
            </a:r>
            <a:r>
              <a:rPr lang="zh-CN" altLang="en-US" sz="2800" b="1" dirty="0">
                <a:latin typeface="宋体" panose="02010600030101010101" pitchFamily="2" charset="-122"/>
              </a:rPr>
              <a:t>　　</a:t>
            </a:r>
            <a:endParaRPr lang="zh-CN" altLang="en-US" sz="2800" b="1" dirty="0">
              <a:latin typeface="宋体" panose="02010600030101010101" pitchFamily="2" charset="-122"/>
            </a:endParaRPr>
          </a:p>
        </p:txBody>
      </p:sp>
      <p:sp>
        <p:nvSpPr>
          <p:cNvPr id="9" name="Rectangle 2"/>
          <p:cNvSpPr>
            <a:spLocks noGrp="1" noChangeArrowheads="1"/>
          </p:cNvSpPr>
          <p:nvPr>
            <p:ph type="title"/>
          </p:nvPr>
        </p:nvSpPr>
        <p:spPr>
          <a:xfrm>
            <a:off x="457200" y="211138"/>
            <a:ext cx="8229600" cy="1143000"/>
          </a:xfrm>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10" name="Rectangle 1027"/>
          <p:cNvSpPr txBox="1">
            <a:spLocks noChangeArrowheads="1"/>
          </p:cNvSpPr>
          <p:nvPr/>
        </p:nvSpPr>
        <p:spPr bwMode="auto">
          <a:xfrm>
            <a:off x="357158" y="1428736"/>
            <a:ext cx="8001000" cy="685800"/>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a:ln>
                  <a:noFill/>
                </a:ln>
                <a:solidFill>
                  <a:srgbClr val="CC0000"/>
                </a:solidFill>
                <a:effectLst/>
                <a:uLnTx/>
                <a:uFillTx/>
                <a:latin typeface="+mj-lt"/>
                <a:ea typeface="隶书" panose="02010509060101010101" pitchFamily="49" charset="-122"/>
                <a:cs typeface="+mj-cs"/>
              </a:rPr>
              <a:t>软件无处不在</a:t>
            </a:r>
            <a:endParaRPr kumimoji="0" lang="zh-CN" altLang="en-US" sz="4000" b="1" i="0" u="none" strike="noStrike" kern="0" cap="none" spc="0" normalizeH="0" baseline="0" noProof="0" dirty="0">
              <a:ln>
                <a:noFill/>
              </a:ln>
              <a:solidFill>
                <a:srgbClr val="CC0000"/>
              </a:solidFill>
              <a:effectLst/>
              <a:uLnTx/>
              <a:uFillTx/>
              <a:latin typeface="+mj-lt"/>
              <a:ea typeface="隶书" panose="02010509060101010101" pitchFamily="49" charset="-122"/>
              <a:cs typeface="+mj-cs"/>
            </a:endParaRPr>
          </a:p>
        </p:txBody>
      </p:sp>
    </p:spTree>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4"/>
          <p:cNvPicPr>
            <a:picLocks noChangeAspect="1"/>
          </p:cNvPicPr>
          <p:nvPr/>
        </p:nvPicPr>
        <p:blipFill>
          <a:blip r:embed="rId1"/>
          <a:srcRect/>
          <a:stretch>
            <a:fillRect/>
          </a:stretch>
        </p:blipFill>
        <p:spPr bwMode="auto">
          <a:xfrm>
            <a:off x="3059113" y="595335"/>
            <a:ext cx="5257800" cy="6048375"/>
          </a:xfrm>
          <a:prstGeom prst="rect">
            <a:avLst/>
          </a:prstGeom>
          <a:noFill/>
          <a:ln w="9525">
            <a:noFill/>
            <a:miter lim="800000"/>
            <a:headEnd/>
            <a:tailEnd/>
          </a:ln>
        </p:spPr>
      </p:pic>
      <p:sp>
        <p:nvSpPr>
          <p:cNvPr id="10" name="下箭头 9"/>
          <p:cNvSpPr/>
          <p:nvPr/>
        </p:nvSpPr>
        <p:spPr>
          <a:xfrm rot="16200000">
            <a:off x="1606550" y="3837000"/>
            <a:ext cx="814387" cy="194151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附加符号</a:t>
            </a:r>
            <a:endParaRPr lang="zh-CN" altLang="en-US" dirty="0">
              <a:solidFill>
                <a:schemeClr val="tx1"/>
              </a:solidFill>
              <a:latin typeface="宋体" panose="02010600030101010101" pitchFamily="2" charset="-122"/>
              <a:ea typeface="宋体" panose="02010600030101010101" pitchFamily="2" charset="-122"/>
            </a:endParaRPr>
          </a:p>
        </p:txBody>
      </p:sp>
      <p:sp>
        <p:nvSpPr>
          <p:cNvPr id="11" name="下箭头 10"/>
          <p:cNvSpPr/>
          <p:nvPr/>
        </p:nvSpPr>
        <p:spPr>
          <a:xfrm rot="16200000">
            <a:off x="1634307" y="621496"/>
            <a:ext cx="815975" cy="194151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solidFill>
                  <a:srgbClr val="002060"/>
                </a:solidFill>
                <a:latin typeface="宋体" panose="02010600030101010101" pitchFamily="2" charset="-122"/>
                <a:ea typeface="宋体" panose="02010600030101010101" pitchFamily="2" charset="-122"/>
              </a:rPr>
              <a:t>基本符号</a:t>
            </a:r>
            <a:endParaRPr lang="zh-CN" altLang="en-US" dirty="0">
              <a:solidFill>
                <a:srgbClr val="002060"/>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95275" y="2249488"/>
            <a:ext cx="8385175" cy="3024187"/>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marL="355600" indent="-273050" eaLnBrk="1" fontAlgn="auto" hangingPunct="1">
              <a:spcBef>
                <a:spcPts val="0"/>
              </a:spcBef>
              <a:spcAft>
                <a:spcPts val="0"/>
              </a:spcAft>
              <a:buFont typeface="Arial" panose="020B0604020202020204" pitchFamily="34" charset="0"/>
              <a:buChar char="•"/>
              <a:defRPr/>
            </a:pPr>
            <a:r>
              <a:rPr lang="zh-CN" altLang="zh-CN" sz="2400" dirty="0">
                <a:latin typeface="宋体" panose="02010600030101010101" pitchFamily="2" charset="-122"/>
                <a:ea typeface="宋体" panose="02010600030101010101" pitchFamily="2" charset="-122"/>
              </a:rPr>
              <a:t>基本目的</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利用</a:t>
            </a:r>
            <a:r>
              <a:rPr lang="zh-CN" altLang="en-US" sz="2400" dirty="0">
                <a:latin typeface="宋体" panose="02010600030101010101" pitchFamily="2" charset="-122"/>
                <a:ea typeface="宋体" panose="02010600030101010101" pitchFamily="2" charset="-122"/>
              </a:rPr>
              <a:t>数据流图</a:t>
            </a:r>
            <a:r>
              <a:rPr lang="zh-CN" altLang="zh-CN" sz="2400" dirty="0">
                <a:latin typeface="宋体" panose="02010600030101010101" pitchFamily="2" charset="-122"/>
                <a:ea typeface="宋体" panose="02010600030101010101" pitchFamily="2" charset="-122"/>
              </a:rPr>
              <a:t>作为</a:t>
            </a:r>
            <a:r>
              <a:rPr lang="zh-CN" altLang="zh-CN" sz="2400" dirty="0">
                <a:solidFill>
                  <a:srgbClr val="3366FF"/>
                </a:solidFill>
                <a:latin typeface="宋体" panose="02010600030101010101" pitchFamily="2" charset="-122"/>
                <a:ea typeface="宋体" panose="02010600030101010101" pitchFamily="2" charset="-122"/>
              </a:rPr>
              <a:t>交流信息的工具</a:t>
            </a:r>
            <a:endParaRPr lang="en-US" altLang="zh-CN" sz="2400" dirty="0">
              <a:solidFill>
                <a:srgbClr val="3366FF"/>
              </a:solidFill>
              <a:latin typeface="宋体" panose="02010600030101010101" pitchFamily="2" charset="-122"/>
              <a:ea typeface="宋体" panose="02010600030101010101" pitchFamily="2" charset="-122"/>
            </a:endParaRPr>
          </a:p>
          <a:p>
            <a:pPr marL="355600" indent="-273050" eaLnBrk="1" fontAlgn="auto" hangingPunct="1">
              <a:spcBef>
                <a:spcPts val="0"/>
              </a:spcBef>
              <a:spcAft>
                <a:spcPts val="0"/>
              </a:spcAft>
              <a:buFont typeface="Arial" panose="020B0604020202020204" pitchFamily="34" charset="0"/>
              <a:buChar char="•"/>
              <a:defRPr/>
            </a:pPr>
            <a:endParaRPr lang="en-US" altLang="zh-CN" sz="2400" dirty="0">
              <a:latin typeface="宋体" panose="02010600030101010101" pitchFamily="2" charset="-122"/>
              <a:ea typeface="宋体" panose="02010600030101010101" pitchFamily="2" charset="-122"/>
            </a:endParaRPr>
          </a:p>
          <a:p>
            <a:pPr marL="355600" indent="-273050" eaLnBrk="1" fontAlgn="auto" hangingPunct="1">
              <a:spcBef>
                <a:spcPts val="0"/>
              </a:spcBef>
              <a:spcAft>
                <a:spcPts val="0"/>
              </a:spcAft>
              <a:buFont typeface="Arial" panose="020B0604020202020204" pitchFamily="34" charset="0"/>
              <a:buChar char="•"/>
              <a:defRPr/>
            </a:pPr>
            <a:r>
              <a:rPr lang="zh-CN" altLang="zh-CN" sz="2400" dirty="0">
                <a:latin typeface="宋体" panose="02010600030101010101" pitchFamily="2" charset="-122"/>
                <a:ea typeface="宋体" panose="02010600030101010101" pitchFamily="2" charset="-122"/>
              </a:rPr>
              <a:t>数据流图的另一个主要用途是</a:t>
            </a:r>
            <a:r>
              <a:rPr lang="zh-CN" altLang="zh-CN" sz="2400" dirty="0">
                <a:solidFill>
                  <a:schemeClr val="tx1"/>
                </a:solidFill>
                <a:latin typeface="宋体" panose="02010600030101010101" pitchFamily="2" charset="-122"/>
                <a:ea typeface="宋体" panose="02010600030101010101" pitchFamily="2" charset="-122"/>
              </a:rPr>
              <a:t>作为</a:t>
            </a:r>
            <a:r>
              <a:rPr lang="zh-CN" altLang="zh-CN" sz="2400" dirty="0">
                <a:solidFill>
                  <a:srgbClr val="3366FF"/>
                </a:solidFill>
                <a:latin typeface="宋体" panose="02010600030101010101" pitchFamily="2" charset="-122"/>
                <a:ea typeface="宋体" panose="02010600030101010101" pitchFamily="2" charset="-122"/>
              </a:rPr>
              <a:t>分析和设计的工具</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355600" indent="-273050" eaLnBrk="1" fontAlgn="auto" hangingPunct="1">
              <a:spcBef>
                <a:spcPts val="0"/>
              </a:spcBef>
              <a:spcAft>
                <a:spcPts val="0"/>
              </a:spcAft>
              <a:buFont typeface="Arial" panose="020B0604020202020204" pitchFamily="34" charset="0"/>
              <a:buChar char="•"/>
              <a:defRPr/>
            </a:pPr>
            <a:endParaRPr lang="en-US" altLang="zh-CN" sz="2400" dirty="0">
              <a:latin typeface="宋体" panose="02010600030101010101" pitchFamily="2" charset="-122"/>
              <a:ea typeface="宋体" panose="02010600030101010101" pitchFamily="2" charset="-122"/>
            </a:endParaRPr>
          </a:p>
          <a:p>
            <a:pPr marL="355600" indent="-273050" eaLnBrk="1" fontAlgn="auto" hangingPunct="1">
              <a:spcBef>
                <a:spcPts val="0"/>
              </a:spcBef>
              <a:spcAft>
                <a:spcPts val="0"/>
              </a:spcAft>
              <a:buFont typeface="Arial" panose="020B0604020202020204" pitchFamily="34" charset="0"/>
              <a:buChar char="•"/>
              <a:defRPr/>
            </a:pPr>
            <a:r>
              <a:rPr lang="zh-CN" altLang="zh-CN" sz="2400" dirty="0">
                <a:latin typeface="宋体" panose="02010600030101010101" pitchFamily="2" charset="-122"/>
                <a:ea typeface="宋体" panose="02010600030101010101" pitchFamily="2" charset="-122"/>
              </a:rPr>
              <a:t>数据流图辅助物理系统的设计时，以图中不同处理的定时要求为指南，能够在数据流图上画出许多组自动化边界，每组自动化边界可能意味着一个不同的物理系统</a:t>
            </a:r>
            <a:endParaRPr lang="zh-CN" altLang="en-US" sz="2400" dirty="0">
              <a:solidFill>
                <a:srgbClr val="9AE73D"/>
              </a:solidFill>
              <a:latin typeface="宋体" panose="02010600030101010101" pitchFamily="2" charset="-122"/>
              <a:ea typeface="宋体" panose="02010600030101010101" pitchFamily="2" charset="-122"/>
            </a:endParaRPr>
          </a:p>
        </p:txBody>
      </p:sp>
      <p:sp>
        <p:nvSpPr>
          <p:cNvPr id="12" name="TextBox 11"/>
          <p:cNvSpPr txBox="1"/>
          <p:nvPr/>
        </p:nvSpPr>
        <p:spPr>
          <a:xfrm>
            <a:off x="428596" y="1571612"/>
            <a:ext cx="4568828"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eaLnBrk="1" fontAlgn="auto" hangingPunct="1">
              <a:spcBef>
                <a:spcPts val="0"/>
              </a:spcBef>
              <a:spcAft>
                <a:spcPts val="0"/>
              </a:spcAft>
              <a:defRPr/>
            </a:pPr>
            <a:r>
              <a:rPr lang="zh-CN" altLang="en-US" sz="2800" b="1" dirty="0">
                <a:solidFill>
                  <a:srgbClr val="C00000"/>
                </a:solidFill>
                <a:latin typeface="宋体" panose="02010600030101010101" pitchFamily="2" charset="-122"/>
                <a:ea typeface="宋体" panose="02010600030101010101" pitchFamily="2" charset="-122"/>
              </a:rPr>
              <a:t>数据流图的用途</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10" name="标题 1"/>
          <p:cNvSpPr txBox="1"/>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1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2.3</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  系统的描述</a:t>
            </a:r>
            <a:br>
              <a:rPr kumimoji="0" lang="en-US" altLang="zh-CN" sz="4400" b="1" i="0" u="none" strike="noStrike" kern="0" cap="none" spc="0" normalizeH="0" baseline="0" noProof="0" dirty="0">
                <a:ln>
                  <a:noFill/>
                </a:ln>
                <a:solidFill>
                  <a:schemeClr val="bg1"/>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a:t>
            </a:r>
            <a:r>
              <a:rPr kumimoji="0" lang="zh-CN" altLang="en-US" sz="3200" b="1" i="0" u="none" strike="noStrike" kern="0" cap="none" spc="0" normalizeH="0" baseline="0" noProof="0" dirty="0">
                <a:ln>
                  <a:noFill/>
                </a:ln>
                <a:solidFill>
                  <a:schemeClr val="bg1"/>
                </a:solidFill>
                <a:effectLst/>
                <a:uLnTx/>
                <a:uFillTx/>
                <a:latin typeface="+mj-lt"/>
                <a:ea typeface="+mj-ea"/>
                <a:cs typeface="+mj-cs"/>
              </a:rPr>
              <a:t>数据流</a:t>
            </a:r>
            <a:r>
              <a:rPr kumimoji="0" lang="zh-CN" altLang="zh-CN" sz="3200" b="1" i="0" u="none" strike="noStrike" kern="0" cap="none" spc="0" normalizeH="0" baseline="0" noProof="0" dirty="0">
                <a:ln>
                  <a:noFill/>
                </a:ln>
                <a:solidFill>
                  <a:schemeClr val="bg1"/>
                </a:solidFill>
                <a:effectLst/>
                <a:uLnTx/>
                <a:uFillTx/>
                <a:latin typeface="+mj-lt"/>
                <a:ea typeface="+mj-ea"/>
                <a:cs typeface="+mj-cs"/>
              </a:rPr>
              <a:t>图</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142844" y="1500174"/>
            <a:ext cx="8534400" cy="685800"/>
          </a:xfrm>
          <a:noFill/>
        </p:spPr>
        <p:txBody>
          <a:bodyPr lIns="92075" tIns="46038" rIns="92075" bIns="46038"/>
          <a:lstStyle/>
          <a:p>
            <a:pPr algn="l" eaLnBrk="1" hangingPunct="1"/>
            <a:r>
              <a:rPr lang="zh-CN" altLang="en-US" sz="2800" b="1" i="1" dirty="0">
                <a:solidFill>
                  <a:srgbClr val="C00000"/>
                </a:solidFill>
                <a:latin typeface="宋体" panose="02010600030101010101" pitchFamily="2" charset="-122"/>
                <a:ea typeface="宋体" panose="02010600030101010101" pitchFamily="2" charset="-122"/>
              </a:rPr>
              <a:t>实例   </a:t>
            </a:r>
            <a:r>
              <a:rPr lang="zh-CN" altLang="en-US" sz="2800" b="1" dirty="0">
                <a:solidFill>
                  <a:srgbClr val="C00000"/>
                </a:solidFill>
                <a:latin typeface="宋体" panose="02010600030101010101" pitchFamily="2" charset="-122"/>
                <a:ea typeface="宋体" panose="02010600030101010101" pitchFamily="2" charset="-122"/>
              </a:rPr>
              <a:t>考务处理系统需求功能描述 </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2051" name="Rectangle 3"/>
          <p:cNvSpPr>
            <a:spLocks noGrp="1" noChangeArrowheads="1"/>
          </p:cNvSpPr>
          <p:nvPr>
            <p:ph type="body" idx="1"/>
          </p:nvPr>
        </p:nvSpPr>
        <p:spPr>
          <a:xfrm>
            <a:off x="428596" y="2428868"/>
            <a:ext cx="8067672" cy="3995754"/>
          </a:xfrm>
          <a:noFill/>
        </p:spPr>
        <p:txBody>
          <a:bodyPr lIns="92075" tIns="46038" rIns="92075" bIns="46038"/>
          <a:lstStyle/>
          <a:p>
            <a:pPr eaLnBrk="1" hangingPunct="1">
              <a:spcAft>
                <a:spcPts val="600"/>
              </a:spcAft>
              <a:buFontTx/>
              <a:buNone/>
            </a:pP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对考生送来的报名单进行检查</a:t>
            </a:r>
            <a:r>
              <a:rPr lang="en-US" altLang="zh-CN"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eaLnBrk="1" hangingPunct="1">
              <a:spcAft>
                <a:spcPts val="600"/>
              </a:spcAft>
              <a:buFontTx/>
              <a:buNone/>
            </a:pP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对合格的报名单编好准考证号后将准考证送给考生，并将汇总后的考生名单送给阅卷站</a:t>
            </a:r>
            <a:r>
              <a:rPr lang="en-US" altLang="zh-CN"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eaLnBrk="1" hangingPunct="1">
              <a:spcAft>
                <a:spcPts val="600"/>
              </a:spcAft>
              <a:buFontTx/>
              <a:buNone/>
            </a:pP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对阅卷站送来的成绩单进行检查，并根据考试中心制定的合格标准审定合格者</a:t>
            </a:r>
            <a:r>
              <a:rPr lang="en-US" altLang="zh-CN"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eaLnBrk="1" hangingPunct="1">
              <a:spcAft>
                <a:spcPts val="600"/>
              </a:spcAft>
              <a:buFontTx/>
              <a:buNone/>
            </a:pPr>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制作考生通知单</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含成绩及合格</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不合格标志</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送给考生</a:t>
            </a:r>
            <a:r>
              <a:rPr lang="en-US" altLang="zh-CN"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eaLnBrk="1" hangingPunct="1">
              <a:spcAft>
                <a:spcPts val="600"/>
              </a:spcAft>
              <a:buFontTx/>
              <a:buNone/>
            </a:pPr>
            <a:r>
              <a:rPr lang="en-US" altLang="zh-CN" sz="2400" b="1" dirty="0">
                <a:latin typeface="宋体" panose="02010600030101010101" pitchFamily="2" charset="-122"/>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按地区进行成绩分类统计和试题难度分析，产生统计分析表。</a:t>
            </a:r>
            <a:endParaRPr lang="zh-CN" altLang="en-US" sz="2400" b="1" dirty="0">
              <a:latin typeface="宋体" panose="02010600030101010101" pitchFamily="2" charset="-122"/>
              <a:ea typeface="宋体" panose="02010600030101010101" pitchFamily="2" charset="-122"/>
            </a:endParaRPr>
          </a:p>
        </p:txBody>
      </p:sp>
      <p:sp>
        <p:nvSpPr>
          <p:cNvPr id="4" name="标题 1"/>
          <p:cNvSpPr txBox="1"/>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1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2.3</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  系统的描述</a:t>
            </a:r>
            <a:br>
              <a:rPr kumimoji="0" lang="en-US" altLang="zh-CN" sz="4400" b="1" i="0" u="none" strike="noStrike" kern="0" cap="none" spc="0" normalizeH="0" baseline="0" noProof="0" dirty="0">
                <a:ln>
                  <a:noFill/>
                </a:ln>
                <a:solidFill>
                  <a:schemeClr val="bg1"/>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a:t>
            </a:r>
            <a:r>
              <a:rPr kumimoji="0" lang="zh-CN" altLang="en-US" sz="3200" b="1" i="0" u="none" strike="noStrike" kern="0" cap="none" spc="0" normalizeH="0" baseline="0" noProof="0" dirty="0">
                <a:ln>
                  <a:noFill/>
                </a:ln>
                <a:solidFill>
                  <a:schemeClr val="bg1"/>
                </a:solidFill>
                <a:effectLst/>
                <a:uLnTx/>
                <a:uFillTx/>
                <a:latin typeface="+mj-lt"/>
                <a:ea typeface="+mj-ea"/>
                <a:cs typeface="+mj-cs"/>
              </a:rPr>
              <a:t>数据流</a:t>
            </a:r>
            <a:r>
              <a:rPr kumimoji="0" lang="zh-CN" altLang="zh-CN" sz="3200" b="1" i="0" u="none" strike="noStrike" kern="0" cap="none" spc="0" normalizeH="0" baseline="0" noProof="0" dirty="0">
                <a:ln>
                  <a:noFill/>
                </a:ln>
                <a:solidFill>
                  <a:schemeClr val="bg1"/>
                </a:solidFill>
                <a:effectLst/>
                <a:uLnTx/>
                <a:uFillTx/>
                <a:latin typeface="+mj-lt"/>
                <a:ea typeface="+mj-ea"/>
                <a:cs typeface="+mj-cs"/>
              </a:rPr>
              <a:t>图</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0"/>
          <p:cNvGrpSpPr/>
          <p:nvPr/>
        </p:nvGrpSpPr>
        <p:grpSpPr bwMode="auto">
          <a:xfrm>
            <a:off x="714375" y="1404938"/>
            <a:ext cx="7715250" cy="5167312"/>
            <a:chOff x="12700" y="833462"/>
            <a:chExt cx="9207500" cy="6096000"/>
          </a:xfrm>
        </p:grpSpPr>
        <p:sp>
          <p:nvSpPr>
            <p:cNvPr id="3077" name="Rectangle 6"/>
            <p:cNvSpPr>
              <a:spLocks noChangeArrowheads="1"/>
            </p:cNvSpPr>
            <p:nvPr/>
          </p:nvSpPr>
          <p:spPr bwMode="auto">
            <a:xfrm>
              <a:off x="8394700" y="850900"/>
              <a:ext cx="749300" cy="2654300"/>
            </a:xfrm>
            <a:prstGeom prst="rect">
              <a:avLst/>
            </a:prstGeom>
            <a:solidFill>
              <a:srgbClr val="B04C03"/>
            </a:solidFill>
            <a:ln w="25400">
              <a:solidFill>
                <a:schemeClr val="tx1"/>
              </a:solidFill>
              <a:miter lim="800000"/>
            </a:ln>
          </p:spPr>
          <p:txBody>
            <a:bodyPr wrap="none" anchor="ctr"/>
            <a:lstStyle/>
            <a:p>
              <a:endParaRPr lang="zh-CN" altLang="en-US"/>
            </a:p>
          </p:txBody>
        </p:sp>
        <p:grpSp>
          <p:nvGrpSpPr>
            <p:cNvPr id="3" name="组合 29"/>
            <p:cNvGrpSpPr/>
            <p:nvPr/>
          </p:nvGrpSpPr>
          <p:grpSpPr bwMode="auto">
            <a:xfrm>
              <a:off x="12700" y="833462"/>
              <a:ext cx="9207500" cy="6096000"/>
              <a:chOff x="12700" y="838200"/>
              <a:chExt cx="9207500" cy="6096000"/>
            </a:xfrm>
          </p:grpSpPr>
          <p:sp>
            <p:nvSpPr>
              <p:cNvPr id="3079" name="Line 21"/>
              <p:cNvSpPr>
                <a:spLocks noChangeShapeType="1"/>
              </p:cNvSpPr>
              <p:nvPr/>
            </p:nvSpPr>
            <p:spPr bwMode="auto">
              <a:xfrm>
                <a:off x="5105400" y="4343400"/>
                <a:ext cx="0" cy="1981200"/>
              </a:xfrm>
              <a:prstGeom prst="line">
                <a:avLst/>
              </a:prstGeom>
              <a:noFill/>
              <a:ln w="25400">
                <a:solidFill>
                  <a:schemeClr val="tx1"/>
                </a:solidFill>
                <a:round/>
                <a:headEnd type="triangle" w="med" len="med"/>
              </a:ln>
            </p:spPr>
            <p:txBody>
              <a:bodyPr wrap="none" anchor="ctr"/>
              <a:lstStyle/>
              <a:p>
                <a:endParaRPr lang="zh-CN" altLang="en-US"/>
              </a:p>
            </p:txBody>
          </p:sp>
          <p:grpSp>
            <p:nvGrpSpPr>
              <p:cNvPr id="4" name="组合 28"/>
              <p:cNvGrpSpPr/>
              <p:nvPr/>
            </p:nvGrpSpPr>
            <p:grpSpPr bwMode="auto">
              <a:xfrm>
                <a:off x="12700" y="838200"/>
                <a:ext cx="9207500" cy="6096000"/>
                <a:chOff x="12700" y="838200"/>
                <a:chExt cx="9207500" cy="6096000"/>
              </a:xfrm>
            </p:grpSpPr>
            <p:sp>
              <p:nvSpPr>
                <p:cNvPr id="3081" name="Rectangle 3"/>
                <p:cNvSpPr>
                  <a:spLocks noChangeArrowheads="1"/>
                </p:cNvSpPr>
                <p:nvPr/>
              </p:nvSpPr>
              <p:spPr bwMode="auto">
                <a:xfrm>
                  <a:off x="12700" y="1524000"/>
                  <a:ext cx="977900" cy="2971800"/>
                </a:xfrm>
                <a:prstGeom prst="rect">
                  <a:avLst/>
                </a:prstGeom>
                <a:solidFill>
                  <a:srgbClr val="B04C03"/>
                </a:solidFill>
                <a:ln w="25400">
                  <a:solidFill>
                    <a:schemeClr val="tx1"/>
                  </a:solidFill>
                  <a:miter lim="800000"/>
                </a:ln>
              </p:spPr>
              <p:txBody>
                <a:bodyPr wrap="none" anchor="ctr"/>
                <a:lstStyle/>
                <a:p>
                  <a:endParaRPr lang="zh-CN" altLang="en-US">
                    <a:solidFill>
                      <a:schemeClr val="bg1"/>
                    </a:solidFill>
                  </a:endParaRPr>
                </a:p>
              </p:txBody>
            </p:sp>
            <p:sp>
              <p:nvSpPr>
                <p:cNvPr id="3082" name="Rectangle 4"/>
                <p:cNvSpPr>
                  <a:spLocks noChangeArrowheads="1"/>
                </p:cNvSpPr>
                <p:nvPr/>
              </p:nvSpPr>
              <p:spPr bwMode="auto">
                <a:xfrm>
                  <a:off x="136525" y="2362200"/>
                  <a:ext cx="854075" cy="1077860"/>
                </a:xfrm>
                <a:prstGeom prst="rect">
                  <a:avLst/>
                </a:prstGeom>
                <a:noFill/>
                <a:ln w="9525">
                  <a:noFill/>
                  <a:miter lim="800000"/>
                </a:ln>
              </p:spPr>
              <p:txBody>
                <a:bodyPr lIns="92075" tIns="46038" rIns="92075" bIns="46038">
                  <a:spAutoFit/>
                </a:bodyPr>
                <a:lstStyle/>
                <a:p>
                  <a:pPr eaLnBrk="0" hangingPunct="0"/>
                  <a:r>
                    <a:rPr lang="zh-CN" altLang="en-US" sz="3200" b="1">
                      <a:solidFill>
                        <a:schemeClr val="bg1"/>
                      </a:solidFill>
                      <a:latin typeface="宋体" panose="02010600030101010101" pitchFamily="2" charset="-122"/>
                    </a:rPr>
                    <a:t>考</a:t>
                  </a:r>
                  <a:endParaRPr lang="zh-CN" altLang="en-US" sz="3200" b="1">
                    <a:solidFill>
                      <a:schemeClr val="bg1"/>
                    </a:solidFill>
                    <a:latin typeface="宋体" panose="02010600030101010101" pitchFamily="2" charset="-122"/>
                  </a:endParaRPr>
                </a:p>
                <a:p>
                  <a:pPr eaLnBrk="0" hangingPunct="0"/>
                  <a:r>
                    <a:rPr lang="zh-CN" altLang="en-US" sz="3200" b="1">
                      <a:solidFill>
                        <a:schemeClr val="bg1"/>
                      </a:solidFill>
                      <a:latin typeface="宋体" panose="02010600030101010101" pitchFamily="2" charset="-122"/>
                    </a:rPr>
                    <a:t>生</a:t>
                  </a:r>
                  <a:endParaRPr lang="zh-CN" altLang="en-US" sz="3200" b="1">
                    <a:solidFill>
                      <a:schemeClr val="bg1"/>
                    </a:solidFill>
                    <a:latin typeface="宋体" panose="02010600030101010101" pitchFamily="2" charset="-122"/>
                  </a:endParaRPr>
                </a:p>
              </p:txBody>
            </p:sp>
            <p:sp>
              <p:nvSpPr>
                <p:cNvPr id="3083" name="Oval 5"/>
                <p:cNvSpPr>
                  <a:spLocks noChangeArrowheads="1"/>
                </p:cNvSpPr>
                <p:nvPr/>
              </p:nvSpPr>
              <p:spPr bwMode="auto">
                <a:xfrm>
                  <a:off x="3962400" y="2133600"/>
                  <a:ext cx="2349500" cy="2209800"/>
                </a:xfrm>
                <a:prstGeom prst="ellipse">
                  <a:avLst/>
                </a:prstGeom>
                <a:solidFill>
                  <a:schemeClr val="accent1"/>
                </a:solidFill>
                <a:ln w="25400">
                  <a:solidFill>
                    <a:schemeClr val="tx1"/>
                  </a:solidFill>
                  <a:round/>
                </a:ln>
              </p:spPr>
              <p:txBody>
                <a:bodyPr wrap="none" anchor="ctr"/>
                <a:lstStyle/>
                <a:p>
                  <a:endParaRPr lang="zh-CN" altLang="en-US"/>
                </a:p>
              </p:txBody>
            </p:sp>
            <p:sp>
              <p:nvSpPr>
                <p:cNvPr id="3084" name="Rectangle 7"/>
                <p:cNvSpPr>
                  <a:spLocks noChangeArrowheads="1"/>
                </p:cNvSpPr>
                <p:nvPr/>
              </p:nvSpPr>
              <p:spPr bwMode="auto">
                <a:xfrm>
                  <a:off x="4038600" y="2438400"/>
                  <a:ext cx="2453452" cy="1416815"/>
                </a:xfrm>
                <a:prstGeom prst="rect">
                  <a:avLst/>
                </a:prstGeom>
                <a:noFill/>
                <a:ln w="9525">
                  <a:noFill/>
                  <a:miter lim="800000"/>
                </a:ln>
              </p:spPr>
              <p:txBody>
                <a:bodyPr lIns="92075" tIns="46038" rIns="92075" bIns="46038">
                  <a:spAutoFit/>
                </a:bodyPr>
                <a:lstStyle/>
                <a:p>
                  <a:pPr algn="ctr" eaLnBrk="0" hangingPunct="0"/>
                  <a:r>
                    <a:rPr lang="zh-CN" altLang="en-US" sz="3600" b="1">
                      <a:solidFill>
                        <a:schemeClr val="bg1"/>
                      </a:solidFill>
                      <a:latin typeface="宋体" panose="02010600030101010101" pitchFamily="2" charset="-122"/>
                    </a:rPr>
                    <a:t>考务处</a:t>
                  </a:r>
                  <a:endParaRPr lang="en-US" altLang="zh-CN" sz="3600" b="1">
                    <a:solidFill>
                      <a:schemeClr val="bg1"/>
                    </a:solidFill>
                    <a:latin typeface="宋体" panose="02010600030101010101" pitchFamily="2" charset="-122"/>
                  </a:endParaRPr>
                </a:p>
                <a:p>
                  <a:pPr algn="ctr" eaLnBrk="0" hangingPunct="0"/>
                  <a:r>
                    <a:rPr lang="zh-CN" altLang="en-US" sz="3600" b="1">
                      <a:solidFill>
                        <a:schemeClr val="bg1"/>
                      </a:solidFill>
                      <a:latin typeface="宋体" panose="02010600030101010101" pitchFamily="2" charset="-122"/>
                    </a:rPr>
                    <a:t>理系统</a:t>
                  </a:r>
                  <a:endParaRPr lang="zh-CN" altLang="en-US" sz="3600" b="1">
                    <a:solidFill>
                      <a:schemeClr val="bg1"/>
                    </a:solidFill>
                    <a:latin typeface="宋体" panose="02010600030101010101" pitchFamily="2" charset="-122"/>
                  </a:endParaRPr>
                </a:p>
              </p:txBody>
            </p:sp>
            <p:sp>
              <p:nvSpPr>
                <p:cNvPr id="3085" name="Rectangle 8"/>
                <p:cNvSpPr>
                  <a:spLocks noChangeArrowheads="1"/>
                </p:cNvSpPr>
                <p:nvPr/>
              </p:nvSpPr>
              <p:spPr bwMode="auto">
                <a:xfrm>
                  <a:off x="8382000" y="838200"/>
                  <a:ext cx="838200" cy="2062745"/>
                </a:xfrm>
                <a:prstGeom prst="rect">
                  <a:avLst/>
                </a:prstGeom>
                <a:noFill/>
                <a:ln w="9525">
                  <a:noFill/>
                  <a:miter lim="800000"/>
                </a:ln>
              </p:spPr>
              <p:txBody>
                <a:bodyPr lIns="92075" tIns="46038" rIns="92075" bIns="46038">
                  <a:spAutoFit/>
                </a:bodyPr>
                <a:lstStyle/>
                <a:p>
                  <a:pPr eaLnBrk="0" hangingPunct="0"/>
                  <a:r>
                    <a:rPr lang="zh-CN" altLang="en-US" sz="3200" b="1">
                      <a:solidFill>
                        <a:schemeClr val="bg1"/>
                      </a:solidFill>
                      <a:latin typeface="宋体" panose="02010600030101010101" pitchFamily="2" charset="-122"/>
                    </a:rPr>
                    <a:t>考</a:t>
                  </a:r>
                  <a:endParaRPr lang="zh-CN" altLang="en-US" sz="3200" b="1">
                    <a:solidFill>
                      <a:schemeClr val="bg1"/>
                    </a:solidFill>
                    <a:latin typeface="宋体" panose="02010600030101010101" pitchFamily="2" charset="-122"/>
                  </a:endParaRPr>
                </a:p>
                <a:p>
                  <a:pPr eaLnBrk="0" hangingPunct="0"/>
                  <a:r>
                    <a:rPr lang="zh-CN" altLang="en-US" sz="3200" b="1">
                      <a:solidFill>
                        <a:schemeClr val="bg1"/>
                      </a:solidFill>
                      <a:latin typeface="宋体" panose="02010600030101010101" pitchFamily="2" charset="-122"/>
                    </a:rPr>
                    <a:t>试</a:t>
                  </a:r>
                  <a:endParaRPr lang="zh-CN" altLang="en-US" sz="3200" b="1">
                    <a:solidFill>
                      <a:schemeClr val="bg1"/>
                    </a:solidFill>
                    <a:latin typeface="宋体" panose="02010600030101010101" pitchFamily="2" charset="-122"/>
                  </a:endParaRPr>
                </a:p>
                <a:p>
                  <a:pPr eaLnBrk="0" hangingPunct="0"/>
                  <a:r>
                    <a:rPr lang="zh-CN" altLang="en-US" sz="3200" b="1">
                      <a:solidFill>
                        <a:schemeClr val="bg1"/>
                      </a:solidFill>
                      <a:latin typeface="宋体" panose="02010600030101010101" pitchFamily="2" charset="-122"/>
                    </a:rPr>
                    <a:t>中</a:t>
                  </a:r>
                  <a:endParaRPr lang="zh-CN" altLang="en-US" sz="3200" b="1">
                    <a:solidFill>
                      <a:schemeClr val="bg1"/>
                    </a:solidFill>
                    <a:latin typeface="宋体" panose="02010600030101010101" pitchFamily="2" charset="-122"/>
                  </a:endParaRPr>
                </a:p>
                <a:p>
                  <a:pPr eaLnBrk="0" hangingPunct="0"/>
                  <a:r>
                    <a:rPr lang="zh-CN" altLang="en-US" sz="3200" b="1">
                      <a:solidFill>
                        <a:schemeClr val="bg1"/>
                      </a:solidFill>
                      <a:latin typeface="宋体" panose="02010600030101010101" pitchFamily="2" charset="-122"/>
                    </a:rPr>
                    <a:t>心</a:t>
                  </a:r>
                  <a:endParaRPr lang="zh-CN" altLang="en-US" sz="3200" b="1">
                    <a:solidFill>
                      <a:schemeClr val="bg1"/>
                    </a:solidFill>
                    <a:latin typeface="宋体" panose="02010600030101010101" pitchFamily="2" charset="-122"/>
                  </a:endParaRPr>
                </a:p>
              </p:txBody>
            </p:sp>
            <p:sp>
              <p:nvSpPr>
                <p:cNvPr id="3086" name="Rectangle 9"/>
                <p:cNvSpPr>
                  <a:spLocks noChangeArrowheads="1"/>
                </p:cNvSpPr>
                <p:nvPr/>
              </p:nvSpPr>
              <p:spPr bwMode="auto">
                <a:xfrm>
                  <a:off x="3886200" y="6248400"/>
                  <a:ext cx="2590800" cy="685800"/>
                </a:xfrm>
                <a:prstGeom prst="rect">
                  <a:avLst/>
                </a:prstGeom>
                <a:solidFill>
                  <a:srgbClr val="B04C03"/>
                </a:solidFill>
                <a:ln w="25400">
                  <a:solidFill>
                    <a:schemeClr val="tx1"/>
                  </a:solidFill>
                  <a:miter lim="800000"/>
                </a:ln>
              </p:spPr>
              <p:txBody>
                <a:bodyPr wrap="none" anchor="ctr"/>
                <a:lstStyle/>
                <a:p>
                  <a:endParaRPr lang="zh-CN" altLang="en-US"/>
                </a:p>
              </p:txBody>
            </p:sp>
            <p:sp>
              <p:nvSpPr>
                <p:cNvPr id="3087" name="Rectangle 10"/>
                <p:cNvSpPr>
                  <a:spLocks noChangeArrowheads="1"/>
                </p:cNvSpPr>
                <p:nvPr/>
              </p:nvSpPr>
              <p:spPr bwMode="auto">
                <a:xfrm>
                  <a:off x="4343400" y="6216650"/>
                  <a:ext cx="1905000" cy="585418"/>
                </a:xfrm>
                <a:prstGeom prst="rect">
                  <a:avLst/>
                </a:prstGeom>
                <a:noFill/>
                <a:ln w="9525">
                  <a:noFill/>
                  <a:miter lim="800000"/>
                </a:ln>
              </p:spPr>
              <p:txBody>
                <a:bodyPr lIns="92075" tIns="46038" rIns="92075" bIns="46038">
                  <a:spAutoFit/>
                </a:bodyPr>
                <a:lstStyle/>
                <a:p>
                  <a:pPr eaLnBrk="0" hangingPunct="0"/>
                  <a:r>
                    <a:rPr lang="zh-CN" altLang="en-US" sz="3200" b="1">
                      <a:solidFill>
                        <a:schemeClr val="bg1"/>
                      </a:solidFill>
                      <a:latin typeface="宋体" panose="02010600030101010101" pitchFamily="2" charset="-122"/>
                    </a:rPr>
                    <a:t>阅卷站</a:t>
                  </a:r>
                  <a:endParaRPr lang="zh-CN" altLang="en-US" sz="3200" b="1">
                    <a:solidFill>
                      <a:schemeClr val="bg1"/>
                    </a:solidFill>
                    <a:latin typeface="宋体" panose="02010600030101010101" pitchFamily="2" charset="-122"/>
                  </a:endParaRPr>
                </a:p>
              </p:txBody>
            </p:sp>
            <p:sp>
              <p:nvSpPr>
                <p:cNvPr id="3088" name="Line 11"/>
                <p:cNvSpPr>
                  <a:spLocks noChangeShapeType="1"/>
                </p:cNvSpPr>
                <p:nvPr/>
              </p:nvSpPr>
              <p:spPr bwMode="auto">
                <a:xfrm>
                  <a:off x="1066800" y="1524000"/>
                  <a:ext cx="3200400" cy="914400"/>
                </a:xfrm>
                <a:prstGeom prst="line">
                  <a:avLst/>
                </a:prstGeom>
                <a:noFill/>
                <a:ln w="25400">
                  <a:solidFill>
                    <a:schemeClr val="tx1"/>
                  </a:solidFill>
                  <a:round/>
                  <a:headEnd type="stealth" w="med" len="med"/>
                  <a:tailEnd type="none" w="med" len="lg"/>
                </a:ln>
              </p:spPr>
              <p:txBody>
                <a:bodyPr wrap="none" anchor="ctr"/>
                <a:lstStyle/>
                <a:p>
                  <a:endParaRPr lang="zh-CN" altLang="en-US"/>
                </a:p>
              </p:txBody>
            </p:sp>
            <p:sp>
              <p:nvSpPr>
                <p:cNvPr id="3089" name="Line 12"/>
                <p:cNvSpPr>
                  <a:spLocks noChangeShapeType="1"/>
                </p:cNvSpPr>
                <p:nvPr/>
              </p:nvSpPr>
              <p:spPr bwMode="auto">
                <a:xfrm>
                  <a:off x="1066800" y="2590800"/>
                  <a:ext cx="2819400" cy="30480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3090" name="Line 13"/>
                <p:cNvSpPr>
                  <a:spLocks noChangeShapeType="1"/>
                </p:cNvSpPr>
                <p:nvPr/>
              </p:nvSpPr>
              <p:spPr bwMode="auto">
                <a:xfrm flipH="1">
                  <a:off x="990600" y="3429000"/>
                  <a:ext cx="3048000" cy="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3091" name="Line 14"/>
                <p:cNvSpPr>
                  <a:spLocks noChangeShapeType="1"/>
                </p:cNvSpPr>
                <p:nvPr/>
              </p:nvSpPr>
              <p:spPr bwMode="auto">
                <a:xfrm flipH="1">
                  <a:off x="4267200" y="4267200"/>
                  <a:ext cx="381000" cy="198120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3092" name="Line 15"/>
                <p:cNvSpPr>
                  <a:spLocks noChangeShapeType="1"/>
                </p:cNvSpPr>
                <p:nvPr/>
              </p:nvSpPr>
              <p:spPr bwMode="auto">
                <a:xfrm flipH="1">
                  <a:off x="914400" y="3886200"/>
                  <a:ext cx="3276600" cy="45720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3093" name="Rectangle 16"/>
                <p:cNvSpPr>
                  <a:spLocks noChangeArrowheads="1"/>
                </p:cNvSpPr>
                <p:nvPr/>
              </p:nvSpPr>
              <p:spPr bwMode="auto">
                <a:xfrm>
                  <a:off x="1828800" y="1249363"/>
                  <a:ext cx="2819400" cy="462307"/>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不合格报名单</a:t>
                  </a:r>
                  <a:endParaRPr lang="zh-CN" altLang="en-US" b="1">
                    <a:latin typeface="宋体" panose="02010600030101010101" pitchFamily="2" charset="-122"/>
                  </a:endParaRPr>
                </a:p>
              </p:txBody>
            </p:sp>
            <p:sp>
              <p:nvSpPr>
                <p:cNvPr id="3094" name="Rectangle 17"/>
                <p:cNvSpPr>
                  <a:spLocks noChangeArrowheads="1"/>
                </p:cNvSpPr>
                <p:nvPr/>
              </p:nvSpPr>
              <p:spPr bwMode="auto">
                <a:xfrm>
                  <a:off x="1524000" y="2133600"/>
                  <a:ext cx="2057400" cy="462307"/>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报名单</a:t>
                  </a:r>
                  <a:endParaRPr lang="zh-CN" altLang="en-US" b="1">
                    <a:latin typeface="宋体" panose="02010600030101010101" pitchFamily="2" charset="-122"/>
                  </a:endParaRPr>
                </a:p>
              </p:txBody>
            </p:sp>
            <p:sp>
              <p:nvSpPr>
                <p:cNvPr id="3095" name="Rectangle 18"/>
                <p:cNvSpPr>
                  <a:spLocks noChangeArrowheads="1"/>
                </p:cNvSpPr>
                <p:nvPr/>
              </p:nvSpPr>
              <p:spPr bwMode="auto">
                <a:xfrm>
                  <a:off x="1524000" y="2819400"/>
                  <a:ext cx="1828800" cy="462307"/>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准考证</a:t>
                  </a:r>
                  <a:endParaRPr lang="zh-CN" altLang="en-US" b="1">
                    <a:latin typeface="宋体" panose="02010600030101010101" pitchFamily="2" charset="-122"/>
                  </a:endParaRPr>
                </a:p>
              </p:txBody>
            </p:sp>
            <p:sp>
              <p:nvSpPr>
                <p:cNvPr id="3096" name="Rectangle 19"/>
                <p:cNvSpPr>
                  <a:spLocks noChangeArrowheads="1"/>
                </p:cNvSpPr>
                <p:nvPr/>
              </p:nvSpPr>
              <p:spPr bwMode="auto">
                <a:xfrm>
                  <a:off x="1066800" y="4343400"/>
                  <a:ext cx="2514600" cy="462307"/>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考生通知单</a:t>
                  </a:r>
                  <a:endParaRPr lang="zh-CN" altLang="en-US" b="1">
                    <a:latin typeface="宋体" panose="02010600030101010101" pitchFamily="2" charset="-122"/>
                  </a:endParaRPr>
                </a:p>
              </p:txBody>
            </p:sp>
            <p:sp>
              <p:nvSpPr>
                <p:cNvPr id="3097" name="Line 20"/>
                <p:cNvSpPr>
                  <a:spLocks noChangeShapeType="1"/>
                </p:cNvSpPr>
                <p:nvPr/>
              </p:nvSpPr>
              <p:spPr bwMode="auto">
                <a:xfrm flipH="1">
                  <a:off x="6324600" y="2362200"/>
                  <a:ext cx="1981200" cy="60960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3098" name="Rectangle 22"/>
                <p:cNvSpPr>
                  <a:spLocks noChangeArrowheads="1"/>
                </p:cNvSpPr>
                <p:nvPr/>
              </p:nvSpPr>
              <p:spPr bwMode="auto">
                <a:xfrm>
                  <a:off x="5105400" y="4267200"/>
                  <a:ext cx="685800" cy="1570303"/>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成</a:t>
                  </a:r>
                  <a:endParaRPr lang="zh-CN" altLang="en-US" b="1">
                    <a:latin typeface="宋体" panose="02010600030101010101" pitchFamily="2" charset="-122"/>
                  </a:endParaRPr>
                </a:p>
                <a:p>
                  <a:pPr eaLnBrk="0" hangingPunct="0"/>
                  <a:r>
                    <a:rPr lang="zh-CN" altLang="en-US" b="1">
                      <a:latin typeface="宋体" panose="02010600030101010101" pitchFamily="2" charset="-122"/>
                    </a:rPr>
                    <a:t>绩</a:t>
                  </a:r>
                  <a:endParaRPr lang="zh-CN" altLang="en-US" b="1">
                    <a:latin typeface="宋体" panose="02010600030101010101" pitchFamily="2" charset="-122"/>
                  </a:endParaRPr>
                </a:p>
                <a:p>
                  <a:pPr eaLnBrk="0" hangingPunct="0"/>
                  <a:r>
                    <a:rPr lang="zh-CN" altLang="en-US" b="1">
                      <a:latin typeface="宋体" panose="02010600030101010101" pitchFamily="2" charset="-122"/>
                    </a:rPr>
                    <a:t>清</a:t>
                  </a:r>
                  <a:endParaRPr lang="zh-CN" altLang="en-US" b="1">
                    <a:latin typeface="宋体" panose="02010600030101010101" pitchFamily="2" charset="-122"/>
                  </a:endParaRPr>
                </a:p>
                <a:p>
                  <a:pPr eaLnBrk="0" hangingPunct="0"/>
                  <a:r>
                    <a:rPr lang="zh-CN" altLang="en-US" b="1">
                      <a:latin typeface="宋体" panose="02010600030101010101" pitchFamily="2" charset="-122"/>
                    </a:rPr>
                    <a:t>单</a:t>
                  </a:r>
                  <a:endParaRPr lang="zh-CN" altLang="en-US" b="1">
                    <a:latin typeface="宋体" panose="02010600030101010101" pitchFamily="2" charset="-122"/>
                  </a:endParaRPr>
                </a:p>
              </p:txBody>
            </p:sp>
            <p:sp>
              <p:nvSpPr>
                <p:cNvPr id="3099" name="Rectangle 23"/>
                <p:cNvSpPr>
                  <a:spLocks noChangeArrowheads="1"/>
                </p:cNvSpPr>
                <p:nvPr/>
              </p:nvSpPr>
              <p:spPr bwMode="auto">
                <a:xfrm>
                  <a:off x="6553200" y="2819400"/>
                  <a:ext cx="2133600" cy="462307"/>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合格标准</a:t>
                  </a:r>
                  <a:endParaRPr lang="zh-CN" altLang="en-US" b="1">
                    <a:latin typeface="宋体" panose="02010600030101010101" pitchFamily="2" charset="-122"/>
                  </a:endParaRPr>
                </a:p>
              </p:txBody>
            </p:sp>
            <p:sp>
              <p:nvSpPr>
                <p:cNvPr id="3100" name="Line 24"/>
                <p:cNvSpPr>
                  <a:spLocks noChangeShapeType="1"/>
                </p:cNvSpPr>
                <p:nvPr/>
              </p:nvSpPr>
              <p:spPr bwMode="auto">
                <a:xfrm>
                  <a:off x="5791200" y="4191000"/>
                  <a:ext cx="609600" cy="213360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3101" name="Rectangle 25"/>
                <p:cNvSpPr>
                  <a:spLocks noChangeArrowheads="1"/>
                </p:cNvSpPr>
                <p:nvPr/>
              </p:nvSpPr>
              <p:spPr bwMode="auto">
                <a:xfrm>
                  <a:off x="6248400" y="4419600"/>
                  <a:ext cx="1371600" cy="120097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错误成绩</a:t>
                  </a:r>
                  <a:endParaRPr lang="zh-CN" altLang="en-US" b="1">
                    <a:latin typeface="宋体" panose="02010600030101010101" pitchFamily="2" charset="-122"/>
                  </a:endParaRPr>
                </a:p>
                <a:p>
                  <a:pPr eaLnBrk="0" hangingPunct="0"/>
                  <a:r>
                    <a:rPr lang="zh-CN" altLang="en-US" b="1">
                      <a:latin typeface="宋体" panose="02010600030101010101" pitchFamily="2" charset="-122"/>
                    </a:rPr>
                    <a:t>清单</a:t>
                  </a:r>
                  <a:endParaRPr lang="zh-CN" altLang="en-US" b="1">
                    <a:latin typeface="宋体" panose="02010600030101010101" pitchFamily="2" charset="-122"/>
                  </a:endParaRPr>
                </a:p>
              </p:txBody>
            </p:sp>
            <p:sp>
              <p:nvSpPr>
                <p:cNvPr id="3102" name="Rectangle 26"/>
                <p:cNvSpPr>
                  <a:spLocks noChangeArrowheads="1"/>
                </p:cNvSpPr>
                <p:nvPr/>
              </p:nvSpPr>
              <p:spPr bwMode="auto">
                <a:xfrm>
                  <a:off x="3810000" y="4114800"/>
                  <a:ext cx="685800" cy="1570303"/>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考生名</a:t>
                  </a:r>
                  <a:endParaRPr lang="zh-CN" altLang="en-US" b="1">
                    <a:latin typeface="宋体" panose="02010600030101010101" pitchFamily="2" charset="-122"/>
                  </a:endParaRPr>
                </a:p>
                <a:p>
                  <a:pPr eaLnBrk="0" hangingPunct="0"/>
                  <a:r>
                    <a:rPr lang="zh-CN" altLang="en-US" b="1">
                      <a:latin typeface="宋体" panose="02010600030101010101" pitchFamily="2" charset="-122"/>
                    </a:rPr>
                    <a:t>单</a:t>
                  </a:r>
                  <a:endParaRPr lang="zh-CN" altLang="en-US" b="1">
                    <a:latin typeface="宋体" panose="02010600030101010101" pitchFamily="2" charset="-122"/>
                  </a:endParaRPr>
                </a:p>
              </p:txBody>
            </p:sp>
            <p:sp>
              <p:nvSpPr>
                <p:cNvPr id="3103" name="Rectangle 28"/>
                <p:cNvSpPr>
                  <a:spLocks noChangeArrowheads="1"/>
                </p:cNvSpPr>
                <p:nvPr/>
              </p:nvSpPr>
              <p:spPr bwMode="auto">
                <a:xfrm>
                  <a:off x="5715000" y="1066800"/>
                  <a:ext cx="2362200" cy="462307"/>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统计分析表</a:t>
                  </a:r>
                  <a:endParaRPr lang="zh-CN" altLang="en-US" b="1">
                    <a:latin typeface="宋体" panose="02010600030101010101" pitchFamily="2" charset="-122"/>
                  </a:endParaRPr>
                </a:p>
              </p:txBody>
            </p:sp>
            <p:sp>
              <p:nvSpPr>
                <p:cNvPr id="3104" name="Line 29"/>
                <p:cNvSpPr>
                  <a:spLocks noChangeShapeType="1"/>
                </p:cNvSpPr>
                <p:nvPr/>
              </p:nvSpPr>
              <p:spPr bwMode="auto">
                <a:xfrm flipV="1">
                  <a:off x="5943600" y="1676400"/>
                  <a:ext cx="2438400" cy="762000"/>
                </a:xfrm>
                <a:prstGeom prst="line">
                  <a:avLst/>
                </a:prstGeom>
                <a:noFill/>
                <a:ln w="28575">
                  <a:solidFill>
                    <a:schemeClr val="tx1"/>
                  </a:solidFill>
                  <a:round/>
                  <a:tailEnd type="triangle" w="med" len="med"/>
                </a:ln>
              </p:spPr>
              <p:txBody>
                <a:bodyPr/>
                <a:lstStyle/>
                <a:p>
                  <a:endParaRPr lang="zh-CN" altLang="en-US"/>
                </a:p>
              </p:txBody>
            </p:sp>
          </p:grpSp>
        </p:grpSp>
      </p:grpSp>
      <p:sp>
        <p:nvSpPr>
          <p:cNvPr id="3075" name="Rectangle 2"/>
          <p:cNvSpPr>
            <a:spLocks noGrp="1" noChangeArrowheads="1"/>
          </p:cNvSpPr>
          <p:nvPr>
            <p:ph type="title"/>
          </p:nvPr>
        </p:nvSpPr>
        <p:spPr>
          <a:xfrm>
            <a:off x="0" y="6000750"/>
            <a:ext cx="3352800" cy="628650"/>
          </a:xfrm>
          <a:solidFill>
            <a:srgbClr val="92D050"/>
          </a:solidFill>
        </p:spPr>
        <p:txBody>
          <a:bodyPr lIns="92075" tIns="46038" rIns="92075" bIns="46038"/>
          <a:lstStyle/>
          <a:p>
            <a:pPr eaLnBrk="1" hangingPunct="1"/>
            <a:r>
              <a:rPr lang="zh-CN" altLang="en-US" sz="3600" b="1" dirty="0"/>
              <a:t>顶层数据流图</a:t>
            </a:r>
            <a:endParaRPr lang="zh-CN" altLang="en-US" sz="3600" b="1" dirty="0"/>
          </a:p>
        </p:txBody>
      </p:sp>
      <p:sp>
        <p:nvSpPr>
          <p:cNvPr id="32" name="Rectangle 2"/>
          <p:cNvSpPr txBox="1">
            <a:spLocks noChangeArrowheads="1"/>
          </p:cNvSpPr>
          <p:nvPr/>
        </p:nvSpPr>
        <p:spPr bwMode="auto">
          <a:xfrm>
            <a:off x="0" y="0"/>
            <a:ext cx="8915400" cy="914400"/>
          </a:xfrm>
          <a:prstGeom prst="rect">
            <a:avLst/>
          </a:prstGeom>
          <a:noFill/>
          <a:ln w="9525">
            <a:noFill/>
            <a:miter lim="800000"/>
          </a:ln>
          <a:effectLst/>
        </p:spPr>
        <p:txBody>
          <a:bodyPr lIns="92075" tIns="46038" rIns="92075" bIns="46038" anchor="ctr"/>
          <a:lstStyle/>
          <a:p>
            <a:pPr algn="ctr">
              <a:defRPr/>
            </a:pPr>
            <a:r>
              <a:rPr lang="zh-CN" altLang="en-US" sz="4000" b="1" kern="0" dirty="0">
                <a:solidFill>
                  <a:schemeClr val="tx2"/>
                </a:solidFill>
                <a:latin typeface="宋体" panose="02010600030101010101" pitchFamily="2" charset="-122"/>
                <a:ea typeface="+mj-ea"/>
                <a:cs typeface="+mj-cs"/>
              </a:rPr>
              <a:t>考务处理系统的分层</a:t>
            </a:r>
            <a:r>
              <a:rPr lang="en-US" altLang="zh-CN" sz="4000" b="1" kern="0" dirty="0">
                <a:solidFill>
                  <a:schemeClr val="tx2"/>
                </a:solidFill>
                <a:latin typeface="宋体" panose="02010600030101010101" pitchFamily="2" charset="-122"/>
                <a:ea typeface="+mj-ea"/>
                <a:cs typeface="+mj-cs"/>
              </a:rPr>
              <a:t>DFD</a:t>
            </a:r>
            <a:r>
              <a:rPr lang="zh-CN" altLang="en-US" sz="4000" b="1" kern="0" dirty="0">
                <a:solidFill>
                  <a:schemeClr val="tx2"/>
                </a:solidFill>
                <a:latin typeface="宋体" panose="02010600030101010101" pitchFamily="2" charset="-122"/>
                <a:ea typeface="+mj-ea"/>
                <a:cs typeface="+mj-cs"/>
              </a:rPr>
              <a:t>图</a:t>
            </a:r>
            <a:endParaRPr lang="zh-CN" altLang="en-US" sz="4000" b="1" kern="0" dirty="0">
              <a:solidFill>
                <a:schemeClr val="tx2"/>
              </a:solidFill>
              <a:latin typeface="宋体" panose="02010600030101010101" pitchFamily="2" charset="-122"/>
              <a:ea typeface="+mj-ea"/>
              <a:cs typeface="+mj-cs"/>
            </a:endParaRPr>
          </a:p>
        </p:txBody>
      </p:sp>
    </p:spTree>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3"/>
          <p:cNvSpPr>
            <a:spLocks noChangeArrowheads="1"/>
          </p:cNvSpPr>
          <p:nvPr/>
        </p:nvSpPr>
        <p:spPr bwMode="auto">
          <a:xfrm>
            <a:off x="100002" y="6000750"/>
            <a:ext cx="2971800" cy="641350"/>
          </a:xfrm>
          <a:prstGeom prst="rect">
            <a:avLst/>
          </a:prstGeom>
          <a:solidFill>
            <a:srgbClr val="92D050"/>
          </a:solidFill>
          <a:ln w="9525">
            <a:noFill/>
            <a:miter lim="800000"/>
          </a:ln>
        </p:spPr>
        <p:txBody>
          <a:bodyPr lIns="92075" tIns="46038" rIns="92075" bIns="46038">
            <a:spAutoFit/>
          </a:bodyPr>
          <a:lstStyle/>
          <a:p>
            <a:pPr eaLnBrk="0" hangingPunct="0"/>
            <a:r>
              <a:rPr lang="en-US" altLang="zh-CN" sz="3600" b="1">
                <a:solidFill>
                  <a:schemeClr val="tx2"/>
                </a:solidFill>
                <a:latin typeface="宋体" panose="02010600030101010101" pitchFamily="2" charset="-122"/>
              </a:rPr>
              <a:t>0</a:t>
            </a:r>
            <a:r>
              <a:rPr lang="zh-CN" altLang="en-US" sz="3600" b="1">
                <a:solidFill>
                  <a:schemeClr val="tx2"/>
                </a:solidFill>
                <a:latin typeface="宋体" panose="02010600030101010101" pitchFamily="2" charset="-122"/>
              </a:rPr>
              <a:t>层</a:t>
            </a:r>
            <a:r>
              <a:rPr lang="zh-CN" altLang="en-US" sz="3600" b="1">
                <a:solidFill>
                  <a:schemeClr val="tx2"/>
                </a:solidFill>
                <a:latin typeface="黑体" panose="02010609060101010101" pitchFamily="2" charset="-122"/>
                <a:ea typeface="黑体" panose="02010609060101010101" pitchFamily="2" charset="-122"/>
              </a:rPr>
              <a:t>数据流</a:t>
            </a:r>
            <a:r>
              <a:rPr lang="zh-CN" altLang="en-US" sz="3600" b="1">
                <a:solidFill>
                  <a:schemeClr val="tx2"/>
                </a:solidFill>
                <a:latin typeface="宋体" panose="02010600030101010101" pitchFamily="2" charset="-122"/>
              </a:rPr>
              <a:t>图</a:t>
            </a:r>
            <a:endParaRPr lang="zh-CN" altLang="en-US" sz="3600" b="1">
              <a:solidFill>
                <a:schemeClr val="tx2"/>
              </a:solidFill>
              <a:latin typeface="宋体" panose="02010600030101010101" pitchFamily="2" charset="-122"/>
            </a:endParaRPr>
          </a:p>
        </p:txBody>
      </p:sp>
      <p:grpSp>
        <p:nvGrpSpPr>
          <p:cNvPr id="2" name="组合 53"/>
          <p:cNvGrpSpPr/>
          <p:nvPr/>
        </p:nvGrpSpPr>
        <p:grpSpPr bwMode="auto">
          <a:xfrm>
            <a:off x="928688" y="1357313"/>
            <a:ext cx="7934325" cy="4572000"/>
            <a:chOff x="-76200" y="914400"/>
            <a:chExt cx="9601200" cy="5562600"/>
          </a:xfrm>
        </p:grpSpPr>
        <p:grpSp>
          <p:nvGrpSpPr>
            <p:cNvPr id="3" name="Group 42"/>
            <p:cNvGrpSpPr/>
            <p:nvPr/>
          </p:nvGrpSpPr>
          <p:grpSpPr bwMode="auto">
            <a:xfrm>
              <a:off x="0" y="1066792"/>
              <a:ext cx="2667000" cy="1219200"/>
              <a:chOff x="0" y="672"/>
              <a:chExt cx="1680" cy="768"/>
            </a:xfrm>
          </p:grpSpPr>
          <p:sp>
            <p:nvSpPr>
              <p:cNvPr id="4150" name="Line 4"/>
              <p:cNvSpPr>
                <a:spLocks noChangeShapeType="1"/>
              </p:cNvSpPr>
              <p:nvPr/>
            </p:nvSpPr>
            <p:spPr bwMode="auto">
              <a:xfrm>
                <a:off x="0" y="816"/>
                <a:ext cx="1200" cy="624"/>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4151" name="Rectangle 6"/>
              <p:cNvSpPr>
                <a:spLocks noChangeArrowheads="1"/>
              </p:cNvSpPr>
              <p:nvPr/>
            </p:nvSpPr>
            <p:spPr bwMode="auto">
              <a:xfrm>
                <a:off x="432" y="672"/>
                <a:ext cx="1248"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报名单</a:t>
                </a:r>
                <a:endParaRPr lang="zh-CN" altLang="en-US" b="1">
                  <a:latin typeface="宋体" panose="02010600030101010101" pitchFamily="2" charset="-122"/>
                </a:endParaRPr>
              </a:p>
            </p:txBody>
          </p:sp>
        </p:grpSp>
        <p:grpSp>
          <p:nvGrpSpPr>
            <p:cNvPr id="4" name="Group 44"/>
            <p:cNvGrpSpPr/>
            <p:nvPr/>
          </p:nvGrpSpPr>
          <p:grpSpPr bwMode="auto">
            <a:xfrm>
              <a:off x="-76200" y="3778250"/>
              <a:ext cx="2057400" cy="1327150"/>
              <a:chOff x="-48" y="2380"/>
              <a:chExt cx="1296" cy="836"/>
            </a:xfrm>
          </p:grpSpPr>
          <p:sp>
            <p:nvSpPr>
              <p:cNvPr id="4148" name="Line 5"/>
              <p:cNvSpPr>
                <a:spLocks noChangeShapeType="1"/>
              </p:cNvSpPr>
              <p:nvPr/>
            </p:nvSpPr>
            <p:spPr bwMode="auto">
              <a:xfrm flipV="1">
                <a:off x="96" y="2448"/>
                <a:ext cx="1152" cy="768"/>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4149" name="Rectangle 7"/>
              <p:cNvSpPr>
                <a:spLocks noChangeArrowheads="1"/>
              </p:cNvSpPr>
              <p:nvPr/>
            </p:nvSpPr>
            <p:spPr bwMode="auto">
              <a:xfrm>
                <a:off x="-48" y="2380"/>
                <a:ext cx="1008"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准考证</a:t>
                </a:r>
                <a:endParaRPr lang="zh-CN" altLang="en-US" b="1">
                  <a:latin typeface="宋体" panose="02010600030101010101" pitchFamily="2" charset="-122"/>
                </a:endParaRPr>
              </a:p>
            </p:txBody>
          </p:sp>
        </p:grpSp>
        <p:grpSp>
          <p:nvGrpSpPr>
            <p:cNvPr id="5" name="Group 41"/>
            <p:cNvGrpSpPr/>
            <p:nvPr/>
          </p:nvGrpSpPr>
          <p:grpSpPr bwMode="auto">
            <a:xfrm>
              <a:off x="1514475" y="2000250"/>
              <a:ext cx="2057400" cy="2038350"/>
              <a:chOff x="954" y="1260"/>
              <a:chExt cx="1296" cy="1284"/>
            </a:xfrm>
          </p:grpSpPr>
          <p:sp>
            <p:nvSpPr>
              <p:cNvPr id="4144" name="Oval 2"/>
              <p:cNvSpPr>
                <a:spLocks noChangeArrowheads="1"/>
              </p:cNvSpPr>
              <p:nvPr/>
            </p:nvSpPr>
            <p:spPr bwMode="auto">
              <a:xfrm>
                <a:off x="960" y="1296"/>
                <a:ext cx="1288" cy="1248"/>
              </a:xfrm>
              <a:prstGeom prst="ellipse">
                <a:avLst/>
              </a:prstGeom>
              <a:solidFill>
                <a:schemeClr val="accent1"/>
              </a:solidFill>
              <a:ln w="25400">
                <a:solidFill>
                  <a:schemeClr val="tx1"/>
                </a:solidFill>
                <a:round/>
              </a:ln>
            </p:spPr>
            <p:txBody>
              <a:bodyPr wrap="none" anchor="ctr"/>
              <a:lstStyle/>
              <a:p>
                <a:endParaRPr lang="zh-CN" altLang="en-US" sz="3200">
                  <a:solidFill>
                    <a:schemeClr val="bg1"/>
                  </a:solidFill>
                </a:endParaRPr>
              </a:p>
            </p:txBody>
          </p:sp>
          <p:grpSp>
            <p:nvGrpSpPr>
              <p:cNvPr id="6" name="Group 40"/>
              <p:cNvGrpSpPr/>
              <p:nvPr/>
            </p:nvGrpSpPr>
            <p:grpSpPr bwMode="auto">
              <a:xfrm>
                <a:off x="954" y="1260"/>
                <a:ext cx="1296" cy="1137"/>
                <a:chOff x="954" y="1269"/>
                <a:chExt cx="1296" cy="1137"/>
              </a:xfrm>
            </p:grpSpPr>
            <p:sp>
              <p:nvSpPr>
                <p:cNvPr id="5167" name="Rectangle 3"/>
                <p:cNvSpPr>
                  <a:spLocks noChangeArrowheads="1"/>
                </p:cNvSpPr>
                <p:nvPr/>
              </p:nvSpPr>
              <p:spPr bwMode="auto">
                <a:xfrm>
                  <a:off x="954" y="1674"/>
                  <a:ext cx="1296" cy="732"/>
                </a:xfrm>
                <a:prstGeom prst="rect">
                  <a:avLst/>
                </a:prstGeom>
                <a:noFill/>
                <a:ln w="9525">
                  <a:noFill/>
                  <a:miter lim="800000"/>
                </a:ln>
                <a:effectLst/>
              </p:spPr>
              <p:txBody>
                <a:bodyPr lIns="92075" tIns="46038" rIns="92075" bIns="46038">
                  <a:spAutoFit/>
                </a:bodyPr>
                <a:lstStyle/>
                <a:p>
                  <a:pPr algn="ctr" eaLnBrk="0" hangingPunct="0">
                    <a:defRPr/>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rPr>
                    <a:t>登记</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ndParaRPr>
                </a:p>
                <a:p>
                  <a:pPr algn="ctr" eaLnBrk="0" hangingPunct="0">
                    <a:defRPr/>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rPr>
                    <a:t>报名单</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ndParaRPr>
                </a:p>
              </p:txBody>
            </p:sp>
            <p:sp>
              <p:nvSpPr>
                <p:cNvPr id="4147" name="Rectangle 9"/>
                <p:cNvSpPr>
                  <a:spLocks noChangeArrowheads="1"/>
                </p:cNvSpPr>
                <p:nvPr/>
              </p:nvSpPr>
              <p:spPr bwMode="auto">
                <a:xfrm>
                  <a:off x="1485" y="1269"/>
                  <a:ext cx="247" cy="369"/>
                </a:xfrm>
                <a:prstGeom prst="rect">
                  <a:avLst/>
                </a:prstGeom>
                <a:noFill/>
                <a:ln w="9525">
                  <a:noFill/>
                  <a:miter lim="800000"/>
                </a:ln>
              </p:spPr>
              <p:txBody>
                <a:bodyPr wrap="none" lIns="92075" tIns="46038" rIns="92075" bIns="46038">
                  <a:spAutoFit/>
                </a:bodyPr>
                <a:lstStyle/>
                <a:p>
                  <a:pPr eaLnBrk="0" hangingPunct="0"/>
                  <a:r>
                    <a:rPr lang="en-US" altLang="zh-CN" sz="3200" b="1">
                      <a:solidFill>
                        <a:schemeClr val="bg1"/>
                      </a:solidFill>
                      <a:latin typeface="宋体" panose="02010600030101010101" pitchFamily="2" charset="-122"/>
                    </a:rPr>
                    <a:t>1</a:t>
                  </a:r>
                  <a:endParaRPr lang="en-US" altLang="zh-CN" sz="3200" b="1">
                    <a:solidFill>
                      <a:schemeClr val="bg1"/>
                    </a:solidFill>
                    <a:latin typeface="宋体" panose="02010600030101010101" pitchFamily="2" charset="-122"/>
                  </a:endParaRPr>
                </a:p>
              </p:txBody>
            </p:sp>
          </p:grpSp>
        </p:grpSp>
        <p:grpSp>
          <p:nvGrpSpPr>
            <p:cNvPr id="7" name="Group 51"/>
            <p:cNvGrpSpPr/>
            <p:nvPr/>
          </p:nvGrpSpPr>
          <p:grpSpPr bwMode="auto">
            <a:xfrm>
              <a:off x="4800600" y="1981200"/>
              <a:ext cx="2184400" cy="2030413"/>
              <a:chOff x="3024" y="1248"/>
              <a:chExt cx="1376" cy="1279"/>
            </a:xfrm>
          </p:grpSpPr>
          <p:sp>
            <p:nvSpPr>
              <p:cNvPr id="4141" name="Oval 10"/>
              <p:cNvSpPr>
                <a:spLocks noChangeArrowheads="1"/>
              </p:cNvSpPr>
              <p:nvPr/>
            </p:nvSpPr>
            <p:spPr bwMode="auto">
              <a:xfrm>
                <a:off x="3024" y="1248"/>
                <a:ext cx="1376" cy="1279"/>
              </a:xfrm>
              <a:prstGeom prst="ellipse">
                <a:avLst/>
              </a:prstGeom>
              <a:solidFill>
                <a:schemeClr val="accent1"/>
              </a:solidFill>
              <a:ln w="25400">
                <a:solidFill>
                  <a:schemeClr val="tx1"/>
                </a:solidFill>
                <a:round/>
              </a:ln>
            </p:spPr>
            <p:txBody>
              <a:bodyPr wrap="none" anchor="ctr"/>
              <a:lstStyle/>
              <a:p>
                <a:endParaRPr lang="zh-CN" altLang="en-US" sz="3200">
                  <a:solidFill>
                    <a:schemeClr val="bg1"/>
                  </a:solidFill>
                </a:endParaRPr>
              </a:p>
            </p:txBody>
          </p:sp>
          <p:sp>
            <p:nvSpPr>
              <p:cNvPr id="5163" name="Rectangle 11"/>
              <p:cNvSpPr>
                <a:spLocks noChangeArrowheads="1"/>
              </p:cNvSpPr>
              <p:nvPr/>
            </p:nvSpPr>
            <p:spPr bwMode="auto">
              <a:xfrm>
                <a:off x="3061" y="1710"/>
                <a:ext cx="1304" cy="401"/>
              </a:xfrm>
              <a:prstGeom prst="rect">
                <a:avLst/>
              </a:prstGeom>
              <a:noFill/>
              <a:ln w="9525">
                <a:noFill/>
                <a:miter lim="800000"/>
              </a:ln>
              <a:effectLst/>
            </p:spPr>
            <p:txBody>
              <a:bodyPr lIns="92075" tIns="46038" rIns="92075" bIns="46038">
                <a:spAutoFit/>
              </a:bodyPr>
              <a:lstStyle/>
              <a:p>
                <a:pPr eaLnBrk="0" hangingPunct="0">
                  <a:defRPr/>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rPr>
                  <a:t>统计成绩</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ndParaRPr>
              </a:p>
            </p:txBody>
          </p:sp>
          <p:sp>
            <p:nvSpPr>
              <p:cNvPr id="4143" name="Rectangle 12"/>
              <p:cNvSpPr>
                <a:spLocks noChangeArrowheads="1"/>
              </p:cNvSpPr>
              <p:nvPr/>
            </p:nvSpPr>
            <p:spPr bwMode="auto">
              <a:xfrm>
                <a:off x="3534" y="1302"/>
                <a:ext cx="247" cy="369"/>
              </a:xfrm>
              <a:prstGeom prst="rect">
                <a:avLst/>
              </a:prstGeom>
              <a:noFill/>
              <a:ln w="9525">
                <a:noFill/>
                <a:miter lim="800000"/>
              </a:ln>
            </p:spPr>
            <p:txBody>
              <a:bodyPr wrap="none" lIns="92075" tIns="46038" rIns="92075" bIns="46038">
                <a:spAutoFit/>
              </a:bodyPr>
              <a:lstStyle/>
              <a:p>
                <a:pPr eaLnBrk="0" hangingPunct="0"/>
                <a:r>
                  <a:rPr lang="en-US" altLang="zh-CN" sz="3200" b="1">
                    <a:solidFill>
                      <a:schemeClr val="bg1"/>
                    </a:solidFill>
                    <a:latin typeface="宋体" panose="02010600030101010101" pitchFamily="2" charset="-122"/>
                  </a:rPr>
                  <a:t>2</a:t>
                </a:r>
                <a:endParaRPr lang="en-US" altLang="zh-CN" sz="3200" b="1">
                  <a:solidFill>
                    <a:schemeClr val="bg1"/>
                  </a:solidFill>
                  <a:latin typeface="宋体" panose="02010600030101010101" pitchFamily="2" charset="-122"/>
                </a:endParaRPr>
              </a:p>
            </p:txBody>
          </p:sp>
        </p:grpSp>
        <p:sp>
          <p:nvSpPr>
            <p:cNvPr id="4105" name="Line 13"/>
            <p:cNvSpPr>
              <a:spLocks noChangeShapeType="1"/>
            </p:cNvSpPr>
            <p:nvPr/>
          </p:nvSpPr>
          <p:spPr bwMode="auto">
            <a:xfrm>
              <a:off x="3276600" y="3810000"/>
              <a:ext cx="838200" cy="213360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4106" name="Line 14"/>
            <p:cNvSpPr>
              <a:spLocks noChangeShapeType="1"/>
            </p:cNvSpPr>
            <p:nvPr/>
          </p:nvSpPr>
          <p:spPr bwMode="auto">
            <a:xfrm flipV="1">
              <a:off x="4343400" y="3733800"/>
              <a:ext cx="762000" cy="2133600"/>
            </a:xfrm>
            <a:prstGeom prst="line">
              <a:avLst/>
            </a:prstGeom>
            <a:noFill/>
            <a:ln w="25400">
              <a:solidFill>
                <a:schemeClr val="tx1"/>
              </a:solidFill>
              <a:round/>
              <a:headEnd type="none" w="sm" len="sm"/>
              <a:tailEnd type="stealth" w="med" len="lg"/>
            </a:ln>
          </p:spPr>
          <p:txBody>
            <a:bodyPr wrap="none" anchor="ctr"/>
            <a:lstStyle/>
            <a:p>
              <a:endParaRPr lang="zh-CN" altLang="en-US"/>
            </a:p>
          </p:txBody>
        </p:sp>
        <p:grpSp>
          <p:nvGrpSpPr>
            <p:cNvPr id="8" name="Group 52"/>
            <p:cNvGrpSpPr/>
            <p:nvPr/>
          </p:nvGrpSpPr>
          <p:grpSpPr bwMode="auto">
            <a:xfrm>
              <a:off x="3200400" y="5867400"/>
              <a:ext cx="1981200" cy="609600"/>
              <a:chOff x="2016" y="3696"/>
              <a:chExt cx="1248" cy="384"/>
            </a:xfrm>
          </p:grpSpPr>
          <p:sp>
            <p:nvSpPr>
              <p:cNvPr id="4138" name="Rectangle 24"/>
              <p:cNvSpPr>
                <a:spLocks noChangeArrowheads="1"/>
              </p:cNvSpPr>
              <p:nvPr/>
            </p:nvSpPr>
            <p:spPr bwMode="auto">
              <a:xfrm>
                <a:off x="2112" y="3696"/>
                <a:ext cx="897" cy="291"/>
              </a:xfrm>
              <a:prstGeom prst="rect">
                <a:avLst/>
              </a:prstGeom>
              <a:noFill/>
              <a:ln w="9525">
                <a:noFill/>
                <a:miter lim="800000"/>
              </a:ln>
            </p:spPr>
            <p:txBody>
              <a:bodyPr wrap="none" lIns="92075" tIns="46038" rIns="92075" bIns="46038">
                <a:spAutoFit/>
              </a:bodyPr>
              <a:lstStyle/>
              <a:p>
                <a:pPr eaLnBrk="0" hangingPunct="0"/>
                <a:r>
                  <a:rPr lang="zh-CN" altLang="en-US" b="1">
                    <a:latin typeface="宋体" panose="02010600030101010101" pitchFamily="2" charset="-122"/>
                  </a:rPr>
                  <a:t>考生名册</a:t>
                </a:r>
                <a:endParaRPr lang="zh-CN" altLang="en-US" b="1">
                  <a:latin typeface="宋体" panose="02010600030101010101" pitchFamily="2" charset="-122"/>
                </a:endParaRPr>
              </a:p>
            </p:txBody>
          </p:sp>
          <p:sp>
            <p:nvSpPr>
              <p:cNvPr id="5156" name="Line 25"/>
              <p:cNvSpPr>
                <a:spLocks noChangeShapeType="1"/>
              </p:cNvSpPr>
              <p:nvPr/>
            </p:nvSpPr>
            <p:spPr bwMode="auto">
              <a:xfrm>
                <a:off x="2016" y="3696"/>
                <a:ext cx="1248"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sp>
            <p:nvSpPr>
              <p:cNvPr id="5157" name="Line 26"/>
              <p:cNvSpPr>
                <a:spLocks noChangeShapeType="1"/>
              </p:cNvSpPr>
              <p:nvPr/>
            </p:nvSpPr>
            <p:spPr bwMode="auto">
              <a:xfrm>
                <a:off x="2065" y="4080"/>
                <a:ext cx="1199"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grpSp>
        <p:grpSp>
          <p:nvGrpSpPr>
            <p:cNvPr id="9" name="Group 45"/>
            <p:cNvGrpSpPr/>
            <p:nvPr/>
          </p:nvGrpSpPr>
          <p:grpSpPr bwMode="auto">
            <a:xfrm>
              <a:off x="2286000" y="3962400"/>
              <a:ext cx="685800" cy="1828800"/>
              <a:chOff x="1440" y="2496"/>
              <a:chExt cx="432" cy="1152"/>
            </a:xfrm>
          </p:grpSpPr>
          <p:sp>
            <p:nvSpPr>
              <p:cNvPr id="4136" name="Line 8"/>
              <p:cNvSpPr>
                <a:spLocks noChangeShapeType="1"/>
              </p:cNvSpPr>
              <p:nvPr/>
            </p:nvSpPr>
            <p:spPr bwMode="auto">
              <a:xfrm>
                <a:off x="1440" y="2544"/>
                <a:ext cx="0" cy="1104"/>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4137" name="Rectangle 32"/>
              <p:cNvSpPr>
                <a:spLocks noChangeArrowheads="1"/>
              </p:cNvSpPr>
              <p:nvPr/>
            </p:nvSpPr>
            <p:spPr bwMode="auto">
              <a:xfrm>
                <a:off x="1440" y="2496"/>
                <a:ext cx="432" cy="989"/>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考生名</a:t>
                </a:r>
                <a:endParaRPr lang="zh-CN" altLang="en-US" b="1">
                  <a:latin typeface="宋体" panose="02010600030101010101" pitchFamily="2" charset="-122"/>
                </a:endParaRPr>
              </a:p>
              <a:p>
                <a:pPr eaLnBrk="0" hangingPunct="0"/>
                <a:r>
                  <a:rPr lang="zh-CN" altLang="en-US" b="1">
                    <a:latin typeface="宋体" panose="02010600030101010101" pitchFamily="2" charset="-122"/>
                  </a:rPr>
                  <a:t>单</a:t>
                </a:r>
                <a:endParaRPr lang="zh-CN" altLang="en-US" b="1">
                  <a:latin typeface="宋体" panose="02010600030101010101" pitchFamily="2" charset="-122"/>
                </a:endParaRPr>
              </a:p>
            </p:txBody>
          </p:sp>
        </p:grpSp>
        <p:grpSp>
          <p:nvGrpSpPr>
            <p:cNvPr id="10" name="Group 43"/>
            <p:cNvGrpSpPr/>
            <p:nvPr/>
          </p:nvGrpSpPr>
          <p:grpSpPr bwMode="auto">
            <a:xfrm>
              <a:off x="0" y="2133600"/>
              <a:ext cx="1905000" cy="1143000"/>
              <a:chOff x="0" y="1344"/>
              <a:chExt cx="1200" cy="720"/>
            </a:xfrm>
          </p:grpSpPr>
          <p:sp>
            <p:nvSpPr>
              <p:cNvPr id="4134" name="Rectangle 15"/>
              <p:cNvSpPr>
                <a:spLocks noChangeArrowheads="1"/>
              </p:cNvSpPr>
              <p:nvPr/>
            </p:nvSpPr>
            <p:spPr bwMode="auto">
              <a:xfrm>
                <a:off x="0" y="1344"/>
                <a:ext cx="1200" cy="524"/>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不合格</a:t>
                </a:r>
                <a:endParaRPr lang="zh-CN" altLang="en-US" b="1">
                  <a:latin typeface="宋体" panose="02010600030101010101" pitchFamily="2" charset="-122"/>
                </a:endParaRPr>
              </a:p>
              <a:p>
                <a:pPr eaLnBrk="0" hangingPunct="0"/>
                <a:r>
                  <a:rPr lang="zh-CN" altLang="en-US" b="1">
                    <a:latin typeface="宋体" panose="02010600030101010101" pitchFamily="2" charset="-122"/>
                  </a:rPr>
                  <a:t>报名单</a:t>
                </a:r>
                <a:endParaRPr lang="zh-CN" altLang="en-US" b="1">
                  <a:latin typeface="宋体" panose="02010600030101010101" pitchFamily="2" charset="-122"/>
                </a:endParaRPr>
              </a:p>
            </p:txBody>
          </p:sp>
          <p:sp>
            <p:nvSpPr>
              <p:cNvPr id="4135" name="Line 33"/>
              <p:cNvSpPr>
                <a:spLocks noChangeShapeType="1"/>
              </p:cNvSpPr>
              <p:nvPr/>
            </p:nvSpPr>
            <p:spPr bwMode="auto">
              <a:xfrm flipV="1">
                <a:off x="0" y="2064"/>
                <a:ext cx="1008"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grpSp>
        <p:grpSp>
          <p:nvGrpSpPr>
            <p:cNvPr id="11" name="组合 52"/>
            <p:cNvGrpSpPr/>
            <p:nvPr/>
          </p:nvGrpSpPr>
          <p:grpSpPr bwMode="auto">
            <a:xfrm>
              <a:off x="5791200" y="914400"/>
              <a:ext cx="3733800" cy="5410200"/>
              <a:chOff x="5791200" y="914400"/>
              <a:chExt cx="3733800" cy="5410200"/>
            </a:xfrm>
          </p:grpSpPr>
          <p:grpSp>
            <p:nvGrpSpPr>
              <p:cNvPr id="12" name="Group 50"/>
              <p:cNvGrpSpPr/>
              <p:nvPr/>
            </p:nvGrpSpPr>
            <p:grpSpPr bwMode="auto">
              <a:xfrm>
                <a:off x="5791200" y="914400"/>
                <a:ext cx="2895600" cy="1295400"/>
                <a:chOff x="3648" y="576"/>
                <a:chExt cx="1824" cy="816"/>
              </a:xfrm>
            </p:grpSpPr>
            <p:sp>
              <p:nvSpPr>
                <p:cNvPr id="4132" name="Line 16"/>
                <p:cNvSpPr>
                  <a:spLocks noChangeShapeType="1"/>
                </p:cNvSpPr>
                <p:nvPr/>
              </p:nvSpPr>
              <p:spPr bwMode="auto">
                <a:xfrm flipV="1">
                  <a:off x="4176" y="768"/>
                  <a:ext cx="1296" cy="624"/>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4133" name="Rectangle 17"/>
                <p:cNvSpPr>
                  <a:spLocks noChangeArrowheads="1"/>
                </p:cNvSpPr>
                <p:nvPr/>
              </p:nvSpPr>
              <p:spPr bwMode="auto">
                <a:xfrm>
                  <a:off x="3648" y="576"/>
                  <a:ext cx="1728"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考生通知单</a:t>
                  </a:r>
                  <a:endParaRPr lang="zh-CN" altLang="en-US" b="1">
                    <a:latin typeface="宋体" panose="02010600030101010101" pitchFamily="2" charset="-122"/>
                  </a:endParaRPr>
                </a:p>
              </p:txBody>
            </p:sp>
          </p:grpSp>
          <p:grpSp>
            <p:nvGrpSpPr>
              <p:cNvPr id="13" name="Group 49"/>
              <p:cNvGrpSpPr/>
              <p:nvPr/>
            </p:nvGrpSpPr>
            <p:grpSpPr bwMode="auto">
              <a:xfrm>
                <a:off x="6934200" y="2438400"/>
                <a:ext cx="2590800" cy="685800"/>
                <a:chOff x="4368" y="1536"/>
                <a:chExt cx="1632" cy="432"/>
              </a:xfrm>
            </p:grpSpPr>
            <p:sp>
              <p:nvSpPr>
                <p:cNvPr id="4130" name="Line 20"/>
                <p:cNvSpPr>
                  <a:spLocks noChangeShapeType="1"/>
                </p:cNvSpPr>
                <p:nvPr/>
              </p:nvSpPr>
              <p:spPr bwMode="auto">
                <a:xfrm flipV="1">
                  <a:off x="4416" y="1968"/>
                  <a:ext cx="1344" cy="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4131" name="Rectangle 22"/>
                <p:cNvSpPr>
                  <a:spLocks noChangeArrowheads="1"/>
                </p:cNvSpPr>
                <p:nvPr/>
              </p:nvSpPr>
              <p:spPr bwMode="auto">
                <a:xfrm>
                  <a:off x="4368" y="1536"/>
                  <a:ext cx="1632"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统计分析表</a:t>
                  </a:r>
                  <a:endParaRPr lang="zh-CN" altLang="en-US" b="1">
                    <a:latin typeface="宋体" panose="02010600030101010101" pitchFamily="2" charset="-122"/>
                  </a:endParaRPr>
                </a:p>
              </p:txBody>
            </p:sp>
          </p:grpSp>
          <p:grpSp>
            <p:nvGrpSpPr>
              <p:cNvPr id="14" name="Group 47"/>
              <p:cNvGrpSpPr/>
              <p:nvPr/>
            </p:nvGrpSpPr>
            <p:grpSpPr bwMode="auto">
              <a:xfrm>
                <a:off x="6400800" y="3810000"/>
                <a:ext cx="1828800" cy="2438400"/>
                <a:chOff x="4032" y="2400"/>
                <a:chExt cx="1152" cy="1536"/>
              </a:xfrm>
            </p:grpSpPr>
            <p:sp>
              <p:nvSpPr>
                <p:cNvPr id="4125" name="Rectangle 21"/>
                <p:cNvSpPr>
                  <a:spLocks noChangeArrowheads="1"/>
                </p:cNvSpPr>
                <p:nvPr/>
              </p:nvSpPr>
              <p:spPr bwMode="auto">
                <a:xfrm>
                  <a:off x="4128" y="2400"/>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成</a:t>
                  </a:r>
                  <a:endParaRPr lang="zh-CN" altLang="en-US" b="1">
                    <a:latin typeface="宋体" panose="02010600030101010101" pitchFamily="2" charset="-122"/>
                  </a:endParaRPr>
                </a:p>
              </p:txBody>
            </p:sp>
            <p:sp>
              <p:nvSpPr>
                <p:cNvPr id="4126" name="Line 27"/>
                <p:cNvSpPr>
                  <a:spLocks noChangeShapeType="1"/>
                </p:cNvSpPr>
                <p:nvPr/>
              </p:nvSpPr>
              <p:spPr bwMode="auto">
                <a:xfrm flipH="1" flipV="1">
                  <a:off x="4032" y="2400"/>
                  <a:ext cx="816" cy="1536"/>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4127" name="Rectangle 28"/>
                <p:cNvSpPr>
                  <a:spLocks noChangeArrowheads="1"/>
                </p:cNvSpPr>
                <p:nvPr/>
              </p:nvSpPr>
              <p:spPr bwMode="auto">
                <a:xfrm>
                  <a:off x="4320" y="2688"/>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绩</a:t>
                  </a:r>
                  <a:endParaRPr lang="zh-CN" altLang="en-US" b="1">
                    <a:latin typeface="宋体" panose="02010600030101010101" pitchFamily="2" charset="-122"/>
                  </a:endParaRPr>
                </a:p>
              </p:txBody>
            </p:sp>
            <p:sp>
              <p:nvSpPr>
                <p:cNvPr id="4128" name="Rectangle 29"/>
                <p:cNvSpPr>
                  <a:spLocks noChangeArrowheads="1"/>
                </p:cNvSpPr>
                <p:nvPr/>
              </p:nvSpPr>
              <p:spPr bwMode="auto">
                <a:xfrm>
                  <a:off x="4512" y="2976"/>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清</a:t>
                  </a:r>
                  <a:endParaRPr lang="zh-CN" altLang="en-US" b="1">
                    <a:latin typeface="宋体" panose="02010600030101010101" pitchFamily="2" charset="-122"/>
                  </a:endParaRPr>
                </a:p>
              </p:txBody>
            </p:sp>
            <p:sp>
              <p:nvSpPr>
                <p:cNvPr id="4129" name="Rectangle 30"/>
                <p:cNvSpPr>
                  <a:spLocks noChangeArrowheads="1"/>
                </p:cNvSpPr>
                <p:nvPr/>
              </p:nvSpPr>
              <p:spPr bwMode="auto">
                <a:xfrm>
                  <a:off x="4704" y="3312"/>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单</a:t>
                  </a:r>
                  <a:endParaRPr lang="zh-CN" altLang="en-US" b="1">
                    <a:latin typeface="宋体" panose="02010600030101010101" pitchFamily="2" charset="-122"/>
                  </a:endParaRPr>
                </a:p>
              </p:txBody>
            </p:sp>
          </p:grpSp>
          <p:grpSp>
            <p:nvGrpSpPr>
              <p:cNvPr id="15" name="Group 46"/>
              <p:cNvGrpSpPr/>
              <p:nvPr/>
            </p:nvGrpSpPr>
            <p:grpSpPr bwMode="auto">
              <a:xfrm>
                <a:off x="5943600" y="4038600"/>
                <a:ext cx="685800" cy="1981200"/>
                <a:chOff x="3744" y="2544"/>
                <a:chExt cx="432" cy="1248"/>
              </a:xfrm>
            </p:grpSpPr>
            <p:sp>
              <p:nvSpPr>
                <p:cNvPr id="4123" name="Line 18"/>
                <p:cNvSpPr>
                  <a:spLocks noChangeShapeType="1"/>
                </p:cNvSpPr>
                <p:nvPr/>
              </p:nvSpPr>
              <p:spPr bwMode="auto">
                <a:xfrm flipH="1" flipV="1">
                  <a:off x="3744" y="2544"/>
                  <a:ext cx="0" cy="1248"/>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4124" name="Rectangle 31"/>
                <p:cNvSpPr>
                  <a:spLocks noChangeArrowheads="1"/>
                </p:cNvSpPr>
                <p:nvPr/>
              </p:nvSpPr>
              <p:spPr bwMode="auto">
                <a:xfrm>
                  <a:off x="3744" y="2640"/>
                  <a:ext cx="432" cy="989"/>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合</a:t>
                  </a:r>
                  <a:endParaRPr lang="zh-CN" altLang="en-US" b="1">
                    <a:latin typeface="宋体" panose="02010600030101010101" pitchFamily="2" charset="-122"/>
                  </a:endParaRPr>
                </a:p>
                <a:p>
                  <a:pPr eaLnBrk="0" hangingPunct="0"/>
                  <a:r>
                    <a:rPr lang="zh-CN" altLang="en-US" b="1">
                      <a:latin typeface="宋体" panose="02010600030101010101" pitchFamily="2" charset="-122"/>
                    </a:rPr>
                    <a:t>格</a:t>
                  </a:r>
                  <a:endParaRPr lang="zh-CN" altLang="en-US" b="1">
                    <a:latin typeface="宋体" panose="02010600030101010101" pitchFamily="2" charset="-122"/>
                  </a:endParaRPr>
                </a:p>
                <a:p>
                  <a:pPr eaLnBrk="0" hangingPunct="0"/>
                  <a:r>
                    <a:rPr lang="zh-CN" altLang="en-US" b="1">
                      <a:latin typeface="宋体" panose="02010600030101010101" pitchFamily="2" charset="-122"/>
                    </a:rPr>
                    <a:t>标</a:t>
                  </a:r>
                  <a:endParaRPr lang="zh-CN" altLang="en-US" b="1">
                    <a:latin typeface="宋体" panose="02010600030101010101" pitchFamily="2" charset="-122"/>
                  </a:endParaRPr>
                </a:p>
                <a:p>
                  <a:pPr eaLnBrk="0" hangingPunct="0"/>
                  <a:r>
                    <a:rPr lang="zh-CN" altLang="en-US" b="1">
                      <a:latin typeface="宋体" panose="02010600030101010101" pitchFamily="2" charset="-122"/>
                    </a:rPr>
                    <a:t>准</a:t>
                  </a:r>
                  <a:endParaRPr lang="zh-CN" altLang="en-US" b="1">
                    <a:latin typeface="宋体" panose="02010600030101010101" pitchFamily="2" charset="-122"/>
                  </a:endParaRPr>
                </a:p>
              </p:txBody>
            </p:sp>
          </p:grpSp>
          <p:grpSp>
            <p:nvGrpSpPr>
              <p:cNvPr id="16" name="Group 48"/>
              <p:cNvGrpSpPr/>
              <p:nvPr/>
            </p:nvGrpSpPr>
            <p:grpSpPr bwMode="auto">
              <a:xfrm>
                <a:off x="6781800" y="3200400"/>
                <a:ext cx="2590800" cy="3124200"/>
                <a:chOff x="4272" y="2016"/>
                <a:chExt cx="1632" cy="1968"/>
              </a:xfrm>
            </p:grpSpPr>
            <p:sp>
              <p:nvSpPr>
                <p:cNvPr id="4116" name="Line 19"/>
                <p:cNvSpPr>
                  <a:spLocks noChangeShapeType="1"/>
                </p:cNvSpPr>
                <p:nvPr/>
              </p:nvSpPr>
              <p:spPr bwMode="auto">
                <a:xfrm>
                  <a:off x="4272" y="2256"/>
                  <a:ext cx="1488" cy="1728"/>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4117" name="Rectangle 34"/>
                <p:cNvSpPr>
                  <a:spLocks noChangeArrowheads="1"/>
                </p:cNvSpPr>
                <p:nvPr/>
              </p:nvSpPr>
              <p:spPr bwMode="auto">
                <a:xfrm>
                  <a:off x="4752" y="2524"/>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成</a:t>
                  </a:r>
                  <a:endParaRPr lang="zh-CN" altLang="en-US" b="1">
                    <a:latin typeface="宋体" panose="02010600030101010101" pitchFamily="2" charset="-122"/>
                  </a:endParaRPr>
                </a:p>
              </p:txBody>
            </p:sp>
            <p:sp>
              <p:nvSpPr>
                <p:cNvPr id="4118" name="Rectangle 35"/>
                <p:cNvSpPr>
                  <a:spLocks noChangeArrowheads="1"/>
                </p:cNvSpPr>
                <p:nvPr/>
              </p:nvSpPr>
              <p:spPr bwMode="auto">
                <a:xfrm>
                  <a:off x="5040" y="2832"/>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绩</a:t>
                  </a:r>
                  <a:endParaRPr lang="zh-CN" altLang="en-US" b="1">
                    <a:latin typeface="宋体" panose="02010600030101010101" pitchFamily="2" charset="-122"/>
                  </a:endParaRPr>
                </a:p>
              </p:txBody>
            </p:sp>
            <p:sp>
              <p:nvSpPr>
                <p:cNvPr id="4119" name="Rectangle 36"/>
                <p:cNvSpPr>
                  <a:spLocks noChangeArrowheads="1"/>
                </p:cNvSpPr>
                <p:nvPr/>
              </p:nvSpPr>
              <p:spPr bwMode="auto">
                <a:xfrm>
                  <a:off x="5232" y="3072"/>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清</a:t>
                  </a:r>
                  <a:endParaRPr lang="zh-CN" altLang="en-US" b="1">
                    <a:latin typeface="宋体" panose="02010600030101010101" pitchFamily="2" charset="-122"/>
                  </a:endParaRPr>
                </a:p>
              </p:txBody>
            </p:sp>
            <p:sp>
              <p:nvSpPr>
                <p:cNvPr id="4120" name="Rectangle 37"/>
                <p:cNvSpPr>
                  <a:spLocks noChangeArrowheads="1"/>
                </p:cNvSpPr>
                <p:nvPr/>
              </p:nvSpPr>
              <p:spPr bwMode="auto">
                <a:xfrm>
                  <a:off x="5424" y="3360"/>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单</a:t>
                  </a:r>
                  <a:endParaRPr lang="zh-CN" altLang="en-US" b="1">
                    <a:latin typeface="宋体" panose="02010600030101010101" pitchFamily="2" charset="-122"/>
                  </a:endParaRPr>
                </a:p>
              </p:txBody>
            </p:sp>
            <p:sp>
              <p:nvSpPr>
                <p:cNvPr id="4121" name="Rectangle 38"/>
                <p:cNvSpPr>
                  <a:spLocks noChangeArrowheads="1"/>
                </p:cNvSpPr>
                <p:nvPr/>
              </p:nvSpPr>
              <p:spPr bwMode="auto">
                <a:xfrm>
                  <a:off x="4368" y="2016"/>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错</a:t>
                  </a:r>
                  <a:endParaRPr lang="zh-CN" altLang="en-US" b="1">
                    <a:latin typeface="宋体" panose="02010600030101010101" pitchFamily="2" charset="-122"/>
                  </a:endParaRPr>
                </a:p>
              </p:txBody>
            </p:sp>
            <p:sp>
              <p:nvSpPr>
                <p:cNvPr id="4122" name="Rectangle 39"/>
                <p:cNvSpPr>
                  <a:spLocks noChangeArrowheads="1"/>
                </p:cNvSpPr>
                <p:nvPr/>
              </p:nvSpPr>
              <p:spPr bwMode="auto">
                <a:xfrm>
                  <a:off x="4512" y="2284"/>
                  <a:ext cx="480" cy="291"/>
                </a:xfrm>
                <a:prstGeom prst="rect">
                  <a:avLst/>
                </a:prstGeom>
                <a:noFill/>
                <a:ln w="9525">
                  <a:noFill/>
                  <a:miter lim="800000"/>
                </a:ln>
              </p:spPr>
              <p:txBody>
                <a:bodyPr lIns="92075" tIns="46038" rIns="92075" bIns="46038">
                  <a:spAutoFit/>
                </a:bodyPr>
                <a:lstStyle/>
                <a:p>
                  <a:pPr eaLnBrk="0" hangingPunct="0"/>
                  <a:r>
                    <a:rPr lang="zh-CN" altLang="en-US" b="1">
                      <a:latin typeface="宋体" panose="02010600030101010101" pitchFamily="2" charset="-122"/>
                    </a:rPr>
                    <a:t>误</a:t>
                  </a:r>
                  <a:endParaRPr lang="zh-CN" altLang="en-US" b="1">
                    <a:latin typeface="宋体" panose="02010600030101010101" pitchFamily="2" charset="-122"/>
                  </a:endParaRPr>
                </a:p>
              </p:txBody>
            </p:sp>
          </p:grpSp>
        </p:grpSp>
      </p:grpSp>
      <p:sp>
        <p:nvSpPr>
          <p:cNvPr id="55" name="Rectangle 2"/>
          <p:cNvSpPr txBox="1">
            <a:spLocks noChangeArrowheads="1"/>
          </p:cNvSpPr>
          <p:nvPr/>
        </p:nvSpPr>
        <p:spPr bwMode="auto">
          <a:xfrm>
            <a:off x="0" y="0"/>
            <a:ext cx="8915400" cy="914400"/>
          </a:xfrm>
          <a:prstGeom prst="rect">
            <a:avLst/>
          </a:prstGeom>
          <a:noFill/>
          <a:ln w="9525">
            <a:noFill/>
            <a:miter lim="800000"/>
          </a:ln>
          <a:effectLst/>
        </p:spPr>
        <p:txBody>
          <a:bodyPr lIns="92075" tIns="46038" rIns="92075" bIns="46038" anchor="ctr"/>
          <a:lstStyle/>
          <a:p>
            <a:pPr algn="ctr">
              <a:defRPr/>
            </a:pPr>
            <a:r>
              <a:rPr lang="zh-CN" altLang="en-US" sz="4000" b="1" kern="0" dirty="0">
                <a:solidFill>
                  <a:schemeClr val="tx2"/>
                </a:solidFill>
                <a:latin typeface="宋体" panose="02010600030101010101" pitchFamily="2" charset="-122"/>
                <a:ea typeface="+mj-ea"/>
                <a:cs typeface="+mj-cs"/>
              </a:rPr>
              <a:t>考务处理系统的分层</a:t>
            </a:r>
            <a:r>
              <a:rPr lang="en-US" altLang="zh-CN" sz="4000" b="1" kern="0" dirty="0">
                <a:solidFill>
                  <a:schemeClr val="tx2"/>
                </a:solidFill>
                <a:latin typeface="宋体" panose="02010600030101010101" pitchFamily="2" charset="-122"/>
                <a:ea typeface="+mj-ea"/>
                <a:cs typeface="+mj-cs"/>
              </a:rPr>
              <a:t>DFD</a:t>
            </a:r>
            <a:r>
              <a:rPr lang="zh-CN" altLang="en-US" sz="4000" b="1" kern="0" dirty="0">
                <a:solidFill>
                  <a:schemeClr val="tx2"/>
                </a:solidFill>
                <a:latin typeface="宋体" panose="02010600030101010101" pitchFamily="2" charset="-122"/>
                <a:ea typeface="+mj-ea"/>
                <a:cs typeface="+mj-cs"/>
              </a:rPr>
              <a:t>图</a:t>
            </a:r>
            <a:endParaRPr lang="zh-CN" altLang="en-US" sz="4000" b="1" kern="0" dirty="0">
              <a:solidFill>
                <a:schemeClr val="tx2"/>
              </a:solidFill>
              <a:latin typeface="宋体" panose="02010600030101010101" pitchFamily="2" charset="-122"/>
              <a:ea typeface="+mj-ea"/>
              <a:cs typeface="+mj-cs"/>
            </a:endParaRPr>
          </a:p>
        </p:txBody>
      </p:sp>
    </p:spTree>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428750" y="1285875"/>
            <a:ext cx="6705600" cy="4643438"/>
            <a:chOff x="48" y="576"/>
            <a:chExt cx="5760" cy="3744"/>
          </a:xfrm>
        </p:grpSpPr>
        <p:sp>
          <p:nvSpPr>
            <p:cNvPr id="5125" name="Oval 3"/>
            <p:cNvSpPr>
              <a:spLocks noChangeArrowheads="1"/>
            </p:cNvSpPr>
            <p:nvPr/>
          </p:nvSpPr>
          <p:spPr bwMode="auto">
            <a:xfrm>
              <a:off x="1008" y="1200"/>
              <a:ext cx="1248" cy="1152"/>
            </a:xfrm>
            <a:prstGeom prst="ellipse">
              <a:avLst/>
            </a:prstGeom>
            <a:solidFill>
              <a:schemeClr val="accent1"/>
            </a:solidFill>
            <a:ln w="25400">
              <a:solidFill>
                <a:schemeClr val="tx1"/>
              </a:solidFill>
              <a:round/>
            </a:ln>
          </p:spPr>
          <p:txBody>
            <a:bodyPr wrap="none" anchor="ctr"/>
            <a:lstStyle/>
            <a:p>
              <a:endParaRPr lang="zh-CN" altLang="en-US"/>
            </a:p>
          </p:txBody>
        </p:sp>
        <p:sp>
          <p:nvSpPr>
            <p:cNvPr id="5126" name="Rectangle 4"/>
            <p:cNvSpPr>
              <a:spLocks noChangeArrowheads="1"/>
            </p:cNvSpPr>
            <p:nvPr/>
          </p:nvSpPr>
          <p:spPr bwMode="auto">
            <a:xfrm>
              <a:off x="1054" y="1488"/>
              <a:ext cx="1200" cy="544"/>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检查</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报名单</a:t>
              </a:r>
              <a:endParaRPr lang="zh-CN" altLang="en-US" sz="2000" b="1">
                <a:latin typeface="宋体" panose="02010600030101010101" pitchFamily="2" charset="-122"/>
              </a:endParaRPr>
            </a:p>
          </p:txBody>
        </p:sp>
        <p:sp>
          <p:nvSpPr>
            <p:cNvPr id="5127" name="Line 5"/>
            <p:cNvSpPr>
              <a:spLocks noChangeShapeType="1"/>
            </p:cNvSpPr>
            <p:nvPr/>
          </p:nvSpPr>
          <p:spPr bwMode="auto">
            <a:xfrm>
              <a:off x="48" y="720"/>
              <a:ext cx="1200" cy="624"/>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5128" name="Line 6"/>
            <p:cNvSpPr>
              <a:spLocks noChangeShapeType="1"/>
            </p:cNvSpPr>
            <p:nvPr/>
          </p:nvSpPr>
          <p:spPr bwMode="auto">
            <a:xfrm flipH="1" flipV="1">
              <a:off x="2256" y="1776"/>
              <a:ext cx="1152"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5129" name="Rectangle 7"/>
            <p:cNvSpPr>
              <a:spLocks noChangeArrowheads="1"/>
            </p:cNvSpPr>
            <p:nvPr/>
          </p:nvSpPr>
          <p:spPr bwMode="auto">
            <a:xfrm>
              <a:off x="482" y="576"/>
              <a:ext cx="1246" cy="308"/>
            </a:xfrm>
            <a:prstGeom prst="rect">
              <a:avLst/>
            </a:prstGeom>
            <a:noFill/>
            <a:ln w="9525">
              <a:noFill/>
              <a:miter lim="800000"/>
            </a:ln>
          </p:spPr>
          <p:txBody>
            <a:bodyPr lIns="92075" tIns="46038" rIns="92075" bIns="46038">
              <a:spAutoFit/>
            </a:bodyPr>
            <a:lstStyle/>
            <a:p>
              <a:pPr eaLnBrk="0" hangingPunct="0"/>
              <a:r>
                <a:rPr lang="zh-CN" altLang="en-US" sz="2000" b="1">
                  <a:latin typeface="宋体" panose="02010600030101010101" pitchFamily="2" charset="-122"/>
                </a:rPr>
                <a:t>报名单</a:t>
              </a:r>
              <a:endParaRPr lang="zh-CN" altLang="en-US" sz="2000" b="1">
                <a:latin typeface="宋体" panose="02010600030101010101" pitchFamily="2" charset="-122"/>
              </a:endParaRPr>
            </a:p>
          </p:txBody>
        </p:sp>
        <p:sp>
          <p:nvSpPr>
            <p:cNvPr id="5130" name="Rectangle 8"/>
            <p:cNvSpPr>
              <a:spLocks noChangeArrowheads="1"/>
            </p:cNvSpPr>
            <p:nvPr/>
          </p:nvSpPr>
          <p:spPr bwMode="auto">
            <a:xfrm>
              <a:off x="4703" y="1322"/>
              <a:ext cx="1010" cy="308"/>
            </a:xfrm>
            <a:prstGeom prst="rect">
              <a:avLst/>
            </a:prstGeom>
            <a:noFill/>
            <a:ln w="9525">
              <a:noFill/>
              <a:miter lim="800000"/>
            </a:ln>
          </p:spPr>
          <p:txBody>
            <a:bodyPr lIns="92075" tIns="46038" rIns="92075" bIns="46038">
              <a:spAutoFit/>
            </a:bodyPr>
            <a:lstStyle/>
            <a:p>
              <a:pPr eaLnBrk="0" hangingPunct="0"/>
              <a:r>
                <a:rPr lang="zh-CN" altLang="en-US" sz="2000" b="1">
                  <a:latin typeface="宋体" panose="02010600030101010101" pitchFamily="2" charset="-122"/>
                </a:rPr>
                <a:t>准考证</a:t>
              </a:r>
              <a:endParaRPr lang="zh-CN" altLang="en-US" sz="2000" b="1">
                <a:latin typeface="宋体" panose="02010600030101010101" pitchFamily="2" charset="-122"/>
              </a:endParaRPr>
            </a:p>
          </p:txBody>
        </p:sp>
        <p:sp>
          <p:nvSpPr>
            <p:cNvPr id="5131" name="Line 9"/>
            <p:cNvSpPr>
              <a:spLocks noChangeShapeType="1"/>
            </p:cNvSpPr>
            <p:nvPr/>
          </p:nvSpPr>
          <p:spPr bwMode="auto">
            <a:xfrm>
              <a:off x="4608" y="3552"/>
              <a:ext cx="1152" cy="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5132" name="Rectangle 10"/>
            <p:cNvSpPr>
              <a:spLocks noChangeArrowheads="1"/>
            </p:cNvSpPr>
            <p:nvPr/>
          </p:nvSpPr>
          <p:spPr bwMode="auto">
            <a:xfrm>
              <a:off x="1343" y="1252"/>
              <a:ext cx="490" cy="305"/>
            </a:xfrm>
            <a:prstGeom prst="rect">
              <a:avLst/>
            </a:prstGeom>
            <a:noFill/>
            <a:ln w="9525">
              <a:noFill/>
              <a:miter lim="800000"/>
            </a:ln>
          </p:spPr>
          <p:txBody>
            <a:bodyPr wrap="none" lIns="92075" tIns="46038" rIns="92075" bIns="46038">
              <a:spAutoFit/>
            </a:bodyPr>
            <a:lstStyle/>
            <a:p>
              <a:pPr eaLnBrk="0" hangingPunct="0"/>
              <a:r>
                <a:rPr lang="en-US" altLang="zh-CN" sz="2000" b="1">
                  <a:latin typeface="宋体" panose="02010600030101010101" pitchFamily="2" charset="-122"/>
                </a:rPr>
                <a:t>1.1</a:t>
              </a:r>
              <a:endParaRPr lang="en-US" altLang="zh-CN" sz="2000" b="1">
                <a:latin typeface="宋体" panose="02010600030101010101" pitchFamily="2" charset="-122"/>
              </a:endParaRPr>
            </a:p>
          </p:txBody>
        </p:sp>
        <p:sp>
          <p:nvSpPr>
            <p:cNvPr id="5133" name="Oval 11"/>
            <p:cNvSpPr>
              <a:spLocks noChangeArrowheads="1"/>
            </p:cNvSpPr>
            <p:nvPr/>
          </p:nvSpPr>
          <p:spPr bwMode="auto">
            <a:xfrm>
              <a:off x="3360" y="1104"/>
              <a:ext cx="1232" cy="1152"/>
            </a:xfrm>
            <a:prstGeom prst="ellipse">
              <a:avLst/>
            </a:prstGeom>
            <a:solidFill>
              <a:schemeClr val="accent1"/>
            </a:solidFill>
            <a:ln w="25400">
              <a:solidFill>
                <a:schemeClr val="tx1"/>
              </a:solidFill>
              <a:round/>
            </a:ln>
          </p:spPr>
          <p:txBody>
            <a:bodyPr wrap="none" anchor="ctr"/>
            <a:lstStyle/>
            <a:p>
              <a:endParaRPr lang="zh-CN" altLang="en-US"/>
            </a:p>
          </p:txBody>
        </p:sp>
        <p:sp>
          <p:nvSpPr>
            <p:cNvPr id="5134" name="Rectangle 12"/>
            <p:cNvSpPr>
              <a:spLocks noChangeArrowheads="1"/>
            </p:cNvSpPr>
            <p:nvPr/>
          </p:nvSpPr>
          <p:spPr bwMode="auto">
            <a:xfrm>
              <a:off x="3533" y="1488"/>
              <a:ext cx="1012" cy="544"/>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编准考证号</a:t>
              </a:r>
              <a:endParaRPr lang="zh-CN" altLang="en-US" sz="2000" b="1">
                <a:latin typeface="宋体" panose="02010600030101010101" pitchFamily="2" charset="-122"/>
              </a:endParaRPr>
            </a:p>
          </p:txBody>
        </p:sp>
        <p:sp>
          <p:nvSpPr>
            <p:cNvPr id="5135" name="Rectangle 13"/>
            <p:cNvSpPr>
              <a:spLocks noChangeArrowheads="1"/>
            </p:cNvSpPr>
            <p:nvPr/>
          </p:nvSpPr>
          <p:spPr bwMode="auto">
            <a:xfrm>
              <a:off x="3711" y="1156"/>
              <a:ext cx="489" cy="305"/>
            </a:xfrm>
            <a:prstGeom prst="rect">
              <a:avLst/>
            </a:prstGeom>
            <a:noFill/>
            <a:ln w="9525">
              <a:noFill/>
              <a:miter lim="800000"/>
            </a:ln>
          </p:spPr>
          <p:txBody>
            <a:bodyPr wrap="none" lIns="92075" tIns="46038" rIns="92075" bIns="46038">
              <a:spAutoFit/>
            </a:bodyPr>
            <a:lstStyle/>
            <a:p>
              <a:pPr eaLnBrk="0" hangingPunct="0"/>
              <a:r>
                <a:rPr lang="en-US" altLang="zh-CN" sz="2000" b="1">
                  <a:latin typeface="宋体" panose="02010600030101010101" pitchFamily="2" charset="-122"/>
                </a:rPr>
                <a:t>1.2</a:t>
              </a:r>
              <a:endParaRPr lang="en-US" altLang="zh-CN" sz="2000" b="1">
                <a:latin typeface="宋体" panose="02010600030101010101" pitchFamily="2" charset="-122"/>
              </a:endParaRPr>
            </a:p>
          </p:txBody>
        </p:sp>
        <p:sp>
          <p:nvSpPr>
            <p:cNvPr id="5136" name="Line 14"/>
            <p:cNvSpPr>
              <a:spLocks noChangeShapeType="1"/>
            </p:cNvSpPr>
            <p:nvPr/>
          </p:nvSpPr>
          <p:spPr bwMode="auto">
            <a:xfrm flipH="1">
              <a:off x="1824" y="3552"/>
              <a:ext cx="1536" cy="336"/>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5137" name="Line 15"/>
            <p:cNvSpPr>
              <a:spLocks noChangeShapeType="1"/>
            </p:cNvSpPr>
            <p:nvPr/>
          </p:nvSpPr>
          <p:spPr bwMode="auto">
            <a:xfrm flipV="1">
              <a:off x="3936" y="2256"/>
              <a:ext cx="0" cy="816"/>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5138" name="Rectangle 16"/>
            <p:cNvSpPr>
              <a:spLocks noChangeArrowheads="1"/>
            </p:cNvSpPr>
            <p:nvPr/>
          </p:nvSpPr>
          <p:spPr bwMode="auto">
            <a:xfrm>
              <a:off x="48" y="1249"/>
              <a:ext cx="1200" cy="544"/>
            </a:xfrm>
            <a:prstGeom prst="rect">
              <a:avLst/>
            </a:prstGeom>
            <a:noFill/>
            <a:ln w="9525">
              <a:noFill/>
              <a:miter lim="800000"/>
            </a:ln>
          </p:spPr>
          <p:txBody>
            <a:bodyPr lIns="92075" tIns="46038" rIns="92075" bIns="46038">
              <a:spAutoFit/>
            </a:bodyPr>
            <a:lstStyle/>
            <a:p>
              <a:pPr eaLnBrk="0" hangingPunct="0"/>
              <a:r>
                <a:rPr lang="zh-CN" altLang="en-US" sz="2000" b="1">
                  <a:latin typeface="宋体" panose="02010600030101010101" pitchFamily="2" charset="-122"/>
                </a:rPr>
                <a:t>不合格</a:t>
              </a:r>
              <a:endParaRPr lang="zh-CN" altLang="en-US" sz="2000" b="1">
                <a:latin typeface="宋体" panose="02010600030101010101" pitchFamily="2" charset="-122"/>
              </a:endParaRPr>
            </a:p>
            <a:p>
              <a:pPr eaLnBrk="0" hangingPunct="0"/>
              <a:r>
                <a:rPr lang="zh-CN" altLang="en-US" sz="2000" b="1">
                  <a:latin typeface="宋体" panose="02010600030101010101" pitchFamily="2" charset="-122"/>
                </a:rPr>
                <a:t>报名单</a:t>
              </a:r>
              <a:endParaRPr lang="zh-CN" altLang="en-US" sz="2000" b="1">
                <a:latin typeface="宋体" panose="02010600030101010101" pitchFamily="2" charset="-122"/>
              </a:endParaRPr>
            </a:p>
          </p:txBody>
        </p:sp>
        <p:sp>
          <p:nvSpPr>
            <p:cNvPr id="5139" name="Rectangle 17"/>
            <p:cNvSpPr>
              <a:spLocks noChangeArrowheads="1"/>
            </p:cNvSpPr>
            <p:nvPr/>
          </p:nvSpPr>
          <p:spPr bwMode="auto">
            <a:xfrm>
              <a:off x="1054" y="3998"/>
              <a:ext cx="1046" cy="308"/>
            </a:xfrm>
            <a:prstGeom prst="rect">
              <a:avLst/>
            </a:prstGeom>
            <a:noFill/>
            <a:ln w="9525">
              <a:noFill/>
              <a:miter lim="800000"/>
            </a:ln>
          </p:spPr>
          <p:txBody>
            <a:bodyPr wrap="none" lIns="92075" tIns="46038" rIns="92075" bIns="46038">
              <a:spAutoFit/>
            </a:bodyPr>
            <a:lstStyle/>
            <a:p>
              <a:pPr eaLnBrk="0" hangingPunct="0"/>
              <a:r>
                <a:rPr lang="zh-CN" altLang="en-US" sz="2000" b="1">
                  <a:latin typeface="宋体" panose="02010600030101010101" pitchFamily="2" charset="-122"/>
                </a:rPr>
                <a:t>考生名册</a:t>
              </a:r>
              <a:endParaRPr lang="zh-CN" altLang="en-US" sz="2000" b="1">
                <a:latin typeface="宋体" panose="02010600030101010101" pitchFamily="2" charset="-122"/>
              </a:endParaRPr>
            </a:p>
          </p:txBody>
        </p:sp>
        <p:sp>
          <p:nvSpPr>
            <p:cNvPr id="6163" name="Line 18"/>
            <p:cNvSpPr>
              <a:spLocks noChangeShapeType="1"/>
            </p:cNvSpPr>
            <p:nvPr/>
          </p:nvSpPr>
          <p:spPr bwMode="auto">
            <a:xfrm>
              <a:off x="960" y="3936"/>
              <a:ext cx="1248"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sz="2000"/>
            </a:p>
          </p:txBody>
        </p:sp>
        <p:sp>
          <p:nvSpPr>
            <p:cNvPr id="6164" name="Line 19"/>
            <p:cNvSpPr>
              <a:spLocks noChangeShapeType="1"/>
            </p:cNvSpPr>
            <p:nvPr/>
          </p:nvSpPr>
          <p:spPr bwMode="auto">
            <a:xfrm>
              <a:off x="1008" y="4320"/>
              <a:ext cx="1200"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sp>
          <p:nvSpPr>
            <p:cNvPr id="5142" name="Rectangle 20"/>
            <p:cNvSpPr>
              <a:spLocks noChangeArrowheads="1"/>
            </p:cNvSpPr>
            <p:nvPr/>
          </p:nvSpPr>
          <p:spPr bwMode="auto">
            <a:xfrm>
              <a:off x="4562" y="3168"/>
              <a:ext cx="1246" cy="308"/>
            </a:xfrm>
            <a:prstGeom prst="rect">
              <a:avLst/>
            </a:prstGeom>
            <a:noFill/>
            <a:ln w="9525">
              <a:noFill/>
              <a:miter lim="800000"/>
            </a:ln>
          </p:spPr>
          <p:txBody>
            <a:bodyPr lIns="92075" tIns="46038" rIns="92075" bIns="46038">
              <a:spAutoFit/>
            </a:bodyPr>
            <a:lstStyle/>
            <a:p>
              <a:pPr eaLnBrk="0" hangingPunct="0"/>
              <a:r>
                <a:rPr lang="zh-CN" altLang="en-US" sz="2000" b="1">
                  <a:latin typeface="宋体" panose="02010600030101010101" pitchFamily="2" charset="-122"/>
                </a:rPr>
                <a:t>考生名单</a:t>
              </a:r>
              <a:endParaRPr lang="zh-CN" altLang="en-US" sz="2000" b="1">
                <a:latin typeface="宋体" panose="02010600030101010101" pitchFamily="2" charset="-122"/>
              </a:endParaRPr>
            </a:p>
          </p:txBody>
        </p:sp>
        <p:sp>
          <p:nvSpPr>
            <p:cNvPr id="5143" name="Line 21"/>
            <p:cNvSpPr>
              <a:spLocks noChangeShapeType="1"/>
            </p:cNvSpPr>
            <p:nvPr/>
          </p:nvSpPr>
          <p:spPr bwMode="auto">
            <a:xfrm flipV="1">
              <a:off x="48" y="1968"/>
              <a:ext cx="1008"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5144" name="Rectangle 22"/>
            <p:cNvSpPr>
              <a:spLocks noChangeArrowheads="1"/>
            </p:cNvSpPr>
            <p:nvPr/>
          </p:nvSpPr>
          <p:spPr bwMode="auto">
            <a:xfrm>
              <a:off x="2254" y="1007"/>
              <a:ext cx="1108" cy="571"/>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合格</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报名单</a:t>
              </a:r>
              <a:endParaRPr lang="zh-CN" altLang="en-US" sz="2000" b="1">
                <a:latin typeface="宋体" panose="02010600030101010101" pitchFamily="2" charset="-122"/>
              </a:endParaRPr>
            </a:p>
          </p:txBody>
        </p:sp>
        <p:sp>
          <p:nvSpPr>
            <p:cNvPr id="5145" name="Line 23"/>
            <p:cNvSpPr>
              <a:spLocks noChangeShapeType="1"/>
            </p:cNvSpPr>
            <p:nvPr/>
          </p:nvSpPr>
          <p:spPr bwMode="auto">
            <a:xfrm flipH="1" flipV="1">
              <a:off x="4560" y="1776"/>
              <a:ext cx="1152"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5146" name="Oval 24"/>
            <p:cNvSpPr>
              <a:spLocks noChangeArrowheads="1"/>
            </p:cNvSpPr>
            <p:nvPr/>
          </p:nvSpPr>
          <p:spPr bwMode="auto">
            <a:xfrm>
              <a:off x="3360" y="3072"/>
              <a:ext cx="1232" cy="1152"/>
            </a:xfrm>
            <a:prstGeom prst="ellipse">
              <a:avLst/>
            </a:prstGeom>
            <a:solidFill>
              <a:schemeClr val="accent1"/>
            </a:solidFill>
            <a:ln w="25400">
              <a:solidFill>
                <a:schemeClr val="tx1"/>
              </a:solidFill>
              <a:round/>
            </a:ln>
          </p:spPr>
          <p:txBody>
            <a:bodyPr wrap="none" anchor="ctr"/>
            <a:lstStyle/>
            <a:p>
              <a:endParaRPr lang="zh-CN" altLang="en-US"/>
            </a:p>
          </p:txBody>
        </p:sp>
        <p:sp>
          <p:nvSpPr>
            <p:cNvPr id="5147" name="Rectangle 25"/>
            <p:cNvSpPr>
              <a:spLocks noChangeArrowheads="1"/>
            </p:cNvSpPr>
            <p:nvPr/>
          </p:nvSpPr>
          <p:spPr bwMode="auto">
            <a:xfrm>
              <a:off x="3503" y="3408"/>
              <a:ext cx="1010" cy="544"/>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登记</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考生</a:t>
              </a:r>
              <a:endParaRPr lang="zh-CN" altLang="en-US" sz="2000" b="1">
                <a:latin typeface="宋体" panose="02010600030101010101" pitchFamily="2" charset="-122"/>
              </a:endParaRPr>
            </a:p>
          </p:txBody>
        </p:sp>
        <p:sp>
          <p:nvSpPr>
            <p:cNvPr id="5148" name="Rectangle 26"/>
            <p:cNvSpPr>
              <a:spLocks noChangeArrowheads="1"/>
            </p:cNvSpPr>
            <p:nvPr/>
          </p:nvSpPr>
          <p:spPr bwMode="auto">
            <a:xfrm>
              <a:off x="3711" y="3123"/>
              <a:ext cx="489" cy="305"/>
            </a:xfrm>
            <a:prstGeom prst="rect">
              <a:avLst/>
            </a:prstGeom>
            <a:noFill/>
            <a:ln w="9525">
              <a:noFill/>
              <a:miter lim="800000"/>
            </a:ln>
          </p:spPr>
          <p:txBody>
            <a:bodyPr wrap="none" lIns="92075" tIns="46038" rIns="92075" bIns="46038">
              <a:spAutoFit/>
            </a:bodyPr>
            <a:lstStyle/>
            <a:p>
              <a:pPr eaLnBrk="0" hangingPunct="0"/>
              <a:r>
                <a:rPr lang="en-US" altLang="zh-CN" sz="2000" b="1">
                  <a:latin typeface="宋体" panose="02010600030101010101" pitchFamily="2" charset="-122"/>
                </a:rPr>
                <a:t>1.3</a:t>
              </a:r>
              <a:endParaRPr lang="en-US" altLang="zh-CN" sz="2000" b="1">
                <a:latin typeface="宋体" panose="02010600030101010101" pitchFamily="2" charset="-122"/>
              </a:endParaRPr>
            </a:p>
          </p:txBody>
        </p:sp>
      </p:grpSp>
      <p:sp>
        <p:nvSpPr>
          <p:cNvPr id="5123" name="Rectangle 27"/>
          <p:cNvSpPr>
            <a:spLocks noChangeArrowheads="1"/>
          </p:cNvSpPr>
          <p:nvPr/>
        </p:nvSpPr>
        <p:spPr bwMode="auto">
          <a:xfrm>
            <a:off x="214313" y="6000750"/>
            <a:ext cx="3962400" cy="641350"/>
          </a:xfrm>
          <a:prstGeom prst="rect">
            <a:avLst/>
          </a:prstGeom>
          <a:solidFill>
            <a:srgbClr val="92D050"/>
          </a:solidFill>
          <a:ln w="9525">
            <a:noFill/>
            <a:miter lim="800000"/>
          </a:ln>
        </p:spPr>
        <p:txBody>
          <a:bodyPr lIns="92075" tIns="46038" rIns="92075" bIns="46038">
            <a:spAutoFit/>
          </a:bodyPr>
          <a:lstStyle/>
          <a:p>
            <a:pPr eaLnBrk="0" hangingPunct="0"/>
            <a:r>
              <a:rPr lang="zh-CN" altLang="en-US" sz="3600" b="1">
                <a:solidFill>
                  <a:schemeClr val="tx2"/>
                </a:solidFill>
                <a:latin typeface="黑体" panose="02010609060101010101" pitchFamily="2" charset="-122"/>
                <a:ea typeface="黑体" panose="02010609060101010101" pitchFamily="2" charset="-122"/>
              </a:rPr>
              <a:t>一层数据流图 </a:t>
            </a:r>
            <a:r>
              <a:rPr lang="en-US" altLang="zh-CN" sz="3600" b="1">
                <a:solidFill>
                  <a:schemeClr val="tx2"/>
                </a:solidFill>
                <a:latin typeface="黑体" panose="02010609060101010101" pitchFamily="2" charset="-122"/>
                <a:ea typeface="黑体" panose="02010609060101010101" pitchFamily="2" charset="-122"/>
              </a:rPr>
              <a:t>(a)</a:t>
            </a:r>
            <a:endParaRPr lang="en-US" altLang="zh-CN" sz="3600" b="1">
              <a:solidFill>
                <a:schemeClr val="tx2"/>
              </a:solidFill>
              <a:latin typeface="黑体" panose="02010609060101010101" pitchFamily="2" charset="-122"/>
              <a:ea typeface="黑体" panose="02010609060101010101" pitchFamily="2" charset="-122"/>
            </a:endParaRPr>
          </a:p>
        </p:txBody>
      </p:sp>
      <p:sp>
        <p:nvSpPr>
          <p:cNvPr id="28" name="Rectangle 2"/>
          <p:cNvSpPr txBox="1">
            <a:spLocks noChangeArrowheads="1"/>
          </p:cNvSpPr>
          <p:nvPr/>
        </p:nvSpPr>
        <p:spPr bwMode="auto">
          <a:xfrm>
            <a:off x="0" y="0"/>
            <a:ext cx="8915400" cy="914400"/>
          </a:xfrm>
          <a:prstGeom prst="rect">
            <a:avLst/>
          </a:prstGeom>
          <a:noFill/>
          <a:ln w="9525">
            <a:noFill/>
            <a:miter lim="800000"/>
          </a:ln>
          <a:effectLst/>
        </p:spPr>
        <p:txBody>
          <a:bodyPr lIns="92075" tIns="46038" rIns="92075" bIns="46038" anchor="ctr"/>
          <a:lstStyle/>
          <a:p>
            <a:pPr algn="ctr">
              <a:defRPr/>
            </a:pPr>
            <a:r>
              <a:rPr lang="zh-CN" altLang="en-US" sz="4000" b="1" kern="0" dirty="0">
                <a:solidFill>
                  <a:schemeClr val="tx2"/>
                </a:solidFill>
                <a:latin typeface="宋体" panose="02010600030101010101" pitchFamily="2" charset="-122"/>
                <a:ea typeface="+mj-ea"/>
                <a:cs typeface="+mj-cs"/>
              </a:rPr>
              <a:t>考务处理系统的分层</a:t>
            </a:r>
            <a:r>
              <a:rPr lang="en-US" altLang="zh-CN" sz="4000" b="1" kern="0" dirty="0">
                <a:solidFill>
                  <a:schemeClr val="tx2"/>
                </a:solidFill>
                <a:latin typeface="宋体" panose="02010600030101010101" pitchFamily="2" charset="-122"/>
                <a:ea typeface="+mj-ea"/>
                <a:cs typeface="+mj-cs"/>
              </a:rPr>
              <a:t>DFD</a:t>
            </a:r>
            <a:r>
              <a:rPr lang="zh-CN" altLang="en-US" sz="4000" b="1" kern="0" dirty="0">
                <a:solidFill>
                  <a:schemeClr val="tx2"/>
                </a:solidFill>
                <a:latin typeface="宋体" panose="02010600030101010101" pitchFamily="2" charset="-122"/>
                <a:ea typeface="+mj-ea"/>
                <a:cs typeface="+mj-cs"/>
              </a:rPr>
              <a:t>图</a:t>
            </a:r>
            <a:endParaRPr lang="zh-CN" altLang="en-US" sz="4000" b="1" kern="0" dirty="0">
              <a:solidFill>
                <a:schemeClr val="tx2"/>
              </a:solidFill>
              <a:latin typeface="宋体" panose="02010600030101010101" pitchFamily="2" charset="-122"/>
              <a:ea typeface="+mj-ea"/>
              <a:cs typeface="+mj-cs"/>
            </a:endParaRPr>
          </a:p>
        </p:txBody>
      </p:sp>
    </p:spTree>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262063" y="1143000"/>
            <a:ext cx="7239000" cy="5000625"/>
            <a:chOff x="0" y="480"/>
            <a:chExt cx="5808" cy="3840"/>
          </a:xfrm>
        </p:grpSpPr>
        <p:grpSp>
          <p:nvGrpSpPr>
            <p:cNvPr id="3" name="Group 3"/>
            <p:cNvGrpSpPr/>
            <p:nvPr/>
          </p:nvGrpSpPr>
          <p:grpSpPr bwMode="auto">
            <a:xfrm>
              <a:off x="960" y="1776"/>
              <a:ext cx="3281" cy="816"/>
              <a:chOff x="960" y="1776"/>
              <a:chExt cx="3281" cy="816"/>
            </a:xfrm>
          </p:grpSpPr>
          <p:sp>
            <p:nvSpPr>
              <p:cNvPr id="6193" name="Line 4"/>
              <p:cNvSpPr>
                <a:spLocks noChangeShapeType="1"/>
              </p:cNvSpPr>
              <p:nvPr/>
            </p:nvSpPr>
            <p:spPr bwMode="auto">
              <a:xfrm flipH="1">
                <a:off x="960" y="2160"/>
                <a:ext cx="1680" cy="432"/>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6194" name="Rectangle 5"/>
              <p:cNvSpPr>
                <a:spLocks noChangeArrowheads="1"/>
              </p:cNvSpPr>
              <p:nvPr/>
            </p:nvSpPr>
            <p:spPr bwMode="auto">
              <a:xfrm>
                <a:off x="2528" y="1843"/>
                <a:ext cx="1713" cy="301"/>
              </a:xfrm>
              <a:prstGeom prst="rect">
                <a:avLst/>
              </a:prstGeom>
              <a:noFill/>
              <a:ln w="9525">
                <a:noFill/>
                <a:miter lim="800000"/>
              </a:ln>
            </p:spPr>
            <p:txBody>
              <a:bodyPr lIns="92075" tIns="46038" rIns="92075" bIns="46038">
                <a:spAutoFit/>
              </a:bodyPr>
              <a:lstStyle/>
              <a:p>
                <a:pPr eaLnBrk="0" hangingPunct="0"/>
                <a:r>
                  <a:rPr lang="zh-CN" altLang="en-US" sz="2000" b="1">
                    <a:latin typeface="宋体" panose="02010600030101010101" pitchFamily="2" charset="-122"/>
                  </a:rPr>
                  <a:t>试题得分清单</a:t>
                </a:r>
                <a:endParaRPr lang="zh-CN" altLang="en-US" sz="2000" b="1">
                  <a:latin typeface="宋体" panose="02010600030101010101" pitchFamily="2" charset="-122"/>
                </a:endParaRPr>
              </a:p>
            </p:txBody>
          </p:sp>
          <p:sp>
            <p:nvSpPr>
              <p:cNvPr id="7218" name="Line 6"/>
              <p:cNvSpPr>
                <a:spLocks noChangeShapeType="1"/>
              </p:cNvSpPr>
              <p:nvPr/>
            </p:nvSpPr>
            <p:spPr bwMode="auto">
              <a:xfrm>
                <a:off x="2496" y="1776"/>
                <a:ext cx="1441"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sz="2000"/>
              </a:p>
            </p:txBody>
          </p:sp>
          <p:sp>
            <p:nvSpPr>
              <p:cNvPr id="7219" name="Line 7"/>
              <p:cNvSpPr>
                <a:spLocks noChangeShapeType="1"/>
              </p:cNvSpPr>
              <p:nvPr/>
            </p:nvSpPr>
            <p:spPr bwMode="auto">
              <a:xfrm>
                <a:off x="2496" y="2160"/>
                <a:ext cx="1441"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sp>
            <p:nvSpPr>
              <p:cNvPr id="6197" name="Line 8"/>
              <p:cNvSpPr>
                <a:spLocks noChangeShapeType="1"/>
              </p:cNvSpPr>
              <p:nvPr/>
            </p:nvSpPr>
            <p:spPr bwMode="auto">
              <a:xfrm flipH="1">
                <a:off x="2304" y="2160"/>
                <a:ext cx="672" cy="384"/>
              </a:xfrm>
              <a:prstGeom prst="line">
                <a:avLst/>
              </a:prstGeom>
              <a:noFill/>
              <a:ln w="25400">
                <a:solidFill>
                  <a:schemeClr val="tx1"/>
                </a:solidFill>
                <a:round/>
                <a:headEnd type="none" w="sm" len="sm"/>
                <a:tailEnd type="stealth" w="med" len="lg"/>
              </a:ln>
            </p:spPr>
            <p:txBody>
              <a:bodyPr wrap="none" anchor="ctr"/>
              <a:lstStyle/>
              <a:p>
                <a:endParaRPr lang="zh-CN" altLang="en-US"/>
              </a:p>
            </p:txBody>
          </p:sp>
        </p:grpSp>
        <p:grpSp>
          <p:nvGrpSpPr>
            <p:cNvPr id="4" name="Group 9"/>
            <p:cNvGrpSpPr/>
            <p:nvPr/>
          </p:nvGrpSpPr>
          <p:grpSpPr bwMode="auto">
            <a:xfrm>
              <a:off x="3840" y="2592"/>
              <a:ext cx="1968" cy="1056"/>
              <a:chOff x="3840" y="2592"/>
              <a:chExt cx="1968" cy="1056"/>
            </a:xfrm>
          </p:grpSpPr>
          <p:sp>
            <p:nvSpPr>
              <p:cNvPr id="6188" name="Oval 10"/>
              <p:cNvSpPr>
                <a:spLocks noChangeArrowheads="1"/>
              </p:cNvSpPr>
              <p:nvPr/>
            </p:nvSpPr>
            <p:spPr bwMode="auto">
              <a:xfrm>
                <a:off x="3840" y="2592"/>
                <a:ext cx="1056" cy="1056"/>
              </a:xfrm>
              <a:prstGeom prst="ellipse">
                <a:avLst/>
              </a:prstGeom>
              <a:solidFill>
                <a:schemeClr val="accent1"/>
              </a:solidFill>
              <a:ln w="25400">
                <a:solidFill>
                  <a:schemeClr val="tx1"/>
                </a:solidFill>
                <a:round/>
              </a:ln>
            </p:spPr>
            <p:txBody>
              <a:bodyPr wrap="none" anchor="ctr"/>
              <a:lstStyle/>
              <a:p>
                <a:endParaRPr lang="zh-CN" altLang="en-US"/>
              </a:p>
            </p:txBody>
          </p:sp>
          <p:sp>
            <p:nvSpPr>
              <p:cNvPr id="6189" name="Rectangle 11"/>
              <p:cNvSpPr>
                <a:spLocks noChangeArrowheads="1"/>
              </p:cNvSpPr>
              <p:nvPr/>
            </p:nvSpPr>
            <p:spPr bwMode="auto">
              <a:xfrm>
                <a:off x="3905" y="2833"/>
                <a:ext cx="1008"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制作</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通知单</a:t>
                </a:r>
                <a:endParaRPr lang="zh-CN" altLang="en-US" sz="2000" b="1">
                  <a:latin typeface="宋体" panose="02010600030101010101" pitchFamily="2" charset="-122"/>
                </a:endParaRPr>
              </a:p>
            </p:txBody>
          </p:sp>
          <p:sp>
            <p:nvSpPr>
              <p:cNvPr id="6190" name="Rectangle 12"/>
              <p:cNvSpPr>
                <a:spLocks noChangeArrowheads="1"/>
              </p:cNvSpPr>
              <p:nvPr/>
            </p:nvSpPr>
            <p:spPr bwMode="auto">
              <a:xfrm>
                <a:off x="4129" y="2612"/>
                <a:ext cx="458" cy="298"/>
              </a:xfrm>
              <a:prstGeom prst="rect">
                <a:avLst/>
              </a:prstGeom>
              <a:noFill/>
              <a:ln w="9525">
                <a:noFill/>
                <a:miter lim="800000"/>
              </a:ln>
            </p:spPr>
            <p:txBody>
              <a:bodyPr wrap="none" lIns="92075" tIns="46038" rIns="92075" bIns="46038">
                <a:spAutoFit/>
              </a:bodyPr>
              <a:lstStyle/>
              <a:p>
                <a:pPr eaLnBrk="0" hangingPunct="0"/>
                <a:r>
                  <a:rPr lang="en-US" altLang="zh-CN" sz="2000" b="1">
                    <a:latin typeface="宋体" panose="02010600030101010101" pitchFamily="2" charset="-122"/>
                  </a:rPr>
                  <a:t>2.3</a:t>
                </a:r>
                <a:endParaRPr lang="en-US" altLang="zh-CN" sz="2000" b="1">
                  <a:latin typeface="宋体" panose="02010600030101010101" pitchFamily="2" charset="-122"/>
                </a:endParaRPr>
              </a:p>
            </p:txBody>
          </p:sp>
          <p:sp>
            <p:nvSpPr>
              <p:cNvPr id="6191" name="Line 13"/>
              <p:cNvSpPr>
                <a:spLocks noChangeShapeType="1"/>
              </p:cNvSpPr>
              <p:nvPr/>
            </p:nvSpPr>
            <p:spPr bwMode="auto">
              <a:xfrm flipH="1" flipV="1">
                <a:off x="4896" y="3264"/>
                <a:ext cx="864"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6192" name="Rectangle 14"/>
              <p:cNvSpPr>
                <a:spLocks noChangeArrowheads="1"/>
              </p:cNvSpPr>
              <p:nvPr/>
            </p:nvSpPr>
            <p:spPr bwMode="auto">
              <a:xfrm>
                <a:off x="4848" y="2684"/>
                <a:ext cx="960"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考生</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通知单</a:t>
                </a:r>
                <a:endParaRPr lang="zh-CN" altLang="en-US" sz="2000" b="1">
                  <a:latin typeface="宋体" panose="02010600030101010101" pitchFamily="2" charset="-122"/>
                </a:endParaRPr>
              </a:p>
            </p:txBody>
          </p:sp>
        </p:grpSp>
        <p:grpSp>
          <p:nvGrpSpPr>
            <p:cNvPr id="5" name="Group 15"/>
            <p:cNvGrpSpPr/>
            <p:nvPr/>
          </p:nvGrpSpPr>
          <p:grpSpPr bwMode="auto">
            <a:xfrm>
              <a:off x="0" y="2418"/>
              <a:ext cx="1248" cy="1902"/>
              <a:chOff x="0" y="2418"/>
              <a:chExt cx="1248" cy="1902"/>
            </a:xfrm>
          </p:grpSpPr>
          <p:sp>
            <p:nvSpPr>
              <p:cNvPr id="6183" name="Oval 16"/>
              <p:cNvSpPr>
                <a:spLocks noChangeArrowheads="1"/>
              </p:cNvSpPr>
              <p:nvPr/>
            </p:nvSpPr>
            <p:spPr bwMode="auto">
              <a:xfrm>
                <a:off x="0" y="2496"/>
                <a:ext cx="1248" cy="1056"/>
              </a:xfrm>
              <a:prstGeom prst="ellipse">
                <a:avLst/>
              </a:prstGeom>
              <a:solidFill>
                <a:schemeClr val="accent1"/>
              </a:solidFill>
              <a:ln w="25400">
                <a:solidFill>
                  <a:schemeClr val="tx1"/>
                </a:solidFill>
                <a:round/>
              </a:ln>
            </p:spPr>
            <p:txBody>
              <a:bodyPr wrap="none" anchor="ctr"/>
              <a:lstStyle/>
              <a:p>
                <a:endParaRPr lang="zh-CN" altLang="en-US"/>
              </a:p>
            </p:txBody>
          </p:sp>
          <p:sp>
            <p:nvSpPr>
              <p:cNvPr id="6184" name="Rectangle 17"/>
              <p:cNvSpPr>
                <a:spLocks noChangeArrowheads="1"/>
              </p:cNvSpPr>
              <p:nvPr/>
            </p:nvSpPr>
            <p:spPr bwMode="auto">
              <a:xfrm>
                <a:off x="48" y="2689"/>
                <a:ext cx="1198"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分析</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试题难度</a:t>
                </a:r>
                <a:endParaRPr lang="zh-CN" altLang="en-US" sz="2000" b="1">
                  <a:latin typeface="宋体" panose="02010600030101010101" pitchFamily="2" charset="-122"/>
                </a:endParaRPr>
              </a:p>
            </p:txBody>
          </p:sp>
          <p:sp>
            <p:nvSpPr>
              <p:cNvPr id="6185" name="Rectangle 18"/>
              <p:cNvSpPr>
                <a:spLocks noChangeArrowheads="1"/>
              </p:cNvSpPr>
              <p:nvPr/>
            </p:nvSpPr>
            <p:spPr bwMode="auto">
              <a:xfrm>
                <a:off x="363" y="2418"/>
                <a:ext cx="457" cy="297"/>
              </a:xfrm>
              <a:prstGeom prst="rect">
                <a:avLst/>
              </a:prstGeom>
              <a:noFill/>
              <a:ln w="9525">
                <a:noFill/>
                <a:miter lim="800000"/>
              </a:ln>
            </p:spPr>
            <p:txBody>
              <a:bodyPr wrap="none" lIns="92075" tIns="46038" rIns="92075" bIns="46038">
                <a:spAutoFit/>
              </a:bodyPr>
              <a:lstStyle/>
              <a:p>
                <a:pPr eaLnBrk="0" hangingPunct="0"/>
                <a:r>
                  <a:rPr lang="en-US" altLang="zh-CN" sz="2000" b="1">
                    <a:latin typeface="宋体" panose="02010600030101010101" pitchFamily="2" charset="-122"/>
                  </a:rPr>
                  <a:t>2.5</a:t>
                </a:r>
                <a:endParaRPr lang="en-US" altLang="zh-CN" sz="2000" b="1">
                  <a:latin typeface="宋体" panose="02010600030101010101" pitchFamily="2" charset="-122"/>
                </a:endParaRPr>
              </a:p>
            </p:txBody>
          </p:sp>
          <p:sp>
            <p:nvSpPr>
              <p:cNvPr id="6186" name="Rectangle 19"/>
              <p:cNvSpPr>
                <a:spLocks noChangeArrowheads="1"/>
              </p:cNvSpPr>
              <p:nvPr/>
            </p:nvSpPr>
            <p:spPr bwMode="auto">
              <a:xfrm>
                <a:off x="96" y="3648"/>
                <a:ext cx="912"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难度</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分析表</a:t>
                </a:r>
                <a:endParaRPr lang="zh-CN" altLang="en-US" sz="2000" b="1">
                  <a:latin typeface="宋体" panose="02010600030101010101" pitchFamily="2" charset="-122"/>
                </a:endParaRPr>
              </a:p>
            </p:txBody>
          </p:sp>
          <p:sp>
            <p:nvSpPr>
              <p:cNvPr id="6187" name="Line 20"/>
              <p:cNvSpPr>
                <a:spLocks noChangeShapeType="1"/>
              </p:cNvSpPr>
              <p:nvPr/>
            </p:nvSpPr>
            <p:spPr bwMode="auto">
              <a:xfrm flipH="1">
                <a:off x="0" y="3504"/>
                <a:ext cx="336" cy="816"/>
              </a:xfrm>
              <a:prstGeom prst="line">
                <a:avLst/>
              </a:prstGeom>
              <a:noFill/>
              <a:ln w="25400">
                <a:solidFill>
                  <a:schemeClr val="tx1"/>
                </a:solidFill>
                <a:round/>
                <a:headEnd type="none" w="sm" len="sm"/>
                <a:tailEnd type="stealth" w="med" len="lg"/>
              </a:ln>
            </p:spPr>
            <p:txBody>
              <a:bodyPr wrap="none" anchor="ctr"/>
              <a:lstStyle/>
              <a:p>
                <a:endParaRPr lang="zh-CN" altLang="en-US"/>
              </a:p>
            </p:txBody>
          </p:sp>
        </p:grpSp>
        <p:grpSp>
          <p:nvGrpSpPr>
            <p:cNvPr id="6" name="Group 21"/>
            <p:cNvGrpSpPr/>
            <p:nvPr/>
          </p:nvGrpSpPr>
          <p:grpSpPr bwMode="auto">
            <a:xfrm>
              <a:off x="1392" y="2495"/>
              <a:ext cx="1296" cy="1825"/>
              <a:chOff x="1392" y="2495"/>
              <a:chExt cx="1296" cy="1825"/>
            </a:xfrm>
          </p:grpSpPr>
          <p:sp>
            <p:nvSpPr>
              <p:cNvPr id="6178" name="Oval 22"/>
              <p:cNvSpPr>
                <a:spLocks noChangeArrowheads="1"/>
              </p:cNvSpPr>
              <p:nvPr/>
            </p:nvSpPr>
            <p:spPr bwMode="auto">
              <a:xfrm>
                <a:off x="1440" y="2496"/>
                <a:ext cx="1248" cy="1056"/>
              </a:xfrm>
              <a:prstGeom prst="ellipse">
                <a:avLst/>
              </a:prstGeom>
              <a:solidFill>
                <a:schemeClr val="accent1"/>
              </a:solidFill>
              <a:ln w="25400">
                <a:solidFill>
                  <a:schemeClr val="tx1"/>
                </a:solidFill>
                <a:round/>
              </a:ln>
            </p:spPr>
            <p:txBody>
              <a:bodyPr wrap="none" anchor="ctr"/>
              <a:lstStyle/>
              <a:p>
                <a:endParaRPr lang="zh-CN" altLang="en-US"/>
              </a:p>
            </p:txBody>
          </p:sp>
          <p:sp>
            <p:nvSpPr>
              <p:cNvPr id="6179" name="Rectangle 23"/>
              <p:cNvSpPr>
                <a:spLocks noChangeArrowheads="1"/>
              </p:cNvSpPr>
              <p:nvPr/>
            </p:nvSpPr>
            <p:spPr bwMode="auto">
              <a:xfrm>
                <a:off x="1487" y="2737"/>
                <a:ext cx="1200"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分析</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统计成绩</a:t>
                </a:r>
                <a:endParaRPr lang="zh-CN" altLang="en-US" sz="2000" b="1">
                  <a:latin typeface="宋体" panose="02010600030101010101" pitchFamily="2" charset="-122"/>
                </a:endParaRPr>
              </a:p>
            </p:txBody>
          </p:sp>
          <p:sp>
            <p:nvSpPr>
              <p:cNvPr id="6180" name="Rectangle 24"/>
              <p:cNvSpPr>
                <a:spLocks noChangeArrowheads="1"/>
              </p:cNvSpPr>
              <p:nvPr/>
            </p:nvSpPr>
            <p:spPr bwMode="auto">
              <a:xfrm>
                <a:off x="1776" y="2495"/>
                <a:ext cx="457" cy="298"/>
              </a:xfrm>
              <a:prstGeom prst="rect">
                <a:avLst/>
              </a:prstGeom>
              <a:noFill/>
              <a:ln w="9525">
                <a:noFill/>
                <a:miter lim="800000"/>
              </a:ln>
            </p:spPr>
            <p:txBody>
              <a:bodyPr wrap="none" lIns="92075" tIns="46038" rIns="92075" bIns="46038">
                <a:spAutoFit/>
              </a:bodyPr>
              <a:lstStyle/>
              <a:p>
                <a:pPr eaLnBrk="0" hangingPunct="0"/>
                <a:r>
                  <a:rPr lang="en-US" altLang="zh-CN" sz="2000" b="1">
                    <a:latin typeface="宋体" panose="02010600030101010101" pitchFamily="2" charset="-122"/>
                  </a:rPr>
                  <a:t>2.4</a:t>
                </a:r>
                <a:endParaRPr lang="en-US" altLang="zh-CN" sz="2000" b="1">
                  <a:latin typeface="宋体" panose="02010600030101010101" pitchFamily="2" charset="-122"/>
                </a:endParaRPr>
              </a:p>
            </p:txBody>
          </p:sp>
          <p:sp>
            <p:nvSpPr>
              <p:cNvPr id="6181" name="Line 25"/>
              <p:cNvSpPr>
                <a:spLocks noChangeShapeType="1"/>
              </p:cNvSpPr>
              <p:nvPr/>
            </p:nvSpPr>
            <p:spPr bwMode="auto">
              <a:xfrm flipH="1">
                <a:off x="1392" y="3504"/>
                <a:ext cx="336" cy="816"/>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6182" name="Rectangle 26"/>
              <p:cNvSpPr>
                <a:spLocks noChangeArrowheads="1"/>
              </p:cNvSpPr>
              <p:nvPr/>
            </p:nvSpPr>
            <p:spPr bwMode="auto">
              <a:xfrm>
                <a:off x="1487" y="3598"/>
                <a:ext cx="913"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分类</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统计表</a:t>
                </a:r>
                <a:endParaRPr lang="zh-CN" altLang="en-US" sz="2000" b="1">
                  <a:latin typeface="宋体" panose="02010600030101010101" pitchFamily="2" charset="-122"/>
                </a:endParaRPr>
              </a:p>
            </p:txBody>
          </p:sp>
        </p:grpSp>
        <p:grpSp>
          <p:nvGrpSpPr>
            <p:cNvPr id="7" name="Group 27"/>
            <p:cNvGrpSpPr/>
            <p:nvPr/>
          </p:nvGrpSpPr>
          <p:grpSpPr bwMode="auto">
            <a:xfrm>
              <a:off x="2496" y="3264"/>
              <a:ext cx="1344" cy="1024"/>
              <a:chOff x="2496" y="3264"/>
              <a:chExt cx="1344" cy="1024"/>
            </a:xfrm>
          </p:grpSpPr>
          <p:sp>
            <p:nvSpPr>
              <p:cNvPr id="6173" name="Rectangle 28"/>
              <p:cNvSpPr>
                <a:spLocks noChangeArrowheads="1"/>
              </p:cNvSpPr>
              <p:nvPr/>
            </p:nvSpPr>
            <p:spPr bwMode="auto">
              <a:xfrm>
                <a:off x="2593" y="3987"/>
                <a:ext cx="977" cy="301"/>
              </a:xfrm>
              <a:prstGeom prst="rect">
                <a:avLst/>
              </a:prstGeom>
              <a:noFill/>
              <a:ln w="9525">
                <a:noFill/>
                <a:miter lim="800000"/>
              </a:ln>
            </p:spPr>
            <p:txBody>
              <a:bodyPr wrap="none" lIns="92075" tIns="46038" rIns="92075" bIns="46038">
                <a:spAutoFit/>
              </a:bodyPr>
              <a:lstStyle/>
              <a:p>
                <a:pPr eaLnBrk="0" hangingPunct="0"/>
                <a:r>
                  <a:rPr lang="zh-CN" altLang="en-US" sz="2000" b="1">
                    <a:latin typeface="宋体" panose="02010600030101010101" pitchFamily="2" charset="-122"/>
                  </a:rPr>
                  <a:t>考生名册</a:t>
                </a:r>
                <a:endParaRPr lang="zh-CN" altLang="en-US" sz="2000" b="1">
                  <a:latin typeface="宋体" panose="02010600030101010101" pitchFamily="2" charset="-122"/>
                </a:endParaRPr>
              </a:p>
            </p:txBody>
          </p:sp>
          <p:sp>
            <p:nvSpPr>
              <p:cNvPr id="7197" name="Line 29"/>
              <p:cNvSpPr>
                <a:spLocks noChangeShapeType="1"/>
              </p:cNvSpPr>
              <p:nvPr/>
            </p:nvSpPr>
            <p:spPr bwMode="auto">
              <a:xfrm>
                <a:off x="2496" y="3888"/>
                <a:ext cx="1248"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sp>
            <p:nvSpPr>
              <p:cNvPr id="7198" name="Line 30"/>
              <p:cNvSpPr>
                <a:spLocks noChangeShapeType="1"/>
              </p:cNvSpPr>
              <p:nvPr/>
            </p:nvSpPr>
            <p:spPr bwMode="auto">
              <a:xfrm>
                <a:off x="2545" y="4272"/>
                <a:ext cx="1200"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sp>
            <p:nvSpPr>
              <p:cNvPr id="6176" name="Line 31"/>
              <p:cNvSpPr>
                <a:spLocks noChangeShapeType="1"/>
              </p:cNvSpPr>
              <p:nvPr/>
            </p:nvSpPr>
            <p:spPr bwMode="auto">
              <a:xfrm flipH="1">
                <a:off x="3360" y="3264"/>
                <a:ext cx="480" cy="624"/>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6177" name="Line 32"/>
              <p:cNvSpPr>
                <a:spLocks noChangeShapeType="1"/>
              </p:cNvSpPr>
              <p:nvPr/>
            </p:nvSpPr>
            <p:spPr bwMode="auto">
              <a:xfrm>
                <a:off x="2688" y="3264"/>
                <a:ext cx="384" cy="624"/>
              </a:xfrm>
              <a:prstGeom prst="line">
                <a:avLst/>
              </a:prstGeom>
              <a:noFill/>
              <a:ln w="25400">
                <a:solidFill>
                  <a:schemeClr val="tx1"/>
                </a:solidFill>
                <a:round/>
                <a:headEnd type="triangle" w="med" len="med"/>
                <a:tailEnd type="none" w="med" len="lg"/>
              </a:ln>
            </p:spPr>
            <p:txBody>
              <a:bodyPr wrap="none" anchor="ctr"/>
              <a:lstStyle/>
              <a:p>
                <a:endParaRPr lang="zh-CN" altLang="en-US"/>
              </a:p>
            </p:txBody>
          </p:sp>
        </p:grpSp>
        <p:grpSp>
          <p:nvGrpSpPr>
            <p:cNvPr id="8" name="Group 33"/>
            <p:cNvGrpSpPr/>
            <p:nvPr/>
          </p:nvGrpSpPr>
          <p:grpSpPr bwMode="auto">
            <a:xfrm>
              <a:off x="96" y="540"/>
              <a:ext cx="3776" cy="1432"/>
              <a:chOff x="96" y="540"/>
              <a:chExt cx="3776" cy="1432"/>
            </a:xfrm>
          </p:grpSpPr>
          <p:sp>
            <p:nvSpPr>
              <p:cNvPr id="6163" name="Oval 34"/>
              <p:cNvSpPr>
                <a:spLocks noChangeArrowheads="1"/>
              </p:cNvSpPr>
              <p:nvPr/>
            </p:nvSpPr>
            <p:spPr bwMode="auto">
              <a:xfrm>
                <a:off x="1392" y="624"/>
                <a:ext cx="1248" cy="1104"/>
              </a:xfrm>
              <a:prstGeom prst="ellipse">
                <a:avLst/>
              </a:prstGeom>
              <a:solidFill>
                <a:schemeClr val="accent1"/>
              </a:solidFill>
              <a:ln w="25400">
                <a:solidFill>
                  <a:schemeClr val="tx1"/>
                </a:solidFill>
                <a:round/>
              </a:ln>
            </p:spPr>
            <p:txBody>
              <a:bodyPr wrap="none" anchor="ctr"/>
              <a:lstStyle/>
              <a:p>
                <a:endParaRPr lang="zh-CN" altLang="en-US"/>
              </a:p>
            </p:txBody>
          </p:sp>
          <p:sp>
            <p:nvSpPr>
              <p:cNvPr id="6164" name="Rectangle 35"/>
              <p:cNvSpPr>
                <a:spLocks noChangeArrowheads="1"/>
              </p:cNvSpPr>
              <p:nvPr/>
            </p:nvSpPr>
            <p:spPr bwMode="auto">
              <a:xfrm>
                <a:off x="1439" y="864"/>
                <a:ext cx="1200"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检查</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成绩清单</a:t>
                </a:r>
                <a:endParaRPr lang="zh-CN" altLang="en-US" sz="2000" b="1">
                  <a:latin typeface="宋体" panose="02010600030101010101" pitchFamily="2" charset="-122"/>
                </a:endParaRPr>
              </a:p>
            </p:txBody>
          </p:sp>
          <p:sp>
            <p:nvSpPr>
              <p:cNvPr id="6165" name="Line 36"/>
              <p:cNvSpPr>
                <a:spLocks noChangeShapeType="1"/>
              </p:cNvSpPr>
              <p:nvPr/>
            </p:nvSpPr>
            <p:spPr bwMode="auto">
              <a:xfrm flipH="1" flipV="1">
                <a:off x="2656" y="1152"/>
                <a:ext cx="1152"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6166" name="Rectangle 37"/>
              <p:cNvSpPr>
                <a:spLocks noChangeArrowheads="1"/>
              </p:cNvSpPr>
              <p:nvPr/>
            </p:nvSpPr>
            <p:spPr bwMode="auto">
              <a:xfrm>
                <a:off x="1742" y="577"/>
                <a:ext cx="458" cy="298"/>
              </a:xfrm>
              <a:prstGeom prst="rect">
                <a:avLst/>
              </a:prstGeom>
              <a:noFill/>
              <a:ln w="9525">
                <a:noFill/>
                <a:miter lim="800000"/>
              </a:ln>
            </p:spPr>
            <p:txBody>
              <a:bodyPr wrap="none" lIns="92075" tIns="46038" rIns="92075" bIns="46038">
                <a:spAutoFit/>
              </a:bodyPr>
              <a:lstStyle/>
              <a:p>
                <a:pPr eaLnBrk="0" hangingPunct="0"/>
                <a:r>
                  <a:rPr lang="en-US" altLang="zh-CN" sz="2000" b="1">
                    <a:latin typeface="宋体" panose="02010600030101010101" pitchFamily="2" charset="-122"/>
                  </a:rPr>
                  <a:t>2.1</a:t>
                </a:r>
                <a:endParaRPr lang="en-US" altLang="zh-CN" sz="2000" b="1">
                  <a:latin typeface="宋体" panose="02010600030101010101" pitchFamily="2" charset="-122"/>
                </a:endParaRPr>
              </a:p>
            </p:txBody>
          </p:sp>
          <p:sp>
            <p:nvSpPr>
              <p:cNvPr id="6167" name="Rectangle 38"/>
              <p:cNvSpPr>
                <a:spLocks noChangeArrowheads="1"/>
              </p:cNvSpPr>
              <p:nvPr/>
            </p:nvSpPr>
            <p:spPr bwMode="auto">
              <a:xfrm>
                <a:off x="2592" y="540"/>
                <a:ext cx="1280"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正确</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成绩清单</a:t>
                </a:r>
                <a:endParaRPr lang="zh-CN" altLang="en-US" sz="2000" b="1">
                  <a:latin typeface="宋体" panose="02010600030101010101" pitchFamily="2" charset="-122"/>
                </a:endParaRPr>
              </a:p>
            </p:txBody>
          </p:sp>
          <p:sp>
            <p:nvSpPr>
              <p:cNvPr id="6168" name="Line 39"/>
              <p:cNvSpPr>
                <a:spLocks noChangeShapeType="1"/>
              </p:cNvSpPr>
              <p:nvPr/>
            </p:nvSpPr>
            <p:spPr bwMode="auto">
              <a:xfrm flipH="1" flipV="1">
                <a:off x="192" y="1152"/>
                <a:ext cx="1152"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6169" name="Rectangle 40"/>
              <p:cNvSpPr>
                <a:spLocks noChangeArrowheads="1"/>
              </p:cNvSpPr>
              <p:nvPr/>
            </p:nvSpPr>
            <p:spPr bwMode="auto">
              <a:xfrm>
                <a:off x="96" y="720"/>
                <a:ext cx="1279" cy="301"/>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成绩清单</a:t>
                </a:r>
                <a:endParaRPr lang="zh-CN" altLang="en-US" sz="2000" b="1">
                  <a:latin typeface="宋体" panose="02010600030101010101" pitchFamily="2" charset="-122"/>
                </a:endParaRPr>
              </a:p>
            </p:txBody>
          </p:sp>
          <p:sp>
            <p:nvSpPr>
              <p:cNvPr id="6170" name="Line 41"/>
              <p:cNvSpPr>
                <a:spLocks noChangeShapeType="1"/>
              </p:cNvSpPr>
              <p:nvPr/>
            </p:nvSpPr>
            <p:spPr bwMode="auto">
              <a:xfrm flipH="1">
                <a:off x="192" y="1344"/>
                <a:ext cx="1200" cy="528"/>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6171" name="Rectangle 42"/>
              <p:cNvSpPr>
                <a:spLocks noChangeArrowheads="1"/>
              </p:cNvSpPr>
              <p:nvPr/>
            </p:nvSpPr>
            <p:spPr bwMode="auto">
              <a:xfrm>
                <a:off x="590" y="1440"/>
                <a:ext cx="1284"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错误</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成绩清单</a:t>
                </a:r>
                <a:endParaRPr lang="zh-CN" altLang="en-US" sz="2000" b="1">
                  <a:latin typeface="宋体" panose="02010600030101010101" pitchFamily="2" charset="-122"/>
                </a:endParaRPr>
              </a:p>
            </p:txBody>
          </p:sp>
          <p:sp>
            <p:nvSpPr>
              <p:cNvPr id="6172" name="Line 43"/>
              <p:cNvSpPr>
                <a:spLocks noChangeShapeType="1"/>
              </p:cNvSpPr>
              <p:nvPr/>
            </p:nvSpPr>
            <p:spPr bwMode="auto">
              <a:xfrm>
                <a:off x="2592" y="1392"/>
                <a:ext cx="384" cy="384"/>
              </a:xfrm>
              <a:prstGeom prst="line">
                <a:avLst/>
              </a:prstGeom>
              <a:noFill/>
              <a:ln w="25400">
                <a:solidFill>
                  <a:schemeClr val="tx1"/>
                </a:solidFill>
                <a:round/>
                <a:headEnd type="none" w="sm" len="sm"/>
                <a:tailEnd type="stealth" w="med" len="lg"/>
              </a:ln>
            </p:spPr>
            <p:txBody>
              <a:bodyPr wrap="none" anchor="ctr"/>
              <a:lstStyle/>
              <a:p>
                <a:endParaRPr lang="zh-CN" altLang="en-US"/>
              </a:p>
            </p:txBody>
          </p:sp>
        </p:grpSp>
        <p:grpSp>
          <p:nvGrpSpPr>
            <p:cNvPr id="9" name="Group 44"/>
            <p:cNvGrpSpPr/>
            <p:nvPr/>
          </p:nvGrpSpPr>
          <p:grpSpPr bwMode="auto">
            <a:xfrm>
              <a:off x="3760" y="480"/>
              <a:ext cx="2048" cy="2112"/>
              <a:chOff x="3760" y="480"/>
              <a:chExt cx="2048" cy="2112"/>
            </a:xfrm>
          </p:grpSpPr>
          <p:sp>
            <p:nvSpPr>
              <p:cNvPr id="6156" name="Oval 45"/>
              <p:cNvSpPr>
                <a:spLocks noChangeArrowheads="1"/>
              </p:cNvSpPr>
              <p:nvPr/>
            </p:nvSpPr>
            <p:spPr bwMode="auto">
              <a:xfrm>
                <a:off x="3760" y="528"/>
                <a:ext cx="1184" cy="1056"/>
              </a:xfrm>
              <a:prstGeom prst="ellipse">
                <a:avLst/>
              </a:prstGeom>
              <a:solidFill>
                <a:schemeClr val="accent1"/>
              </a:solidFill>
              <a:ln w="25400">
                <a:solidFill>
                  <a:schemeClr val="tx1"/>
                </a:solidFill>
                <a:round/>
              </a:ln>
            </p:spPr>
            <p:txBody>
              <a:bodyPr wrap="none" anchor="ctr"/>
              <a:lstStyle/>
              <a:p>
                <a:endParaRPr lang="zh-CN" altLang="en-US"/>
              </a:p>
            </p:txBody>
          </p:sp>
          <p:sp>
            <p:nvSpPr>
              <p:cNvPr id="6157" name="Rectangle 46"/>
              <p:cNvSpPr>
                <a:spLocks noChangeArrowheads="1"/>
              </p:cNvSpPr>
              <p:nvPr/>
            </p:nvSpPr>
            <p:spPr bwMode="auto">
              <a:xfrm>
                <a:off x="3839" y="768"/>
                <a:ext cx="1008"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审定</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合格者</a:t>
                </a:r>
                <a:endParaRPr lang="zh-CN" altLang="en-US" sz="2000" b="1">
                  <a:latin typeface="宋体" panose="02010600030101010101" pitchFamily="2" charset="-122"/>
                </a:endParaRPr>
              </a:p>
            </p:txBody>
          </p:sp>
          <p:sp>
            <p:nvSpPr>
              <p:cNvPr id="6158" name="Rectangle 47"/>
              <p:cNvSpPr>
                <a:spLocks noChangeArrowheads="1"/>
              </p:cNvSpPr>
              <p:nvPr/>
            </p:nvSpPr>
            <p:spPr bwMode="auto">
              <a:xfrm>
                <a:off x="4110" y="480"/>
                <a:ext cx="457" cy="297"/>
              </a:xfrm>
              <a:prstGeom prst="rect">
                <a:avLst/>
              </a:prstGeom>
              <a:noFill/>
              <a:ln w="9525">
                <a:noFill/>
                <a:miter lim="800000"/>
              </a:ln>
            </p:spPr>
            <p:txBody>
              <a:bodyPr wrap="none" lIns="92075" tIns="46038" rIns="92075" bIns="46038">
                <a:spAutoFit/>
              </a:bodyPr>
              <a:lstStyle/>
              <a:p>
                <a:pPr eaLnBrk="0" hangingPunct="0"/>
                <a:r>
                  <a:rPr lang="en-US" altLang="zh-CN" sz="2000" b="1">
                    <a:latin typeface="宋体" panose="02010600030101010101" pitchFamily="2" charset="-122"/>
                  </a:rPr>
                  <a:t>2.2</a:t>
                </a:r>
                <a:endParaRPr lang="en-US" altLang="zh-CN" sz="2000" b="1">
                  <a:latin typeface="宋体" panose="02010600030101010101" pitchFamily="2" charset="-122"/>
                </a:endParaRPr>
              </a:p>
            </p:txBody>
          </p:sp>
          <p:sp>
            <p:nvSpPr>
              <p:cNvPr id="6159" name="Line 48"/>
              <p:cNvSpPr>
                <a:spLocks noChangeShapeType="1"/>
              </p:cNvSpPr>
              <p:nvPr/>
            </p:nvSpPr>
            <p:spPr bwMode="auto">
              <a:xfrm flipV="1">
                <a:off x="4368" y="1584"/>
                <a:ext cx="0" cy="1008"/>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6160" name="Line 49"/>
              <p:cNvSpPr>
                <a:spLocks noChangeShapeType="1"/>
              </p:cNvSpPr>
              <p:nvPr/>
            </p:nvSpPr>
            <p:spPr bwMode="auto">
              <a:xfrm flipH="1" flipV="1">
                <a:off x="4960" y="1104"/>
                <a:ext cx="800" cy="0"/>
              </a:xfrm>
              <a:prstGeom prst="line">
                <a:avLst/>
              </a:prstGeom>
              <a:noFill/>
              <a:ln w="25400">
                <a:solidFill>
                  <a:schemeClr val="tx1"/>
                </a:solidFill>
                <a:round/>
                <a:tailEnd type="triangle" w="med" len="med"/>
              </a:ln>
            </p:spPr>
            <p:txBody>
              <a:bodyPr wrap="none" anchor="ctr"/>
              <a:lstStyle/>
              <a:p>
                <a:endParaRPr lang="zh-CN" altLang="en-US"/>
              </a:p>
            </p:txBody>
          </p:sp>
          <p:sp>
            <p:nvSpPr>
              <p:cNvPr id="6161" name="Rectangle 50"/>
              <p:cNvSpPr>
                <a:spLocks noChangeArrowheads="1"/>
              </p:cNvSpPr>
              <p:nvPr/>
            </p:nvSpPr>
            <p:spPr bwMode="auto">
              <a:xfrm>
                <a:off x="4990" y="540"/>
                <a:ext cx="818" cy="532"/>
              </a:xfrm>
              <a:prstGeom prst="rect">
                <a:avLst/>
              </a:prstGeom>
              <a:noFill/>
              <a:ln w="9525">
                <a:noFill/>
                <a:miter lim="800000"/>
              </a:ln>
            </p:spPr>
            <p:txBody>
              <a:bodyPr lIns="92075" tIns="46038" rIns="92075" bIns="46038">
                <a:spAutoFit/>
              </a:bodyPr>
              <a:lstStyle/>
              <a:p>
                <a:pPr eaLnBrk="0" hangingPunct="0"/>
                <a:r>
                  <a:rPr lang="zh-CN" altLang="en-US" sz="2000" b="1">
                    <a:latin typeface="宋体" panose="02010600030101010101" pitchFamily="2" charset="-122"/>
                  </a:rPr>
                  <a:t>合格</a:t>
                </a:r>
                <a:endParaRPr lang="zh-CN" altLang="en-US" sz="2000" b="1">
                  <a:latin typeface="宋体" panose="02010600030101010101" pitchFamily="2" charset="-122"/>
                </a:endParaRPr>
              </a:p>
              <a:p>
                <a:pPr eaLnBrk="0" hangingPunct="0"/>
                <a:r>
                  <a:rPr lang="zh-CN" altLang="en-US" sz="2000" b="1">
                    <a:latin typeface="宋体" panose="02010600030101010101" pitchFamily="2" charset="-122"/>
                  </a:rPr>
                  <a:t>标准</a:t>
                </a:r>
                <a:endParaRPr lang="zh-CN" altLang="en-US" sz="2000" b="1">
                  <a:latin typeface="宋体" panose="02010600030101010101" pitchFamily="2" charset="-122"/>
                </a:endParaRPr>
              </a:p>
            </p:txBody>
          </p:sp>
          <p:sp>
            <p:nvSpPr>
              <p:cNvPr id="6162" name="Rectangle 51"/>
              <p:cNvSpPr>
                <a:spLocks noChangeArrowheads="1"/>
              </p:cNvSpPr>
              <p:nvPr/>
            </p:nvSpPr>
            <p:spPr bwMode="auto">
              <a:xfrm>
                <a:off x="4321" y="1581"/>
                <a:ext cx="1280" cy="532"/>
              </a:xfrm>
              <a:prstGeom prst="rect">
                <a:avLst/>
              </a:prstGeom>
              <a:noFill/>
              <a:ln w="9525">
                <a:noFill/>
                <a:miter lim="800000"/>
              </a:ln>
            </p:spPr>
            <p:txBody>
              <a:bodyPr lIns="92075" tIns="46038" rIns="92075" bIns="46038">
                <a:spAutoFit/>
              </a:bodyPr>
              <a:lstStyle/>
              <a:p>
                <a:pPr algn="ctr" eaLnBrk="0" hangingPunct="0"/>
                <a:r>
                  <a:rPr lang="zh-CN" altLang="en-US" sz="2000" b="1">
                    <a:latin typeface="宋体" panose="02010600030101010101" pitchFamily="2" charset="-122"/>
                  </a:rPr>
                  <a:t>经审定的</a:t>
                </a:r>
                <a:endParaRPr lang="zh-CN" altLang="en-US" sz="2000" b="1">
                  <a:latin typeface="宋体" panose="02010600030101010101" pitchFamily="2" charset="-122"/>
                </a:endParaRPr>
              </a:p>
              <a:p>
                <a:pPr algn="ctr" eaLnBrk="0" hangingPunct="0"/>
                <a:r>
                  <a:rPr lang="zh-CN" altLang="en-US" sz="2000" b="1">
                    <a:latin typeface="宋体" panose="02010600030101010101" pitchFamily="2" charset="-122"/>
                  </a:rPr>
                  <a:t>成绩清单</a:t>
                </a:r>
                <a:endParaRPr lang="zh-CN" altLang="en-US" sz="2000" b="1">
                  <a:latin typeface="宋体" panose="02010600030101010101" pitchFamily="2" charset="-122"/>
                </a:endParaRPr>
              </a:p>
            </p:txBody>
          </p:sp>
        </p:grpSp>
      </p:grpSp>
      <p:sp>
        <p:nvSpPr>
          <p:cNvPr id="6147" name="Rectangle 52"/>
          <p:cNvSpPr>
            <a:spLocks noChangeArrowheads="1"/>
          </p:cNvSpPr>
          <p:nvPr/>
        </p:nvSpPr>
        <p:spPr bwMode="auto">
          <a:xfrm>
            <a:off x="0" y="6216650"/>
            <a:ext cx="3962400" cy="641350"/>
          </a:xfrm>
          <a:prstGeom prst="rect">
            <a:avLst/>
          </a:prstGeom>
          <a:solidFill>
            <a:srgbClr val="92D050"/>
          </a:solidFill>
          <a:ln w="9525">
            <a:noFill/>
            <a:miter lim="800000"/>
          </a:ln>
        </p:spPr>
        <p:txBody>
          <a:bodyPr lIns="92075" tIns="46038" rIns="92075" bIns="46038">
            <a:spAutoFit/>
          </a:bodyPr>
          <a:lstStyle/>
          <a:p>
            <a:pPr eaLnBrk="0" hangingPunct="0"/>
            <a:r>
              <a:rPr lang="zh-CN" altLang="en-US" sz="3600" b="1" dirty="0">
                <a:solidFill>
                  <a:schemeClr val="tx2"/>
                </a:solidFill>
                <a:latin typeface="黑体" panose="02010609060101010101" pitchFamily="2" charset="-122"/>
                <a:ea typeface="黑体" panose="02010609060101010101" pitchFamily="2" charset="-122"/>
              </a:rPr>
              <a:t>一层数据流图 </a:t>
            </a:r>
            <a:r>
              <a:rPr lang="en-US" altLang="zh-CN" sz="3600" b="1" dirty="0">
                <a:solidFill>
                  <a:schemeClr val="tx2"/>
                </a:solidFill>
                <a:latin typeface="黑体" panose="02010609060101010101" pitchFamily="2" charset="-122"/>
                <a:ea typeface="黑体" panose="02010609060101010101" pitchFamily="2" charset="-122"/>
              </a:rPr>
              <a:t>(b)</a:t>
            </a:r>
            <a:endParaRPr lang="en-US" altLang="zh-CN" sz="3600" b="1" dirty="0">
              <a:solidFill>
                <a:schemeClr val="tx2"/>
              </a:solidFill>
              <a:latin typeface="黑体" panose="02010609060101010101" pitchFamily="2" charset="-122"/>
              <a:ea typeface="黑体" panose="02010609060101010101" pitchFamily="2" charset="-122"/>
            </a:endParaRPr>
          </a:p>
        </p:txBody>
      </p:sp>
      <p:sp>
        <p:nvSpPr>
          <p:cNvPr id="53" name="Rectangle 2"/>
          <p:cNvSpPr txBox="1">
            <a:spLocks noChangeArrowheads="1"/>
          </p:cNvSpPr>
          <p:nvPr/>
        </p:nvSpPr>
        <p:spPr bwMode="auto">
          <a:xfrm>
            <a:off x="0" y="0"/>
            <a:ext cx="8915400" cy="914400"/>
          </a:xfrm>
          <a:prstGeom prst="rect">
            <a:avLst/>
          </a:prstGeom>
          <a:noFill/>
          <a:ln w="9525">
            <a:noFill/>
            <a:miter lim="800000"/>
          </a:ln>
          <a:effectLst/>
        </p:spPr>
        <p:txBody>
          <a:bodyPr lIns="92075" tIns="46038" rIns="92075" bIns="46038" anchor="ctr"/>
          <a:lstStyle/>
          <a:p>
            <a:pPr algn="ctr">
              <a:defRPr/>
            </a:pPr>
            <a:r>
              <a:rPr lang="zh-CN" altLang="en-US" sz="4000" b="1" kern="0" dirty="0">
                <a:solidFill>
                  <a:schemeClr val="tx2"/>
                </a:solidFill>
                <a:latin typeface="宋体" panose="02010600030101010101" pitchFamily="2" charset="-122"/>
                <a:ea typeface="+mj-ea"/>
                <a:cs typeface="+mj-cs"/>
              </a:rPr>
              <a:t>考务处理系统的分层</a:t>
            </a:r>
            <a:r>
              <a:rPr lang="en-US" altLang="zh-CN" sz="4000" b="1" kern="0" dirty="0">
                <a:solidFill>
                  <a:schemeClr val="tx2"/>
                </a:solidFill>
                <a:latin typeface="宋体" panose="02010600030101010101" pitchFamily="2" charset="-122"/>
                <a:ea typeface="+mj-ea"/>
                <a:cs typeface="+mj-cs"/>
              </a:rPr>
              <a:t>DFD</a:t>
            </a:r>
            <a:r>
              <a:rPr lang="zh-CN" altLang="en-US" sz="4000" b="1" kern="0" dirty="0">
                <a:solidFill>
                  <a:schemeClr val="tx2"/>
                </a:solidFill>
                <a:latin typeface="宋体" panose="02010600030101010101" pitchFamily="2" charset="-122"/>
                <a:ea typeface="+mj-ea"/>
                <a:cs typeface="+mj-cs"/>
              </a:rPr>
              <a:t>图</a:t>
            </a:r>
            <a:endParaRPr lang="zh-CN" altLang="en-US" sz="4000" b="1" kern="0" dirty="0">
              <a:solidFill>
                <a:schemeClr val="tx2"/>
              </a:solidFill>
              <a:latin typeface="宋体" panose="02010600030101010101" pitchFamily="2" charset="-122"/>
              <a:ea typeface="+mj-ea"/>
              <a:cs typeface="+mj-cs"/>
            </a:endParaRPr>
          </a:p>
        </p:txBody>
      </p:sp>
    </p:spTree>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1875" y="226165"/>
            <a:ext cx="9132125"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en-US" altLang="zh-CN" dirty="0"/>
          </a:p>
          <a:p>
            <a:endParaRPr lang="zh-CN" altLang="en-US" dirty="0"/>
          </a:p>
        </p:txBody>
      </p:sp>
      <p:grpSp>
        <p:nvGrpSpPr>
          <p:cNvPr id="2" name="Group 46"/>
          <p:cNvGrpSpPr/>
          <p:nvPr/>
        </p:nvGrpSpPr>
        <p:grpSpPr bwMode="auto">
          <a:xfrm>
            <a:off x="5149850" y="1530350"/>
            <a:ext cx="2400300" cy="698500"/>
            <a:chOff x="960" y="1775"/>
            <a:chExt cx="3154" cy="817"/>
          </a:xfrm>
        </p:grpSpPr>
        <p:sp>
          <p:nvSpPr>
            <p:cNvPr id="7240" name="Line 10"/>
            <p:cNvSpPr>
              <a:spLocks noChangeShapeType="1"/>
            </p:cNvSpPr>
            <p:nvPr/>
          </p:nvSpPr>
          <p:spPr bwMode="auto">
            <a:xfrm flipH="1">
              <a:off x="960" y="2160"/>
              <a:ext cx="1680" cy="432"/>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7241" name="Rectangle 25"/>
            <p:cNvSpPr>
              <a:spLocks noChangeArrowheads="1"/>
            </p:cNvSpPr>
            <p:nvPr/>
          </p:nvSpPr>
          <p:spPr bwMode="auto">
            <a:xfrm>
              <a:off x="2401" y="1775"/>
              <a:ext cx="1713" cy="357"/>
            </a:xfrm>
            <a:prstGeom prst="rect">
              <a:avLst/>
            </a:prstGeom>
            <a:noFill/>
            <a:ln w="9525">
              <a:noFill/>
              <a:miter lim="800000"/>
            </a:ln>
          </p:spPr>
          <p:txBody>
            <a:bodyPr lIns="92075" tIns="46038" rIns="92075" bIns="46038">
              <a:spAutoFit/>
            </a:bodyPr>
            <a:lstStyle/>
            <a:p>
              <a:pPr eaLnBrk="0" hangingPunct="0"/>
              <a:r>
                <a:rPr lang="zh-CN" altLang="en-US" sz="1400" b="1">
                  <a:latin typeface="宋体" panose="02010600030101010101" pitchFamily="2" charset="-122"/>
                </a:rPr>
                <a:t>试题得分清单</a:t>
              </a:r>
              <a:endParaRPr lang="zh-CN" altLang="en-US" sz="1400" b="1">
                <a:latin typeface="宋体" panose="02010600030101010101" pitchFamily="2" charset="-122"/>
              </a:endParaRPr>
            </a:p>
          </p:txBody>
        </p:sp>
        <p:sp>
          <p:nvSpPr>
            <p:cNvPr id="8261" name="Line 26"/>
            <p:cNvSpPr>
              <a:spLocks noChangeShapeType="1"/>
            </p:cNvSpPr>
            <p:nvPr/>
          </p:nvSpPr>
          <p:spPr bwMode="auto">
            <a:xfrm>
              <a:off x="2495" y="1777"/>
              <a:ext cx="1441"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sp>
          <p:nvSpPr>
            <p:cNvPr id="8262" name="Line 27"/>
            <p:cNvSpPr>
              <a:spLocks noChangeShapeType="1"/>
            </p:cNvSpPr>
            <p:nvPr/>
          </p:nvSpPr>
          <p:spPr bwMode="auto">
            <a:xfrm>
              <a:off x="2495" y="2159"/>
              <a:ext cx="1441"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sp>
          <p:nvSpPr>
            <p:cNvPr id="7244" name="Line 30"/>
            <p:cNvSpPr>
              <a:spLocks noChangeShapeType="1"/>
            </p:cNvSpPr>
            <p:nvPr/>
          </p:nvSpPr>
          <p:spPr bwMode="auto">
            <a:xfrm flipH="1">
              <a:off x="2304" y="2160"/>
              <a:ext cx="672" cy="384"/>
            </a:xfrm>
            <a:prstGeom prst="line">
              <a:avLst/>
            </a:prstGeom>
            <a:noFill/>
            <a:ln w="25400">
              <a:solidFill>
                <a:schemeClr val="tx1"/>
              </a:solidFill>
              <a:round/>
              <a:headEnd type="none" w="sm" len="sm"/>
              <a:tailEnd type="stealth" w="med" len="lg"/>
            </a:ln>
          </p:spPr>
          <p:txBody>
            <a:bodyPr wrap="none" anchor="ctr"/>
            <a:lstStyle/>
            <a:p>
              <a:endParaRPr lang="zh-CN" altLang="en-US"/>
            </a:p>
          </p:txBody>
        </p:sp>
      </p:grpSp>
      <p:grpSp>
        <p:nvGrpSpPr>
          <p:cNvPr id="3" name="Group 48"/>
          <p:cNvGrpSpPr/>
          <p:nvPr/>
        </p:nvGrpSpPr>
        <p:grpSpPr bwMode="auto">
          <a:xfrm>
            <a:off x="7342188" y="2189163"/>
            <a:ext cx="1497012" cy="942975"/>
            <a:chOff x="3840" y="2545"/>
            <a:chExt cx="1968" cy="1103"/>
          </a:xfrm>
        </p:grpSpPr>
        <p:sp>
          <p:nvSpPr>
            <p:cNvPr id="7235" name="Oval 16"/>
            <p:cNvSpPr>
              <a:spLocks noChangeArrowheads="1"/>
            </p:cNvSpPr>
            <p:nvPr/>
          </p:nvSpPr>
          <p:spPr bwMode="auto">
            <a:xfrm>
              <a:off x="3840" y="2592"/>
              <a:ext cx="1056" cy="1056"/>
            </a:xfrm>
            <a:prstGeom prst="ellipse">
              <a:avLst/>
            </a:prstGeom>
            <a:solidFill>
              <a:schemeClr val="accent1"/>
            </a:solidFill>
            <a:ln w="25400">
              <a:solidFill>
                <a:schemeClr val="tx1"/>
              </a:solidFill>
              <a:round/>
            </a:ln>
          </p:spPr>
          <p:txBody>
            <a:bodyPr wrap="none" anchor="ctr"/>
            <a:lstStyle/>
            <a:p>
              <a:endParaRPr lang="zh-CN" altLang="en-US"/>
            </a:p>
          </p:txBody>
        </p:sp>
        <p:sp>
          <p:nvSpPr>
            <p:cNvPr id="7236" name="Rectangle 17"/>
            <p:cNvSpPr>
              <a:spLocks noChangeArrowheads="1"/>
            </p:cNvSpPr>
            <p:nvPr/>
          </p:nvSpPr>
          <p:spPr bwMode="auto">
            <a:xfrm>
              <a:off x="3905" y="2833"/>
              <a:ext cx="1008" cy="60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制作</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通知单</a:t>
              </a:r>
              <a:endParaRPr lang="zh-CN" altLang="en-US" sz="1400" b="1">
                <a:latin typeface="宋体" panose="02010600030101010101" pitchFamily="2" charset="-122"/>
              </a:endParaRPr>
            </a:p>
          </p:txBody>
        </p:sp>
        <p:sp>
          <p:nvSpPr>
            <p:cNvPr id="7237" name="Rectangle 18"/>
            <p:cNvSpPr>
              <a:spLocks noChangeArrowheads="1"/>
            </p:cNvSpPr>
            <p:nvPr/>
          </p:nvSpPr>
          <p:spPr bwMode="auto">
            <a:xfrm>
              <a:off x="4129" y="2612"/>
              <a:ext cx="592" cy="356"/>
            </a:xfrm>
            <a:prstGeom prst="rect">
              <a:avLst/>
            </a:prstGeom>
            <a:noFill/>
            <a:ln w="9525">
              <a:noFill/>
              <a:miter lim="800000"/>
            </a:ln>
          </p:spPr>
          <p:txBody>
            <a:bodyPr wrap="none" lIns="92075" tIns="46038" rIns="92075" bIns="46038">
              <a:spAutoFit/>
            </a:bodyPr>
            <a:lstStyle/>
            <a:p>
              <a:pPr eaLnBrk="0" hangingPunct="0"/>
              <a:r>
                <a:rPr lang="en-US" altLang="zh-CN" sz="1400" b="1">
                  <a:latin typeface="宋体" panose="02010600030101010101" pitchFamily="2" charset="-122"/>
                </a:rPr>
                <a:t>2.3</a:t>
              </a:r>
              <a:endParaRPr lang="en-US" altLang="zh-CN" sz="1400" b="1">
                <a:latin typeface="宋体" panose="02010600030101010101" pitchFamily="2" charset="-122"/>
              </a:endParaRPr>
            </a:p>
          </p:txBody>
        </p:sp>
        <p:sp>
          <p:nvSpPr>
            <p:cNvPr id="7238" name="Line 29"/>
            <p:cNvSpPr>
              <a:spLocks noChangeShapeType="1"/>
            </p:cNvSpPr>
            <p:nvPr/>
          </p:nvSpPr>
          <p:spPr bwMode="auto">
            <a:xfrm flipH="1" flipV="1">
              <a:off x="4896" y="3264"/>
              <a:ext cx="864"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7239" name="Rectangle 31"/>
            <p:cNvSpPr>
              <a:spLocks noChangeArrowheads="1"/>
            </p:cNvSpPr>
            <p:nvPr/>
          </p:nvSpPr>
          <p:spPr bwMode="auto">
            <a:xfrm>
              <a:off x="4848" y="2545"/>
              <a:ext cx="960" cy="605"/>
            </a:xfrm>
            <a:prstGeom prst="rect">
              <a:avLst/>
            </a:prstGeom>
            <a:noFill/>
            <a:ln w="9525">
              <a:noFill/>
              <a:miter lim="800000"/>
            </a:ln>
          </p:spPr>
          <p:txBody>
            <a:bodyPr lIns="92075" tIns="46038" rIns="92075" bIns="46038">
              <a:spAutoFit/>
            </a:bodyPr>
            <a:lstStyle/>
            <a:p>
              <a:pPr algn="ctr" eaLnBrk="0" hangingPunct="0"/>
              <a:r>
                <a:rPr lang="zh-CN" altLang="en-US" sz="1400" b="1">
                  <a:solidFill>
                    <a:srgbClr val="33CC33"/>
                  </a:solidFill>
                  <a:latin typeface="宋体" panose="02010600030101010101" pitchFamily="2" charset="-122"/>
                </a:rPr>
                <a:t>考生</a:t>
              </a:r>
              <a:endParaRPr lang="zh-CN" altLang="en-US" sz="1400" b="1">
                <a:solidFill>
                  <a:srgbClr val="33CC33"/>
                </a:solidFill>
                <a:latin typeface="宋体" panose="02010600030101010101" pitchFamily="2" charset="-122"/>
              </a:endParaRPr>
            </a:p>
            <a:p>
              <a:pPr algn="ctr" eaLnBrk="0" hangingPunct="0"/>
              <a:r>
                <a:rPr lang="zh-CN" altLang="en-US" sz="1400" b="1">
                  <a:solidFill>
                    <a:srgbClr val="33CC33"/>
                  </a:solidFill>
                  <a:latin typeface="宋体" panose="02010600030101010101" pitchFamily="2" charset="-122"/>
                </a:rPr>
                <a:t>通知单</a:t>
              </a:r>
              <a:endParaRPr lang="zh-CN" altLang="en-US" sz="1400" b="1">
                <a:solidFill>
                  <a:srgbClr val="33CC33"/>
                </a:solidFill>
                <a:latin typeface="宋体" panose="02010600030101010101" pitchFamily="2" charset="-122"/>
              </a:endParaRPr>
            </a:p>
          </p:txBody>
        </p:sp>
      </p:grpSp>
      <p:grpSp>
        <p:nvGrpSpPr>
          <p:cNvPr id="4" name="Group 51"/>
          <p:cNvGrpSpPr/>
          <p:nvPr/>
        </p:nvGrpSpPr>
        <p:grpSpPr bwMode="auto">
          <a:xfrm>
            <a:off x="4419600" y="2081213"/>
            <a:ext cx="949325" cy="1781175"/>
            <a:chOff x="0" y="2419"/>
            <a:chExt cx="1248" cy="2082"/>
          </a:xfrm>
        </p:grpSpPr>
        <p:sp>
          <p:nvSpPr>
            <p:cNvPr id="7230" name="Oval 22"/>
            <p:cNvSpPr>
              <a:spLocks noChangeArrowheads="1"/>
            </p:cNvSpPr>
            <p:nvPr/>
          </p:nvSpPr>
          <p:spPr bwMode="auto">
            <a:xfrm>
              <a:off x="0" y="2496"/>
              <a:ext cx="1248" cy="1056"/>
            </a:xfrm>
            <a:prstGeom prst="ellipse">
              <a:avLst/>
            </a:prstGeom>
            <a:solidFill>
              <a:schemeClr val="accent1"/>
            </a:solidFill>
            <a:ln w="25400">
              <a:solidFill>
                <a:schemeClr val="tx1"/>
              </a:solidFill>
              <a:round/>
            </a:ln>
          </p:spPr>
          <p:txBody>
            <a:bodyPr wrap="none" anchor="ctr"/>
            <a:lstStyle/>
            <a:p>
              <a:endParaRPr lang="zh-CN" altLang="en-US"/>
            </a:p>
          </p:txBody>
        </p:sp>
        <p:sp>
          <p:nvSpPr>
            <p:cNvPr id="7231" name="Rectangle 23"/>
            <p:cNvSpPr>
              <a:spLocks noChangeArrowheads="1"/>
            </p:cNvSpPr>
            <p:nvPr/>
          </p:nvSpPr>
          <p:spPr bwMode="auto">
            <a:xfrm>
              <a:off x="48" y="2688"/>
              <a:ext cx="1197" cy="60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分析</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试题难度</a:t>
              </a:r>
              <a:endParaRPr lang="zh-CN" altLang="en-US" sz="1400" b="1">
                <a:latin typeface="宋体" panose="02010600030101010101" pitchFamily="2" charset="-122"/>
              </a:endParaRPr>
            </a:p>
          </p:txBody>
        </p:sp>
        <p:sp>
          <p:nvSpPr>
            <p:cNvPr id="7232" name="Rectangle 24"/>
            <p:cNvSpPr>
              <a:spLocks noChangeArrowheads="1"/>
            </p:cNvSpPr>
            <p:nvPr/>
          </p:nvSpPr>
          <p:spPr bwMode="auto">
            <a:xfrm>
              <a:off x="363" y="2419"/>
              <a:ext cx="592" cy="356"/>
            </a:xfrm>
            <a:prstGeom prst="rect">
              <a:avLst/>
            </a:prstGeom>
            <a:noFill/>
            <a:ln w="9525">
              <a:noFill/>
              <a:miter lim="800000"/>
            </a:ln>
          </p:spPr>
          <p:txBody>
            <a:bodyPr wrap="none" lIns="92075" tIns="46038" rIns="92075" bIns="46038">
              <a:spAutoFit/>
            </a:bodyPr>
            <a:lstStyle/>
            <a:p>
              <a:pPr eaLnBrk="0" hangingPunct="0"/>
              <a:r>
                <a:rPr lang="en-US" altLang="zh-CN" sz="1400" b="1">
                  <a:latin typeface="宋体" panose="02010600030101010101" pitchFamily="2" charset="-122"/>
                </a:rPr>
                <a:t>2.5</a:t>
              </a:r>
              <a:endParaRPr lang="en-US" altLang="zh-CN" sz="1400" b="1">
                <a:latin typeface="宋体" panose="02010600030101010101" pitchFamily="2" charset="-122"/>
              </a:endParaRPr>
            </a:p>
          </p:txBody>
        </p:sp>
        <p:sp>
          <p:nvSpPr>
            <p:cNvPr id="7233" name="Rectangle 32"/>
            <p:cNvSpPr>
              <a:spLocks noChangeArrowheads="1"/>
            </p:cNvSpPr>
            <p:nvPr/>
          </p:nvSpPr>
          <p:spPr bwMode="auto">
            <a:xfrm>
              <a:off x="96" y="3648"/>
              <a:ext cx="912" cy="853"/>
            </a:xfrm>
            <a:prstGeom prst="rect">
              <a:avLst/>
            </a:prstGeom>
            <a:noFill/>
            <a:ln w="9525">
              <a:noFill/>
              <a:miter lim="800000"/>
            </a:ln>
          </p:spPr>
          <p:txBody>
            <a:bodyPr lIns="92075" tIns="46038" rIns="92075" bIns="46038">
              <a:spAutoFit/>
            </a:bodyPr>
            <a:lstStyle/>
            <a:p>
              <a:pPr algn="ctr" eaLnBrk="0" hangingPunct="0"/>
              <a:r>
                <a:rPr lang="zh-CN" altLang="en-US" sz="1400" b="1">
                  <a:solidFill>
                    <a:srgbClr val="33CC33"/>
                  </a:solidFill>
                  <a:latin typeface="宋体" panose="02010600030101010101" pitchFamily="2" charset="-122"/>
                </a:rPr>
                <a:t>难度</a:t>
              </a:r>
              <a:endParaRPr lang="zh-CN" altLang="en-US" sz="1400" b="1">
                <a:solidFill>
                  <a:srgbClr val="33CC33"/>
                </a:solidFill>
                <a:latin typeface="宋体" panose="02010600030101010101" pitchFamily="2" charset="-122"/>
              </a:endParaRPr>
            </a:p>
            <a:p>
              <a:pPr algn="ctr" eaLnBrk="0" hangingPunct="0"/>
              <a:r>
                <a:rPr lang="zh-CN" altLang="en-US" sz="1400" b="1">
                  <a:solidFill>
                    <a:srgbClr val="33CC33"/>
                  </a:solidFill>
                  <a:latin typeface="宋体" panose="02010600030101010101" pitchFamily="2" charset="-122"/>
                </a:rPr>
                <a:t>分析表</a:t>
              </a:r>
              <a:endParaRPr lang="zh-CN" altLang="en-US" sz="1400" b="1">
                <a:solidFill>
                  <a:srgbClr val="33CC33"/>
                </a:solidFill>
                <a:latin typeface="宋体" panose="02010600030101010101" pitchFamily="2" charset="-122"/>
              </a:endParaRPr>
            </a:p>
          </p:txBody>
        </p:sp>
        <p:sp>
          <p:nvSpPr>
            <p:cNvPr id="7234" name="Line 34"/>
            <p:cNvSpPr>
              <a:spLocks noChangeShapeType="1"/>
            </p:cNvSpPr>
            <p:nvPr/>
          </p:nvSpPr>
          <p:spPr bwMode="auto">
            <a:xfrm flipH="1">
              <a:off x="0" y="3504"/>
              <a:ext cx="336" cy="816"/>
            </a:xfrm>
            <a:prstGeom prst="line">
              <a:avLst/>
            </a:prstGeom>
            <a:noFill/>
            <a:ln w="25400">
              <a:solidFill>
                <a:schemeClr val="tx1"/>
              </a:solidFill>
              <a:round/>
              <a:headEnd type="none" w="sm" len="sm"/>
              <a:tailEnd type="stealth" w="med" len="lg"/>
            </a:ln>
          </p:spPr>
          <p:txBody>
            <a:bodyPr wrap="none" anchor="ctr"/>
            <a:lstStyle/>
            <a:p>
              <a:endParaRPr lang="zh-CN" altLang="en-US"/>
            </a:p>
          </p:txBody>
        </p:sp>
      </p:grpSp>
      <p:grpSp>
        <p:nvGrpSpPr>
          <p:cNvPr id="5" name="Group 50"/>
          <p:cNvGrpSpPr/>
          <p:nvPr/>
        </p:nvGrpSpPr>
        <p:grpSpPr bwMode="auto">
          <a:xfrm>
            <a:off x="5478463" y="2146300"/>
            <a:ext cx="985837" cy="1674813"/>
            <a:chOff x="1392" y="2495"/>
            <a:chExt cx="1296" cy="1958"/>
          </a:xfrm>
        </p:grpSpPr>
        <p:sp>
          <p:nvSpPr>
            <p:cNvPr id="7225" name="Oval 19"/>
            <p:cNvSpPr>
              <a:spLocks noChangeArrowheads="1"/>
            </p:cNvSpPr>
            <p:nvPr/>
          </p:nvSpPr>
          <p:spPr bwMode="auto">
            <a:xfrm>
              <a:off x="1440" y="2496"/>
              <a:ext cx="1248" cy="1056"/>
            </a:xfrm>
            <a:prstGeom prst="ellipse">
              <a:avLst/>
            </a:prstGeom>
            <a:solidFill>
              <a:schemeClr val="accent1"/>
            </a:solidFill>
            <a:ln w="25400">
              <a:solidFill>
                <a:schemeClr val="tx1"/>
              </a:solidFill>
              <a:round/>
            </a:ln>
          </p:spPr>
          <p:txBody>
            <a:bodyPr wrap="none" anchor="ctr"/>
            <a:lstStyle/>
            <a:p>
              <a:endParaRPr lang="zh-CN" altLang="en-US"/>
            </a:p>
          </p:txBody>
        </p:sp>
        <p:sp>
          <p:nvSpPr>
            <p:cNvPr id="7226" name="Rectangle 20"/>
            <p:cNvSpPr>
              <a:spLocks noChangeArrowheads="1"/>
            </p:cNvSpPr>
            <p:nvPr/>
          </p:nvSpPr>
          <p:spPr bwMode="auto">
            <a:xfrm>
              <a:off x="1487" y="2737"/>
              <a:ext cx="1200" cy="60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分析</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统计成绩</a:t>
              </a:r>
              <a:endParaRPr lang="zh-CN" altLang="en-US" sz="1400" b="1">
                <a:latin typeface="宋体" panose="02010600030101010101" pitchFamily="2" charset="-122"/>
              </a:endParaRPr>
            </a:p>
          </p:txBody>
        </p:sp>
        <p:sp>
          <p:nvSpPr>
            <p:cNvPr id="7227" name="Rectangle 21"/>
            <p:cNvSpPr>
              <a:spLocks noChangeArrowheads="1"/>
            </p:cNvSpPr>
            <p:nvPr/>
          </p:nvSpPr>
          <p:spPr bwMode="auto">
            <a:xfrm>
              <a:off x="1775" y="2495"/>
              <a:ext cx="593" cy="357"/>
            </a:xfrm>
            <a:prstGeom prst="rect">
              <a:avLst/>
            </a:prstGeom>
            <a:noFill/>
            <a:ln w="9525">
              <a:noFill/>
              <a:miter lim="800000"/>
            </a:ln>
          </p:spPr>
          <p:txBody>
            <a:bodyPr wrap="none" lIns="92075" tIns="46038" rIns="92075" bIns="46038">
              <a:spAutoFit/>
            </a:bodyPr>
            <a:lstStyle/>
            <a:p>
              <a:pPr eaLnBrk="0" hangingPunct="0"/>
              <a:r>
                <a:rPr lang="en-US" altLang="zh-CN" sz="1400" b="1">
                  <a:latin typeface="宋体" panose="02010600030101010101" pitchFamily="2" charset="-122"/>
                </a:rPr>
                <a:t>2.4</a:t>
              </a:r>
              <a:endParaRPr lang="en-US" altLang="zh-CN" sz="1400" b="1">
                <a:latin typeface="宋体" panose="02010600030101010101" pitchFamily="2" charset="-122"/>
              </a:endParaRPr>
            </a:p>
          </p:txBody>
        </p:sp>
        <p:sp>
          <p:nvSpPr>
            <p:cNvPr id="7228" name="Line 35"/>
            <p:cNvSpPr>
              <a:spLocks noChangeShapeType="1"/>
            </p:cNvSpPr>
            <p:nvPr/>
          </p:nvSpPr>
          <p:spPr bwMode="auto">
            <a:xfrm flipH="1">
              <a:off x="1392" y="3504"/>
              <a:ext cx="336" cy="816"/>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7229" name="Rectangle 36"/>
            <p:cNvSpPr>
              <a:spLocks noChangeArrowheads="1"/>
            </p:cNvSpPr>
            <p:nvPr/>
          </p:nvSpPr>
          <p:spPr bwMode="auto">
            <a:xfrm>
              <a:off x="1487" y="3599"/>
              <a:ext cx="912" cy="854"/>
            </a:xfrm>
            <a:prstGeom prst="rect">
              <a:avLst/>
            </a:prstGeom>
            <a:noFill/>
            <a:ln w="9525">
              <a:noFill/>
              <a:miter lim="800000"/>
            </a:ln>
          </p:spPr>
          <p:txBody>
            <a:bodyPr lIns="92075" tIns="46038" rIns="92075" bIns="46038">
              <a:spAutoFit/>
            </a:bodyPr>
            <a:lstStyle/>
            <a:p>
              <a:pPr algn="ctr" eaLnBrk="0" hangingPunct="0"/>
              <a:r>
                <a:rPr lang="zh-CN" altLang="en-US" sz="1400" b="1">
                  <a:solidFill>
                    <a:srgbClr val="33CC33"/>
                  </a:solidFill>
                  <a:latin typeface="宋体" panose="02010600030101010101" pitchFamily="2" charset="-122"/>
                </a:rPr>
                <a:t>分类</a:t>
              </a:r>
              <a:endParaRPr lang="zh-CN" altLang="en-US" sz="1400" b="1">
                <a:solidFill>
                  <a:srgbClr val="33CC33"/>
                </a:solidFill>
                <a:latin typeface="宋体" panose="02010600030101010101" pitchFamily="2" charset="-122"/>
              </a:endParaRPr>
            </a:p>
            <a:p>
              <a:pPr algn="ctr" eaLnBrk="0" hangingPunct="0"/>
              <a:r>
                <a:rPr lang="zh-CN" altLang="en-US" sz="1400" b="1">
                  <a:solidFill>
                    <a:srgbClr val="33CC33"/>
                  </a:solidFill>
                  <a:latin typeface="宋体" panose="02010600030101010101" pitchFamily="2" charset="-122"/>
                </a:rPr>
                <a:t>统计表</a:t>
              </a:r>
              <a:endParaRPr lang="zh-CN" altLang="en-US" sz="1400" b="1">
                <a:solidFill>
                  <a:srgbClr val="33CC33"/>
                </a:solidFill>
                <a:latin typeface="宋体" panose="02010600030101010101" pitchFamily="2" charset="-122"/>
              </a:endParaRPr>
            </a:p>
          </p:txBody>
        </p:sp>
      </p:grpSp>
      <p:grpSp>
        <p:nvGrpSpPr>
          <p:cNvPr id="6" name="Group 45"/>
          <p:cNvGrpSpPr/>
          <p:nvPr/>
        </p:nvGrpSpPr>
        <p:grpSpPr bwMode="auto">
          <a:xfrm>
            <a:off x="4492625" y="381000"/>
            <a:ext cx="2873375" cy="1379538"/>
            <a:chOff x="96" y="432"/>
            <a:chExt cx="3776" cy="1612"/>
          </a:xfrm>
        </p:grpSpPr>
        <p:sp>
          <p:nvSpPr>
            <p:cNvPr id="7215" name="Oval 3"/>
            <p:cNvSpPr>
              <a:spLocks noChangeArrowheads="1"/>
            </p:cNvSpPr>
            <p:nvPr/>
          </p:nvSpPr>
          <p:spPr bwMode="auto">
            <a:xfrm>
              <a:off x="1392" y="624"/>
              <a:ext cx="1248" cy="1104"/>
            </a:xfrm>
            <a:prstGeom prst="ellipse">
              <a:avLst/>
            </a:prstGeom>
            <a:solidFill>
              <a:schemeClr val="accent1"/>
            </a:solidFill>
            <a:ln w="25400">
              <a:solidFill>
                <a:schemeClr val="tx1"/>
              </a:solidFill>
              <a:round/>
            </a:ln>
          </p:spPr>
          <p:txBody>
            <a:bodyPr wrap="none" anchor="ctr"/>
            <a:lstStyle/>
            <a:p>
              <a:endParaRPr lang="zh-CN" altLang="en-US"/>
            </a:p>
          </p:txBody>
        </p:sp>
        <p:sp>
          <p:nvSpPr>
            <p:cNvPr id="7216" name="Rectangle 4"/>
            <p:cNvSpPr>
              <a:spLocks noChangeArrowheads="1"/>
            </p:cNvSpPr>
            <p:nvPr/>
          </p:nvSpPr>
          <p:spPr bwMode="auto">
            <a:xfrm>
              <a:off x="1439" y="864"/>
              <a:ext cx="1200" cy="60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检查</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成绩清单</a:t>
              </a:r>
              <a:endParaRPr lang="zh-CN" altLang="en-US" sz="1400" b="1">
                <a:latin typeface="宋体" panose="02010600030101010101" pitchFamily="2" charset="-122"/>
              </a:endParaRPr>
            </a:p>
          </p:txBody>
        </p:sp>
        <p:sp>
          <p:nvSpPr>
            <p:cNvPr id="7217" name="Line 5"/>
            <p:cNvSpPr>
              <a:spLocks noChangeShapeType="1"/>
            </p:cNvSpPr>
            <p:nvPr/>
          </p:nvSpPr>
          <p:spPr bwMode="auto">
            <a:xfrm flipH="1" flipV="1">
              <a:off x="2656" y="1152"/>
              <a:ext cx="1152"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7218" name="Rectangle 6"/>
            <p:cNvSpPr>
              <a:spLocks noChangeArrowheads="1"/>
            </p:cNvSpPr>
            <p:nvPr/>
          </p:nvSpPr>
          <p:spPr bwMode="auto">
            <a:xfrm>
              <a:off x="1744" y="577"/>
              <a:ext cx="593" cy="356"/>
            </a:xfrm>
            <a:prstGeom prst="rect">
              <a:avLst/>
            </a:prstGeom>
            <a:noFill/>
            <a:ln w="9525">
              <a:noFill/>
              <a:miter lim="800000"/>
            </a:ln>
          </p:spPr>
          <p:txBody>
            <a:bodyPr wrap="none" lIns="92075" tIns="46038" rIns="92075" bIns="46038">
              <a:spAutoFit/>
            </a:bodyPr>
            <a:lstStyle/>
            <a:p>
              <a:pPr eaLnBrk="0" hangingPunct="0"/>
              <a:r>
                <a:rPr lang="en-US" altLang="zh-CN" sz="1400" b="1">
                  <a:latin typeface="宋体" panose="02010600030101010101" pitchFamily="2" charset="-122"/>
                </a:rPr>
                <a:t>2.1</a:t>
              </a:r>
              <a:endParaRPr lang="en-US" altLang="zh-CN" sz="1400" b="1">
                <a:latin typeface="宋体" panose="02010600030101010101" pitchFamily="2" charset="-122"/>
              </a:endParaRPr>
            </a:p>
          </p:txBody>
        </p:sp>
        <p:sp>
          <p:nvSpPr>
            <p:cNvPr id="7219" name="Rectangle 15"/>
            <p:cNvSpPr>
              <a:spLocks noChangeArrowheads="1"/>
            </p:cNvSpPr>
            <p:nvPr/>
          </p:nvSpPr>
          <p:spPr bwMode="auto">
            <a:xfrm>
              <a:off x="2591" y="432"/>
              <a:ext cx="1281" cy="60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正确</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成绩清单</a:t>
              </a:r>
              <a:endParaRPr lang="zh-CN" altLang="en-US" sz="1400" b="1">
                <a:latin typeface="宋体" panose="02010600030101010101" pitchFamily="2" charset="-122"/>
              </a:endParaRPr>
            </a:p>
          </p:txBody>
        </p:sp>
        <p:sp>
          <p:nvSpPr>
            <p:cNvPr id="7220" name="Line 39"/>
            <p:cNvSpPr>
              <a:spLocks noChangeShapeType="1"/>
            </p:cNvSpPr>
            <p:nvPr/>
          </p:nvSpPr>
          <p:spPr bwMode="auto">
            <a:xfrm flipH="1" flipV="1">
              <a:off x="192" y="1152"/>
              <a:ext cx="1152"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7221" name="Rectangle 40"/>
            <p:cNvSpPr>
              <a:spLocks noChangeArrowheads="1"/>
            </p:cNvSpPr>
            <p:nvPr/>
          </p:nvSpPr>
          <p:spPr bwMode="auto">
            <a:xfrm>
              <a:off x="96" y="720"/>
              <a:ext cx="1279" cy="356"/>
            </a:xfrm>
            <a:prstGeom prst="rect">
              <a:avLst/>
            </a:prstGeom>
            <a:noFill/>
            <a:ln w="9525">
              <a:noFill/>
              <a:miter lim="800000"/>
            </a:ln>
          </p:spPr>
          <p:txBody>
            <a:bodyPr lIns="92075" tIns="46038" rIns="92075" bIns="46038">
              <a:spAutoFit/>
            </a:bodyPr>
            <a:lstStyle/>
            <a:p>
              <a:pPr algn="ctr" eaLnBrk="0" hangingPunct="0"/>
              <a:r>
                <a:rPr lang="zh-CN" altLang="en-US" sz="1400" b="1">
                  <a:solidFill>
                    <a:srgbClr val="0033CC"/>
                  </a:solidFill>
                  <a:latin typeface="宋体" panose="02010600030101010101" pitchFamily="2" charset="-122"/>
                </a:rPr>
                <a:t>成绩清单</a:t>
              </a:r>
              <a:endParaRPr lang="zh-CN" altLang="en-US" sz="1400" b="1">
                <a:solidFill>
                  <a:srgbClr val="0033CC"/>
                </a:solidFill>
                <a:latin typeface="宋体" panose="02010600030101010101" pitchFamily="2" charset="-122"/>
              </a:endParaRPr>
            </a:p>
          </p:txBody>
        </p:sp>
        <p:sp>
          <p:nvSpPr>
            <p:cNvPr id="7222" name="Line 41"/>
            <p:cNvSpPr>
              <a:spLocks noChangeShapeType="1"/>
            </p:cNvSpPr>
            <p:nvPr/>
          </p:nvSpPr>
          <p:spPr bwMode="auto">
            <a:xfrm flipH="1">
              <a:off x="192" y="1344"/>
              <a:ext cx="1200" cy="528"/>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7223" name="Rectangle 42"/>
            <p:cNvSpPr>
              <a:spLocks noChangeArrowheads="1"/>
            </p:cNvSpPr>
            <p:nvPr/>
          </p:nvSpPr>
          <p:spPr bwMode="auto">
            <a:xfrm>
              <a:off x="590" y="1440"/>
              <a:ext cx="1283" cy="604"/>
            </a:xfrm>
            <a:prstGeom prst="rect">
              <a:avLst/>
            </a:prstGeom>
            <a:noFill/>
            <a:ln w="9525">
              <a:noFill/>
              <a:miter lim="800000"/>
            </a:ln>
          </p:spPr>
          <p:txBody>
            <a:bodyPr lIns="92075" tIns="46038" rIns="92075" bIns="46038">
              <a:spAutoFit/>
            </a:bodyPr>
            <a:lstStyle/>
            <a:p>
              <a:pPr algn="ctr" eaLnBrk="0" hangingPunct="0"/>
              <a:r>
                <a:rPr lang="zh-CN" altLang="en-US" sz="1400" b="1">
                  <a:solidFill>
                    <a:srgbClr val="33CC33"/>
                  </a:solidFill>
                  <a:latin typeface="宋体" panose="02010600030101010101" pitchFamily="2" charset="-122"/>
                </a:rPr>
                <a:t>错误</a:t>
              </a:r>
              <a:endParaRPr lang="zh-CN" altLang="en-US" sz="1400" b="1">
                <a:solidFill>
                  <a:srgbClr val="33CC33"/>
                </a:solidFill>
                <a:latin typeface="宋体" panose="02010600030101010101" pitchFamily="2" charset="-122"/>
              </a:endParaRPr>
            </a:p>
            <a:p>
              <a:pPr algn="ctr" eaLnBrk="0" hangingPunct="0"/>
              <a:r>
                <a:rPr lang="zh-CN" altLang="en-US" sz="1400" b="1">
                  <a:solidFill>
                    <a:srgbClr val="33CC33"/>
                  </a:solidFill>
                  <a:latin typeface="宋体" panose="02010600030101010101" pitchFamily="2" charset="-122"/>
                </a:rPr>
                <a:t>成绩清单</a:t>
              </a:r>
              <a:endParaRPr lang="zh-CN" altLang="en-US" sz="1400" b="1">
                <a:solidFill>
                  <a:srgbClr val="33CC33"/>
                </a:solidFill>
                <a:latin typeface="宋体" panose="02010600030101010101" pitchFamily="2" charset="-122"/>
              </a:endParaRPr>
            </a:p>
          </p:txBody>
        </p:sp>
        <p:sp>
          <p:nvSpPr>
            <p:cNvPr id="7224" name="Line 43"/>
            <p:cNvSpPr>
              <a:spLocks noChangeShapeType="1"/>
            </p:cNvSpPr>
            <p:nvPr/>
          </p:nvSpPr>
          <p:spPr bwMode="auto">
            <a:xfrm>
              <a:off x="2592" y="1392"/>
              <a:ext cx="384" cy="384"/>
            </a:xfrm>
            <a:prstGeom prst="line">
              <a:avLst/>
            </a:prstGeom>
            <a:noFill/>
            <a:ln w="25400">
              <a:solidFill>
                <a:schemeClr val="tx1"/>
              </a:solidFill>
              <a:round/>
              <a:headEnd type="none" w="sm" len="sm"/>
              <a:tailEnd type="stealth" w="med" len="lg"/>
            </a:ln>
          </p:spPr>
          <p:txBody>
            <a:bodyPr wrap="none" anchor="ctr"/>
            <a:lstStyle/>
            <a:p>
              <a:endParaRPr lang="zh-CN" altLang="en-US"/>
            </a:p>
          </p:txBody>
        </p:sp>
      </p:grpSp>
      <p:grpSp>
        <p:nvGrpSpPr>
          <p:cNvPr id="7" name="Group 47"/>
          <p:cNvGrpSpPr/>
          <p:nvPr/>
        </p:nvGrpSpPr>
        <p:grpSpPr bwMode="auto">
          <a:xfrm>
            <a:off x="7280275" y="381000"/>
            <a:ext cx="1558925" cy="1847850"/>
            <a:chOff x="3760" y="432"/>
            <a:chExt cx="2048" cy="2160"/>
          </a:xfrm>
        </p:grpSpPr>
        <p:sp>
          <p:nvSpPr>
            <p:cNvPr id="7208" name="Oval 7"/>
            <p:cNvSpPr>
              <a:spLocks noChangeArrowheads="1"/>
            </p:cNvSpPr>
            <p:nvPr/>
          </p:nvSpPr>
          <p:spPr bwMode="auto">
            <a:xfrm>
              <a:off x="3760" y="528"/>
              <a:ext cx="1184" cy="1056"/>
            </a:xfrm>
            <a:prstGeom prst="ellipse">
              <a:avLst/>
            </a:prstGeom>
            <a:solidFill>
              <a:schemeClr val="accent1"/>
            </a:solidFill>
            <a:ln w="25400">
              <a:solidFill>
                <a:schemeClr val="tx1"/>
              </a:solidFill>
              <a:round/>
            </a:ln>
          </p:spPr>
          <p:txBody>
            <a:bodyPr wrap="none" anchor="ctr"/>
            <a:lstStyle/>
            <a:p>
              <a:endParaRPr lang="zh-CN" altLang="en-US"/>
            </a:p>
          </p:txBody>
        </p:sp>
        <p:sp>
          <p:nvSpPr>
            <p:cNvPr id="7209" name="Rectangle 8"/>
            <p:cNvSpPr>
              <a:spLocks noChangeArrowheads="1"/>
            </p:cNvSpPr>
            <p:nvPr/>
          </p:nvSpPr>
          <p:spPr bwMode="auto">
            <a:xfrm>
              <a:off x="3839" y="768"/>
              <a:ext cx="1007" cy="60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审定</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合格者</a:t>
              </a:r>
              <a:endParaRPr lang="zh-CN" altLang="en-US" sz="1400" b="1">
                <a:latin typeface="宋体" panose="02010600030101010101" pitchFamily="2" charset="-122"/>
              </a:endParaRPr>
            </a:p>
          </p:txBody>
        </p:sp>
        <p:sp>
          <p:nvSpPr>
            <p:cNvPr id="7210" name="Rectangle 9"/>
            <p:cNvSpPr>
              <a:spLocks noChangeArrowheads="1"/>
            </p:cNvSpPr>
            <p:nvPr/>
          </p:nvSpPr>
          <p:spPr bwMode="auto">
            <a:xfrm>
              <a:off x="4110" y="480"/>
              <a:ext cx="592" cy="357"/>
            </a:xfrm>
            <a:prstGeom prst="rect">
              <a:avLst/>
            </a:prstGeom>
            <a:noFill/>
            <a:ln w="9525">
              <a:noFill/>
              <a:miter lim="800000"/>
            </a:ln>
          </p:spPr>
          <p:txBody>
            <a:bodyPr wrap="none" lIns="92075" tIns="46038" rIns="92075" bIns="46038">
              <a:spAutoFit/>
            </a:bodyPr>
            <a:lstStyle/>
            <a:p>
              <a:pPr eaLnBrk="0" hangingPunct="0"/>
              <a:r>
                <a:rPr lang="en-US" altLang="zh-CN" sz="1400" b="1">
                  <a:latin typeface="宋体" panose="02010600030101010101" pitchFamily="2" charset="-122"/>
                </a:rPr>
                <a:t>2.2</a:t>
              </a:r>
              <a:endParaRPr lang="en-US" altLang="zh-CN" sz="1400" b="1">
                <a:latin typeface="宋体" panose="02010600030101010101" pitchFamily="2" charset="-122"/>
              </a:endParaRPr>
            </a:p>
          </p:txBody>
        </p:sp>
        <p:sp>
          <p:nvSpPr>
            <p:cNvPr id="7211" name="Line 11"/>
            <p:cNvSpPr>
              <a:spLocks noChangeShapeType="1"/>
            </p:cNvSpPr>
            <p:nvPr/>
          </p:nvSpPr>
          <p:spPr bwMode="auto">
            <a:xfrm flipV="1">
              <a:off x="4368" y="1584"/>
              <a:ext cx="0" cy="1008"/>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7212" name="Line 28"/>
            <p:cNvSpPr>
              <a:spLocks noChangeShapeType="1"/>
            </p:cNvSpPr>
            <p:nvPr/>
          </p:nvSpPr>
          <p:spPr bwMode="auto">
            <a:xfrm flipH="1" flipV="1">
              <a:off x="4960" y="1104"/>
              <a:ext cx="800" cy="0"/>
            </a:xfrm>
            <a:prstGeom prst="line">
              <a:avLst/>
            </a:prstGeom>
            <a:noFill/>
            <a:ln w="25400">
              <a:solidFill>
                <a:schemeClr val="tx1"/>
              </a:solidFill>
              <a:round/>
              <a:tailEnd type="triangle" w="med" len="med"/>
            </a:ln>
          </p:spPr>
          <p:txBody>
            <a:bodyPr wrap="none" anchor="ctr"/>
            <a:lstStyle/>
            <a:p>
              <a:endParaRPr lang="zh-CN" altLang="en-US"/>
            </a:p>
          </p:txBody>
        </p:sp>
        <p:sp>
          <p:nvSpPr>
            <p:cNvPr id="7213" name="Rectangle 33"/>
            <p:cNvSpPr>
              <a:spLocks noChangeArrowheads="1"/>
            </p:cNvSpPr>
            <p:nvPr/>
          </p:nvSpPr>
          <p:spPr bwMode="auto">
            <a:xfrm>
              <a:off x="4990" y="432"/>
              <a:ext cx="818" cy="605"/>
            </a:xfrm>
            <a:prstGeom prst="rect">
              <a:avLst/>
            </a:prstGeom>
            <a:noFill/>
            <a:ln w="9525">
              <a:noFill/>
              <a:miter lim="800000"/>
            </a:ln>
          </p:spPr>
          <p:txBody>
            <a:bodyPr lIns="92075" tIns="46038" rIns="92075" bIns="46038">
              <a:spAutoFit/>
            </a:bodyPr>
            <a:lstStyle/>
            <a:p>
              <a:pPr eaLnBrk="0" hangingPunct="0"/>
              <a:r>
                <a:rPr lang="zh-CN" altLang="en-US" sz="1400" b="1">
                  <a:solidFill>
                    <a:srgbClr val="0033CC"/>
                  </a:solidFill>
                  <a:latin typeface="宋体" panose="02010600030101010101" pitchFamily="2" charset="-122"/>
                </a:rPr>
                <a:t>合格</a:t>
              </a:r>
              <a:endParaRPr lang="zh-CN" altLang="en-US" sz="1400" b="1">
                <a:solidFill>
                  <a:srgbClr val="0033CC"/>
                </a:solidFill>
                <a:latin typeface="宋体" panose="02010600030101010101" pitchFamily="2" charset="-122"/>
              </a:endParaRPr>
            </a:p>
            <a:p>
              <a:pPr eaLnBrk="0" hangingPunct="0"/>
              <a:r>
                <a:rPr lang="zh-CN" altLang="en-US" sz="1400" b="1">
                  <a:solidFill>
                    <a:srgbClr val="0033CC"/>
                  </a:solidFill>
                  <a:latin typeface="宋体" panose="02010600030101010101" pitchFamily="2" charset="-122"/>
                </a:rPr>
                <a:t>标准</a:t>
              </a:r>
              <a:endParaRPr lang="zh-CN" altLang="en-US" sz="1400" b="1">
                <a:solidFill>
                  <a:srgbClr val="0033CC"/>
                </a:solidFill>
                <a:latin typeface="宋体" panose="02010600030101010101" pitchFamily="2" charset="-122"/>
              </a:endParaRPr>
            </a:p>
          </p:txBody>
        </p:sp>
        <p:sp>
          <p:nvSpPr>
            <p:cNvPr id="7214" name="Rectangle 44"/>
            <p:cNvSpPr>
              <a:spLocks noChangeArrowheads="1"/>
            </p:cNvSpPr>
            <p:nvPr/>
          </p:nvSpPr>
          <p:spPr bwMode="auto">
            <a:xfrm>
              <a:off x="4321" y="1582"/>
              <a:ext cx="1280" cy="60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经审定的</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成绩清单</a:t>
              </a:r>
              <a:endParaRPr lang="zh-CN" altLang="en-US" sz="1400" b="1">
                <a:latin typeface="宋体" panose="02010600030101010101" pitchFamily="2" charset="-122"/>
              </a:endParaRPr>
            </a:p>
          </p:txBody>
        </p:sp>
      </p:grpSp>
      <p:sp>
        <p:nvSpPr>
          <p:cNvPr id="7176" name="Oval 54"/>
          <p:cNvSpPr>
            <a:spLocks noChangeArrowheads="1"/>
          </p:cNvSpPr>
          <p:nvPr/>
        </p:nvSpPr>
        <p:spPr bwMode="auto">
          <a:xfrm>
            <a:off x="698500" y="3746500"/>
            <a:ext cx="908050" cy="866775"/>
          </a:xfrm>
          <a:prstGeom prst="ellipse">
            <a:avLst/>
          </a:prstGeom>
          <a:solidFill>
            <a:schemeClr val="accent1"/>
          </a:solidFill>
          <a:ln w="25400">
            <a:solidFill>
              <a:schemeClr val="tx1"/>
            </a:solidFill>
            <a:round/>
          </a:ln>
        </p:spPr>
        <p:txBody>
          <a:bodyPr wrap="none" anchor="ctr"/>
          <a:lstStyle/>
          <a:p>
            <a:endParaRPr lang="zh-CN" altLang="en-US"/>
          </a:p>
        </p:txBody>
      </p:sp>
      <p:sp>
        <p:nvSpPr>
          <p:cNvPr id="7177" name="Rectangle 68"/>
          <p:cNvSpPr>
            <a:spLocks noChangeArrowheads="1"/>
          </p:cNvSpPr>
          <p:nvPr/>
        </p:nvSpPr>
        <p:spPr bwMode="auto">
          <a:xfrm>
            <a:off x="6400800" y="4343400"/>
            <a:ext cx="895350" cy="304800"/>
          </a:xfrm>
          <a:prstGeom prst="rect">
            <a:avLst/>
          </a:prstGeom>
          <a:noFill/>
          <a:ln w="9525">
            <a:noFill/>
            <a:miter lim="800000"/>
          </a:ln>
        </p:spPr>
        <p:txBody>
          <a:bodyPr wrap="none" lIns="92075" tIns="46038" rIns="92075" bIns="46038">
            <a:spAutoFit/>
          </a:bodyPr>
          <a:lstStyle/>
          <a:p>
            <a:pPr eaLnBrk="0" hangingPunct="0"/>
            <a:r>
              <a:rPr lang="zh-CN" altLang="en-US" sz="1400" b="1">
                <a:solidFill>
                  <a:srgbClr val="FF3300"/>
                </a:solidFill>
                <a:latin typeface="宋体" panose="02010600030101010101" pitchFamily="2" charset="-122"/>
              </a:rPr>
              <a:t>考生名册</a:t>
            </a:r>
            <a:endParaRPr lang="zh-CN" altLang="en-US" sz="1400" b="1">
              <a:solidFill>
                <a:srgbClr val="FF3300"/>
              </a:solidFill>
              <a:latin typeface="宋体" panose="02010600030101010101" pitchFamily="2" charset="-122"/>
            </a:endParaRPr>
          </a:p>
        </p:txBody>
      </p:sp>
      <p:grpSp>
        <p:nvGrpSpPr>
          <p:cNvPr id="8" name="Group 78"/>
          <p:cNvGrpSpPr/>
          <p:nvPr/>
        </p:nvGrpSpPr>
        <p:grpSpPr bwMode="auto">
          <a:xfrm>
            <a:off x="6400800" y="4343400"/>
            <a:ext cx="908050" cy="288925"/>
            <a:chOff x="418" y="3658"/>
            <a:chExt cx="572" cy="182"/>
          </a:xfrm>
        </p:grpSpPr>
        <p:sp>
          <p:nvSpPr>
            <p:cNvPr id="8225" name="Line 69"/>
            <p:cNvSpPr>
              <a:spLocks noChangeShapeType="1"/>
            </p:cNvSpPr>
            <p:nvPr/>
          </p:nvSpPr>
          <p:spPr bwMode="auto">
            <a:xfrm>
              <a:off x="418" y="3658"/>
              <a:ext cx="572"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sp>
          <p:nvSpPr>
            <p:cNvPr id="8226" name="Line 70"/>
            <p:cNvSpPr>
              <a:spLocks noChangeShapeType="1"/>
            </p:cNvSpPr>
            <p:nvPr/>
          </p:nvSpPr>
          <p:spPr bwMode="auto">
            <a:xfrm>
              <a:off x="440" y="3840"/>
              <a:ext cx="550"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a:lstStyle/>
            <a:p>
              <a:pPr>
                <a:defRPr/>
              </a:pPr>
              <a:endParaRPr lang="zh-CN" altLang="en-US"/>
            </a:p>
          </p:txBody>
        </p:sp>
      </p:grpSp>
      <p:grpSp>
        <p:nvGrpSpPr>
          <p:cNvPr id="9" name="组合 74"/>
          <p:cNvGrpSpPr/>
          <p:nvPr/>
        </p:nvGrpSpPr>
        <p:grpSpPr bwMode="auto">
          <a:xfrm>
            <a:off x="0" y="3286125"/>
            <a:ext cx="4121150" cy="2743200"/>
            <a:chOff x="0" y="3286124"/>
            <a:chExt cx="4121150" cy="2743183"/>
          </a:xfrm>
        </p:grpSpPr>
        <p:grpSp>
          <p:nvGrpSpPr>
            <p:cNvPr id="10" name="组合 73"/>
            <p:cNvGrpSpPr/>
            <p:nvPr/>
          </p:nvGrpSpPr>
          <p:grpSpPr bwMode="auto">
            <a:xfrm>
              <a:off x="0" y="3286124"/>
              <a:ext cx="4121150" cy="2743183"/>
              <a:chOff x="0" y="3286124"/>
              <a:chExt cx="4121150" cy="2743183"/>
            </a:xfrm>
          </p:grpSpPr>
          <p:sp>
            <p:nvSpPr>
              <p:cNvPr id="7186" name="Line 72"/>
              <p:cNvSpPr>
                <a:spLocks noChangeShapeType="1"/>
              </p:cNvSpPr>
              <p:nvPr/>
            </p:nvSpPr>
            <p:spPr bwMode="auto">
              <a:xfrm flipV="1">
                <a:off x="0" y="4202461"/>
                <a:ext cx="733425"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grpSp>
            <p:nvGrpSpPr>
              <p:cNvPr id="11" name="组合 72"/>
              <p:cNvGrpSpPr/>
              <p:nvPr/>
            </p:nvGrpSpPr>
            <p:grpSpPr bwMode="auto">
              <a:xfrm>
                <a:off x="0" y="3286124"/>
                <a:ext cx="4121150" cy="2743183"/>
                <a:chOff x="0" y="3279792"/>
                <a:chExt cx="4121150" cy="2743183"/>
              </a:xfrm>
            </p:grpSpPr>
            <p:sp>
              <p:nvSpPr>
                <p:cNvPr id="7188" name="Oval 62"/>
                <p:cNvSpPr>
                  <a:spLocks noChangeArrowheads="1"/>
                </p:cNvSpPr>
                <p:nvPr/>
              </p:nvSpPr>
              <p:spPr bwMode="auto">
                <a:xfrm>
                  <a:off x="2409825" y="3673475"/>
                  <a:ext cx="896938" cy="868363"/>
                </a:xfrm>
                <a:prstGeom prst="ellipse">
                  <a:avLst/>
                </a:prstGeom>
                <a:solidFill>
                  <a:schemeClr val="accent1"/>
                </a:solidFill>
                <a:ln w="25400">
                  <a:solidFill>
                    <a:schemeClr val="tx1"/>
                  </a:solidFill>
                  <a:round/>
                </a:ln>
              </p:spPr>
              <p:txBody>
                <a:bodyPr wrap="none" anchor="ctr"/>
                <a:lstStyle/>
                <a:p>
                  <a:endParaRPr lang="zh-CN" altLang="en-US"/>
                </a:p>
              </p:txBody>
            </p:sp>
            <p:sp>
              <p:nvSpPr>
                <p:cNvPr id="7189" name="Oval 75"/>
                <p:cNvSpPr>
                  <a:spLocks noChangeArrowheads="1"/>
                </p:cNvSpPr>
                <p:nvPr/>
              </p:nvSpPr>
              <p:spPr bwMode="auto">
                <a:xfrm>
                  <a:off x="2409825" y="5156200"/>
                  <a:ext cx="896938" cy="866775"/>
                </a:xfrm>
                <a:prstGeom prst="ellipse">
                  <a:avLst/>
                </a:prstGeom>
                <a:solidFill>
                  <a:schemeClr val="accent1"/>
                </a:solidFill>
                <a:ln w="25400">
                  <a:solidFill>
                    <a:schemeClr val="tx1"/>
                  </a:solidFill>
                  <a:round/>
                </a:ln>
              </p:spPr>
              <p:txBody>
                <a:bodyPr wrap="none" anchor="ctr"/>
                <a:lstStyle/>
                <a:p>
                  <a:endParaRPr lang="zh-CN" altLang="en-US"/>
                </a:p>
              </p:txBody>
            </p:sp>
            <p:grpSp>
              <p:nvGrpSpPr>
                <p:cNvPr id="12" name="组合 71"/>
                <p:cNvGrpSpPr/>
                <p:nvPr/>
              </p:nvGrpSpPr>
              <p:grpSpPr bwMode="auto">
                <a:xfrm>
                  <a:off x="0" y="3279792"/>
                  <a:ext cx="4121150" cy="2649538"/>
                  <a:chOff x="0" y="3276600"/>
                  <a:chExt cx="4121150" cy="2649538"/>
                </a:xfrm>
              </p:grpSpPr>
              <p:sp>
                <p:nvSpPr>
                  <p:cNvPr id="7191" name="Rectangle 55"/>
                  <p:cNvSpPr>
                    <a:spLocks noChangeArrowheads="1"/>
                  </p:cNvSpPr>
                  <p:nvPr/>
                </p:nvSpPr>
                <p:spPr bwMode="auto">
                  <a:xfrm>
                    <a:off x="733425" y="3963988"/>
                    <a:ext cx="873125" cy="51752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检查</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报名单</a:t>
                    </a:r>
                    <a:endParaRPr lang="zh-CN" altLang="en-US" sz="1400" b="1">
                      <a:latin typeface="宋体" panose="02010600030101010101" pitchFamily="2" charset="-122"/>
                    </a:endParaRPr>
                  </a:p>
                </p:txBody>
              </p:sp>
              <p:sp>
                <p:nvSpPr>
                  <p:cNvPr id="7192" name="Line 56"/>
                  <p:cNvSpPr>
                    <a:spLocks noChangeShapeType="1"/>
                  </p:cNvSpPr>
                  <p:nvPr/>
                </p:nvSpPr>
                <p:spPr bwMode="auto">
                  <a:xfrm>
                    <a:off x="0" y="3384550"/>
                    <a:ext cx="873125" cy="469900"/>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7193" name="Line 57"/>
                  <p:cNvSpPr>
                    <a:spLocks noChangeShapeType="1"/>
                  </p:cNvSpPr>
                  <p:nvPr/>
                </p:nvSpPr>
                <p:spPr bwMode="auto">
                  <a:xfrm flipH="1" flipV="1">
                    <a:off x="1606550" y="4179888"/>
                    <a:ext cx="838200"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7194" name="Rectangle 58"/>
                  <p:cNvSpPr>
                    <a:spLocks noChangeArrowheads="1"/>
                  </p:cNvSpPr>
                  <p:nvPr/>
                </p:nvSpPr>
                <p:spPr bwMode="auto">
                  <a:xfrm>
                    <a:off x="314325" y="3276600"/>
                    <a:ext cx="908050" cy="304800"/>
                  </a:xfrm>
                  <a:prstGeom prst="rect">
                    <a:avLst/>
                  </a:prstGeom>
                  <a:noFill/>
                  <a:ln w="9525">
                    <a:noFill/>
                    <a:miter lim="800000"/>
                  </a:ln>
                </p:spPr>
                <p:txBody>
                  <a:bodyPr lIns="92075" tIns="46038" rIns="92075" bIns="46038">
                    <a:spAutoFit/>
                  </a:bodyPr>
                  <a:lstStyle/>
                  <a:p>
                    <a:pPr eaLnBrk="0" hangingPunct="0"/>
                    <a:r>
                      <a:rPr lang="zh-CN" altLang="en-US" sz="1400" b="1">
                        <a:solidFill>
                          <a:srgbClr val="0033CC"/>
                        </a:solidFill>
                        <a:latin typeface="宋体" panose="02010600030101010101" pitchFamily="2" charset="-122"/>
                      </a:rPr>
                      <a:t>报名单</a:t>
                    </a:r>
                    <a:endParaRPr lang="zh-CN" altLang="en-US" sz="1400" b="1">
                      <a:solidFill>
                        <a:srgbClr val="0033CC"/>
                      </a:solidFill>
                      <a:latin typeface="宋体" panose="02010600030101010101" pitchFamily="2" charset="-122"/>
                    </a:endParaRPr>
                  </a:p>
                </p:txBody>
              </p:sp>
              <p:sp>
                <p:nvSpPr>
                  <p:cNvPr id="7195" name="Rectangle 59"/>
                  <p:cNvSpPr>
                    <a:spLocks noChangeArrowheads="1"/>
                  </p:cNvSpPr>
                  <p:nvPr/>
                </p:nvSpPr>
                <p:spPr bwMode="auto">
                  <a:xfrm>
                    <a:off x="3387725" y="3838575"/>
                    <a:ext cx="733425" cy="304800"/>
                  </a:xfrm>
                  <a:prstGeom prst="rect">
                    <a:avLst/>
                  </a:prstGeom>
                  <a:noFill/>
                  <a:ln w="9525">
                    <a:noFill/>
                    <a:miter lim="800000"/>
                  </a:ln>
                </p:spPr>
                <p:txBody>
                  <a:bodyPr lIns="92075" tIns="46038" rIns="92075" bIns="46038">
                    <a:spAutoFit/>
                  </a:bodyPr>
                  <a:lstStyle/>
                  <a:p>
                    <a:pPr eaLnBrk="0" hangingPunct="0"/>
                    <a:r>
                      <a:rPr lang="zh-CN" altLang="en-US" sz="1400" b="1">
                        <a:solidFill>
                          <a:srgbClr val="33CC33"/>
                        </a:solidFill>
                        <a:latin typeface="宋体" panose="02010600030101010101" pitchFamily="2" charset="-122"/>
                      </a:rPr>
                      <a:t>准考证</a:t>
                    </a:r>
                    <a:endParaRPr lang="zh-CN" altLang="en-US" sz="1400" b="1">
                      <a:solidFill>
                        <a:srgbClr val="33CC33"/>
                      </a:solidFill>
                      <a:latin typeface="宋体" panose="02010600030101010101" pitchFamily="2" charset="-122"/>
                    </a:endParaRPr>
                  </a:p>
                </p:txBody>
              </p:sp>
              <p:sp>
                <p:nvSpPr>
                  <p:cNvPr id="7196" name="Rectangle 61"/>
                  <p:cNvSpPr>
                    <a:spLocks noChangeArrowheads="1"/>
                  </p:cNvSpPr>
                  <p:nvPr/>
                </p:nvSpPr>
                <p:spPr bwMode="auto">
                  <a:xfrm>
                    <a:off x="942975" y="3709988"/>
                    <a:ext cx="450850" cy="304800"/>
                  </a:xfrm>
                  <a:prstGeom prst="rect">
                    <a:avLst/>
                  </a:prstGeom>
                  <a:noFill/>
                  <a:ln w="9525">
                    <a:noFill/>
                    <a:miter lim="800000"/>
                  </a:ln>
                </p:spPr>
                <p:txBody>
                  <a:bodyPr wrap="none" lIns="92075" tIns="46038" rIns="92075" bIns="46038">
                    <a:spAutoFit/>
                  </a:bodyPr>
                  <a:lstStyle/>
                  <a:p>
                    <a:pPr eaLnBrk="0" hangingPunct="0"/>
                    <a:r>
                      <a:rPr lang="en-US" altLang="zh-CN" sz="1400" b="1">
                        <a:latin typeface="宋体" panose="02010600030101010101" pitchFamily="2" charset="-122"/>
                      </a:rPr>
                      <a:t>1.1</a:t>
                    </a:r>
                    <a:endParaRPr lang="en-US" altLang="zh-CN" sz="1400" b="1">
                      <a:latin typeface="宋体" panose="02010600030101010101" pitchFamily="2" charset="-122"/>
                    </a:endParaRPr>
                  </a:p>
                </p:txBody>
              </p:sp>
              <p:sp>
                <p:nvSpPr>
                  <p:cNvPr id="7197" name="Rectangle 63"/>
                  <p:cNvSpPr>
                    <a:spLocks noChangeArrowheads="1"/>
                  </p:cNvSpPr>
                  <p:nvPr/>
                </p:nvSpPr>
                <p:spPr bwMode="auto">
                  <a:xfrm>
                    <a:off x="2536825" y="3963988"/>
                    <a:ext cx="735013" cy="51752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编准考证号</a:t>
                    </a:r>
                    <a:endParaRPr lang="zh-CN" altLang="en-US" sz="1400" b="1">
                      <a:latin typeface="宋体" panose="02010600030101010101" pitchFamily="2" charset="-122"/>
                    </a:endParaRPr>
                  </a:p>
                </p:txBody>
              </p:sp>
              <p:sp>
                <p:nvSpPr>
                  <p:cNvPr id="7198" name="Rectangle 64"/>
                  <p:cNvSpPr>
                    <a:spLocks noChangeArrowheads="1"/>
                  </p:cNvSpPr>
                  <p:nvPr/>
                </p:nvSpPr>
                <p:spPr bwMode="auto">
                  <a:xfrm>
                    <a:off x="2665413" y="3692512"/>
                    <a:ext cx="450850" cy="304800"/>
                  </a:xfrm>
                  <a:prstGeom prst="rect">
                    <a:avLst/>
                  </a:prstGeom>
                  <a:noFill/>
                  <a:ln w="9525">
                    <a:noFill/>
                    <a:miter lim="800000"/>
                  </a:ln>
                </p:spPr>
                <p:txBody>
                  <a:bodyPr wrap="none" lIns="92075" tIns="46038" rIns="92075" bIns="46038">
                    <a:spAutoFit/>
                  </a:bodyPr>
                  <a:lstStyle/>
                  <a:p>
                    <a:pPr eaLnBrk="0" hangingPunct="0"/>
                    <a:r>
                      <a:rPr lang="en-US" altLang="zh-CN" sz="1400" b="1">
                        <a:latin typeface="宋体" panose="02010600030101010101" pitchFamily="2" charset="-122"/>
                      </a:rPr>
                      <a:t>1.2</a:t>
                    </a:r>
                    <a:endParaRPr lang="en-US" altLang="zh-CN" sz="1400" b="1">
                      <a:latin typeface="宋体" panose="02010600030101010101" pitchFamily="2" charset="-122"/>
                    </a:endParaRPr>
                  </a:p>
                </p:txBody>
              </p:sp>
              <p:sp>
                <p:nvSpPr>
                  <p:cNvPr id="7199" name="Line 65"/>
                  <p:cNvSpPr>
                    <a:spLocks noChangeShapeType="1"/>
                  </p:cNvSpPr>
                  <p:nvPr/>
                </p:nvSpPr>
                <p:spPr bwMode="auto">
                  <a:xfrm flipH="1">
                    <a:off x="1292225" y="5518150"/>
                    <a:ext cx="1117600" cy="252413"/>
                  </a:xfrm>
                  <a:prstGeom prst="line">
                    <a:avLst/>
                  </a:prstGeom>
                  <a:noFill/>
                  <a:ln w="25400">
                    <a:solidFill>
                      <a:schemeClr val="tx1"/>
                    </a:solidFill>
                    <a:round/>
                    <a:headEnd type="none" w="sm" len="sm"/>
                    <a:tailEnd type="stealth" w="med" len="lg"/>
                  </a:ln>
                </p:spPr>
                <p:txBody>
                  <a:bodyPr wrap="none" anchor="ctr"/>
                  <a:lstStyle/>
                  <a:p>
                    <a:endParaRPr lang="zh-CN" altLang="en-US"/>
                  </a:p>
                </p:txBody>
              </p:sp>
              <p:sp>
                <p:nvSpPr>
                  <p:cNvPr id="7200" name="Line 66"/>
                  <p:cNvSpPr>
                    <a:spLocks noChangeShapeType="1"/>
                  </p:cNvSpPr>
                  <p:nvPr/>
                </p:nvSpPr>
                <p:spPr bwMode="auto">
                  <a:xfrm flipV="1">
                    <a:off x="2828925" y="4541838"/>
                    <a:ext cx="0" cy="614362"/>
                  </a:xfrm>
                  <a:prstGeom prst="line">
                    <a:avLst/>
                  </a:prstGeom>
                  <a:noFill/>
                  <a:ln w="25400">
                    <a:solidFill>
                      <a:schemeClr val="tx1"/>
                    </a:solidFill>
                    <a:round/>
                    <a:headEnd type="triangle" w="med" len="med"/>
                    <a:tailEnd type="none" w="med" len="lg"/>
                  </a:ln>
                </p:spPr>
                <p:txBody>
                  <a:bodyPr wrap="none" anchor="ctr"/>
                  <a:lstStyle/>
                  <a:p>
                    <a:endParaRPr lang="zh-CN" altLang="en-US"/>
                  </a:p>
                </p:txBody>
              </p:sp>
              <p:sp>
                <p:nvSpPr>
                  <p:cNvPr id="7201" name="Rectangle 67"/>
                  <p:cNvSpPr>
                    <a:spLocks noChangeArrowheads="1"/>
                  </p:cNvSpPr>
                  <p:nvPr/>
                </p:nvSpPr>
                <p:spPr bwMode="auto">
                  <a:xfrm>
                    <a:off x="0" y="3633790"/>
                    <a:ext cx="873125" cy="517525"/>
                  </a:xfrm>
                  <a:prstGeom prst="rect">
                    <a:avLst/>
                  </a:prstGeom>
                  <a:noFill/>
                  <a:ln w="9525">
                    <a:noFill/>
                    <a:miter lim="800000"/>
                  </a:ln>
                </p:spPr>
                <p:txBody>
                  <a:bodyPr lIns="92075" tIns="46038" rIns="92075" bIns="46038">
                    <a:spAutoFit/>
                  </a:bodyPr>
                  <a:lstStyle/>
                  <a:p>
                    <a:pPr eaLnBrk="0" hangingPunct="0"/>
                    <a:r>
                      <a:rPr lang="zh-CN" altLang="en-US" sz="1400" b="1">
                        <a:latin typeface="宋体" panose="02010600030101010101" pitchFamily="2" charset="-122"/>
                      </a:rPr>
                      <a:t>不合格</a:t>
                    </a:r>
                    <a:endParaRPr lang="zh-CN" altLang="en-US" sz="1400" b="1">
                      <a:latin typeface="宋体" panose="02010600030101010101" pitchFamily="2" charset="-122"/>
                    </a:endParaRPr>
                  </a:p>
                  <a:p>
                    <a:pPr eaLnBrk="0" hangingPunct="0"/>
                    <a:r>
                      <a:rPr lang="zh-CN" altLang="en-US" sz="1400" b="1">
                        <a:latin typeface="宋体" panose="02010600030101010101" pitchFamily="2" charset="-122"/>
                      </a:rPr>
                      <a:t>报名单</a:t>
                    </a:r>
                    <a:endParaRPr lang="zh-CN" altLang="en-US" sz="1400" b="1">
                      <a:latin typeface="宋体" panose="02010600030101010101" pitchFamily="2" charset="-122"/>
                    </a:endParaRPr>
                  </a:p>
                </p:txBody>
              </p:sp>
              <p:sp>
                <p:nvSpPr>
                  <p:cNvPr id="7202" name="Rectangle 71"/>
                  <p:cNvSpPr>
                    <a:spLocks noChangeArrowheads="1"/>
                  </p:cNvSpPr>
                  <p:nvPr/>
                </p:nvSpPr>
                <p:spPr bwMode="auto">
                  <a:xfrm>
                    <a:off x="1219200" y="5334000"/>
                    <a:ext cx="908050" cy="304800"/>
                  </a:xfrm>
                  <a:prstGeom prst="rect">
                    <a:avLst/>
                  </a:prstGeom>
                  <a:noFill/>
                  <a:ln w="9525">
                    <a:noFill/>
                    <a:miter lim="800000"/>
                  </a:ln>
                </p:spPr>
                <p:txBody>
                  <a:bodyPr lIns="92075" tIns="46038" rIns="92075" bIns="46038">
                    <a:spAutoFit/>
                  </a:bodyPr>
                  <a:lstStyle/>
                  <a:p>
                    <a:pPr eaLnBrk="0" hangingPunct="0"/>
                    <a:r>
                      <a:rPr lang="zh-CN" altLang="en-US" sz="1400" b="1">
                        <a:solidFill>
                          <a:srgbClr val="33CC33"/>
                        </a:solidFill>
                        <a:latin typeface="宋体" panose="02010600030101010101" pitchFamily="2" charset="-122"/>
                      </a:rPr>
                      <a:t>考生名单</a:t>
                    </a:r>
                    <a:endParaRPr lang="zh-CN" altLang="en-US" sz="1400" b="1">
                      <a:solidFill>
                        <a:srgbClr val="33CC33"/>
                      </a:solidFill>
                      <a:latin typeface="宋体" panose="02010600030101010101" pitchFamily="2" charset="-122"/>
                    </a:endParaRPr>
                  </a:p>
                </p:txBody>
              </p:sp>
              <p:sp>
                <p:nvSpPr>
                  <p:cNvPr id="7203" name="Rectangle 73"/>
                  <p:cNvSpPr>
                    <a:spLocks noChangeArrowheads="1"/>
                  </p:cNvSpPr>
                  <p:nvPr/>
                </p:nvSpPr>
                <p:spPr bwMode="auto">
                  <a:xfrm>
                    <a:off x="1606550" y="3600450"/>
                    <a:ext cx="803275" cy="51752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合格</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报名单</a:t>
                    </a:r>
                    <a:endParaRPr lang="zh-CN" altLang="en-US" sz="1400" b="1">
                      <a:latin typeface="宋体" panose="02010600030101010101" pitchFamily="2" charset="-122"/>
                    </a:endParaRPr>
                  </a:p>
                </p:txBody>
              </p:sp>
              <p:sp>
                <p:nvSpPr>
                  <p:cNvPr id="7204" name="Rectangle 76"/>
                  <p:cNvSpPr>
                    <a:spLocks noChangeArrowheads="1"/>
                  </p:cNvSpPr>
                  <p:nvPr/>
                </p:nvSpPr>
                <p:spPr bwMode="auto">
                  <a:xfrm>
                    <a:off x="2514600" y="5408613"/>
                    <a:ext cx="733425" cy="517525"/>
                  </a:xfrm>
                  <a:prstGeom prst="rect">
                    <a:avLst/>
                  </a:prstGeom>
                  <a:noFill/>
                  <a:ln w="9525">
                    <a:noFill/>
                    <a:miter lim="800000"/>
                  </a:ln>
                </p:spPr>
                <p:txBody>
                  <a:bodyPr lIns="92075" tIns="46038" rIns="92075" bIns="46038">
                    <a:spAutoFit/>
                  </a:bodyPr>
                  <a:lstStyle/>
                  <a:p>
                    <a:pPr algn="ctr" eaLnBrk="0" hangingPunct="0"/>
                    <a:r>
                      <a:rPr lang="zh-CN" altLang="en-US" sz="1400" b="1">
                        <a:latin typeface="宋体" panose="02010600030101010101" pitchFamily="2" charset="-122"/>
                      </a:rPr>
                      <a:t>登记</a:t>
                    </a:r>
                    <a:endParaRPr lang="zh-CN" altLang="en-US" sz="1400" b="1">
                      <a:latin typeface="宋体" panose="02010600030101010101" pitchFamily="2" charset="-122"/>
                    </a:endParaRPr>
                  </a:p>
                  <a:p>
                    <a:pPr algn="ctr" eaLnBrk="0" hangingPunct="0"/>
                    <a:r>
                      <a:rPr lang="zh-CN" altLang="en-US" sz="1400" b="1">
                        <a:latin typeface="宋体" panose="02010600030101010101" pitchFamily="2" charset="-122"/>
                      </a:rPr>
                      <a:t>考生</a:t>
                    </a:r>
                    <a:endParaRPr lang="zh-CN" altLang="en-US" sz="1400" b="1">
                      <a:latin typeface="宋体" panose="02010600030101010101" pitchFamily="2" charset="-122"/>
                    </a:endParaRPr>
                  </a:p>
                </p:txBody>
              </p:sp>
              <p:sp>
                <p:nvSpPr>
                  <p:cNvPr id="7205" name="Rectangle 77"/>
                  <p:cNvSpPr>
                    <a:spLocks noChangeArrowheads="1"/>
                  </p:cNvSpPr>
                  <p:nvPr/>
                </p:nvSpPr>
                <p:spPr bwMode="auto">
                  <a:xfrm>
                    <a:off x="2665413" y="5192710"/>
                    <a:ext cx="450850" cy="304800"/>
                  </a:xfrm>
                  <a:prstGeom prst="rect">
                    <a:avLst/>
                  </a:prstGeom>
                  <a:noFill/>
                  <a:ln w="9525">
                    <a:noFill/>
                    <a:miter lim="800000"/>
                  </a:ln>
                </p:spPr>
                <p:txBody>
                  <a:bodyPr wrap="none" lIns="92075" tIns="46038" rIns="92075" bIns="46038">
                    <a:spAutoFit/>
                  </a:bodyPr>
                  <a:lstStyle/>
                  <a:p>
                    <a:pPr eaLnBrk="0" hangingPunct="0"/>
                    <a:r>
                      <a:rPr lang="en-US" altLang="zh-CN" sz="1400" b="1">
                        <a:latin typeface="宋体" panose="02010600030101010101" pitchFamily="2" charset="-122"/>
                      </a:rPr>
                      <a:t>1.3</a:t>
                    </a:r>
                    <a:endParaRPr lang="en-US" altLang="zh-CN" sz="1400" b="1">
                      <a:latin typeface="宋体" panose="02010600030101010101" pitchFamily="2" charset="-122"/>
                    </a:endParaRPr>
                  </a:p>
                </p:txBody>
              </p:sp>
            </p:grpSp>
          </p:grpSp>
        </p:grpSp>
        <p:sp>
          <p:nvSpPr>
            <p:cNvPr id="7185" name="Line 74"/>
            <p:cNvSpPr>
              <a:spLocks noChangeShapeType="1"/>
            </p:cNvSpPr>
            <p:nvPr/>
          </p:nvSpPr>
          <p:spPr bwMode="auto">
            <a:xfrm flipH="1" flipV="1">
              <a:off x="3282950" y="4179888"/>
              <a:ext cx="838200" cy="0"/>
            </a:xfrm>
            <a:prstGeom prst="line">
              <a:avLst/>
            </a:prstGeom>
            <a:noFill/>
            <a:ln w="25400">
              <a:solidFill>
                <a:schemeClr val="tx1"/>
              </a:solidFill>
              <a:round/>
              <a:headEnd type="triangle" w="med" len="med"/>
              <a:tailEnd type="none" w="med" len="lg"/>
            </a:ln>
          </p:spPr>
          <p:txBody>
            <a:bodyPr wrap="none" anchor="ctr"/>
            <a:lstStyle/>
            <a:p>
              <a:endParaRPr lang="zh-CN" altLang="en-US"/>
            </a:p>
          </p:txBody>
        </p:sp>
      </p:grpSp>
      <p:sp>
        <p:nvSpPr>
          <p:cNvPr id="7180" name="Line 79"/>
          <p:cNvSpPr>
            <a:spLocks noChangeShapeType="1"/>
          </p:cNvSpPr>
          <p:nvPr/>
        </p:nvSpPr>
        <p:spPr bwMode="auto">
          <a:xfrm flipV="1">
            <a:off x="3286116" y="4648199"/>
            <a:ext cx="3495684" cy="923940"/>
          </a:xfrm>
          <a:prstGeom prst="line">
            <a:avLst/>
          </a:prstGeom>
          <a:noFill/>
          <a:ln w="38100">
            <a:solidFill>
              <a:schemeClr val="tx1"/>
            </a:solidFill>
            <a:round/>
            <a:tailEnd type="triangle" w="med" len="med"/>
          </a:ln>
        </p:spPr>
        <p:txBody>
          <a:bodyPr/>
          <a:lstStyle/>
          <a:p>
            <a:endParaRPr lang="zh-CN" altLang="en-US"/>
          </a:p>
        </p:txBody>
      </p:sp>
      <p:sp>
        <p:nvSpPr>
          <p:cNvPr id="7181" name="Line 80"/>
          <p:cNvSpPr>
            <a:spLocks noChangeShapeType="1"/>
          </p:cNvSpPr>
          <p:nvPr/>
        </p:nvSpPr>
        <p:spPr bwMode="auto">
          <a:xfrm flipH="1" flipV="1">
            <a:off x="6172200" y="3048000"/>
            <a:ext cx="533400" cy="1295400"/>
          </a:xfrm>
          <a:prstGeom prst="line">
            <a:avLst/>
          </a:prstGeom>
          <a:noFill/>
          <a:ln w="38100">
            <a:solidFill>
              <a:schemeClr val="tx1"/>
            </a:solidFill>
            <a:round/>
            <a:tailEnd type="triangle" w="med" len="med"/>
          </a:ln>
        </p:spPr>
        <p:txBody>
          <a:bodyPr/>
          <a:lstStyle/>
          <a:p>
            <a:endParaRPr lang="zh-CN" altLang="en-US"/>
          </a:p>
        </p:txBody>
      </p:sp>
      <p:sp>
        <p:nvSpPr>
          <p:cNvPr id="7182" name="Line 81"/>
          <p:cNvSpPr>
            <a:spLocks noChangeShapeType="1"/>
          </p:cNvSpPr>
          <p:nvPr/>
        </p:nvSpPr>
        <p:spPr bwMode="auto">
          <a:xfrm flipV="1">
            <a:off x="6934200" y="3124200"/>
            <a:ext cx="609600" cy="1219200"/>
          </a:xfrm>
          <a:prstGeom prst="line">
            <a:avLst/>
          </a:prstGeom>
          <a:noFill/>
          <a:ln w="38100">
            <a:solidFill>
              <a:schemeClr val="tx1"/>
            </a:solidFill>
            <a:round/>
            <a:tailEnd type="triangle" w="med" len="med"/>
          </a:ln>
        </p:spPr>
        <p:txBody>
          <a:bodyPr/>
          <a:lstStyle/>
          <a:p>
            <a:endParaRPr lang="zh-CN" altLang="en-US"/>
          </a:p>
        </p:txBody>
      </p:sp>
      <p:sp>
        <p:nvSpPr>
          <p:cNvPr id="7183" name="Rectangle 52"/>
          <p:cNvSpPr>
            <a:spLocks noChangeArrowheads="1"/>
          </p:cNvSpPr>
          <p:nvPr/>
        </p:nvSpPr>
        <p:spPr bwMode="auto">
          <a:xfrm>
            <a:off x="4786313" y="6000750"/>
            <a:ext cx="3962400" cy="641350"/>
          </a:xfrm>
          <a:prstGeom prst="rect">
            <a:avLst/>
          </a:prstGeom>
          <a:solidFill>
            <a:srgbClr val="92D050"/>
          </a:solidFill>
          <a:ln w="9525">
            <a:noFill/>
            <a:miter lim="800000"/>
          </a:ln>
        </p:spPr>
        <p:txBody>
          <a:bodyPr lIns="92075" tIns="46038" rIns="92075" bIns="46038">
            <a:spAutoFit/>
          </a:bodyPr>
          <a:lstStyle/>
          <a:p>
            <a:pPr algn="ctr" eaLnBrk="0" hangingPunct="0"/>
            <a:r>
              <a:rPr lang="zh-CN" altLang="en-US" sz="3600" b="1" dirty="0">
                <a:solidFill>
                  <a:schemeClr val="tx2"/>
                </a:solidFill>
                <a:latin typeface="黑体" panose="02010609060101010101" pitchFamily="2" charset="-122"/>
                <a:ea typeface="黑体" panose="02010609060101010101" pitchFamily="2" charset="-122"/>
              </a:rPr>
              <a:t>一层数据流图 </a:t>
            </a:r>
            <a:endParaRPr lang="en-US" altLang="zh-CN" sz="3600" b="1" dirty="0">
              <a:solidFill>
                <a:schemeClr val="tx2"/>
              </a:solidFill>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p:nvPr/>
        </p:nvGrpSpPr>
        <p:grpSpPr bwMode="auto">
          <a:xfrm>
            <a:off x="1071563" y="714356"/>
            <a:ext cx="7429527" cy="5357850"/>
            <a:chOff x="1000100" y="571480"/>
            <a:chExt cx="7572428" cy="5929354"/>
          </a:xfrm>
        </p:grpSpPr>
        <p:graphicFrame>
          <p:nvGraphicFramePr>
            <p:cNvPr id="2" name="图示 1"/>
            <p:cNvGraphicFramePr/>
            <p:nvPr/>
          </p:nvGraphicFramePr>
          <p:xfrm>
            <a:off x="1000100" y="571480"/>
            <a:ext cx="7572428" cy="592935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4" name="组合 10"/>
            <p:cNvGrpSpPr/>
            <p:nvPr/>
          </p:nvGrpSpPr>
          <p:grpSpPr bwMode="auto">
            <a:xfrm>
              <a:off x="1285852" y="3133595"/>
              <a:ext cx="7189764" cy="402662"/>
              <a:chOff x="1285852" y="3133595"/>
              <a:chExt cx="7189764" cy="402662"/>
            </a:xfrm>
          </p:grpSpPr>
          <p:sp>
            <p:nvSpPr>
              <p:cNvPr id="8198" name="TextBox 2"/>
              <p:cNvSpPr txBox="1">
                <a:spLocks noChangeArrowheads="1"/>
              </p:cNvSpPr>
              <p:nvPr/>
            </p:nvSpPr>
            <p:spPr bwMode="auto">
              <a:xfrm>
                <a:off x="1285852" y="3143248"/>
                <a:ext cx="546030" cy="393009"/>
              </a:xfrm>
              <a:prstGeom prst="rect">
                <a:avLst/>
              </a:prstGeom>
              <a:noFill/>
              <a:ln w="9525">
                <a:noFill/>
                <a:miter lim="800000"/>
              </a:ln>
            </p:spPr>
            <p:txBody>
              <a:bodyPr wrap="none">
                <a:spAutoFit/>
              </a:bodyPr>
              <a:lstStyle/>
              <a:p>
                <a:r>
                  <a:rPr lang="en-US" altLang="zh-CN" b="1">
                    <a:latin typeface="宋体" panose="02010600030101010101" pitchFamily="2" charset="-122"/>
                    <a:ea typeface="宋体" panose="02010600030101010101" pitchFamily="2" charset="-122"/>
                  </a:rPr>
                  <a:t>1.1</a:t>
                </a:r>
                <a:endParaRPr lang="zh-CN" altLang="en-US" b="1">
                  <a:latin typeface="宋体" panose="02010600030101010101" pitchFamily="2" charset="-122"/>
                  <a:ea typeface="宋体" panose="02010600030101010101" pitchFamily="2" charset="-122"/>
                </a:endParaRPr>
              </a:p>
            </p:txBody>
          </p:sp>
          <p:sp>
            <p:nvSpPr>
              <p:cNvPr id="8199" name="TextBox 3"/>
              <p:cNvSpPr txBox="1">
                <a:spLocks noChangeArrowheads="1"/>
              </p:cNvSpPr>
              <p:nvPr/>
            </p:nvSpPr>
            <p:spPr bwMode="auto">
              <a:xfrm>
                <a:off x="2155465" y="3143248"/>
                <a:ext cx="546030" cy="393009"/>
              </a:xfrm>
              <a:prstGeom prst="rect">
                <a:avLst/>
              </a:prstGeom>
              <a:noFill/>
              <a:ln w="9525">
                <a:noFill/>
                <a:miter lim="800000"/>
              </a:ln>
            </p:spPr>
            <p:txBody>
              <a:bodyPr wrap="none">
                <a:spAutoFit/>
              </a:bodyPr>
              <a:lstStyle/>
              <a:p>
                <a:r>
                  <a:rPr lang="en-US" altLang="zh-CN" b="1">
                    <a:latin typeface="宋体" panose="02010600030101010101" pitchFamily="2" charset="-122"/>
                    <a:ea typeface="宋体" panose="02010600030101010101" pitchFamily="2" charset="-122"/>
                  </a:rPr>
                  <a:t>1.2</a:t>
                </a:r>
                <a:endParaRPr lang="zh-CN" altLang="en-US" b="1">
                  <a:latin typeface="宋体" panose="02010600030101010101" pitchFamily="2" charset="-122"/>
                  <a:ea typeface="宋体" panose="02010600030101010101" pitchFamily="2" charset="-122"/>
                </a:endParaRPr>
              </a:p>
            </p:txBody>
          </p:sp>
          <p:sp>
            <p:nvSpPr>
              <p:cNvPr id="8200" name="TextBox 4"/>
              <p:cNvSpPr txBox="1">
                <a:spLocks noChangeArrowheads="1"/>
              </p:cNvSpPr>
              <p:nvPr/>
            </p:nvSpPr>
            <p:spPr bwMode="auto">
              <a:xfrm>
                <a:off x="3143240" y="3143248"/>
                <a:ext cx="546030" cy="393009"/>
              </a:xfrm>
              <a:prstGeom prst="rect">
                <a:avLst/>
              </a:prstGeom>
              <a:noFill/>
              <a:ln w="9525">
                <a:noFill/>
                <a:miter lim="800000"/>
              </a:ln>
            </p:spPr>
            <p:txBody>
              <a:bodyPr wrap="none">
                <a:spAutoFit/>
              </a:bodyPr>
              <a:lstStyle/>
              <a:p>
                <a:r>
                  <a:rPr lang="en-US" altLang="zh-CN" b="1">
                    <a:latin typeface="宋体" panose="02010600030101010101" pitchFamily="2" charset="-122"/>
                    <a:ea typeface="宋体" panose="02010600030101010101" pitchFamily="2" charset="-122"/>
                  </a:rPr>
                  <a:t>1.3</a:t>
                </a:r>
                <a:endParaRPr lang="zh-CN" altLang="en-US" b="1">
                  <a:latin typeface="宋体" panose="02010600030101010101" pitchFamily="2" charset="-122"/>
                  <a:ea typeface="宋体" panose="02010600030101010101" pitchFamily="2" charset="-122"/>
                </a:endParaRPr>
              </a:p>
            </p:txBody>
          </p:sp>
          <p:sp>
            <p:nvSpPr>
              <p:cNvPr id="8201" name="TextBox 5"/>
              <p:cNvSpPr txBox="1">
                <a:spLocks noChangeArrowheads="1"/>
              </p:cNvSpPr>
              <p:nvPr/>
            </p:nvSpPr>
            <p:spPr bwMode="auto">
              <a:xfrm>
                <a:off x="4143372" y="3143248"/>
                <a:ext cx="546030" cy="393009"/>
              </a:xfrm>
              <a:prstGeom prst="rect">
                <a:avLst/>
              </a:prstGeom>
              <a:noFill/>
              <a:ln w="9525">
                <a:noFill/>
                <a:miter lim="800000"/>
              </a:ln>
            </p:spPr>
            <p:txBody>
              <a:bodyPr wrap="none">
                <a:spAutoFit/>
              </a:bodyPr>
              <a:lstStyle/>
              <a:p>
                <a:r>
                  <a:rPr lang="en-US" altLang="zh-CN" b="1">
                    <a:latin typeface="宋体" panose="02010600030101010101" pitchFamily="2" charset="-122"/>
                    <a:ea typeface="宋体" panose="02010600030101010101" pitchFamily="2" charset="-122"/>
                  </a:rPr>
                  <a:t>2.1</a:t>
                </a:r>
                <a:endParaRPr lang="zh-CN" altLang="en-US" b="1">
                  <a:latin typeface="宋体" panose="02010600030101010101" pitchFamily="2" charset="-122"/>
                  <a:ea typeface="宋体" panose="02010600030101010101" pitchFamily="2" charset="-122"/>
                </a:endParaRPr>
              </a:p>
            </p:txBody>
          </p:sp>
          <p:sp>
            <p:nvSpPr>
              <p:cNvPr id="8202" name="TextBox 6"/>
              <p:cNvSpPr txBox="1">
                <a:spLocks noChangeArrowheads="1"/>
              </p:cNvSpPr>
              <p:nvPr/>
            </p:nvSpPr>
            <p:spPr bwMode="auto">
              <a:xfrm>
                <a:off x="5072066" y="3143248"/>
                <a:ext cx="546030" cy="393009"/>
              </a:xfrm>
              <a:prstGeom prst="rect">
                <a:avLst/>
              </a:prstGeom>
              <a:noFill/>
              <a:ln w="9525">
                <a:noFill/>
                <a:miter lim="800000"/>
              </a:ln>
            </p:spPr>
            <p:txBody>
              <a:bodyPr wrap="none">
                <a:spAutoFit/>
              </a:bodyPr>
              <a:lstStyle/>
              <a:p>
                <a:r>
                  <a:rPr lang="en-US" altLang="zh-CN" b="1">
                    <a:latin typeface="宋体" panose="02010600030101010101" pitchFamily="2" charset="-122"/>
                    <a:ea typeface="宋体" panose="02010600030101010101" pitchFamily="2" charset="-122"/>
                  </a:rPr>
                  <a:t>2.2</a:t>
                </a:r>
                <a:endParaRPr lang="zh-CN" altLang="en-US" b="1">
                  <a:latin typeface="宋体" panose="02010600030101010101" pitchFamily="2" charset="-122"/>
                  <a:ea typeface="宋体" panose="02010600030101010101" pitchFamily="2" charset="-122"/>
                </a:endParaRPr>
              </a:p>
            </p:txBody>
          </p:sp>
          <p:sp>
            <p:nvSpPr>
              <p:cNvPr id="8203" name="TextBox 7"/>
              <p:cNvSpPr txBox="1">
                <a:spLocks noChangeArrowheads="1"/>
              </p:cNvSpPr>
              <p:nvPr/>
            </p:nvSpPr>
            <p:spPr bwMode="auto">
              <a:xfrm>
                <a:off x="6072197" y="3133595"/>
                <a:ext cx="546030" cy="393009"/>
              </a:xfrm>
              <a:prstGeom prst="rect">
                <a:avLst/>
              </a:prstGeom>
              <a:noFill/>
              <a:ln w="9525">
                <a:noFill/>
                <a:miter lim="800000"/>
              </a:ln>
            </p:spPr>
            <p:txBody>
              <a:bodyPr wrap="none">
                <a:spAutoFit/>
              </a:bodyPr>
              <a:lstStyle/>
              <a:p>
                <a:r>
                  <a:rPr lang="en-US" altLang="zh-CN" b="1">
                    <a:latin typeface="宋体" panose="02010600030101010101" pitchFamily="2" charset="-122"/>
                    <a:ea typeface="宋体" panose="02010600030101010101" pitchFamily="2" charset="-122"/>
                  </a:rPr>
                  <a:t>2.3</a:t>
                </a:r>
                <a:endParaRPr lang="zh-CN" altLang="en-US" b="1">
                  <a:latin typeface="宋体" panose="02010600030101010101" pitchFamily="2" charset="-122"/>
                  <a:ea typeface="宋体" panose="02010600030101010101" pitchFamily="2" charset="-122"/>
                </a:endParaRPr>
              </a:p>
            </p:txBody>
          </p:sp>
          <p:sp>
            <p:nvSpPr>
              <p:cNvPr id="8204" name="TextBox 8"/>
              <p:cNvSpPr txBox="1">
                <a:spLocks noChangeArrowheads="1"/>
              </p:cNvSpPr>
              <p:nvPr/>
            </p:nvSpPr>
            <p:spPr bwMode="auto">
              <a:xfrm>
                <a:off x="6929454" y="3133595"/>
                <a:ext cx="546030" cy="393009"/>
              </a:xfrm>
              <a:prstGeom prst="rect">
                <a:avLst/>
              </a:prstGeom>
              <a:noFill/>
              <a:ln w="9525">
                <a:noFill/>
                <a:miter lim="800000"/>
              </a:ln>
            </p:spPr>
            <p:txBody>
              <a:bodyPr wrap="none">
                <a:spAutoFit/>
              </a:bodyPr>
              <a:lstStyle/>
              <a:p>
                <a:r>
                  <a:rPr lang="en-US" altLang="zh-CN" b="1">
                    <a:latin typeface="宋体" panose="02010600030101010101" pitchFamily="2" charset="-122"/>
                    <a:ea typeface="宋体" panose="02010600030101010101" pitchFamily="2" charset="-122"/>
                  </a:rPr>
                  <a:t>2.4</a:t>
                </a:r>
                <a:endParaRPr lang="zh-CN" altLang="en-US" b="1">
                  <a:latin typeface="宋体" panose="02010600030101010101" pitchFamily="2" charset="-122"/>
                  <a:ea typeface="宋体" panose="02010600030101010101" pitchFamily="2" charset="-122"/>
                </a:endParaRPr>
              </a:p>
            </p:txBody>
          </p:sp>
          <p:sp>
            <p:nvSpPr>
              <p:cNvPr id="8205" name="TextBox 9"/>
              <p:cNvSpPr txBox="1">
                <a:spLocks noChangeArrowheads="1"/>
              </p:cNvSpPr>
              <p:nvPr/>
            </p:nvSpPr>
            <p:spPr bwMode="auto">
              <a:xfrm>
                <a:off x="7929586" y="3133595"/>
                <a:ext cx="546030" cy="393009"/>
              </a:xfrm>
              <a:prstGeom prst="rect">
                <a:avLst/>
              </a:prstGeom>
              <a:noFill/>
              <a:ln w="9525">
                <a:noFill/>
                <a:miter lim="800000"/>
              </a:ln>
            </p:spPr>
            <p:txBody>
              <a:bodyPr wrap="none">
                <a:spAutoFit/>
              </a:bodyPr>
              <a:lstStyle/>
              <a:p>
                <a:r>
                  <a:rPr lang="en-US" altLang="zh-CN" b="1">
                    <a:latin typeface="宋体" panose="02010600030101010101" pitchFamily="2" charset="-122"/>
                    <a:ea typeface="宋体" panose="02010600030101010101" pitchFamily="2" charset="-122"/>
                  </a:rPr>
                  <a:t>2.5</a:t>
                </a:r>
                <a:endParaRPr lang="zh-CN" altLang="en-US" b="1">
                  <a:latin typeface="宋体" panose="02010600030101010101" pitchFamily="2" charset="-122"/>
                  <a:ea typeface="宋体" panose="02010600030101010101" pitchFamily="2" charset="-122"/>
                </a:endParaRPr>
              </a:p>
            </p:txBody>
          </p:sp>
        </p:grpSp>
      </p:grpSp>
      <p:sp>
        <p:nvSpPr>
          <p:cNvPr id="8195" name="TextBox 12"/>
          <p:cNvSpPr txBox="1">
            <a:spLocks noChangeArrowheads="1"/>
          </p:cNvSpPr>
          <p:nvPr/>
        </p:nvSpPr>
        <p:spPr bwMode="auto">
          <a:xfrm>
            <a:off x="2786063" y="6215063"/>
            <a:ext cx="3281668" cy="400110"/>
          </a:xfrm>
          <a:prstGeom prst="rect">
            <a:avLst/>
          </a:prstGeom>
          <a:noFill/>
          <a:ln w="9525">
            <a:noFill/>
            <a:miter lim="800000"/>
          </a:ln>
        </p:spPr>
        <p:txBody>
          <a:bodyPr wrap="none">
            <a:spAutoFit/>
          </a:bodyPr>
          <a:lstStyle/>
          <a:p>
            <a:r>
              <a:rPr lang="zh-CN" altLang="en-US" sz="2000" b="1" dirty="0">
                <a:latin typeface="宋体" panose="02010600030101010101" pitchFamily="2" charset="-122"/>
                <a:ea typeface="宋体" panose="02010600030101010101" pitchFamily="2" charset="-122"/>
              </a:rPr>
              <a:t>考务处理系统的功能模块图</a:t>
            </a:r>
            <a:endParaRPr lang="zh-CN" altLang="en-US" sz="20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714488"/>
            <a:ext cx="8229600" cy="4525963"/>
          </a:xfrm>
        </p:spPr>
        <p:txBody>
          <a:bodyPr/>
          <a:lstStyle/>
          <a:p>
            <a:pPr>
              <a:buNone/>
            </a:pPr>
            <a:r>
              <a:rPr lang="zh-CN" altLang="en-US" dirty="0">
                <a:latin typeface="宋体" panose="02010600030101010101" pitchFamily="2" charset="-122"/>
                <a:ea typeface="宋体" panose="02010600030101010101" pitchFamily="2" charset="-122"/>
              </a:rPr>
              <a:t>关于数据字典的内容请自学</a:t>
            </a:r>
            <a:r>
              <a:rPr lang="en-US" altLang="zh-CN" dirty="0">
                <a:latin typeface="宋体" panose="02010600030101010101" pitchFamily="2" charset="-122"/>
                <a:ea typeface="宋体" panose="02010600030101010101" pitchFamily="2" charset="-122"/>
              </a:rPr>
              <a:t>3.2.4</a:t>
            </a:r>
            <a:r>
              <a:rPr lang="zh-CN" altLang="en-US" dirty="0">
                <a:latin typeface="宋体" panose="02010600030101010101" pitchFamily="2" charset="-122"/>
                <a:ea typeface="宋体" panose="02010600030101010101" pitchFamily="2" charset="-122"/>
              </a:rPr>
              <a:t>节。</a:t>
            </a:r>
            <a:endParaRPr lang="zh-CN" altLang="en-US" dirty="0">
              <a:latin typeface="宋体" panose="02010600030101010101" pitchFamily="2" charset="-122"/>
              <a:ea typeface="宋体" panose="02010600030101010101" pitchFamily="2" charset="-122"/>
            </a:endParaRPr>
          </a:p>
        </p:txBody>
      </p:sp>
      <p:sp>
        <p:nvSpPr>
          <p:cNvPr id="4" name="标题 1"/>
          <p:cNvSpPr txBox="1"/>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1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2.3</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  系统的描述</a:t>
            </a:r>
            <a:br>
              <a:rPr kumimoji="0" lang="en-US" altLang="zh-CN" sz="4400" b="1" i="0" u="none" strike="noStrike" kern="0" cap="none" spc="0" normalizeH="0" baseline="0" noProof="0" dirty="0">
                <a:ln>
                  <a:noFill/>
                </a:ln>
                <a:solidFill>
                  <a:schemeClr val="bg1"/>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a:t>
            </a:r>
            <a:r>
              <a:rPr kumimoji="0" lang="zh-CN" altLang="en-US" sz="3200" b="1" i="0" u="none" strike="noStrike" kern="0" cap="none" spc="0" normalizeH="0" baseline="0" noProof="0" dirty="0">
                <a:ln>
                  <a:noFill/>
                </a:ln>
                <a:solidFill>
                  <a:schemeClr val="bg1"/>
                </a:solidFill>
                <a:effectLst/>
                <a:uLnTx/>
                <a:uFillTx/>
                <a:latin typeface="+mj-lt"/>
                <a:ea typeface="+mj-ea"/>
                <a:cs typeface="+mj-cs"/>
              </a:rPr>
              <a:t>数据字典</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6147" name="Rectangle 3"/>
          <p:cNvSpPr>
            <a:spLocks noGrp="1" noChangeArrowheads="1"/>
          </p:cNvSpPr>
          <p:nvPr>
            <p:ph type="body" idx="1"/>
          </p:nvPr>
        </p:nvSpPr>
        <p:spPr/>
        <p:txBody>
          <a:bodyPr/>
          <a:lstStyle/>
          <a:p>
            <a:pPr marL="609600" indent="-609600" eaLnBrk="1" hangingPunct="1">
              <a:lnSpc>
                <a:spcPct val="90000"/>
              </a:lnSpc>
            </a:pPr>
            <a:r>
              <a:rPr lang="zh-CN" altLang="en-US" sz="3600" b="1" dirty="0">
                <a:solidFill>
                  <a:srgbClr val="CC0000"/>
                </a:solidFill>
                <a:ea typeface="宋体" panose="02010600030101010101" pitchFamily="2" charset="-122"/>
              </a:rPr>
              <a:t>软件的作用</a:t>
            </a:r>
            <a:endParaRPr lang="zh-CN" altLang="en-US" sz="3600" b="1" dirty="0">
              <a:solidFill>
                <a:srgbClr val="CC0000"/>
              </a:solidFill>
              <a:ea typeface="宋体" panose="02010600030101010101" pitchFamily="2" charset="-122"/>
            </a:endParaRPr>
          </a:p>
          <a:p>
            <a:pPr marL="609600" indent="-609600" eaLnBrk="1" hangingPunct="1">
              <a:lnSpc>
                <a:spcPct val="90000"/>
              </a:lnSpc>
              <a:spcAft>
                <a:spcPts val="1200"/>
              </a:spcAft>
              <a:buFontTx/>
              <a:buNone/>
            </a:pPr>
            <a:r>
              <a:rPr kumimoji="1" lang="zh-CN" altLang="en-US" b="1" dirty="0">
                <a:ea typeface="楷体_GB2312" pitchFamily="49" charset="-122"/>
              </a:rPr>
              <a:t>具有</a:t>
            </a:r>
            <a:r>
              <a:rPr kumimoji="1" lang="zh-CN" altLang="en-US" b="1" dirty="0">
                <a:solidFill>
                  <a:srgbClr val="3366FF"/>
                </a:solidFill>
                <a:ea typeface="楷体_GB2312" pitchFamily="49" charset="-122"/>
              </a:rPr>
              <a:t>产品</a:t>
            </a:r>
            <a:r>
              <a:rPr kumimoji="1" lang="zh-CN" altLang="en-US" b="1" dirty="0">
                <a:ea typeface="楷体_GB2312" pitchFamily="49" charset="-122"/>
              </a:rPr>
              <a:t>和</a:t>
            </a:r>
            <a:r>
              <a:rPr kumimoji="1" lang="zh-CN" altLang="en-US" b="1" dirty="0">
                <a:solidFill>
                  <a:srgbClr val="3366FF"/>
                </a:solidFill>
                <a:ea typeface="楷体_GB2312" pitchFamily="49" charset="-122"/>
              </a:rPr>
              <a:t>产品生产载体</a:t>
            </a:r>
            <a:r>
              <a:rPr kumimoji="1" lang="zh-CN" altLang="en-US" b="1" dirty="0">
                <a:ea typeface="楷体_GB2312" pitchFamily="49" charset="-122"/>
              </a:rPr>
              <a:t>的双重作用。</a:t>
            </a:r>
            <a:endParaRPr kumimoji="1" lang="zh-CN" altLang="en-US" b="1" dirty="0">
              <a:ea typeface="楷体_GB2312" pitchFamily="49" charset="-122"/>
            </a:endParaRPr>
          </a:p>
          <a:p>
            <a:pPr marL="609600" indent="-609600" eaLnBrk="1" hangingPunct="1">
              <a:lnSpc>
                <a:spcPct val="90000"/>
              </a:lnSpc>
              <a:spcAft>
                <a:spcPts val="1200"/>
              </a:spcAft>
              <a:buFontTx/>
              <a:buAutoNum type="arabicParenBoth"/>
            </a:pPr>
            <a:r>
              <a:rPr kumimoji="1" lang="zh-CN" altLang="en-US" sz="2800" b="1" dirty="0">
                <a:ea typeface="楷体_GB2312" pitchFamily="49" charset="-122"/>
              </a:rPr>
              <a:t>作为产品，软件显示了由计算机硬件体现的计算能力，扮演着信息转换的角色：产生、管理、查询、修改、显示或者传递各种不同的信息。</a:t>
            </a:r>
            <a:endParaRPr kumimoji="1" lang="zh-CN" altLang="en-US" sz="2800" b="1" dirty="0">
              <a:ea typeface="楷体_GB2312" pitchFamily="49" charset="-122"/>
            </a:endParaRPr>
          </a:p>
          <a:p>
            <a:pPr marL="609600" indent="-609600" eaLnBrk="1" hangingPunct="1">
              <a:lnSpc>
                <a:spcPct val="90000"/>
              </a:lnSpc>
              <a:spcAft>
                <a:spcPts val="1200"/>
              </a:spcAft>
              <a:buFontTx/>
              <a:buAutoNum type="arabicParenBoth"/>
            </a:pPr>
            <a:r>
              <a:rPr kumimoji="1" lang="zh-CN" altLang="en-US" sz="2800" b="1" dirty="0">
                <a:ea typeface="楷体_GB2312" pitchFamily="49" charset="-122"/>
              </a:rPr>
              <a:t>作为产品生产的载体，软件提供了计算机控制（操作系统）、信息通信（网络），以及应用程序开发和控制的基础平台（软件工具和环境）。</a:t>
            </a:r>
            <a:r>
              <a:rPr kumimoji="1" lang="zh-CN" altLang="en-US" b="1" dirty="0">
                <a:ea typeface="宋体" panose="02010600030101010101" pitchFamily="2" charset="-122"/>
              </a:rPr>
              <a:t> </a:t>
            </a:r>
            <a:endParaRPr kumimoji="1" lang="zh-CN" altLang="en-US" b="1" dirty="0">
              <a:ea typeface="宋体" panose="0201060003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关于可行性分析报告</a:t>
            </a:r>
            <a:endParaRPr lang="zh-CN" altLang="en-US" dirty="0"/>
          </a:p>
        </p:txBody>
      </p:sp>
      <p:sp>
        <p:nvSpPr>
          <p:cNvPr id="3" name="内容占位符 2"/>
          <p:cNvSpPr>
            <a:spLocks noGrp="1"/>
          </p:cNvSpPr>
          <p:nvPr>
            <p:ph idx="1"/>
          </p:nvPr>
        </p:nvSpPr>
        <p:spPr/>
        <p:txBody>
          <a:bodyPr/>
          <a:lstStyle/>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可行性分析报告是可行性研究阶段的结果。</a:t>
            </a:r>
            <a:endParaRPr lang="en-US" altLang="zh-CN"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可行性分析报告经审批后，方可进行需求分析工作。</a:t>
            </a:r>
            <a:endParaRPr lang="en-US" altLang="zh-CN"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hlinkClick r:id="rId1" action="ppaction://hlinkfile"/>
              </a:rPr>
              <a:t>可行性分析报告的参考格式</a:t>
            </a:r>
            <a:endParaRPr lang="en-US" altLang="zh-CN"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hlinkClick r:id="rId2" action="ppaction://hlinkfile"/>
              </a:rPr>
              <a:t>可行性报告参考案例文档</a:t>
            </a:r>
            <a:endParaRPr lang="en-US" altLang="zh-CN" dirty="0">
              <a:latin typeface="宋体" panose="02010600030101010101" pitchFamily="2" charset="-122"/>
              <a:ea typeface="宋体" panose="02010600030101010101" pitchFamily="2" charset="-122"/>
            </a:endParaRPr>
          </a:p>
          <a:p>
            <a:pPr>
              <a:buNone/>
            </a:pPr>
            <a:r>
              <a:rPr lang="en-US" altLang="zh-CN" dirty="0">
                <a:solidFill>
                  <a:srgbClr val="C00000"/>
                </a:solidFill>
                <a:latin typeface="宋体" panose="02010600030101010101" pitchFamily="2" charset="-122"/>
                <a:ea typeface="宋体" panose="02010600030101010101" pitchFamily="2" charset="-122"/>
              </a:rPr>
              <a:t>  </a:t>
            </a:r>
            <a:r>
              <a:rPr lang="zh-CN" altLang="en-US" dirty="0">
                <a:solidFill>
                  <a:srgbClr val="C00000"/>
                </a:solidFill>
                <a:latin typeface="宋体" panose="02010600030101010101" pitchFamily="2" charset="-122"/>
                <a:ea typeface="宋体" panose="02010600030101010101" pitchFamily="2" charset="-122"/>
              </a:rPr>
              <a:t>（在课程资源中给出）</a:t>
            </a:r>
            <a:endParaRPr lang="zh-CN" altLang="en-US" dirty="0">
              <a:solidFill>
                <a:srgbClr val="C0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zh-CN" altLang="en-US" b="1"/>
              <a:t>本章小结</a:t>
            </a:r>
            <a:endParaRPr lang="zh-CN" altLang="en-US" b="1"/>
          </a:p>
        </p:txBody>
      </p:sp>
      <p:sp>
        <p:nvSpPr>
          <p:cNvPr id="3" name="内容占位符 2"/>
          <p:cNvSpPr>
            <a:spLocks noGrp="1"/>
          </p:cNvSpPr>
          <p:nvPr>
            <p:ph idx="1"/>
          </p:nvPr>
        </p:nvSpPr>
        <p:spPr>
          <a:xfrm>
            <a:off x="611188" y="1700213"/>
            <a:ext cx="8229600" cy="3024187"/>
          </a:xfrm>
        </p:spPr>
        <p:txBody>
          <a:bodyPr/>
          <a:lstStyle/>
          <a:p>
            <a:pPr marL="0" indent="0">
              <a:lnSpc>
                <a:spcPts val="4000"/>
              </a:lnSpc>
              <a:buFont typeface="Arial" panose="020B0604020202020204" pitchFamily="34" charset="0"/>
              <a:buNone/>
              <a:defRPr/>
            </a:pPr>
            <a:r>
              <a:rPr lang="en-US" altLang="zh-CN" sz="2400" dirty="0">
                <a:latin typeface="+mn-ea"/>
              </a:rPr>
              <a:t>1.</a:t>
            </a:r>
            <a:r>
              <a:rPr lang="zh-CN" altLang="en-US" sz="2400" dirty="0">
                <a:latin typeface="+mn-ea"/>
              </a:rPr>
              <a:t>了解可行性研究的必要性，以及如何进行可行性研究</a:t>
            </a:r>
            <a:endParaRPr lang="en-US" altLang="zh-CN" sz="2400" dirty="0">
              <a:latin typeface="+mn-ea"/>
            </a:endParaRPr>
          </a:p>
          <a:p>
            <a:pPr marL="0" indent="0">
              <a:lnSpc>
                <a:spcPts val="4000"/>
              </a:lnSpc>
              <a:buFont typeface="Arial" panose="020B0604020202020204" pitchFamily="34" charset="0"/>
              <a:buNone/>
              <a:defRPr/>
            </a:pPr>
            <a:r>
              <a:rPr lang="en-US" altLang="zh-CN" sz="2400" dirty="0">
                <a:latin typeface="+mn-ea"/>
              </a:rPr>
              <a:t>2.</a:t>
            </a:r>
            <a:r>
              <a:rPr lang="zh-CN" altLang="en-US" sz="2400" dirty="0">
                <a:latin typeface="+mn-ea"/>
              </a:rPr>
              <a:t>学习系统流程图、数据流图</a:t>
            </a:r>
            <a:endParaRPr lang="en-US" altLang="zh-CN" sz="2400" dirty="0">
              <a:latin typeface="+mn-ea"/>
            </a:endParaRPr>
          </a:p>
          <a:p>
            <a:pPr marL="0" indent="0">
              <a:lnSpc>
                <a:spcPts val="4000"/>
              </a:lnSpc>
              <a:buFont typeface="Arial" panose="020B0604020202020204" pitchFamily="34" charset="0"/>
              <a:buNone/>
              <a:defRPr/>
            </a:pPr>
            <a:r>
              <a:rPr lang="en-US" altLang="zh-CN" sz="2400" dirty="0">
                <a:latin typeface="+mn-ea"/>
              </a:rPr>
              <a:t>3.</a:t>
            </a:r>
            <a:r>
              <a:rPr lang="zh-CN" altLang="en-US" sz="2400" dirty="0">
                <a:latin typeface="+mn-ea"/>
              </a:rPr>
              <a:t>自学数据字典的概念、用途及实现</a:t>
            </a:r>
            <a:endParaRPr lang="en-US" altLang="zh-CN" sz="2400" dirty="0">
              <a:latin typeface="+mn-ea"/>
            </a:endParaRPr>
          </a:p>
        </p:txBody>
      </p:sp>
      <p:sp>
        <p:nvSpPr>
          <p:cNvPr id="5" name="1 Título"/>
          <p:cNvSpPr txBox="1"/>
          <p:nvPr/>
        </p:nvSpPr>
        <p:spPr bwMode="auto">
          <a:xfrm>
            <a:off x="2792413" y="6291263"/>
            <a:ext cx="3743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2400" dirty="0">
                <a:solidFill>
                  <a:srgbClr val="D9D9D9"/>
                </a:solidFill>
                <a:latin typeface="+mn-ea"/>
                <a:ea typeface="+mn-ea"/>
              </a:rPr>
              <a:t>本章小结</a:t>
            </a:r>
            <a:endParaRPr lang="zh-CN" altLang="en-US" sz="2400" dirty="0">
              <a:solidFill>
                <a:srgbClr val="D9D9D9"/>
              </a:solidFill>
              <a:latin typeface="+mn-ea"/>
              <a:ea typeface="+mn-ea"/>
            </a:endParaRPr>
          </a:p>
        </p:txBody>
      </p:sp>
      <p:sp>
        <p:nvSpPr>
          <p:cNvPr id="7" name="1 Título"/>
          <p:cNvSpPr txBox="1"/>
          <p:nvPr/>
        </p:nvSpPr>
        <p:spPr bwMode="auto">
          <a:xfrm>
            <a:off x="-107950" y="6313488"/>
            <a:ext cx="2768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400" dirty="0">
                <a:solidFill>
                  <a:srgbClr val="D9D9D9"/>
                </a:solidFill>
                <a:latin typeface="+mn-ea"/>
                <a:ea typeface="+mn-ea"/>
              </a:rPr>
              <a:t>第</a:t>
            </a:r>
            <a:r>
              <a:rPr lang="en-US" altLang="zh-CN" sz="2400" dirty="0">
                <a:solidFill>
                  <a:srgbClr val="D9D9D9"/>
                </a:solidFill>
                <a:latin typeface="+mn-ea"/>
                <a:ea typeface="+mn-ea"/>
              </a:rPr>
              <a:t>2</a:t>
            </a:r>
            <a:r>
              <a:rPr lang="zh-CN" altLang="en-US" sz="2400" dirty="0">
                <a:solidFill>
                  <a:srgbClr val="D9D9D9"/>
                </a:solidFill>
                <a:latin typeface="+mn-ea"/>
                <a:ea typeface="+mn-ea"/>
              </a:rPr>
              <a:t>章可行性研究</a:t>
            </a:r>
            <a:endParaRPr lang="zh-CN" altLang="en-US" sz="2400" dirty="0">
              <a:solidFill>
                <a:srgbClr val="D9D9D9"/>
              </a:solidFill>
              <a:latin typeface="+mn-ea"/>
              <a:ea typeface="+mn-ea"/>
            </a:endParaRPr>
          </a:p>
        </p:txBody>
      </p:sp>
    </p:spTree>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2643174" y="2428868"/>
            <a:ext cx="3214710" cy="185738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谢谢！</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dirty="0">
                <a:solidFill>
                  <a:schemeClr val="tx1"/>
                </a:solidFill>
                <a:ea typeface="华文楷体" panose="02010600040101010101" pitchFamily="2" charset="-122"/>
              </a:rPr>
              <a:t>软件工程</a:t>
            </a:r>
            <a:br>
              <a:rPr altLang="zh-CN" b="1" dirty="0">
                <a:solidFill>
                  <a:schemeClr val="tx1"/>
                </a:solidFill>
                <a:ea typeface="华文楷体" panose="02010600040101010101" pitchFamily="2" charset="-122"/>
              </a:rPr>
            </a:br>
            <a:r>
              <a:rPr altLang="zh-CN" sz="4400" b="1" dirty="0">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indent="104775">
              <a:spcAft>
                <a:spcPts val="600"/>
              </a:spcAft>
              <a:buNone/>
            </a:pPr>
            <a:r>
              <a:rPr lang="en-US" altLang="zh-CN" sz="2800" b="1" dirty="0">
                <a:solidFill>
                  <a:srgbClr val="C00000"/>
                </a:solidFill>
                <a:latin typeface="宋体" panose="02010600030101010101" pitchFamily="2" charset="-122"/>
                <a:ea typeface="宋体" panose="02010600030101010101" pitchFamily="2" charset="-122"/>
              </a:rPr>
              <a:t>3.1 </a:t>
            </a:r>
            <a:r>
              <a:rPr lang="zh-CN" altLang="en-US" sz="2800" b="1" dirty="0">
                <a:solidFill>
                  <a:srgbClr val="C00000"/>
                </a:solidFill>
                <a:latin typeface="宋体" panose="02010600030101010101" pitchFamily="2" charset="-122"/>
                <a:ea typeface="宋体" panose="02010600030101010101" pitchFamily="2" charset="-122"/>
              </a:rPr>
              <a:t>需求获取与需求分析阶段的任务</a:t>
            </a:r>
            <a:endParaRPr lang="zh-CN" altLang="en-US" sz="2800" b="1" dirty="0">
              <a:solidFill>
                <a:srgbClr val="C00000"/>
              </a:solidFill>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3.2 </a:t>
            </a:r>
            <a:r>
              <a:rPr lang="zh-CN" altLang="en-US" sz="2800" b="1" dirty="0">
                <a:latin typeface="宋体" panose="02010600030101010101" pitchFamily="2" charset="-122"/>
                <a:ea typeface="宋体" panose="02010600030101010101" pitchFamily="2" charset="-122"/>
              </a:rPr>
              <a:t>面向对象方法与</a:t>
            </a:r>
            <a:r>
              <a:rPr lang="en-US" sz="2800" b="1" dirty="0">
                <a:latin typeface="宋体" panose="02010600030101010101" pitchFamily="2" charset="-122"/>
                <a:ea typeface="宋体" panose="02010600030101010101" pitchFamily="2" charset="-122"/>
              </a:rPr>
              <a:t>UML</a:t>
            </a:r>
            <a:r>
              <a:rPr lang="zh-CN" altLang="en-US" sz="2800" b="1" dirty="0">
                <a:latin typeface="宋体" panose="02010600030101010101" pitchFamily="2" charset="-122"/>
                <a:ea typeface="宋体" panose="02010600030101010101" pitchFamily="2" charset="-122"/>
              </a:rPr>
              <a:t>简介</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3.3 </a:t>
            </a:r>
            <a:r>
              <a:rPr lang="zh-CN" altLang="en-US" sz="2800" b="1" dirty="0">
                <a:latin typeface="宋体" panose="02010600030101010101" pitchFamily="2" charset="-122"/>
                <a:ea typeface="宋体" panose="02010600030101010101" pitchFamily="2" charset="-122"/>
              </a:rPr>
              <a:t>面向对象需求分析与建模</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3.4 </a:t>
            </a:r>
            <a:r>
              <a:rPr lang="zh-CN" altLang="en-US" sz="2800" b="1" dirty="0">
                <a:latin typeface="宋体" panose="02010600030101010101" pitchFamily="2" charset="-122"/>
                <a:ea typeface="宋体" panose="02010600030101010101" pitchFamily="2" charset="-122"/>
              </a:rPr>
              <a:t>系统需求规格说明</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3.5 </a:t>
            </a:r>
            <a:r>
              <a:rPr lang="zh-CN" altLang="en-US" sz="2800" b="1" dirty="0">
                <a:latin typeface="宋体" panose="02010600030101010101" pitchFamily="2" charset="-122"/>
                <a:ea typeface="宋体" panose="02010600030101010101" pitchFamily="2" charset="-122"/>
              </a:rPr>
              <a:t>需求评审（自学）</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3.6 </a:t>
            </a:r>
            <a:r>
              <a:rPr lang="zh-CN" altLang="en-US" sz="2800" b="1" dirty="0">
                <a:latin typeface="宋体" panose="02010600030101010101" pitchFamily="2" charset="-122"/>
                <a:ea typeface="宋体" panose="02010600030101010101" pitchFamily="2" charset="-122"/>
              </a:rPr>
              <a:t>需求管理（自学）</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3</a:t>
            </a:r>
            <a:r>
              <a:rPr lang="zh-CN" altLang="en-US" dirty="0">
                <a:solidFill>
                  <a:schemeClr val="bg1"/>
                </a:solidFill>
              </a:rPr>
              <a:t>章  软件需求工程</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357158" y="1714488"/>
            <a:ext cx="8229600" cy="4525963"/>
          </a:xfrm>
        </p:spPr>
        <p:txBody>
          <a:bodyPr/>
          <a:lstStyle/>
          <a:p>
            <a:pPr marL="342900" lvl="1" indent="-342900">
              <a:buBlip>
                <a:blip r:embed="rId1"/>
              </a:buBlip>
            </a:pPr>
            <a:r>
              <a:rPr lang="zh-CN" altLang="en-US" b="1" dirty="0">
                <a:solidFill>
                  <a:srgbClr val="C00000"/>
                </a:solidFill>
                <a:latin typeface="宋体" panose="02010600030101010101" pitchFamily="2" charset="-122"/>
                <a:ea typeface="宋体" panose="02010600030101010101" pitchFamily="2" charset="-122"/>
              </a:rPr>
              <a:t>本节主要参考教材第</a:t>
            </a:r>
            <a:r>
              <a:rPr lang="en-US" altLang="zh-CN" b="1" dirty="0">
                <a:solidFill>
                  <a:srgbClr val="C00000"/>
                </a:solidFill>
                <a:latin typeface="宋体" panose="02010600030101010101" pitchFamily="2" charset="-122"/>
                <a:ea typeface="宋体" panose="02010600030101010101" pitchFamily="2" charset="-122"/>
              </a:rPr>
              <a:t>3</a:t>
            </a:r>
            <a:r>
              <a:rPr lang="zh-CN" altLang="en-US" b="1" dirty="0">
                <a:solidFill>
                  <a:srgbClr val="C00000"/>
                </a:solidFill>
                <a:latin typeface="宋体" panose="02010600030101010101" pitchFamily="2" charset="-122"/>
                <a:ea typeface="宋体" panose="02010600030101010101" pitchFamily="2" charset="-122"/>
              </a:rPr>
              <a:t>章</a:t>
            </a:r>
            <a:r>
              <a:rPr lang="en-US" altLang="zh-CN" b="1" dirty="0">
                <a:solidFill>
                  <a:srgbClr val="C00000"/>
                </a:solidFill>
                <a:latin typeface="宋体" panose="02010600030101010101" pitchFamily="2" charset="-122"/>
                <a:ea typeface="宋体" panose="02010600030101010101" pitchFamily="2" charset="-122"/>
              </a:rPr>
              <a:t>3.1</a:t>
            </a:r>
            <a:r>
              <a:rPr lang="zh-CN" altLang="en-US" b="1" dirty="0">
                <a:solidFill>
                  <a:srgbClr val="C00000"/>
                </a:solidFill>
                <a:latin typeface="宋体" panose="02010600030101010101" pitchFamily="2" charset="-122"/>
                <a:ea typeface="宋体" panose="02010600030101010101" pitchFamily="2" charset="-122"/>
              </a:rPr>
              <a:t>节的内容</a:t>
            </a:r>
            <a:endParaRPr lang="zh-CN" altLang="en-US" b="1" dirty="0">
              <a:solidFill>
                <a:srgbClr val="C00000"/>
              </a:solidFill>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dirty="0">
                <a:solidFill>
                  <a:schemeClr val="tx1"/>
                </a:solidFill>
                <a:ea typeface="华文楷体" panose="02010600040101010101" pitchFamily="2" charset="-122"/>
              </a:rPr>
              <a:t>软件工程</a:t>
            </a:r>
            <a:br>
              <a:rPr altLang="zh-CN" b="1" dirty="0">
                <a:solidFill>
                  <a:schemeClr val="tx1"/>
                </a:solidFill>
                <a:ea typeface="华文楷体" panose="02010600040101010101" pitchFamily="2" charset="-122"/>
              </a:rPr>
            </a:br>
            <a:r>
              <a:rPr altLang="zh-CN" sz="4400" b="1" dirty="0">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indent="104775">
              <a:spcAft>
                <a:spcPts val="600"/>
              </a:spcAft>
              <a:buNone/>
            </a:pPr>
            <a:r>
              <a:rPr lang="en-US" altLang="zh-CN" sz="2800" b="1" dirty="0">
                <a:latin typeface="宋体" panose="02010600030101010101" pitchFamily="2" charset="-122"/>
                <a:ea typeface="宋体" panose="02010600030101010101" pitchFamily="2" charset="-122"/>
              </a:rPr>
              <a:t>3.1 </a:t>
            </a:r>
            <a:r>
              <a:rPr lang="zh-CN" altLang="en-US" sz="2800" b="1" dirty="0">
                <a:latin typeface="宋体" panose="02010600030101010101" pitchFamily="2" charset="-122"/>
                <a:ea typeface="宋体" panose="02010600030101010101" pitchFamily="2" charset="-122"/>
              </a:rPr>
              <a:t>需求获取与需求分析阶段的任务</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altLang="zh-CN" sz="2800" b="1" dirty="0">
                <a:latin typeface="宋体" panose="02010600030101010101" pitchFamily="2" charset="-122"/>
                <a:ea typeface="宋体" panose="02010600030101010101" pitchFamily="2" charset="-122"/>
              </a:rPr>
              <a:t>3.2 </a:t>
            </a:r>
            <a:r>
              <a:rPr lang="zh-CN" altLang="en-US" sz="2800" b="1" dirty="0">
                <a:latin typeface="宋体" panose="02010600030101010101" pitchFamily="2" charset="-122"/>
                <a:ea typeface="宋体" panose="02010600030101010101" pitchFamily="2" charset="-122"/>
              </a:rPr>
              <a:t>面向对象方法与</a:t>
            </a:r>
            <a:r>
              <a:rPr lang="en-US" altLang="zh-CN" sz="2800" b="1" dirty="0">
                <a:latin typeface="宋体" panose="02010600030101010101" pitchFamily="2" charset="-122"/>
                <a:ea typeface="宋体" panose="02010600030101010101" pitchFamily="2" charset="-122"/>
              </a:rPr>
              <a:t>UML</a:t>
            </a:r>
            <a:r>
              <a:rPr lang="zh-CN" altLang="en-US" sz="2800" b="1" dirty="0">
                <a:latin typeface="宋体" panose="02010600030101010101" pitchFamily="2" charset="-122"/>
                <a:ea typeface="宋体" panose="02010600030101010101" pitchFamily="2" charset="-122"/>
              </a:rPr>
              <a:t>简介</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solidFill>
                  <a:srgbClr val="C00000"/>
                </a:solidFill>
                <a:latin typeface="宋体" panose="02010600030101010101" pitchFamily="2" charset="-122"/>
                <a:ea typeface="宋体" panose="02010600030101010101" pitchFamily="2" charset="-122"/>
              </a:rPr>
              <a:t>3.3 </a:t>
            </a:r>
            <a:r>
              <a:rPr lang="zh-CN" altLang="en-US" sz="2800" b="1" dirty="0">
                <a:solidFill>
                  <a:srgbClr val="C00000"/>
                </a:solidFill>
                <a:latin typeface="宋体" panose="02010600030101010101" pitchFamily="2" charset="-122"/>
                <a:ea typeface="宋体" panose="02010600030101010101" pitchFamily="2" charset="-122"/>
              </a:rPr>
              <a:t>面向对象需求分析与建模</a:t>
            </a:r>
            <a:r>
              <a:rPr lang="en-US" sz="2800" b="1" dirty="0">
                <a:solidFill>
                  <a:srgbClr val="C00000"/>
                </a:solidFill>
                <a:latin typeface="宋体" panose="02010600030101010101" pitchFamily="2" charset="-122"/>
                <a:ea typeface="宋体" panose="02010600030101010101" pitchFamily="2" charset="-122"/>
              </a:rPr>
              <a:t>★△</a:t>
            </a:r>
            <a:endParaRPr lang="en-US" altLang="zh-CN" sz="2800" b="1" dirty="0">
              <a:solidFill>
                <a:srgbClr val="C00000"/>
              </a:solidFill>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3.4 </a:t>
            </a:r>
            <a:r>
              <a:rPr lang="zh-CN" altLang="en-US" sz="2800" b="1" dirty="0">
                <a:latin typeface="宋体" panose="02010600030101010101" pitchFamily="2" charset="-122"/>
                <a:ea typeface="宋体" panose="02010600030101010101" pitchFamily="2" charset="-122"/>
              </a:rPr>
              <a:t>系统需求规格说明</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3.5 </a:t>
            </a:r>
            <a:r>
              <a:rPr lang="zh-CN" altLang="en-US" sz="2800" b="1" dirty="0">
                <a:latin typeface="宋体" panose="02010600030101010101" pitchFamily="2" charset="-122"/>
                <a:ea typeface="宋体" panose="02010600030101010101" pitchFamily="2" charset="-122"/>
              </a:rPr>
              <a:t>需求评审（自学）</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3.6 </a:t>
            </a:r>
            <a:r>
              <a:rPr lang="zh-CN" altLang="en-US" sz="2800" b="1" dirty="0">
                <a:latin typeface="宋体" panose="02010600030101010101" pitchFamily="2" charset="-122"/>
                <a:ea typeface="宋体" panose="02010600030101010101" pitchFamily="2" charset="-122"/>
              </a:rPr>
              <a:t>需求管理（自学）</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3</a:t>
            </a:r>
            <a:r>
              <a:rPr lang="zh-CN" altLang="en-US" dirty="0">
                <a:solidFill>
                  <a:schemeClr val="bg1"/>
                </a:solidFill>
              </a:rPr>
              <a:t>章  软件需求工程</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indent="104775">
              <a:lnSpc>
                <a:spcPts val="4500"/>
              </a:lnSpc>
              <a:spcAft>
                <a:spcPts val="0"/>
              </a:spcAft>
            </a:pPr>
            <a:r>
              <a:rPr lang="zh-CN" altLang="en-US" dirty="0">
                <a:solidFill>
                  <a:schemeClr val="bg1"/>
                </a:solidFill>
              </a:rPr>
              <a:t>第</a:t>
            </a:r>
            <a:r>
              <a:rPr lang="en-US" altLang="zh-CN" dirty="0">
                <a:solidFill>
                  <a:schemeClr val="bg1"/>
                </a:solidFill>
              </a:rPr>
              <a:t>3</a:t>
            </a:r>
            <a:r>
              <a:rPr lang="zh-CN" altLang="en-US" dirty="0">
                <a:solidFill>
                  <a:schemeClr val="bg1"/>
                </a:solidFill>
              </a:rPr>
              <a:t>章  软件需求工程</a:t>
            </a:r>
            <a:br>
              <a:rPr lang="en-US" altLang="zh-CN" dirty="0">
                <a:solidFill>
                  <a:schemeClr val="bg1"/>
                </a:solidFill>
              </a:rPr>
            </a:br>
            <a:r>
              <a:rPr lang="en-US" sz="3600" dirty="0">
                <a:solidFill>
                  <a:schemeClr val="bg1"/>
                </a:solidFill>
                <a:latin typeface="+mj-ea"/>
              </a:rPr>
              <a:t>3.3 </a:t>
            </a:r>
            <a:r>
              <a:rPr lang="zh-CN" altLang="en-US" sz="3600" dirty="0">
                <a:solidFill>
                  <a:schemeClr val="bg1"/>
                </a:solidFill>
                <a:latin typeface="+mj-ea"/>
              </a:rPr>
              <a:t>面向对象需求分析与建模</a:t>
            </a:r>
            <a:endParaRPr lang="en-US" altLang="zh-CN" sz="3600" dirty="0">
              <a:solidFill>
                <a:schemeClr val="bg1"/>
              </a:solidFill>
              <a:latin typeface="+mj-ea"/>
            </a:endParaRPr>
          </a:p>
        </p:txBody>
      </p:sp>
      <p:sp>
        <p:nvSpPr>
          <p:cNvPr id="3" name="内容占位符 2"/>
          <p:cNvSpPr>
            <a:spLocks noGrp="1"/>
          </p:cNvSpPr>
          <p:nvPr>
            <p:ph idx="1"/>
          </p:nvPr>
        </p:nvSpPr>
        <p:spPr>
          <a:xfrm>
            <a:off x="428596" y="1714488"/>
            <a:ext cx="8229600" cy="3257560"/>
          </a:xfrm>
        </p:spPr>
        <p:txBody>
          <a:bodyPr/>
          <a:lstStyle/>
          <a:p>
            <a:r>
              <a:rPr lang="zh-CN" altLang="en-US" b="1" dirty="0">
                <a:solidFill>
                  <a:srgbClr val="C00000"/>
                </a:solidFill>
                <a:latin typeface="宋体" panose="02010600030101010101" pitchFamily="2" charset="-122"/>
                <a:ea typeface="宋体" panose="02010600030101010101" pitchFamily="2" charset="-122"/>
              </a:rPr>
              <a:t>本节主要参考教材第</a:t>
            </a:r>
            <a:r>
              <a:rPr lang="en-US" altLang="zh-CN" b="1" dirty="0">
                <a:solidFill>
                  <a:srgbClr val="C00000"/>
                </a:solidFill>
                <a:latin typeface="宋体" panose="02010600030101010101" pitchFamily="2" charset="-122"/>
                <a:ea typeface="宋体" panose="02010600030101010101" pitchFamily="2" charset="-122"/>
              </a:rPr>
              <a:t>6</a:t>
            </a:r>
            <a:r>
              <a:rPr lang="zh-CN" altLang="en-US" b="1" dirty="0">
                <a:solidFill>
                  <a:srgbClr val="C00000"/>
                </a:solidFill>
                <a:latin typeface="宋体" panose="02010600030101010101" pitchFamily="2" charset="-122"/>
                <a:ea typeface="宋体" panose="02010600030101010101" pitchFamily="2" charset="-122"/>
              </a:rPr>
              <a:t>章</a:t>
            </a:r>
            <a:endParaRPr lang="zh-CN" altLang="en-US" b="1" dirty="0">
              <a:solidFill>
                <a:srgbClr val="C0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57200" y="1785926"/>
            <a:ext cx="8229600" cy="4340237"/>
          </a:xfrm>
        </p:spPr>
        <p:txBody>
          <a:bodyPr/>
          <a:lstStyle/>
          <a:p>
            <a:pPr marL="814705" eaLnBrk="1" hangingPunct="1">
              <a:buNone/>
            </a:pPr>
            <a:r>
              <a:rPr lang="en-US" altLang="zh-CN" b="1" dirty="0">
                <a:solidFill>
                  <a:srgbClr val="C00000"/>
                </a:solidFill>
                <a:latin typeface="宋体" panose="02010600030101010101" pitchFamily="2" charset="-122"/>
                <a:ea typeface="宋体" panose="02010600030101010101" pitchFamily="2" charset="-122"/>
              </a:rPr>
              <a:t>3.3.1 </a:t>
            </a:r>
            <a:r>
              <a:rPr lang="zh-CN" altLang="en-US" b="1" dirty="0">
                <a:solidFill>
                  <a:srgbClr val="C00000"/>
                </a:solidFill>
                <a:latin typeface="宋体" panose="02010600030101010101" pitchFamily="2" charset="-122"/>
                <a:ea typeface="宋体" panose="02010600030101010101" pitchFamily="2" charset="-122"/>
              </a:rPr>
              <a:t>面向对象分析概述</a:t>
            </a:r>
            <a:endParaRPr lang="zh-CN" altLang="en-US" b="1" dirty="0">
              <a:solidFill>
                <a:srgbClr val="C00000"/>
              </a:solidFill>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3.3.2 </a:t>
            </a:r>
            <a:r>
              <a:rPr lang="zh-CN" altLang="en-US" b="1" dirty="0">
                <a:latin typeface="宋体" panose="02010600030101010101" pitchFamily="2" charset="-122"/>
                <a:ea typeface="宋体" panose="02010600030101010101" pitchFamily="2" charset="-122"/>
              </a:rPr>
              <a:t>建立用例模型</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3.3.3 </a:t>
            </a:r>
            <a:r>
              <a:rPr lang="zh-CN" altLang="en-US" b="1" dirty="0">
                <a:latin typeface="宋体" panose="02010600030101010101" pitchFamily="2" charset="-122"/>
                <a:ea typeface="宋体" panose="02010600030101010101" pitchFamily="2" charset="-122"/>
              </a:rPr>
              <a:t>建立对象模型</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3.3.4 </a:t>
            </a:r>
            <a:r>
              <a:rPr lang="zh-CN" altLang="en-US" b="1" dirty="0">
                <a:latin typeface="宋体" panose="02010600030101010101" pitchFamily="2" charset="-122"/>
                <a:ea typeface="宋体" panose="02010600030101010101" pitchFamily="2" charset="-122"/>
              </a:rPr>
              <a:t>建立动态模型</a:t>
            </a:r>
            <a:endParaRPr lang="en-US" altLang="zh-CN"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3.3.5 </a:t>
            </a:r>
            <a:r>
              <a:rPr lang="zh-CN" altLang="en-US" b="1" dirty="0">
                <a:latin typeface="宋体" panose="02010600030101010101" pitchFamily="2" charset="-122"/>
                <a:ea typeface="宋体" panose="02010600030101010101" pitchFamily="2" charset="-122"/>
              </a:rPr>
              <a:t>面向对象分析案例</a:t>
            </a:r>
            <a:endParaRPr lang="zh-CN" altLang="en-US" b="1" dirty="0">
              <a:latin typeface="宋体" panose="02010600030101010101" pitchFamily="2" charset="-122"/>
              <a:ea typeface="宋体" panose="02010600030101010101" pitchFamily="2" charset="-122"/>
            </a:endParaRPr>
          </a:p>
          <a:p>
            <a:pPr eaLnBrk="1" hangingPunct="1">
              <a:buFontTx/>
              <a:buNone/>
            </a:pPr>
            <a:endParaRPr lang="zh-CN" altLang="en-US" dirty="0">
              <a:solidFill>
                <a:srgbClr val="CC0000"/>
              </a:solidFill>
              <a:latin typeface="宋体" panose="02010600030101010101" pitchFamily="2" charset="-122"/>
              <a:ea typeface="宋体" panose="02010600030101010101" pitchFamily="2" charset="-122"/>
            </a:endParaRPr>
          </a:p>
        </p:txBody>
      </p:sp>
      <p:sp>
        <p:nvSpPr>
          <p:cNvPr id="5" name="标题 1"/>
          <p:cNvSpPr>
            <a:spLocks noGrp="1"/>
          </p:cNvSpPr>
          <p:nvPr>
            <p:ph type="title"/>
          </p:nvPr>
        </p:nvSpPr>
        <p:spPr>
          <a:xfrm>
            <a:off x="457200" y="211138"/>
            <a:ext cx="8229600" cy="1143000"/>
          </a:xfrm>
        </p:spPr>
        <p:txBody>
          <a:bodyPr/>
          <a:lstStyle/>
          <a:p>
            <a:pPr indent="104775" algn="l">
              <a:lnSpc>
                <a:spcPts val="4500"/>
              </a:lnSpc>
              <a:spcAft>
                <a:spcPts val="0"/>
              </a:spcAft>
            </a:pPr>
            <a:r>
              <a:rPr lang="zh-CN" altLang="en-US" dirty="0">
                <a:solidFill>
                  <a:schemeClr val="bg1"/>
                </a:solidFill>
              </a:rPr>
              <a:t>    第</a:t>
            </a:r>
            <a:r>
              <a:rPr lang="en-US" altLang="zh-CN" dirty="0">
                <a:solidFill>
                  <a:schemeClr val="bg1"/>
                </a:solidFill>
              </a:rPr>
              <a:t>3</a:t>
            </a:r>
            <a:r>
              <a:rPr lang="zh-CN" altLang="en-US" dirty="0">
                <a:solidFill>
                  <a:schemeClr val="bg1"/>
                </a:solidFill>
              </a:rPr>
              <a:t>章  软件需求工程</a:t>
            </a:r>
            <a:br>
              <a:rPr lang="en-US" altLang="zh-CN" dirty="0">
                <a:solidFill>
                  <a:schemeClr val="bg1"/>
                </a:solidFill>
              </a:rPr>
            </a:br>
            <a:r>
              <a:rPr lang="en-US" altLang="zh-CN" dirty="0">
                <a:solidFill>
                  <a:schemeClr val="bg1"/>
                </a:solidFill>
              </a:rPr>
              <a:t>             </a:t>
            </a:r>
            <a:r>
              <a:rPr lang="en-US" sz="3600" dirty="0">
                <a:solidFill>
                  <a:schemeClr val="bg1"/>
                </a:solidFill>
                <a:latin typeface="+mj-ea"/>
              </a:rPr>
              <a:t>3.3 </a:t>
            </a:r>
            <a:r>
              <a:rPr lang="zh-CN" altLang="en-US" sz="3600" dirty="0">
                <a:solidFill>
                  <a:schemeClr val="bg1"/>
                </a:solidFill>
                <a:latin typeface="+mj-ea"/>
              </a:rPr>
              <a:t>面向对象需求分析与建模</a:t>
            </a:r>
            <a:endParaRPr lang="en-US" altLang="zh-CN" sz="3600" dirty="0">
              <a:solidFill>
                <a:schemeClr val="bg1"/>
              </a:solidFill>
              <a:latin typeface="+mj-ea"/>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7171" name="Rectangle 3"/>
          <p:cNvSpPr>
            <a:spLocks noGrp="1" noChangeArrowheads="1"/>
          </p:cNvSpPr>
          <p:nvPr>
            <p:ph type="body" idx="1"/>
          </p:nvPr>
        </p:nvSpPr>
        <p:spPr/>
        <p:txBody>
          <a:bodyPr/>
          <a:lstStyle/>
          <a:p>
            <a:pPr eaLnBrk="1" hangingPunct="1"/>
            <a:r>
              <a:rPr lang="zh-CN" altLang="en-US" b="1" dirty="0">
                <a:solidFill>
                  <a:srgbClr val="CC0000"/>
                </a:solidFill>
                <a:ea typeface="宋体" panose="02010600030101010101" pitchFamily="2" charset="-122"/>
              </a:rPr>
              <a:t>软件的概念</a:t>
            </a:r>
            <a:endParaRPr lang="zh-CN" altLang="en-US" b="1" dirty="0">
              <a:solidFill>
                <a:srgbClr val="CC0000"/>
              </a:solidFill>
              <a:ea typeface="宋体" panose="02010600030101010101" pitchFamily="2" charset="-122"/>
            </a:endParaRPr>
          </a:p>
          <a:p>
            <a:pPr eaLnBrk="1" hangingPunct="1">
              <a:buFontTx/>
              <a:buNone/>
            </a:pPr>
            <a:r>
              <a:rPr kumimoji="1" lang="zh-CN" altLang="en-US" b="1" dirty="0">
                <a:ea typeface="宋体" panose="02010600030101010101" pitchFamily="2" charset="-122"/>
              </a:rPr>
              <a:t>   </a:t>
            </a:r>
            <a:r>
              <a:rPr kumimoji="1" lang="zh-CN" altLang="en-US" sz="2800" b="1" dirty="0">
                <a:ea typeface="楷体_GB2312" pitchFamily="49" charset="-122"/>
              </a:rPr>
              <a:t>虽然软件对于现代的人并不陌生，但很多人对于软件的理解并不准确，“</a:t>
            </a:r>
            <a:r>
              <a:rPr kumimoji="1" lang="zh-CN" altLang="en-US" sz="2800" b="1" dirty="0">
                <a:solidFill>
                  <a:srgbClr val="0000FF"/>
                </a:solidFill>
                <a:ea typeface="楷体_GB2312" pitchFamily="49" charset="-122"/>
              </a:rPr>
              <a:t>软件就是程序，软件开发就是编程序</a:t>
            </a:r>
            <a:r>
              <a:rPr kumimoji="1" lang="zh-CN" altLang="en-US" sz="2800" b="1" dirty="0">
                <a:ea typeface="楷体_GB2312" pitchFamily="49" charset="-122"/>
              </a:rPr>
              <a:t>”的这种错误观点仍然存在。</a:t>
            </a:r>
            <a:endParaRPr kumimoji="1" lang="zh-CN" altLang="en-US" sz="2800" b="1" dirty="0">
              <a:ea typeface="楷体_GB2312" pitchFamily="49" charset="-122"/>
            </a:endParaRPr>
          </a:p>
        </p:txBody>
      </p:sp>
      <p:sp>
        <p:nvSpPr>
          <p:cNvPr id="7172" name="AutoShape 4"/>
          <p:cNvSpPr>
            <a:spLocks noChangeArrowheads="1"/>
          </p:cNvSpPr>
          <p:nvPr/>
        </p:nvSpPr>
        <p:spPr bwMode="auto">
          <a:xfrm>
            <a:off x="2987675" y="4221163"/>
            <a:ext cx="3241675" cy="1008062"/>
          </a:xfrm>
          <a:prstGeom prst="cloudCallout">
            <a:avLst>
              <a:gd name="adj1" fmla="val 94269"/>
              <a:gd name="adj2" fmla="val -143069"/>
            </a:avLst>
          </a:prstGeom>
          <a:solidFill>
            <a:schemeClr val="accent1"/>
          </a:solidFill>
          <a:ln w="9525">
            <a:solidFill>
              <a:schemeClr val="tx1"/>
            </a:solidFill>
            <a:round/>
          </a:ln>
        </p:spPr>
        <p:txBody>
          <a:bodyPr/>
          <a:lstStyle/>
          <a:p>
            <a:pPr algn="ctr"/>
            <a:r>
              <a:rPr lang="zh-CN" altLang="en-US" sz="2400">
                <a:solidFill>
                  <a:srgbClr val="CC0000"/>
                </a:solidFill>
                <a:ea typeface="华文行楷" panose="02010800040101010101" pitchFamily="2" charset="-122"/>
              </a:rPr>
              <a:t>什么是软件？</a:t>
            </a:r>
            <a:endParaRPr lang="zh-CN" altLang="en-US" sz="2400">
              <a:solidFill>
                <a:srgbClr val="CC0000"/>
              </a:solidFill>
              <a:ea typeface="华文行楷" panose="02010800040101010101" pitchFamily="2"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a:t>3.3.1 </a:t>
            </a:r>
            <a:r>
              <a:rPr lang="zh-CN" altLang="en-US" dirty="0"/>
              <a:t>面向对象分析概述</a:t>
            </a:r>
            <a:endParaRPr lang="zh-CN" altLang="en-US" dirty="0"/>
          </a:p>
        </p:txBody>
      </p:sp>
      <p:sp>
        <p:nvSpPr>
          <p:cNvPr id="5" name="Rectangle 3"/>
          <p:cNvSpPr txBox="1">
            <a:spLocks noChangeArrowheads="1"/>
          </p:cNvSpPr>
          <p:nvPr/>
        </p:nvSpPr>
        <p:spPr bwMode="auto">
          <a:xfrm>
            <a:off x="357158" y="1428736"/>
            <a:ext cx="8229600" cy="2143125"/>
          </a:xfrm>
          <a:prstGeom prst="rect">
            <a:avLst/>
          </a:prstGeom>
          <a:noFill/>
          <a:ln w="9525">
            <a:noFill/>
            <a:miter lim="800000"/>
          </a:ln>
          <a:effectLst/>
        </p:spPr>
        <p:txBody>
          <a:bodyPr/>
          <a:lstStyle/>
          <a:p>
            <a:pPr marL="342900" indent="-342900">
              <a:spcAft>
                <a:spcPts val="600"/>
              </a:spcAft>
              <a:buFont typeface="Wingdings" panose="05000000000000000000" pitchFamily="2" charset="2"/>
              <a:buChar char="l"/>
              <a:defRPr/>
            </a:pPr>
            <a:r>
              <a:rPr lang="zh-CN" altLang="en-US" sz="3200" b="1" kern="0" dirty="0">
                <a:solidFill>
                  <a:srgbClr val="CC0000"/>
                </a:solidFill>
                <a:latin typeface="宋体" panose="02010600030101010101" pitchFamily="2" charset="-122"/>
                <a:ea typeface="宋体" panose="02010600030101010101" pitchFamily="2" charset="-122"/>
              </a:rPr>
              <a:t> 确定系统边界</a:t>
            </a:r>
            <a:endParaRPr lang="zh-CN" altLang="en-US" sz="3200" b="1" kern="0" dirty="0">
              <a:solidFill>
                <a:srgbClr val="CC0000"/>
              </a:solidFill>
              <a:latin typeface="宋体" panose="02010600030101010101" pitchFamily="2" charset="-122"/>
              <a:ea typeface="宋体" panose="02010600030101010101" pitchFamily="2" charset="-122"/>
            </a:endParaRPr>
          </a:p>
          <a:p>
            <a:pPr marL="342900" indent="-342900">
              <a:spcBef>
                <a:spcPct val="20000"/>
              </a:spcBef>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系统边界是系统的</a:t>
            </a:r>
            <a:r>
              <a:rPr lang="zh-CN" altLang="en-US" sz="2400" b="1" kern="0" dirty="0">
                <a:solidFill>
                  <a:srgbClr val="3366FF"/>
                </a:solidFill>
                <a:latin typeface="宋体" panose="02010600030101010101" pitchFamily="2" charset="-122"/>
                <a:ea typeface="宋体" panose="02010600030101010101" pitchFamily="2" charset="-122"/>
              </a:rPr>
              <a:t>所有内部成分</a:t>
            </a:r>
            <a:r>
              <a:rPr lang="zh-CN" altLang="en-US" sz="2400" b="1" kern="0" dirty="0">
                <a:latin typeface="宋体" panose="02010600030101010101" pitchFamily="2" charset="-122"/>
                <a:ea typeface="宋体" panose="02010600030101010101" pitchFamily="2" charset="-122"/>
              </a:rPr>
              <a:t>与</a:t>
            </a:r>
            <a:r>
              <a:rPr lang="zh-CN" altLang="en-US" sz="2400" b="1" kern="0" dirty="0">
                <a:solidFill>
                  <a:srgbClr val="3366FF"/>
                </a:solidFill>
                <a:latin typeface="宋体" panose="02010600030101010101" pitchFamily="2" charset="-122"/>
                <a:ea typeface="宋体" panose="02010600030101010101" pitchFamily="2" charset="-122"/>
              </a:rPr>
              <a:t>系统以外各种事物</a:t>
            </a:r>
            <a:r>
              <a:rPr lang="zh-CN" altLang="en-US" sz="2400" b="1" kern="0" dirty="0">
                <a:latin typeface="宋体" panose="02010600030101010101" pitchFamily="2" charset="-122"/>
                <a:ea typeface="宋体" panose="02010600030101010101" pitchFamily="2" charset="-122"/>
              </a:rPr>
              <a:t>的分界线。系统只通过边界上有限数量的接口与外部的系统参与者（人员、组织、设备或外系统）进行交互。</a:t>
            </a:r>
            <a:endParaRPr lang="zh-CN" altLang="en-US" sz="2400" b="1" kern="0" dirty="0">
              <a:latin typeface="宋体" panose="02010600030101010101" pitchFamily="2" charset="-122"/>
              <a:ea typeface="宋体" panose="02010600030101010101" pitchFamily="2" charset="-122"/>
            </a:endParaRPr>
          </a:p>
        </p:txBody>
      </p:sp>
      <p:pic>
        <p:nvPicPr>
          <p:cNvPr id="6148" name="Picture 2"/>
          <p:cNvPicPr>
            <a:picLocks noChangeAspect="1" noChangeArrowheads="1"/>
          </p:cNvPicPr>
          <p:nvPr/>
        </p:nvPicPr>
        <p:blipFill>
          <a:blip r:embed="rId1"/>
          <a:srcRect/>
          <a:stretch>
            <a:fillRect/>
          </a:stretch>
        </p:blipFill>
        <p:spPr bwMode="auto">
          <a:xfrm>
            <a:off x="2857488" y="3357562"/>
            <a:ext cx="5786437" cy="3325812"/>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4294967295" end="4294967295"/>
                                            </p:txEl>
                                          </p:spTgt>
                                        </p:tgtEl>
                                        <p:attrNameLst>
                                          <p:attrName>style.visibility</p:attrName>
                                        </p:attrNameLst>
                                      </p:cBhvr>
                                      <p:to>
                                        <p:strVal val="visible"/>
                                      </p:to>
                                    </p:set>
                                    <p:anim calcmode="lin" valueType="num">
                                      <p:cBhvr additive="base">
                                        <p:cTn id="7" dur="500" fill="hold"/>
                                        <p:tgtEl>
                                          <p:spTgt spid="5">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294967295" end="429496729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8"/>
                                        </p:tgtEl>
                                        <p:attrNameLst>
                                          <p:attrName>style.visibility</p:attrName>
                                        </p:attrNameLst>
                                      </p:cBhvr>
                                      <p:to>
                                        <p:strVal val="visible"/>
                                      </p:to>
                                    </p:set>
                                    <p:anim calcmode="lin" valueType="num">
                                      <p:cBhvr additive="base">
                                        <p:cTn id="25" dur="500" fill="hold"/>
                                        <p:tgtEl>
                                          <p:spTgt spid="6148"/>
                                        </p:tgtEl>
                                        <p:attrNameLst>
                                          <p:attrName>ppt_x</p:attrName>
                                        </p:attrNameLst>
                                      </p:cBhvr>
                                      <p:tavLst>
                                        <p:tav tm="0">
                                          <p:val>
                                            <p:strVal val="#ppt_x"/>
                                          </p:val>
                                        </p:tav>
                                        <p:tav tm="100000">
                                          <p:val>
                                            <p:strVal val="#ppt_x"/>
                                          </p:val>
                                        </p:tav>
                                      </p:tavLst>
                                    </p:anim>
                                    <p:anim calcmode="lin" valueType="num">
                                      <p:cBhvr additive="base">
                                        <p:cTn id="26"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t>3.3.1 </a:t>
            </a:r>
            <a:r>
              <a:rPr lang="zh-CN" altLang="en-US" dirty="0"/>
              <a:t>面向对象分析概述</a:t>
            </a:r>
            <a:endParaRPr lang="zh-CN" altLang="en-US" dirty="0"/>
          </a:p>
        </p:txBody>
      </p:sp>
      <p:sp>
        <p:nvSpPr>
          <p:cNvPr id="235523" name="Rectangle 3"/>
          <p:cNvSpPr>
            <a:spLocks noGrp="1" noChangeArrowheads="1"/>
          </p:cNvSpPr>
          <p:nvPr>
            <p:ph type="body" idx="1"/>
          </p:nvPr>
        </p:nvSpPr>
        <p:spPr/>
        <p:txBody>
          <a:bodyPr/>
          <a:lstStyle/>
          <a:p>
            <a:pPr eaLnBrk="1" hangingPunct="1">
              <a:lnSpc>
                <a:spcPts val="4000"/>
              </a:lnSpc>
              <a:spcBef>
                <a:spcPts val="600"/>
              </a:spcBef>
              <a:spcAft>
                <a:spcPts val="600"/>
              </a:spcAft>
              <a:buFont typeface="Wingdings" panose="05000000000000000000" pitchFamily="2" charset="2"/>
              <a:buChar char="l"/>
            </a:pPr>
            <a:r>
              <a:rPr lang="zh-CN" altLang="en-US" dirty="0">
                <a:solidFill>
                  <a:srgbClr val="CC0000"/>
                </a:solidFill>
                <a:latin typeface="宋体" panose="02010600030101010101" pitchFamily="2" charset="-122"/>
                <a:ea typeface="宋体" panose="02010600030101010101" pitchFamily="2" charset="-122"/>
              </a:rPr>
              <a:t> </a:t>
            </a:r>
            <a:r>
              <a:rPr lang="zh-CN" altLang="en-US" b="1" dirty="0">
                <a:solidFill>
                  <a:srgbClr val="CC0000"/>
                </a:solidFill>
                <a:latin typeface="宋体" panose="02010600030101010101" pitchFamily="2" charset="-122"/>
                <a:ea typeface="宋体" panose="02010600030101010101" pitchFamily="2" charset="-122"/>
              </a:rPr>
              <a:t>面向对象分析的</a:t>
            </a:r>
            <a:r>
              <a:rPr lang="en-US" altLang="zh-CN" b="1" dirty="0">
                <a:solidFill>
                  <a:srgbClr val="CC0000"/>
                </a:solidFill>
                <a:latin typeface="宋体" panose="02010600030101010101" pitchFamily="2" charset="-122"/>
                <a:ea typeface="宋体" panose="02010600030101010101" pitchFamily="2" charset="-122"/>
              </a:rPr>
              <a:t>3</a:t>
            </a:r>
            <a:r>
              <a:rPr lang="zh-CN" altLang="en-US" b="1" dirty="0">
                <a:solidFill>
                  <a:srgbClr val="CC0000"/>
                </a:solidFill>
                <a:latin typeface="宋体" panose="02010600030101010101" pitchFamily="2" charset="-122"/>
                <a:ea typeface="宋体" panose="02010600030101010101" pitchFamily="2" charset="-122"/>
              </a:rPr>
              <a:t>种模型</a:t>
            </a:r>
            <a:endParaRPr lang="zh-CN" altLang="en-US" b="1" dirty="0">
              <a:solidFill>
                <a:srgbClr val="CC0000"/>
              </a:solidFill>
              <a:latin typeface="宋体" panose="02010600030101010101" pitchFamily="2" charset="-122"/>
              <a:ea typeface="宋体" panose="02010600030101010101" pitchFamily="2" charset="-122"/>
            </a:endParaRPr>
          </a:p>
          <a:p>
            <a:pPr eaLnBrk="1" hangingPunct="1">
              <a:lnSpc>
                <a:spcPts val="4000"/>
              </a:lnSpc>
              <a:spcBef>
                <a:spcPts val="600"/>
              </a:spcBef>
              <a:spcAft>
                <a:spcPts val="600"/>
              </a:spcAft>
              <a:buSzPct val="75000"/>
              <a:buFont typeface="Wingdings" panose="05000000000000000000" pitchFamily="2" charset="2"/>
              <a:buChar char="Ø"/>
            </a:pPr>
            <a:r>
              <a:rPr lang="zh-CN" altLang="en-US" sz="2800" b="1" dirty="0">
                <a:solidFill>
                  <a:srgbClr val="3333CC"/>
                </a:solidFill>
                <a:latin typeface="楷体_GB2312" pitchFamily="49" charset="-122"/>
                <a:ea typeface="楷体_GB2312" pitchFamily="49" charset="-122"/>
              </a:rPr>
              <a:t>用例模型</a:t>
            </a:r>
            <a:r>
              <a:rPr lang="zh-CN" altLang="en-US" sz="2800" b="1" dirty="0">
                <a:latin typeface="楷体_GB2312" pitchFamily="49" charset="-122"/>
                <a:ea typeface="楷体_GB2312" pitchFamily="49" charset="-122"/>
              </a:rPr>
              <a:t>：用例和场景表示的</a:t>
            </a:r>
            <a:r>
              <a:rPr lang="zh-CN" altLang="en-US" sz="2800" b="1" dirty="0">
                <a:solidFill>
                  <a:srgbClr val="00B050"/>
                </a:solidFill>
                <a:latin typeface="楷体_GB2312" pitchFamily="49" charset="-122"/>
                <a:ea typeface="楷体_GB2312" pitchFamily="49" charset="-122"/>
              </a:rPr>
              <a:t>功能模型</a:t>
            </a:r>
            <a:r>
              <a:rPr lang="zh-CN" altLang="en-US" sz="2800" b="1" dirty="0">
                <a:latin typeface="楷体_GB2312" pitchFamily="49" charset="-122"/>
                <a:ea typeface="楷体_GB2312" pitchFamily="49" charset="-122"/>
              </a:rPr>
              <a:t>；</a:t>
            </a:r>
            <a:r>
              <a:rPr lang="zh-CN" altLang="en-US" sz="2800" b="1" dirty="0">
                <a:solidFill>
                  <a:srgbClr val="00B0F0"/>
                </a:solidFill>
                <a:latin typeface="楷体_GB2312" pitchFamily="49" charset="-122"/>
                <a:ea typeface="楷体_GB2312" pitchFamily="49" charset="-122"/>
              </a:rPr>
              <a:t>（是基础和依据）</a:t>
            </a:r>
            <a:endParaRPr lang="zh-CN" altLang="en-US" sz="2800" b="1" dirty="0">
              <a:solidFill>
                <a:srgbClr val="00B0F0"/>
              </a:solidFill>
              <a:latin typeface="楷体_GB2312" pitchFamily="49" charset="-122"/>
              <a:ea typeface="楷体_GB2312" pitchFamily="49" charset="-122"/>
            </a:endParaRPr>
          </a:p>
          <a:p>
            <a:pPr eaLnBrk="1" hangingPunct="1">
              <a:lnSpc>
                <a:spcPts val="4000"/>
              </a:lnSpc>
              <a:spcBef>
                <a:spcPts val="600"/>
              </a:spcBef>
              <a:spcAft>
                <a:spcPts val="600"/>
              </a:spcAft>
              <a:buSzPct val="75000"/>
              <a:buFont typeface="Wingdings" panose="05000000000000000000" pitchFamily="2" charset="2"/>
              <a:buChar char="Ø"/>
            </a:pPr>
            <a:r>
              <a:rPr lang="zh-CN" altLang="en-US" sz="2800" b="1" dirty="0">
                <a:solidFill>
                  <a:srgbClr val="3333CC"/>
                </a:solidFill>
                <a:latin typeface="楷体_GB2312" pitchFamily="49" charset="-122"/>
                <a:ea typeface="楷体_GB2312" pitchFamily="49" charset="-122"/>
              </a:rPr>
              <a:t>对象模型</a:t>
            </a:r>
            <a:r>
              <a:rPr lang="zh-CN" altLang="en-US" sz="2800" b="1" dirty="0">
                <a:latin typeface="楷体_GB2312" pitchFamily="49" charset="-122"/>
                <a:ea typeface="楷体_GB2312" pitchFamily="49" charset="-122"/>
              </a:rPr>
              <a:t>：用类和对象表示的</a:t>
            </a:r>
            <a:r>
              <a:rPr lang="zh-CN" altLang="en-US" sz="2800" b="1" dirty="0">
                <a:solidFill>
                  <a:srgbClr val="00B050"/>
                </a:solidFill>
                <a:latin typeface="楷体_GB2312" pitchFamily="49" charset="-122"/>
                <a:ea typeface="楷体_GB2312" pitchFamily="49" charset="-122"/>
              </a:rPr>
              <a:t>静态模型</a:t>
            </a:r>
            <a:r>
              <a:rPr lang="zh-CN" altLang="en-US" sz="2800" b="1" dirty="0">
                <a:latin typeface="楷体_GB2312" pitchFamily="49" charset="-122"/>
                <a:ea typeface="楷体_GB2312" pitchFamily="49" charset="-122"/>
              </a:rPr>
              <a:t>；（</a:t>
            </a:r>
            <a:r>
              <a:rPr lang="zh-CN" altLang="en-US" sz="2800" b="1" dirty="0">
                <a:solidFill>
                  <a:srgbClr val="00B0F0"/>
                </a:solidFill>
                <a:latin typeface="楷体_GB2312" pitchFamily="49" charset="-122"/>
                <a:ea typeface="楷体_GB2312" pitchFamily="49" charset="-122"/>
              </a:rPr>
              <a:t>是核心）</a:t>
            </a:r>
            <a:endParaRPr lang="zh-CN" altLang="en-US" sz="2800" b="1" dirty="0">
              <a:solidFill>
                <a:srgbClr val="00B0F0"/>
              </a:solidFill>
              <a:latin typeface="楷体_GB2312" pitchFamily="49" charset="-122"/>
              <a:ea typeface="楷体_GB2312" pitchFamily="49" charset="-122"/>
            </a:endParaRPr>
          </a:p>
          <a:p>
            <a:pPr eaLnBrk="1" hangingPunct="1">
              <a:lnSpc>
                <a:spcPts val="4000"/>
              </a:lnSpc>
              <a:spcBef>
                <a:spcPts val="600"/>
              </a:spcBef>
              <a:spcAft>
                <a:spcPts val="600"/>
              </a:spcAft>
              <a:buSzPct val="75000"/>
              <a:buFont typeface="Wingdings" panose="05000000000000000000" pitchFamily="2" charset="2"/>
              <a:buChar char="Ø"/>
            </a:pPr>
            <a:r>
              <a:rPr lang="zh-CN" altLang="en-US" sz="2800" b="1" dirty="0">
                <a:solidFill>
                  <a:srgbClr val="3333CC"/>
                </a:solidFill>
                <a:latin typeface="楷体_GB2312" pitchFamily="49" charset="-122"/>
                <a:ea typeface="楷体_GB2312" pitchFamily="49" charset="-122"/>
              </a:rPr>
              <a:t>交互模型</a:t>
            </a:r>
            <a:r>
              <a:rPr lang="zh-CN" altLang="en-US" sz="2800" b="1" dirty="0">
                <a:latin typeface="楷体_GB2312" pitchFamily="49" charset="-122"/>
                <a:ea typeface="楷体_GB2312" pitchFamily="49" charset="-122"/>
              </a:rPr>
              <a:t>：由状态图和顺序图表示的</a:t>
            </a:r>
            <a:r>
              <a:rPr lang="zh-CN" altLang="en-US" sz="2800" b="1" dirty="0">
                <a:solidFill>
                  <a:srgbClr val="00B050"/>
                </a:solidFill>
                <a:latin typeface="楷体_GB2312" pitchFamily="49" charset="-122"/>
                <a:ea typeface="楷体_GB2312" pitchFamily="49" charset="-122"/>
              </a:rPr>
              <a:t>动态模型</a:t>
            </a:r>
            <a:r>
              <a:rPr lang="zh-CN" altLang="en-US" sz="2800" b="1" dirty="0">
                <a:latin typeface="楷体_GB2312" pitchFamily="49" charset="-122"/>
                <a:ea typeface="楷体_GB2312" pitchFamily="49" charset="-122"/>
              </a:rPr>
              <a:t>。</a:t>
            </a:r>
            <a:r>
              <a:rPr lang="zh-CN" altLang="en-US" sz="2800" b="1" dirty="0">
                <a:solidFill>
                  <a:srgbClr val="00B0F0"/>
                </a:solidFill>
                <a:latin typeface="楷体_GB2312" pitchFamily="49" charset="-122"/>
                <a:ea typeface="楷体_GB2312" pitchFamily="49" charset="-122"/>
              </a:rPr>
              <a:t>（涉及交互时很重要 ）</a:t>
            </a:r>
            <a:endParaRPr lang="zh-CN" altLang="en-US" sz="2800" b="1" dirty="0">
              <a:solidFill>
                <a:srgbClr val="00B0F0"/>
              </a:solidFill>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anim calcmode="lin" valueType="num">
                                      <p:cBhvr additive="base">
                                        <p:cTn id="7" dur="500" fill="hold"/>
                                        <p:tgtEl>
                                          <p:spTgt spid="2355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23">
                                            <p:txEl>
                                              <p:pRg st="1" end="1"/>
                                            </p:txEl>
                                          </p:spTgt>
                                        </p:tgtEl>
                                        <p:attrNameLst>
                                          <p:attrName>style.visibility</p:attrName>
                                        </p:attrNameLst>
                                      </p:cBhvr>
                                      <p:to>
                                        <p:strVal val="visible"/>
                                      </p:to>
                                    </p:set>
                                    <p:anim calcmode="lin" valueType="num">
                                      <p:cBhvr additive="base">
                                        <p:cTn id="13" dur="500" fill="hold"/>
                                        <p:tgtEl>
                                          <p:spTgt spid="2355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5523">
                                            <p:txEl>
                                              <p:pRg st="2" end="2"/>
                                            </p:txEl>
                                          </p:spTgt>
                                        </p:tgtEl>
                                        <p:attrNameLst>
                                          <p:attrName>style.visibility</p:attrName>
                                        </p:attrNameLst>
                                      </p:cBhvr>
                                      <p:to>
                                        <p:strVal val="visible"/>
                                      </p:to>
                                    </p:set>
                                    <p:anim calcmode="lin" valueType="num">
                                      <p:cBhvr additive="base">
                                        <p:cTn id="19" dur="500" fill="hold"/>
                                        <p:tgtEl>
                                          <p:spTgt spid="2355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5523">
                                            <p:txEl>
                                              <p:pRg st="3" end="3"/>
                                            </p:txEl>
                                          </p:spTgt>
                                        </p:tgtEl>
                                        <p:attrNameLst>
                                          <p:attrName>style.visibility</p:attrName>
                                        </p:attrNameLst>
                                      </p:cBhvr>
                                      <p:to>
                                        <p:strVal val="visible"/>
                                      </p:to>
                                    </p:set>
                                    <p:anim calcmode="lin" valueType="num">
                                      <p:cBhvr additive="base">
                                        <p:cTn id="25" dur="500" fill="hold"/>
                                        <p:tgtEl>
                                          <p:spTgt spid="2355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57200" y="1785926"/>
            <a:ext cx="8229600" cy="4340237"/>
          </a:xfrm>
        </p:spPr>
        <p:txBody>
          <a:bodyPr/>
          <a:lstStyle/>
          <a:p>
            <a:pPr marL="814705" eaLnBrk="1" hangingPunct="1">
              <a:buNone/>
            </a:pPr>
            <a:r>
              <a:rPr lang="en-US" altLang="zh-CN" b="1" dirty="0">
                <a:latin typeface="宋体" panose="02010600030101010101" pitchFamily="2" charset="-122"/>
                <a:ea typeface="宋体" panose="02010600030101010101" pitchFamily="2" charset="-122"/>
              </a:rPr>
              <a:t>3.3.1 </a:t>
            </a:r>
            <a:r>
              <a:rPr lang="zh-CN" altLang="en-US" b="1" dirty="0">
                <a:latin typeface="宋体" panose="02010600030101010101" pitchFamily="2" charset="-122"/>
                <a:ea typeface="宋体" panose="02010600030101010101" pitchFamily="2" charset="-122"/>
              </a:rPr>
              <a:t>面向对象分析概述</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solidFill>
                  <a:srgbClr val="C00000"/>
                </a:solidFill>
                <a:latin typeface="宋体" panose="02010600030101010101" pitchFamily="2" charset="-122"/>
                <a:ea typeface="宋体" panose="02010600030101010101" pitchFamily="2" charset="-122"/>
              </a:rPr>
              <a:t>3.3.2 </a:t>
            </a:r>
            <a:r>
              <a:rPr lang="zh-CN" altLang="en-US" b="1" dirty="0">
                <a:solidFill>
                  <a:srgbClr val="C00000"/>
                </a:solidFill>
                <a:latin typeface="宋体" panose="02010600030101010101" pitchFamily="2" charset="-122"/>
                <a:ea typeface="宋体" panose="02010600030101010101" pitchFamily="2" charset="-122"/>
              </a:rPr>
              <a:t>建立用例模型</a:t>
            </a:r>
            <a:endParaRPr lang="zh-CN" altLang="en-US" b="1" dirty="0">
              <a:solidFill>
                <a:srgbClr val="C00000"/>
              </a:solidFill>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3.3.3 </a:t>
            </a:r>
            <a:r>
              <a:rPr lang="zh-CN" altLang="en-US" b="1" dirty="0">
                <a:latin typeface="宋体" panose="02010600030101010101" pitchFamily="2" charset="-122"/>
                <a:ea typeface="宋体" panose="02010600030101010101" pitchFamily="2" charset="-122"/>
              </a:rPr>
              <a:t>建立对象模型</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3.3.4 </a:t>
            </a:r>
            <a:r>
              <a:rPr lang="zh-CN" altLang="en-US" b="1" dirty="0">
                <a:latin typeface="宋体" panose="02010600030101010101" pitchFamily="2" charset="-122"/>
                <a:ea typeface="宋体" panose="02010600030101010101" pitchFamily="2" charset="-122"/>
              </a:rPr>
              <a:t>建立动态模型</a:t>
            </a:r>
            <a:endParaRPr lang="en-US" altLang="zh-CN"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3.3.5 </a:t>
            </a:r>
            <a:r>
              <a:rPr lang="zh-CN" altLang="en-US" b="1" dirty="0">
                <a:latin typeface="宋体" panose="02010600030101010101" pitchFamily="2" charset="-122"/>
                <a:ea typeface="宋体" panose="02010600030101010101" pitchFamily="2" charset="-122"/>
              </a:rPr>
              <a:t>面向对象分析案例</a:t>
            </a:r>
            <a:endParaRPr lang="zh-CN" altLang="en-US" b="1" dirty="0">
              <a:latin typeface="宋体" panose="02010600030101010101" pitchFamily="2" charset="-122"/>
              <a:ea typeface="宋体" panose="02010600030101010101" pitchFamily="2" charset="-122"/>
            </a:endParaRPr>
          </a:p>
          <a:p>
            <a:pPr eaLnBrk="1" hangingPunct="1">
              <a:buFontTx/>
              <a:buNone/>
            </a:pPr>
            <a:endParaRPr lang="zh-CN" altLang="en-US" dirty="0">
              <a:solidFill>
                <a:srgbClr val="CC0000"/>
              </a:solidFill>
              <a:latin typeface="宋体" panose="02010600030101010101" pitchFamily="2" charset="-122"/>
              <a:ea typeface="宋体" panose="02010600030101010101" pitchFamily="2" charset="-122"/>
            </a:endParaRPr>
          </a:p>
        </p:txBody>
      </p:sp>
      <p:sp>
        <p:nvSpPr>
          <p:cNvPr id="5" name="标题 1"/>
          <p:cNvSpPr>
            <a:spLocks noGrp="1"/>
          </p:cNvSpPr>
          <p:nvPr>
            <p:ph type="title"/>
          </p:nvPr>
        </p:nvSpPr>
        <p:spPr>
          <a:xfrm>
            <a:off x="457200" y="211138"/>
            <a:ext cx="8229600" cy="1143000"/>
          </a:xfrm>
        </p:spPr>
        <p:txBody>
          <a:bodyPr/>
          <a:lstStyle/>
          <a:p>
            <a:pPr indent="104775" algn="l">
              <a:lnSpc>
                <a:spcPts val="4500"/>
              </a:lnSpc>
              <a:spcAft>
                <a:spcPts val="0"/>
              </a:spcAft>
            </a:pPr>
            <a:r>
              <a:rPr lang="zh-CN" altLang="en-US" dirty="0">
                <a:solidFill>
                  <a:schemeClr val="bg1"/>
                </a:solidFill>
              </a:rPr>
              <a:t>    第</a:t>
            </a:r>
            <a:r>
              <a:rPr lang="en-US" altLang="zh-CN" dirty="0">
                <a:solidFill>
                  <a:schemeClr val="bg1"/>
                </a:solidFill>
              </a:rPr>
              <a:t>3</a:t>
            </a:r>
            <a:r>
              <a:rPr lang="zh-CN" altLang="en-US" dirty="0">
                <a:solidFill>
                  <a:schemeClr val="bg1"/>
                </a:solidFill>
              </a:rPr>
              <a:t>章  软件需求工程</a:t>
            </a:r>
            <a:br>
              <a:rPr lang="en-US" altLang="zh-CN" dirty="0">
                <a:solidFill>
                  <a:schemeClr val="bg1"/>
                </a:solidFill>
              </a:rPr>
            </a:br>
            <a:r>
              <a:rPr lang="en-US" altLang="zh-CN" dirty="0">
                <a:solidFill>
                  <a:schemeClr val="bg1"/>
                </a:solidFill>
              </a:rPr>
              <a:t>             </a:t>
            </a:r>
            <a:r>
              <a:rPr lang="en-US" sz="3600" dirty="0">
                <a:solidFill>
                  <a:schemeClr val="bg1"/>
                </a:solidFill>
                <a:latin typeface="+mj-ea"/>
              </a:rPr>
              <a:t>3.3 </a:t>
            </a:r>
            <a:r>
              <a:rPr lang="zh-CN" altLang="en-US" sz="3600" dirty="0">
                <a:solidFill>
                  <a:schemeClr val="bg1"/>
                </a:solidFill>
                <a:latin typeface="+mj-ea"/>
              </a:rPr>
              <a:t>面向对象需求分析与建模</a:t>
            </a:r>
            <a:endParaRPr lang="en-US" altLang="zh-CN" sz="3600" dirty="0">
              <a:solidFill>
                <a:schemeClr val="bg1"/>
              </a:solidFill>
              <a:latin typeface="+mj-ea"/>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a:t>3.3.2 </a:t>
            </a:r>
            <a:r>
              <a:rPr lang="zh-CN" altLang="en-US" dirty="0"/>
              <a:t>建立用例模型</a:t>
            </a:r>
            <a:endParaRPr lang="zh-CN" altLang="en-US" dirty="0"/>
          </a:p>
        </p:txBody>
      </p:sp>
      <p:sp>
        <p:nvSpPr>
          <p:cNvPr id="248835" name="Rectangle 3"/>
          <p:cNvSpPr>
            <a:spLocks noGrp="1" noChangeArrowheads="1"/>
          </p:cNvSpPr>
          <p:nvPr>
            <p:ph type="body" idx="1"/>
          </p:nvPr>
        </p:nvSpPr>
        <p:spPr/>
        <p:txBody>
          <a:bodyPr/>
          <a:lstStyle/>
          <a:p>
            <a:pPr marL="609600" indent="-609600" eaLnBrk="1" hangingPunct="1">
              <a:lnSpc>
                <a:spcPts val="4000"/>
              </a:lnSpc>
              <a:spcBef>
                <a:spcPts val="600"/>
              </a:spcBef>
              <a:spcAft>
                <a:spcPts val="600"/>
              </a:spcAft>
            </a:pPr>
            <a:r>
              <a:rPr lang="zh-CN" altLang="en-US" b="1" dirty="0">
                <a:solidFill>
                  <a:srgbClr val="CC0000"/>
                </a:solidFill>
                <a:ea typeface="宋体" panose="02010600030101010101" pitchFamily="2" charset="-122"/>
              </a:rPr>
              <a:t>建立用例模型的过程</a:t>
            </a:r>
            <a:r>
              <a:rPr lang="zh-CN" altLang="en-US" b="1" dirty="0">
                <a:ea typeface="宋体" panose="02010600030101010101" pitchFamily="2" charset="-122"/>
              </a:rPr>
              <a:t> </a:t>
            </a:r>
            <a:endParaRPr lang="zh-CN" altLang="en-US" b="1" dirty="0">
              <a:ea typeface="宋体" panose="02010600030101010101" pitchFamily="2" charset="-122"/>
            </a:endParaRPr>
          </a:p>
          <a:p>
            <a:pPr marL="986155" indent="-535305" eaLnBrk="1" hangingPunct="1">
              <a:lnSpc>
                <a:spcPts val="4000"/>
              </a:lnSpc>
              <a:spcBef>
                <a:spcPts val="600"/>
              </a:spcBef>
              <a:spcAft>
                <a:spcPts val="600"/>
              </a:spcAft>
              <a:buFont typeface="+mj-ea"/>
              <a:buAutoNum type="circleNumDbPlain"/>
            </a:pPr>
            <a:r>
              <a:rPr lang="zh-CN" altLang="en-US" sz="2800" b="1" dirty="0">
                <a:solidFill>
                  <a:srgbClr val="3333CC"/>
                </a:solidFill>
                <a:ea typeface="楷体_GB2312" pitchFamily="49" charset="-122"/>
              </a:rPr>
              <a:t>确定业务参与者</a:t>
            </a:r>
            <a:r>
              <a:rPr lang="zh-CN" altLang="en-US" sz="2800" dirty="0">
                <a:ea typeface="楷体_GB2312" pitchFamily="49" charset="-122"/>
              </a:rPr>
              <a:t>──标识目标系统将支持的不同类型的用户，可以是人、事件或其他系统。</a:t>
            </a:r>
            <a:endParaRPr lang="zh-CN" altLang="en-US" sz="2800" dirty="0">
              <a:ea typeface="楷体_GB2312" pitchFamily="49" charset="-122"/>
            </a:endParaRPr>
          </a:p>
          <a:p>
            <a:pPr marL="986155" indent="-535305" eaLnBrk="1" hangingPunct="1">
              <a:lnSpc>
                <a:spcPts val="4000"/>
              </a:lnSpc>
              <a:spcBef>
                <a:spcPts val="600"/>
              </a:spcBef>
              <a:spcAft>
                <a:spcPts val="600"/>
              </a:spcAft>
              <a:buFont typeface="+mj-ea"/>
              <a:buAutoNum type="circleNumDbPlain"/>
            </a:pPr>
            <a:r>
              <a:rPr lang="zh-CN" altLang="en-US" sz="2800" b="1" dirty="0">
                <a:solidFill>
                  <a:srgbClr val="3333CC"/>
                </a:solidFill>
                <a:ea typeface="楷体_GB2312" pitchFamily="49" charset="-122"/>
              </a:rPr>
              <a:t>确定业务需求用例</a:t>
            </a:r>
            <a:r>
              <a:rPr lang="zh-CN" altLang="en-US" sz="2800" dirty="0">
                <a:ea typeface="楷体_GB2312" pitchFamily="49" charset="-122"/>
              </a:rPr>
              <a:t>──参与者需要系统提供的完整功能。</a:t>
            </a:r>
            <a:endParaRPr lang="zh-CN" altLang="en-US" sz="2800" dirty="0">
              <a:ea typeface="楷体_GB2312" pitchFamily="49" charset="-122"/>
            </a:endParaRPr>
          </a:p>
          <a:p>
            <a:pPr marL="986155" indent="-535305" eaLnBrk="1" hangingPunct="1">
              <a:lnSpc>
                <a:spcPts val="4000"/>
              </a:lnSpc>
              <a:spcBef>
                <a:spcPts val="600"/>
              </a:spcBef>
              <a:spcAft>
                <a:spcPts val="600"/>
              </a:spcAft>
              <a:buFont typeface="+mj-ea"/>
              <a:buAutoNum type="circleNumDbPlain"/>
            </a:pPr>
            <a:r>
              <a:rPr lang="zh-CN" altLang="en-US" sz="2800" b="1" dirty="0">
                <a:solidFill>
                  <a:srgbClr val="3333CC"/>
                </a:solidFill>
                <a:ea typeface="楷体_GB2312" pitchFamily="49" charset="-122"/>
              </a:rPr>
              <a:t>创建用例图</a:t>
            </a:r>
            <a:r>
              <a:rPr lang="zh-CN" altLang="en-US" sz="2800" dirty="0">
                <a:ea typeface="楷体_GB2312" pitchFamily="49" charset="-122"/>
              </a:rPr>
              <a:t>──标识参与者与用例之间、用例与用例之间的关系。</a:t>
            </a:r>
            <a:endParaRPr lang="zh-CN" altLang="en-US" sz="2800" dirty="0">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animEffect transition="in" filter="checkerboard(across)">
                                      <p:cBhvr>
                                        <p:cTn id="7" dur="500"/>
                                        <p:tgtEl>
                                          <p:spTgt spid="2488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48835">
                                            <p:txEl>
                                              <p:pRg st="1" end="1"/>
                                            </p:txEl>
                                          </p:spTgt>
                                        </p:tgtEl>
                                        <p:attrNameLst>
                                          <p:attrName>style.visibility</p:attrName>
                                        </p:attrNameLst>
                                      </p:cBhvr>
                                      <p:to>
                                        <p:strVal val="visible"/>
                                      </p:to>
                                    </p:set>
                                    <p:animEffect transition="in" filter="checkerboard(across)">
                                      <p:cBhvr>
                                        <p:cTn id="12" dur="500"/>
                                        <p:tgtEl>
                                          <p:spTgt spid="2488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48835">
                                            <p:txEl>
                                              <p:pRg st="2" end="2"/>
                                            </p:txEl>
                                          </p:spTgt>
                                        </p:tgtEl>
                                        <p:attrNameLst>
                                          <p:attrName>style.visibility</p:attrName>
                                        </p:attrNameLst>
                                      </p:cBhvr>
                                      <p:to>
                                        <p:strVal val="visible"/>
                                      </p:to>
                                    </p:set>
                                    <p:animEffect transition="in" filter="checkerboard(across)">
                                      <p:cBhvr>
                                        <p:cTn id="17" dur="500"/>
                                        <p:tgtEl>
                                          <p:spTgt spid="2488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48835">
                                            <p:txEl>
                                              <p:pRg st="3" end="3"/>
                                            </p:txEl>
                                          </p:spTgt>
                                        </p:tgtEl>
                                        <p:attrNameLst>
                                          <p:attrName>style.visibility</p:attrName>
                                        </p:attrNameLst>
                                      </p:cBhvr>
                                      <p:to>
                                        <p:strVal val="visible"/>
                                      </p:to>
                                    </p:set>
                                    <p:animEffect transition="in" filter="checkerboard(across)">
                                      <p:cBhvr>
                                        <p:cTn id="22" dur="500"/>
                                        <p:tgtEl>
                                          <p:spTgt spid="2488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357158" y="1357298"/>
            <a:ext cx="8358246" cy="4939814"/>
          </a:xfrm>
          <a:prstGeom prst="rect">
            <a:avLst/>
          </a:prstGeom>
          <a:noFill/>
          <a:ln w="9525">
            <a:noFill/>
            <a:miter lim="800000"/>
          </a:ln>
        </p:spPr>
        <p:txBody>
          <a:bodyPr wrap="square">
            <a:spAutoFit/>
          </a:bodyPr>
          <a:lstStyle/>
          <a:p>
            <a:pPr>
              <a:lnSpc>
                <a:spcPct val="125000"/>
              </a:lnSpc>
              <a:spcBef>
                <a:spcPts val="600"/>
              </a:spcBef>
            </a:pPr>
            <a:r>
              <a:rPr kumimoji="1" lang="zh-CN" altLang="en-US" sz="2800" dirty="0">
                <a:solidFill>
                  <a:srgbClr val="0000FF"/>
                </a:solidFill>
                <a:latin typeface="宋体" panose="02010600030101010101" pitchFamily="2" charset="-122"/>
                <a:ea typeface="宋体" panose="02010600030101010101" pitchFamily="2" charset="-122"/>
              </a:rPr>
              <a:t>例</a:t>
            </a:r>
            <a:r>
              <a:rPr kumimoji="1" lang="en-US" altLang="zh-CN" sz="2800" dirty="0">
                <a:solidFill>
                  <a:srgbClr val="0000FF"/>
                </a:solidFill>
                <a:latin typeface="宋体" panose="02010600030101010101" pitchFamily="2" charset="-122"/>
                <a:ea typeface="宋体" panose="02010600030101010101" pitchFamily="2" charset="-122"/>
              </a:rPr>
              <a:t>:</a:t>
            </a:r>
            <a:r>
              <a:rPr kumimoji="1" lang="zh-CN" altLang="en-US" sz="2800" dirty="0">
                <a:solidFill>
                  <a:srgbClr val="0000FF"/>
                </a:solidFill>
                <a:latin typeface="宋体" panose="02010600030101010101" pitchFamily="2" charset="-122"/>
                <a:ea typeface="宋体" panose="02010600030101010101" pitchFamily="2" charset="-122"/>
              </a:rPr>
              <a:t>选课系统的需求描述如下。</a:t>
            </a:r>
            <a:endParaRPr kumimoji="1" lang="en-US" altLang="zh-CN" sz="2800" dirty="0">
              <a:solidFill>
                <a:srgbClr val="0000FF"/>
              </a:solidFill>
              <a:latin typeface="宋体" panose="02010600030101010101" pitchFamily="2" charset="-122"/>
              <a:ea typeface="宋体" panose="02010600030101010101" pitchFamily="2" charset="-122"/>
            </a:endParaRPr>
          </a:p>
          <a:p>
            <a:pPr>
              <a:lnSpc>
                <a:spcPts val="3000"/>
              </a:lnSpc>
              <a:spcBef>
                <a:spcPts val="600"/>
              </a:spcBef>
            </a:pPr>
            <a:r>
              <a:rPr kumimoji="1" lang="en-US" altLang="zh-CN" sz="2800" dirty="0">
                <a:solidFill>
                  <a:srgbClr val="0000FF"/>
                </a:solidFill>
                <a:latin typeface="宋体" panose="02010600030101010101" pitchFamily="2" charset="-122"/>
                <a:ea typeface="宋体" panose="02010600030101010101" pitchFamily="2" charset="-122"/>
              </a:rPr>
              <a:t>    </a:t>
            </a:r>
            <a:r>
              <a:rPr kumimoji="1" lang="zh-CN" altLang="en-US" sz="2400" dirty="0">
                <a:latin typeface="宋体" panose="02010600030101010101" pitchFamily="2" charset="-122"/>
                <a:ea typeface="宋体" panose="02010600030101010101" pitchFamily="2" charset="-122"/>
              </a:rPr>
              <a:t>系统的主要功能是给教师分配课程和学生注册课程。</a:t>
            </a:r>
            <a:endParaRPr kumimoji="1" lang="zh-CN" altLang="en-US" sz="2400" dirty="0">
              <a:latin typeface="宋体" panose="02010600030101010101" pitchFamily="2" charset="-122"/>
              <a:ea typeface="宋体" panose="02010600030101010101" pitchFamily="2" charset="-122"/>
            </a:endParaRPr>
          </a:p>
          <a:p>
            <a:pPr marL="628650" indent="-355600">
              <a:lnSpc>
                <a:spcPts val="3000"/>
              </a:lnSpc>
              <a:spcBef>
                <a:spcPts val="600"/>
              </a:spcBef>
              <a:spcAft>
                <a:spcPts val="600"/>
              </a:spcAft>
              <a:buClr>
                <a:schemeClr val="hlink"/>
              </a:buClr>
              <a:buSzPct val="70000"/>
              <a:buFont typeface="Wingdings" panose="05000000000000000000" pitchFamily="2" charset="2"/>
              <a:buChar char="n"/>
            </a:pPr>
            <a:r>
              <a:rPr kumimoji="1" lang="zh-CN" altLang="en-US" sz="2400" dirty="0">
                <a:latin typeface="宋体" panose="02010600030101010101" pitchFamily="2" charset="-122"/>
                <a:ea typeface="宋体" panose="02010600030101010101" pitchFamily="2" charset="-122"/>
              </a:rPr>
              <a:t>在每个学期选课开始之前，</a:t>
            </a:r>
            <a:r>
              <a:rPr kumimoji="1" lang="zh-CN" altLang="en-US" sz="2400" dirty="0">
                <a:solidFill>
                  <a:srgbClr val="0000FF"/>
                </a:solidFill>
                <a:latin typeface="宋体" panose="02010600030101010101" pitchFamily="2" charset="-122"/>
                <a:ea typeface="宋体" panose="02010600030101010101" pitchFamily="2" charset="-122"/>
              </a:rPr>
              <a:t>系统管理员</a:t>
            </a:r>
            <a:r>
              <a:rPr kumimoji="1" lang="zh-CN" altLang="en-US" sz="2400" dirty="0">
                <a:latin typeface="宋体" panose="02010600030101010101" pitchFamily="2" charset="-122"/>
                <a:ea typeface="宋体" panose="02010600030101010101" pitchFamily="2" charset="-122"/>
              </a:rPr>
              <a:t>需要对系统中的教师信息、课程信息和学生信息进行维护。学期结束后，将本学期成绩归档到</a:t>
            </a:r>
            <a:r>
              <a:rPr kumimoji="1" lang="zh-CN" altLang="en-US" sz="2400" dirty="0">
                <a:solidFill>
                  <a:srgbClr val="3333CC"/>
                </a:solidFill>
                <a:latin typeface="宋体" panose="02010600030101010101" pitchFamily="2" charset="-122"/>
                <a:ea typeface="宋体" panose="02010600030101010101" pitchFamily="2" charset="-122"/>
              </a:rPr>
              <a:t>学籍档案系统</a:t>
            </a:r>
            <a:r>
              <a:rPr kumimoji="1" lang="zh-CN" altLang="en-US" sz="2400" dirty="0">
                <a:latin typeface="宋体" panose="02010600030101010101" pitchFamily="2" charset="-122"/>
                <a:ea typeface="宋体" panose="02010600030101010101" pitchFamily="2" charset="-122"/>
              </a:rPr>
              <a:t>。 </a:t>
            </a:r>
            <a:endParaRPr kumimoji="1" lang="zh-CN" altLang="en-US" sz="2400" dirty="0">
              <a:latin typeface="宋体" panose="02010600030101010101" pitchFamily="2" charset="-122"/>
              <a:ea typeface="宋体" panose="02010600030101010101" pitchFamily="2" charset="-122"/>
            </a:endParaRPr>
          </a:p>
          <a:p>
            <a:pPr marL="628650" indent="-355600">
              <a:lnSpc>
                <a:spcPts val="3000"/>
              </a:lnSpc>
              <a:spcBef>
                <a:spcPts val="600"/>
              </a:spcBef>
              <a:spcAft>
                <a:spcPts val="600"/>
              </a:spcAft>
              <a:buClr>
                <a:schemeClr val="hlink"/>
              </a:buClr>
              <a:buSzPct val="70000"/>
              <a:buFont typeface="Wingdings" panose="05000000000000000000" pitchFamily="2" charset="2"/>
              <a:buChar char="n"/>
            </a:pPr>
            <a:r>
              <a:rPr kumimoji="1" lang="zh-CN" altLang="en-US" sz="2400" dirty="0">
                <a:solidFill>
                  <a:srgbClr val="0000FF"/>
                </a:solidFill>
                <a:latin typeface="宋体" panose="02010600030101010101" pitchFamily="2" charset="-122"/>
                <a:ea typeface="宋体" panose="02010600030101010101" pitchFamily="2" charset="-122"/>
              </a:rPr>
              <a:t>学生</a:t>
            </a:r>
            <a:r>
              <a:rPr kumimoji="1" lang="zh-CN" altLang="en-US" sz="2400" dirty="0">
                <a:latin typeface="宋体" panose="02010600030101010101" pitchFamily="2" charset="-122"/>
                <a:ea typeface="宋体" panose="02010600030101010101" pitchFamily="2" charset="-122"/>
              </a:rPr>
              <a:t>登录系统后会得到一份本学期将要开设的课程目录。每门课程包含的信息有开课系别、教师、上课时间、教室、容纳的学生数量和学生选择课程的先决条件。</a:t>
            </a:r>
            <a:endParaRPr kumimoji="1" lang="zh-CN" altLang="en-US" sz="2400" dirty="0">
              <a:latin typeface="宋体" panose="02010600030101010101" pitchFamily="2" charset="-122"/>
              <a:ea typeface="宋体" panose="02010600030101010101" pitchFamily="2" charset="-122"/>
            </a:endParaRPr>
          </a:p>
          <a:p>
            <a:pPr marL="628650" indent="-355600">
              <a:lnSpc>
                <a:spcPts val="3000"/>
              </a:lnSpc>
              <a:spcBef>
                <a:spcPts val="600"/>
              </a:spcBef>
              <a:spcAft>
                <a:spcPts val="600"/>
              </a:spcAft>
              <a:buClr>
                <a:schemeClr val="hlink"/>
              </a:buClr>
              <a:buSzPct val="70000"/>
              <a:buFont typeface="Wingdings" panose="05000000000000000000" pitchFamily="2" charset="2"/>
              <a:buChar char="n"/>
            </a:pPr>
            <a:r>
              <a:rPr kumimoji="1" lang="zh-CN" altLang="en-US" sz="2400" dirty="0">
                <a:latin typeface="宋体" panose="02010600030101010101" pitchFamily="2" charset="-122"/>
                <a:ea typeface="宋体" panose="02010600030101010101" pitchFamily="2" charset="-122"/>
              </a:rPr>
              <a:t>当学生选择了一门课程后，系统需访问学籍档案系统，查询是否符合选课的先决条件 。如果不符合，系统给出提示信息。</a:t>
            </a:r>
            <a:endParaRPr kumimoji="1" lang="zh-CN" altLang="en-US" sz="2400" dirty="0">
              <a:latin typeface="宋体" panose="02010600030101010101" pitchFamily="2" charset="-122"/>
              <a:ea typeface="宋体" panose="02010600030101010101" pitchFamily="2" charset="-122"/>
            </a:endParaRPr>
          </a:p>
        </p:txBody>
      </p:sp>
      <p:sp>
        <p:nvSpPr>
          <p:cNvPr id="3"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3.3.2 </a:t>
            </a:r>
            <a:r>
              <a:rPr kumimoji="0" lang="zh-CN" altLang="en-US" sz="4400" b="1" i="0" u="none" strike="noStrike" kern="0" cap="none" spc="0" normalizeH="0" baseline="0" noProof="0">
                <a:ln>
                  <a:noFill/>
                </a:ln>
                <a:solidFill>
                  <a:schemeClr val="tx2"/>
                </a:solidFill>
                <a:effectLst/>
                <a:uLnTx/>
                <a:uFillTx/>
                <a:latin typeface="+mj-lt"/>
                <a:ea typeface="+mj-ea"/>
                <a:cs typeface="+mj-cs"/>
              </a:rPr>
              <a:t>建立用例模型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5410">
                                            <p:txEl>
                                              <p:pRg st="2" end="2"/>
                                            </p:txEl>
                                          </p:spTgt>
                                        </p:tgtEl>
                                        <p:attrNameLst>
                                          <p:attrName>style.visibility</p:attrName>
                                        </p:attrNameLst>
                                      </p:cBhvr>
                                      <p:to>
                                        <p:strVal val="visible"/>
                                      </p:to>
                                    </p:set>
                                    <p:anim calcmode="lin" valueType="num">
                                      <p:cBhvr additive="base">
                                        <p:cTn id="7" dur="500" fill="hold"/>
                                        <p:tgtEl>
                                          <p:spTgt spid="1454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4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45410">
                                            <p:txEl>
                                              <p:pRg st="3" end="3"/>
                                            </p:txEl>
                                          </p:spTgt>
                                        </p:tgtEl>
                                        <p:attrNameLst>
                                          <p:attrName>style.visibility</p:attrName>
                                        </p:attrNameLst>
                                      </p:cBhvr>
                                      <p:to>
                                        <p:strVal val="visible"/>
                                      </p:to>
                                    </p:set>
                                    <p:animEffect transition="in" filter="blinds(horizontal)">
                                      <p:cBhvr>
                                        <p:cTn id="13" dur="500"/>
                                        <p:tgtEl>
                                          <p:spTgt spid="145410">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45410">
                                            <p:txEl>
                                              <p:pRg st="4" end="4"/>
                                            </p:txEl>
                                          </p:spTgt>
                                        </p:tgtEl>
                                        <p:attrNameLst>
                                          <p:attrName>style.visibility</p:attrName>
                                        </p:attrNameLst>
                                      </p:cBhvr>
                                      <p:to>
                                        <p:strVal val="visible"/>
                                      </p:to>
                                    </p:set>
                                    <p:animEffect transition="in" filter="checkerboard(across)">
                                      <p:cBhvr>
                                        <p:cTn id="18" dur="500"/>
                                        <p:tgtEl>
                                          <p:spTgt spid="1454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428596" y="1643050"/>
            <a:ext cx="8304212" cy="3170099"/>
          </a:xfrm>
          <a:prstGeom prst="rect">
            <a:avLst/>
          </a:prstGeom>
          <a:noFill/>
          <a:ln w="9525">
            <a:noFill/>
            <a:miter lim="800000"/>
          </a:ln>
        </p:spPr>
        <p:txBody>
          <a:bodyPr>
            <a:spAutoFit/>
          </a:bodyPr>
          <a:lstStyle/>
          <a:p>
            <a:pPr marL="628650" indent="-355600">
              <a:lnSpc>
                <a:spcPct val="125000"/>
              </a:lnSpc>
              <a:spcBef>
                <a:spcPts val="600"/>
              </a:spcBef>
              <a:spcAft>
                <a:spcPts val="600"/>
              </a:spcAft>
              <a:buClr>
                <a:schemeClr val="hlink"/>
              </a:buClr>
              <a:buSzPct val="70000"/>
              <a:buFont typeface="Wingdings" panose="05000000000000000000" pitchFamily="2" charset="2"/>
              <a:buChar char="n"/>
            </a:pPr>
            <a:r>
              <a:rPr kumimoji="1" lang="zh-CN" altLang="en-US" sz="2400" dirty="0">
                <a:latin typeface="宋体" panose="02010600030101010101" pitchFamily="2" charset="-122"/>
                <a:ea typeface="宋体" panose="02010600030101010101" pitchFamily="2" charset="-122"/>
              </a:rPr>
              <a:t>每个学期有一段时间让学生可以改变计划，学生可以在这段时间内访问联机系统以增选课程或退选课程。</a:t>
            </a:r>
            <a:endParaRPr kumimoji="1" lang="en-US" altLang="zh-CN" sz="2400" dirty="0">
              <a:latin typeface="宋体" panose="02010600030101010101" pitchFamily="2" charset="-122"/>
              <a:ea typeface="宋体" panose="02010600030101010101" pitchFamily="2" charset="-122"/>
            </a:endParaRPr>
          </a:p>
          <a:p>
            <a:pPr marL="628650" indent="-355600">
              <a:lnSpc>
                <a:spcPct val="125000"/>
              </a:lnSpc>
              <a:spcBef>
                <a:spcPts val="600"/>
              </a:spcBef>
              <a:spcAft>
                <a:spcPts val="600"/>
              </a:spcAft>
              <a:buClr>
                <a:schemeClr val="hlink"/>
              </a:buClr>
              <a:buSzPct val="70000"/>
              <a:buFont typeface="Wingdings" panose="05000000000000000000" pitchFamily="2" charset="2"/>
              <a:buChar char="n"/>
            </a:pPr>
            <a:r>
              <a:rPr kumimoji="1" lang="zh-CN" altLang="en-US" sz="2400" dirty="0">
                <a:solidFill>
                  <a:srgbClr val="3366FF"/>
                </a:solidFill>
                <a:latin typeface="宋体" panose="02010600030101010101" pitchFamily="2" charset="-122"/>
                <a:ea typeface="宋体" panose="02010600030101010101" pitchFamily="2" charset="-122"/>
              </a:rPr>
              <a:t>教师</a:t>
            </a:r>
            <a:r>
              <a:rPr kumimoji="1" lang="zh-CN" altLang="en-US" sz="2400" dirty="0">
                <a:latin typeface="宋体" panose="02010600030101010101" pitchFamily="2" charset="-122"/>
                <a:ea typeface="宋体" panose="02010600030101010101" pitchFamily="2" charset="-122"/>
              </a:rPr>
              <a:t>可以访问在线系统，查看将要教授哪些课程和每门课程有哪些学生报名，</a:t>
            </a:r>
            <a:endParaRPr kumimoji="1" lang="en-US" altLang="zh-CN" sz="2400" dirty="0">
              <a:latin typeface="宋体" panose="02010600030101010101" pitchFamily="2" charset="-122"/>
              <a:ea typeface="宋体" panose="02010600030101010101" pitchFamily="2" charset="-122"/>
            </a:endParaRPr>
          </a:p>
          <a:p>
            <a:pPr marL="628650" indent="-355600">
              <a:lnSpc>
                <a:spcPct val="125000"/>
              </a:lnSpc>
              <a:spcBef>
                <a:spcPts val="600"/>
              </a:spcBef>
              <a:spcAft>
                <a:spcPts val="600"/>
              </a:spcAft>
              <a:buClr>
                <a:schemeClr val="hlink"/>
              </a:buClr>
              <a:buSzPct val="70000"/>
              <a:buFont typeface="Wingdings" panose="05000000000000000000" pitchFamily="2" charset="2"/>
              <a:buChar char="n"/>
            </a:pPr>
            <a:r>
              <a:rPr kumimoji="1" lang="zh-CN" altLang="en-US" sz="2400" dirty="0">
                <a:latin typeface="宋体" panose="02010600030101010101" pitchFamily="2" charset="-122"/>
                <a:ea typeface="宋体" panose="02010600030101010101" pitchFamily="2" charset="-122"/>
              </a:rPr>
              <a:t>课程考试结束后可以提交成绩，系统可以生成带有成绩分布统计结果的成绩单。</a:t>
            </a:r>
            <a:endParaRPr kumimoji="1" lang="zh-CN" altLang="en-US" sz="2400" dirty="0">
              <a:latin typeface="宋体" panose="02010600030101010101" pitchFamily="2" charset="-122"/>
              <a:ea typeface="宋体" panose="02010600030101010101" pitchFamily="2" charset="-122"/>
            </a:endParaRPr>
          </a:p>
        </p:txBody>
      </p:sp>
      <p:sp>
        <p:nvSpPr>
          <p:cNvPr id="3" name="Rectangle 2"/>
          <p:cNvSpPr>
            <a:spLocks noGrp="1" noChangeArrowheads="1"/>
          </p:cNvSpPr>
          <p:nvPr>
            <p:ph type="title"/>
          </p:nvPr>
        </p:nvSpPr>
        <p:spPr>
          <a:xfrm>
            <a:off x="457200" y="211138"/>
            <a:ext cx="8229600" cy="1143000"/>
          </a:xfrm>
        </p:spPr>
        <p:txBody>
          <a:bodyPr/>
          <a:lstStyle/>
          <a:p>
            <a:pPr eaLnBrk="1" hangingPunct="1"/>
            <a:r>
              <a:rPr lang="en-US" altLang="zh-CN" dirty="0"/>
              <a:t>3.3.2 </a:t>
            </a:r>
            <a:r>
              <a:rPr lang="zh-CN" altLang="en-US" dirty="0"/>
              <a:t>建立用例模型</a:t>
            </a:r>
            <a:endParaRPr lang="zh-CN" altLang="en-US"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28596" y="1214422"/>
            <a:ext cx="8229600" cy="1143000"/>
          </a:xfrm>
        </p:spPr>
        <p:txBody>
          <a:bodyPr/>
          <a:lstStyle/>
          <a:p>
            <a:pPr marL="742950" indent="-742950" algn="l" eaLnBrk="1" hangingPunct="1">
              <a:buFont typeface="+mj-ea"/>
              <a:buAutoNum type="circleNumDbPlain"/>
            </a:pPr>
            <a:r>
              <a:rPr lang="zh-CN" altLang="en-US" sz="3600" b="1" dirty="0">
                <a:solidFill>
                  <a:srgbClr val="C00000"/>
                </a:solidFill>
              </a:rPr>
              <a:t>确定业务参与者</a:t>
            </a:r>
            <a:endParaRPr lang="zh-CN" altLang="en-US" sz="3600" b="1" dirty="0">
              <a:solidFill>
                <a:srgbClr val="C00000"/>
              </a:solidFill>
            </a:endParaRPr>
          </a:p>
        </p:txBody>
      </p:sp>
      <p:sp>
        <p:nvSpPr>
          <p:cNvPr id="11267" name="Rectangle 3"/>
          <p:cNvSpPr>
            <a:spLocks noGrp="1" noChangeArrowheads="1"/>
          </p:cNvSpPr>
          <p:nvPr>
            <p:ph type="body" idx="1"/>
          </p:nvPr>
        </p:nvSpPr>
        <p:spPr>
          <a:xfrm>
            <a:off x="357158" y="2143117"/>
            <a:ext cx="8229600" cy="4214842"/>
          </a:xfrm>
        </p:spPr>
        <p:txBody>
          <a:bodyPr/>
          <a:lstStyle/>
          <a:p>
            <a:pPr eaLnBrk="1" hangingPunct="1">
              <a:buFont typeface="Wingdings" panose="05000000000000000000" pitchFamily="2" charset="2"/>
              <a:buChar char="l"/>
            </a:pPr>
            <a:r>
              <a:rPr lang="zh-CN" altLang="en-US" sz="2800" b="1" dirty="0">
                <a:solidFill>
                  <a:srgbClr val="3366FF"/>
                </a:solidFill>
                <a:latin typeface="楷体_GB2312" pitchFamily="49" charset="-122"/>
                <a:ea typeface="楷体_GB2312" pitchFamily="49" charset="-122"/>
              </a:rPr>
              <a:t>确定业务参与者的好处：</a:t>
            </a:r>
            <a:endParaRPr lang="en-US" altLang="zh-CN" sz="2800" b="1" dirty="0">
              <a:solidFill>
                <a:srgbClr val="3366FF"/>
              </a:solidFill>
              <a:latin typeface="楷体_GB2312" pitchFamily="49" charset="-122"/>
              <a:ea typeface="楷体_GB2312" pitchFamily="49" charset="-122"/>
            </a:endParaRPr>
          </a:p>
          <a:p>
            <a:pPr marL="627380" eaLnBrk="1" hangingPunct="1">
              <a:spcBef>
                <a:spcPts val="1200"/>
              </a:spcBef>
              <a:spcAft>
                <a:spcPts val="600"/>
              </a:spcAft>
              <a:buFont typeface="Wingdings" panose="05000000000000000000" pitchFamily="2" charset="2"/>
              <a:buChar char="ü"/>
            </a:pPr>
            <a:r>
              <a:rPr lang="zh-CN" altLang="en-US" sz="2800" dirty="0">
                <a:latin typeface="楷体_GB2312" pitchFamily="49" charset="-122"/>
                <a:ea typeface="楷体_GB2312" pitchFamily="49" charset="-122"/>
              </a:rPr>
              <a:t>通过关注系统的业务参与者，我们可以</a:t>
            </a:r>
            <a:r>
              <a:rPr lang="zh-CN" altLang="en-US" sz="2800" b="1" dirty="0">
                <a:solidFill>
                  <a:srgbClr val="00B050"/>
                </a:solidFill>
                <a:latin typeface="楷体_GB2312" pitchFamily="49" charset="-122"/>
                <a:ea typeface="楷体_GB2312" pitchFamily="49" charset="-122"/>
              </a:rPr>
              <a:t>将重点放在如何使用系统</a:t>
            </a:r>
            <a:r>
              <a:rPr lang="zh-CN" altLang="en-US" sz="2800" dirty="0">
                <a:solidFill>
                  <a:srgbClr val="00B0F0"/>
                </a:solidFill>
                <a:latin typeface="楷体_GB2312" pitchFamily="49" charset="-122"/>
                <a:ea typeface="楷体_GB2312" pitchFamily="49" charset="-122"/>
              </a:rPr>
              <a:t>，</a:t>
            </a:r>
            <a:r>
              <a:rPr lang="zh-CN" altLang="en-US" sz="2800" dirty="0">
                <a:latin typeface="楷体_GB2312" pitchFamily="49" charset="-122"/>
                <a:ea typeface="楷体_GB2312" pitchFamily="49" charset="-122"/>
              </a:rPr>
              <a:t>而不是如何构造系统上，并且有助于进一步明确系统的</a:t>
            </a:r>
            <a:r>
              <a:rPr lang="zh-CN" altLang="en-US" sz="2800" b="1" dirty="0">
                <a:solidFill>
                  <a:srgbClr val="00B050"/>
                </a:solidFill>
                <a:latin typeface="楷体_GB2312" pitchFamily="49" charset="-122"/>
                <a:ea typeface="楷体_GB2312" pitchFamily="49" charset="-122"/>
              </a:rPr>
              <a:t>范围</a:t>
            </a:r>
            <a:r>
              <a:rPr lang="zh-CN" altLang="en-US" sz="2800" dirty="0">
                <a:latin typeface="楷体_GB2312" pitchFamily="49" charset="-122"/>
                <a:ea typeface="楷体_GB2312" pitchFamily="49" charset="-122"/>
              </a:rPr>
              <a:t>和</a:t>
            </a:r>
            <a:r>
              <a:rPr lang="zh-CN" altLang="en-US" sz="2800" b="1" dirty="0">
                <a:solidFill>
                  <a:srgbClr val="00B050"/>
                </a:solidFill>
                <a:latin typeface="楷体_GB2312" pitchFamily="49" charset="-122"/>
                <a:ea typeface="楷体_GB2312" pitchFamily="49" charset="-122"/>
              </a:rPr>
              <a:t>边界</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marL="627380" eaLnBrk="1" hangingPunct="1">
              <a:spcBef>
                <a:spcPts val="1200"/>
              </a:spcBef>
              <a:spcAft>
                <a:spcPts val="600"/>
              </a:spcAft>
              <a:buFont typeface="Wingdings" panose="05000000000000000000" pitchFamily="2" charset="2"/>
              <a:buChar char="ü"/>
            </a:pPr>
            <a:r>
              <a:rPr lang="zh-CN" altLang="en-US" sz="2800" dirty="0">
                <a:latin typeface="楷体_GB2312" pitchFamily="49" charset="-122"/>
                <a:ea typeface="楷体_GB2312" pitchFamily="49" charset="-122"/>
              </a:rPr>
              <a:t>当系统比较庞大和复杂时，要搞清楚系统的需求往往比较困难，通过明确参与者，可以针对参与者确定系统需求，</a:t>
            </a:r>
            <a:r>
              <a:rPr lang="zh-CN" altLang="en-US" sz="2800" b="1" dirty="0">
                <a:solidFill>
                  <a:srgbClr val="00B050"/>
                </a:solidFill>
                <a:latin typeface="楷体_GB2312" pitchFamily="49" charset="-122"/>
                <a:ea typeface="楷体_GB2312" pitchFamily="49" charset="-122"/>
              </a:rPr>
              <a:t>有助于保证系统需求的完整性。 </a:t>
            </a:r>
            <a:endParaRPr lang="zh-CN" altLang="en-US" sz="2800" b="1" dirty="0">
              <a:solidFill>
                <a:srgbClr val="00B050"/>
              </a:solidFill>
              <a:latin typeface="楷体_GB2312" pitchFamily="49" charset="-122"/>
              <a:ea typeface="楷体_GB2312" pitchFamily="49"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3.3.2 </a:t>
            </a:r>
            <a:r>
              <a:rPr kumimoji="0" lang="zh-CN" altLang="en-US" sz="4400" b="1" i="0" u="none" strike="noStrike" kern="0" cap="none" spc="0" normalizeH="0" baseline="0" noProof="0">
                <a:ln>
                  <a:noFill/>
                </a:ln>
                <a:solidFill>
                  <a:schemeClr val="tx2"/>
                </a:solidFill>
                <a:effectLst/>
                <a:uLnTx/>
                <a:uFillTx/>
                <a:latin typeface="+mj-lt"/>
                <a:ea typeface="+mj-ea"/>
                <a:cs typeface="+mj-cs"/>
              </a:rPr>
              <a:t>建立用例模型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428596" y="2071678"/>
            <a:ext cx="8229600" cy="4525963"/>
          </a:xfrm>
        </p:spPr>
        <p:txBody>
          <a:bodyPr/>
          <a:lstStyle/>
          <a:p>
            <a:pPr eaLnBrk="1" hangingPunct="1">
              <a:buFont typeface="Wingdings" panose="05000000000000000000" pitchFamily="2" charset="2"/>
              <a:buChar char="l"/>
            </a:pPr>
            <a:r>
              <a:rPr lang="zh-CN" altLang="en-US" b="1" dirty="0">
                <a:solidFill>
                  <a:srgbClr val="3366FF"/>
                </a:solidFill>
                <a:ea typeface="宋体" panose="02010600030101010101" pitchFamily="2" charset="-122"/>
              </a:rPr>
              <a:t>确定方法</a:t>
            </a:r>
            <a:r>
              <a:rPr lang="en-US" altLang="zh-CN" b="1" dirty="0">
                <a:solidFill>
                  <a:srgbClr val="3366FF"/>
                </a:solidFill>
                <a:ea typeface="宋体" panose="02010600030101010101" pitchFamily="2" charset="-122"/>
              </a:rPr>
              <a:t>1</a:t>
            </a:r>
            <a:r>
              <a:rPr lang="zh-CN" altLang="en-US" b="1" dirty="0">
                <a:solidFill>
                  <a:srgbClr val="3366FF"/>
                </a:solidFill>
                <a:ea typeface="宋体" panose="02010600030101010101" pitchFamily="2" charset="-122"/>
              </a:rPr>
              <a:t>：可通过以下资料来确定系统的参与者：</a:t>
            </a:r>
            <a:endParaRPr lang="zh-CN" altLang="en-US" b="1" dirty="0">
              <a:solidFill>
                <a:srgbClr val="3366FF"/>
              </a:solidFill>
              <a:ea typeface="宋体" panose="02010600030101010101" pitchFamily="2" charset="-122"/>
            </a:endParaRPr>
          </a:p>
          <a:p>
            <a:pPr marL="533400" eaLnBrk="1" hangingPunct="1">
              <a:spcBef>
                <a:spcPts val="1200"/>
              </a:spcBef>
              <a:spcAft>
                <a:spcPts val="600"/>
              </a:spcAft>
              <a:buClr>
                <a:schemeClr val="accent2"/>
              </a:buClr>
              <a:buSzPct val="75000"/>
              <a:buFont typeface="Wingdings" panose="05000000000000000000" pitchFamily="2" charset="2"/>
              <a:buChar char="ü"/>
            </a:pPr>
            <a:r>
              <a:rPr lang="zh-CN" altLang="en-US" sz="2800" dirty="0">
                <a:ea typeface="楷体_GB2312" pitchFamily="49" charset="-122"/>
              </a:rPr>
              <a:t>标识系统范围和边界的</a:t>
            </a:r>
            <a:r>
              <a:rPr lang="zh-CN" altLang="en-US" sz="2800" b="1" dirty="0">
                <a:solidFill>
                  <a:srgbClr val="00B050"/>
                </a:solidFill>
                <a:ea typeface="楷体_GB2312" pitchFamily="49" charset="-122"/>
              </a:rPr>
              <a:t>环境图</a:t>
            </a:r>
            <a:r>
              <a:rPr lang="zh-CN" altLang="en-US" sz="2800" dirty="0">
                <a:ea typeface="楷体_GB2312" pitchFamily="49" charset="-122"/>
              </a:rPr>
              <a:t>；</a:t>
            </a:r>
            <a:endParaRPr lang="zh-CN" altLang="en-US" sz="2800" dirty="0">
              <a:ea typeface="楷体_GB2312" pitchFamily="49" charset="-122"/>
            </a:endParaRPr>
          </a:p>
          <a:p>
            <a:pPr marL="533400" eaLnBrk="1" hangingPunct="1">
              <a:spcBef>
                <a:spcPts val="1200"/>
              </a:spcBef>
              <a:spcAft>
                <a:spcPts val="600"/>
              </a:spcAft>
              <a:buClr>
                <a:schemeClr val="accent2"/>
              </a:buClr>
              <a:buSzPct val="75000"/>
              <a:buFont typeface="Wingdings" panose="05000000000000000000" pitchFamily="2" charset="2"/>
              <a:buChar char="ü"/>
            </a:pPr>
            <a:r>
              <a:rPr lang="zh-CN" altLang="en-US" sz="2800" dirty="0">
                <a:ea typeface="楷体_GB2312" pitchFamily="49" charset="-122"/>
              </a:rPr>
              <a:t>现有系统（如果有的话）的文档和用户手册；</a:t>
            </a:r>
            <a:endParaRPr lang="zh-CN" altLang="en-US" sz="2800" dirty="0">
              <a:ea typeface="楷体_GB2312" pitchFamily="49" charset="-122"/>
            </a:endParaRPr>
          </a:p>
          <a:p>
            <a:pPr marL="533400" eaLnBrk="1" hangingPunct="1">
              <a:spcBef>
                <a:spcPts val="1200"/>
              </a:spcBef>
              <a:spcAft>
                <a:spcPts val="600"/>
              </a:spcAft>
              <a:buClr>
                <a:schemeClr val="accent2"/>
              </a:buClr>
              <a:buSzPct val="75000"/>
              <a:buFont typeface="Wingdings" panose="05000000000000000000" pitchFamily="2" charset="2"/>
              <a:buChar char="ü"/>
            </a:pPr>
            <a:r>
              <a:rPr lang="zh-CN" altLang="en-US" sz="2800" dirty="0">
                <a:ea typeface="楷体_GB2312" pitchFamily="49" charset="-122"/>
              </a:rPr>
              <a:t>项目会议和研讨会的记录；</a:t>
            </a:r>
            <a:endParaRPr lang="zh-CN" altLang="en-US" sz="2800" dirty="0">
              <a:ea typeface="楷体_GB2312" pitchFamily="49" charset="-122"/>
            </a:endParaRPr>
          </a:p>
          <a:p>
            <a:pPr marL="533400" eaLnBrk="1" hangingPunct="1">
              <a:spcBef>
                <a:spcPts val="1200"/>
              </a:spcBef>
              <a:spcAft>
                <a:spcPts val="600"/>
              </a:spcAft>
              <a:buClr>
                <a:schemeClr val="accent2"/>
              </a:buClr>
              <a:buSzPct val="75000"/>
              <a:buFont typeface="Wingdings" panose="05000000000000000000" pitchFamily="2" charset="2"/>
              <a:buChar char="ü"/>
            </a:pPr>
            <a:r>
              <a:rPr lang="zh-CN" altLang="en-US" sz="2800" dirty="0">
                <a:ea typeface="楷体_GB2312" pitchFamily="49" charset="-122"/>
              </a:rPr>
              <a:t>现有的需求文档、工作手册等。</a:t>
            </a:r>
            <a:endParaRPr lang="zh-CN" altLang="en-US" sz="2800" dirty="0">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eaLnBrk="1" hangingPunct="1"/>
            <a:r>
              <a:rPr lang="en-US" altLang="zh-CN" dirty="0"/>
              <a:t>3.3.2 </a:t>
            </a:r>
            <a:r>
              <a:rPr lang="zh-CN" altLang="en-US" dirty="0"/>
              <a:t>建立用例模型</a:t>
            </a:r>
            <a:endParaRPr lang="zh-CN" altLang="en-US" dirty="0"/>
          </a:p>
        </p:txBody>
      </p:sp>
      <p:sp>
        <p:nvSpPr>
          <p:cNvPr id="6" name="Rectangle 2"/>
          <p:cNvSpPr txBox="1">
            <a:spLocks noChangeArrowheads="1"/>
          </p:cNvSpPr>
          <p:nvPr/>
        </p:nvSpPr>
        <p:spPr bwMode="auto">
          <a:xfrm>
            <a:off x="428596" y="1357298"/>
            <a:ext cx="8229600" cy="785818"/>
          </a:xfrm>
          <a:prstGeom prst="rect">
            <a:avLst/>
          </a:prstGeom>
          <a:noFill/>
          <a:ln w="9525">
            <a:noFill/>
            <a:miter lim="800000"/>
          </a:ln>
        </p:spPr>
        <p:txBody>
          <a:bodyPr vert="horz" wrap="square" lIns="91440" tIns="45720" rIns="91440" bIns="45720" numCol="1" anchor="ctr" anchorCtr="0" compatLnSpc="1"/>
          <a:lstStyle/>
          <a:p>
            <a:pPr marL="742950" marR="0" lvl="0" indent="-742950" algn="l" defTabSz="914400" rtl="0" eaLnBrk="1" fontAlgn="base" latinLnBrk="0" hangingPunct="1">
              <a:lnSpc>
                <a:spcPct val="100000"/>
              </a:lnSpc>
              <a:spcBef>
                <a:spcPct val="0"/>
              </a:spcBef>
              <a:spcAft>
                <a:spcPct val="0"/>
              </a:spcAft>
              <a:buClrTx/>
              <a:buSzTx/>
              <a:buFont typeface="+mj-ea"/>
              <a:buAutoNum type="circleNumDbPlain"/>
              <a:defRPr/>
            </a:pPr>
            <a:r>
              <a:rPr kumimoji="0" lang="zh-CN" altLang="en-US" sz="3600" b="1" i="0" u="none" strike="noStrike" kern="0" cap="none" spc="0" normalizeH="0" baseline="0" noProof="0" dirty="0">
                <a:ln>
                  <a:noFill/>
                </a:ln>
                <a:solidFill>
                  <a:srgbClr val="C00000"/>
                </a:solidFill>
                <a:effectLst/>
                <a:uLnTx/>
                <a:uFillTx/>
                <a:latin typeface="+mj-lt"/>
                <a:ea typeface="+mj-ea"/>
                <a:cs typeface="+mj-cs"/>
              </a:rPr>
              <a:t>确定业务参与者</a:t>
            </a:r>
            <a:endParaRPr kumimoji="0" lang="zh-CN" altLang="en-US" sz="3600" b="1" i="0" u="none" strike="noStrike" kern="0" cap="none" spc="0" normalizeH="0" baseline="0" noProof="0" dirty="0">
              <a:ln>
                <a:noFill/>
              </a:ln>
              <a:solidFill>
                <a:srgbClr val="C00000"/>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468313" y="476250"/>
            <a:ext cx="8229600" cy="649288"/>
          </a:xfrm>
        </p:spPr>
        <p:txBody>
          <a:bodyPr/>
          <a:lstStyle/>
          <a:p>
            <a:pPr eaLnBrk="1" hangingPunct="1"/>
            <a:r>
              <a:rPr lang="zh-CN" altLang="en-US" sz="2800" b="1" dirty="0">
                <a:solidFill>
                  <a:schemeClr val="bg1"/>
                </a:solidFill>
                <a:ea typeface="宋体" panose="02010600030101010101" pitchFamily="2" charset="-122"/>
              </a:rPr>
              <a:t>选课系统的环境图</a:t>
            </a:r>
            <a:endParaRPr lang="zh-CN" altLang="en-US" sz="2800" b="1" dirty="0">
              <a:solidFill>
                <a:schemeClr val="bg1"/>
              </a:solidFill>
              <a:ea typeface="宋体" panose="02010600030101010101" pitchFamily="2" charset="-122"/>
            </a:endParaRPr>
          </a:p>
        </p:txBody>
      </p:sp>
      <p:pic>
        <p:nvPicPr>
          <p:cNvPr id="17411" name="Picture 4"/>
          <p:cNvPicPr>
            <a:picLocks noChangeAspect="1" noChangeArrowheads="1"/>
          </p:cNvPicPr>
          <p:nvPr/>
        </p:nvPicPr>
        <p:blipFill>
          <a:blip r:embed="rId1"/>
          <a:srcRect/>
          <a:stretch>
            <a:fillRect/>
          </a:stretch>
        </p:blipFill>
        <p:spPr bwMode="auto">
          <a:xfrm>
            <a:off x="357158" y="1928802"/>
            <a:ext cx="8424862" cy="3609975"/>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428596" y="2000240"/>
            <a:ext cx="8229600" cy="4525963"/>
          </a:xfrm>
        </p:spPr>
        <p:txBody>
          <a:bodyPr/>
          <a:lstStyle/>
          <a:p>
            <a:pPr>
              <a:buFont typeface="Wingdings" panose="05000000000000000000" pitchFamily="2" charset="2"/>
              <a:buChar char="l"/>
            </a:pPr>
            <a:r>
              <a:rPr lang="zh-CN" altLang="en-US" b="1" dirty="0">
                <a:solidFill>
                  <a:srgbClr val="3366FF"/>
                </a:solidFill>
                <a:ea typeface="宋体" panose="02010600030101010101" pitchFamily="2" charset="-122"/>
              </a:rPr>
              <a:t>确定方法</a:t>
            </a:r>
            <a:r>
              <a:rPr lang="en-US" altLang="zh-CN" b="1" dirty="0">
                <a:solidFill>
                  <a:srgbClr val="3366FF"/>
                </a:solidFill>
                <a:ea typeface="宋体" panose="02010600030101010101" pitchFamily="2" charset="-122"/>
              </a:rPr>
              <a:t>2</a:t>
            </a:r>
            <a:r>
              <a:rPr lang="zh-CN" altLang="en-US" b="1" dirty="0">
                <a:solidFill>
                  <a:srgbClr val="3366FF"/>
                </a:solidFill>
                <a:ea typeface="宋体" panose="02010600030101010101" pitchFamily="2" charset="-122"/>
              </a:rPr>
              <a:t>：还可以通过提出以下问题，明确系统的参与者：</a:t>
            </a:r>
            <a:endParaRPr lang="zh-CN" altLang="en-US" b="1" dirty="0">
              <a:solidFill>
                <a:srgbClr val="3366FF"/>
              </a:solidFill>
              <a:ea typeface="宋体" panose="02010600030101010101" pitchFamily="2" charset="-122"/>
            </a:endParaRPr>
          </a:p>
          <a:p>
            <a:pPr marL="808355" indent="-535305" eaLnBrk="1" hangingPunct="1">
              <a:buClr>
                <a:srgbClr val="3333CC"/>
              </a:buClr>
              <a:buSzPct val="75000"/>
              <a:buFont typeface="Wingdings" panose="05000000000000000000" pitchFamily="2" charset="2"/>
              <a:buChar char="ü"/>
            </a:pPr>
            <a:r>
              <a:rPr lang="zh-CN" altLang="en-US" sz="2800" dirty="0">
                <a:ea typeface="楷体_GB2312" pitchFamily="49" charset="-122"/>
              </a:rPr>
              <a:t>谁或者什么为系统提供</a:t>
            </a:r>
            <a:r>
              <a:rPr lang="zh-CN" altLang="en-US" sz="2800" b="1" dirty="0">
                <a:solidFill>
                  <a:srgbClr val="00B050"/>
                </a:solidFill>
                <a:ea typeface="楷体_GB2312" pitchFamily="49" charset="-122"/>
              </a:rPr>
              <a:t>输入</a:t>
            </a:r>
            <a:r>
              <a:rPr lang="zh-CN" altLang="en-US" sz="2800" dirty="0">
                <a:ea typeface="楷体_GB2312" pitchFamily="49" charset="-122"/>
              </a:rPr>
              <a:t>？</a:t>
            </a:r>
            <a:endParaRPr lang="zh-CN" altLang="en-US" sz="2800" dirty="0">
              <a:ea typeface="楷体_GB2312" pitchFamily="49" charset="-122"/>
            </a:endParaRPr>
          </a:p>
          <a:p>
            <a:pPr marL="808355" indent="-535305" eaLnBrk="1" hangingPunct="1">
              <a:buClr>
                <a:srgbClr val="3333CC"/>
              </a:buClr>
              <a:buSzPct val="75000"/>
              <a:buFont typeface="Wingdings" panose="05000000000000000000" pitchFamily="2" charset="2"/>
              <a:buChar char="ü"/>
            </a:pPr>
            <a:r>
              <a:rPr lang="zh-CN" altLang="en-US" sz="2800" dirty="0">
                <a:ea typeface="楷体_GB2312" pitchFamily="49" charset="-122"/>
              </a:rPr>
              <a:t>谁或者什么接收系统的</a:t>
            </a:r>
            <a:r>
              <a:rPr lang="zh-CN" altLang="en-US" sz="2800" b="1" dirty="0">
                <a:solidFill>
                  <a:srgbClr val="00B050"/>
                </a:solidFill>
                <a:ea typeface="楷体_GB2312" pitchFamily="49" charset="-122"/>
              </a:rPr>
              <a:t>输出</a:t>
            </a:r>
            <a:r>
              <a:rPr lang="zh-CN" altLang="en-US" sz="2800" dirty="0">
                <a:ea typeface="楷体_GB2312" pitchFamily="49" charset="-122"/>
              </a:rPr>
              <a:t>？</a:t>
            </a:r>
            <a:endParaRPr lang="zh-CN" altLang="en-US" sz="2800" dirty="0">
              <a:ea typeface="楷体_GB2312" pitchFamily="49" charset="-122"/>
            </a:endParaRPr>
          </a:p>
          <a:p>
            <a:pPr marL="808355" indent="-535305" eaLnBrk="1" hangingPunct="1">
              <a:buClr>
                <a:srgbClr val="3333CC"/>
              </a:buClr>
              <a:buSzPct val="75000"/>
              <a:buFont typeface="Wingdings" panose="05000000000000000000" pitchFamily="2" charset="2"/>
              <a:buChar char="ü"/>
            </a:pPr>
            <a:r>
              <a:rPr lang="zh-CN" altLang="en-US" sz="2800" dirty="0">
                <a:ea typeface="楷体_GB2312" pitchFamily="49" charset="-122"/>
              </a:rPr>
              <a:t>需要与其他系统连接的</a:t>
            </a:r>
            <a:r>
              <a:rPr lang="zh-CN" altLang="en-US" sz="2800" b="1" dirty="0">
                <a:solidFill>
                  <a:srgbClr val="00B050"/>
                </a:solidFill>
                <a:ea typeface="楷体_GB2312" pitchFamily="49" charset="-122"/>
              </a:rPr>
              <a:t>接口</a:t>
            </a:r>
            <a:r>
              <a:rPr lang="zh-CN" altLang="en-US" sz="2800" dirty="0">
                <a:ea typeface="楷体_GB2312" pitchFamily="49" charset="-122"/>
              </a:rPr>
              <a:t>吗？</a:t>
            </a:r>
            <a:endParaRPr lang="zh-CN" altLang="en-US" sz="2800" dirty="0">
              <a:ea typeface="楷体_GB2312" pitchFamily="49" charset="-122"/>
            </a:endParaRPr>
          </a:p>
          <a:p>
            <a:pPr marL="808355" indent="-535305" eaLnBrk="1" hangingPunct="1">
              <a:buClr>
                <a:srgbClr val="3333CC"/>
              </a:buClr>
              <a:buSzPct val="75000"/>
              <a:buFont typeface="Wingdings" panose="05000000000000000000" pitchFamily="2" charset="2"/>
              <a:buChar char="ü"/>
            </a:pPr>
            <a:r>
              <a:rPr lang="zh-CN" altLang="en-US" sz="2800" dirty="0">
                <a:ea typeface="楷体_GB2312" pitchFamily="49" charset="-122"/>
              </a:rPr>
              <a:t>是否存在在预定的时间</a:t>
            </a:r>
            <a:r>
              <a:rPr lang="zh-CN" altLang="en-US" sz="2800" b="1" dirty="0">
                <a:solidFill>
                  <a:srgbClr val="00B050"/>
                </a:solidFill>
                <a:ea typeface="楷体_GB2312" pitchFamily="49" charset="-122"/>
              </a:rPr>
              <a:t>自动触发的事件</a:t>
            </a:r>
            <a:r>
              <a:rPr lang="zh-CN" altLang="en-US" sz="2800" dirty="0">
                <a:ea typeface="楷体_GB2312" pitchFamily="49" charset="-122"/>
              </a:rPr>
              <a:t>？</a:t>
            </a:r>
            <a:endParaRPr lang="zh-CN" altLang="en-US" sz="2800" dirty="0">
              <a:ea typeface="楷体_GB2312" pitchFamily="49" charset="-122"/>
            </a:endParaRPr>
          </a:p>
          <a:p>
            <a:pPr marL="808355" indent="-535305" eaLnBrk="1" hangingPunct="1">
              <a:buClr>
                <a:srgbClr val="3333CC"/>
              </a:buClr>
              <a:buSzPct val="75000"/>
              <a:buFont typeface="Wingdings" panose="05000000000000000000" pitchFamily="2" charset="2"/>
              <a:buChar char="ü"/>
            </a:pPr>
            <a:r>
              <a:rPr lang="zh-CN" altLang="en-US" sz="2800" dirty="0">
                <a:ea typeface="楷体_GB2312" pitchFamily="49" charset="-122"/>
              </a:rPr>
              <a:t>谁将</a:t>
            </a:r>
            <a:r>
              <a:rPr lang="zh-CN" altLang="en-US" sz="2800" b="1" dirty="0">
                <a:solidFill>
                  <a:srgbClr val="00B050"/>
                </a:solidFill>
                <a:ea typeface="楷体_GB2312" pitchFamily="49" charset="-122"/>
              </a:rPr>
              <a:t>维护</a:t>
            </a:r>
            <a:r>
              <a:rPr lang="zh-CN" altLang="en-US" sz="2800" dirty="0">
                <a:ea typeface="楷体_GB2312" pitchFamily="49" charset="-122"/>
              </a:rPr>
              <a:t>系统中的</a:t>
            </a:r>
            <a:r>
              <a:rPr lang="zh-CN" altLang="en-US" sz="2800" b="1" dirty="0">
                <a:solidFill>
                  <a:srgbClr val="00B050"/>
                </a:solidFill>
                <a:ea typeface="楷体_GB2312" pitchFamily="49" charset="-122"/>
              </a:rPr>
              <a:t>信息</a:t>
            </a:r>
            <a:r>
              <a:rPr lang="zh-CN" altLang="en-US" sz="2800" dirty="0">
                <a:ea typeface="楷体_GB2312" pitchFamily="49" charset="-122"/>
              </a:rPr>
              <a:t>？</a:t>
            </a:r>
            <a:endParaRPr lang="zh-CN" altLang="en-US" sz="2800" dirty="0">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eaLnBrk="1" hangingPunct="1"/>
            <a:r>
              <a:rPr lang="en-US" altLang="zh-CN" dirty="0"/>
              <a:t>3.3.2 </a:t>
            </a:r>
            <a:r>
              <a:rPr lang="zh-CN" altLang="en-US" dirty="0"/>
              <a:t>建立用例模型</a:t>
            </a:r>
            <a:endParaRPr lang="zh-CN" altLang="en-US" dirty="0"/>
          </a:p>
        </p:txBody>
      </p:sp>
      <p:sp>
        <p:nvSpPr>
          <p:cNvPr id="6" name="Rectangle 2"/>
          <p:cNvSpPr txBox="1">
            <a:spLocks noChangeArrowheads="1"/>
          </p:cNvSpPr>
          <p:nvPr/>
        </p:nvSpPr>
        <p:spPr bwMode="auto">
          <a:xfrm>
            <a:off x="428596" y="1214422"/>
            <a:ext cx="8229600" cy="1143000"/>
          </a:xfrm>
          <a:prstGeom prst="rect">
            <a:avLst/>
          </a:prstGeom>
          <a:noFill/>
          <a:ln w="9525">
            <a:noFill/>
            <a:miter lim="800000"/>
          </a:ln>
        </p:spPr>
        <p:txBody>
          <a:bodyPr vert="horz" wrap="square" lIns="91440" tIns="45720" rIns="91440" bIns="45720" numCol="1" anchor="ctr" anchorCtr="0" compatLnSpc="1"/>
          <a:lstStyle/>
          <a:p>
            <a:pPr marL="742950" marR="0" lvl="0" indent="-742950" algn="l" defTabSz="914400" rtl="0" eaLnBrk="1" fontAlgn="base" latinLnBrk="0" hangingPunct="1">
              <a:lnSpc>
                <a:spcPct val="100000"/>
              </a:lnSpc>
              <a:spcBef>
                <a:spcPct val="0"/>
              </a:spcBef>
              <a:spcAft>
                <a:spcPct val="0"/>
              </a:spcAft>
              <a:buClrTx/>
              <a:buSzTx/>
              <a:buFont typeface="+mj-ea"/>
              <a:buAutoNum type="circleNumDbPlain"/>
              <a:defRPr/>
            </a:pPr>
            <a:r>
              <a:rPr kumimoji="0" lang="zh-CN" altLang="en-US" sz="3600" b="1" i="0" u="none" strike="noStrike" kern="0" cap="none" spc="0" normalizeH="0" baseline="0" noProof="0">
                <a:ln>
                  <a:noFill/>
                </a:ln>
                <a:solidFill>
                  <a:srgbClr val="C00000"/>
                </a:solidFill>
                <a:effectLst/>
                <a:uLnTx/>
                <a:uFillTx/>
                <a:latin typeface="+mj-lt"/>
                <a:ea typeface="+mj-ea"/>
                <a:cs typeface="+mj-cs"/>
              </a:rPr>
              <a:t>确定业务参与者</a:t>
            </a:r>
            <a:endParaRPr kumimoji="0" lang="zh-CN" altLang="en-US" sz="3600" b="1" i="0" u="none" strike="noStrike" kern="0" cap="none" spc="0" normalizeH="0" baseline="0" noProof="0" dirty="0">
              <a:ln>
                <a:noFill/>
              </a:ln>
              <a:solidFill>
                <a:srgbClr val="C00000"/>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7171" name="Rectangle 3"/>
          <p:cNvSpPr>
            <a:spLocks noGrp="1" noChangeArrowheads="1"/>
          </p:cNvSpPr>
          <p:nvPr>
            <p:ph type="body" idx="1"/>
          </p:nvPr>
        </p:nvSpPr>
        <p:spPr>
          <a:xfrm>
            <a:off x="457200" y="1500174"/>
            <a:ext cx="8472518" cy="4525963"/>
          </a:xfrm>
        </p:spPr>
        <p:txBody>
          <a:bodyPr/>
          <a:lstStyle/>
          <a:p>
            <a:pPr eaLnBrk="1" hangingPunct="1"/>
            <a:r>
              <a:rPr lang="zh-CN" altLang="en-US" b="1" dirty="0">
                <a:solidFill>
                  <a:srgbClr val="CC0000"/>
                </a:solidFill>
                <a:ea typeface="宋体" panose="02010600030101010101" pitchFamily="2" charset="-122"/>
              </a:rPr>
              <a:t>软件的概念</a:t>
            </a:r>
            <a:endParaRPr lang="zh-CN" altLang="en-US" b="1" dirty="0">
              <a:solidFill>
                <a:srgbClr val="CC0000"/>
              </a:solidFill>
              <a:ea typeface="宋体" panose="02010600030101010101" pitchFamily="2" charset="-122"/>
            </a:endParaRPr>
          </a:p>
          <a:p>
            <a:pPr marL="535305" indent="-179705">
              <a:spcBef>
                <a:spcPts val="1800"/>
              </a:spcBef>
              <a:spcAft>
                <a:spcPts val="600"/>
              </a:spcAft>
              <a:buFontTx/>
              <a:buChar char="•"/>
              <a:defRPr/>
            </a:pPr>
            <a:r>
              <a:rPr kumimoji="1" lang="zh-CN" altLang="en-US" sz="2800" b="1" dirty="0">
                <a:solidFill>
                  <a:srgbClr val="C00000"/>
                </a:solidFill>
                <a:latin typeface="Times New Roman" panose="02020603050405020304" pitchFamily="18" charset="0"/>
                <a:ea typeface="楷体_GB2312" pitchFamily="49" charset="-122"/>
              </a:rPr>
              <a:t>软件</a:t>
            </a:r>
            <a:r>
              <a:rPr kumimoji="1" lang="zh-CN" altLang="en-US" sz="2800" b="1" dirty="0">
                <a:latin typeface="Times New Roman" panose="02020603050405020304" pitchFamily="18" charset="0"/>
                <a:ea typeface="楷体_GB2312" pitchFamily="49" charset="-122"/>
              </a:rPr>
              <a:t>是计算机系统中与硬件相互依存的另一部分， 它是包括</a:t>
            </a:r>
            <a:r>
              <a:rPr kumimoji="1" lang="zh-CN" altLang="en-US" sz="2800" b="1" dirty="0">
                <a:solidFill>
                  <a:srgbClr val="3366FF"/>
                </a:solidFill>
                <a:latin typeface="Times New Roman" panose="02020603050405020304" pitchFamily="18" charset="0"/>
                <a:ea typeface="楷体_GB2312" pitchFamily="49" charset="-122"/>
              </a:rPr>
              <a:t>程序，数据</a:t>
            </a:r>
            <a:r>
              <a:rPr kumimoji="1" lang="zh-CN" altLang="en-US" sz="2800" b="1" dirty="0">
                <a:latin typeface="Times New Roman" panose="02020603050405020304" pitchFamily="18" charset="0"/>
                <a:ea typeface="楷体_GB2312" pitchFamily="49" charset="-122"/>
              </a:rPr>
              <a:t>及其</a:t>
            </a:r>
            <a:r>
              <a:rPr kumimoji="1" lang="zh-CN" altLang="en-US" sz="2800" b="1" dirty="0">
                <a:solidFill>
                  <a:srgbClr val="3366FF"/>
                </a:solidFill>
                <a:latin typeface="Times New Roman" panose="02020603050405020304" pitchFamily="18" charset="0"/>
                <a:ea typeface="楷体_GB2312" pitchFamily="49" charset="-122"/>
              </a:rPr>
              <a:t>相关文档</a:t>
            </a:r>
            <a:r>
              <a:rPr kumimoji="1" lang="zh-CN" altLang="en-US" sz="2800" b="1" dirty="0">
                <a:latin typeface="Times New Roman" panose="02020603050405020304" pitchFamily="18" charset="0"/>
                <a:ea typeface="楷体_GB2312" pitchFamily="49" charset="-122"/>
              </a:rPr>
              <a:t>的完整集合。</a:t>
            </a:r>
            <a:endParaRPr kumimoji="1" lang="zh-CN" altLang="en-US" sz="2800" b="1" dirty="0">
              <a:latin typeface="Times New Roman" panose="02020603050405020304" pitchFamily="18" charset="0"/>
              <a:ea typeface="楷体_GB2312" pitchFamily="49" charset="-122"/>
            </a:endParaRPr>
          </a:p>
          <a:p>
            <a:pPr marL="535305" indent="-179705">
              <a:spcAft>
                <a:spcPts val="600"/>
              </a:spcAft>
              <a:buFontTx/>
              <a:buChar char="•"/>
              <a:defRPr/>
            </a:pPr>
            <a:r>
              <a:rPr kumimoji="1" lang="zh-CN" altLang="en-US" sz="2800" b="1" dirty="0">
                <a:solidFill>
                  <a:srgbClr val="C00000"/>
                </a:solidFill>
                <a:latin typeface="Times New Roman" panose="02020603050405020304" pitchFamily="18" charset="0"/>
                <a:ea typeface="楷体_GB2312" pitchFamily="49" charset="-122"/>
              </a:rPr>
              <a:t>程序</a:t>
            </a:r>
            <a:r>
              <a:rPr kumimoji="1" lang="zh-CN" altLang="en-US" sz="2800" b="1" dirty="0">
                <a:latin typeface="Times New Roman" panose="02020603050405020304" pitchFamily="18" charset="0"/>
                <a:ea typeface="楷体_GB2312" pitchFamily="49" charset="-122"/>
              </a:rPr>
              <a:t>是按事先设计的功能和性能要求执行的指令序列。</a:t>
            </a:r>
            <a:endParaRPr kumimoji="1" lang="zh-CN" altLang="en-US" sz="2800" b="1" dirty="0">
              <a:latin typeface="Times New Roman" panose="02020603050405020304" pitchFamily="18" charset="0"/>
              <a:ea typeface="楷体_GB2312" pitchFamily="49" charset="-122"/>
            </a:endParaRPr>
          </a:p>
          <a:p>
            <a:pPr marL="535305" indent="-179705">
              <a:spcAft>
                <a:spcPts val="600"/>
              </a:spcAft>
              <a:buFontTx/>
              <a:buChar char="•"/>
              <a:defRPr/>
            </a:pPr>
            <a:r>
              <a:rPr kumimoji="1" lang="zh-CN" altLang="en-US" sz="2800" b="1" dirty="0">
                <a:solidFill>
                  <a:srgbClr val="C00000"/>
                </a:solidFill>
                <a:latin typeface="Times New Roman" panose="02020603050405020304" pitchFamily="18" charset="0"/>
                <a:ea typeface="楷体_GB2312" pitchFamily="49" charset="-122"/>
              </a:rPr>
              <a:t>数据</a:t>
            </a:r>
            <a:r>
              <a:rPr kumimoji="1" lang="zh-CN" altLang="en-US" sz="2800" b="1" dirty="0">
                <a:latin typeface="Times New Roman" panose="02020603050405020304" pitchFamily="18" charset="0"/>
                <a:ea typeface="楷体_GB2312" pitchFamily="49" charset="-122"/>
              </a:rPr>
              <a:t>是使程序能正常操纵信息的数据结构。</a:t>
            </a:r>
            <a:endParaRPr kumimoji="1" lang="zh-CN" altLang="en-US" sz="2800" b="1" dirty="0">
              <a:latin typeface="Times New Roman" panose="02020603050405020304" pitchFamily="18" charset="0"/>
              <a:ea typeface="楷体_GB2312" pitchFamily="49" charset="-122"/>
            </a:endParaRPr>
          </a:p>
          <a:p>
            <a:pPr marL="535305" indent="-179705">
              <a:spcAft>
                <a:spcPts val="600"/>
              </a:spcAft>
              <a:buFontTx/>
              <a:buChar char="•"/>
              <a:defRPr/>
            </a:pPr>
            <a:r>
              <a:rPr kumimoji="1" lang="zh-CN" altLang="en-US" sz="2800" b="1" dirty="0">
                <a:solidFill>
                  <a:srgbClr val="C00000"/>
                </a:solidFill>
                <a:latin typeface="Times New Roman" panose="02020603050405020304" pitchFamily="18" charset="0"/>
                <a:ea typeface="楷体_GB2312" pitchFamily="49" charset="-122"/>
              </a:rPr>
              <a:t>文档</a:t>
            </a:r>
            <a:r>
              <a:rPr kumimoji="1" lang="zh-CN" altLang="en-US" sz="2800" b="1" dirty="0">
                <a:latin typeface="Times New Roman" panose="02020603050405020304" pitchFamily="18" charset="0"/>
                <a:ea typeface="楷体_GB2312" pitchFamily="49" charset="-122"/>
              </a:rPr>
              <a:t>是与程序开发，维护和使用有关的图文材料。</a:t>
            </a:r>
            <a:endParaRPr kumimoji="1" lang="zh-CN" altLang="en-US" sz="2800" b="1" dirty="0">
              <a:latin typeface="Times New Roman" panose="02020603050405020304" pitchFamily="18" charset="0"/>
              <a:ea typeface="楷体_GB2312" pitchFamily="49" charset="-122"/>
            </a:endParaRPr>
          </a:p>
          <a:p>
            <a:pPr eaLnBrk="1" hangingPunct="1">
              <a:buFontTx/>
              <a:buNone/>
            </a:pPr>
            <a:endParaRPr kumimoji="1" lang="zh-CN" altLang="en-US" sz="2800" b="1" dirty="0">
              <a:ea typeface="楷体_GB2312" pitchFamily="49"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6" name="Text Box 3"/>
          <p:cNvSpPr txBox="1">
            <a:spLocks noChangeArrowheads="1"/>
          </p:cNvSpPr>
          <p:nvPr/>
        </p:nvSpPr>
        <p:spPr bwMode="auto">
          <a:xfrm>
            <a:off x="1300180" y="5441969"/>
            <a:ext cx="5772150" cy="701675"/>
          </a:xfrm>
          <a:prstGeom prst="rect">
            <a:avLst/>
          </a:prstGeom>
          <a:noFill/>
          <a:ln w="12700" cap="sq">
            <a:noFill/>
            <a:miter lim="800000"/>
          </a:ln>
        </p:spPr>
        <p:txBody>
          <a:bodyPr wrap="none">
            <a:spAutoFit/>
          </a:bodyPr>
          <a:lstStyle/>
          <a:p>
            <a:pPr algn="ctr"/>
            <a:r>
              <a:rPr kumimoji="1" lang="zh-CN" altLang="en-US" sz="4000" dirty="0">
                <a:latin typeface="华文隶书" panose="02010800040101010101" pitchFamily="2" charset="-122"/>
                <a:ea typeface="华文隶书" panose="02010800040101010101" pitchFamily="2" charset="-122"/>
              </a:rPr>
              <a:t>软件＝</a:t>
            </a:r>
            <a:r>
              <a:rPr kumimoji="1" lang="zh-CN" altLang="en-US" sz="4000" b="1" dirty="0">
                <a:solidFill>
                  <a:srgbClr val="FF3300"/>
                </a:solidFill>
                <a:latin typeface="华文隶书" panose="02010800040101010101" pitchFamily="2" charset="-122"/>
                <a:ea typeface="华文隶书" panose="02010800040101010101" pitchFamily="2" charset="-122"/>
              </a:rPr>
              <a:t>程序＋数据＋文档</a:t>
            </a:r>
            <a:endParaRPr kumimoji="1" lang="zh-CN" altLang="en-US" sz="4000" b="1" dirty="0">
              <a:solidFill>
                <a:srgbClr val="FF3300"/>
              </a:solidFill>
              <a:latin typeface="华文隶书" panose="02010800040101010101" pitchFamily="2" charset="-122"/>
              <a:ea typeface="华文隶书" panose="02010800040101010101" pitchFamily="2" charset="-122"/>
            </a:endParaRPr>
          </a:p>
        </p:txBody>
      </p:sp>
    </p:spTree>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357158" y="2332037"/>
            <a:ext cx="8229600" cy="3740169"/>
          </a:xfrm>
        </p:spPr>
        <p:txBody>
          <a:bodyPr/>
          <a:lstStyle/>
          <a:p>
            <a:pPr eaLnBrk="1" hangingPunct="1">
              <a:buFont typeface="Wingdings" panose="05000000000000000000" pitchFamily="2" charset="2"/>
              <a:buChar char="l"/>
            </a:pPr>
            <a:r>
              <a:rPr lang="zh-CN" altLang="en-US" b="1" dirty="0">
                <a:solidFill>
                  <a:srgbClr val="3366FF"/>
                </a:solidFill>
                <a:latin typeface="宋体" panose="02010600030101010101" pitchFamily="2" charset="-122"/>
                <a:ea typeface="宋体" panose="02010600030101010101" pitchFamily="2" charset="-122"/>
              </a:rPr>
              <a:t>初步结果：</a:t>
            </a:r>
            <a:r>
              <a:rPr lang="zh-CN" altLang="en-US" sz="2800" b="1" dirty="0">
                <a:latin typeface="宋体" panose="02010600030101010101" pitchFamily="2" charset="-122"/>
                <a:ea typeface="宋体" panose="02010600030101010101" pitchFamily="2" charset="-122"/>
              </a:rPr>
              <a:t>从选课系统的需求描述中，可以确定</a:t>
            </a:r>
            <a:r>
              <a:rPr lang="en-US" altLang="zh-CN" sz="2800" b="1" dirty="0">
                <a:latin typeface="宋体" panose="02010600030101010101" pitchFamily="2" charset="-122"/>
                <a:ea typeface="宋体" panose="02010600030101010101" pitchFamily="2" charset="-122"/>
              </a:rPr>
              <a:t>4</a:t>
            </a:r>
            <a:r>
              <a:rPr lang="zh-CN" altLang="en-US" sz="2800" b="1" dirty="0">
                <a:latin typeface="宋体" panose="02010600030101010101" pitchFamily="2" charset="-122"/>
                <a:ea typeface="宋体" panose="02010600030101010101" pitchFamily="2" charset="-122"/>
              </a:rPr>
              <a:t>类参与者：</a:t>
            </a:r>
            <a:endParaRPr lang="zh-CN" altLang="en-US" sz="2800" b="1" dirty="0">
              <a:latin typeface="宋体" panose="02010600030101010101" pitchFamily="2" charset="-122"/>
              <a:ea typeface="宋体" panose="02010600030101010101" pitchFamily="2" charset="-122"/>
            </a:endParaRPr>
          </a:p>
          <a:p>
            <a:pPr marL="808355" indent="-523875" eaLnBrk="1" hangingPunct="1">
              <a:buClr>
                <a:schemeClr val="accent2"/>
              </a:buClr>
              <a:buSzPct val="75000"/>
              <a:buFont typeface="Wingdings" panose="05000000000000000000" pitchFamily="2" charset="2"/>
              <a:buChar char="ü"/>
            </a:pPr>
            <a:r>
              <a:rPr lang="zh-CN" altLang="en-US" sz="2800" b="1" dirty="0">
                <a:solidFill>
                  <a:srgbClr val="00B050"/>
                </a:solidFill>
                <a:latin typeface="楷体_GB2312" pitchFamily="49" charset="-122"/>
                <a:ea typeface="楷体_GB2312" pitchFamily="49" charset="-122"/>
              </a:rPr>
              <a:t>学生（</a:t>
            </a:r>
            <a:r>
              <a:rPr lang="en-US" altLang="zh-CN" sz="2800" b="1" dirty="0">
                <a:solidFill>
                  <a:srgbClr val="00B050"/>
                </a:solidFill>
                <a:latin typeface="楷体_GB2312" pitchFamily="49" charset="-122"/>
                <a:ea typeface="楷体_GB2312" pitchFamily="49" charset="-122"/>
              </a:rPr>
              <a:t>Student</a:t>
            </a:r>
            <a:r>
              <a:rPr lang="zh-CN" altLang="en-US" sz="2800" b="1" dirty="0">
                <a:solidFill>
                  <a:srgbClr val="00B050"/>
                </a:solidFill>
                <a:latin typeface="楷体_GB2312" pitchFamily="49" charset="-122"/>
                <a:ea typeface="楷体_GB2312" pitchFamily="49" charset="-122"/>
              </a:rPr>
              <a:t>）</a:t>
            </a:r>
            <a:endParaRPr lang="zh-CN" altLang="en-US" sz="2800" b="1" dirty="0">
              <a:solidFill>
                <a:srgbClr val="00B050"/>
              </a:solidFill>
              <a:latin typeface="楷体_GB2312" pitchFamily="49" charset="-122"/>
              <a:ea typeface="楷体_GB2312" pitchFamily="49" charset="-122"/>
            </a:endParaRPr>
          </a:p>
          <a:p>
            <a:pPr marL="808355" indent="-523875" eaLnBrk="1" hangingPunct="1">
              <a:buClr>
                <a:schemeClr val="accent2"/>
              </a:buClr>
              <a:buSzPct val="75000"/>
              <a:buFont typeface="Wingdings" panose="05000000000000000000" pitchFamily="2" charset="2"/>
              <a:buChar char="ü"/>
            </a:pPr>
            <a:r>
              <a:rPr lang="zh-CN" altLang="en-US" sz="2800" b="1" dirty="0">
                <a:solidFill>
                  <a:srgbClr val="00B050"/>
                </a:solidFill>
                <a:latin typeface="楷体_GB2312" pitchFamily="49" charset="-122"/>
                <a:ea typeface="楷体_GB2312" pitchFamily="49" charset="-122"/>
              </a:rPr>
              <a:t>教师（</a:t>
            </a:r>
            <a:r>
              <a:rPr lang="en-US" altLang="zh-CN" sz="2800" b="1" dirty="0">
                <a:solidFill>
                  <a:srgbClr val="00B050"/>
                </a:solidFill>
                <a:latin typeface="楷体_GB2312" pitchFamily="49" charset="-122"/>
                <a:ea typeface="楷体_GB2312" pitchFamily="49" charset="-122"/>
              </a:rPr>
              <a:t>Teacher</a:t>
            </a:r>
            <a:r>
              <a:rPr lang="zh-CN" altLang="en-US" sz="2800" b="1" dirty="0">
                <a:solidFill>
                  <a:srgbClr val="00B050"/>
                </a:solidFill>
                <a:latin typeface="楷体_GB2312" pitchFamily="49" charset="-122"/>
                <a:ea typeface="楷体_GB2312" pitchFamily="49" charset="-122"/>
              </a:rPr>
              <a:t>）</a:t>
            </a:r>
            <a:endParaRPr lang="zh-CN" altLang="en-US" sz="2800" b="1" dirty="0">
              <a:solidFill>
                <a:srgbClr val="00B050"/>
              </a:solidFill>
              <a:latin typeface="楷体_GB2312" pitchFamily="49" charset="-122"/>
              <a:ea typeface="楷体_GB2312" pitchFamily="49" charset="-122"/>
            </a:endParaRPr>
          </a:p>
          <a:p>
            <a:pPr marL="808355" indent="-523875" eaLnBrk="1" hangingPunct="1">
              <a:buClr>
                <a:schemeClr val="accent2"/>
              </a:buClr>
              <a:buSzPct val="75000"/>
              <a:buFont typeface="Wingdings" panose="05000000000000000000" pitchFamily="2" charset="2"/>
              <a:buChar char="ü"/>
            </a:pPr>
            <a:r>
              <a:rPr lang="zh-CN" altLang="en-US" sz="2800" b="1" dirty="0">
                <a:solidFill>
                  <a:srgbClr val="00B050"/>
                </a:solidFill>
                <a:latin typeface="楷体_GB2312" pitchFamily="49" charset="-122"/>
                <a:ea typeface="楷体_GB2312" pitchFamily="49" charset="-122"/>
              </a:rPr>
              <a:t>系统管理员（</a:t>
            </a:r>
            <a:r>
              <a:rPr lang="en-US" altLang="zh-CN" sz="2800" b="1" dirty="0">
                <a:solidFill>
                  <a:srgbClr val="00B050"/>
                </a:solidFill>
                <a:latin typeface="楷体_GB2312" pitchFamily="49" charset="-122"/>
                <a:ea typeface="楷体_GB2312" pitchFamily="49" charset="-122"/>
              </a:rPr>
              <a:t>Administrator</a:t>
            </a:r>
            <a:r>
              <a:rPr lang="zh-CN" altLang="en-US" sz="2800" b="1" dirty="0">
                <a:solidFill>
                  <a:srgbClr val="00B050"/>
                </a:solidFill>
                <a:latin typeface="楷体_GB2312" pitchFamily="49" charset="-122"/>
                <a:ea typeface="楷体_GB2312" pitchFamily="49" charset="-122"/>
              </a:rPr>
              <a:t>）</a:t>
            </a:r>
            <a:endParaRPr lang="zh-CN" altLang="en-US" sz="2800" b="1" dirty="0">
              <a:solidFill>
                <a:srgbClr val="00B050"/>
              </a:solidFill>
              <a:latin typeface="楷体_GB2312" pitchFamily="49" charset="-122"/>
              <a:ea typeface="楷体_GB2312" pitchFamily="49" charset="-122"/>
            </a:endParaRPr>
          </a:p>
          <a:p>
            <a:pPr marL="808355" indent="-523875" eaLnBrk="1" hangingPunct="1">
              <a:buClr>
                <a:schemeClr val="accent2"/>
              </a:buClr>
              <a:buSzPct val="75000"/>
              <a:buFont typeface="Wingdings" panose="05000000000000000000" pitchFamily="2" charset="2"/>
              <a:buChar char="ü"/>
            </a:pPr>
            <a:r>
              <a:rPr lang="zh-CN" altLang="en-US" sz="2800" b="1" dirty="0">
                <a:solidFill>
                  <a:srgbClr val="00B050"/>
                </a:solidFill>
                <a:latin typeface="楷体_GB2312" pitchFamily="49" charset="-122"/>
                <a:ea typeface="楷体_GB2312" pitchFamily="49" charset="-122"/>
              </a:rPr>
              <a:t>学籍档案系统（</a:t>
            </a:r>
            <a:r>
              <a:rPr lang="en-US" altLang="zh-CN" sz="2800" b="1" dirty="0">
                <a:solidFill>
                  <a:srgbClr val="00B050"/>
                </a:solidFill>
                <a:latin typeface="楷体_GB2312" pitchFamily="49" charset="-122"/>
                <a:ea typeface="楷体_GB2312" pitchFamily="49" charset="-122"/>
              </a:rPr>
              <a:t>Archive System</a:t>
            </a:r>
            <a:r>
              <a:rPr lang="zh-CN" altLang="en-US" sz="2800" b="1" dirty="0">
                <a:solidFill>
                  <a:srgbClr val="00B050"/>
                </a:solidFill>
                <a:latin typeface="楷体_GB2312" pitchFamily="49" charset="-122"/>
                <a:ea typeface="楷体_GB2312" pitchFamily="49" charset="-122"/>
              </a:rPr>
              <a:t>）</a:t>
            </a:r>
            <a:endParaRPr lang="zh-CN" altLang="en-US" sz="2800" b="1" dirty="0">
              <a:solidFill>
                <a:srgbClr val="00B050"/>
              </a:solidFill>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eaLnBrk="1" hangingPunct="1"/>
            <a:r>
              <a:rPr lang="en-US" altLang="zh-CN" dirty="0"/>
              <a:t>3.3.2 </a:t>
            </a:r>
            <a:r>
              <a:rPr lang="zh-CN" altLang="en-US" dirty="0"/>
              <a:t>建立用例模型</a:t>
            </a:r>
            <a:endParaRPr lang="zh-CN" altLang="en-US" dirty="0"/>
          </a:p>
        </p:txBody>
      </p:sp>
      <p:sp>
        <p:nvSpPr>
          <p:cNvPr id="6" name="Rectangle 2"/>
          <p:cNvSpPr txBox="1">
            <a:spLocks noChangeArrowheads="1"/>
          </p:cNvSpPr>
          <p:nvPr/>
        </p:nvSpPr>
        <p:spPr bwMode="auto">
          <a:xfrm>
            <a:off x="428596" y="1214422"/>
            <a:ext cx="8229600" cy="1143000"/>
          </a:xfrm>
          <a:prstGeom prst="rect">
            <a:avLst/>
          </a:prstGeom>
          <a:noFill/>
          <a:ln w="9525">
            <a:noFill/>
            <a:miter lim="800000"/>
          </a:ln>
        </p:spPr>
        <p:txBody>
          <a:bodyPr vert="horz" wrap="square" lIns="91440" tIns="45720" rIns="91440" bIns="45720" numCol="1" anchor="ctr" anchorCtr="0" compatLnSpc="1"/>
          <a:lstStyle/>
          <a:p>
            <a:pPr marL="742950" marR="0" lvl="0" indent="-742950" algn="l" defTabSz="914400" rtl="0" eaLnBrk="1" fontAlgn="base" latinLnBrk="0" hangingPunct="1">
              <a:lnSpc>
                <a:spcPct val="100000"/>
              </a:lnSpc>
              <a:spcBef>
                <a:spcPct val="0"/>
              </a:spcBef>
              <a:spcAft>
                <a:spcPct val="0"/>
              </a:spcAft>
              <a:buClrTx/>
              <a:buSzTx/>
              <a:buFont typeface="+mj-ea"/>
              <a:buAutoNum type="circleNumDbPlain"/>
              <a:defRPr/>
            </a:pPr>
            <a:r>
              <a:rPr kumimoji="0" lang="zh-CN" altLang="en-US" sz="3600" b="1" i="0" u="none" strike="noStrike" kern="0" cap="none" spc="0" normalizeH="0" baseline="0" noProof="0">
                <a:ln>
                  <a:noFill/>
                </a:ln>
                <a:solidFill>
                  <a:srgbClr val="C00000"/>
                </a:solidFill>
                <a:effectLst/>
                <a:uLnTx/>
                <a:uFillTx/>
                <a:latin typeface="+mj-lt"/>
                <a:ea typeface="+mj-ea"/>
                <a:cs typeface="+mj-cs"/>
              </a:rPr>
              <a:t>确定业务参与者</a:t>
            </a:r>
            <a:endParaRPr kumimoji="0" lang="zh-CN" altLang="en-US" sz="3600" b="1" i="0" u="none" strike="noStrike" kern="0" cap="none" spc="0" normalizeH="0" baseline="0" noProof="0" dirty="0">
              <a:ln>
                <a:noFill/>
              </a:ln>
              <a:solidFill>
                <a:srgbClr val="C00000"/>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14282" y="1285860"/>
            <a:ext cx="8229600" cy="857256"/>
          </a:xfrm>
        </p:spPr>
        <p:txBody>
          <a:bodyPr/>
          <a:lstStyle/>
          <a:p>
            <a:pPr marL="742950" indent="-742950" algn="l" eaLnBrk="1" hangingPunct="1">
              <a:buFont typeface="+mj-ea"/>
              <a:buAutoNum type="circleNumDbPlain" startAt="2"/>
            </a:pPr>
            <a:r>
              <a:rPr lang="zh-CN" altLang="en-US" sz="3600" b="1" dirty="0">
                <a:solidFill>
                  <a:srgbClr val="C00000"/>
                </a:solidFill>
              </a:rPr>
              <a:t>确定业务需求用例</a:t>
            </a:r>
            <a:endParaRPr lang="zh-CN" altLang="en-US" sz="3600" b="1" dirty="0">
              <a:solidFill>
                <a:srgbClr val="C00000"/>
              </a:solidFill>
            </a:endParaRPr>
          </a:p>
        </p:txBody>
      </p:sp>
      <p:sp>
        <p:nvSpPr>
          <p:cNvPr id="254979" name="Rectangle 3"/>
          <p:cNvSpPr>
            <a:spLocks noGrp="1" noChangeArrowheads="1"/>
          </p:cNvSpPr>
          <p:nvPr>
            <p:ph type="body" idx="1"/>
          </p:nvPr>
        </p:nvSpPr>
        <p:spPr>
          <a:xfrm>
            <a:off x="500034" y="2071678"/>
            <a:ext cx="8429684" cy="4286280"/>
          </a:xfrm>
        </p:spPr>
        <p:txBody>
          <a:bodyPr/>
          <a:lstStyle/>
          <a:p>
            <a:pPr eaLnBrk="1" hangingPunct="1">
              <a:spcBef>
                <a:spcPts val="600"/>
              </a:spcBef>
              <a:spcAft>
                <a:spcPts val="0"/>
              </a:spcAft>
              <a:buFont typeface="Wingdings" panose="05000000000000000000" pitchFamily="2" charset="2"/>
              <a:buChar char="l"/>
            </a:pPr>
            <a:r>
              <a:rPr lang="zh-CN" altLang="en-US" sz="2800" b="1" dirty="0">
                <a:solidFill>
                  <a:srgbClr val="3366FF"/>
                </a:solidFill>
                <a:latin typeface="宋体" panose="02010600030101010101" pitchFamily="2" charset="-122"/>
                <a:ea typeface="宋体" panose="02010600030101010101" pitchFamily="2" charset="-122"/>
              </a:rPr>
              <a:t>方法</a:t>
            </a:r>
            <a:r>
              <a:rPr lang="en-US" altLang="zh-CN" sz="2800" b="1" dirty="0">
                <a:solidFill>
                  <a:srgbClr val="3366FF"/>
                </a:solidFill>
                <a:latin typeface="宋体" panose="02010600030101010101" pitchFamily="2" charset="-122"/>
                <a:ea typeface="宋体" panose="02010600030101010101" pitchFamily="2" charset="-122"/>
              </a:rPr>
              <a:t>1</a:t>
            </a:r>
            <a:r>
              <a:rPr lang="zh-CN" altLang="en-US" sz="2800" b="1" dirty="0">
                <a:solidFill>
                  <a:srgbClr val="3366FF"/>
                </a:solidFill>
                <a:latin typeface="宋体" panose="02010600030101010101" pitchFamily="2" charset="-122"/>
                <a:ea typeface="宋体" panose="02010600030101010101" pitchFamily="2" charset="-122"/>
              </a:rPr>
              <a:t>：从参与者的角度获取用例，提下面问题</a:t>
            </a:r>
            <a:endParaRPr lang="zh-CN" altLang="en-US" sz="2800" b="1" dirty="0">
              <a:solidFill>
                <a:srgbClr val="3366FF"/>
              </a:solidFill>
              <a:latin typeface="宋体" panose="02010600030101010101" pitchFamily="2" charset="-122"/>
              <a:ea typeface="宋体" panose="02010600030101010101" pitchFamily="2" charset="-122"/>
            </a:endParaRPr>
          </a:p>
          <a:p>
            <a:pPr marL="627380" eaLnBrk="1" hangingPunct="1">
              <a:spcBef>
                <a:spcPts val="600"/>
              </a:spcBef>
              <a:spcAft>
                <a:spcPts val="0"/>
              </a:spcAft>
              <a:buClr>
                <a:schemeClr val="accent2"/>
              </a:buClr>
              <a:buSzPct val="750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每个参与者的</a:t>
            </a:r>
            <a:r>
              <a:rPr lang="zh-CN" altLang="en-US" sz="2400" b="1" dirty="0">
                <a:solidFill>
                  <a:srgbClr val="00B050"/>
                </a:solidFill>
                <a:latin typeface="宋体" panose="02010600030101010101" pitchFamily="2" charset="-122"/>
                <a:ea typeface="宋体" panose="02010600030101010101" pitchFamily="2" charset="-122"/>
              </a:rPr>
              <a:t>特定任务</a:t>
            </a:r>
            <a:r>
              <a:rPr lang="zh-CN" altLang="en-US" sz="2400" dirty="0">
                <a:latin typeface="宋体" panose="02010600030101010101" pitchFamily="2" charset="-122"/>
                <a:ea typeface="宋体" panose="02010600030101010101" pitchFamily="2" charset="-122"/>
              </a:rPr>
              <a:t>是什么？ </a:t>
            </a:r>
            <a:endParaRPr lang="en-US" altLang="zh-CN" sz="2400" dirty="0">
              <a:latin typeface="宋体" panose="02010600030101010101" pitchFamily="2" charset="-122"/>
              <a:ea typeface="宋体" panose="02010600030101010101" pitchFamily="2" charset="-122"/>
            </a:endParaRPr>
          </a:p>
          <a:p>
            <a:pPr marL="627380" eaLnBrk="1" hangingPunct="1">
              <a:spcBef>
                <a:spcPts val="600"/>
              </a:spcBef>
              <a:spcAft>
                <a:spcPts val="0"/>
              </a:spcAft>
              <a:buClr>
                <a:schemeClr val="accent2"/>
              </a:buClr>
              <a:buSzPct val="750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在交互过程中，参与者是怎样使用系统的服务来完成它们的任务以达到目的的？</a:t>
            </a:r>
            <a:endParaRPr lang="zh-CN" altLang="en-US" sz="2400" dirty="0">
              <a:latin typeface="宋体" panose="02010600030101010101" pitchFamily="2" charset="-122"/>
              <a:ea typeface="宋体" panose="02010600030101010101" pitchFamily="2" charset="-122"/>
            </a:endParaRPr>
          </a:p>
          <a:p>
            <a:pPr marL="627380" eaLnBrk="1" hangingPunct="1">
              <a:spcBef>
                <a:spcPts val="600"/>
              </a:spcBef>
              <a:spcAft>
                <a:spcPts val="0"/>
              </a:spcAft>
              <a:buClr>
                <a:schemeClr val="accent2"/>
              </a:buClr>
              <a:buSzPct val="750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是否每个参与者都要从系统中</a:t>
            </a:r>
            <a:r>
              <a:rPr lang="zh-CN" altLang="en-US" sz="2400" b="1" dirty="0">
                <a:solidFill>
                  <a:srgbClr val="00B050"/>
                </a:solidFill>
                <a:latin typeface="宋体" panose="02010600030101010101" pitchFamily="2" charset="-122"/>
                <a:ea typeface="宋体" panose="02010600030101010101" pitchFamily="2" charset="-122"/>
              </a:rPr>
              <a:t>创建、存储、改变、移动或读取信息？ </a:t>
            </a:r>
            <a:endParaRPr lang="zh-CN" altLang="en-US" sz="2400" b="1" dirty="0">
              <a:solidFill>
                <a:srgbClr val="00B050"/>
              </a:solidFill>
              <a:latin typeface="宋体" panose="02010600030101010101" pitchFamily="2" charset="-122"/>
              <a:ea typeface="宋体" panose="02010600030101010101" pitchFamily="2" charset="-122"/>
            </a:endParaRPr>
          </a:p>
          <a:p>
            <a:pPr marL="627380" eaLnBrk="1" hangingPunct="1">
              <a:spcBef>
                <a:spcPts val="600"/>
              </a:spcBef>
              <a:spcAft>
                <a:spcPts val="0"/>
              </a:spcAft>
              <a:buClr>
                <a:schemeClr val="accent2"/>
              </a:buClr>
              <a:buSzPct val="750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是否任何参与者需要通知系统有关突发性的、外部的改变？ </a:t>
            </a:r>
            <a:endParaRPr lang="zh-CN" altLang="en-US" sz="2400" dirty="0">
              <a:latin typeface="宋体" panose="02010600030101010101" pitchFamily="2" charset="-122"/>
              <a:ea typeface="宋体" panose="02010600030101010101" pitchFamily="2" charset="-122"/>
            </a:endParaRPr>
          </a:p>
          <a:p>
            <a:pPr marL="627380" eaLnBrk="1" hangingPunct="1">
              <a:spcBef>
                <a:spcPts val="600"/>
              </a:spcBef>
              <a:spcAft>
                <a:spcPts val="0"/>
              </a:spcAft>
              <a:buClr>
                <a:schemeClr val="accent2"/>
              </a:buClr>
              <a:buSzPct val="750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哪些用例</a:t>
            </a:r>
            <a:r>
              <a:rPr lang="zh-CN" altLang="en-US" sz="2400" dirty="0">
                <a:solidFill>
                  <a:srgbClr val="00B050"/>
                </a:solidFill>
                <a:latin typeface="宋体" panose="02010600030101010101" pitchFamily="2" charset="-122"/>
                <a:ea typeface="宋体" panose="02010600030101010101" pitchFamily="2" charset="-122"/>
              </a:rPr>
              <a:t>支持</a:t>
            </a:r>
            <a:r>
              <a:rPr lang="zh-CN" altLang="en-US" sz="2400" dirty="0">
                <a:latin typeface="宋体" panose="02010600030101010101" pitchFamily="2" charset="-122"/>
                <a:ea typeface="宋体" panose="02010600030101010101" pitchFamily="2" charset="-122"/>
              </a:rPr>
              <a:t>或</a:t>
            </a:r>
            <a:r>
              <a:rPr lang="zh-CN" altLang="en-US" sz="2400" dirty="0">
                <a:solidFill>
                  <a:srgbClr val="00B050"/>
                </a:solidFill>
                <a:latin typeface="宋体" panose="02010600030101010101" pitchFamily="2" charset="-122"/>
                <a:ea typeface="宋体" panose="02010600030101010101" pitchFamily="2" charset="-122"/>
              </a:rPr>
              <a:t>维护系统</a:t>
            </a:r>
            <a:r>
              <a:rPr lang="zh-CN" altLang="en-US" sz="2400" dirty="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a:p>
            <a:pPr marL="627380" eaLnBrk="1" hangingPunct="1">
              <a:spcBef>
                <a:spcPts val="600"/>
              </a:spcBef>
              <a:spcAft>
                <a:spcPts val="0"/>
              </a:spcAft>
              <a:buClr>
                <a:schemeClr val="accent2"/>
              </a:buClr>
              <a:buSzPct val="750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目前的用例是否覆盖了所有功能需求？</a:t>
            </a:r>
            <a:endParaRPr lang="zh-CN" altLang="en-US" sz="24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3.3.2 </a:t>
            </a:r>
            <a:r>
              <a:rPr kumimoji="0" lang="zh-CN" altLang="en-US" sz="4400" b="1" i="0" u="none" strike="noStrike" kern="0" cap="none" spc="0" normalizeH="0" baseline="0" noProof="0">
                <a:ln>
                  <a:noFill/>
                </a:ln>
                <a:solidFill>
                  <a:schemeClr val="tx2"/>
                </a:solidFill>
                <a:effectLst/>
                <a:uLnTx/>
                <a:uFillTx/>
                <a:latin typeface="+mj-lt"/>
                <a:ea typeface="+mj-ea"/>
                <a:cs typeface="+mj-cs"/>
              </a:rPr>
              <a:t>建立用例模型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 calcmode="lin" valueType="num">
                                      <p:cBhvr additive="base">
                                        <p:cTn id="7" dur="500" fill="hold"/>
                                        <p:tgtEl>
                                          <p:spTgt spid="2549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49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4979">
                                            <p:txEl>
                                              <p:pRg st="1" end="1"/>
                                            </p:txEl>
                                          </p:spTgt>
                                        </p:tgtEl>
                                        <p:attrNameLst>
                                          <p:attrName>style.visibility</p:attrName>
                                        </p:attrNameLst>
                                      </p:cBhvr>
                                      <p:to>
                                        <p:strVal val="visible"/>
                                      </p:to>
                                    </p:set>
                                    <p:anim calcmode="lin" valueType="num">
                                      <p:cBhvr additive="base">
                                        <p:cTn id="13" dur="500" fill="hold"/>
                                        <p:tgtEl>
                                          <p:spTgt spid="2549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49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4979">
                                            <p:txEl>
                                              <p:pRg st="2" end="2"/>
                                            </p:txEl>
                                          </p:spTgt>
                                        </p:tgtEl>
                                        <p:attrNameLst>
                                          <p:attrName>style.visibility</p:attrName>
                                        </p:attrNameLst>
                                      </p:cBhvr>
                                      <p:to>
                                        <p:strVal val="visible"/>
                                      </p:to>
                                    </p:set>
                                    <p:anim calcmode="lin" valueType="num">
                                      <p:cBhvr additive="base">
                                        <p:cTn id="19" dur="500" fill="hold"/>
                                        <p:tgtEl>
                                          <p:spTgt spid="2549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49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4979">
                                            <p:txEl>
                                              <p:pRg st="3" end="3"/>
                                            </p:txEl>
                                          </p:spTgt>
                                        </p:tgtEl>
                                        <p:attrNameLst>
                                          <p:attrName>style.visibility</p:attrName>
                                        </p:attrNameLst>
                                      </p:cBhvr>
                                      <p:to>
                                        <p:strVal val="visible"/>
                                      </p:to>
                                    </p:set>
                                    <p:anim calcmode="lin" valueType="num">
                                      <p:cBhvr additive="base">
                                        <p:cTn id="25" dur="500" fill="hold"/>
                                        <p:tgtEl>
                                          <p:spTgt spid="2549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49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4979">
                                            <p:txEl>
                                              <p:pRg st="4" end="4"/>
                                            </p:txEl>
                                          </p:spTgt>
                                        </p:tgtEl>
                                        <p:attrNameLst>
                                          <p:attrName>style.visibility</p:attrName>
                                        </p:attrNameLst>
                                      </p:cBhvr>
                                      <p:to>
                                        <p:strVal val="visible"/>
                                      </p:to>
                                    </p:set>
                                    <p:anim calcmode="lin" valueType="num">
                                      <p:cBhvr additive="base">
                                        <p:cTn id="31" dur="500" fill="hold"/>
                                        <p:tgtEl>
                                          <p:spTgt spid="25497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49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4979">
                                            <p:txEl>
                                              <p:pRg st="5" end="5"/>
                                            </p:txEl>
                                          </p:spTgt>
                                        </p:tgtEl>
                                        <p:attrNameLst>
                                          <p:attrName>style.visibility</p:attrName>
                                        </p:attrNameLst>
                                      </p:cBhvr>
                                      <p:to>
                                        <p:strVal val="visible"/>
                                      </p:to>
                                    </p:set>
                                    <p:anim calcmode="lin" valueType="num">
                                      <p:cBhvr additive="base">
                                        <p:cTn id="37" dur="500" fill="hold"/>
                                        <p:tgtEl>
                                          <p:spTgt spid="25497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497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54979">
                                            <p:txEl>
                                              <p:pRg st="6" end="6"/>
                                            </p:txEl>
                                          </p:spTgt>
                                        </p:tgtEl>
                                        <p:attrNameLst>
                                          <p:attrName>style.visibility</p:attrName>
                                        </p:attrNameLst>
                                      </p:cBhvr>
                                      <p:to>
                                        <p:strVal val="visible"/>
                                      </p:to>
                                    </p:set>
                                    <p:anim calcmode="lin" valueType="num">
                                      <p:cBhvr additive="base">
                                        <p:cTn id="43" dur="500" fill="hold"/>
                                        <p:tgtEl>
                                          <p:spTgt spid="25497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5497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500034" y="2714621"/>
            <a:ext cx="8229600" cy="3143272"/>
          </a:xfrm>
        </p:spPr>
        <p:txBody>
          <a:bodyPr/>
          <a:lstStyle/>
          <a:p>
            <a:pPr marL="533400" eaLnBrk="1" hangingPunct="1">
              <a:lnSpc>
                <a:spcPts val="3500"/>
              </a:lnSpc>
              <a:spcBef>
                <a:spcPts val="1200"/>
              </a:spcBef>
              <a:spcAft>
                <a:spcPts val="600"/>
              </a:spcAft>
              <a:buFont typeface="Wingdings" panose="05000000000000000000" pitchFamily="2" charset="2"/>
              <a:buChar char="ü"/>
            </a:pPr>
            <a:r>
              <a:rPr lang="zh-CN" altLang="en-US" sz="2400" b="1" dirty="0">
                <a:solidFill>
                  <a:srgbClr val="00B050"/>
                </a:solidFill>
                <a:latin typeface="楷体_GB2312" pitchFamily="49" charset="-122"/>
                <a:ea typeface="楷体_GB2312" pitchFamily="49" charset="-122"/>
              </a:rPr>
              <a:t>环境图是分析参与者和发现潜在用例的极好来源</a:t>
            </a:r>
            <a:r>
              <a:rPr lang="zh-CN" altLang="en-US" sz="2400" dirty="0">
                <a:latin typeface="楷体_GB2312" pitchFamily="49" charset="-122"/>
                <a:ea typeface="楷体_GB2312" pitchFamily="49" charset="-122"/>
              </a:rPr>
              <a:t>，它不仅可以用在结构化分析方法中，也可以用于面向对象的分析方法中。</a:t>
            </a:r>
            <a:endParaRPr lang="zh-CN" altLang="en-US" sz="2400" dirty="0">
              <a:latin typeface="楷体_GB2312" pitchFamily="49" charset="-122"/>
              <a:ea typeface="楷体_GB2312" pitchFamily="49" charset="-122"/>
            </a:endParaRPr>
          </a:p>
          <a:p>
            <a:pPr marL="533400" eaLnBrk="1" hangingPunct="1">
              <a:lnSpc>
                <a:spcPts val="3500"/>
              </a:lnSpc>
              <a:spcBef>
                <a:spcPts val="1200"/>
              </a:spcBef>
              <a:spcAft>
                <a:spcPts val="600"/>
              </a:spcAft>
              <a:buFont typeface="Wingdings" panose="05000000000000000000" pitchFamily="2" charset="2"/>
              <a:buChar char="ü"/>
            </a:pPr>
            <a:r>
              <a:rPr lang="zh-CN" altLang="en-US" sz="2400" dirty="0">
                <a:latin typeface="楷体_GB2312" pitchFamily="49" charset="-122"/>
                <a:ea typeface="楷体_GB2312" pitchFamily="49" charset="-122"/>
              </a:rPr>
              <a:t>通过环境图，</a:t>
            </a:r>
            <a:r>
              <a:rPr lang="zh-CN" altLang="en-US" sz="2400" b="1" dirty="0">
                <a:solidFill>
                  <a:srgbClr val="00B050"/>
                </a:solidFill>
                <a:latin typeface="楷体_GB2312" pitchFamily="49" charset="-122"/>
                <a:ea typeface="楷体_GB2312" pitchFamily="49" charset="-122"/>
              </a:rPr>
              <a:t>可以确定系统的主要输入输出</a:t>
            </a:r>
            <a:r>
              <a:rPr lang="zh-CN" altLang="en-US" sz="2400" dirty="0">
                <a:latin typeface="楷体_GB2312" pitchFamily="49" charset="-122"/>
                <a:ea typeface="楷体_GB2312" pitchFamily="49" charset="-122"/>
              </a:rPr>
              <a:t>，通过提交和接收输入输出的各方确定潜在的用例。</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eaLnBrk="1" hangingPunct="1"/>
            <a:r>
              <a:rPr lang="en-US" altLang="zh-CN" dirty="0"/>
              <a:t>3.3.2 </a:t>
            </a:r>
            <a:r>
              <a:rPr lang="zh-CN" altLang="en-US" dirty="0"/>
              <a:t>建立用例模型</a:t>
            </a:r>
            <a:endParaRPr lang="zh-CN" altLang="en-US" dirty="0"/>
          </a:p>
        </p:txBody>
      </p:sp>
      <p:sp>
        <p:nvSpPr>
          <p:cNvPr id="6" name="Rectangle 2"/>
          <p:cNvSpPr txBox="1">
            <a:spLocks noChangeArrowheads="1"/>
          </p:cNvSpPr>
          <p:nvPr/>
        </p:nvSpPr>
        <p:spPr bwMode="auto">
          <a:xfrm>
            <a:off x="357158" y="1214422"/>
            <a:ext cx="8229600" cy="1143000"/>
          </a:xfrm>
          <a:prstGeom prst="rect">
            <a:avLst/>
          </a:prstGeom>
          <a:noFill/>
          <a:ln w="9525">
            <a:noFill/>
            <a:miter lim="800000"/>
          </a:ln>
        </p:spPr>
        <p:txBody>
          <a:bodyPr vert="horz" wrap="square" lIns="91440" tIns="45720" rIns="91440" bIns="45720" numCol="1" anchor="ctr" anchorCtr="0" compatLnSpc="1"/>
          <a:lstStyle/>
          <a:p>
            <a:pPr marL="742950" marR="0" lvl="0" indent="-742950" algn="l" defTabSz="914400" rtl="0" eaLnBrk="1" fontAlgn="base" latinLnBrk="0" hangingPunct="1">
              <a:lnSpc>
                <a:spcPct val="100000"/>
              </a:lnSpc>
              <a:spcBef>
                <a:spcPct val="0"/>
              </a:spcBef>
              <a:spcAft>
                <a:spcPct val="0"/>
              </a:spcAft>
              <a:buClrTx/>
              <a:buSzTx/>
              <a:buFont typeface="+mj-ea"/>
              <a:buAutoNum type="circleNumDbPlain" startAt="2"/>
              <a:defRPr/>
            </a:pPr>
            <a:r>
              <a:rPr kumimoji="0" lang="zh-CN" altLang="en-US" sz="3600" b="1" i="0" u="none" strike="noStrike" kern="0" cap="none" spc="0" normalizeH="0" baseline="0" noProof="0">
                <a:ln>
                  <a:noFill/>
                </a:ln>
                <a:solidFill>
                  <a:srgbClr val="C00000"/>
                </a:solidFill>
                <a:effectLst/>
                <a:uLnTx/>
                <a:uFillTx/>
                <a:latin typeface="+mj-lt"/>
                <a:ea typeface="+mj-ea"/>
                <a:cs typeface="+mj-cs"/>
              </a:rPr>
              <a:t>确定业务需求用例</a:t>
            </a:r>
            <a:endParaRPr kumimoji="0" lang="zh-CN" altLang="en-US" sz="3600" b="1" i="0" u="none" strike="noStrike" kern="0" cap="none" spc="0" normalizeH="0" baseline="0" noProof="0" dirty="0">
              <a:ln>
                <a:noFill/>
              </a:ln>
              <a:solidFill>
                <a:srgbClr val="C00000"/>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矩形 7"/>
          <p:cNvSpPr/>
          <p:nvPr/>
        </p:nvSpPr>
        <p:spPr>
          <a:xfrm>
            <a:off x="500034" y="2071678"/>
            <a:ext cx="7643866" cy="523220"/>
          </a:xfrm>
          <a:prstGeom prst="rect">
            <a:avLst/>
          </a:prstGeom>
        </p:spPr>
        <p:txBody>
          <a:bodyPr wrap="square">
            <a:spAutoFit/>
          </a:bodyPr>
          <a:lstStyle/>
          <a:p>
            <a:pPr>
              <a:spcBef>
                <a:spcPts val="600"/>
              </a:spcBef>
              <a:buFont typeface="Wingdings" panose="05000000000000000000" pitchFamily="2" charset="2"/>
              <a:buChar char="l"/>
            </a:pPr>
            <a:r>
              <a:rPr lang="zh-CN" altLang="en-US" sz="2800" b="1" dirty="0">
                <a:solidFill>
                  <a:srgbClr val="3366FF"/>
                </a:solidFill>
                <a:latin typeface="宋体" panose="02010600030101010101" pitchFamily="2" charset="-122"/>
                <a:ea typeface="宋体" panose="02010600030101010101" pitchFamily="2" charset="-122"/>
              </a:rPr>
              <a:t> 方法</a:t>
            </a:r>
            <a:r>
              <a:rPr lang="en-US" altLang="zh-CN" sz="2800" b="1" dirty="0">
                <a:solidFill>
                  <a:srgbClr val="3366FF"/>
                </a:solidFill>
                <a:latin typeface="宋体" panose="02010600030101010101" pitchFamily="2" charset="-122"/>
                <a:ea typeface="宋体" panose="02010600030101010101" pitchFamily="2" charset="-122"/>
              </a:rPr>
              <a:t>2</a:t>
            </a:r>
            <a:r>
              <a:rPr lang="zh-CN" altLang="en-US" sz="2800" b="1" dirty="0">
                <a:solidFill>
                  <a:srgbClr val="3366FF"/>
                </a:solidFill>
                <a:latin typeface="宋体" panose="02010600030101010101" pitchFamily="2" charset="-122"/>
                <a:ea typeface="宋体" panose="02010600030101010101" pitchFamily="2" charset="-122"/>
              </a:rPr>
              <a:t>：利用环境图</a:t>
            </a:r>
            <a:endParaRPr lang="zh-CN" altLang="en-US" sz="2800" b="1" dirty="0">
              <a:solidFill>
                <a:srgbClr val="3366FF"/>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468313" y="476250"/>
            <a:ext cx="8229600" cy="649288"/>
          </a:xfrm>
        </p:spPr>
        <p:txBody>
          <a:bodyPr/>
          <a:lstStyle/>
          <a:p>
            <a:pPr eaLnBrk="1" hangingPunct="1"/>
            <a:r>
              <a:rPr lang="zh-CN" altLang="en-US" sz="2800" b="1" dirty="0">
                <a:solidFill>
                  <a:schemeClr val="bg1"/>
                </a:solidFill>
                <a:ea typeface="宋体" panose="02010600030101010101" pitchFamily="2" charset="-122"/>
              </a:rPr>
              <a:t>选课系统的环境图</a:t>
            </a:r>
            <a:endParaRPr lang="zh-CN" altLang="en-US" sz="2800" b="1" dirty="0">
              <a:solidFill>
                <a:schemeClr val="bg1"/>
              </a:solidFill>
              <a:ea typeface="宋体" panose="02010600030101010101" pitchFamily="2" charset="-122"/>
            </a:endParaRPr>
          </a:p>
        </p:txBody>
      </p:sp>
      <p:pic>
        <p:nvPicPr>
          <p:cNvPr id="17411" name="Picture 4"/>
          <p:cNvPicPr>
            <a:picLocks noChangeAspect="1" noChangeArrowheads="1"/>
          </p:cNvPicPr>
          <p:nvPr/>
        </p:nvPicPr>
        <p:blipFill>
          <a:blip r:embed="rId1"/>
          <a:srcRect/>
          <a:stretch>
            <a:fillRect/>
          </a:stretch>
        </p:blipFill>
        <p:spPr bwMode="auto">
          <a:xfrm>
            <a:off x="357158" y="1928802"/>
            <a:ext cx="8424862" cy="3609975"/>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500034" y="2571744"/>
            <a:ext cx="8229600" cy="3929089"/>
          </a:xfrm>
        </p:spPr>
        <p:txBody>
          <a:bodyPr/>
          <a:lstStyle/>
          <a:p>
            <a:pPr marL="533400" eaLnBrk="1" hangingPunct="1">
              <a:lnSpc>
                <a:spcPts val="3500"/>
              </a:lnSpc>
              <a:spcBef>
                <a:spcPts val="1200"/>
              </a:spcBef>
              <a:spcAft>
                <a:spcPts val="600"/>
              </a:spcAft>
              <a:buFont typeface="Wingdings" panose="05000000000000000000" pitchFamily="2" charset="2"/>
              <a:buChar char="ü"/>
            </a:pPr>
            <a:r>
              <a:rPr lang="zh-CN" altLang="en-US" sz="2400" dirty="0">
                <a:latin typeface="楷体_GB2312" pitchFamily="49" charset="-122"/>
                <a:ea typeface="楷体_GB2312" pitchFamily="49" charset="-122"/>
              </a:rPr>
              <a:t>以</a:t>
            </a:r>
            <a:r>
              <a:rPr lang="zh-CN" altLang="en-US" sz="2400" b="1" dirty="0">
                <a:solidFill>
                  <a:srgbClr val="00B050"/>
                </a:solidFill>
                <a:latin typeface="楷体_GB2312" pitchFamily="49" charset="-122"/>
                <a:ea typeface="楷体_GB2312" pitchFamily="49" charset="-122"/>
              </a:rPr>
              <a:t>穷举</a:t>
            </a:r>
            <a:r>
              <a:rPr lang="zh-CN" altLang="en-US" sz="2400" dirty="0">
                <a:latin typeface="楷体_GB2312" pitchFamily="49" charset="-122"/>
                <a:ea typeface="楷体_GB2312" pitchFamily="49" charset="-122"/>
              </a:rPr>
              <a:t>的方式考虑每一个参与者与系统的交互，看需要什么样的功能；</a:t>
            </a:r>
            <a:endParaRPr lang="en-US" altLang="zh-CN" sz="2400" dirty="0">
              <a:latin typeface="楷体_GB2312" pitchFamily="49" charset="-122"/>
              <a:ea typeface="楷体_GB2312" pitchFamily="49" charset="-122"/>
            </a:endParaRPr>
          </a:p>
          <a:p>
            <a:pPr marL="533400" eaLnBrk="1" hangingPunct="1">
              <a:lnSpc>
                <a:spcPts val="3500"/>
              </a:lnSpc>
              <a:spcBef>
                <a:spcPts val="1200"/>
              </a:spcBef>
              <a:spcAft>
                <a:spcPts val="600"/>
              </a:spcAft>
              <a:buFont typeface="Wingdings" panose="05000000000000000000" pitchFamily="2" charset="2"/>
              <a:buChar char="ü"/>
            </a:pPr>
            <a:r>
              <a:rPr lang="zh-CN" altLang="en-US" sz="2400" dirty="0">
                <a:latin typeface="楷体_GB2312" pitchFamily="49" charset="-122"/>
                <a:ea typeface="楷体_GB2312" pitchFamily="49" charset="-122"/>
              </a:rPr>
              <a:t>目前的用例是否覆盖了</a:t>
            </a:r>
            <a:r>
              <a:rPr lang="zh-CN" altLang="en-US" sz="2400" b="1" dirty="0">
                <a:solidFill>
                  <a:srgbClr val="00B050"/>
                </a:solidFill>
                <a:latin typeface="楷体_GB2312" pitchFamily="49" charset="-122"/>
                <a:ea typeface="楷体_GB2312" pitchFamily="49" charset="-122"/>
              </a:rPr>
              <a:t>所有的功能需求</a:t>
            </a:r>
            <a:r>
              <a:rPr lang="zh-CN" altLang="en-US"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marL="533400" eaLnBrk="1" hangingPunct="1">
              <a:lnSpc>
                <a:spcPts val="3500"/>
              </a:lnSpc>
              <a:spcBef>
                <a:spcPts val="1200"/>
              </a:spcBef>
              <a:spcAft>
                <a:spcPts val="600"/>
              </a:spcAft>
              <a:buFont typeface="Wingdings" panose="05000000000000000000" pitchFamily="2" charset="2"/>
              <a:buChar char="ü"/>
            </a:pPr>
            <a:r>
              <a:rPr lang="zh-CN" altLang="en-US" sz="2400" b="1" dirty="0">
                <a:solidFill>
                  <a:srgbClr val="00B050"/>
                </a:solidFill>
                <a:latin typeface="楷体_GB2312" pitchFamily="49" charset="-122"/>
                <a:ea typeface="楷体_GB2312" pitchFamily="49" charset="-122"/>
              </a:rPr>
              <a:t>一个用例描述一个功能</a:t>
            </a:r>
            <a:r>
              <a:rPr lang="zh-CN" altLang="en-US" sz="2400" dirty="0">
                <a:latin typeface="楷体_GB2312" pitchFamily="49" charset="-122"/>
                <a:ea typeface="楷体_GB2312" pitchFamily="49" charset="-122"/>
              </a:rPr>
              <a:t>，如功能</a:t>
            </a:r>
            <a:r>
              <a:rPr lang="zh-CN" altLang="en-US" sz="2400" b="1" dirty="0">
                <a:solidFill>
                  <a:srgbClr val="00B050"/>
                </a:solidFill>
                <a:latin typeface="楷体_GB2312" pitchFamily="49" charset="-122"/>
                <a:ea typeface="楷体_GB2312" pitchFamily="49" charset="-122"/>
              </a:rPr>
              <a:t>过大则需要对其分解</a:t>
            </a:r>
            <a:r>
              <a:rPr lang="zh-CN" altLang="en-US"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marL="533400" eaLnBrk="1" hangingPunct="1">
              <a:lnSpc>
                <a:spcPts val="3500"/>
              </a:lnSpc>
              <a:spcBef>
                <a:spcPts val="1200"/>
              </a:spcBef>
              <a:spcAft>
                <a:spcPts val="600"/>
              </a:spcAft>
              <a:buFont typeface="Wingdings" panose="05000000000000000000" pitchFamily="2" charset="2"/>
              <a:buChar char="ü"/>
            </a:pPr>
            <a:r>
              <a:rPr lang="zh-CN" altLang="en-US" sz="2400" dirty="0">
                <a:latin typeface="楷体_GB2312" pitchFamily="49" charset="-122"/>
                <a:ea typeface="楷体_GB2312" pitchFamily="49" charset="-122"/>
              </a:rPr>
              <a:t>一个用例应在一个相对短的时间内完成一个完整的功能。如在不同时段被不同的参与者执行，最好分解成单独的用例，</a:t>
            </a:r>
            <a:r>
              <a:rPr lang="zh-CN" altLang="en-US" sz="2400" b="1" dirty="0">
                <a:solidFill>
                  <a:srgbClr val="00B050"/>
                </a:solidFill>
                <a:latin typeface="楷体_GB2312" pitchFamily="49" charset="-122"/>
                <a:ea typeface="楷体_GB2312" pitchFamily="49" charset="-122"/>
              </a:rPr>
              <a:t>便于功能复用</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eaLnBrk="1" hangingPunct="1"/>
            <a:r>
              <a:rPr lang="en-US" altLang="zh-CN" dirty="0"/>
              <a:t>3.3.2 </a:t>
            </a:r>
            <a:r>
              <a:rPr lang="zh-CN" altLang="en-US" dirty="0"/>
              <a:t>建立用例模型</a:t>
            </a:r>
            <a:endParaRPr lang="zh-CN" altLang="en-US" dirty="0"/>
          </a:p>
        </p:txBody>
      </p:sp>
      <p:sp>
        <p:nvSpPr>
          <p:cNvPr id="6" name="Rectangle 2"/>
          <p:cNvSpPr txBox="1">
            <a:spLocks noChangeArrowheads="1"/>
          </p:cNvSpPr>
          <p:nvPr/>
        </p:nvSpPr>
        <p:spPr bwMode="auto">
          <a:xfrm>
            <a:off x="357158" y="1071546"/>
            <a:ext cx="8229600" cy="1143000"/>
          </a:xfrm>
          <a:prstGeom prst="rect">
            <a:avLst/>
          </a:prstGeom>
          <a:noFill/>
          <a:ln w="9525">
            <a:noFill/>
            <a:miter lim="800000"/>
          </a:ln>
        </p:spPr>
        <p:txBody>
          <a:bodyPr vert="horz" wrap="square" lIns="91440" tIns="45720" rIns="91440" bIns="45720" numCol="1" anchor="ctr" anchorCtr="0" compatLnSpc="1"/>
          <a:lstStyle/>
          <a:p>
            <a:pPr marL="742950" marR="0" lvl="0" indent="-742950" algn="l" defTabSz="914400" rtl="0" eaLnBrk="1" fontAlgn="base" latinLnBrk="0" hangingPunct="1">
              <a:lnSpc>
                <a:spcPct val="100000"/>
              </a:lnSpc>
              <a:spcBef>
                <a:spcPct val="0"/>
              </a:spcBef>
              <a:spcAft>
                <a:spcPct val="0"/>
              </a:spcAft>
              <a:buClrTx/>
              <a:buSzTx/>
              <a:buFont typeface="+mj-ea"/>
              <a:buAutoNum type="circleNumDbPlain" startAt="2"/>
              <a:defRPr/>
            </a:pPr>
            <a:r>
              <a:rPr kumimoji="0" lang="zh-CN" altLang="en-US" sz="3600" b="1" i="0" u="none" strike="noStrike" kern="0" cap="none" spc="0" normalizeH="0" baseline="0" noProof="0" dirty="0">
                <a:ln>
                  <a:noFill/>
                </a:ln>
                <a:solidFill>
                  <a:srgbClr val="C00000"/>
                </a:solidFill>
                <a:effectLst/>
                <a:uLnTx/>
                <a:uFillTx/>
                <a:latin typeface="+mj-lt"/>
                <a:ea typeface="+mj-ea"/>
                <a:cs typeface="+mj-cs"/>
              </a:rPr>
              <a:t>确定业务需求用例</a:t>
            </a:r>
            <a:endParaRPr kumimoji="0" lang="zh-CN" altLang="en-US" sz="3600" b="1" i="0" u="none" strike="noStrike" kern="0" cap="none" spc="0" normalizeH="0" baseline="0" noProof="0" dirty="0">
              <a:ln>
                <a:noFill/>
              </a:ln>
              <a:solidFill>
                <a:srgbClr val="C00000"/>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矩形 7"/>
          <p:cNvSpPr/>
          <p:nvPr/>
        </p:nvSpPr>
        <p:spPr>
          <a:xfrm>
            <a:off x="500034" y="1928802"/>
            <a:ext cx="7643866" cy="523220"/>
          </a:xfrm>
          <a:prstGeom prst="rect">
            <a:avLst/>
          </a:prstGeom>
        </p:spPr>
        <p:txBody>
          <a:bodyPr wrap="square">
            <a:spAutoFit/>
          </a:bodyPr>
          <a:lstStyle/>
          <a:p>
            <a:pPr>
              <a:spcBef>
                <a:spcPts val="600"/>
              </a:spcBef>
              <a:buFont typeface="Wingdings" panose="05000000000000000000" pitchFamily="2" charset="2"/>
              <a:buChar char="l"/>
            </a:pPr>
            <a:r>
              <a:rPr lang="zh-CN" altLang="en-US" sz="2800" b="1" dirty="0">
                <a:solidFill>
                  <a:srgbClr val="3366FF"/>
                </a:solidFill>
                <a:latin typeface="宋体" panose="02010600030101010101" pitchFamily="2" charset="-122"/>
                <a:ea typeface="宋体" panose="02010600030101010101" pitchFamily="2" charset="-122"/>
              </a:rPr>
              <a:t> 方法</a:t>
            </a:r>
            <a:r>
              <a:rPr lang="en-US" altLang="zh-CN" sz="2800" b="1" dirty="0">
                <a:solidFill>
                  <a:srgbClr val="3366FF"/>
                </a:solidFill>
                <a:latin typeface="宋体" panose="02010600030101010101" pitchFamily="2" charset="-122"/>
                <a:ea typeface="宋体" panose="02010600030101010101" pitchFamily="2" charset="-122"/>
              </a:rPr>
              <a:t>3</a:t>
            </a:r>
            <a:r>
              <a:rPr lang="zh-CN" altLang="en-US" sz="2800" b="1" dirty="0">
                <a:solidFill>
                  <a:srgbClr val="3366FF"/>
                </a:solidFill>
                <a:latin typeface="宋体" panose="02010600030101010101" pitchFamily="2" charset="-122"/>
                <a:ea typeface="宋体" panose="02010600030101010101" pitchFamily="2" charset="-122"/>
              </a:rPr>
              <a:t>：从系统功能的角度获取用例</a:t>
            </a:r>
            <a:endParaRPr lang="zh-CN" altLang="en-US" sz="2800" b="1" dirty="0">
              <a:solidFill>
                <a:srgbClr val="3366FF"/>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500034" y="3071810"/>
            <a:ext cx="8229600" cy="3429023"/>
          </a:xfrm>
        </p:spPr>
        <p:txBody>
          <a:bodyPr/>
          <a:lstStyle/>
          <a:p>
            <a:pPr marL="533400" eaLnBrk="1" hangingPunct="1">
              <a:lnSpc>
                <a:spcPts val="3500"/>
              </a:lnSpc>
              <a:spcBef>
                <a:spcPts val="1200"/>
              </a:spcBef>
              <a:spcAft>
                <a:spcPts val="600"/>
              </a:spcAft>
              <a:buFont typeface="Wingdings" panose="05000000000000000000" pitchFamily="2" charset="2"/>
              <a:buChar char="ü"/>
            </a:pPr>
            <a:r>
              <a:rPr lang="zh-CN" altLang="en-US" sz="2400" dirty="0">
                <a:latin typeface="楷体_GB2312" pitchFamily="49" charset="-122"/>
                <a:ea typeface="楷体_GB2312" pitchFamily="49" charset="-122"/>
              </a:rPr>
              <a:t>使用“角色扮演”技术深入工作现场观察详细了解并描述；</a:t>
            </a:r>
            <a:endParaRPr lang="en-US" altLang="zh-CN" sz="2400" dirty="0">
              <a:latin typeface="楷体_GB2312" pitchFamily="49" charset="-122"/>
              <a:ea typeface="楷体_GB2312" pitchFamily="49" charset="-122"/>
            </a:endParaRPr>
          </a:p>
          <a:p>
            <a:pPr marL="533400" eaLnBrk="1" hangingPunct="1">
              <a:lnSpc>
                <a:spcPts val="3500"/>
              </a:lnSpc>
              <a:spcBef>
                <a:spcPts val="1200"/>
              </a:spcBef>
              <a:spcAft>
                <a:spcPts val="600"/>
              </a:spcAft>
              <a:buFont typeface="Wingdings" panose="05000000000000000000" pitchFamily="2" charset="2"/>
              <a:buChar char="ü"/>
            </a:pPr>
            <a:r>
              <a:rPr lang="zh-CN" altLang="en-US" sz="2400" dirty="0">
                <a:latin typeface="楷体_GB2312" pitchFamily="49" charset="-122"/>
                <a:ea typeface="楷体_GB2312" pitchFamily="49" charset="-122"/>
              </a:rPr>
              <a:t>支出场景发生的前驱和后继场景，并考虑可能发生的错误场景以及对错误场景的处理措施；</a:t>
            </a:r>
            <a:endParaRPr lang="en-US" altLang="zh-CN" sz="2400" dirty="0">
              <a:latin typeface="楷体_GB2312" pitchFamily="49" charset="-122"/>
              <a:ea typeface="楷体_GB2312" pitchFamily="49" charset="-122"/>
            </a:endParaRPr>
          </a:p>
          <a:p>
            <a:pPr marL="533400" eaLnBrk="1" hangingPunct="1">
              <a:lnSpc>
                <a:spcPts val="3500"/>
              </a:lnSpc>
              <a:spcBef>
                <a:spcPts val="1200"/>
              </a:spcBef>
              <a:spcAft>
                <a:spcPts val="600"/>
              </a:spcAft>
              <a:buFont typeface="Wingdings" panose="05000000000000000000" pitchFamily="2" charset="2"/>
              <a:buChar char="ü"/>
            </a:pPr>
            <a:endParaRPr lang="en-US" altLang="zh-CN"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eaLnBrk="1" hangingPunct="1"/>
            <a:r>
              <a:rPr lang="en-US" altLang="zh-CN" dirty="0"/>
              <a:t>3.3.2 </a:t>
            </a:r>
            <a:r>
              <a:rPr lang="zh-CN" altLang="en-US" dirty="0"/>
              <a:t>建立用例模型</a:t>
            </a:r>
            <a:endParaRPr lang="zh-CN" altLang="en-US" dirty="0"/>
          </a:p>
        </p:txBody>
      </p:sp>
      <p:sp>
        <p:nvSpPr>
          <p:cNvPr id="6" name="Rectangle 2"/>
          <p:cNvSpPr txBox="1">
            <a:spLocks noChangeArrowheads="1"/>
          </p:cNvSpPr>
          <p:nvPr/>
        </p:nvSpPr>
        <p:spPr bwMode="auto">
          <a:xfrm>
            <a:off x="357158" y="1071546"/>
            <a:ext cx="8229600" cy="1143000"/>
          </a:xfrm>
          <a:prstGeom prst="rect">
            <a:avLst/>
          </a:prstGeom>
          <a:noFill/>
          <a:ln w="9525">
            <a:noFill/>
            <a:miter lim="800000"/>
          </a:ln>
        </p:spPr>
        <p:txBody>
          <a:bodyPr vert="horz" wrap="square" lIns="91440" tIns="45720" rIns="91440" bIns="45720" numCol="1" anchor="ctr" anchorCtr="0" compatLnSpc="1"/>
          <a:lstStyle/>
          <a:p>
            <a:pPr marL="742950" marR="0" lvl="0" indent="-742950" algn="l" defTabSz="914400" rtl="0" eaLnBrk="1" fontAlgn="base" latinLnBrk="0" hangingPunct="1">
              <a:lnSpc>
                <a:spcPct val="100000"/>
              </a:lnSpc>
              <a:spcBef>
                <a:spcPct val="0"/>
              </a:spcBef>
              <a:spcAft>
                <a:spcPct val="0"/>
              </a:spcAft>
              <a:buClrTx/>
              <a:buSzTx/>
              <a:buFont typeface="+mj-ea"/>
              <a:buAutoNum type="circleNumDbPlain" startAt="2"/>
              <a:defRPr/>
            </a:pPr>
            <a:r>
              <a:rPr kumimoji="0" lang="zh-CN" altLang="en-US" sz="3600" b="1" i="0" u="none" strike="noStrike" kern="0" cap="none" spc="0" normalizeH="0" baseline="0" noProof="0" dirty="0">
                <a:ln>
                  <a:noFill/>
                </a:ln>
                <a:solidFill>
                  <a:srgbClr val="C00000"/>
                </a:solidFill>
                <a:effectLst/>
                <a:uLnTx/>
                <a:uFillTx/>
                <a:latin typeface="+mj-lt"/>
                <a:ea typeface="+mj-ea"/>
                <a:cs typeface="+mj-cs"/>
              </a:rPr>
              <a:t>确定业务需求用例</a:t>
            </a:r>
            <a:endParaRPr kumimoji="0" lang="zh-CN" altLang="en-US" sz="3600" b="1" i="0" u="none" strike="noStrike" kern="0" cap="none" spc="0" normalizeH="0" baseline="0" noProof="0" dirty="0">
              <a:ln>
                <a:noFill/>
              </a:ln>
              <a:solidFill>
                <a:srgbClr val="C00000"/>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矩形 7"/>
          <p:cNvSpPr/>
          <p:nvPr/>
        </p:nvSpPr>
        <p:spPr>
          <a:xfrm>
            <a:off x="500034" y="1928802"/>
            <a:ext cx="7643866" cy="954107"/>
          </a:xfrm>
          <a:prstGeom prst="rect">
            <a:avLst/>
          </a:prstGeom>
        </p:spPr>
        <p:txBody>
          <a:bodyPr wrap="square">
            <a:spAutoFit/>
          </a:bodyPr>
          <a:lstStyle/>
          <a:p>
            <a:pPr>
              <a:spcBef>
                <a:spcPts val="600"/>
              </a:spcBef>
              <a:buFont typeface="Wingdings" panose="05000000000000000000" pitchFamily="2" charset="2"/>
              <a:buChar char="l"/>
            </a:pPr>
            <a:r>
              <a:rPr lang="zh-CN" altLang="en-US" sz="2800" b="1" dirty="0">
                <a:solidFill>
                  <a:srgbClr val="3366FF"/>
                </a:solidFill>
                <a:latin typeface="宋体" panose="02010600030101010101" pitchFamily="2" charset="-122"/>
                <a:ea typeface="宋体" panose="02010600030101010101" pitchFamily="2" charset="-122"/>
              </a:rPr>
              <a:t> 方法</a:t>
            </a:r>
            <a:r>
              <a:rPr lang="en-US" altLang="zh-CN" sz="2800" b="1" dirty="0">
                <a:solidFill>
                  <a:srgbClr val="3366FF"/>
                </a:solidFill>
                <a:latin typeface="宋体" panose="02010600030101010101" pitchFamily="2" charset="-122"/>
                <a:ea typeface="宋体" panose="02010600030101010101" pitchFamily="2" charset="-122"/>
              </a:rPr>
              <a:t>4</a:t>
            </a:r>
            <a:r>
              <a:rPr lang="zh-CN" altLang="en-US" sz="2800" b="1" dirty="0">
                <a:solidFill>
                  <a:srgbClr val="3366FF"/>
                </a:solidFill>
                <a:latin typeface="宋体" panose="02010600030101010101" pitchFamily="2" charset="-122"/>
                <a:ea typeface="宋体" panose="02010600030101010101" pitchFamily="2" charset="-122"/>
              </a:rPr>
              <a:t>：在用例描述遇到困难时，可利用场景获取用例</a:t>
            </a:r>
            <a:endParaRPr lang="zh-CN" altLang="en-US" sz="2800" b="1" dirty="0">
              <a:solidFill>
                <a:srgbClr val="3366FF"/>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428596" y="1428736"/>
            <a:ext cx="8229600" cy="574675"/>
          </a:xfrm>
        </p:spPr>
        <p:txBody>
          <a:bodyPr/>
          <a:lstStyle/>
          <a:p>
            <a:pPr eaLnBrk="1" hangingPunct="1"/>
            <a:r>
              <a:rPr lang="zh-CN" altLang="en-US" sz="2800" b="1" dirty="0">
                <a:solidFill>
                  <a:srgbClr val="C00000"/>
                </a:solidFill>
                <a:latin typeface="楷体_GB2312" pitchFamily="49" charset="-122"/>
                <a:ea typeface="楷体_GB2312" pitchFamily="49" charset="-122"/>
              </a:rPr>
              <a:t>初步结果：初步确定的选课系统用例列表</a:t>
            </a:r>
            <a:endParaRPr lang="zh-CN" altLang="en-US" sz="2800" b="1" dirty="0">
              <a:solidFill>
                <a:srgbClr val="C00000"/>
              </a:solidFill>
              <a:latin typeface="楷体_GB2312" pitchFamily="49" charset="-122"/>
              <a:ea typeface="楷体_GB2312" pitchFamily="49" charset="-122"/>
            </a:endParaRPr>
          </a:p>
        </p:txBody>
      </p:sp>
      <p:pic>
        <p:nvPicPr>
          <p:cNvPr id="18435" name="Picture 4"/>
          <p:cNvPicPr>
            <a:picLocks noChangeAspect="1" noChangeArrowheads="1"/>
          </p:cNvPicPr>
          <p:nvPr/>
        </p:nvPicPr>
        <p:blipFill>
          <a:blip r:embed="rId1"/>
          <a:srcRect/>
          <a:stretch>
            <a:fillRect/>
          </a:stretch>
        </p:blipFill>
        <p:spPr bwMode="auto">
          <a:xfrm>
            <a:off x="285720" y="1928802"/>
            <a:ext cx="8647113" cy="4714875"/>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a:spLocks noGrp="1" noChangeArrowheads="1"/>
          </p:cNvSpPr>
          <p:nvPr>
            <p:ph type="title"/>
          </p:nvPr>
        </p:nvSpPr>
        <p:spPr>
          <a:xfrm>
            <a:off x="457200" y="211138"/>
            <a:ext cx="8229600" cy="1143000"/>
          </a:xfrm>
        </p:spPr>
        <p:txBody>
          <a:bodyPr/>
          <a:lstStyle/>
          <a:p>
            <a:pPr eaLnBrk="1" hangingPunct="1"/>
            <a:r>
              <a:rPr lang="en-US" altLang="zh-CN" dirty="0"/>
              <a:t>3.3.2 </a:t>
            </a:r>
            <a:r>
              <a:rPr lang="zh-CN" altLang="en-US" dirty="0"/>
              <a:t>建立用例模型</a:t>
            </a:r>
            <a:endParaRPr lang="zh-CN" altLang="en-US" dirty="0"/>
          </a:p>
        </p:txBody>
      </p:sp>
    </p:spTree>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500034" y="2071678"/>
            <a:ext cx="8229600" cy="4214841"/>
          </a:xfrm>
        </p:spPr>
        <p:txBody>
          <a:bodyPr/>
          <a:lstStyle/>
          <a:p>
            <a:pPr marL="449580" eaLnBrk="1" hangingPunct="1">
              <a:spcAft>
                <a:spcPts val="600"/>
              </a:spcAft>
              <a:buFont typeface="Wingdings" panose="05000000000000000000" pitchFamily="2" charset="2"/>
              <a:buChar char="ü"/>
            </a:pPr>
            <a:r>
              <a:rPr lang="zh-CN" altLang="en-US" sz="2800" dirty="0">
                <a:ea typeface="楷体_GB2312" pitchFamily="49" charset="-122"/>
              </a:rPr>
              <a:t>对用例的完整描述包括</a:t>
            </a:r>
            <a:r>
              <a:rPr lang="zh-CN" altLang="en-US" sz="2800" b="1" dirty="0">
                <a:solidFill>
                  <a:srgbClr val="3366FF"/>
                </a:solidFill>
                <a:ea typeface="楷体_GB2312" pitchFamily="49" charset="-122"/>
              </a:rPr>
              <a:t>用例名称</a:t>
            </a:r>
            <a:r>
              <a:rPr lang="zh-CN" altLang="en-US" sz="2800" dirty="0">
                <a:ea typeface="楷体_GB2312" pitchFamily="49" charset="-122"/>
              </a:rPr>
              <a:t>、</a:t>
            </a:r>
            <a:r>
              <a:rPr lang="zh-CN" altLang="en-US" sz="2800" b="1" dirty="0">
                <a:solidFill>
                  <a:srgbClr val="3366FF"/>
                </a:solidFill>
                <a:ea typeface="楷体_GB2312" pitchFamily="49" charset="-122"/>
              </a:rPr>
              <a:t>执行者</a:t>
            </a:r>
            <a:r>
              <a:rPr lang="zh-CN" altLang="en-US" sz="2800" dirty="0">
                <a:ea typeface="楷体_GB2312" pitchFamily="49" charset="-122"/>
              </a:rPr>
              <a:t>、</a:t>
            </a:r>
            <a:r>
              <a:rPr lang="zh-CN" altLang="en-US" sz="2800" b="1" dirty="0">
                <a:solidFill>
                  <a:srgbClr val="3366FF"/>
                </a:solidFill>
                <a:ea typeface="楷体_GB2312" pitchFamily="49" charset="-122"/>
              </a:rPr>
              <a:t>前置条件</a:t>
            </a:r>
            <a:r>
              <a:rPr lang="zh-CN" altLang="en-US" sz="2800" dirty="0">
                <a:ea typeface="楷体_GB2312" pitchFamily="49" charset="-122"/>
              </a:rPr>
              <a:t>、</a:t>
            </a:r>
            <a:r>
              <a:rPr lang="zh-CN" altLang="en-US" sz="2800" b="1" dirty="0">
                <a:solidFill>
                  <a:srgbClr val="3366FF"/>
                </a:solidFill>
                <a:ea typeface="楷体_GB2312" pitchFamily="49" charset="-122"/>
              </a:rPr>
              <a:t>后置条件</a:t>
            </a:r>
            <a:r>
              <a:rPr lang="zh-CN" altLang="en-US" sz="2800" dirty="0">
                <a:ea typeface="楷体_GB2312" pitchFamily="49" charset="-122"/>
              </a:rPr>
              <a:t>、</a:t>
            </a:r>
            <a:r>
              <a:rPr lang="zh-CN" altLang="en-US" sz="2800" b="1" dirty="0">
                <a:solidFill>
                  <a:srgbClr val="3366FF"/>
                </a:solidFill>
                <a:ea typeface="楷体_GB2312" pitchFamily="49" charset="-122"/>
              </a:rPr>
              <a:t>一个主事件流</a:t>
            </a:r>
            <a:r>
              <a:rPr lang="zh-CN" altLang="en-US" sz="2800" dirty="0">
                <a:ea typeface="楷体_GB2312" pitchFamily="49" charset="-122"/>
              </a:rPr>
              <a:t>、零到多个</a:t>
            </a:r>
            <a:r>
              <a:rPr lang="zh-CN" altLang="en-US" sz="2800" b="1" dirty="0">
                <a:solidFill>
                  <a:srgbClr val="3366FF"/>
                </a:solidFill>
                <a:ea typeface="楷体_GB2312" pitchFamily="49" charset="-122"/>
              </a:rPr>
              <a:t>备选事件流；</a:t>
            </a:r>
            <a:endParaRPr lang="zh-CN" altLang="en-US" sz="2800" dirty="0">
              <a:ea typeface="楷体_GB2312" pitchFamily="49" charset="-122"/>
            </a:endParaRPr>
          </a:p>
          <a:p>
            <a:pPr marL="449580" eaLnBrk="1" hangingPunct="1">
              <a:spcAft>
                <a:spcPts val="600"/>
              </a:spcAft>
              <a:buFont typeface="Wingdings" panose="05000000000000000000" pitchFamily="2" charset="2"/>
              <a:buChar char="ü"/>
            </a:pPr>
            <a:r>
              <a:rPr lang="zh-CN" altLang="en-US" sz="2800" b="1" dirty="0">
                <a:solidFill>
                  <a:srgbClr val="CC0000"/>
                </a:solidFill>
                <a:ea typeface="楷体_GB2312" pitchFamily="49" charset="-122"/>
              </a:rPr>
              <a:t>主事件流</a:t>
            </a:r>
            <a:r>
              <a:rPr lang="zh-CN" altLang="en-US" sz="2800" dirty="0">
                <a:ea typeface="楷体_GB2312" pitchFamily="49" charset="-122"/>
              </a:rPr>
              <a:t>表示正常情况下执行者与系统之间的信息交互及动作序列；</a:t>
            </a:r>
            <a:endParaRPr lang="en-US" altLang="zh-CN" sz="2800" dirty="0">
              <a:ea typeface="楷体_GB2312" pitchFamily="49" charset="-122"/>
            </a:endParaRPr>
          </a:p>
          <a:p>
            <a:pPr marL="449580" eaLnBrk="1" hangingPunct="1">
              <a:spcAft>
                <a:spcPts val="600"/>
              </a:spcAft>
              <a:buFont typeface="Wingdings" panose="05000000000000000000" pitchFamily="2" charset="2"/>
              <a:buChar char="ü"/>
            </a:pPr>
            <a:r>
              <a:rPr lang="zh-CN" altLang="en-US" sz="2800" b="1" dirty="0">
                <a:solidFill>
                  <a:srgbClr val="CC0000"/>
                </a:solidFill>
                <a:ea typeface="楷体_GB2312" pitchFamily="49" charset="-122"/>
              </a:rPr>
              <a:t>备选事件流</a:t>
            </a:r>
            <a:r>
              <a:rPr lang="zh-CN" altLang="en-US" sz="2800" dirty="0">
                <a:ea typeface="楷体_GB2312" pitchFamily="49" charset="-122"/>
              </a:rPr>
              <a:t>则表示特殊情况或异常情况下的信息交互及动作序列；</a:t>
            </a:r>
            <a:endParaRPr lang="zh-CN" altLang="en-US" sz="2800" dirty="0">
              <a:ea typeface="楷体_GB2312" pitchFamily="49" charset="-122"/>
            </a:endParaRPr>
          </a:p>
          <a:p>
            <a:pPr marL="449580" eaLnBrk="1" hangingPunct="1">
              <a:spcAft>
                <a:spcPts val="600"/>
              </a:spcAft>
              <a:buFont typeface="Wingdings" panose="05000000000000000000" pitchFamily="2" charset="2"/>
              <a:buChar char="ü"/>
            </a:pPr>
            <a:r>
              <a:rPr lang="zh-CN" altLang="en-US" sz="2800" dirty="0">
                <a:ea typeface="楷体_GB2312" pitchFamily="49" charset="-122"/>
              </a:rPr>
              <a:t>应给出</a:t>
            </a:r>
            <a:r>
              <a:rPr lang="zh-CN" altLang="en-US" sz="2800" b="1" dirty="0">
                <a:solidFill>
                  <a:srgbClr val="3366FF"/>
                </a:solidFill>
                <a:ea typeface="楷体_GB2312" pitchFamily="49" charset="-122"/>
              </a:rPr>
              <a:t>每个用例的规格说明</a:t>
            </a:r>
            <a:r>
              <a:rPr lang="zh-CN" altLang="en-US" sz="2800" dirty="0">
                <a:ea typeface="楷体_GB2312" pitchFamily="49" charset="-122"/>
              </a:rPr>
              <a:t>。</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9459" name="Rectangle 4"/>
          <p:cNvSpPr>
            <a:spLocks noChangeArrowheads="1"/>
          </p:cNvSpPr>
          <p:nvPr/>
        </p:nvSpPr>
        <p:spPr bwMode="auto">
          <a:xfrm>
            <a:off x="285720" y="1500174"/>
            <a:ext cx="8229600" cy="574675"/>
          </a:xfrm>
          <a:prstGeom prst="rect">
            <a:avLst/>
          </a:prstGeom>
          <a:noFill/>
          <a:ln w="9525">
            <a:noFill/>
            <a:miter lim="800000"/>
          </a:ln>
        </p:spPr>
        <p:txBody>
          <a:bodyPr/>
          <a:lstStyle/>
          <a:p>
            <a:pPr marL="342900" indent="-342900">
              <a:spcBef>
                <a:spcPct val="20000"/>
              </a:spcBef>
              <a:buFont typeface="Wingdings" panose="05000000000000000000" pitchFamily="2" charset="2"/>
              <a:buChar char="l"/>
            </a:pPr>
            <a:r>
              <a:rPr lang="zh-CN" altLang="en-US" sz="2800" b="1" dirty="0">
                <a:solidFill>
                  <a:srgbClr val="C00000"/>
                </a:solidFill>
                <a:latin typeface="楷体_GB2312" pitchFamily="49" charset="-122"/>
                <a:ea typeface="楷体_GB2312" pitchFamily="49" charset="-122"/>
              </a:rPr>
              <a:t>用例的规格说明</a:t>
            </a:r>
            <a:endParaRPr lang="zh-CN" altLang="en-US" sz="2800" b="1" dirty="0">
              <a:solidFill>
                <a:srgbClr val="C00000"/>
              </a:solidFill>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a:spLocks noGrp="1" noChangeArrowheads="1"/>
          </p:cNvSpPr>
          <p:nvPr>
            <p:ph type="title"/>
          </p:nvPr>
        </p:nvSpPr>
        <p:spPr>
          <a:xfrm>
            <a:off x="457200" y="211138"/>
            <a:ext cx="8229600" cy="1143000"/>
          </a:xfrm>
        </p:spPr>
        <p:txBody>
          <a:bodyPr/>
          <a:lstStyle/>
          <a:p>
            <a:pPr eaLnBrk="1" hangingPunct="1"/>
            <a:r>
              <a:rPr lang="en-US" altLang="zh-CN" dirty="0"/>
              <a:t>3.3.2 </a:t>
            </a:r>
            <a:r>
              <a:rPr lang="zh-CN" altLang="en-US" dirty="0"/>
              <a:t>建立用例模型</a:t>
            </a:r>
            <a:endParaRPr lang="zh-CN" altLang="en-US" dirty="0"/>
          </a:p>
        </p:txBody>
      </p:sp>
    </p:spTree>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00034" y="2428868"/>
            <a:ext cx="8229600" cy="1143000"/>
          </a:xfrm>
        </p:spPr>
        <p:txBody>
          <a:bodyPr/>
          <a:lstStyle/>
          <a:p>
            <a:pPr algn="l" eaLnBrk="1" hangingPunct="1"/>
            <a:r>
              <a:rPr lang="zh-CN" altLang="en-US" sz="2800" b="1" dirty="0">
                <a:solidFill>
                  <a:srgbClr val="C00000"/>
                </a:solidFill>
                <a:latin typeface="楷体_GB2312" pitchFamily="49" charset="-122"/>
                <a:ea typeface="楷体_GB2312" pitchFamily="49" charset="-122"/>
              </a:rPr>
              <a:t>用例</a:t>
            </a:r>
            <a:r>
              <a:rPr lang="zh-CN" altLang="en-US" sz="2800" b="1" dirty="0">
                <a:solidFill>
                  <a:srgbClr val="C00000"/>
                </a:solidFill>
                <a:ea typeface="楷体_GB2312" pitchFamily="49" charset="-122"/>
              </a:rPr>
              <a:t>“</a:t>
            </a:r>
            <a:r>
              <a:rPr lang="zh-CN" altLang="en-US" sz="2800" b="1" dirty="0">
                <a:solidFill>
                  <a:srgbClr val="C00000"/>
                </a:solidFill>
                <a:latin typeface="楷体_GB2312" pitchFamily="49" charset="-122"/>
                <a:ea typeface="楷体_GB2312" pitchFamily="49" charset="-122"/>
              </a:rPr>
              <a:t>选择课程</a:t>
            </a:r>
            <a:r>
              <a:rPr lang="zh-CN" altLang="en-US" sz="2800" b="1" dirty="0">
                <a:solidFill>
                  <a:srgbClr val="C00000"/>
                </a:solidFill>
                <a:ea typeface="楷体_GB2312" pitchFamily="49" charset="-122"/>
              </a:rPr>
              <a:t>”</a:t>
            </a:r>
            <a:r>
              <a:rPr lang="zh-CN" altLang="en-US" sz="2800" b="1" dirty="0">
                <a:solidFill>
                  <a:srgbClr val="C00000"/>
                </a:solidFill>
                <a:latin typeface="楷体_GB2312" pitchFamily="49" charset="-122"/>
                <a:ea typeface="楷体_GB2312" pitchFamily="49" charset="-122"/>
              </a:rPr>
              <a:t>的规格说明</a:t>
            </a:r>
            <a:endParaRPr lang="zh-CN" altLang="en-US" sz="2800" b="1" dirty="0">
              <a:solidFill>
                <a:srgbClr val="C00000"/>
              </a:solidFill>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3.3.2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建立用例模型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468313" y="433388"/>
            <a:ext cx="8229600" cy="574675"/>
          </a:xfrm>
          <a:prstGeom prst="rect">
            <a:avLst/>
          </a:prstGeom>
          <a:noFill/>
          <a:ln w="9525">
            <a:noFill/>
            <a:miter lim="800000"/>
          </a:ln>
        </p:spPr>
        <p:txBody>
          <a:bodyPr/>
          <a:lstStyle/>
          <a:p>
            <a:pPr marL="342900" indent="-342900">
              <a:spcBef>
                <a:spcPct val="20000"/>
              </a:spcBef>
              <a:buFontTx/>
              <a:buChar char="•"/>
            </a:pPr>
            <a:r>
              <a:rPr lang="zh-CN" altLang="en-US" sz="2800" b="1" dirty="0">
                <a:solidFill>
                  <a:schemeClr val="bg1"/>
                </a:solidFill>
                <a:latin typeface="楷体_GB2312" pitchFamily="49" charset="-122"/>
                <a:ea typeface="楷体_GB2312" pitchFamily="49" charset="-122"/>
              </a:rPr>
              <a:t>用例</a:t>
            </a:r>
            <a:r>
              <a:rPr lang="zh-CN" altLang="en-US" sz="2800" b="1" dirty="0">
                <a:solidFill>
                  <a:schemeClr val="bg1"/>
                </a:solidFill>
                <a:ea typeface="楷体_GB2312" pitchFamily="49" charset="-122"/>
              </a:rPr>
              <a:t>“</a:t>
            </a:r>
            <a:r>
              <a:rPr lang="zh-CN" altLang="en-US" sz="2800" b="1" dirty="0">
                <a:solidFill>
                  <a:schemeClr val="bg1"/>
                </a:solidFill>
                <a:latin typeface="楷体_GB2312" pitchFamily="49" charset="-122"/>
                <a:ea typeface="楷体_GB2312" pitchFamily="49" charset="-122"/>
              </a:rPr>
              <a:t>选择课程</a:t>
            </a:r>
            <a:r>
              <a:rPr lang="zh-CN" altLang="en-US" sz="2800" b="1" dirty="0">
                <a:solidFill>
                  <a:schemeClr val="bg1"/>
                </a:solidFill>
                <a:ea typeface="楷体_GB2312" pitchFamily="49" charset="-122"/>
              </a:rPr>
              <a:t>”</a:t>
            </a:r>
            <a:r>
              <a:rPr lang="zh-CN" altLang="en-US" sz="2800" b="1" dirty="0">
                <a:solidFill>
                  <a:schemeClr val="bg1"/>
                </a:solidFill>
                <a:latin typeface="楷体_GB2312" pitchFamily="49" charset="-122"/>
                <a:ea typeface="楷体_GB2312" pitchFamily="49" charset="-122"/>
              </a:rPr>
              <a:t>的规格说明 </a:t>
            </a:r>
            <a:endParaRPr lang="zh-CN" altLang="en-US" sz="2800" b="1" dirty="0">
              <a:solidFill>
                <a:schemeClr val="bg1"/>
              </a:solidFill>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grpSp>
        <p:nvGrpSpPr>
          <p:cNvPr id="6" name="组合 5"/>
          <p:cNvGrpSpPr/>
          <p:nvPr/>
        </p:nvGrpSpPr>
        <p:grpSpPr>
          <a:xfrm>
            <a:off x="142844" y="71414"/>
            <a:ext cx="8786874" cy="6643710"/>
            <a:chOff x="500034" y="285728"/>
            <a:chExt cx="8429685" cy="6029166"/>
          </a:xfrm>
        </p:grpSpPr>
        <p:pic>
          <p:nvPicPr>
            <p:cNvPr id="21507" name="Picture 7"/>
            <p:cNvPicPr>
              <a:picLocks noChangeAspect="1" noChangeArrowheads="1"/>
            </p:cNvPicPr>
            <p:nvPr/>
          </p:nvPicPr>
          <p:blipFill>
            <a:blip r:embed="rId1">
              <a:duotone>
                <a:prstClr val="black"/>
                <a:schemeClr val="accent5">
                  <a:tint val="45000"/>
                  <a:satMod val="400000"/>
                </a:schemeClr>
              </a:duotone>
              <a:lum bright="2000" contrast="20000"/>
            </a:blip>
            <a:srcRect/>
            <a:stretch>
              <a:fillRect/>
            </a:stretch>
          </p:blipFill>
          <p:spPr bwMode="auto">
            <a:xfrm>
              <a:off x="500034" y="4428944"/>
              <a:ext cx="8429684" cy="1885950"/>
            </a:xfrm>
            <a:prstGeom prst="rect">
              <a:avLst/>
            </a:prstGeom>
            <a:noFill/>
            <a:ln w="9525">
              <a:noFill/>
              <a:miter lim="800000"/>
              <a:headEnd/>
              <a:tailEnd/>
            </a:ln>
          </p:spPr>
        </p:pic>
        <p:pic>
          <p:nvPicPr>
            <p:cNvPr id="5" name="Picture 4"/>
            <p:cNvPicPr>
              <a:picLocks noChangeAspect="1" noChangeArrowheads="1"/>
            </p:cNvPicPr>
            <p:nvPr/>
          </p:nvPicPr>
          <p:blipFill>
            <a:blip r:embed="rId2">
              <a:duotone>
                <a:prstClr val="black"/>
                <a:schemeClr val="accent5">
                  <a:tint val="45000"/>
                  <a:satMod val="400000"/>
                </a:schemeClr>
              </a:duotone>
              <a:lum contrast="29000"/>
            </a:blip>
            <a:srcRect/>
            <a:stretch>
              <a:fillRect/>
            </a:stretch>
          </p:blipFill>
          <p:spPr bwMode="auto">
            <a:xfrm>
              <a:off x="500035" y="285728"/>
              <a:ext cx="8429684" cy="4143404"/>
            </a:xfrm>
            <a:prstGeom prst="rect">
              <a:avLst/>
            </a:prstGeom>
            <a:noFill/>
            <a:ln w="9525">
              <a:noFill/>
              <a:miter lim="800000"/>
              <a:headEnd/>
              <a:tailEnd/>
            </a:ln>
          </p:spPr>
        </p:pic>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9219" name="Rectangle 3"/>
          <p:cNvSpPr>
            <a:spLocks noGrp="1" noChangeArrowheads="1"/>
          </p:cNvSpPr>
          <p:nvPr>
            <p:ph type="body" idx="1"/>
          </p:nvPr>
        </p:nvSpPr>
        <p:spPr>
          <a:xfrm>
            <a:off x="428596" y="1428736"/>
            <a:ext cx="8229600" cy="720725"/>
          </a:xfrm>
        </p:spPr>
        <p:txBody>
          <a:bodyPr/>
          <a:lstStyle/>
          <a:p>
            <a:pPr eaLnBrk="1" hangingPunct="1"/>
            <a:r>
              <a:rPr lang="zh-CN" altLang="en-US" b="1" dirty="0">
                <a:solidFill>
                  <a:srgbClr val="CC0000"/>
                </a:solidFill>
                <a:ea typeface="宋体" panose="02010600030101010101" pitchFamily="2" charset="-122"/>
              </a:rPr>
              <a:t>软件的特性</a:t>
            </a:r>
            <a:endParaRPr lang="zh-CN" altLang="en-US" b="1" dirty="0">
              <a:solidFill>
                <a:srgbClr val="CC0000"/>
              </a:solidFill>
              <a:ea typeface="宋体" panose="02010600030101010101" pitchFamily="2" charset="-122"/>
            </a:endParaRPr>
          </a:p>
        </p:txBody>
      </p:sp>
      <p:sp>
        <p:nvSpPr>
          <p:cNvPr id="91140" name="Rectangle 4"/>
          <p:cNvSpPr>
            <a:spLocks noChangeArrowheads="1"/>
          </p:cNvSpPr>
          <p:nvPr/>
        </p:nvSpPr>
        <p:spPr bwMode="auto">
          <a:xfrm>
            <a:off x="571472" y="2143116"/>
            <a:ext cx="8064500" cy="4183081"/>
          </a:xfrm>
          <a:prstGeom prst="rect">
            <a:avLst/>
          </a:prstGeom>
          <a:noFill/>
          <a:ln w="9525">
            <a:noFill/>
            <a:miter lim="800000"/>
          </a:ln>
          <a:effectLst/>
        </p:spPr>
        <p:txBody>
          <a:bodyPr/>
          <a:lstStyle/>
          <a:p>
            <a:pPr marL="342900" indent="-342900">
              <a:spcBef>
                <a:spcPct val="20000"/>
              </a:spcBef>
              <a:spcAft>
                <a:spcPts val="600"/>
              </a:spcAft>
              <a:defRPr/>
            </a:pPr>
            <a:r>
              <a:rPr lang="en-US" altLang="zh-CN" sz="2800" dirty="0">
                <a:solidFill>
                  <a:srgbClr val="008080"/>
                </a:solidFill>
                <a:ea typeface="楷体_GB2312" pitchFamily="49" charset="-122"/>
              </a:rPr>
              <a:t>(1)</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形态特性</a:t>
            </a:r>
            <a:r>
              <a:rPr lang="en-US" altLang="zh-CN" sz="2800" b="1" dirty="0">
                <a:solidFill>
                  <a:srgbClr val="008080"/>
                </a:solidFill>
                <a:ea typeface="楷体_GB2312" pitchFamily="49" charset="-122"/>
              </a:rPr>
              <a:t>: </a:t>
            </a:r>
            <a:r>
              <a:rPr lang="zh-CN" altLang="en-US" sz="2800" b="1" dirty="0">
                <a:ea typeface="楷体_GB2312" pitchFamily="49" charset="-122"/>
              </a:rPr>
              <a:t>软件是无形的、不可见的逻辑实体。度量常规产品的几何尺寸、物理性质和化学成分对它却是毫无意义的。</a:t>
            </a:r>
            <a:r>
              <a:rPr lang="zh-CN" altLang="en-US" sz="2800" dirty="0">
                <a:ea typeface="楷体_GB2312" pitchFamily="49" charset="-122"/>
              </a:rPr>
              <a:t> </a:t>
            </a:r>
            <a:endParaRPr lang="zh-CN" altLang="en-US" sz="2800" dirty="0">
              <a:ea typeface="楷体_GB2312" pitchFamily="49" charset="-122"/>
            </a:endParaRPr>
          </a:p>
          <a:p>
            <a:pPr marL="342900" indent="-342900">
              <a:spcBef>
                <a:spcPct val="20000"/>
              </a:spcBef>
              <a:spcAft>
                <a:spcPts val="600"/>
              </a:spcAft>
              <a:defRPr/>
            </a:pPr>
            <a:r>
              <a:rPr lang="en-US" altLang="zh-CN" sz="2800" dirty="0">
                <a:solidFill>
                  <a:srgbClr val="008080"/>
                </a:solidFill>
                <a:ea typeface="楷体_GB2312" pitchFamily="49" charset="-122"/>
              </a:rPr>
              <a:t>(2)</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智能特性</a:t>
            </a:r>
            <a:r>
              <a:rPr lang="zh-CN" altLang="en-US" sz="2800" b="1" dirty="0">
                <a:solidFill>
                  <a:srgbClr val="008080"/>
                </a:solidFill>
                <a:ea typeface="楷体_GB2312" pitchFamily="49" charset="-122"/>
              </a:rPr>
              <a:t>：</a:t>
            </a:r>
            <a:r>
              <a:rPr lang="zh-CN" altLang="en-US" sz="2800" b="1" dirty="0">
                <a:ea typeface="楷体_GB2312" pitchFamily="49" charset="-122"/>
              </a:rPr>
              <a:t>软件是复杂的智力产品，它的开发凝聚了人们的大量脑力劳动，它本身也体现了知识实践经验和人类的智慧，具有一定的智能。它可以帮助我们解决复杂的计算、分析、判断和决策问题。</a:t>
            </a:r>
            <a:endParaRPr lang="zh-CN" altLang="en-US" sz="2800" b="1" dirty="0">
              <a:ea typeface="楷体_GB2312" pitchFamily="49"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57158" y="1214422"/>
            <a:ext cx="8229600" cy="1143000"/>
          </a:xfrm>
        </p:spPr>
        <p:txBody>
          <a:bodyPr/>
          <a:lstStyle/>
          <a:p>
            <a:pPr marL="742950" indent="-742950" algn="l" eaLnBrk="1" hangingPunct="1">
              <a:buFont typeface="+mj-ea"/>
              <a:buAutoNum type="circleNumDbPlain" startAt="3"/>
            </a:pPr>
            <a:r>
              <a:rPr lang="zh-CN" altLang="en-US" sz="3600" b="1" dirty="0">
                <a:solidFill>
                  <a:srgbClr val="C00000"/>
                </a:solidFill>
              </a:rPr>
              <a:t>创建用例图</a:t>
            </a:r>
            <a:endParaRPr lang="zh-CN" altLang="en-US" sz="3600" b="1" dirty="0">
              <a:solidFill>
                <a:srgbClr val="C00000"/>
              </a:solidFill>
            </a:endParaRPr>
          </a:p>
        </p:txBody>
      </p:sp>
      <p:sp>
        <p:nvSpPr>
          <p:cNvPr id="262147" name="Rectangle 3"/>
          <p:cNvSpPr>
            <a:spLocks noGrp="1" noChangeArrowheads="1"/>
          </p:cNvSpPr>
          <p:nvPr>
            <p:ph type="body" idx="1"/>
          </p:nvPr>
        </p:nvSpPr>
        <p:spPr>
          <a:xfrm>
            <a:off x="428596" y="2214554"/>
            <a:ext cx="8229600" cy="3500462"/>
          </a:xfrm>
        </p:spPr>
        <p:txBody>
          <a:bodyPr/>
          <a:lstStyle/>
          <a:p>
            <a:pPr eaLnBrk="1" hangingPunct="1">
              <a:spcAft>
                <a:spcPts val="600"/>
              </a:spcAft>
              <a:buFont typeface="Wingdings" panose="05000000000000000000" pitchFamily="2" charset="2"/>
              <a:buChar char="ü"/>
            </a:pPr>
            <a:r>
              <a:rPr lang="zh-CN" altLang="en-US" sz="2800" dirty="0">
                <a:latin typeface="楷体_GB2312" pitchFamily="49" charset="-122"/>
                <a:ea typeface="楷体_GB2312" pitchFamily="49" charset="-122"/>
              </a:rPr>
              <a:t>用例图是若干个参与者和用例，以及它们间的关系构成的图形表示。</a:t>
            </a:r>
            <a:endParaRPr lang="zh-CN" altLang="en-US" sz="2800" dirty="0">
              <a:latin typeface="楷体_GB2312" pitchFamily="49" charset="-122"/>
              <a:ea typeface="楷体_GB2312" pitchFamily="49" charset="-122"/>
            </a:endParaRPr>
          </a:p>
          <a:p>
            <a:pPr eaLnBrk="1" hangingPunct="1">
              <a:spcAft>
                <a:spcPts val="600"/>
              </a:spcAft>
              <a:buFont typeface="Wingdings" panose="05000000000000000000" pitchFamily="2" charset="2"/>
              <a:buChar char="ü"/>
            </a:pPr>
            <a:r>
              <a:rPr lang="zh-CN" altLang="en-US" sz="2800" b="1" dirty="0">
                <a:solidFill>
                  <a:srgbClr val="3366FF"/>
                </a:solidFill>
                <a:latin typeface="楷体_GB2312" pitchFamily="49" charset="-122"/>
                <a:ea typeface="楷体_GB2312" pitchFamily="49" charset="-122"/>
              </a:rPr>
              <a:t>每个系统通常都有一个总体用例视图（</a:t>
            </a:r>
            <a:r>
              <a:rPr lang="en-US" altLang="zh-CN" sz="2800" b="1" dirty="0">
                <a:solidFill>
                  <a:srgbClr val="3366FF"/>
                </a:solidFill>
                <a:latin typeface="楷体_GB2312" pitchFamily="49" charset="-122"/>
                <a:ea typeface="楷体_GB2312" pitchFamily="49" charset="-122"/>
              </a:rPr>
              <a:t>Global View of Actors and Use Cases</a:t>
            </a:r>
            <a:r>
              <a:rPr lang="zh-CN" altLang="en-US" sz="2800" b="1" dirty="0">
                <a:solidFill>
                  <a:srgbClr val="3366FF"/>
                </a:solidFill>
                <a:latin typeface="楷体_GB2312" pitchFamily="49" charset="-122"/>
                <a:ea typeface="楷体_GB2312" pitchFamily="49" charset="-122"/>
              </a:rPr>
              <a:t>），</a:t>
            </a:r>
            <a:r>
              <a:rPr lang="zh-CN" altLang="en-US" sz="2800" b="1" dirty="0">
                <a:solidFill>
                  <a:srgbClr val="00B050"/>
                </a:solidFill>
                <a:latin typeface="楷体_GB2312" pitchFamily="49" charset="-122"/>
                <a:ea typeface="楷体_GB2312" pitchFamily="49" charset="-122"/>
              </a:rPr>
              <a:t>如果总体视图过于复杂，则可以创建多个用例图，每个用例图关注系统的某一方面。</a:t>
            </a:r>
            <a:endParaRPr lang="zh-CN" altLang="en-US" sz="2800" b="1" dirty="0">
              <a:solidFill>
                <a:srgbClr val="00B050"/>
              </a:solidFill>
              <a:latin typeface="楷体_GB2312" pitchFamily="49" charset="-122"/>
              <a:ea typeface="楷体_GB2312" pitchFamily="49" charset="-122"/>
            </a:endParaRPr>
          </a:p>
          <a:p>
            <a:pPr eaLnBrk="1" hangingPunct="1">
              <a:spcAft>
                <a:spcPts val="600"/>
              </a:spcAft>
              <a:buFont typeface="Wingdings" panose="05000000000000000000" pitchFamily="2" charset="2"/>
              <a:buChar char="ü"/>
            </a:pPr>
            <a:r>
              <a:rPr lang="zh-CN" altLang="en-US" sz="2800" dirty="0">
                <a:latin typeface="楷体_GB2312" pitchFamily="49" charset="-122"/>
                <a:ea typeface="楷体_GB2312" pitchFamily="49" charset="-122"/>
              </a:rPr>
              <a:t>通常是围绕参与者创建用例图。 </a:t>
            </a:r>
            <a:endParaRPr lang="zh-CN" altLang="en-US" sz="28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3.3.2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建立用例模型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2147">
                                            <p:txEl>
                                              <p:pRg st="0" end="0"/>
                                            </p:txEl>
                                          </p:spTgt>
                                        </p:tgtEl>
                                        <p:attrNameLst>
                                          <p:attrName>style.visibility</p:attrName>
                                        </p:attrNameLst>
                                      </p:cBhvr>
                                      <p:to>
                                        <p:strVal val="visible"/>
                                      </p:to>
                                    </p:set>
                                    <p:anim calcmode="lin" valueType="num">
                                      <p:cBhvr additive="base">
                                        <p:cTn id="7" dur="500" fill="hold"/>
                                        <p:tgtEl>
                                          <p:spTgt spid="262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2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2147">
                                            <p:txEl>
                                              <p:pRg st="1" end="1"/>
                                            </p:txEl>
                                          </p:spTgt>
                                        </p:tgtEl>
                                        <p:attrNameLst>
                                          <p:attrName>style.visibility</p:attrName>
                                        </p:attrNameLst>
                                      </p:cBhvr>
                                      <p:to>
                                        <p:strVal val="visible"/>
                                      </p:to>
                                    </p:set>
                                    <p:anim calcmode="lin" valueType="num">
                                      <p:cBhvr additive="base">
                                        <p:cTn id="13" dur="500" fill="hold"/>
                                        <p:tgtEl>
                                          <p:spTgt spid="262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2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2147">
                                            <p:txEl>
                                              <p:pRg st="2" end="2"/>
                                            </p:txEl>
                                          </p:spTgt>
                                        </p:tgtEl>
                                        <p:attrNameLst>
                                          <p:attrName>style.visibility</p:attrName>
                                        </p:attrNameLst>
                                      </p:cBhvr>
                                      <p:to>
                                        <p:strVal val="visible"/>
                                      </p:to>
                                    </p:set>
                                    <p:anim calcmode="lin" valueType="num">
                                      <p:cBhvr additive="base">
                                        <p:cTn id="19" dur="500" fill="hold"/>
                                        <p:tgtEl>
                                          <p:spTgt spid="262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214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28596" y="0"/>
            <a:ext cx="8229600" cy="717532"/>
          </a:xfrm>
        </p:spPr>
        <p:txBody>
          <a:bodyPr/>
          <a:lstStyle/>
          <a:p>
            <a:pPr algn="l" eaLnBrk="1" hangingPunct="1"/>
            <a:r>
              <a:rPr lang="zh-CN" altLang="en-US" sz="3600" dirty="0">
                <a:solidFill>
                  <a:schemeClr val="bg1"/>
                </a:solidFill>
              </a:rPr>
              <a:t>使用</a:t>
            </a:r>
            <a:r>
              <a:rPr lang="en-US" altLang="zh-CN" sz="3600" dirty="0">
                <a:solidFill>
                  <a:schemeClr val="bg1"/>
                </a:solidFill>
              </a:rPr>
              <a:t>Rose</a:t>
            </a:r>
            <a:r>
              <a:rPr lang="zh-CN" altLang="en-US" sz="3600" dirty="0">
                <a:solidFill>
                  <a:schemeClr val="bg1"/>
                </a:solidFill>
              </a:rPr>
              <a:t>创建用例模型</a:t>
            </a:r>
            <a:endParaRPr lang="zh-CN" altLang="en-US" sz="3600" dirty="0">
              <a:solidFill>
                <a:schemeClr val="bg1"/>
              </a:solidFill>
            </a:endParaRPr>
          </a:p>
        </p:txBody>
      </p:sp>
      <p:pic>
        <p:nvPicPr>
          <p:cNvPr id="34820" name="Picture 5"/>
          <p:cNvPicPr>
            <a:picLocks noChangeAspect="1" noChangeArrowheads="1"/>
          </p:cNvPicPr>
          <p:nvPr/>
        </p:nvPicPr>
        <p:blipFill>
          <a:blip r:embed="rId1"/>
          <a:srcRect/>
          <a:stretch>
            <a:fillRect/>
          </a:stretch>
        </p:blipFill>
        <p:spPr bwMode="auto">
          <a:xfrm>
            <a:off x="642911" y="1494288"/>
            <a:ext cx="7929618" cy="5063666"/>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3"/>
          <p:cNvSpPr txBox="1">
            <a:spLocks noChangeArrowheads="1"/>
          </p:cNvSpPr>
          <p:nvPr/>
        </p:nvSpPr>
        <p:spPr bwMode="auto">
          <a:xfrm>
            <a:off x="428596" y="642918"/>
            <a:ext cx="8229600" cy="785818"/>
          </a:xfrm>
          <a:prstGeom prst="rect">
            <a:avLst/>
          </a:prstGeom>
          <a:noFill/>
          <a:ln w="9525">
            <a:noFill/>
            <a:miter lim="800000"/>
          </a:ln>
        </p:spPr>
        <p:txBody>
          <a:bodyPr vert="horz" wrap="square" lIns="91440" tIns="45720" rIns="91440" bIns="45720" numCol="1" anchor="t" anchorCtr="0" compatLnSpc="1"/>
          <a:lstStyle/>
          <a:p>
            <a:pPr marL="342900" lvl="0" indent="-342900" fontAlgn="base">
              <a:spcBef>
                <a:spcPct val="20000"/>
              </a:spcBef>
              <a:spcAft>
                <a:spcPct val="0"/>
              </a:spcAft>
              <a:buBlip>
                <a:blip r:embed="rId2"/>
              </a:buBlip>
            </a:pPr>
            <a:r>
              <a:rPr lang="zh-CN" altLang="en-US" sz="2400" b="1" dirty="0">
                <a:solidFill>
                  <a:schemeClr val="bg1"/>
                </a:solidFill>
                <a:latin typeface="楷体_GB2312" pitchFamily="49" charset="-122"/>
                <a:ea typeface="楷体_GB2312" pitchFamily="49" charset="-122"/>
              </a:rPr>
              <a:t>根据前面的初步确定的选课系统用例列表，加上</a:t>
            </a:r>
            <a:r>
              <a:rPr lang="zh-CN" altLang="en-US" sz="2400" b="1" dirty="0">
                <a:solidFill>
                  <a:srgbClr val="FFFF00"/>
                </a:solidFill>
                <a:latin typeface="楷体_GB2312" pitchFamily="49" charset="-122"/>
                <a:ea typeface="楷体_GB2312" pitchFamily="49" charset="-122"/>
              </a:rPr>
              <a:t>参与者</a:t>
            </a:r>
            <a:r>
              <a:rPr lang="zh-CN" altLang="en-US" sz="2400" b="1" dirty="0">
                <a:solidFill>
                  <a:schemeClr val="bg1"/>
                </a:solidFill>
                <a:latin typeface="楷体_GB2312" pitchFamily="49" charset="-122"/>
                <a:ea typeface="楷体_GB2312" pitchFamily="49" charset="-122"/>
              </a:rPr>
              <a:t>和用例之间的</a:t>
            </a:r>
            <a:r>
              <a:rPr lang="zh-CN" altLang="en-US" sz="2400" b="1" dirty="0">
                <a:solidFill>
                  <a:srgbClr val="FFFF00"/>
                </a:solidFill>
                <a:latin typeface="楷体_GB2312" pitchFamily="49" charset="-122"/>
                <a:ea typeface="楷体_GB2312" pitchFamily="49" charset="-122"/>
              </a:rPr>
              <a:t>关系</a:t>
            </a:r>
            <a:endParaRPr kumimoji="0" lang="zh-CN" altLang="en-US" sz="2400" b="1" i="0" u="none" strike="noStrike" kern="0" cap="none" spc="0" normalizeH="0" baseline="0" noProof="0" dirty="0">
              <a:ln>
                <a:noFill/>
              </a:ln>
              <a:solidFill>
                <a:srgbClr val="FFFF00"/>
              </a:solidFill>
              <a:effectLst/>
              <a:uLnTx/>
              <a:uFillTx/>
              <a:latin typeface="楷体_GB2312" pitchFamily="49" charset="-122"/>
              <a:ea typeface="楷体_GB2312" pitchFamily="49" charset="-122"/>
              <a:cs typeface="+mn-cs"/>
            </a:endParaRPr>
          </a:p>
        </p:txBody>
      </p:sp>
    </p:spTree>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10" name="Picture 6"/>
          <p:cNvPicPr>
            <a:picLocks noChangeAspect="1" noChangeArrowheads="1"/>
          </p:cNvPicPr>
          <p:nvPr/>
        </p:nvPicPr>
        <p:blipFill>
          <a:blip r:embed="rId1"/>
          <a:srcRect/>
          <a:stretch>
            <a:fillRect/>
          </a:stretch>
        </p:blipFill>
        <p:spPr bwMode="auto">
          <a:xfrm>
            <a:off x="714348" y="1571612"/>
            <a:ext cx="7715304" cy="5133160"/>
          </a:xfrm>
          <a:prstGeom prst="rect">
            <a:avLst/>
          </a:prstGeom>
          <a:noFill/>
          <a:ln w="9525">
            <a:noFill/>
            <a:miter lim="800000"/>
            <a:headEnd/>
            <a:tailEnd/>
          </a:ln>
        </p:spPr>
      </p:pic>
      <p:sp>
        <p:nvSpPr>
          <p:cNvPr id="36866" name="Rectangle 2"/>
          <p:cNvSpPr>
            <a:spLocks noGrp="1" noChangeArrowheads="1"/>
          </p:cNvSpPr>
          <p:nvPr>
            <p:ph type="title"/>
          </p:nvPr>
        </p:nvSpPr>
        <p:spPr>
          <a:xfrm>
            <a:off x="357158" y="-24"/>
            <a:ext cx="8229600" cy="857256"/>
          </a:xfrm>
        </p:spPr>
        <p:txBody>
          <a:bodyPr/>
          <a:lstStyle/>
          <a:p>
            <a:pPr algn="l" eaLnBrk="1" hangingPunct="1"/>
            <a:r>
              <a:rPr lang="zh-CN" altLang="en-US" sz="3600" dirty="0">
                <a:solidFill>
                  <a:schemeClr val="bg1"/>
                </a:solidFill>
              </a:rPr>
              <a:t>使用</a:t>
            </a:r>
            <a:r>
              <a:rPr lang="en-US" altLang="zh-CN" sz="3600" dirty="0">
                <a:solidFill>
                  <a:schemeClr val="bg1"/>
                </a:solidFill>
              </a:rPr>
              <a:t>Rose</a:t>
            </a:r>
            <a:r>
              <a:rPr lang="zh-CN" altLang="en-US" sz="3600" dirty="0">
                <a:solidFill>
                  <a:schemeClr val="bg1"/>
                </a:solidFill>
              </a:rPr>
              <a:t>创建用例模型</a:t>
            </a:r>
            <a:endParaRPr lang="zh-CN" altLang="en-US" sz="3600" dirty="0">
              <a:solidFill>
                <a:schemeClr val="bg1"/>
              </a:solidFill>
            </a:endParaRPr>
          </a:p>
        </p:txBody>
      </p:sp>
      <p:sp>
        <p:nvSpPr>
          <p:cNvPr id="36867" name="Rectangle 3"/>
          <p:cNvSpPr>
            <a:spLocks noGrp="1" noChangeArrowheads="1"/>
          </p:cNvSpPr>
          <p:nvPr>
            <p:ph type="body" idx="1"/>
          </p:nvPr>
        </p:nvSpPr>
        <p:spPr>
          <a:xfrm>
            <a:off x="428596" y="785794"/>
            <a:ext cx="8229600" cy="685792"/>
          </a:xfrm>
        </p:spPr>
        <p:txBody>
          <a:bodyPr/>
          <a:lstStyle/>
          <a:p>
            <a:pPr eaLnBrk="1" hangingPunct="1">
              <a:buNone/>
            </a:pPr>
            <a:r>
              <a:rPr lang="zh-CN" altLang="en-US" sz="2800" b="1" dirty="0">
                <a:solidFill>
                  <a:schemeClr val="bg1"/>
                </a:solidFill>
                <a:ea typeface="楷体_GB2312" pitchFamily="49" charset="-122"/>
              </a:rPr>
              <a:t>添加了</a:t>
            </a:r>
            <a:r>
              <a:rPr lang="zh-CN" altLang="en-US" sz="2800" b="1" dirty="0">
                <a:solidFill>
                  <a:srgbClr val="FFFF00"/>
                </a:solidFill>
                <a:ea typeface="楷体_GB2312" pitchFamily="49" charset="-122"/>
              </a:rPr>
              <a:t>包含关系</a:t>
            </a:r>
            <a:r>
              <a:rPr lang="zh-CN" altLang="en-US" sz="2800" b="1" dirty="0">
                <a:solidFill>
                  <a:schemeClr val="bg1"/>
                </a:solidFill>
                <a:ea typeface="楷体_GB2312" pitchFamily="49" charset="-122"/>
              </a:rPr>
              <a:t>的主用例图如图所示</a:t>
            </a:r>
            <a:r>
              <a:rPr lang="zh-CN" altLang="en-US" b="1" dirty="0">
                <a:solidFill>
                  <a:schemeClr val="bg1"/>
                </a:solidFill>
                <a:ea typeface="宋体" panose="02010600030101010101" pitchFamily="2" charset="-122"/>
              </a:rPr>
              <a:t> </a:t>
            </a:r>
            <a:endParaRPr lang="zh-CN" altLang="en-US" b="1" dirty="0">
              <a:solidFill>
                <a:schemeClr val="bg1"/>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7510"/>
                                        </p:tgtEl>
                                        <p:attrNameLst>
                                          <p:attrName>style.visibility</p:attrName>
                                        </p:attrNameLst>
                                      </p:cBhvr>
                                      <p:to>
                                        <p:strVal val="visible"/>
                                      </p:to>
                                    </p:set>
                                    <p:anim calcmode="lin" valueType="num">
                                      <p:cBhvr additive="base">
                                        <p:cTn id="7" dur="500" fill="hold"/>
                                        <p:tgtEl>
                                          <p:spTgt spid="277510"/>
                                        </p:tgtEl>
                                        <p:attrNameLst>
                                          <p:attrName>ppt_x</p:attrName>
                                        </p:attrNameLst>
                                      </p:cBhvr>
                                      <p:tavLst>
                                        <p:tav tm="0">
                                          <p:val>
                                            <p:strVal val="#ppt_x"/>
                                          </p:val>
                                        </p:tav>
                                        <p:tav tm="100000">
                                          <p:val>
                                            <p:strVal val="#ppt_x"/>
                                          </p:val>
                                        </p:tav>
                                      </p:tavLst>
                                    </p:anim>
                                    <p:anim calcmode="lin" valueType="num">
                                      <p:cBhvr additive="base">
                                        <p:cTn id="8" dur="500" fill="hold"/>
                                        <p:tgtEl>
                                          <p:spTgt spid="277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42976" y="2143116"/>
            <a:ext cx="7400948" cy="3768733"/>
          </a:xfrm>
        </p:spPr>
        <p:txBody>
          <a:bodyPr/>
          <a:lstStyle/>
          <a:p>
            <a:pPr marL="1259205" indent="-1259205">
              <a:lnSpc>
                <a:spcPct val="150000"/>
              </a:lnSpc>
              <a:buNone/>
            </a:pPr>
            <a:r>
              <a:rPr lang="zh-CN" altLang="en-US" b="1" dirty="0">
                <a:solidFill>
                  <a:srgbClr val="C00000"/>
                </a:solidFill>
                <a:latin typeface="宋体" panose="02010600030101010101" pitchFamily="2" charset="-122"/>
                <a:ea typeface="宋体" panose="02010600030101010101" pitchFamily="2" charset="-122"/>
              </a:rPr>
              <a:t>注意：用例建模几乎不可能一次完成，需要多次迭代并逐步完善！</a:t>
            </a:r>
            <a:endParaRPr lang="zh-CN" altLang="en-US" b="1" dirty="0">
              <a:solidFill>
                <a:srgbClr val="C0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3.3.2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建立用例模型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57200" y="1785926"/>
            <a:ext cx="8229600" cy="4340237"/>
          </a:xfrm>
        </p:spPr>
        <p:txBody>
          <a:bodyPr/>
          <a:lstStyle/>
          <a:p>
            <a:pPr marL="814705" eaLnBrk="1" hangingPunct="1">
              <a:buNone/>
            </a:pPr>
            <a:r>
              <a:rPr lang="en-US" altLang="zh-CN" b="1" dirty="0">
                <a:latin typeface="宋体" panose="02010600030101010101" pitchFamily="2" charset="-122"/>
                <a:ea typeface="宋体" panose="02010600030101010101" pitchFamily="2" charset="-122"/>
              </a:rPr>
              <a:t>3.3.1 </a:t>
            </a:r>
            <a:r>
              <a:rPr lang="zh-CN" altLang="en-US" b="1" dirty="0">
                <a:latin typeface="宋体" panose="02010600030101010101" pitchFamily="2" charset="-122"/>
                <a:ea typeface="宋体" panose="02010600030101010101" pitchFamily="2" charset="-122"/>
              </a:rPr>
              <a:t>面向对象分析概述</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3.3.2 </a:t>
            </a:r>
            <a:r>
              <a:rPr lang="zh-CN" altLang="en-US" b="1" dirty="0">
                <a:latin typeface="宋体" panose="02010600030101010101" pitchFamily="2" charset="-122"/>
                <a:ea typeface="宋体" panose="02010600030101010101" pitchFamily="2" charset="-122"/>
              </a:rPr>
              <a:t>建立用例模型</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solidFill>
                  <a:srgbClr val="C00000"/>
                </a:solidFill>
                <a:latin typeface="宋体" panose="02010600030101010101" pitchFamily="2" charset="-122"/>
                <a:ea typeface="宋体" panose="02010600030101010101" pitchFamily="2" charset="-122"/>
              </a:rPr>
              <a:t>3.3.3 </a:t>
            </a:r>
            <a:r>
              <a:rPr lang="zh-CN" altLang="en-US" b="1" dirty="0">
                <a:solidFill>
                  <a:srgbClr val="C00000"/>
                </a:solidFill>
                <a:latin typeface="宋体" panose="02010600030101010101" pitchFamily="2" charset="-122"/>
                <a:ea typeface="宋体" panose="02010600030101010101" pitchFamily="2" charset="-122"/>
              </a:rPr>
              <a:t>建立对象模型</a:t>
            </a:r>
            <a:endParaRPr lang="zh-CN" altLang="en-US" b="1" dirty="0">
              <a:solidFill>
                <a:srgbClr val="C00000"/>
              </a:solidFill>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3.3.4 </a:t>
            </a:r>
            <a:r>
              <a:rPr lang="zh-CN" altLang="en-US" b="1" dirty="0">
                <a:latin typeface="宋体" panose="02010600030101010101" pitchFamily="2" charset="-122"/>
                <a:ea typeface="宋体" panose="02010600030101010101" pitchFamily="2" charset="-122"/>
              </a:rPr>
              <a:t>建立动态模型</a:t>
            </a:r>
            <a:endParaRPr lang="en-US" altLang="zh-CN"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3.3.5 </a:t>
            </a:r>
            <a:r>
              <a:rPr lang="zh-CN" altLang="en-US" b="1" dirty="0">
                <a:latin typeface="宋体" panose="02010600030101010101" pitchFamily="2" charset="-122"/>
                <a:ea typeface="宋体" panose="02010600030101010101" pitchFamily="2" charset="-122"/>
              </a:rPr>
              <a:t>面向对象分析案例</a:t>
            </a:r>
            <a:endParaRPr lang="zh-CN" altLang="en-US" b="1" dirty="0">
              <a:latin typeface="宋体" panose="02010600030101010101" pitchFamily="2" charset="-122"/>
              <a:ea typeface="宋体" panose="02010600030101010101" pitchFamily="2" charset="-122"/>
            </a:endParaRPr>
          </a:p>
          <a:p>
            <a:pPr eaLnBrk="1" hangingPunct="1">
              <a:buFontTx/>
              <a:buNone/>
            </a:pPr>
            <a:endParaRPr lang="zh-CN" altLang="en-US" dirty="0">
              <a:solidFill>
                <a:srgbClr val="CC0000"/>
              </a:solidFill>
              <a:latin typeface="宋体" panose="02010600030101010101" pitchFamily="2" charset="-122"/>
              <a:ea typeface="宋体" panose="02010600030101010101" pitchFamily="2" charset="-122"/>
            </a:endParaRPr>
          </a:p>
        </p:txBody>
      </p:sp>
      <p:sp>
        <p:nvSpPr>
          <p:cNvPr id="5" name="标题 1"/>
          <p:cNvSpPr>
            <a:spLocks noGrp="1"/>
          </p:cNvSpPr>
          <p:nvPr>
            <p:ph type="title"/>
          </p:nvPr>
        </p:nvSpPr>
        <p:spPr>
          <a:xfrm>
            <a:off x="457200" y="211138"/>
            <a:ext cx="8229600" cy="1143000"/>
          </a:xfrm>
        </p:spPr>
        <p:txBody>
          <a:bodyPr/>
          <a:lstStyle/>
          <a:p>
            <a:pPr indent="104775" algn="l">
              <a:lnSpc>
                <a:spcPts val="4500"/>
              </a:lnSpc>
              <a:spcAft>
                <a:spcPts val="0"/>
              </a:spcAft>
            </a:pPr>
            <a:r>
              <a:rPr lang="zh-CN" altLang="en-US" dirty="0">
                <a:solidFill>
                  <a:schemeClr val="bg1"/>
                </a:solidFill>
              </a:rPr>
              <a:t>    第</a:t>
            </a:r>
            <a:r>
              <a:rPr lang="en-US" altLang="zh-CN" dirty="0">
                <a:solidFill>
                  <a:schemeClr val="bg1"/>
                </a:solidFill>
              </a:rPr>
              <a:t>3</a:t>
            </a:r>
            <a:r>
              <a:rPr lang="zh-CN" altLang="en-US" dirty="0">
                <a:solidFill>
                  <a:schemeClr val="bg1"/>
                </a:solidFill>
              </a:rPr>
              <a:t>章  软件需求工程</a:t>
            </a:r>
            <a:br>
              <a:rPr lang="en-US" altLang="zh-CN" dirty="0">
                <a:solidFill>
                  <a:schemeClr val="bg1"/>
                </a:solidFill>
              </a:rPr>
            </a:br>
            <a:r>
              <a:rPr lang="en-US" altLang="zh-CN" dirty="0">
                <a:solidFill>
                  <a:schemeClr val="bg1"/>
                </a:solidFill>
              </a:rPr>
              <a:t>             </a:t>
            </a:r>
            <a:r>
              <a:rPr lang="en-US" sz="3600" dirty="0">
                <a:solidFill>
                  <a:schemeClr val="bg1"/>
                </a:solidFill>
                <a:latin typeface="+mj-ea"/>
              </a:rPr>
              <a:t>3.3 </a:t>
            </a:r>
            <a:r>
              <a:rPr lang="zh-CN" altLang="en-US" sz="3600" dirty="0">
                <a:solidFill>
                  <a:schemeClr val="bg1"/>
                </a:solidFill>
                <a:latin typeface="+mj-ea"/>
              </a:rPr>
              <a:t>面向对象需求分析与建模</a:t>
            </a:r>
            <a:endParaRPr lang="en-US" altLang="zh-CN" sz="3600" dirty="0">
              <a:solidFill>
                <a:schemeClr val="bg1"/>
              </a:solidFill>
              <a:latin typeface="+mj-ea"/>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dirty="0"/>
              <a:t>3.3 </a:t>
            </a:r>
            <a:r>
              <a:rPr lang="zh-CN" altLang="en-US" dirty="0"/>
              <a:t>建立对象模型</a:t>
            </a:r>
            <a:endParaRPr lang="zh-CN" altLang="en-US" dirty="0"/>
          </a:p>
        </p:txBody>
      </p:sp>
      <p:sp>
        <p:nvSpPr>
          <p:cNvPr id="5" name="Rectangle 3"/>
          <p:cNvSpPr txBox="1">
            <a:spLocks noChangeArrowheads="1"/>
          </p:cNvSpPr>
          <p:nvPr/>
        </p:nvSpPr>
        <p:spPr bwMode="auto">
          <a:xfrm>
            <a:off x="357158" y="1571612"/>
            <a:ext cx="8229600" cy="4857750"/>
          </a:xfrm>
          <a:prstGeom prst="rect">
            <a:avLst/>
          </a:prstGeom>
          <a:noFill/>
          <a:ln w="9525">
            <a:noFill/>
            <a:miter lim="800000"/>
          </a:ln>
          <a:effectLst/>
        </p:spPr>
        <p:txBody>
          <a:bodyPr/>
          <a:lstStyle/>
          <a:p>
            <a:pPr marL="342900" indent="-342900">
              <a:spcAft>
                <a:spcPct val="50000"/>
              </a:spcAft>
              <a:defRPr/>
            </a:pPr>
            <a:r>
              <a:rPr lang="zh-CN" altLang="en-US" sz="3200" b="1" kern="0" dirty="0">
                <a:solidFill>
                  <a:srgbClr val="CC0000"/>
                </a:solidFill>
                <a:latin typeface="宋体" panose="02010600030101010101" pitchFamily="2" charset="-122"/>
              </a:rPr>
              <a:t>（</a:t>
            </a:r>
            <a:r>
              <a:rPr lang="en-US" altLang="zh-CN" sz="3200" b="1" kern="0" dirty="0">
                <a:solidFill>
                  <a:srgbClr val="CC0000"/>
                </a:solidFill>
                <a:latin typeface="宋体" panose="02010600030101010101" pitchFamily="2" charset="-122"/>
              </a:rPr>
              <a:t>1</a:t>
            </a:r>
            <a:r>
              <a:rPr lang="zh-CN" altLang="en-US" sz="3200" b="1" kern="0" dirty="0">
                <a:solidFill>
                  <a:srgbClr val="CC0000"/>
                </a:solidFill>
                <a:latin typeface="宋体" panose="02010600030101010101" pitchFamily="2" charset="-122"/>
              </a:rPr>
              <a:t>）对象模型的</a:t>
            </a:r>
            <a:r>
              <a:rPr lang="en-US" altLang="zh-CN" sz="3200" b="1" kern="0" dirty="0">
                <a:solidFill>
                  <a:srgbClr val="CC0000"/>
                </a:solidFill>
                <a:latin typeface="宋体" panose="02010600030101010101" pitchFamily="2" charset="-122"/>
              </a:rPr>
              <a:t>5</a:t>
            </a:r>
            <a:r>
              <a:rPr lang="zh-CN" altLang="en-US" sz="3200" b="1" kern="0" dirty="0">
                <a:solidFill>
                  <a:srgbClr val="CC0000"/>
                </a:solidFill>
                <a:latin typeface="宋体" panose="02010600030101010101" pitchFamily="2" charset="-122"/>
              </a:rPr>
              <a:t>个层次</a:t>
            </a:r>
            <a:endParaRPr lang="zh-CN" altLang="en-US" sz="3200" b="1" kern="0" dirty="0">
              <a:solidFill>
                <a:srgbClr val="CC0000"/>
              </a:solidFill>
              <a:latin typeface="宋体" panose="02010600030101010101" pitchFamily="2" charset="-122"/>
            </a:endParaRPr>
          </a:p>
          <a:p>
            <a:pPr marL="342900" indent="-342900">
              <a:lnSpc>
                <a:spcPts val="4000"/>
              </a:lnSpc>
              <a:buSzPct val="75000"/>
              <a:buFont typeface="Wingdings" panose="05000000000000000000" pitchFamily="2" charset="2"/>
              <a:buChar char="Ø"/>
              <a:defRPr/>
            </a:pPr>
            <a:r>
              <a:rPr lang="en-US" altLang="zh-CN" sz="2400" b="1" kern="0" dirty="0" err="1">
                <a:latin typeface="楷体_GB2312" pitchFamily="49" charset="-122"/>
                <a:ea typeface="楷体_GB2312" pitchFamily="49" charset="-122"/>
              </a:rPr>
              <a:t>Coad</a:t>
            </a:r>
            <a:r>
              <a:rPr lang="en-US" altLang="zh-CN" sz="2400" b="1" kern="0" dirty="0">
                <a:latin typeface="楷体_GB2312" pitchFamily="49" charset="-122"/>
                <a:ea typeface="楷体_GB2312" pitchFamily="49" charset="-122"/>
              </a:rPr>
              <a:t> &amp; Yourdon</a:t>
            </a:r>
            <a:r>
              <a:rPr lang="zh-CN" altLang="en-US" sz="2400" b="1" kern="0" dirty="0">
                <a:latin typeface="楷体_GB2312" pitchFamily="49" charset="-122"/>
                <a:ea typeface="楷体_GB2312" pitchFamily="49" charset="-122"/>
              </a:rPr>
              <a:t>提出，复杂问题</a:t>
            </a:r>
            <a:r>
              <a:rPr lang="en-US" altLang="zh-CN" sz="2400" b="1" kern="0" dirty="0">
                <a:latin typeface="楷体_GB2312" pitchFamily="49" charset="-122"/>
                <a:ea typeface="楷体_GB2312" pitchFamily="49" charset="-122"/>
              </a:rPr>
              <a:t>(</a:t>
            </a:r>
            <a:r>
              <a:rPr lang="zh-CN" altLang="en-US" sz="2400" b="1" kern="0" dirty="0">
                <a:latin typeface="楷体_GB2312" pitchFamily="49" charset="-122"/>
                <a:ea typeface="楷体_GB2312" pitchFamily="49" charset="-122"/>
              </a:rPr>
              <a:t>大型系统</a:t>
            </a:r>
            <a:r>
              <a:rPr lang="en-US" altLang="zh-CN" sz="2400" b="1" kern="0" dirty="0">
                <a:latin typeface="楷体_GB2312" pitchFamily="49" charset="-122"/>
                <a:ea typeface="楷体_GB2312" pitchFamily="49" charset="-122"/>
              </a:rPr>
              <a:t>)</a:t>
            </a:r>
            <a:r>
              <a:rPr lang="zh-CN" altLang="en-US" sz="2400" b="1" kern="0" dirty="0">
                <a:latin typeface="楷体_GB2312" pitchFamily="49" charset="-122"/>
                <a:ea typeface="楷体_GB2312" pitchFamily="49" charset="-122"/>
              </a:rPr>
              <a:t>的对象模型应该由下述</a:t>
            </a:r>
            <a:r>
              <a:rPr lang="en-US" altLang="zh-CN" sz="2400" b="1" kern="0" dirty="0">
                <a:latin typeface="楷体_GB2312" pitchFamily="49" charset="-122"/>
                <a:ea typeface="楷体_GB2312" pitchFamily="49" charset="-122"/>
              </a:rPr>
              <a:t>5</a:t>
            </a:r>
            <a:r>
              <a:rPr lang="zh-CN" altLang="en-US" sz="2400" b="1" kern="0" dirty="0">
                <a:latin typeface="楷体_GB2312" pitchFamily="49" charset="-122"/>
                <a:ea typeface="楷体_GB2312" pitchFamily="49" charset="-122"/>
              </a:rPr>
              <a:t>个层次组成：</a:t>
            </a:r>
            <a:r>
              <a:rPr lang="zh-CN" altLang="en-US" sz="2400" b="1" kern="0" dirty="0">
                <a:solidFill>
                  <a:srgbClr val="3333CC"/>
                </a:solidFill>
                <a:latin typeface="楷体_GB2312" pitchFamily="49" charset="-122"/>
                <a:ea typeface="楷体_GB2312" pitchFamily="49" charset="-122"/>
              </a:rPr>
              <a:t>主题层</a:t>
            </a:r>
            <a:r>
              <a:rPr lang="en-US" altLang="zh-CN" sz="2400" b="1" kern="0" dirty="0">
                <a:latin typeface="楷体_GB2312" pitchFamily="49" charset="-122"/>
                <a:ea typeface="楷体_GB2312" pitchFamily="49" charset="-122"/>
              </a:rPr>
              <a:t>(</a:t>
            </a:r>
            <a:r>
              <a:rPr lang="zh-CN" altLang="en-US" sz="2400" b="1" kern="0" dirty="0">
                <a:latin typeface="楷体_GB2312" pitchFamily="49" charset="-122"/>
                <a:ea typeface="楷体_GB2312" pitchFamily="49" charset="-122"/>
              </a:rPr>
              <a:t>也称为范畴层</a:t>
            </a:r>
            <a:r>
              <a:rPr lang="en-US" altLang="zh-CN" sz="2400" b="1" kern="0" dirty="0">
                <a:latin typeface="楷体_GB2312" pitchFamily="49" charset="-122"/>
                <a:ea typeface="楷体_GB2312" pitchFamily="49" charset="-122"/>
              </a:rPr>
              <a:t>)</a:t>
            </a:r>
            <a:r>
              <a:rPr lang="zh-CN" altLang="en-US" sz="2400" b="1" kern="0" dirty="0">
                <a:latin typeface="楷体_GB2312" pitchFamily="49" charset="-122"/>
                <a:ea typeface="楷体_GB2312" pitchFamily="49" charset="-122"/>
              </a:rPr>
              <a:t>、</a:t>
            </a:r>
            <a:r>
              <a:rPr lang="zh-CN" altLang="en-US" sz="2400" b="1" kern="0" dirty="0">
                <a:solidFill>
                  <a:srgbClr val="3333CC"/>
                </a:solidFill>
                <a:latin typeface="楷体_GB2312" pitchFamily="49" charset="-122"/>
                <a:ea typeface="楷体_GB2312" pitchFamily="49" charset="-122"/>
              </a:rPr>
              <a:t>类</a:t>
            </a:r>
            <a:r>
              <a:rPr lang="en-US" altLang="zh-CN" sz="2400" b="1" kern="0" dirty="0">
                <a:solidFill>
                  <a:srgbClr val="3333CC"/>
                </a:solidFill>
                <a:latin typeface="楷体_GB2312" pitchFamily="49" charset="-122"/>
                <a:ea typeface="楷体_GB2312" pitchFamily="49" charset="-122"/>
              </a:rPr>
              <a:t>-</a:t>
            </a:r>
            <a:r>
              <a:rPr lang="zh-CN" altLang="en-US" sz="2400" b="1" kern="0" dirty="0">
                <a:solidFill>
                  <a:srgbClr val="3333CC"/>
                </a:solidFill>
                <a:latin typeface="楷体_GB2312" pitchFamily="49" charset="-122"/>
                <a:ea typeface="楷体_GB2312" pitchFamily="49" charset="-122"/>
              </a:rPr>
              <a:t>对象层</a:t>
            </a:r>
            <a:r>
              <a:rPr lang="zh-CN" altLang="en-US" sz="2400" b="1" kern="0" dirty="0">
                <a:latin typeface="楷体_GB2312" pitchFamily="49" charset="-122"/>
                <a:ea typeface="楷体_GB2312" pitchFamily="49" charset="-122"/>
              </a:rPr>
              <a:t>、</a:t>
            </a:r>
            <a:r>
              <a:rPr lang="zh-CN" altLang="en-US" sz="2400" b="1" kern="0" dirty="0">
                <a:solidFill>
                  <a:srgbClr val="3333CC"/>
                </a:solidFill>
                <a:latin typeface="楷体_GB2312" pitchFamily="49" charset="-122"/>
                <a:ea typeface="楷体_GB2312" pitchFamily="49" charset="-122"/>
              </a:rPr>
              <a:t>结构层</a:t>
            </a:r>
            <a:r>
              <a:rPr lang="zh-CN" altLang="en-US" sz="2400" b="1" kern="0" dirty="0">
                <a:latin typeface="楷体_GB2312" pitchFamily="49" charset="-122"/>
                <a:ea typeface="楷体_GB2312" pitchFamily="49" charset="-122"/>
              </a:rPr>
              <a:t>、</a:t>
            </a:r>
            <a:r>
              <a:rPr lang="zh-CN" altLang="en-US" sz="2400" b="1" kern="0" dirty="0">
                <a:solidFill>
                  <a:srgbClr val="3333CC"/>
                </a:solidFill>
                <a:latin typeface="楷体_GB2312" pitchFamily="49" charset="-122"/>
                <a:ea typeface="楷体_GB2312" pitchFamily="49" charset="-122"/>
              </a:rPr>
              <a:t>属性层</a:t>
            </a:r>
            <a:r>
              <a:rPr lang="zh-CN" altLang="en-US" sz="2400" b="1" kern="0" dirty="0">
                <a:latin typeface="楷体_GB2312" pitchFamily="49" charset="-122"/>
                <a:ea typeface="楷体_GB2312" pitchFamily="49" charset="-122"/>
              </a:rPr>
              <a:t>和</a:t>
            </a:r>
            <a:r>
              <a:rPr lang="zh-CN" altLang="en-US" sz="2400" b="1" kern="0" dirty="0">
                <a:solidFill>
                  <a:srgbClr val="3333CC"/>
                </a:solidFill>
                <a:latin typeface="楷体_GB2312" pitchFamily="49" charset="-122"/>
                <a:ea typeface="楷体_GB2312" pitchFamily="49" charset="-122"/>
              </a:rPr>
              <a:t>服务层</a:t>
            </a:r>
            <a:r>
              <a:rPr lang="zh-CN" altLang="en-US" sz="2400" b="1" kern="0" dirty="0">
                <a:latin typeface="楷体_GB2312" pitchFamily="49" charset="-122"/>
                <a:ea typeface="楷体_GB2312" pitchFamily="49" charset="-122"/>
              </a:rPr>
              <a:t>，如图所示。</a:t>
            </a:r>
            <a:r>
              <a:rPr lang="zh-CN" altLang="en-US" sz="2400" b="1" kern="0" dirty="0">
                <a:latin typeface="+mn-lt"/>
              </a:rPr>
              <a:t> </a:t>
            </a:r>
            <a:endParaRPr lang="zh-CN" altLang="en-US" sz="2400" b="1" kern="0" dirty="0">
              <a:latin typeface="+mn-lt"/>
            </a:endParaRPr>
          </a:p>
        </p:txBody>
      </p:sp>
      <p:pic>
        <p:nvPicPr>
          <p:cNvPr id="38916" name="Picture 4"/>
          <p:cNvPicPr>
            <a:picLocks noChangeAspect="1" noChangeArrowheads="1"/>
          </p:cNvPicPr>
          <p:nvPr/>
        </p:nvPicPr>
        <p:blipFill>
          <a:blip r:embed="rId1"/>
          <a:srcRect/>
          <a:stretch>
            <a:fillRect/>
          </a:stretch>
        </p:blipFill>
        <p:spPr bwMode="auto">
          <a:xfrm>
            <a:off x="2214546" y="4000504"/>
            <a:ext cx="4804820" cy="201453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85720" y="1142984"/>
            <a:ext cx="8229600" cy="1143000"/>
          </a:xfrm>
        </p:spPr>
        <p:txBody>
          <a:bodyPr/>
          <a:lstStyle/>
          <a:p>
            <a:pPr algn="l" eaLnBrk="1" hangingPunct="1"/>
            <a:r>
              <a:rPr lang="en-US" altLang="zh-CN" sz="3200" dirty="0">
                <a:solidFill>
                  <a:srgbClr val="CC0000"/>
                </a:solidFill>
                <a:latin typeface="宋体" panose="02010600030101010101" pitchFamily="2" charset="-122"/>
                <a:ea typeface="+mn-ea"/>
                <a:cs typeface="+mn-cs"/>
              </a:rPr>
              <a:t>(2) </a:t>
            </a:r>
            <a:r>
              <a:rPr lang="zh-CN" altLang="en-US" sz="3200" dirty="0">
                <a:solidFill>
                  <a:srgbClr val="CC0000"/>
                </a:solidFill>
                <a:latin typeface="宋体" panose="02010600030101010101" pitchFamily="2" charset="-122"/>
                <a:ea typeface="+mn-ea"/>
                <a:cs typeface="+mn-cs"/>
              </a:rPr>
              <a:t>划分主题</a:t>
            </a:r>
            <a:endParaRPr lang="zh-CN" altLang="en-US" sz="3200" dirty="0">
              <a:solidFill>
                <a:srgbClr val="CC0000"/>
              </a:solidFill>
              <a:latin typeface="宋体" panose="02010600030101010101" pitchFamily="2" charset="-122"/>
              <a:ea typeface="+mn-ea"/>
              <a:cs typeface="+mn-cs"/>
            </a:endParaRPr>
          </a:p>
        </p:txBody>
      </p:sp>
      <p:sp>
        <p:nvSpPr>
          <p:cNvPr id="39939" name="Rectangle 3"/>
          <p:cNvSpPr>
            <a:spLocks noGrp="1" noChangeArrowheads="1"/>
          </p:cNvSpPr>
          <p:nvPr>
            <p:ph type="body" idx="1"/>
          </p:nvPr>
        </p:nvSpPr>
        <p:spPr>
          <a:xfrm>
            <a:off x="428596" y="2071679"/>
            <a:ext cx="8229600" cy="3857652"/>
          </a:xfrm>
        </p:spPr>
        <p:txBody>
          <a:bodyPr/>
          <a:lstStyle/>
          <a:p>
            <a:pPr marL="533400" eaLnBrk="1" hangingPunct="1">
              <a:spcAft>
                <a:spcPts val="600"/>
              </a:spcAft>
            </a:pPr>
            <a:r>
              <a:rPr lang="zh-CN" altLang="en-US" sz="2800" dirty="0">
                <a:latin typeface="宋体" panose="02010600030101010101" pitchFamily="2" charset="-122"/>
                <a:ea typeface="宋体" panose="02010600030101010101" pitchFamily="2" charset="-122"/>
              </a:rPr>
              <a:t>在开发</a:t>
            </a:r>
            <a:r>
              <a:rPr lang="zh-CN" altLang="en-US" sz="2800" b="1" dirty="0">
                <a:solidFill>
                  <a:srgbClr val="3366FF"/>
                </a:solidFill>
                <a:latin typeface="宋体" panose="02010600030101010101" pitchFamily="2" charset="-122"/>
                <a:ea typeface="宋体" panose="02010600030101010101" pitchFamily="2" charset="-122"/>
              </a:rPr>
              <a:t>大型</a:t>
            </a:r>
            <a:r>
              <a:rPr lang="zh-CN" altLang="en-US" sz="2800" dirty="0">
                <a:latin typeface="宋体" panose="02010600030101010101" pitchFamily="2" charset="-122"/>
                <a:ea typeface="宋体" panose="02010600030101010101" pitchFamily="2" charset="-122"/>
              </a:rPr>
              <a:t>、</a:t>
            </a:r>
            <a:r>
              <a:rPr lang="zh-CN" altLang="en-US" sz="2800" b="1" dirty="0">
                <a:solidFill>
                  <a:srgbClr val="3366FF"/>
                </a:solidFill>
                <a:latin typeface="宋体" panose="02010600030101010101" pitchFamily="2" charset="-122"/>
                <a:ea typeface="宋体" panose="02010600030101010101" pitchFamily="2" charset="-122"/>
              </a:rPr>
              <a:t>复杂</a:t>
            </a:r>
            <a:r>
              <a:rPr lang="zh-CN" altLang="en-US" sz="2800" dirty="0">
                <a:latin typeface="宋体" panose="02010600030101010101" pitchFamily="2" charset="-122"/>
                <a:ea typeface="宋体" panose="02010600030101010101" pitchFamily="2" charset="-122"/>
              </a:rPr>
              <a:t>系统的过程中，为了降低复杂程度，人们习惯于把系统再进一步划分成几个不同的主题。</a:t>
            </a:r>
            <a:endParaRPr lang="zh-CN" altLang="en-US" sz="2800" dirty="0">
              <a:latin typeface="宋体" panose="02010600030101010101" pitchFamily="2" charset="-122"/>
              <a:ea typeface="宋体" panose="02010600030101010101" pitchFamily="2" charset="-122"/>
            </a:endParaRPr>
          </a:p>
          <a:p>
            <a:pPr marL="533400" eaLnBrk="1" hangingPunct="1">
              <a:spcAft>
                <a:spcPts val="600"/>
              </a:spcAft>
            </a:pPr>
            <a:r>
              <a:rPr lang="zh-CN" altLang="en-US" sz="2800" dirty="0">
                <a:latin typeface="宋体" panose="02010600030101010101" pitchFamily="2" charset="-122"/>
                <a:ea typeface="宋体" panose="02010600030101010101" pitchFamily="2" charset="-122"/>
              </a:rPr>
              <a:t>应该按问题领域而不是用功能分解方法来</a:t>
            </a:r>
            <a:r>
              <a:rPr lang="zh-CN" altLang="en-US" sz="2800" b="1" dirty="0">
                <a:solidFill>
                  <a:srgbClr val="3366FF"/>
                </a:solidFill>
                <a:latin typeface="宋体" panose="02010600030101010101" pitchFamily="2" charset="-122"/>
                <a:ea typeface="宋体" panose="02010600030101010101" pitchFamily="2" charset="-122"/>
              </a:rPr>
              <a:t>确定主题</a:t>
            </a:r>
            <a:r>
              <a:rPr lang="zh-CN" altLang="en-US" sz="2800" dirty="0">
                <a:latin typeface="宋体" panose="02010600030101010101" pitchFamily="2" charset="-122"/>
                <a:ea typeface="宋体" panose="02010600030101010101" pitchFamily="2" charset="-122"/>
              </a:rPr>
              <a:t>。此外，应该按照使不同主题内的对象</a:t>
            </a:r>
            <a:r>
              <a:rPr lang="zh-CN" altLang="en-US" sz="2800" b="1" dirty="0">
                <a:solidFill>
                  <a:srgbClr val="3366FF"/>
                </a:solidFill>
                <a:latin typeface="宋体" panose="02010600030101010101" pitchFamily="2" charset="-122"/>
                <a:ea typeface="宋体" panose="02010600030101010101" pitchFamily="2" charset="-122"/>
              </a:rPr>
              <a:t>相互间依赖</a:t>
            </a:r>
            <a:r>
              <a:rPr lang="zh-CN" altLang="en-US" sz="2800" dirty="0">
                <a:latin typeface="宋体" panose="02010600030101010101" pitchFamily="2" charset="-122"/>
                <a:ea typeface="宋体" panose="02010600030101010101" pitchFamily="2" charset="-122"/>
              </a:rPr>
              <a:t>和</a:t>
            </a:r>
            <a:r>
              <a:rPr lang="zh-CN" altLang="en-US" sz="2800" b="1" dirty="0">
                <a:solidFill>
                  <a:srgbClr val="3366FF"/>
                </a:solidFill>
                <a:latin typeface="宋体" panose="02010600030101010101" pitchFamily="2" charset="-122"/>
                <a:ea typeface="宋体" panose="02010600030101010101" pitchFamily="2" charset="-122"/>
              </a:rPr>
              <a:t>交互最少的原则</a:t>
            </a:r>
            <a:r>
              <a:rPr lang="zh-CN" altLang="en-US" sz="2800" dirty="0">
                <a:latin typeface="宋体" panose="02010600030101010101" pitchFamily="2" charset="-122"/>
                <a:ea typeface="宋体" panose="02010600030101010101" pitchFamily="2" charset="-122"/>
              </a:rPr>
              <a:t>来确定主题。</a:t>
            </a:r>
            <a:endParaRPr lang="zh-CN" altLang="en-US" sz="2800" dirty="0">
              <a:latin typeface="宋体" panose="02010600030101010101" pitchFamily="2" charset="-122"/>
              <a:ea typeface="宋体" panose="02010600030101010101" pitchFamily="2" charset="-122"/>
            </a:endParaRPr>
          </a:p>
          <a:p>
            <a:pPr marL="533400" eaLnBrk="1" hangingPunct="1">
              <a:spcAft>
                <a:spcPts val="600"/>
              </a:spcAft>
            </a:pPr>
            <a:r>
              <a:rPr lang="zh-CN" altLang="en-US" sz="2800" dirty="0">
                <a:latin typeface="宋体" panose="02010600030101010101" pitchFamily="2" charset="-122"/>
                <a:ea typeface="宋体" panose="02010600030101010101" pitchFamily="2" charset="-122"/>
              </a:rPr>
              <a:t>主题可以采用</a:t>
            </a:r>
            <a:r>
              <a:rPr lang="en-US" altLang="zh-CN" sz="2800" b="1" dirty="0">
                <a:solidFill>
                  <a:srgbClr val="3366FF"/>
                </a:solidFill>
                <a:latin typeface="宋体" panose="02010600030101010101" pitchFamily="2" charset="-122"/>
                <a:ea typeface="宋体" panose="02010600030101010101" pitchFamily="2" charset="-122"/>
              </a:rPr>
              <a:t>UML</a:t>
            </a:r>
            <a:r>
              <a:rPr lang="zh-CN" altLang="en-US" sz="2800" b="1" dirty="0">
                <a:solidFill>
                  <a:srgbClr val="3366FF"/>
                </a:solidFill>
                <a:latin typeface="宋体" panose="02010600030101010101" pitchFamily="2" charset="-122"/>
                <a:ea typeface="宋体" panose="02010600030101010101" pitchFamily="2" charset="-122"/>
              </a:rPr>
              <a:t>中的包</a:t>
            </a:r>
            <a:r>
              <a:rPr lang="zh-CN" altLang="en-US" sz="2800" dirty="0">
                <a:latin typeface="宋体" panose="02010600030101010101" pitchFamily="2" charset="-122"/>
                <a:ea typeface="宋体" panose="02010600030101010101" pitchFamily="2" charset="-122"/>
              </a:rPr>
              <a:t>来展现。</a:t>
            </a:r>
            <a:endParaRPr lang="zh-CN" altLang="en-US" sz="28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28596" y="0"/>
            <a:ext cx="8229600" cy="1000108"/>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42844" y="1357306"/>
            <a:ext cx="8229600" cy="785810"/>
          </a:xfrm>
        </p:spPr>
        <p:txBody>
          <a:bodyPr/>
          <a:lstStyle/>
          <a:p>
            <a:pPr algn="l" eaLnBrk="1" hangingPunct="1"/>
            <a:r>
              <a:rPr lang="en-US" altLang="zh-CN" sz="3200" dirty="0">
                <a:solidFill>
                  <a:srgbClr val="CC0000"/>
                </a:solidFill>
                <a:latin typeface="宋体" panose="02010600030101010101" pitchFamily="2" charset="-122"/>
                <a:ea typeface="+mn-ea"/>
                <a:cs typeface="+mn-cs"/>
              </a:rPr>
              <a:t>(3) </a:t>
            </a:r>
            <a:r>
              <a:rPr lang="zh-CN" altLang="en-US" sz="3200" dirty="0">
                <a:solidFill>
                  <a:srgbClr val="CC0000"/>
                </a:solidFill>
                <a:latin typeface="宋体" panose="02010600030101010101" pitchFamily="2" charset="-122"/>
                <a:ea typeface="+mn-ea"/>
                <a:cs typeface="+mn-cs"/>
              </a:rPr>
              <a:t>确定类与对象</a:t>
            </a:r>
            <a:endParaRPr lang="zh-CN" altLang="en-US" sz="3200" dirty="0">
              <a:solidFill>
                <a:srgbClr val="CC0000"/>
              </a:solidFill>
              <a:latin typeface="宋体" panose="02010600030101010101" pitchFamily="2" charset="-122"/>
              <a:ea typeface="+mn-ea"/>
              <a:cs typeface="+mn-cs"/>
            </a:endParaRPr>
          </a:p>
        </p:txBody>
      </p:sp>
      <p:sp>
        <p:nvSpPr>
          <p:cNvPr id="40963" name="Rectangle 3"/>
          <p:cNvSpPr>
            <a:spLocks noGrp="1" noChangeArrowheads="1"/>
          </p:cNvSpPr>
          <p:nvPr>
            <p:ph type="body" idx="1"/>
          </p:nvPr>
        </p:nvSpPr>
        <p:spPr>
          <a:xfrm>
            <a:off x="428596" y="1928802"/>
            <a:ext cx="8229600" cy="4525963"/>
          </a:xfrm>
        </p:spPr>
        <p:txBody>
          <a:bodyPr/>
          <a:lstStyle/>
          <a:p>
            <a:pPr marL="514350" indent="-514350" eaLnBrk="1" hangingPunct="1">
              <a:buFont typeface="+mj-ea"/>
              <a:buAutoNum type="circleNumDbPlain"/>
            </a:pPr>
            <a:r>
              <a:rPr lang="zh-CN" altLang="en-US" sz="2800" b="1" dirty="0">
                <a:solidFill>
                  <a:srgbClr val="3366FF"/>
                </a:solidFill>
                <a:latin typeface="宋体" panose="02010600030101010101" pitchFamily="2" charset="-122"/>
                <a:ea typeface="宋体" panose="02010600030101010101" pitchFamily="2" charset="-122"/>
              </a:rPr>
              <a:t>找出候选的类与对象</a:t>
            </a:r>
            <a:endParaRPr lang="zh-CN" altLang="en-US" sz="2800" b="1" dirty="0">
              <a:solidFill>
                <a:srgbClr val="3366FF"/>
              </a:solidFill>
              <a:latin typeface="宋体" panose="02010600030101010101" pitchFamily="2" charset="-122"/>
              <a:ea typeface="宋体" panose="02010600030101010101" pitchFamily="2" charset="-122"/>
            </a:endParaRPr>
          </a:p>
          <a:p>
            <a:pPr marL="355600" indent="-273050" eaLnBrk="1" hangingPunct="1">
              <a:spcAft>
                <a:spcPts val="1200"/>
              </a:spcAft>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方法</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：类与对象是对问题域中有</a:t>
            </a:r>
            <a:r>
              <a:rPr lang="zh-CN" altLang="en-US" sz="2400" b="1" dirty="0">
                <a:latin typeface="宋体" panose="02010600030101010101" pitchFamily="2" charset="-122"/>
                <a:ea typeface="宋体" panose="02010600030101010101" pitchFamily="2" charset="-122"/>
              </a:rPr>
              <a:t>意义的事物的抽象</a:t>
            </a:r>
            <a:r>
              <a:rPr lang="zh-CN" altLang="en-US" sz="2400" dirty="0">
                <a:latin typeface="宋体" panose="02010600030101010101" pitchFamily="2" charset="-122"/>
                <a:ea typeface="宋体" panose="02010600030101010101" pitchFamily="2" charset="-122"/>
              </a:rPr>
              <a:t>，它们既可能是可见的物理实体，也可能是抽象的概念。我们可以将客观事物分为以下五类去提取：</a:t>
            </a:r>
            <a:endParaRPr lang="zh-CN" altLang="en-US" sz="2400" dirty="0">
              <a:latin typeface="宋体" panose="02010600030101010101" pitchFamily="2" charset="-122"/>
              <a:ea typeface="宋体" panose="02010600030101010101" pitchFamily="2" charset="-122"/>
            </a:endParaRPr>
          </a:p>
          <a:p>
            <a:pPr marL="627380" eaLnBrk="1" hangingPunct="1">
              <a:buClr>
                <a:schemeClr val="accent2"/>
              </a:buClr>
              <a:buSzPct val="75000"/>
              <a:buFont typeface="Wingdings" panose="05000000000000000000" pitchFamily="2" charset="2"/>
              <a:buChar char="Ø"/>
            </a:pPr>
            <a:r>
              <a:rPr lang="zh-CN" altLang="en-US" sz="2400" b="1" dirty="0">
                <a:solidFill>
                  <a:srgbClr val="00B050"/>
                </a:solidFill>
                <a:latin typeface="宋体" panose="02010600030101010101" pitchFamily="2" charset="-122"/>
                <a:ea typeface="宋体" panose="02010600030101010101" pitchFamily="2" charset="-122"/>
              </a:rPr>
              <a:t>可感知的物理实体</a:t>
            </a:r>
            <a:r>
              <a:rPr lang="zh-CN" altLang="en-US" sz="2400" dirty="0">
                <a:latin typeface="宋体" panose="02010600030101010101" pitchFamily="2" charset="-122"/>
                <a:ea typeface="宋体" panose="02010600030101010101" pitchFamily="2" charset="-122"/>
              </a:rPr>
              <a:t>，如教学楼、教室等。</a:t>
            </a:r>
            <a:endParaRPr lang="zh-CN" altLang="en-US" sz="2400" dirty="0">
              <a:latin typeface="宋体" panose="02010600030101010101" pitchFamily="2" charset="-122"/>
              <a:ea typeface="宋体" panose="02010600030101010101" pitchFamily="2" charset="-122"/>
            </a:endParaRPr>
          </a:p>
          <a:p>
            <a:pPr marL="627380" eaLnBrk="1" hangingPunct="1">
              <a:buClr>
                <a:schemeClr val="accent2"/>
              </a:buClr>
              <a:buSzPct val="75000"/>
              <a:buFont typeface="Wingdings" panose="05000000000000000000" pitchFamily="2" charset="2"/>
              <a:buChar char="Ø"/>
            </a:pPr>
            <a:r>
              <a:rPr lang="zh-CN" altLang="en-US" sz="2400" b="1" dirty="0">
                <a:solidFill>
                  <a:srgbClr val="00B050"/>
                </a:solidFill>
                <a:latin typeface="宋体" panose="02010600030101010101" pitchFamily="2" charset="-122"/>
                <a:ea typeface="宋体" panose="02010600030101010101" pitchFamily="2" charset="-122"/>
              </a:rPr>
              <a:t>人或组织的角色</a:t>
            </a:r>
            <a:r>
              <a:rPr lang="zh-CN" altLang="en-US" sz="2400" dirty="0">
                <a:latin typeface="宋体" panose="02010600030101010101" pitchFamily="2" charset="-122"/>
                <a:ea typeface="宋体" panose="02010600030101010101" pitchFamily="2" charset="-122"/>
              </a:rPr>
              <a:t>，如教师、计算机系等。</a:t>
            </a:r>
            <a:endParaRPr lang="zh-CN" altLang="en-US" sz="2400" dirty="0">
              <a:latin typeface="宋体" panose="02010600030101010101" pitchFamily="2" charset="-122"/>
              <a:ea typeface="宋体" panose="02010600030101010101" pitchFamily="2" charset="-122"/>
            </a:endParaRPr>
          </a:p>
          <a:p>
            <a:pPr marL="627380" eaLnBrk="1" hangingPunct="1">
              <a:buClr>
                <a:schemeClr val="accent2"/>
              </a:buClr>
              <a:buSzPct val="75000"/>
              <a:buFont typeface="Wingdings" panose="05000000000000000000" pitchFamily="2" charset="2"/>
              <a:buChar char="Ø"/>
            </a:pPr>
            <a:r>
              <a:rPr lang="zh-CN" altLang="en-US" sz="2400" b="1" dirty="0">
                <a:solidFill>
                  <a:srgbClr val="00B050"/>
                </a:solidFill>
                <a:latin typeface="宋体" panose="02010600030101010101" pitchFamily="2" charset="-122"/>
                <a:ea typeface="宋体" panose="02010600030101010101" pitchFamily="2" charset="-122"/>
              </a:rPr>
              <a:t>应该记忆的事件</a:t>
            </a:r>
            <a:r>
              <a:rPr lang="zh-CN" altLang="en-US" sz="2400" dirty="0">
                <a:latin typeface="宋体" panose="02010600030101010101" pitchFamily="2" charset="-122"/>
                <a:ea typeface="宋体" panose="02010600030101010101" pitchFamily="2" charset="-122"/>
              </a:rPr>
              <a:t>，如演出、交通事故等。</a:t>
            </a:r>
            <a:endParaRPr lang="zh-CN" altLang="en-US" sz="2400" dirty="0">
              <a:latin typeface="宋体" panose="02010600030101010101" pitchFamily="2" charset="-122"/>
              <a:ea typeface="宋体" panose="02010600030101010101" pitchFamily="2" charset="-122"/>
            </a:endParaRPr>
          </a:p>
          <a:p>
            <a:pPr marL="627380" eaLnBrk="1" hangingPunct="1">
              <a:buClr>
                <a:schemeClr val="accent2"/>
              </a:buClr>
              <a:buSzPct val="75000"/>
              <a:buFont typeface="Wingdings" panose="05000000000000000000" pitchFamily="2" charset="2"/>
              <a:buChar char="Ø"/>
            </a:pPr>
            <a:r>
              <a:rPr lang="zh-CN" altLang="en-US" sz="2400" b="1" dirty="0">
                <a:solidFill>
                  <a:srgbClr val="00B050"/>
                </a:solidFill>
                <a:latin typeface="宋体" panose="02010600030101010101" pitchFamily="2" charset="-122"/>
                <a:ea typeface="宋体" panose="02010600030101010101" pitchFamily="2" charset="-122"/>
              </a:rPr>
              <a:t>两个或多个对象的相互作用，通常带有交易或接触的性质</a:t>
            </a:r>
            <a:r>
              <a:rPr lang="zh-CN" altLang="en-US" sz="2400" dirty="0">
                <a:latin typeface="宋体" panose="02010600030101010101" pitchFamily="2" charset="-122"/>
                <a:ea typeface="宋体" panose="02010600030101010101" pitchFamily="2" charset="-122"/>
              </a:rPr>
              <a:t>，如购买、教学等。</a:t>
            </a:r>
            <a:endParaRPr lang="zh-CN" altLang="en-US" sz="2400" dirty="0">
              <a:latin typeface="宋体" panose="02010600030101010101" pitchFamily="2" charset="-122"/>
              <a:ea typeface="宋体" panose="02010600030101010101" pitchFamily="2" charset="-122"/>
            </a:endParaRPr>
          </a:p>
          <a:p>
            <a:pPr marL="627380" eaLnBrk="1" hangingPunct="1">
              <a:buClr>
                <a:schemeClr val="accent2"/>
              </a:buClr>
              <a:buSzPct val="75000"/>
              <a:buFont typeface="Wingdings" panose="05000000000000000000" pitchFamily="2" charset="2"/>
              <a:buChar char="Ø"/>
            </a:pPr>
            <a:r>
              <a:rPr lang="zh-CN" altLang="en-US" sz="2400" b="1" dirty="0">
                <a:solidFill>
                  <a:srgbClr val="00B050"/>
                </a:solidFill>
                <a:latin typeface="宋体" panose="02010600030101010101" pitchFamily="2" charset="-122"/>
                <a:ea typeface="宋体" panose="02010600030101010101" pitchFamily="2" charset="-122"/>
              </a:rPr>
              <a:t>需要说明的概念</a:t>
            </a:r>
            <a:r>
              <a:rPr lang="zh-CN" altLang="en-US" sz="2400" dirty="0">
                <a:latin typeface="宋体" panose="02010600030101010101" pitchFamily="2" charset="-122"/>
                <a:ea typeface="宋体" panose="02010600030101010101" pitchFamily="2" charset="-122"/>
              </a:rPr>
              <a:t>，如保险法、政策等。</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3.3 </a:t>
            </a:r>
            <a:r>
              <a:rPr kumimoji="0" lang="zh-CN" altLang="en-US" sz="4400" b="1" i="0" u="none" strike="noStrike" kern="0" cap="none" spc="0" normalizeH="0" baseline="0" noProof="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500034" y="2071678"/>
            <a:ext cx="8229600" cy="4525963"/>
          </a:xfrm>
        </p:spPr>
        <p:txBody>
          <a:bodyPr/>
          <a:lstStyle/>
          <a:p>
            <a:pPr marL="514350" indent="-514350">
              <a:buFont typeface="+mj-ea"/>
              <a:buAutoNum type="circleNumDbPlain"/>
            </a:pPr>
            <a:r>
              <a:rPr lang="en-US" altLang="zh-CN" sz="2800" b="1" dirty="0">
                <a:solidFill>
                  <a:srgbClr val="3366FF"/>
                </a:solidFill>
                <a:ea typeface="宋体" panose="02010600030101010101" pitchFamily="2" charset="-122"/>
              </a:rPr>
              <a:t> </a:t>
            </a:r>
            <a:r>
              <a:rPr lang="zh-CN" altLang="en-US" sz="2800" b="1" dirty="0">
                <a:solidFill>
                  <a:srgbClr val="3366FF"/>
                </a:solidFill>
                <a:ea typeface="宋体" panose="02010600030101010101" pitchFamily="2" charset="-122"/>
              </a:rPr>
              <a:t>找出候选的类与对象</a:t>
            </a:r>
            <a:endParaRPr lang="zh-CN" altLang="en-US" sz="2800" b="1" dirty="0">
              <a:solidFill>
                <a:srgbClr val="3366FF"/>
              </a:solidFill>
              <a:ea typeface="宋体" panose="02010600030101010101" pitchFamily="2" charset="-122"/>
            </a:endParaRPr>
          </a:p>
          <a:p>
            <a:pPr eaLnBrk="1" hangingPunct="1">
              <a:spcAft>
                <a:spcPts val="1200"/>
              </a:spcAft>
              <a:buFont typeface="Wingdings" panose="05000000000000000000" pitchFamily="2" charset="2"/>
              <a:buChar char="l"/>
            </a:pPr>
            <a:r>
              <a:rPr lang="zh-CN" altLang="en-US" sz="2400" b="1" dirty="0">
                <a:latin typeface="楷体_GB2312" pitchFamily="49" charset="-122"/>
                <a:ea typeface="楷体_GB2312" pitchFamily="49" charset="-122"/>
              </a:rPr>
              <a:t>方法</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：另一种更简单的非正式分析方法</a:t>
            </a:r>
            <a:r>
              <a:rPr lang="zh-CN" altLang="en-US" sz="2400" dirty="0">
                <a:latin typeface="楷体_GB2312" pitchFamily="49" charset="-122"/>
                <a:ea typeface="楷体_GB2312" pitchFamily="49" charset="-122"/>
              </a:rPr>
              <a:t>，是以自然语言书写的需求陈述为依据，把陈述中的</a:t>
            </a:r>
            <a:r>
              <a:rPr lang="zh-CN" altLang="en-US" sz="2400" b="1" dirty="0">
                <a:solidFill>
                  <a:srgbClr val="FF0000"/>
                </a:solidFill>
                <a:latin typeface="楷体_GB2312" pitchFamily="49" charset="-122"/>
                <a:ea typeface="楷体_GB2312" pitchFamily="49" charset="-122"/>
              </a:rPr>
              <a:t>名词</a:t>
            </a:r>
            <a:r>
              <a:rPr lang="zh-CN" altLang="en-US" sz="2400" dirty="0">
                <a:latin typeface="楷体_GB2312" pitchFamily="49" charset="-122"/>
                <a:ea typeface="楷体_GB2312" pitchFamily="49" charset="-122"/>
              </a:rPr>
              <a:t>作为类与</a:t>
            </a:r>
            <a:r>
              <a:rPr lang="zh-CN" altLang="en-US" sz="2400" b="1" dirty="0">
                <a:solidFill>
                  <a:srgbClr val="00B050"/>
                </a:solidFill>
                <a:latin typeface="楷体_GB2312" pitchFamily="49" charset="-122"/>
                <a:ea typeface="楷体_GB2312" pitchFamily="49" charset="-122"/>
              </a:rPr>
              <a:t>对象的候选者</a:t>
            </a:r>
            <a:r>
              <a:rPr lang="zh-CN" altLang="en-US" sz="2400" dirty="0">
                <a:latin typeface="楷体_GB2312" pitchFamily="49" charset="-122"/>
                <a:ea typeface="楷体_GB2312" pitchFamily="49" charset="-122"/>
              </a:rPr>
              <a:t>，用</a:t>
            </a:r>
            <a:r>
              <a:rPr lang="zh-CN" altLang="en-US" sz="2400" b="1" dirty="0">
                <a:solidFill>
                  <a:srgbClr val="FF0000"/>
                </a:solidFill>
                <a:latin typeface="楷体_GB2312" pitchFamily="49" charset="-122"/>
                <a:ea typeface="楷体_GB2312" pitchFamily="49" charset="-122"/>
              </a:rPr>
              <a:t>形容词</a:t>
            </a:r>
            <a:r>
              <a:rPr lang="zh-CN" altLang="en-US" sz="2400" dirty="0">
                <a:latin typeface="楷体_GB2312" pitchFamily="49" charset="-122"/>
                <a:ea typeface="楷体_GB2312" pitchFamily="49" charset="-122"/>
              </a:rPr>
              <a:t>作为确定</a:t>
            </a:r>
            <a:r>
              <a:rPr lang="zh-CN" altLang="en-US" sz="2400" b="1" dirty="0">
                <a:solidFill>
                  <a:srgbClr val="00B050"/>
                </a:solidFill>
                <a:latin typeface="楷体_GB2312" pitchFamily="49" charset="-122"/>
                <a:ea typeface="楷体_GB2312" pitchFamily="49" charset="-122"/>
              </a:rPr>
              <a:t>属性的线索</a:t>
            </a:r>
            <a:r>
              <a:rPr lang="zh-CN" altLang="en-US" sz="2400" dirty="0">
                <a:latin typeface="楷体_GB2312" pitchFamily="49" charset="-122"/>
                <a:ea typeface="楷体_GB2312" pitchFamily="49" charset="-122"/>
              </a:rPr>
              <a:t>，把</a:t>
            </a:r>
            <a:r>
              <a:rPr lang="zh-CN" altLang="en-US" sz="2400" b="1" dirty="0">
                <a:solidFill>
                  <a:srgbClr val="FF0000"/>
                </a:solidFill>
                <a:latin typeface="楷体_GB2312" pitchFamily="49" charset="-122"/>
                <a:ea typeface="楷体_GB2312" pitchFamily="49" charset="-122"/>
              </a:rPr>
              <a:t>动词</a:t>
            </a:r>
            <a:r>
              <a:rPr lang="zh-CN" altLang="en-US" sz="2400" dirty="0">
                <a:latin typeface="楷体_GB2312" pitchFamily="49" charset="-122"/>
                <a:ea typeface="楷体_GB2312" pitchFamily="49" charset="-122"/>
              </a:rPr>
              <a:t>作为服务</a:t>
            </a:r>
            <a:r>
              <a:rPr lang="en-US" altLang="zh-CN" sz="2400" b="1" dirty="0">
                <a:solidFill>
                  <a:srgbClr val="00B050"/>
                </a:solidFill>
                <a:latin typeface="楷体_GB2312" pitchFamily="49" charset="-122"/>
                <a:ea typeface="楷体_GB2312" pitchFamily="49" charset="-122"/>
              </a:rPr>
              <a:t>(</a:t>
            </a:r>
            <a:r>
              <a:rPr lang="zh-CN" altLang="en-US" sz="2400" b="1" dirty="0">
                <a:solidFill>
                  <a:srgbClr val="00B050"/>
                </a:solidFill>
                <a:latin typeface="楷体_GB2312" pitchFamily="49" charset="-122"/>
                <a:ea typeface="楷体_GB2312" pitchFamily="49" charset="-122"/>
              </a:rPr>
              <a:t>操作</a:t>
            </a:r>
            <a:r>
              <a:rPr lang="en-US" altLang="zh-CN" sz="2400" b="1" dirty="0">
                <a:solidFill>
                  <a:srgbClr val="00B050"/>
                </a:solidFill>
                <a:latin typeface="楷体_GB2312" pitchFamily="49" charset="-122"/>
                <a:ea typeface="楷体_GB2312" pitchFamily="49" charset="-122"/>
              </a:rPr>
              <a:t>)</a:t>
            </a:r>
            <a:r>
              <a:rPr lang="zh-CN" altLang="en-US" sz="2400" b="1" dirty="0">
                <a:solidFill>
                  <a:srgbClr val="00B050"/>
                </a:solidFill>
                <a:latin typeface="楷体_GB2312" pitchFamily="49" charset="-122"/>
                <a:ea typeface="楷体_GB2312" pitchFamily="49" charset="-122"/>
              </a:rPr>
              <a:t>的候选者</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marL="628650" indent="-355600" eaLnBrk="1" hangingPunct="1"/>
            <a:r>
              <a:rPr lang="zh-CN" altLang="en-US" sz="2400" dirty="0">
                <a:latin typeface="楷体_GB2312" pitchFamily="49" charset="-122"/>
                <a:ea typeface="楷体_GB2312" pitchFamily="49" charset="-122"/>
              </a:rPr>
              <a:t>例如，在选课系统中，可以初步确定</a:t>
            </a:r>
            <a:r>
              <a:rPr lang="en-US" altLang="zh-CN" sz="2400" dirty="0">
                <a:latin typeface="楷体_GB2312" pitchFamily="49" charset="-122"/>
                <a:ea typeface="楷体_GB2312" pitchFamily="49" charset="-122"/>
              </a:rPr>
              <a:t>Teacher</a:t>
            </a:r>
            <a:r>
              <a:rPr lang="zh-CN" altLang="en-US" sz="2400" dirty="0">
                <a:latin typeface="楷体_GB2312" pitchFamily="49" charset="-122"/>
                <a:ea typeface="楷体_GB2312" pitchFamily="49" charset="-122"/>
              </a:rPr>
              <a:t>（教师）、</a:t>
            </a:r>
            <a:r>
              <a:rPr lang="en-US" altLang="zh-CN" sz="2400" dirty="0">
                <a:latin typeface="楷体_GB2312" pitchFamily="49" charset="-122"/>
                <a:ea typeface="楷体_GB2312" pitchFamily="49" charset="-122"/>
              </a:rPr>
              <a:t>Student</a:t>
            </a:r>
            <a:r>
              <a:rPr lang="zh-CN" altLang="en-US" sz="2400" dirty="0">
                <a:latin typeface="楷体_GB2312" pitchFamily="49" charset="-122"/>
                <a:ea typeface="楷体_GB2312" pitchFamily="49" charset="-122"/>
              </a:rPr>
              <a:t>（学生）、</a:t>
            </a:r>
            <a:r>
              <a:rPr lang="en-US" altLang="zh-CN" sz="2400" dirty="0">
                <a:latin typeface="楷体_GB2312" pitchFamily="49" charset="-122"/>
                <a:ea typeface="楷体_GB2312" pitchFamily="49" charset="-122"/>
              </a:rPr>
              <a:t>Course</a:t>
            </a:r>
            <a:r>
              <a:rPr lang="zh-CN" altLang="en-US" sz="2400" dirty="0">
                <a:latin typeface="楷体_GB2312" pitchFamily="49" charset="-122"/>
                <a:ea typeface="楷体_GB2312" pitchFamily="49" charset="-122"/>
              </a:rPr>
              <a:t>（课程）、</a:t>
            </a:r>
            <a:r>
              <a:rPr lang="en-US" altLang="zh-CN" sz="2400" dirty="0" err="1">
                <a:latin typeface="楷体_GB2312" pitchFamily="49" charset="-122"/>
                <a:ea typeface="楷体_GB2312" pitchFamily="49" charset="-122"/>
              </a:rPr>
              <a:t>CourseTask</a:t>
            </a:r>
            <a:r>
              <a:rPr lang="zh-CN" altLang="en-US" sz="2400" dirty="0">
                <a:latin typeface="楷体_GB2312" pitchFamily="49" charset="-122"/>
                <a:ea typeface="楷体_GB2312" pitchFamily="49" charset="-122"/>
              </a:rPr>
              <a:t>（课程任务，指一门课程划分为多个任务）、</a:t>
            </a:r>
            <a:r>
              <a:rPr lang="en-US" altLang="zh-CN" sz="2400" dirty="0" err="1">
                <a:latin typeface="楷体_GB2312" pitchFamily="49" charset="-122"/>
                <a:ea typeface="楷体_GB2312" pitchFamily="49" charset="-122"/>
              </a:rPr>
              <a:t>StudentList</a:t>
            </a:r>
            <a:r>
              <a:rPr lang="zh-CN" altLang="en-US" sz="2400" dirty="0">
                <a:latin typeface="楷体_GB2312" pitchFamily="49" charset="-122"/>
                <a:ea typeface="楷体_GB2312" pitchFamily="49" charset="-122"/>
              </a:rPr>
              <a:t>（学生名册）、</a:t>
            </a:r>
            <a:r>
              <a:rPr lang="en-US" altLang="zh-CN" sz="2400" dirty="0" err="1">
                <a:latin typeface="楷体_GB2312" pitchFamily="49" charset="-122"/>
                <a:ea typeface="楷体_GB2312" pitchFamily="49" charset="-122"/>
              </a:rPr>
              <a:t>ScoreReport</a:t>
            </a:r>
            <a:r>
              <a:rPr lang="zh-CN" altLang="en-US" sz="2400" dirty="0">
                <a:latin typeface="楷体_GB2312" pitchFamily="49" charset="-122"/>
                <a:ea typeface="楷体_GB2312" pitchFamily="49" charset="-122"/>
              </a:rPr>
              <a:t>（成绩单）等类与对象。</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dirty="0"/>
              <a:t>3.3 </a:t>
            </a:r>
            <a:r>
              <a:rPr lang="zh-CN" altLang="en-US" dirty="0"/>
              <a:t>建立对象模型</a:t>
            </a:r>
            <a:endParaRPr lang="zh-CN" altLang="en-US" dirty="0"/>
          </a:p>
        </p:txBody>
      </p:sp>
      <p:sp>
        <p:nvSpPr>
          <p:cNvPr id="7" name="Rectangle 2"/>
          <p:cNvSpPr txBox="1">
            <a:spLocks noChangeArrowheads="1"/>
          </p:cNvSpPr>
          <p:nvPr/>
        </p:nvSpPr>
        <p:spPr bwMode="auto">
          <a:xfrm>
            <a:off x="142844" y="1357298"/>
            <a:ext cx="8229600" cy="78581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(3) </a:t>
            </a:r>
            <a:r>
              <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确定类与对象</a:t>
            </a:r>
            <a:endPar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endParaRPr>
          </a:p>
        </p:txBody>
      </p:sp>
    </p:spTree>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357158" y="2143117"/>
            <a:ext cx="8229600" cy="3286148"/>
          </a:xfrm>
        </p:spPr>
        <p:txBody>
          <a:bodyPr/>
          <a:lstStyle/>
          <a:p>
            <a:pPr marL="514350" indent="-336550">
              <a:buFont typeface="+mj-ea"/>
              <a:buAutoNum type="circleNumDbPlain" startAt="2"/>
            </a:pPr>
            <a:r>
              <a:rPr lang="zh-CN" altLang="en-US" sz="2800" b="1" dirty="0">
                <a:solidFill>
                  <a:srgbClr val="3366FF"/>
                </a:solidFill>
                <a:latin typeface="宋体" panose="02010600030101010101" pitchFamily="2" charset="-122"/>
                <a:ea typeface="宋体" panose="02010600030101010101" pitchFamily="2" charset="-122"/>
              </a:rPr>
              <a:t>  筛选出正确的类与对象</a:t>
            </a:r>
            <a:endParaRPr lang="zh-CN" altLang="en-US" sz="2800" b="1" dirty="0">
              <a:solidFill>
                <a:srgbClr val="3366FF"/>
              </a:solidFill>
              <a:latin typeface="宋体" panose="02010600030101010101" pitchFamily="2" charset="-122"/>
              <a:ea typeface="宋体" panose="02010600030101010101" pitchFamily="2" charset="-122"/>
            </a:endParaRPr>
          </a:p>
          <a:p>
            <a:pPr algn="just" eaLnBrk="1" hangingPunct="1">
              <a:buFontTx/>
              <a:buNone/>
            </a:pPr>
            <a:r>
              <a:rPr lang="zh-CN" altLang="en-US"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严格考察每个候选对象，从中去掉不正确的或不必要的类与对象，仅保留确实应该记录其信息或需要其提供服务的那些类与对象。</a:t>
            </a:r>
            <a:endParaRPr lang="en-US" altLang="zh-CN" sz="2800" dirty="0">
              <a:latin typeface="宋体" panose="02010600030101010101" pitchFamily="2" charset="-122"/>
              <a:ea typeface="宋体" panose="02010600030101010101" pitchFamily="2" charset="-122"/>
            </a:endParaRPr>
          </a:p>
          <a:p>
            <a:pPr algn="just" eaLnBrk="1" hangingPunct="1">
              <a:buFontTx/>
              <a:buNone/>
            </a:pP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依据的标准是考虑</a:t>
            </a:r>
            <a:r>
              <a:rPr lang="zh-CN" altLang="en-US" sz="2800" dirty="0">
                <a:solidFill>
                  <a:srgbClr val="FF0000"/>
                </a:solidFill>
                <a:latin typeface="宋体" panose="02010600030101010101" pitchFamily="2" charset="-122"/>
                <a:ea typeface="宋体" panose="02010600030101010101" pitchFamily="2" charset="-122"/>
              </a:rPr>
              <a:t>冗余、无关、笼统、属性、操作、实现</a:t>
            </a:r>
            <a:r>
              <a:rPr lang="zh-CN" altLang="en-US" sz="2800" dirty="0">
                <a:latin typeface="宋体" panose="02010600030101010101" pitchFamily="2" charset="-122"/>
                <a:ea typeface="宋体" panose="02010600030101010101" pitchFamily="2" charset="-122"/>
              </a:rPr>
              <a:t>等方面来删除不正确或不必要的类与对象。</a:t>
            </a:r>
            <a:endParaRPr lang="zh-CN" altLang="en-US" sz="28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dirty="0"/>
              <a:t>3.3 </a:t>
            </a:r>
            <a:r>
              <a:rPr lang="zh-CN" altLang="en-US" dirty="0"/>
              <a:t>建立对象模型</a:t>
            </a:r>
            <a:endParaRPr lang="zh-CN" altLang="en-US" dirty="0"/>
          </a:p>
        </p:txBody>
      </p:sp>
      <p:sp>
        <p:nvSpPr>
          <p:cNvPr id="7" name="Rectangle 2"/>
          <p:cNvSpPr txBox="1">
            <a:spLocks noChangeArrowheads="1"/>
          </p:cNvSpPr>
          <p:nvPr/>
        </p:nvSpPr>
        <p:spPr bwMode="auto">
          <a:xfrm>
            <a:off x="142844" y="1357298"/>
            <a:ext cx="8229600" cy="78581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(3) </a:t>
            </a:r>
            <a:r>
              <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确定类与对象</a:t>
            </a:r>
            <a:endPar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28596" y="1571612"/>
            <a:ext cx="8064500" cy="4968875"/>
          </a:xfrm>
          <a:prstGeom prst="rect">
            <a:avLst/>
          </a:prstGeom>
          <a:noFill/>
          <a:ln w="9525">
            <a:noFill/>
            <a:miter lim="800000"/>
          </a:ln>
          <a:effectLst/>
        </p:spPr>
        <p:txBody>
          <a:bodyPr/>
          <a:lstStyle/>
          <a:p>
            <a:pPr marL="342900" indent="-342900">
              <a:lnSpc>
                <a:spcPct val="130000"/>
              </a:lnSpc>
              <a:spcBef>
                <a:spcPct val="20000"/>
              </a:spcBef>
              <a:defRPr/>
            </a:pPr>
            <a:r>
              <a:rPr lang="en-US" altLang="zh-CN" sz="2800" b="1" dirty="0">
                <a:ea typeface="楷体_GB2312" pitchFamily="49" charset="-122"/>
              </a:rPr>
              <a:t>(3) </a:t>
            </a:r>
            <a:r>
              <a:rPr lang="zh-CN" altLang="en-US" sz="2800" b="1" dirty="0">
                <a:solidFill>
                  <a:srgbClr val="3366FF"/>
                </a:solidFill>
                <a:ea typeface="楷体_GB2312" pitchFamily="49" charset="-122"/>
              </a:rPr>
              <a:t>开发特性</a:t>
            </a:r>
            <a:r>
              <a:rPr lang="en-US" altLang="zh-CN" sz="2800" b="1" dirty="0">
                <a:solidFill>
                  <a:srgbClr val="3366FF"/>
                </a:solidFill>
                <a:ea typeface="楷体_GB2312" pitchFamily="49" charset="-122"/>
              </a:rPr>
              <a:t>: </a:t>
            </a:r>
            <a:r>
              <a:rPr lang="zh-CN" altLang="en-US" sz="2800" b="1" dirty="0">
                <a:ea typeface="楷体_GB2312" pitchFamily="49" charset="-122"/>
              </a:rPr>
              <a:t>尽管已经有了一些工具（也是软件）来辅助软件开发工作，但到目前为止尚未实现自动化。软件开发中仍然包含了相当份量的个体劳动，使得这一大规模知识型工作充满了个人行为和个人因素。 </a:t>
            </a:r>
            <a:endParaRPr lang="zh-CN" altLang="en-US" sz="2800" b="1" dirty="0">
              <a:ea typeface="楷体_GB2312" pitchFamily="49" charset="-122"/>
            </a:endParaRPr>
          </a:p>
          <a:p>
            <a:pPr marL="342900" indent="-342900">
              <a:lnSpc>
                <a:spcPct val="130000"/>
              </a:lnSpc>
              <a:spcBef>
                <a:spcPct val="20000"/>
              </a:spcBef>
              <a:defRPr/>
            </a:pPr>
            <a:r>
              <a:rPr lang="en-US" altLang="zh-CN" sz="2800" b="1" dirty="0">
                <a:ea typeface="楷体_GB2312" pitchFamily="49" charset="-122"/>
              </a:rPr>
              <a:t>(4) </a:t>
            </a:r>
            <a:r>
              <a:rPr lang="zh-CN" altLang="en-US" sz="2800" b="1" dirty="0">
                <a:solidFill>
                  <a:srgbClr val="3366FF"/>
                </a:solidFill>
                <a:ea typeface="楷体_GB2312" pitchFamily="49" charset="-122"/>
              </a:rPr>
              <a:t>质量特性：</a:t>
            </a:r>
            <a:r>
              <a:rPr lang="zh-CN" altLang="en-US" sz="2800" b="1" dirty="0">
                <a:ea typeface="楷体_GB2312" pitchFamily="49" charset="-122"/>
              </a:rPr>
              <a:t>目前还无法得到完全没有缺陷的软件产品 。</a:t>
            </a:r>
            <a:endParaRPr lang="zh-CN" altLang="en-US" sz="2800" b="1" dirty="0">
              <a:ea typeface="楷体_GB2312" pitchFamily="49" charset="-122"/>
            </a:endParaRPr>
          </a:p>
        </p:txBody>
      </p:sp>
      <p:sp>
        <p:nvSpPr>
          <p:cNvPr id="10243"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1.1 </a:t>
            </a:r>
            <a:r>
              <a:rPr lang="zh-CN" altLang="en-US" sz="4400" dirty="0">
                <a:solidFill>
                  <a:schemeClr val="bg1"/>
                </a:solidFill>
                <a:ea typeface="黑体" panose="02010609060101010101" pitchFamily="2" charset="-122"/>
              </a:rPr>
              <a:t>软件的概念、特性和分类</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ChangeArrowheads="1"/>
          </p:cNvSpPr>
          <p:nvPr>
            <p:ph type="body" idx="1"/>
          </p:nvPr>
        </p:nvSpPr>
        <p:spPr>
          <a:xfrm>
            <a:off x="428596" y="2071678"/>
            <a:ext cx="8229600" cy="4525963"/>
          </a:xfrm>
        </p:spPr>
        <p:txBody>
          <a:bodyPr/>
          <a:lstStyle/>
          <a:p>
            <a:pPr marL="692150" indent="-514350">
              <a:buFont typeface="+mj-ea"/>
              <a:buAutoNum type="circleNumDbPlain" startAt="3"/>
            </a:pPr>
            <a:r>
              <a:rPr lang="zh-CN" altLang="en-US" sz="2800" b="1" dirty="0">
                <a:solidFill>
                  <a:srgbClr val="3366FF"/>
                </a:solidFill>
                <a:latin typeface="宋体" panose="02010600030101010101" pitchFamily="2" charset="-122"/>
                <a:ea typeface="宋体" panose="02010600030101010101" pitchFamily="2" charset="-122"/>
              </a:rPr>
              <a:t>区分实体类、边界类和控制类</a:t>
            </a:r>
            <a:endParaRPr lang="zh-CN" altLang="en-US" sz="2800" b="1" dirty="0">
              <a:solidFill>
                <a:srgbClr val="3366FF"/>
              </a:solidFill>
              <a:latin typeface="宋体" panose="02010600030101010101" pitchFamily="2" charset="-122"/>
              <a:ea typeface="宋体" panose="02010600030101010101" pitchFamily="2" charset="-122"/>
            </a:endParaRPr>
          </a:p>
          <a:p>
            <a:pPr marL="533400" eaLnBrk="1" hangingPunct="1"/>
            <a:r>
              <a:rPr lang="zh-CN" altLang="en-US" sz="2400" dirty="0">
                <a:latin typeface="楷体_GB2312" pitchFamily="49" charset="-122"/>
                <a:ea typeface="楷体_GB2312" pitchFamily="49" charset="-122"/>
              </a:rPr>
              <a:t>在类分析时首先从问题域的实体类入手，如果在建立分析对象模型时区分实体类、边界类和控制类，将有助于理解系统。</a:t>
            </a:r>
            <a:endParaRPr lang="zh-CN" altLang="en-US" sz="2400" dirty="0">
              <a:latin typeface="楷体_GB2312" pitchFamily="49" charset="-122"/>
              <a:ea typeface="楷体_GB2312" pitchFamily="49" charset="-122"/>
            </a:endParaRPr>
          </a:p>
          <a:p>
            <a:pPr marL="533400" eaLnBrk="1" hangingPunct="1"/>
            <a:r>
              <a:rPr lang="zh-CN" altLang="en-US" sz="2400" b="1" dirty="0">
                <a:solidFill>
                  <a:srgbClr val="FF0000"/>
                </a:solidFill>
                <a:latin typeface="楷体_GB2312" pitchFamily="49" charset="-122"/>
                <a:ea typeface="楷体_GB2312" pitchFamily="49" charset="-122"/>
              </a:rPr>
              <a:t>实体类</a:t>
            </a:r>
            <a:r>
              <a:rPr lang="zh-CN" altLang="en-US" sz="2400" dirty="0">
                <a:latin typeface="楷体_GB2312" pitchFamily="49" charset="-122"/>
                <a:ea typeface="楷体_GB2312" pitchFamily="49" charset="-122"/>
              </a:rPr>
              <a:t>表示系统将跟踪的持久信息；</a:t>
            </a:r>
            <a:r>
              <a:rPr lang="zh-CN" altLang="en-US" sz="2400" b="1" dirty="0">
                <a:solidFill>
                  <a:srgbClr val="FF0000"/>
                </a:solidFill>
                <a:latin typeface="楷体_GB2312" pitchFamily="49" charset="-122"/>
                <a:ea typeface="楷体_GB2312" pitchFamily="49" charset="-122"/>
              </a:rPr>
              <a:t>边界类</a:t>
            </a:r>
            <a:r>
              <a:rPr lang="zh-CN" altLang="en-US" sz="2400" dirty="0">
                <a:latin typeface="楷体_GB2312" pitchFamily="49" charset="-122"/>
                <a:ea typeface="楷体_GB2312" pitchFamily="49" charset="-122"/>
              </a:rPr>
              <a:t>表示参与者与系统之间的交互；</a:t>
            </a:r>
            <a:r>
              <a:rPr lang="zh-CN" altLang="en-US" sz="2400" b="1" dirty="0">
                <a:solidFill>
                  <a:srgbClr val="FF0000"/>
                </a:solidFill>
                <a:latin typeface="楷体_GB2312" pitchFamily="49" charset="-122"/>
                <a:ea typeface="楷体_GB2312" pitchFamily="49" charset="-122"/>
              </a:rPr>
              <a:t>控制类</a:t>
            </a:r>
            <a:r>
              <a:rPr lang="zh-CN" altLang="en-US" sz="2400" dirty="0">
                <a:latin typeface="楷体_GB2312" pitchFamily="49" charset="-122"/>
                <a:ea typeface="楷体_GB2312" pitchFamily="49" charset="-122"/>
              </a:rPr>
              <a:t>负责用例的实现。其图形表示如图所示。</a:t>
            </a:r>
            <a:endParaRPr lang="zh-CN" altLang="en-US" sz="2400" dirty="0">
              <a:latin typeface="楷体_GB2312" pitchFamily="49" charset="-122"/>
              <a:ea typeface="楷体_GB2312" pitchFamily="49" charset="-122"/>
            </a:endParaRPr>
          </a:p>
        </p:txBody>
      </p:sp>
      <p:pic>
        <p:nvPicPr>
          <p:cNvPr id="283652" name="Picture 4" descr="未标题-21 拷贝"/>
          <p:cNvPicPr>
            <a:picLocks noChangeAspect="1" noChangeArrowheads="1"/>
          </p:cNvPicPr>
          <p:nvPr/>
        </p:nvPicPr>
        <p:blipFill>
          <a:blip r:embed="rId1"/>
          <a:srcRect/>
          <a:stretch>
            <a:fillRect/>
          </a:stretch>
        </p:blipFill>
        <p:spPr bwMode="auto">
          <a:xfrm>
            <a:off x="2484438" y="5075259"/>
            <a:ext cx="4826000" cy="1354137"/>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609600" y="3635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3.3 </a:t>
            </a:r>
            <a:r>
              <a:rPr kumimoji="0" lang="zh-CN" altLang="en-US" sz="4400" b="1" i="0" u="none" strike="noStrike" kern="0" cap="none" spc="0" normalizeH="0" baseline="0" noProof="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7" name="Rectangle 2"/>
          <p:cNvSpPr txBox="1">
            <a:spLocks noChangeArrowheads="1"/>
          </p:cNvSpPr>
          <p:nvPr/>
        </p:nvSpPr>
        <p:spPr bwMode="auto">
          <a:xfrm>
            <a:off x="71406" y="1357298"/>
            <a:ext cx="8229600" cy="78581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rgbClr val="CC0000"/>
                </a:solidFill>
                <a:effectLst/>
                <a:uLnTx/>
                <a:uFillTx/>
                <a:latin typeface="宋体" panose="02010600030101010101" pitchFamily="2" charset="-122"/>
                <a:ea typeface="+mn-ea"/>
                <a:cs typeface="+mn-cs"/>
              </a:rPr>
              <a:t>(3) </a:t>
            </a:r>
            <a:r>
              <a:rPr kumimoji="0" lang="zh-CN" altLang="en-US" sz="3200" b="1" i="0" u="none" strike="noStrike" kern="0" cap="none" spc="0" normalizeH="0" baseline="0" noProof="0">
                <a:ln>
                  <a:noFill/>
                </a:ln>
                <a:solidFill>
                  <a:srgbClr val="CC0000"/>
                </a:solidFill>
                <a:effectLst/>
                <a:uLnTx/>
                <a:uFillTx/>
                <a:latin typeface="宋体" panose="02010600030101010101" pitchFamily="2" charset="-122"/>
                <a:ea typeface="+mn-ea"/>
                <a:cs typeface="+mn-cs"/>
              </a:rPr>
              <a:t>确定类与对象</a:t>
            </a:r>
            <a:endPar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651">
                                            <p:txEl>
                                              <p:pRg st="1" end="1"/>
                                            </p:txEl>
                                          </p:spTgt>
                                        </p:tgtEl>
                                        <p:attrNameLst>
                                          <p:attrName>style.visibility</p:attrName>
                                        </p:attrNameLst>
                                      </p:cBhvr>
                                      <p:to>
                                        <p:strVal val="visible"/>
                                      </p:to>
                                    </p:set>
                                    <p:anim calcmode="lin" valueType="num">
                                      <p:cBhvr additive="base">
                                        <p:cTn id="7" dur="500" fill="hold"/>
                                        <p:tgtEl>
                                          <p:spTgt spid="2836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3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3651">
                                            <p:txEl>
                                              <p:pRg st="2" end="2"/>
                                            </p:txEl>
                                          </p:spTgt>
                                        </p:tgtEl>
                                        <p:attrNameLst>
                                          <p:attrName>style.visibility</p:attrName>
                                        </p:attrNameLst>
                                      </p:cBhvr>
                                      <p:to>
                                        <p:strVal val="visible"/>
                                      </p:to>
                                    </p:set>
                                    <p:anim calcmode="lin" valueType="num">
                                      <p:cBhvr additive="base">
                                        <p:cTn id="13" dur="500" fill="hold"/>
                                        <p:tgtEl>
                                          <p:spTgt spid="28365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3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283652"/>
                                        </p:tgtEl>
                                        <p:attrNameLst>
                                          <p:attrName>style.visibility</p:attrName>
                                        </p:attrNameLst>
                                      </p:cBhvr>
                                      <p:to>
                                        <p:strVal val="visible"/>
                                      </p:to>
                                    </p:set>
                                    <p:animEffect transition="in" filter="box(in)">
                                      <p:cBhvr>
                                        <p:cTn id="19" dur="500"/>
                                        <p:tgtEl>
                                          <p:spTgt spid="283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42844" y="1428736"/>
            <a:ext cx="8229600" cy="714380"/>
          </a:xfrm>
        </p:spPr>
        <p:txBody>
          <a:bodyPr/>
          <a:lstStyle/>
          <a:p>
            <a:pPr algn="l"/>
            <a:r>
              <a:rPr lang="en-US" altLang="zh-CN" sz="3200" dirty="0">
                <a:solidFill>
                  <a:srgbClr val="CC0000"/>
                </a:solidFill>
                <a:latin typeface="宋体" panose="02010600030101010101" pitchFamily="2" charset="-122"/>
                <a:ea typeface="+mn-ea"/>
                <a:cs typeface="+mn-cs"/>
              </a:rPr>
              <a:t>(4)</a:t>
            </a:r>
            <a:r>
              <a:rPr lang="zh-CN" altLang="en-US" sz="3200" dirty="0">
                <a:solidFill>
                  <a:srgbClr val="CC0000"/>
                </a:solidFill>
                <a:latin typeface="宋体" panose="02010600030101010101" pitchFamily="2" charset="-122"/>
                <a:ea typeface="+mn-ea"/>
                <a:cs typeface="+mn-cs"/>
              </a:rPr>
              <a:t>确定结构</a:t>
            </a:r>
            <a:endParaRPr lang="zh-CN" altLang="en-US" sz="3200" dirty="0">
              <a:solidFill>
                <a:srgbClr val="CC0000"/>
              </a:solidFill>
              <a:latin typeface="宋体" panose="02010600030101010101" pitchFamily="2" charset="-122"/>
              <a:ea typeface="+mn-ea"/>
              <a:cs typeface="+mn-cs"/>
            </a:endParaRPr>
          </a:p>
        </p:txBody>
      </p:sp>
      <p:sp>
        <p:nvSpPr>
          <p:cNvPr id="5" name="Rectangle 3"/>
          <p:cNvSpPr txBox="1">
            <a:spLocks noChangeArrowheads="1"/>
          </p:cNvSpPr>
          <p:nvPr/>
        </p:nvSpPr>
        <p:spPr bwMode="auto">
          <a:xfrm>
            <a:off x="500034" y="2214554"/>
            <a:ext cx="8229600" cy="3929090"/>
          </a:xfrm>
          <a:prstGeom prst="rect">
            <a:avLst/>
          </a:prstGeom>
          <a:noFill/>
          <a:ln w="9525">
            <a:noFill/>
            <a:miter lim="800000"/>
          </a:ln>
          <a:effectLst/>
        </p:spPr>
        <p:txBody>
          <a:bodyPr/>
          <a:lstStyle/>
          <a:p>
            <a:pPr marL="514350" indent="-514350">
              <a:spcBef>
                <a:spcPct val="20000"/>
              </a:spcBef>
              <a:buFont typeface="+mj-ea"/>
              <a:buAutoNum type="circleNumDbPlain"/>
              <a:defRPr/>
            </a:pPr>
            <a:r>
              <a:rPr lang="zh-CN" altLang="en-US" sz="2800" b="1" kern="0" dirty="0">
                <a:solidFill>
                  <a:srgbClr val="3366FF"/>
                </a:solidFill>
                <a:latin typeface="+mn-lt"/>
              </a:rPr>
              <a:t>确定泛化（继承）关系</a:t>
            </a:r>
            <a:endParaRPr lang="en-US" altLang="zh-CN" sz="2800" b="1" kern="0" dirty="0">
              <a:solidFill>
                <a:srgbClr val="3366FF"/>
              </a:solidFill>
              <a:latin typeface="+mn-lt"/>
            </a:endParaRPr>
          </a:p>
          <a:p>
            <a:pPr marL="514350" indent="-514350">
              <a:spcBef>
                <a:spcPct val="20000"/>
              </a:spcBef>
              <a:defRPr/>
            </a:pPr>
            <a:r>
              <a:rPr lang="en-US" altLang="zh-CN" sz="3200" b="1" kern="0" dirty="0">
                <a:solidFill>
                  <a:srgbClr val="3366FF"/>
                </a:solidFill>
              </a:rPr>
              <a:t>     </a:t>
            </a:r>
            <a:r>
              <a:rPr lang="zh-CN" altLang="en-US" sz="2800" b="1" kern="0" dirty="0">
                <a:solidFill>
                  <a:srgbClr val="3366FF"/>
                </a:solidFill>
              </a:rPr>
              <a:t>方法：</a:t>
            </a:r>
            <a:endParaRPr lang="zh-CN" altLang="en-US" sz="2800" b="1" kern="0" dirty="0">
              <a:solidFill>
                <a:srgbClr val="3366FF"/>
              </a:solidFill>
              <a:latin typeface="+mn-lt"/>
            </a:endParaRPr>
          </a:p>
          <a:p>
            <a:pPr marL="627380" indent="-342900">
              <a:spcBef>
                <a:spcPts val="1200"/>
              </a:spcBef>
              <a:spcAft>
                <a:spcPts val="600"/>
              </a:spcAft>
              <a:buFontTx/>
              <a:buChar char="•"/>
              <a:defRPr/>
            </a:pPr>
            <a:r>
              <a:rPr lang="zh-CN" altLang="en-US" sz="2400" kern="0" dirty="0">
                <a:latin typeface="楷体_GB2312" pitchFamily="49" charset="-122"/>
                <a:ea typeface="楷体_GB2312" pitchFamily="49" charset="-122"/>
              </a:rPr>
              <a:t>学习当前领域的</a:t>
            </a:r>
            <a:r>
              <a:rPr lang="zh-CN" altLang="en-US" sz="2400" b="1" kern="0" dirty="0">
                <a:solidFill>
                  <a:srgbClr val="00B050"/>
                </a:solidFill>
                <a:latin typeface="楷体_GB2312" pitchFamily="49" charset="-122"/>
                <a:ea typeface="楷体_GB2312" pitchFamily="49" charset="-122"/>
              </a:rPr>
              <a:t>分类学知识</a:t>
            </a:r>
            <a:r>
              <a:rPr lang="zh-CN" altLang="en-US" sz="2400" kern="0" dirty="0">
                <a:latin typeface="楷体_GB2312" pitchFamily="49" charset="-122"/>
                <a:ea typeface="楷体_GB2312" pitchFamily="49" charset="-122"/>
              </a:rPr>
              <a:t>。领域分类法往往比较正确地反映了事物的特征、类别以及各种概念的一般性与特殊性。</a:t>
            </a:r>
            <a:endParaRPr lang="en-US" altLang="zh-CN" sz="2400" kern="0" dirty="0">
              <a:latin typeface="楷体_GB2312" pitchFamily="49" charset="-122"/>
              <a:ea typeface="楷体_GB2312" pitchFamily="49" charset="-122"/>
            </a:endParaRPr>
          </a:p>
          <a:p>
            <a:pPr marL="627380" indent="-342900">
              <a:spcBef>
                <a:spcPts val="1200"/>
              </a:spcBef>
              <a:spcAft>
                <a:spcPts val="600"/>
              </a:spcAft>
              <a:buFontTx/>
              <a:buChar char="•"/>
              <a:defRPr/>
            </a:pPr>
            <a:r>
              <a:rPr lang="zh-CN" altLang="en-US" sz="2400" kern="0" dirty="0">
                <a:latin typeface="楷体_GB2312" pitchFamily="49" charset="-122"/>
                <a:ea typeface="楷体_GB2312" pitchFamily="49" charset="-122"/>
              </a:rPr>
              <a:t>按常识考虑事物的分类。如果问题域没有可供参考的分类方法，可以按自己的常识，从各种不同的角度考虑事物的分类，从而发现泛化（继承）关系。</a:t>
            </a:r>
            <a:endParaRPr lang="zh-CN" altLang="en-US" sz="2400" kern="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57158" y="2000240"/>
            <a:ext cx="8229600" cy="571504"/>
          </a:xfrm>
          <a:prstGeom prst="rect">
            <a:avLst/>
          </a:prstGeom>
          <a:noFill/>
          <a:ln w="9525">
            <a:noFill/>
            <a:miter lim="800000"/>
          </a:ln>
          <a:effectLst/>
        </p:spPr>
        <p:txBody>
          <a:bodyPr/>
          <a:lstStyle/>
          <a:p>
            <a:pPr marL="514350" indent="-514350">
              <a:spcBef>
                <a:spcPct val="20000"/>
              </a:spcBef>
              <a:buFont typeface="+mj-ea"/>
              <a:buAutoNum type="circleNumDbPlain"/>
              <a:defRPr/>
            </a:pPr>
            <a:r>
              <a:rPr lang="zh-CN" altLang="en-US" sz="3200" b="1" kern="0" dirty="0">
                <a:solidFill>
                  <a:srgbClr val="3366FF"/>
                </a:solidFill>
              </a:rPr>
              <a:t>确定泛化（继承）关系</a:t>
            </a:r>
            <a:endParaRPr lang="en-US" altLang="zh-CN" sz="2400" kern="0" dirty="0">
              <a:latin typeface="楷体_GB2312" pitchFamily="49" charset="-122"/>
              <a:ea typeface="楷体_GB2312" pitchFamily="49" charset="-122"/>
            </a:endParaRPr>
          </a:p>
        </p:txBody>
      </p:sp>
      <p:pic>
        <p:nvPicPr>
          <p:cNvPr id="46084" name="Picture 2" descr="0810"/>
          <p:cNvPicPr>
            <a:picLocks noChangeAspect="1" noChangeArrowheads="1"/>
          </p:cNvPicPr>
          <p:nvPr/>
        </p:nvPicPr>
        <p:blipFill>
          <a:blip r:embed="rId1"/>
          <a:srcRect/>
          <a:stretch>
            <a:fillRect/>
          </a:stretch>
        </p:blipFill>
        <p:spPr bwMode="auto">
          <a:xfrm>
            <a:off x="3714744" y="2428868"/>
            <a:ext cx="5132892" cy="3694116"/>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txBox="1">
            <a:spLocks noChangeArrowheads="1"/>
          </p:cNvSpPr>
          <p:nvPr/>
        </p:nvSpPr>
        <p:spPr bwMode="auto">
          <a:xfrm>
            <a:off x="71406" y="1428736"/>
            <a:ext cx="8229600" cy="71438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(4)</a:t>
            </a:r>
            <a:r>
              <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确定结构</a:t>
            </a:r>
            <a:endPar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endParaRPr>
          </a:p>
        </p:txBody>
      </p:sp>
      <p:sp>
        <p:nvSpPr>
          <p:cNvPr id="9"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10" name="Rectangle 3"/>
          <p:cNvSpPr txBox="1">
            <a:spLocks noChangeArrowheads="1"/>
          </p:cNvSpPr>
          <p:nvPr/>
        </p:nvSpPr>
        <p:spPr bwMode="auto">
          <a:xfrm>
            <a:off x="357158" y="2714620"/>
            <a:ext cx="3214710" cy="2143140"/>
          </a:xfrm>
          <a:prstGeom prst="rect">
            <a:avLst/>
          </a:prstGeom>
          <a:noFill/>
          <a:ln w="9525">
            <a:noFill/>
            <a:miter lim="800000"/>
          </a:ln>
          <a:effectLst/>
        </p:spPr>
        <p:txBody>
          <a:bodyPr/>
          <a:lstStyle/>
          <a:p>
            <a:pPr marL="533400" indent="-342900">
              <a:lnSpc>
                <a:spcPct val="150000"/>
              </a:lnSpc>
              <a:spcBef>
                <a:spcPct val="20000"/>
              </a:spcBef>
              <a:buFontTx/>
              <a:buChar char="•"/>
              <a:defRPr/>
            </a:pPr>
            <a:r>
              <a:rPr lang="zh-CN" altLang="en-US" sz="2400" kern="0" dirty="0">
                <a:latin typeface="楷体_GB2312" pitchFamily="49" charset="-122"/>
                <a:ea typeface="楷体_GB2312" pitchFamily="49" charset="-122"/>
              </a:rPr>
              <a:t>考察类的属性与操作，</a:t>
            </a:r>
            <a:r>
              <a:rPr lang="zh-CN" altLang="en-US" sz="2400" b="1" kern="0" dirty="0">
                <a:solidFill>
                  <a:srgbClr val="00B050"/>
                </a:solidFill>
                <a:latin typeface="楷体_GB2312" pitchFamily="49" charset="-122"/>
                <a:ea typeface="楷体_GB2312" pitchFamily="49" charset="-122"/>
              </a:rPr>
              <a:t>“自上而下”</a:t>
            </a:r>
            <a:r>
              <a:rPr lang="zh-CN" altLang="en-US" sz="2400" kern="0" dirty="0">
                <a:latin typeface="楷体_GB2312" pitchFamily="49" charset="-122"/>
                <a:ea typeface="楷体_GB2312" pitchFamily="49" charset="-122"/>
              </a:rPr>
              <a:t>地从一般类发现特殊类。</a:t>
            </a:r>
            <a:endParaRPr lang="en-US" altLang="zh-CN" sz="2400" kern="0" dirty="0">
              <a:latin typeface="楷体_GB2312" pitchFamily="49" charset="-122"/>
              <a:ea typeface="楷体_GB2312"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571472" y="2786058"/>
            <a:ext cx="2357454" cy="2928958"/>
          </a:xfrm>
          <a:prstGeom prst="rect">
            <a:avLst/>
          </a:prstGeom>
          <a:noFill/>
          <a:ln w="9525">
            <a:noFill/>
            <a:miter lim="800000"/>
          </a:ln>
          <a:effectLst/>
        </p:spPr>
        <p:txBody>
          <a:bodyPr/>
          <a:lstStyle/>
          <a:p>
            <a:pPr marL="342900" indent="-342900">
              <a:lnSpc>
                <a:spcPct val="150000"/>
              </a:lnSpc>
              <a:spcBef>
                <a:spcPct val="20000"/>
              </a:spcBef>
              <a:buFontTx/>
              <a:buChar char="•"/>
              <a:defRPr/>
            </a:pPr>
            <a:r>
              <a:rPr lang="zh-CN" altLang="en-US" sz="2400" b="1" kern="0" dirty="0">
                <a:latin typeface="楷体_GB2312" pitchFamily="49" charset="-122"/>
                <a:ea typeface="楷体_GB2312" pitchFamily="49" charset="-122"/>
              </a:rPr>
              <a:t>“自下而上”地从特殊类抽取出一般类</a:t>
            </a:r>
            <a:endParaRPr lang="en-US" altLang="zh-CN" sz="2400" b="1" kern="0" dirty="0">
              <a:latin typeface="楷体_GB2312" pitchFamily="49" charset="-122"/>
              <a:ea typeface="楷体_GB2312" pitchFamily="49" charset="-122"/>
            </a:endParaRPr>
          </a:p>
        </p:txBody>
      </p:sp>
      <p:pic>
        <p:nvPicPr>
          <p:cNvPr id="47108" name="Picture 2" descr="0811"/>
          <p:cNvPicPr>
            <a:picLocks noChangeAspect="1" noChangeArrowheads="1"/>
          </p:cNvPicPr>
          <p:nvPr/>
        </p:nvPicPr>
        <p:blipFill>
          <a:blip r:embed="rId1"/>
          <a:srcRect/>
          <a:stretch>
            <a:fillRect/>
          </a:stretch>
        </p:blipFill>
        <p:spPr bwMode="auto">
          <a:xfrm>
            <a:off x="3214678" y="2857517"/>
            <a:ext cx="5809120" cy="3357565"/>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2"/>
          <p:cNvSpPr>
            <a:spLocks noGrp="1" noChangeArrowheads="1"/>
          </p:cNvSpPr>
          <p:nvPr>
            <p:ph type="title"/>
          </p:nvPr>
        </p:nvSpPr>
        <p:spPr>
          <a:xfrm>
            <a:off x="457200" y="211138"/>
            <a:ext cx="8229600" cy="1143000"/>
          </a:xfrm>
        </p:spPr>
        <p:txBody>
          <a:bodyPr/>
          <a:lstStyle/>
          <a:p>
            <a:pPr eaLnBrk="1" hangingPunct="1"/>
            <a:r>
              <a:rPr lang="en-US" altLang="zh-CN" dirty="0"/>
              <a:t>3.3 </a:t>
            </a:r>
            <a:r>
              <a:rPr lang="zh-CN" altLang="en-US" dirty="0"/>
              <a:t>建立对象模型</a:t>
            </a:r>
            <a:endParaRPr lang="zh-CN" altLang="en-US" dirty="0"/>
          </a:p>
        </p:txBody>
      </p:sp>
      <p:sp>
        <p:nvSpPr>
          <p:cNvPr id="9" name="Rectangle 2"/>
          <p:cNvSpPr txBox="1">
            <a:spLocks noChangeArrowheads="1"/>
          </p:cNvSpPr>
          <p:nvPr/>
        </p:nvSpPr>
        <p:spPr bwMode="auto">
          <a:xfrm>
            <a:off x="71406" y="1428736"/>
            <a:ext cx="8229600" cy="71438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(4)</a:t>
            </a:r>
            <a:r>
              <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确定结构</a:t>
            </a:r>
            <a:endPar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endParaRPr>
          </a:p>
        </p:txBody>
      </p:sp>
      <p:sp>
        <p:nvSpPr>
          <p:cNvPr id="10" name="Rectangle 3"/>
          <p:cNvSpPr txBox="1">
            <a:spLocks noChangeArrowheads="1"/>
          </p:cNvSpPr>
          <p:nvPr/>
        </p:nvSpPr>
        <p:spPr bwMode="auto">
          <a:xfrm>
            <a:off x="357158" y="2143116"/>
            <a:ext cx="8229600" cy="571504"/>
          </a:xfrm>
          <a:prstGeom prst="rect">
            <a:avLst/>
          </a:prstGeom>
          <a:noFill/>
          <a:ln w="9525">
            <a:noFill/>
            <a:miter lim="800000"/>
          </a:ln>
          <a:effectLst/>
        </p:spPr>
        <p:txBody>
          <a:bodyPr/>
          <a:lstStyle/>
          <a:p>
            <a:pPr marL="514350" indent="-514350">
              <a:spcBef>
                <a:spcPct val="20000"/>
              </a:spcBef>
              <a:buFont typeface="+mj-ea"/>
              <a:buAutoNum type="circleNumDbPlain"/>
              <a:defRPr/>
            </a:pPr>
            <a:r>
              <a:rPr lang="zh-CN" altLang="en-US" sz="3200" b="1" kern="0" dirty="0">
                <a:solidFill>
                  <a:srgbClr val="3366FF"/>
                </a:solidFill>
              </a:rPr>
              <a:t>确定泛化（继承）关系</a:t>
            </a:r>
            <a:endParaRPr lang="en-US" altLang="zh-CN" sz="2400" kern="0" dirty="0">
              <a:latin typeface="楷体_GB2312" pitchFamily="49" charset="-122"/>
              <a:ea typeface="楷体_GB2312"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Rectangle 3"/>
          <p:cNvSpPr>
            <a:spLocks noGrp="1" noChangeArrowheads="1"/>
          </p:cNvSpPr>
          <p:nvPr>
            <p:ph type="body" idx="1"/>
          </p:nvPr>
        </p:nvSpPr>
        <p:spPr>
          <a:xfrm>
            <a:off x="571472" y="2571744"/>
            <a:ext cx="8229600" cy="3857625"/>
          </a:xfrm>
        </p:spPr>
        <p:txBody>
          <a:bodyPr/>
          <a:lstStyle/>
          <a:p>
            <a:pPr marL="533400" eaLnBrk="1" hangingPunct="1">
              <a:lnSpc>
                <a:spcPct val="90000"/>
              </a:lnSpc>
              <a:spcBef>
                <a:spcPts val="600"/>
              </a:spcBef>
              <a:spcAft>
                <a:spcPts val="600"/>
              </a:spcAft>
              <a:buFont typeface="Arial" panose="020B0604020202020204" pitchFamily="34" charset="0"/>
              <a:buChar char="•"/>
            </a:pPr>
            <a:r>
              <a:rPr lang="zh-CN" altLang="en-US" sz="2400" dirty="0">
                <a:latin typeface="楷体_GB2312" pitchFamily="49" charset="-122"/>
                <a:ea typeface="楷体_GB2312" pitchFamily="49" charset="-122"/>
              </a:rPr>
              <a:t>识别各类对象间的静态联系，寻找这些关系是否与</a:t>
            </a:r>
            <a:r>
              <a:rPr lang="zh-CN" altLang="en-US" sz="2400" b="1" dirty="0">
                <a:solidFill>
                  <a:srgbClr val="00B050"/>
                </a:solidFill>
                <a:latin typeface="楷体_GB2312" pitchFamily="49" charset="-122"/>
                <a:ea typeface="楷体_GB2312" pitchFamily="49" charset="-122"/>
              </a:rPr>
              <a:t>系统责任</a:t>
            </a:r>
            <a:r>
              <a:rPr lang="zh-CN" altLang="en-US" sz="2400" dirty="0">
                <a:latin typeface="楷体_GB2312" pitchFamily="49" charset="-122"/>
                <a:ea typeface="楷体_GB2312" pitchFamily="49" charset="-122"/>
              </a:rPr>
              <a:t>有关。如学生与班级、课程间存在关联关系；</a:t>
            </a:r>
            <a:endParaRPr lang="en-US" altLang="zh-CN" sz="2400" dirty="0">
              <a:latin typeface="楷体_GB2312" pitchFamily="49" charset="-122"/>
              <a:ea typeface="楷体_GB2312" pitchFamily="49" charset="-122"/>
            </a:endParaRPr>
          </a:p>
          <a:p>
            <a:pPr marL="533400" eaLnBrk="1" hangingPunct="1">
              <a:lnSpc>
                <a:spcPct val="90000"/>
              </a:lnSpc>
              <a:spcBef>
                <a:spcPts val="600"/>
              </a:spcBef>
              <a:spcAft>
                <a:spcPts val="600"/>
              </a:spcAft>
              <a:buFont typeface="Arial" panose="020B0604020202020204" pitchFamily="34" charset="0"/>
              <a:buChar char="•"/>
            </a:pPr>
            <a:r>
              <a:rPr lang="zh-CN" altLang="en-US" sz="2400" dirty="0">
                <a:latin typeface="楷体_GB2312" pitchFamily="49" charset="-122"/>
                <a:ea typeface="楷体_GB2312" pitchFamily="49" charset="-122"/>
              </a:rPr>
              <a:t>识别关联的属性和操作，如仅用关联不能充分表达的信息，可建立</a:t>
            </a:r>
            <a:r>
              <a:rPr lang="zh-CN" altLang="en-US" sz="2400" b="1" dirty="0">
                <a:solidFill>
                  <a:srgbClr val="00B050"/>
                </a:solidFill>
                <a:latin typeface="楷体_GB2312" pitchFamily="49" charset="-122"/>
                <a:ea typeface="楷体_GB2312" pitchFamily="49" charset="-122"/>
              </a:rPr>
              <a:t>关联类</a:t>
            </a:r>
            <a:r>
              <a:rPr lang="zh-CN" altLang="en-US"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marL="533400">
              <a:lnSpc>
                <a:spcPct val="90000"/>
              </a:lnSpc>
              <a:spcBef>
                <a:spcPts val="600"/>
              </a:spcBef>
              <a:spcAft>
                <a:spcPts val="600"/>
              </a:spcAft>
              <a:buFont typeface="Arial" panose="020B0604020202020204" pitchFamily="34" charset="0"/>
              <a:buChar char="•"/>
            </a:pPr>
            <a:r>
              <a:rPr lang="zh-CN" altLang="en-US" sz="2400" dirty="0">
                <a:latin typeface="楷体_GB2312" pitchFamily="49" charset="-122"/>
                <a:ea typeface="楷体_GB2312" pitchFamily="49" charset="-122"/>
              </a:rPr>
              <a:t>分析关联的多重性，但在一组关联被稳定之前先不必考虑实例之间的多重性；</a:t>
            </a:r>
            <a:endParaRPr lang="zh-CN" altLang="en-US" sz="2400" dirty="0">
              <a:latin typeface="楷体_GB2312" pitchFamily="49" charset="-122"/>
              <a:ea typeface="楷体_GB2312" pitchFamily="49" charset="-122"/>
            </a:endParaRPr>
          </a:p>
          <a:p>
            <a:pPr marL="533400" eaLnBrk="1" hangingPunct="1">
              <a:lnSpc>
                <a:spcPct val="90000"/>
              </a:lnSpc>
              <a:spcBef>
                <a:spcPts val="600"/>
              </a:spcBef>
              <a:spcAft>
                <a:spcPts val="600"/>
              </a:spcAft>
              <a:buFont typeface="Arial" panose="020B0604020202020204" pitchFamily="34" charset="0"/>
              <a:buChar char="•"/>
            </a:pPr>
            <a:r>
              <a:rPr lang="zh-CN" altLang="en-US" sz="2400" dirty="0">
                <a:latin typeface="楷体_GB2312" pitchFamily="49" charset="-122"/>
                <a:ea typeface="楷体_GB2312" pitchFamily="49" charset="-122"/>
              </a:rPr>
              <a:t>进一步分析关联的性质</a:t>
            </a:r>
            <a:endParaRPr lang="en-US" altLang="zh-CN" sz="2400" dirty="0">
              <a:latin typeface="楷体_GB2312" pitchFamily="49" charset="-122"/>
              <a:ea typeface="楷体_GB2312" pitchFamily="49" charset="-122"/>
            </a:endParaRPr>
          </a:p>
          <a:p>
            <a:pPr marL="533400" eaLnBrk="1" hangingPunct="1">
              <a:lnSpc>
                <a:spcPct val="90000"/>
              </a:lnSpc>
              <a:spcBef>
                <a:spcPts val="600"/>
              </a:spcBef>
              <a:spcAft>
                <a:spcPts val="600"/>
              </a:spcAft>
              <a:buFont typeface="Arial" panose="020B0604020202020204" pitchFamily="34" charset="0"/>
              <a:buChar char="•"/>
            </a:pPr>
            <a:r>
              <a:rPr lang="zh-CN" altLang="en-US" sz="2400" dirty="0">
                <a:latin typeface="楷体_GB2312" pitchFamily="49" charset="-122"/>
                <a:ea typeface="楷体_GB2312" pitchFamily="49" charset="-122"/>
              </a:rPr>
              <a:t>过多的关联使得一个模型不可读。</a:t>
            </a:r>
            <a:endParaRPr lang="zh-CN" altLang="en-US" sz="2400" dirty="0">
              <a:latin typeface="楷体_GB2312" pitchFamily="49" charset="-122"/>
              <a:ea typeface="楷体_GB2312" pitchFamily="49" charset="-122"/>
            </a:endParaRPr>
          </a:p>
        </p:txBody>
      </p:sp>
      <p:sp>
        <p:nvSpPr>
          <p:cNvPr id="6" name="Rectangle 3"/>
          <p:cNvSpPr txBox="1">
            <a:spLocks noChangeArrowheads="1"/>
          </p:cNvSpPr>
          <p:nvPr/>
        </p:nvSpPr>
        <p:spPr bwMode="auto">
          <a:xfrm>
            <a:off x="500034" y="2000240"/>
            <a:ext cx="8229600" cy="660400"/>
          </a:xfrm>
          <a:prstGeom prst="rect">
            <a:avLst/>
          </a:prstGeom>
          <a:noFill/>
          <a:ln w="9525">
            <a:noFill/>
            <a:miter lim="800000"/>
          </a:ln>
          <a:effectLst/>
        </p:spPr>
        <p:txBody>
          <a:bodyPr/>
          <a:lstStyle/>
          <a:p>
            <a:pPr marL="514350" indent="-514350">
              <a:spcBef>
                <a:spcPct val="20000"/>
              </a:spcBef>
              <a:buFont typeface="+mj-ea"/>
              <a:buAutoNum type="circleNumDbPlain" startAt="2"/>
              <a:defRPr/>
            </a:pPr>
            <a:r>
              <a:rPr lang="en-US" altLang="zh-CN" sz="3200" b="1" kern="0" dirty="0">
                <a:solidFill>
                  <a:srgbClr val="3366FF"/>
                </a:solidFill>
              </a:rPr>
              <a:t> </a:t>
            </a:r>
            <a:r>
              <a:rPr lang="zh-CN" altLang="en-US" sz="3200" b="1" kern="0" dirty="0">
                <a:solidFill>
                  <a:srgbClr val="3366FF"/>
                </a:solidFill>
              </a:rPr>
              <a:t>确定关联关系</a:t>
            </a:r>
            <a:endParaRPr lang="zh-CN" altLang="en-US" sz="3200" b="1" kern="0" dirty="0">
              <a:solidFill>
                <a:srgbClr val="3366FF"/>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2"/>
          <p:cNvSpPr>
            <a:spLocks noGrp="1" noChangeArrowheads="1"/>
          </p:cNvSpPr>
          <p:nvPr>
            <p:ph type="title"/>
          </p:nvPr>
        </p:nvSpPr>
        <p:spPr>
          <a:xfrm>
            <a:off x="457200" y="211138"/>
            <a:ext cx="8229600" cy="1143000"/>
          </a:xfrm>
        </p:spPr>
        <p:txBody>
          <a:bodyPr/>
          <a:lstStyle/>
          <a:p>
            <a:pPr eaLnBrk="1" hangingPunct="1"/>
            <a:r>
              <a:rPr lang="en-US" altLang="zh-CN" dirty="0"/>
              <a:t>3.3 </a:t>
            </a:r>
            <a:r>
              <a:rPr lang="zh-CN" altLang="en-US" dirty="0"/>
              <a:t>建立对象模型</a:t>
            </a:r>
            <a:endParaRPr lang="zh-CN" altLang="en-US" dirty="0"/>
          </a:p>
        </p:txBody>
      </p:sp>
      <p:sp>
        <p:nvSpPr>
          <p:cNvPr id="9" name="Rectangle 2"/>
          <p:cNvSpPr txBox="1">
            <a:spLocks noChangeArrowheads="1"/>
          </p:cNvSpPr>
          <p:nvPr/>
        </p:nvSpPr>
        <p:spPr bwMode="auto">
          <a:xfrm>
            <a:off x="71406" y="1357298"/>
            <a:ext cx="8229600" cy="71438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(4)</a:t>
            </a:r>
            <a:r>
              <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rPr>
              <a:t>确定结构</a:t>
            </a:r>
            <a:endPar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4675">
                                            <p:txEl>
                                              <p:pRg st="0" end="0"/>
                                            </p:txEl>
                                          </p:spTgt>
                                        </p:tgtEl>
                                        <p:attrNameLst>
                                          <p:attrName>style.visibility</p:attrName>
                                        </p:attrNameLst>
                                      </p:cBhvr>
                                      <p:to>
                                        <p:strVal val="visible"/>
                                      </p:to>
                                    </p:set>
                                    <p:anim calcmode="lin" valueType="num">
                                      <p:cBhvr additive="base">
                                        <p:cTn id="7" dur="500" fill="hold"/>
                                        <p:tgtEl>
                                          <p:spTgt spid="2846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4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4675">
                                            <p:txEl>
                                              <p:pRg st="1" end="1"/>
                                            </p:txEl>
                                          </p:spTgt>
                                        </p:tgtEl>
                                        <p:attrNameLst>
                                          <p:attrName>style.visibility</p:attrName>
                                        </p:attrNameLst>
                                      </p:cBhvr>
                                      <p:to>
                                        <p:strVal val="visible"/>
                                      </p:to>
                                    </p:set>
                                    <p:anim calcmode="lin" valueType="num">
                                      <p:cBhvr additive="base">
                                        <p:cTn id="13" dur="500" fill="hold"/>
                                        <p:tgtEl>
                                          <p:spTgt spid="2846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46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4675">
                                            <p:txEl>
                                              <p:pRg st="2" end="2"/>
                                            </p:txEl>
                                          </p:spTgt>
                                        </p:tgtEl>
                                        <p:attrNameLst>
                                          <p:attrName>style.visibility</p:attrName>
                                        </p:attrNameLst>
                                      </p:cBhvr>
                                      <p:to>
                                        <p:strVal val="visible"/>
                                      </p:to>
                                    </p:set>
                                    <p:anim calcmode="lin" valueType="num">
                                      <p:cBhvr additive="base">
                                        <p:cTn id="19" dur="500" fill="hold"/>
                                        <p:tgtEl>
                                          <p:spTgt spid="2846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46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4675">
                                            <p:txEl>
                                              <p:pRg st="3" end="3"/>
                                            </p:txEl>
                                          </p:spTgt>
                                        </p:tgtEl>
                                        <p:attrNameLst>
                                          <p:attrName>style.visibility</p:attrName>
                                        </p:attrNameLst>
                                      </p:cBhvr>
                                      <p:to>
                                        <p:strVal val="visible"/>
                                      </p:to>
                                    </p:set>
                                    <p:anim calcmode="lin" valueType="num">
                                      <p:cBhvr additive="base">
                                        <p:cTn id="25" dur="500" fill="hold"/>
                                        <p:tgtEl>
                                          <p:spTgt spid="2846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46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4675">
                                            <p:txEl>
                                              <p:pRg st="4" end="4"/>
                                            </p:txEl>
                                          </p:spTgt>
                                        </p:tgtEl>
                                        <p:attrNameLst>
                                          <p:attrName>style.visibility</p:attrName>
                                        </p:attrNameLst>
                                      </p:cBhvr>
                                      <p:to>
                                        <p:strVal val="visible"/>
                                      </p:to>
                                    </p:set>
                                    <p:anim calcmode="lin" valueType="num">
                                      <p:cBhvr additive="base">
                                        <p:cTn id="31" dur="500" fill="hold"/>
                                        <p:tgtEl>
                                          <p:spTgt spid="28467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46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85720" y="1428736"/>
            <a:ext cx="8229600" cy="642942"/>
          </a:xfrm>
        </p:spPr>
        <p:txBody>
          <a:bodyPr/>
          <a:lstStyle/>
          <a:p>
            <a:pPr algn="l"/>
            <a:r>
              <a:rPr lang="en-US" altLang="zh-CN" sz="3200" dirty="0">
                <a:solidFill>
                  <a:srgbClr val="CC0000"/>
                </a:solidFill>
                <a:latin typeface="宋体" panose="02010600030101010101" pitchFamily="2" charset="-122"/>
                <a:ea typeface="+mn-ea"/>
                <a:cs typeface="+mn-cs"/>
              </a:rPr>
              <a:t>(5)</a:t>
            </a:r>
            <a:r>
              <a:rPr lang="zh-CN" altLang="en-US" sz="3200" dirty="0">
                <a:solidFill>
                  <a:srgbClr val="CC0000"/>
                </a:solidFill>
                <a:latin typeface="宋体" panose="02010600030101010101" pitchFamily="2" charset="-122"/>
                <a:ea typeface="+mn-ea"/>
                <a:cs typeface="+mn-cs"/>
              </a:rPr>
              <a:t>确定属性</a:t>
            </a:r>
            <a:endParaRPr lang="zh-CN" altLang="en-US" sz="3200" dirty="0">
              <a:solidFill>
                <a:srgbClr val="CC0000"/>
              </a:solidFill>
              <a:latin typeface="宋体" panose="02010600030101010101" pitchFamily="2" charset="-122"/>
              <a:ea typeface="+mn-ea"/>
              <a:cs typeface="+mn-cs"/>
            </a:endParaRPr>
          </a:p>
        </p:txBody>
      </p:sp>
      <p:sp>
        <p:nvSpPr>
          <p:cNvPr id="49155" name="Rectangle 3"/>
          <p:cNvSpPr>
            <a:spLocks noGrp="1" noChangeArrowheads="1"/>
          </p:cNvSpPr>
          <p:nvPr>
            <p:ph type="body" idx="1"/>
          </p:nvPr>
        </p:nvSpPr>
        <p:spPr>
          <a:xfrm>
            <a:off x="714348" y="2214554"/>
            <a:ext cx="7972452" cy="3911609"/>
          </a:xfrm>
        </p:spPr>
        <p:txBody>
          <a:bodyPr/>
          <a:lstStyle/>
          <a:p>
            <a:pPr eaLnBrk="1" hangingPunct="1"/>
            <a:r>
              <a:rPr lang="zh-CN" altLang="en-US" sz="2800" dirty="0">
                <a:latin typeface="宋体" panose="02010600030101010101" pitchFamily="2" charset="-122"/>
                <a:ea typeface="宋体" panose="02010600030101010101" pitchFamily="2" charset="-122"/>
              </a:rPr>
              <a:t>应该仅考虑与具体应用</a:t>
            </a:r>
            <a:r>
              <a:rPr lang="zh-CN" altLang="en-US" sz="2800" b="1" dirty="0">
                <a:solidFill>
                  <a:srgbClr val="00B050"/>
                </a:solidFill>
                <a:latin typeface="宋体" panose="02010600030101010101" pitchFamily="2" charset="-122"/>
                <a:ea typeface="宋体" panose="02010600030101010101" pitchFamily="2" charset="-122"/>
              </a:rPr>
              <a:t>直接相关的属性</a:t>
            </a:r>
            <a:r>
              <a:rPr lang="zh-CN" altLang="en-US" sz="2800" dirty="0">
                <a:latin typeface="宋体" panose="02010600030101010101" pitchFamily="2" charset="-122"/>
                <a:ea typeface="宋体" panose="02010600030101010101" pitchFamily="2" charset="-122"/>
              </a:rPr>
              <a:t>，不要考虑那些超出所要解决的问题范围的属性。</a:t>
            </a:r>
            <a:endParaRPr lang="zh-CN" altLang="en-US" sz="2800" dirty="0">
              <a:latin typeface="宋体" panose="02010600030101010101" pitchFamily="2" charset="-122"/>
              <a:ea typeface="宋体" panose="02010600030101010101" pitchFamily="2" charset="-122"/>
            </a:endParaRPr>
          </a:p>
          <a:p>
            <a:pPr eaLnBrk="1" hangingPunct="1"/>
            <a:r>
              <a:rPr lang="zh-CN" altLang="en-US" sz="2800" dirty="0">
                <a:latin typeface="宋体" panose="02010600030101010101" pitchFamily="2" charset="-122"/>
                <a:ea typeface="宋体" panose="02010600030101010101" pitchFamily="2" charset="-122"/>
              </a:rPr>
              <a:t>在分析过程中应该首先找出</a:t>
            </a:r>
            <a:r>
              <a:rPr lang="zh-CN" altLang="en-US" sz="2800" b="1" dirty="0">
                <a:solidFill>
                  <a:srgbClr val="00B050"/>
                </a:solidFill>
                <a:latin typeface="宋体" panose="02010600030101010101" pitchFamily="2" charset="-122"/>
                <a:ea typeface="宋体" panose="02010600030101010101" pitchFamily="2" charset="-122"/>
              </a:rPr>
              <a:t>最重要的属性</a:t>
            </a:r>
            <a:r>
              <a:rPr lang="zh-CN" altLang="en-US" sz="2800" dirty="0">
                <a:latin typeface="宋体" panose="02010600030101010101" pitchFamily="2" charset="-122"/>
                <a:ea typeface="宋体" panose="02010600030101010101" pitchFamily="2" charset="-122"/>
              </a:rPr>
              <a:t>，以后再逐渐把其余属性增添进去。</a:t>
            </a:r>
            <a:endParaRPr lang="zh-CN" altLang="en-US" sz="2800" dirty="0">
              <a:latin typeface="宋体" panose="02010600030101010101" pitchFamily="2" charset="-122"/>
              <a:ea typeface="宋体" panose="02010600030101010101" pitchFamily="2" charset="-122"/>
            </a:endParaRPr>
          </a:p>
          <a:p>
            <a:pPr eaLnBrk="1" hangingPunct="1"/>
            <a:r>
              <a:rPr lang="zh-CN" altLang="en-US" sz="2800" dirty="0">
                <a:latin typeface="宋体" panose="02010600030101010101" pitchFamily="2" charset="-122"/>
                <a:ea typeface="宋体" panose="02010600030101010101" pitchFamily="2" charset="-122"/>
              </a:rPr>
              <a:t>在分析阶段</a:t>
            </a:r>
            <a:r>
              <a:rPr lang="zh-CN" altLang="en-US" sz="2800" b="1" dirty="0">
                <a:solidFill>
                  <a:srgbClr val="00B050"/>
                </a:solidFill>
                <a:latin typeface="宋体" panose="02010600030101010101" pitchFamily="2" charset="-122"/>
                <a:ea typeface="宋体" panose="02010600030101010101" pitchFamily="2" charset="-122"/>
              </a:rPr>
              <a:t>不要考虑那些纯粹用于实现的属性</a:t>
            </a:r>
            <a:r>
              <a:rPr lang="zh-CN" altLang="en-US"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3.3 </a:t>
            </a:r>
            <a:r>
              <a:rPr kumimoji="0" lang="zh-CN" altLang="en-US" sz="4400" b="1" i="0" u="none" strike="noStrike" kern="0" cap="none" spc="0" normalizeH="0" baseline="0" noProof="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3" name="Rectangle 3"/>
          <p:cNvSpPr>
            <a:spLocks noGrp="1" noChangeArrowheads="1"/>
          </p:cNvSpPr>
          <p:nvPr>
            <p:ph type="body" idx="1"/>
          </p:nvPr>
        </p:nvSpPr>
        <p:spPr>
          <a:xfrm>
            <a:off x="500034" y="2000240"/>
            <a:ext cx="8229600" cy="4611684"/>
          </a:xfrm>
        </p:spPr>
        <p:txBody>
          <a:bodyPr/>
          <a:lstStyle/>
          <a:p>
            <a:pPr eaLnBrk="1" hangingPunct="1">
              <a:lnSpc>
                <a:spcPct val="90000"/>
              </a:lnSpc>
              <a:buNone/>
            </a:pPr>
            <a:r>
              <a:rPr lang="zh-CN" altLang="en-US" sz="2800" b="1" dirty="0">
                <a:solidFill>
                  <a:srgbClr val="3366FF"/>
                </a:solidFill>
                <a:ea typeface="宋体" panose="02010600030101010101" pitchFamily="2" charset="-122"/>
              </a:rPr>
              <a:t>确定属性的策略：</a:t>
            </a:r>
            <a:endParaRPr lang="zh-CN" altLang="en-US" sz="2800" b="1" dirty="0">
              <a:solidFill>
                <a:srgbClr val="3366FF"/>
              </a:solidFill>
              <a:ea typeface="宋体" panose="02010600030101010101" pitchFamily="2" charset="-122"/>
            </a:endParaRPr>
          </a:p>
          <a:p>
            <a:pPr marL="628650" indent="-450850" eaLnBrk="1" hangingPunct="1">
              <a:lnSpc>
                <a:spcPct val="90000"/>
              </a:lnSpc>
              <a:buFont typeface="+mj-ea"/>
              <a:buAutoNum type="circleNumDbPlain"/>
            </a:pPr>
            <a:r>
              <a:rPr lang="zh-CN" altLang="en-US" sz="2400" dirty="0">
                <a:latin typeface="楷体_GB2312" pitchFamily="49" charset="-122"/>
                <a:ea typeface="楷体_GB2312" pitchFamily="49" charset="-122"/>
              </a:rPr>
              <a:t>每个对象</a:t>
            </a:r>
            <a:r>
              <a:rPr lang="zh-CN" altLang="en-US" sz="2400" b="1" dirty="0">
                <a:solidFill>
                  <a:srgbClr val="00B050"/>
                </a:solidFill>
                <a:latin typeface="楷体_GB2312" pitchFamily="49" charset="-122"/>
                <a:ea typeface="楷体_GB2312" pitchFamily="49" charset="-122"/>
              </a:rPr>
              <a:t>至少需包含一个属性</a:t>
            </a:r>
            <a:r>
              <a:rPr lang="zh-CN" altLang="en-US" sz="2400" dirty="0">
                <a:latin typeface="楷体_GB2312" pitchFamily="49" charset="-122"/>
                <a:ea typeface="楷体_GB2312" pitchFamily="49" charset="-122"/>
              </a:rPr>
              <a:t>，例如</a:t>
            </a:r>
            <a:r>
              <a:rPr lang="en-US" altLang="zh-CN" sz="2400" dirty="0">
                <a:latin typeface="楷体_GB2312" pitchFamily="49" charset="-122"/>
                <a:ea typeface="楷体_GB2312" pitchFamily="49" charset="-122"/>
              </a:rPr>
              <a:t>_id</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marL="628650" indent="-450850" eaLnBrk="1" hangingPunct="1">
              <a:lnSpc>
                <a:spcPct val="90000"/>
              </a:lnSpc>
              <a:buFont typeface="+mj-ea"/>
              <a:buAutoNum type="circleNumDbPlain"/>
            </a:pPr>
            <a:r>
              <a:rPr lang="zh-CN" altLang="en-US" sz="2400" dirty="0">
                <a:latin typeface="楷体_GB2312" pitchFamily="49" charset="-122"/>
                <a:ea typeface="楷体_GB2312" pitchFamily="49" charset="-122"/>
              </a:rPr>
              <a:t>属性取值必须</a:t>
            </a:r>
            <a:r>
              <a:rPr lang="zh-CN" altLang="en-US" sz="2400" b="1" dirty="0">
                <a:solidFill>
                  <a:srgbClr val="00B050"/>
                </a:solidFill>
                <a:latin typeface="楷体_GB2312" pitchFamily="49" charset="-122"/>
                <a:ea typeface="楷体_GB2312" pitchFamily="49" charset="-122"/>
              </a:rPr>
              <a:t>适合对象类的所有实例</a:t>
            </a:r>
            <a:r>
              <a:rPr lang="zh-CN" altLang="en-US" sz="2400" dirty="0">
                <a:latin typeface="楷体_GB2312" pitchFamily="49" charset="-122"/>
                <a:ea typeface="楷体_GB2312" pitchFamily="49" charset="-122"/>
              </a:rPr>
              <a:t>。例如，属性</a:t>
            </a:r>
            <a:r>
              <a:rPr lang="zh-CN" altLang="en-US" sz="2400" dirty="0">
                <a:ea typeface="楷体_GB2312" pitchFamily="49" charset="-122"/>
              </a:rPr>
              <a:t>“</a:t>
            </a:r>
            <a:r>
              <a:rPr lang="zh-CN" altLang="en-US" sz="2400" dirty="0">
                <a:latin typeface="楷体_GB2312" pitchFamily="49" charset="-122"/>
                <a:ea typeface="楷体_GB2312" pitchFamily="49" charset="-122"/>
              </a:rPr>
              <a:t>会飞</a:t>
            </a:r>
            <a:r>
              <a:rPr lang="zh-CN" altLang="en-US" sz="2400" dirty="0">
                <a:ea typeface="楷体_GB2312" pitchFamily="49" charset="-122"/>
              </a:rPr>
              <a:t>”</a:t>
            </a:r>
            <a:r>
              <a:rPr lang="zh-CN" altLang="en-US" sz="2400" dirty="0">
                <a:latin typeface="楷体_GB2312" pitchFamily="49" charset="-122"/>
                <a:ea typeface="楷体_GB2312" pitchFamily="49" charset="-122"/>
              </a:rPr>
              <a:t>并不属于所有的鸟，</a:t>
            </a:r>
            <a:endParaRPr lang="zh-CN" altLang="en-US" sz="2400" dirty="0">
              <a:latin typeface="楷体_GB2312" pitchFamily="49" charset="-122"/>
              <a:ea typeface="楷体_GB2312" pitchFamily="49" charset="-122"/>
            </a:endParaRPr>
          </a:p>
          <a:p>
            <a:pPr marL="628650" indent="-450850" eaLnBrk="1" hangingPunct="1">
              <a:lnSpc>
                <a:spcPct val="90000"/>
              </a:lnSpc>
              <a:buFont typeface="+mj-ea"/>
              <a:buAutoNum type="circleNumDbPlain"/>
            </a:pPr>
            <a:r>
              <a:rPr lang="zh-CN" altLang="en-US" sz="2400" dirty="0">
                <a:latin typeface="楷体_GB2312" pitchFamily="49" charset="-122"/>
                <a:ea typeface="楷体_GB2312" pitchFamily="49" charset="-122"/>
              </a:rPr>
              <a:t>出现在泛化关系中的对象所继承的</a:t>
            </a:r>
            <a:r>
              <a:rPr lang="zh-CN" altLang="en-US" sz="2400" b="1" dirty="0">
                <a:solidFill>
                  <a:srgbClr val="00B050"/>
                </a:solidFill>
                <a:latin typeface="楷体_GB2312" pitchFamily="49" charset="-122"/>
                <a:ea typeface="楷体_GB2312" pitchFamily="49" charset="-122"/>
              </a:rPr>
              <a:t>属性必须与泛化关系一致。</a:t>
            </a:r>
            <a:endParaRPr lang="zh-CN" altLang="en-US" sz="2400" b="1" dirty="0">
              <a:solidFill>
                <a:srgbClr val="00B050"/>
              </a:solidFill>
              <a:latin typeface="楷体_GB2312" pitchFamily="49" charset="-122"/>
              <a:ea typeface="楷体_GB2312" pitchFamily="49" charset="-122"/>
            </a:endParaRPr>
          </a:p>
          <a:p>
            <a:pPr marL="628650" indent="-450850" eaLnBrk="1" hangingPunct="1">
              <a:lnSpc>
                <a:spcPct val="90000"/>
              </a:lnSpc>
              <a:buFont typeface="+mj-ea"/>
              <a:buAutoNum type="circleNumDbPlain"/>
            </a:pPr>
            <a:r>
              <a:rPr lang="zh-CN" altLang="en-US" sz="2400" dirty="0">
                <a:latin typeface="楷体_GB2312" pitchFamily="49" charset="-122"/>
                <a:ea typeface="楷体_GB2312" pitchFamily="49" charset="-122"/>
              </a:rPr>
              <a:t>系统的所有</a:t>
            </a:r>
            <a:r>
              <a:rPr lang="zh-CN" altLang="en-US" sz="2400" b="1" dirty="0">
                <a:solidFill>
                  <a:srgbClr val="00B050"/>
                </a:solidFill>
                <a:latin typeface="楷体_GB2312" pitchFamily="49" charset="-122"/>
                <a:ea typeface="楷体_GB2312" pitchFamily="49" charset="-122"/>
              </a:rPr>
              <a:t>存储数据必须定义为属性</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marL="628650" indent="-450850" eaLnBrk="1" hangingPunct="1">
              <a:lnSpc>
                <a:spcPct val="90000"/>
              </a:lnSpc>
              <a:buFont typeface="+mj-ea"/>
              <a:buAutoNum type="circleNumDbPlain"/>
            </a:pPr>
            <a:r>
              <a:rPr lang="zh-CN" altLang="en-US" sz="2400" dirty="0">
                <a:latin typeface="楷体_GB2312" pitchFamily="49" charset="-122"/>
                <a:ea typeface="楷体_GB2312" pitchFamily="49" charset="-122"/>
              </a:rPr>
              <a:t>对象的</a:t>
            </a:r>
            <a:r>
              <a:rPr lang="zh-CN" altLang="en-US" sz="2400" b="1" dirty="0">
                <a:solidFill>
                  <a:srgbClr val="00B050"/>
                </a:solidFill>
                <a:latin typeface="楷体_GB2312" pitchFamily="49" charset="-122"/>
                <a:ea typeface="楷体_GB2312" pitchFamily="49" charset="-122"/>
              </a:rPr>
              <a:t>导出属性应当略去</a:t>
            </a:r>
            <a:r>
              <a:rPr lang="zh-CN" altLang="en-US" sz="2400" dirty="0">
                <a:latin typeface="楷体_GB2312" pitchFamily="49" charset="-122"/>
                <a:ea typeface="楷体_GB2312" pitchFamily="49" charset="-122"/>
              </a:rPr>
              <a:t>。例如，</a:t>
            </a:r>
            <a:r>
              <a:rPr lang="zh-CN" altLang="en-US" sz="2400" dirty="0">
                <a:ea typeface="楷体_GB2312" pitchFamily="49" charset="-122"/>
              </a:rPr>
              <a:t>“</a:t>
            </a:r>
            <a:r>
              <a:rPr lang="zh-CN" altLang="en-US" sz="2400" dirty="0">
                <a:latin typeface="楷体_GB2312" pitchFamily="49" charset="-122"/>
                <a:ea typeface="楷体_GB2312" pitchFamily="49" charset="-122"/>
              </a:rPr>
              <a:t>年龄</a:t>
            </a:r>
            <a:r>
              <a:rPr lang="zh-CN" altLang="en-US" sz="2400" dirty="0">
                <a:ea typeface="楷体_GB2312" pitchFamily="49" charset="-122"/>
              </a:rPr>
              <a:t>”</a:t>
            </a:r>
            <a:r>
              <a:rPr lang="zh-CN" altLang="en-US" sz="2400" dirty="0">
                <a:latin typeface="楷体_GB2312" pitchFamily="49" charset="-122"/>
                <a:ea typeface="楷体_GB2312" pitchFamily="49" charset="-122"/>
              </a:rPr>
              <a:t>是由属性</a:t>
            </a:r>
            <a:r>
              <a:rPr lang="zh-CN" altLang="en-US" sz="2400" dirty="0">
                <a:ea typeface="楷体_GB2312" pitchFamily="49" charset="-122"/>
              </a:rPr>
              <a:t>“</a:t>
            </a:r>
            <a:r>
              <a:rPr lang="zh-CN" altLang="en-US" sz="2400" dirty="0">
                <a:latin typeface="楷体_GB2312" pitchFamily="49" charset="-122"/>
                <a:ea typeface="楷体_GB2312" pitchFamily="49" charset="-122"/>
              </a:rPr>
              <a:t>出生日期</a:t>
            </a:r>
            <a:r>
              <a:rPr lang="zh-CN" altLang="en-US" sz="2400" dirty="0">
                <a:ea typeface="楷体_GB2312" pitchFamily="49" charset="-122"/>
              </a:rPr>
              <a:t>”</a:t>
            </a:r>
            <a:r>
              <a:rPr lang="zh-CN" altLang="en-US" sz="2400" dirty="0">
                <a:latin typeface="楷体_GB2312" pitchFamily="49" charset="-122"/>
                <a:ea typeface="楷体_GB2312" pitchFamily="49" charset="-122"/>
              </a:rPr>
              <a:t>导出，它不能作为基本属性存在。</a:t>
            </a:r>
            <a:endParaRPr lang="zh-CN" altLang="en-US" sz="2400" dirty="0">
              <a:latin typeface="楷体_GB2312" pitchFamily="49" charset="-122"/>
              <a:ea typeface="楷体_GB2312" pitchFamily="49" charset="-122"/>
            </a:endParaRPr>
          </a:p>
          <a:p>
            <a:pPr marL="628650" indent="-450850" eaLnBrk="1" hangingPunct="1">
              <a:lnSpc>
                <a:spcPct val="90000"/>
              </a:lnSpc>
              <a:buFont typeface="+mj-ea"/>
              <a:buAutoNum type="circleNumDbPlain"/>
            </a:pPr>
            <a:r>
              <a:rPr lang="zh-CN" altLang="en-US" sz="2400" dirty="0">
                <a:latin typeface="楷体_GB2312" pitchFamily="49" charset="-122"/>
                <a:ea typeface="楷体_GB2312" pitchFamily="49" charset="-122"/>
              </a:rPr>
              <a:t>在分析阶段，如果某属性描述了对象的外部不可见状态，应将该属性从分析模型中删去。</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dirty="0"/>
              <a:t>3.3 </a:t>
            </a:r>
            <a:r>
              <a:rPr lang="zh-CN" altLang="en-US" dirty="0"/>
              <a:t>建立对象模型</a:t>
            </a:r>
            <a:endParaRPr lang="zh-CN" altLang="en-US" dirty="0"/>
          </a:p>
        </p:txBody>
      </p:sp>
      <p:sp>
        <p:nvSpPr>
          <p:cNvPr id="7" name="Rectangle 2"/>
          <p:cNvSpPr txBox="1">
            <a:spLocks noChangeArrowheads="1"/>
          </p:cNvSpPr>
          <p:nvPr/>
        </p:nvSpPr>
        <p:spPr bwMode="auto">
          <a:xfrm>
            <a:off x="285720" y="1428736"/>
            <a:ext cx="8229600" cy="642942"/>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rgbClr val="CC0000"/>
                </a:solidFill>
                <a:effectLst/>
                <a:uLnTx/>
                <a:uFillTx/>
                <a:latin typeface="宋体" panose="02010600030101010101" pitchFamily="2" charset="-122"/>
                <a:ea typeface="+mn-ea"/>
                <a:cs typeface="+mn-cs"/>
              </a:rPr>
              <a:t>(5)</a:t>
            </a:r>
            <a:r>
              <a:rPr kumimoji="0" lang="zh-CN" altLang="en-US" sz="3200" b="1" i="0" u="none" strike="noStrike" kern="0" cap="none" spc="0" normalizeH="0" baseline="0" noProof="0">
                <a:ln>
                  <a:noFill/>
                </a:ln>
                <a:solidFill>
                  <a:srgbClr val="CC0000"/>
                </a:solidFill>
                <a:effectLst/>
                <a:uLnTx/>
                <a:uFillTx/>
                <a:latin typeface="宋体" panose="02010600030101010101" pitchFamily="2" charset="-122"/>
                <a:ea typeface="+mn-ea"/>
                <a:cs typeface="+mn-cs"/>
              </a:rPr>
              <a:t>确定属性</a:t>
            </a:r>
            <a:endPar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anim calcmode="lin" valueType="num">
                                      <p:cBhvr additive="base">
                                        <p:cTn id="7" dur="500" fill="hold"/>
                                        <p:tgtEl>
                                          <p:spTgt spid="2867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6723">
                                            <p:txEl>
                                              <p:pRg st="1" end="1"/>
                                            </p:txEl>
                                          </p:spTgt>
                                        </p:tgtEl>
                                        <p:attrNameLst>
                                          <p:attrName>style.visibility</p:attrName>
                                        </p:attrNameLst>
                                      </p:cBhvr>
                                      <p:to>
                                        <p:strVal val="visible"/>
                                      </p:to>
                                    </p:set>
                                    <p:anim calcmode="lin" valueType="num">
                                      <p:cBhvr additive="base">
                                        <p:cTn id="13" dur="500" fill="hold"/>
                                        <p:tgtEl>
                                          <p:spTgt spid="2867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6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6723">
                                            <p:txEl>
                                              <p:pRg st="2" end="2"/>
                                            </p:txEl>
                                          </p:spTgt>
                                        </p:tgtEl>
                                        <p:attrNameLst>
                                          <p:attrName>style.visibility</p:attrName>
                                        </p:attrNameLst>
                                      </p:cBhvr>
                                      <p:to>
                                        <p:strVal val="visible"/>
                                      </p:to>
                                    </p:set>
                                    <p:anim calcmode="lin" valueType="num">
                                      <p:cBhvr additive="base">
                                        <p:cTn id="19" dur="500" fill="hold"/>
                                        <p:tgtEl>
                                          <p:spTgt spid="2867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6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6723">
                                            <p:txEl>
                                              <p:pRg st="3" end="3"/>
                                            </p:txEl>
                                          </p:spTgt>
                                        </p:tgtEl>
                                        <p:attrNameLst>
                                          <p:attrName>style.visibility</p:attrName>
                                        </p:attrNameLst>
                                      </p:cBhvr>
                                      <p:to>
                                        <p:strVal val="visible"/>
                                      </p:to>
                                    </p:set>
                                    <p:anim calcmode="lin" valueType="num">
                                      <p:cBhvr additive="base">
                                        <p:cTn id="25" dur="500" fill="hold"/>
                                        <p:tgtEl>
                                          <p:spTgt spid="2867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67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6723">
                                            <p:txEl>
                                              <p:pRg st="4" end="4"/>
                                            </p:txEl>
                                          </p:spTgt>
                                        </p:tgtEl>
                                        <p:attrNameLst>
                                          <p:attrName>style.visibility</p:attrName>
                                        </p:attrNameLst>
                                      </p:cBhvr>
                                      <p:to>
                                        <p:strVal val="visible"/>
                                      </p:to>
                                    </p:set>
                                    <p:anim calcmode="lin" valueType="num">
                                      <p:cBhvr additive="base">
                                        <p:cTn id="31" dur="500" fill="hold"/>
                                        <p:tgtEl>
                                          <p:spTgt spid="28672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67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6723">
                                            <p:txEl>
                                              <p:pRg st="5" end="5"/>
                                            </p:txEl>
                                          </p:spTgt>
                                        </p:tgtEl>
                                        <p:attrNameLst>
                                          <p:attrName>style.visibility</p:attrName>
                                        </p:attrNameLst>
                                      </p:cBhvr>
                                      <p:to>
                                        <p:strVal val="visible"/>
                                      </p:to>
                                    </p:set>
                                    <p:anim calcmode="lin" valueType="num">
                                      <p:cBhvr additive="base">
                                        <p:cTn id="37" dur="500" fill="hold"/>
                                        <p:tgtEl>
                                          <p:spTgt spid="28672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67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6723">
                                            <p:txEl>
                                              <p:pRg st="6" end="6"/>
                                            </p:txEl>
                                          </p:spTgt>
                                        </p:tgtEl>
                                        <p:attrNameLst>
                                          <p:attrName>style.visibility</p:attrName>
                                        </p:attrNameLst>
                                      </p:cBhvr>
                                      <p:to>
                                        <p:strVal val="visible"/>
                                      </p:to>
                                    </p:set>
                                    <p:anim calcmode="lin" valueType="num">
                                      <p:cBhvr additive="base">
                                        <p:cTn id="43" dur="500" fill="hold"/>
                                        <p:tgtEl>
                                          <p:spTgt spid="28672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8672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457200" y="2214554"/>
            <a:ext cx="8229600" cy="3911609"/>
          </a:xfrm>
        </p:spPr>
        <p:txBody>
          <a:bodyPr/>
          <a:lstStyle/>
          <a:p>
            <a:pPr>
              <a:lnSpc>
                <a:spcPct val="90000"/>
              </a:lnSpc>
              <a:buNone/>
            </a:pPr>
            <a:r>
              <a:rPr lang="zh-CN" altLang="en-US" sz="2800" b="1" dirty="0">
                <a:solidFill>
                  <a:srgbClr val="3366FF"/>
                </a:solidFill>
                <a:ea typeface="宋体" panose="02010600030101010101" pitchFamily="2" charset="-122"/>
              </a:rPr>
              <a:t>选课系统中</a:t>
            </a:r>
            <a:r>
              <a:rPr lang="zh-CN" altLang="en-US" sz="2800" b="1" dirty="0">
                <a:solidFill>
                  <a:srgbClr val="00B050"/>
                </a:solidFill>
                <a:ea typeface="宋体" panose="02010600030101010101" pitchFamily="2" charset="-122"/>
              </a:rPr>
              <a:t>初步确定</a:t>
            </a:r>
            <a:r>
              <a:rPr lang="zh-CN" altLang="en-US" sz="2800" b="1" dirty="0">
                <a:solidFill>
                  <a:srgbClr val="3366FF"/>
                </a:solidFill>
                <a:ea typeface="宋体" panose="02010600030101010101" pitchFamily="2" charset="-122"/>
              </a:rPr>
              <a:t>的类与对象的属性 </a:t>
            </a:r>
            <a:endParaRPr lang="zh-CN" altLang="en-US" sz="2800" b="1" dirty="0">
              <a:solidFill>
                <a:srgbClr val="3366FF"/>
              </a:solidFill>
              <a:ea typeface="宋体" panose="02010600030101010101" pitchFamily="2" charset="-122"/>
            </a:endParaRPr>
          </a:p>
        </p:txBody>
      </p:sp>
      <p:pic>
        <p:nvPicPr>
          <p:cNvPr id="51204" name="Picture 4"/>
          <p:cNvPicPr>
            <a:picLocks noChangeAspect="1" noChangeArrowheads="1"/>
          </p:cNvPicPr>
          <p:nvPr/>
        </p:nvPicPr>
        <p:blipFill>
          <a:blip r:embed="rId1"/>
          <a:srcRect/>
          <a:stretch>
            <a:fillRect/>
          </a:stretch>
        </p:blipFill>
        <p:spPr bwMode="auto">
          <a:xfrm>
            <a:off x="428596" y="3071810"/>
            <a:ext cx="8151812" cy="227647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eaLnBrk="1" hangingPunct="1"/>
            <a:r>
              <a:rPr lang="en-US" altLang="zh-CN" dirty="0"/>
              <a:t>3.3 </a:t>
            </a:r>
            <a:r>
              <a:rPr lang="zh-CN" altLang="en-US" dirty="0"/>
              <a:t>建立对象模型</a:t>
            </a:r>
            <a:endParaRPr lang="zh-CN" altLang="en-US" dirty="0"/>
          </a:p>
        </p:txBody>
      </p:sp>
      <p:sp>
        <p:nvSpPr>
          <p:cNvPr id="8" name="Rectangle 2"/>
          <p:cNvSpPr txBox="1">
            <a:spLocks noChangeArrowheads="1"/>
          </p:cNvSpPr>
          <p:nvPr/>
        </p:nvSpPr>
        <p:spPr bwMode="auto">
          <a:xfrm>
            <a:off x="285720" y="1428736"/>
            <a:ext cx="8229600" cy="642942"/>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rgbClr val="CC0000"/>
                </a:solidFill>
                <a:effectLst/>
                <a:uLnTx/>
                <a:uFillTx/>
                <a:latin typeface="宋体" panose="02010600030101010101" pitchFamily="2" charset="-122"/>
                <a:ea typeface="+mn-ea"/>
                <a:cs typeface="+mn-cs"/>
              </a:rPr>
              <a:t>(5)</a:t>
            </a:r>
            <a:r>
              <a:rPr kumimoji="0" lang="zh-CN" altLang="en-US" sz="3200" b="1" i="0" u="none" strike="noStrike" kern="0" cap="none" spc="0" normalizeH="0" baseline="0" noProof="0">
                <a:ln>
                  <a:noFill/>
                </a:ln>
                <a:solidFill>
                  <a:srgbClr val="CC0000"/>
                </a:solidFill>
                <a:effectLst/>
                <a:uLnTx/>
                <a:uFillTx/>
                <a:latin typeface="宋体" panose="02010600030101010101" pitchFamily="2" charset="-122"/>
                <a:ea typeface="+mn-ea"/>
                <a:cs typeface="+mn-cs"/>
              </a:rPr>
              <a:t>确定属性</a:t>
            </a:r>
            <a:endPar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endParaRPr>
          </a:p>
        </p:txBody>
      </p:sp>
    </p:spTree>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42844" y="1357298"/>
            <a:ext cx="8229600" cy="785818"/>
          </a:xfrm>
        </p:spPr>
        <p:txBody>
          <a:bodyPr/>
          <a:lstStyle/>
          <a:p>
            <a:pPr algn="l"/>
            <a:r>
              <a:rPr lang="en-US" altLang="zh-CN" sz="3200" dirty="0">
                <a:solidFill>
                  <a:srgbClr val="CC0000"/>
                </a:solidFill>
                <a:latin typeface="宋体" panose="02010600030101010101" pitchFamily="2" charset="-122"/>
                <a:ea typeface="+mn-ea"/>
                <a:cs typeface="+mn-cs"/>
              </a:rPr>
              <a:t>(6)</a:t>
            </a:r>
            <a:r>
              <a:rPr lang="zh-CN" altLang="en-US" sz="3200" dirty="0">
                <a:solidFill>
                  <a:srgbClr val="CC0000"/>
                </a:solidFill>
                <a:latin typeface="宋体" panose="02010600030101010101" pitchFamily="2" charset="-122"/>
                <a:ea typeface="+mn-ea"/>
                <a:cs typeface="+mn-cs"/>
              </a:rPr>
              <a:t>确定服务</a:t>
            </a:r>
            <a:endParaRPr lang="zh-CN" altLang="en-US" sz="3200" dirty="0">
              <a:solidFill>
                <a:srgbClr val="CC0000"/>
              </a:solidFill>
              <a:latin typeface="宋体" panose="02010600030101010101" pitchFamily="2" charset="-122"/>
              <a:ea typeface="+mn-ea"/>
              <a:cs typeface="+mn-cs"/>
            </a:endParaRPr>
          </a:p>
        </p:txBody>
      </p:sp>
      <p:sp>
        <p:nvSpPr>
          <p:cNvPr id="288771" name="Rectangle 3"/>
          <p:cNvSpPr>
            <a:spLocks noGrp="1" noChangeArrowheads="1"/>
          </p:cNvSpPr>
          <p:nvPr>
            <p:ph type="body" idx="1"/>
          </p:nvPr>
        </p:nvSpPr>
        <p:spPr>
          <a:xfrm>
            <a:off x="428596" y="2143116"/>
            <a:ext cx="8229600" cy="4525963"/>
          </a:xfrm>
        </p:spPr>
        <p:txBody>
          <a:bodyPr/>
          <a:lstStyle/>
          <a:p>
            <a:pPr eaLnBrk="1" hangingPunct="1">
              <a:lnSpc>
                <a:spcPct val="90000"/>
              </a:lnSpc>
              <a:spcAft>
                <a:spcPts val="1200"/>
              </a:spcAft>
              <a:buNone/>
            </a:pPr>
            <a:r>
              <a:rPr lang="zh-CN" altLang="en-US" sz="2400" dirty="0">
                <a:latin typeface="宋体" panose="02010600030101010101" pitchFamily="2" charset="-122"/>
                <a:ea typeface="宋体" panose="02010600030101010101" pitchFamily="2" charset="-122"/>
              </a:rPr>
              <a:t>在标识每个对象中必须封装的服务时要注意以下两种服务：</a:t>
            </a:r>
            <a:endParaRPr lang="zh-CN" altLang="en-US" sz="2400" dirty="0">
              <a:latin typeface="宋体" panose="02010600030101010101" pitchFamily="2" charset="-122"/>
              <a:ea typeface="宋体" panose="02010600030101010101" pitchFamily="2" charset="-122"/>
            </a:endParaRPr>
          </a:p>
          <a:p>
            <a:pPr eaLnBrk="1" hangingPunct="1">
              <a:lnSpc>
                <a:spcPct val="90000"/>
              </a:lnSpc>
              <a:spcAft>
                <a:spcPts val="1200"/>
              </a:spcAft>
              <a:buFontTx/>
              <a:buNone/>
            </a:pPr>
            <a:r>
              <a:rPr lang="en-US" altLang="zh-CN" sz="2400" dirty="0">
                <a:latin typeface="宋体" panose="02010600030101010101" pitchFamily="2" charset="-122"/>
                <a:ea typeface="宋体" panose="02010600030101010101" pitchFamily="2" charset="-122"/>
              </a:rPr>
              <a:t>(1) </a:t>
            </a:r>
            <a:r>
              <a:rPr lang="zh-CN" altLang="en-US" sz="2400" b="1" dirty="0">
                <a:solidFill>
                  <a:srgbClr val="3366FF"/>
                </a:solidFill>
                <a:latin typeface="宋体" panose="02010600030101010101" pitchFamily="2" charset="-122"/>
                <a:ea typeface="宋体" panose="02010600030101010101" pitchFamily="2" charset="-122"/>
              </a:rPr>
              <a:t>简单的服务</a:t>
            </a:r>
            <a:r>
              <a:rPr lang="zh-CN" altLang="en-US" sz="2400" dirty="0">
                <a:latin typeface="宋体" panose="02010600030101010101" pitchFamily="2" charset="-122"/>
                <a:ea typeface="宋体" panose="02010600030101010101" pitchFamily="2" charset="-122"/>
              </a:rPr>
              <a:t>。即每一个对象都应具备的服务，这些服务包括：</a:t>
            </a:r>
            <a:r>
              <a:rPr lang="zh-CN" altLang="en-US" sz="2400" dirty="0">
                <a:solidFill>
                  <a:srgbClr val="00B050"/>
                </a:solidFill>
                <a:latin typeface="宋体" panose="02010600030101010101" pitchFamily="2" charset="-122"/>
                <a:ea typeface="宋体" panose="02010600030101010101" pitchFamily="2" charset="-122"/>
              </a:rPr>
              <a:t>建立和初始化一个新对象，建立或切断对象之间的关联，存取对象的属性值，释放或删除一个对象。这些服务在分析时是隐含的，在图中不标出，但实现类和对象时有定义。</a:t>
            </a:r>
            <a:endParaRPr lang="zh-CN" altLang="en-US" sz="2400" dirty="0">
              <a:solidFill>
                <a:srgbClr val="00B050"/>
              </a:solidFill>
              <a:latin typeface="宋体" panose="02010600030101010101" pitchFamily="2" charset="-122"/>
              <a:ea typeface="宋体" panose="02010600030101010101" pitchFamily="2" charset="-122"/>
            </a:endParaRPr>
          </a:p>
          <a:p>
            <a:pPr eaLnBrk="1" hangingPunct="1">
              <a:lnSpc>
                <a:spcPct val="90000"/>
              </a:lnSpc>
              <a:spcAft>
                <a:spcPts val="1200"/>
              </a:spcAft>
              <a:buFontTx/>
              <a:buNone/>
            </a:pPr>
            <a:r>
              <a:rPr lang="en-US" altLang="zh-CN" sz="2400" dirty="0">
                <a:latin typeface="宋体" panose="02010600030101010101" pitchFamily="2" charset="-122"/>
                <a:ea typeface="宋体" panose="02010600030101010101" pitchFamily="2" charset="-122"/>
              </a:rPr>
              <a:t>(2) </a:t>
            </a:r>
            <a:r>
              <a:rPr lang="zh-CN" altLang="en-US" sz="2400" b="1" dirty="0">
                <a:solidFill>
                  <a:srgbClr val="3366FF"/>
                </a:solidFill>
                <a:latin typeface="宋体" panose="02010600030101010101" pitchFamily="2" charset="-122"/>
                <a:ea typeface="宋体" panose="02010600030101010101" pitchFamily="2" charset="-122"/>
              </a:rPr>
              <a:t>复杂的服务</a:t>
            </a:r>
            <a:r>
              <a:rPr lang="zh-CN" altLang="en-US" sz="2400" dirty="0">
                <a:latin typeface="宋体" panose="02010600030101010101" pitchFamily="2" charset="-122"/>
                <a:ea typeface="宋体" panose="02010600030101010101" pitchFamily="2" charset="-122"/>
              </a:rPr>
              <a:t>。它分为两种：</a:t>
            </a:r>
            <a:endParaRPr lang="zh-CN" altLang="en-US" sz="2400" dirty="0">
              <a:latin typeface="宋体" panose="02010600030101010101" pitchFamily="2" charset="-122"/>
              <a:ea typeface="宋体" panose="02010600030101010101" pitchFamily="2" charset="-122"/>
            </a:endParaRPr>
          </a:p>
          <a:p>
            <a:pPr marL="711200" eaLnBrk="1" hangingPunct="1">
              <a:lnSpc>
                <a:spcPct val="90000"/>
              </a:lnSpc>
              <a:spcAft>
                <a:spcPts val="1200"/>
              </a:spcAft>
              <a:buClr>
                <a:schemeClr val="accent2"/>
              </a:buClr>
              <a:buSzPct val="75000"/>
              <a:buFont typeface="Wingdings" panose="05000000000000000000" pitchFamily="2" charset="2"/>
              <a:buChar char="Ø"/>
            </a:pPr>
            <a:r>
              <a:rPr lang="zh-CN" altLang="en-US" sz="2400" b="1" dirty="0">
                <a:solidFill>
                  <a:schemeClr val="accent2"/>
                </a:solidFill>
                <a:latin typeface="宋体" panose="02010600030101010101" pitchFamily="2" charset="-122"/>
                <a:ea typeface="宋体" panose="02010600030101010101" pitchFamily="2" charset="-122"/>
              </a:rPr>
              <a:t>计算服务</a:t>
            </a:r>
            <a:r>
              <a:rPr lang="zh-CN" altLang="en-US" sz="2400" dirty="0">
                <a:latin typeface="宋体" panose="02010600030101010101" pitchFamily="2" charset="-122"/>
                <a:ea typeface="宋体" panose="02010600030101010101" pitchFamily="2" charset="-122"/>
              </a:rPr>
              <a:t>：利用对象的属性值计算，以实现某种功能；</a:t>
            </a:r>
            <a:endParaRPr lang="zh-CN" altLang="en-US" sz="2400" dirty="0">
              <a:latin typeface="宋体" panose="02010600030101010101" pitchFamily="2" charset="-122"/>
              <a:ea typeface="宋体" panose="02010600030101010101" pitchFamily="2" charset="-122"/>
            </a:endParaRPr>
          </a:p>
          <a:p>
            <a:pPr marL="808355" indent="-357505" eaLnBrk="1" hangingPunct="1">
              <a:lnSpc>
                <a:spcPct val="90000"/>
              </a:lnSpc>
              <a:spcAft>
                <a:spcPts val="1200"/>
              </a:spcAft>
              <a:buClr>
                <a:schemeClr val="accent2"/>
              </a:buClr>
              <a:buSzPct val="75000"/>
              <a:buFont typeface="Wingdings" panose="05000000000000000000" pitchFamily="2" charset="2"/>
              <a:buChar char="Ø"/>
            </a:pPr>
            <a:r>
              <a:rPr lang="zh-CN" altLang="en-US" sz="2400" b="1" dirty="0">
                <a:solidFill>
                  <a:schemeClr val="accent2"/>
                </a:solidFill>
                <a:latin typeface="宋体" panose="02010600030101010101" pitchFamily="2" charset="-122"/>
                <a:ea typeface="宋体" panose="02010600030101010101" pitchFamily="2" charset="-122"/>
              </a:rPr>
              <a:t>监控服务</a:t>
            </a:r>
            <a:r>
              <a:rPr lang="zh-CN" altLang="en-US" sz="2400" b="1"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处理对外部系统的输入∕输出，外部设备的控制和数据的存取。</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3.3 </a:t>
            </a:r>
            <a:r>
              <a:rPr kumimoji="0" lang="zh-CN" altLang="en-US" sz="4400" b="1" i="0" u="none" strike="noStrike" kern="0" cap="none" spc="0" normalizeH="0" baseline="0" noProof="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8771">
                                            <p:txEl>
                                              <p:pRg st="1" end="1"/>
                                            </p:txEl>
                                          </p:spTgt>
                                        </p:tgtEl>
                                        <p:attrNameLst>
                                          <p:attrName>style.visibility</p:attrName>
                                        </p:attrNameLst>
                                      </p:cBhvr>
                                      <p:to>
                                        <p:strVal val="visible"/>
                                      </p:to>
                                    </p:set>
                                    <p:anim calcmode="lin" valueType="num">
                                      <p:cBhvr additive="base">
                                        <p:cTn id="7" dur="500" fill="hold"/>
                                        <p:tgtEl>
                                          <p:spTgt spid="28877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8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8771">
                                            <p:txEl>
                                              <p:pRg st="2" end="2"/>
                                            </p:txEl>
                                          </p:spTgt>
                                        </p:tgtEl>
                                        <p:attrNameLst>
                                          <p:attrName>style.visibility</p:attrName>
                                        </p:attrNameLst>
                                      </p:cBhvr>
                                      <p:to>
                                        <p:strVal val="visible"/>
                                      </p:to>
                                    </p:set>
                                    <p:anim calcmode="lin" valueType="num">
                                      <p:cBhvr additive="base">
                                        <p:cTn id="13" dur="500" fill="hold"/>
                                        <p:tgtEl>
                                          <p:spTgt spid="28877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8771">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88771">
                                            <p:txEl>
                                              <p:pRg st="3" end="3"/>
                                            </p:txEl>
                                          </p:spTgt>
                                        </p:tgtEl>
                                        <p:attrNameLst>
                                          <p:attrName>style.visibility</p:attrName>
                                        </p:attrNameLst>
                                      </p:cBhvr>
                                      <p:to>
                                        <p:strVal val="visible"/>
                                      </p:to>
                                    </p:set>
                                    <p:anim calcmode="lin" valueType="num">
                                      <p:cBhvr additive="base">
                                        <p:cTn id="17" dur="500" fill="hold"/>
                                        <p:tgtEl>
                                          <p:spTgt spid="28877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8771">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88771">
                                            <p:txEl>
                                              <p:pRg st="4" end="4"/>
                                            </p:txEl>
                                          </p:spTgt>
                                        </p:tgtEl>
                                        <p:attrNameLst>
                                          <p:attrName>style.visibility</p:attrName>
                                        </p:attrNameLst>
                                      </p:cBhvr>
                                      <p:to>
                                        <p:strVal val="visible"/>
                                      </p:to>
                                    </p:set>
                                    <p:anim calcmode="lin" valueType="num">
                                      <p:cBhvr additive="base">
                                        <p:cTn id="21" dur="500" fill="hold"/>
                                        <p:tgtEl>
                                          <p:spTgt spid="28877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8877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357158" y="2143116"/>
            <a:ext cx="8229600" cy="4525963"/>
          </a:xfrm>
        </p:spPr>
        <p:txBody>
          <a:bodyPr/>
          <a:lstStyle/>
          <a:p>
            <a:pPr eaLnBrk="1" hangingPunct="1"/>
            <a:r>
              <a:rPr lang="zh-CN" altLang="en-US" sz="2800" dirty="0">
                <a:solidFill>
                  <a:schemeClr val="accent2"/>
                </a:solidFill>
                <a:ea typeface="宋体" panose="02010600030101010101" pitchFamily="2" charset="-122"/>
              </a:rPr>
              <a:t>选课系统中类与对象的服务</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53252" name="Picture 4"/>
          <p:cNvPicPr>
            <a:picLocks noChangeAspect="1" noChangeArrowheads="1"/>
          </p:cNvPicPr>
          <p:nvPr/>
        </p:nvPicPr>
        <p:blipFill>
          <a:blip r:embed="rId1"/>
          <a:srcRect/>
          <a:stretch>
            <a:fillRect/>
          </a:stretch>
        </p:blipFill>
        <p:spPr bwMode="auto">
          <a:xfrm>
            <a:off x="571472" y="3214686"/>
            <a:ext cx="8123238" cy="222885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eaLnBrk="1" hangingPunct="1"/>
            <a:r>
              <a:rPr lang="en-US" altLang="zh-CN" dirty="0"/>
              <a:t>3.3 </a:t>
            </a:r>
            <a:r>
              <a:rPr lang="zh-CN" altLang="en-US" dirty="0"/>
              <a:t>建立对象模型</a:t>
            </a:r>
            <a:endParaRPr lang="zh-CN" altLang="en-US" dirty="0"/>
          </a:p>
        </p:txBody>
      </p:sp>
      <p:sp>
        <p:nvSpPr>
          <p:cNvPr id="8" name="Rectangle 2"/>
          <p:cNvSpPr txBox="1">
            <a:spLocks noChangeArrowheads="1"/>
          </p:cNvSpPr>
          <p:nvPr/>
        </p:nvSpPr>
        <p:spPr bwMode="auto">
          <a:xfrm>
            <a:off x="285720" y="1428736"/>
            <a:ext cx="8229600" cy="785818"/>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rgbClr val="CC0000"/>
                </a:solidFill>
                <a:effectLst/>
                <a:uLnTx/>
                <a:uFillTx/>
                <a:latin typeface="宋体" panose="02010600030101010101" pitchFamily="2" charset="-122"/>
                <a:ea typeface="+mn-ea"/>
                <a:cs typeface="+mn-cs"/>
              </a:rPr>
              <a:t>(6)</a:t>
            </a:r>
            <a:r>
              <a:rPr kumimoji="0" lang="zh-CN" altLang="en-US" sz="3200" b="1" i="0" u="none" strike="noStrike" kern="0" cap="none" spc="0" normalizeH="0" baseline="0" noProof="0">
                <a:ln>
                  <a:noFill/>
                </a:ln>
                <a:solidFill>
                  <a:srgbClr val="CC0000"/>
                </a:solidFill>
                <a:effectLst/>
                <a:uLnTx/>
                <a:uFillTx/>
                <a:latin typeface="宋体" panose="02010600030101010101" pitchFamily="2" charset="-122"/>
                <a:ea typeface="+mn-ea"/>
                <a:cs typeface="+mn-cs"/>
              </a:rPr>
              <a:t>确定服务</a:t>
            </a:r>
            <a:endParaRPr kumimoji="0" lang="zh-CN" altLang="en-US" sz="3200" b="1" i="0" u="none" strike="noStrike" kern="0" cap="none" spc="0" normalizeH="0" baseline="0" noProof="0" dirty="0">
              <a:ln>
                <a:noFill/>
              </a:ln>
              <a:solidFill>
                <a:srgbClr val="CC0000"/>
              </a:solidFill>
              <a:effectLst/>
              <a:uLnTx/>
              <a:uFillTx/>
              <a:latin typeface="宋体" panose="02010600030101010101" pitchFamily="2" charset="-122"/>
              <a:ea typeface="+mn-ea"/>
              <a:cs typeface="+mn-cs"/>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b="1" dirty="0"/>
              <a:t>Course Information</a:t>
            </a:r>
            <a:endParaRPr lang="en-US" altLang="zh-CN" b="1" dirty="0"/>
          </a:p>
        </p:txBody>
      </p:sp>
      <p:sp>
        <p:nvSpPr>
          <p:cNvPr id="7171" name="Rectangle 3"/>
          <p:cNvSpPr>
            <a:spLocks noGrp="1" noChangeArrowheads="1"/>
          </p:cNvSpPr>
          <p:nvPr>
            <p:ph idx="1"/>
          </p:nvPr>
        </p:nvSpPr>
        <p:spPr>
          <a:xfrm>
            <a:off x="457200" y="1428736"/>
            <a:ext cx="8229600" cy="5072098"/>
          </a:xfrm>
        </p:spPr>
        <p:txBody>
          <a:bodyPr/>
          <a:lstStyle/>
          <a:p>
            <a:r>
              <a:rPr lang="zh-CN" altLang="en-US" b="1" dirty="0">
                <a:solidFill>
                  <a:srgbClr val="C00000"/>
                </a:solidFill>
                <a:latin typeface="宋体" panose="02010600030101010101" pitchFamily="2" charset="-122"/>
                <a:ea typeface="宋体" panose="02010600030101010101" pitchFamily="2" charset="-122"/>
              </a:rPr>
              <a:t>教师：</a:t>
            </a:r>
            <a:r>
              <a:rPr lang="zh-CN" altLang="en-US" sz="3200" b="1" dirty="0">
                <a:solidFill>
                  <a:srgbClr val="C00000"/>
                </a:solidFill>
                <a:latin typeface="宋体" panose="02010600030101010101" pitchFamily="2" charset="-122"/>
                <a:ea typeface="宋体" panose="02010600030101010101" pitchFamily="2" charset="-122"/>
              </a:rPr>
              <a:t> </a:t>
            </a:r>
            <a:endParaRPr lang="zh-CN" altLang="en-US" sz="3200" b="1" dirty="0">
              <a:solidFill>
                <a:srgbClr val="C00000"/>
              </a:solidFill>
              <a:latin typeface="宋体" panose="02010600030101010101" pitchFamily="2" charset="-122"/>
              <a:ea typeface="宋体" panose="02010600030101010101" pitchFamily="2" charset="-122"/>
            </a:endParaRPr>
          </a:p>
          <a:p>
            <a:pPr marL="716280" lvl="2"/>
            <a:r>
              <a:rPr lang="en-US" altLang="zh-CN" sz="2800" b="1" dirty="0">
                <a:latin typeface="宋体" panose="02010600030101010101" pitchFamily="2" charset="-122"/>
                <a:ea typeface="宋体" panose="02010600030101010101" pitchFamily="2" charset="-122"/>
              </a:rPr>
              <a:t>Name: </a:t>
            </a:r>
            <a:r>
              <a:rPr lang="zh-CN" altLang="en-US" sz="2800" b="1" dirty="0">
                <a:latin typeface="宋体" panose="02010600030101010101" pitchFamily="2" charset="-122"/>
                <a:ea typeface="宋体" panose="02010600030101010101" pitchFamily="2" charset="-122"/>
              </a:rPr>
              <a:t>潘光晖</a:t>
            </a:r>
            <a:endParaRPr lang="en-US" altLang="zh-CN" sz="2500" b="1" dirty="0">
              <a:latin typeface="宋体" panose="02010600030101010101" pitchFamily="2" charset="-122"/>
              <a:ea typeface="宋体" panose="02010600030101010101" pitchFamily="2" charset="-122"/>
            </a:endParaRPr>
          </a:p>
          <a:p>
            <a:pPr marL="716280" lvl="2"/>
            <a:r>
              <a:rPr lang="en-US" altLang="zh-CN" sz="2500" b="1" dirty="0">
                <a:latin typeface="宋体" panose="02010600030101010101" pitchFamily="2" charset="-122"/>
                <a:ea typeface="宋体" panose="02010600030101010101" pitchFamily="2" charset="-122"/>
              </a:rPr>
              <a:t>E-mail: 2985374</a:t>
            </a:r>
            <a:r>
              <a:rPr lang="en-US" altLang="zh-CN" sz="2500" b="1" dirty="0">
                <a:latin typeface="宋体" panose="02010600030101010101" pitchFamily="2" charset="-122"/>
                <a:ea typeface="宋体" panose="02010600030101010101" pitchFamily="2" charset="-122"/>
                <a:hlinkClick r:id="rId1"/>
              </a:rPr>
              <a:t>@qq.com</a:t>
            </a:r>
            <a:endParaRPr lang="en-US" altLang="zh-CN" sz="2500" b="1" dirty="0">
              <a:latin typeface="宋体" panose="02010600030101010101" pitchFamily="2" charset="-122"/>
              <a:ea typeface="宋体" panose="02010600030101010101" pitchFamily="2" charset="-122"/>
            </a:endParaRPr>
          </a:p>
          <a:p>
            <a:pPr marL="716280" lvl="2"/>
            <a:r>
              <a:rPr lang="en-US" altLang="zh-CN" sz="2500" b="1" dirty="0">
                <a:latin typeface="宋体" panose="02010600030101010101" pitchFamily="2" charset="-122"/>
                <a:ea typeface="宋体" panose="02010600030101010101" pitchFamily="2" charset="-122"/>
              </a:rPr>
              <a:t>Tel:18030671719</a:t>
            </a:r>
            <a:endParaRPr lang="en-US" altLang="zh-CN" sz="2500" b="1" dirty="0">
              <a:latin typeface="宋体" panose="02010600030101010101" pitchFamily="2" charset="-122"/>
              <a:ea typeface="宋体" panose="02010600030101010101" pitchFamily="2" charset="-122"/>
            </a:endParaRPr>
          </a:p>
          <a:p>
            <a:endParaRPr lang="en-US" altLang="zh-CN" b="1" dirty="0">
              <a:solidFill>
                <a:srgbClr val="C00000"/>
              </a:solidFill>
              <a:latin typeface="宋体" panose="02010600030101010101" pitchFamily="2" charset="-122"/>
              <a:ea typeface="宋体" panose="02010600030101010101" pitchFamily="2" charset="-122"/>
            </a:endParaRPr>
          </a:p>
          <a:p>
            <a:r>
              <a:rPr lang="zh-CN" altLang="en-US" b="1" dirty="0">
                <a:solidFill>
                  <a:srgbClr val="C00000"/>
                </a:solidFill>
                <a:latin typeface="宋体" panose="02010600030101010101" pitchFamily="2" charset="-122"/>
                <a:ea typeface="宋体" panose="02010600030101010101" pitchFamily="2" charset="-122"/>
              </a:rPr>
              <a:t>总学时：</a:t>
            </a:r>
            <a:r>
              <a:rPr lang="en-US" altLang="zh-CN" b="1" dirty="0">
                <a:solidFill>
                  <a:srgbClr val="C00000"/>
                </a:solidFill>
                <a:latin typeface="宋体" panose="02010600030101010101" pitchFamily="2" charset="-122"/>
                <a:ea typeface="宋体" panose="02010600030101010101" pitchFamily="2" charset="-122"/>
              </a:rPr>
              <a:t>40</a:t>
            </a:r>
            <a:r>
              <a:rPr lang="zh-CN" altLang="en-US" b="1" dirty="0">
                <a:solidFill>
                  <a:srgbClr val="C00000"/>
                </a:solidFill>
                <a:latin typeface="宋体" panose="02010600030101010101" pitchFamily="2" charset="-122"/>
                <a:ea typeface="宋体" panose="02010600030101010101" pitchFamily="2" charset="-122"/>
              </a:rPr>
              <a:t>学时</a:t>
            </a:r>
            <a:endParaRPr lang="zh-CN" altLang="en-US" b="1" dirty="0">
              <a:solidFill>
                <a:srgbClr val="C00000"/>
              </a:solidFill>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讲授：</a:t>
            </a:r>
            <a:r>
              <a:rPr lang="en-US" altLang="zh-CN" b="1" dirty="0">
                <a:latin typeface="宋体" panose="02010600030101010101" pitchFamily="2" charset="-122"/>
                <a:ea typeface="宋体" panose="02010600030101010101" pitchFamily="2" charset="-122"/>
              </a:rPr>
              <a:t>32</a:t>
            </a:r>
            <a:r>
              <a:rPr lang="zh-CN" altLang="en-US" b="1" dirty="0">
                <a:latin typeface="宋体" panose="02010600030101010101" pitchFamily="2" charset="-122"/>
                <a:ea typeface="宋体" panose="02010600030101010101" pitchFamily="2" charset="-122"/>
              </a:rPr>
              <a:t>学时 </a:t>
            </a:r>
            <a:r>
              <a:rPr lang="en-US" altLang="zh-CN"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实验：</a:t>
            </a:r>
            <a:r>
              <a:rPr lang="en-US" altLang="zh-CN" b="1" dirty="0">
                <a:latin typeface="宋体" panose="02010600030101010101" pitchFamily="2" charset="-122"/>
                <a:ea typeface="宋体" panose="02010600030101010101" pitchFamily="2" charset="-122"/>
              </a:rPr>
              <a:t>8</a:t>
            </a:r>
            <a:r>
              <a:rPr lang="zh-CN" altLang="en-US" b="1" dirty="0">
                <a:latin typeface="宋体" panose="02010600030101010101" pitchFamily="2" charset="-122"/>
                <a:ea typeface="宋体" panose="02010600030101010101" pitchFamily="2" charset="-122"/>
              </a:rPr>
              <a:t>学时</a:t>
            </a:r>
            <a:r>
              <a:rPr lang="en-US" altLang="zh-CN"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
        <p:nvSpPr>
          <p:cNvPr id="4" name="灯片编号占位符 5"/>
          <p:cNvSpPr>
            <a:spLocks noGrp="1"/>
          </p:cNvSpPr>
          <p:nvPr>
            <p:ph type="sldNum" sz="quarter" idx="12"/>
          </p:nvPr>
        </p:nvSpPr>
        <p:spPr/>
        <p:txBody>
          <a:bodyPr/>
          <a:lstStyle/>
          <a:p>
            <a:fld id="{E1558C2E-348B-4580-9484-463E89C5441F}" type="slidenum">
              <a:rPr lang="en-US" altLang="zh-CN"/>
            </a:fld>
            <a:endParaRPr lang="en-US" altLang="zh-CN"/>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611188" y="1484313"/>
            <a:ext cx="8064500" cy="4968875"/>
          </a:xfrm>
          <a:prstGeom prst="rect">
            <a:avLst/>
          </a:prstGeom>
          <a:noFill/>
          <a:ln w="9525">
            <a:noFill/>
            <a:miter lim="800000"/>
          </a:ln>
          <a:effectLst/>
        </p:spPr>
        <p:txBody>
          <a:bodyPr/>
          <a:lstStyle/>
          <a:p>
            <a:pPr marL="342900" indent="-342900">
              <a:lnSpc>
                <a:spcPct val="130000"/>
              </a:lnSpc>
              <a:spcBef>
                <a:spcPct val="20000"/>
              </a:spcBef>
              <a:defRPr/>
            </a:pPr>
            <a:r>
              <a:rPr lang="en-US" altLang="zh-CN" sz="2800" dirty="0">
                <a:solidFill>
                  <a:srgbClr val="008080"/>
                </a:solidFill>
                <a:ea typeface="楷体_GB2312" pitchFamily="49" charset="-122"/>
              </a:rPr>
              <a:t>(5)</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生产特性</a:t>
            </a:r>
            <a:r>
              <a:rPr lang="en-US" altLang="zh-CN" sz="2800" b="1" dirty="0">
                <a:solidFill>
                  <a:srgbClr val="008080"/>
                </a:solidFill>
                <a:ea typeface="楷体_GB2312" pitchFamily="49" charset="-122"/>
              </a:rPr>
              <a:t>:</a:t>
            </a:r>
            <a:r>
              <a:rPr lang="zh-CN" altLang="en-US" sz="2800" b="1" dirty="0">
                <a:ea typeface="楷体_GB2312" pitchFamily="49" charset="-122"/>
              </a:rPr>
              <a:t>与硬件或传统的制造业产品的生产完全不同，软件一旦设计开发出来，如果需要提供多个用户，它的复制十分简单，其成本也极为有限 。 </a:t>
            </a:r>
            <a:endParaRPr lang="zh-CN" altLang="en-US" sz="2800" b="1" dirty="0">
              <a:ea typeface="楷体_GB2312" pitchFamily="49" charset="-122"/>
            </a:endParaRPr>
          </a:p>
          <a:p>
            <a:pPr marL="342900" indent="-342900">
              <a:lnSpc>
                <a:spcPct val="130000"/>
              </a:lnSpc>
              <a:spcBef>
                <a:spcPct val="20000"/>
              </a:spcBef>
              <a:defRPr/>
            </a:pPr>
            <a:r>
              <a:rPr lang="en-US" altLang="zh-CN" sz="2800" dirty="0">
                <a:solidFill>
                  <a:srgbClr val="008080"/>
                </a:solidFill>
                <a:ea typeface="楷体_GB2312" pitchFamily="49" charset="-122"/>
              </a:rPr>
              <a:t>(6)</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管理特性</a:t>
            </a:r>
            <a:r>
              <a:rPr lang="zh-CN" altLang="en-US" sz="2800" b="1" dirty="0">
                <a:solidFill>
                  <a:srgbClr val="008080"/>
                </a:solidFill>
                <a:ea typeface="楷体_GB2312" pitchFamily="49" charset="-122"/>
              </a:rPr>
              <a:t>：</a:t>
            </a:r>
            <a:r>
              <a:rPr lang="zh-CN" altLang="en-US" sz="2800" b="1" dirty="0">
                <a:ea typeface="楷体_GB2312" pitchFamily="49" charset="-122"/>
              </a:rPr>
              <a:t>由于上述的几个特点，使得软件的开发管理显得更为重要，也更为独特 。</a:t>
            </a:r>
            <a:endParaRPr lang="zh-CN" altLang="en-US" sz="2800" b="1" dirty="0">
              <a:ea typeface="楷体_GB2312" pitchFamily="49" charset="-122"/>
            </a:endParaRPr>
          </a:p>
        </p:txBody>
      </p:sp>
      <p:sp>
        <p:nvSpPr>
          <p:cNvPr id="11267"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1.1 </a:t>
            </a:r>
            <a:r>
              <a:rPr lang="zh-CN" altLang="en-US" sz="4400" dirty="0">
                <a:solidFill>
                  <a:schemeClr val="bg1"/>
                </a:solidFill>
                <a:ea typeface="黑体" panose="02010609060101010101" pitchFamily="2" charset="-122"/>
              </a:rPr>
              <a:t>软件的概念、特性和分类</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785794"/>
            <a:ext cx="8229600" cy="568344"/>
          </a:xfrm>
        </p:spPr>
        <p:txBody>
          <a:bodyPr/>
          <a:lstStyle/>
          <a:p>
            <a:pPr algn="l" eaLnBrk="1" hangingPunct="1"/>
            <a:r>
              <a:rPr lang="zh-CN" altLang="en-US" sz="3600" dirty="0">
                <a:solidFill>
                  <a:srgbClr val="FFFF00"/>
                </a:solidFill>
              </a:rPr>
              <a:t>使用</a:t>
            </a:r>
            <a:r>
              <a:rPr lang="en-US" altLang="zh-CN" sz="3600" dirty="0">
                <a:solidFill>
                  <a:srgbClr val="FFFF00"/>
                </a:solidFill>
              </a:rPr>
              <a:t>Rose</a:t>
            </a:r>
            <a:r>
              <a:rPr lang="zh-CN" altLang="en-US" sz="3600" dirty="0">
                <a:solidFill>
                  <a:srgbClr val="FFFF00"/>
                </a:solidFill>
              </a:rPr>
              <a:t>建立类图</a:t>
            </a:r>
            <a:endParaRPr lang="zh-CN" altLang="en-US" sz="3600" dirty="0">
              <a:solidFill>
                <a:srgbClr val="FFFF00"/>
              </a:solidFill>
            </a:endParaRPr>
          </a:p>
        </p:txBody>
      </p:sp>
      <p:sp>
        <p:nvSpPr>
          <p:cNvPr id="290819" name="Rectangle 3"/>
          <p:cNvSpPr>
            <a:spLocks noGrp="1" noChangeArrowheads="1"/>
          </p:cNvSpPr>
          <p:nvPr>
            <p:ph type="body" idx="1"/>
          </p:nvPr>
        </p:nvSpPr>
        <p:spPr>
          <a:xfrm>
            <a:off x="428596" y="1714488"/>
            <a:ext cx="8229600" cy="4089413"/>
          </a:xfrm>
        </p:spPr>
        <p:txBody>
          <a:bodyPr/>
          <a:lstStyle/>
          <a:p>
            <a:pPr marL="514350" indent="-514350" eaLnBrk="1" hangingPunct="1">
              <a:lnSpc>
                <a:spcPct val="90000"/>
              </a:lnSpc>
              <a:buNone/>
            </a:pPr>
            <a:r>
              <a:rPr lang="en-US" altLang="zh-CN" sz="2800" b="1" dirty="0">
                <a:solidFill>
                  <a:srgbClr val="C00000"/>
                </a:solidFill>
                <a:ea typeface="宋体" panose="02010600030101010101" pitchFamily="2" charset="-122"/>
              </a:rPr>
              <a:t>(7) </a:t>
            </a:r>
            <a:r>
              <a:rPr lang="zh-CN" altLang="en-US" sz="2800" b="1" dirty="0">
                <a:solidFill>
                  <a:srgbClr val="C00000"/>
                </a:solidFill>
                <a:ea typeface="宋体" panose="02010600030101010101" pitchFamily="2" charset="-122"/>
              </a:rPr>
              <a:t> 建立类图（识别类的构造类型）</a:t>
            </a:r>
            <a:endParaRPr lang="zh-CN" altLang="en-US" sz="2800" b="1" dirty="0">
              <a:solidFill>
                <a:srgbClr val="C00000"/>
              </a:solidFill>
              <a:ea typeface="宋体" panose="02010600030101010101" pitchFamily="2" charset="-122"/>
            </a:endParaRPr>
          </a:p>
          <a:p>
            <a:pPr eaLnBrk="1" hangingPunct="1">
              <a:lnSpc>
                <a:spcPct val="90000"/>
              </a:lnSpc>
              <a:buFontTx/>
              <a:buNone/>
            </a:pPr>
            <a:r>
              <a:rPr lang="zh-CN" altLang="en-US" sz="2400" dirty="0">
                <a:latin typeface="楷体_GB2312" pitchFamily="49" charset="-122"/>
                <a:ea typeface="楷体_GB2312" pitchFamily="49" charset="-122"/>
              </a:rPr>
              <a:t>  </a:t>
            </a:r>
            <a:endParaRPr lang="en-US" altLang="zh-CN" sz="2400" dirty="0">
              <a:latin typeface="楷体_GB2312" pitchFamily="49" charset="-122"/>
              <a:ea typeface="楷体_GB2312" pitchFamily="49" charset="-122"/>
            </a:endParaRPr>
          </a:p>
          <a:p>
            <a:pPr eaLnBrk="1" hangingPunct="1">
              <a:lnSpc>
                <a:spcPct val="90000"/>
              </a:lnSpc>
              <a:buFontTx/>
              <a:buNone/>
            </a:pPr>
            <a:r>
              <a:rPr lang="zh-CN" altLang="en-US" sz="2400" dirty="0">
                <a:latin typeface="楷体_GB2312" pitchFamily="49" charset="-122"/>
                <a:ea typeface="楷体_GB2312" pitchFamily="49" charset="-122"/>
              </a:rPr>
              <a:t>  类也有构造型，每个类最少有一种构造型。一些常用的构造型是：</a:t>
            </a:r>
            <a:r>
              <a:rPr lang="zh-CN" altLang="en-US" sz="2400" dirty="0">
                <a:solidFill>
                  <a:srgbClr val="CC0000"/>
                </a:solidFill>
                <a:latin typeface="楷体_GB2312" pitchFamily="49" charset="-122"/>
                <a:ea typeface="楷体_GB2312" pitchFamily="49" charset="-122"/>
              </a:rPr>
              <a:t>实体类</a:t>
            </a:r>
            <a:r>
              <a:rPr lang="zh-CN" altLang="en-US" sz="2400" dirty="0">
                <a:latin typeface="楷体_GB2312" pitchFamily="49" charset="-122"/>
                <a:ea typeface="楷体_GB2312" pitchFamily="49" charset="-122"/>
              </a:rPr>
              <a:t>、</a:t>
            </a:r>
            <a:r>
              <a:rPr lang="zh-CN" altLang="en-US" sz="2400" dirty="0">
                <a:solidFill>
                  <a:srgbClr val="CC0000"/>
                </a:solidFill>
                <a:latin typeface="楷体_GB2312" pitchFamily="49" charset="-122"/>
                <a:ea typeface="楷体_GB2312" pitchFamily="49" charset="-122"/>
              </a:rPr>
              <a:t>边界类</a:t>
            </a:r>
            <a:r>
              <a:rPr lang="zh-CN" altLang="en-US" sz="2400" dirty="0">
                <a:latin typeface="楷体_GB2312" pitchFamily="49" charset="-122"/>
                <a:ea typeface="楷体_GB2312" pitchFamily="49" charset="-122"/>
              </a:rPr>
              <a:t>、</a:t>
            </a:r>
            <a:r>
              <a:rPr lang="zh-CN" altLang="en-US" sz="2400" dirty="0">
                <a:solidFill>
                  <a:srgbClr val="CC0000"/>
                </a:solidFill>
                <a:latin typeface="楷体_GB2312" pitchFamily="49" charset="-122"/>
                <a:ea typeface="楷体_GB2312" pitchFamily="49" charset="-122"/>
              </a:rPr>
              <a:t>控制类</a:t>
            </a:r>
            <a:r>
              <a:rPr lang="zh-CN" altLang="en-US" sz="2400" dirty="0">
                <a:latin typeface="楷体_GB2312" pitchFamily="49" charset="-122"/>
                <a:ea typeface="楷体_GB2312" pitchFamily="49" charset="-122"/>
              </a:rPr>
              <a:t>、</a:t>
            </a:r>
            <a:r>
              <a:rPr lang="zh-CN" altLang="en-US" sz="2400" dirty="0">
                <a:solidFill>
                  <a:srgbClr val="CC0000"/>
                </a:solidFill>
                <a:latin typeface="楷体_GB2312" pitchFamily="49" charset="-122"/>
                <a:ea typeface="楷体_GB2312" pitchFamily="49" charset="-122"/>
              </a:rPr>
              <a:t>例外类</a:t>
            </a:r>
            <a:r>
              <a:rPr lang="zh-CN" altLang="en-US" sz="2400" dirty="0">
                <a:latin typeface="楷体_GB2312" pitchFamily="49" charset="-122"/>
                <a:ea typeface="楷体_GB2312" pitchFamily="49" charset="-122"/>
              </a:rPr>
              <a:t>等。</a:t>
            </a:r>
            <a:endParaRPr lang="zh-CN" altLang="en-US" sz="2400" dirty="0">
              <a:latin typeface="楷体_GB2312" pitchFamily="49" charset="-122"/>
              <a:ea typeface="楷体_GB2312" pitchFamily="49" charset="-122"/>
            </a:endParaRPr>
          </a:p>
          <a:p>
            <a:pPr eaLnBrk="1" hangingPunct="1">
              <a:lnSpc>
                <a:spcPct val="150000"/>
              </a:lnSpc>
              <a:buFontTx/>
              <a:buNone/>
            </a:pPr>
            <a:r>
              <a:rPr lang="zh-CN" altLang="en-US" sz="2400" dirty="0">
                <a:latin typeface="楷体_GB2312" pitchFamily="49" charset="-122"/>
                <a:ea typeface="楷体_GB2312" pitchFamily="49" charset="-122"/>
              </a:rPr>
              <a:t>  显然，</a:t>
            </a:r>
            <a:r>
              <a:rPr lang="en-US" altLang="zh-CN" sz="2400" dirty="0">
                <a:latin typeface="楷体_GB2312" pitchFamily="49" charset="-122"/>
                <a:ea typeface="楷体_GB2312" pitchFamily="49" charset="-122"/>
              </a:rPr>
              <a:t>Student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Teacher</a:t>
            </a:r>
            <a:r>
              <a:rPr lang="zh-CN" altLang="en-US" sz="2400" dirty="0">
                <a:latin typeface="楷体_GB2312" pitchFamily="49" charset="-122"/>
                <a:ea typeface="楷体_GB2312" pitchFamily="49" charset="-122"/>
              </a:rPr>
              <a:t>和</a:t>
            </a:r>
            <a:r>
              <a:rPr lang="en-US" altLang="zh-CN" sz="2400" dirty="0">
                <a:latin typeface="楷体_GB2312" pitchFamily="49" charset="-122"/>
                <a:ea typeface="楷体_GB2312" pitchFamily="49" charset="-122"/>
              </a:rPr>
              <a:t>Course</a:t>
            </a:r>
            <a:r>
              <a:rPr lang="zh-CN" altLang="en-US" sz="2400" dirty="0">
                <a:latin typeface="楷体_GB2312" pitchFamily="49" charset="-122"/>
                <a:ea typeface="楷体_GB2312" pitchFamily="49" charset="-122"/>
              </a:rPr>
              <a:t>类应属于实体类。边界类可能包括</a:t>
            </a:r>
            <a:r>
              <a:rPr lang="en-US" altLang="zh-CN" sz="2400" dirty="0" err="1">
                <a:latin typeface="楷体_GB2312" pitchFamily="49" charset="-122"/>
                <a:ea typeface="楷体_GB2312" pitchFamily="49" charset="-122"/>
              </a:rPr>
              <a:t>RegisterForm</a:t>
            </a:r>
            <a:r>
              <a:rPr lang="zh-CN" altLang="en-US" sz="2400" dirty="0">
                <a:latin typeface="楷体_GB2312" pitchFamily="49" charset="-122"/>
                <a:ea typeface="楷体_GB2312" pitchFamily="49" charset="-122"/>
              </a:rPr>
              <a:t>（登记表格）、</a:t>
            </a:r>
            <a:r>
              <a:rPr lang="en-US" altLang="zh-CN" sz="2400" dirty="0" err="1">
                <a:latin typeface="楷体_GB2312" pitchFamily="49" charset="-122"/>
                <a:ea typeface="楷体_GB2312" pitchFamily="49" charset="-122"/>
              </a:rPr>
              <a:t>CourseSchedule</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课程表</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等。</a:t>
            </a:r>
            <a:endParaRPr lang="zh-CN" altLang="en-US" sz="2400" dirty="0">
              <a:latin typeface="楷体_GB2312" pitchFamily="49" charset="-122"/>
              <a:ea typeface="楷体_GB2312" pitchFamily="49" charset="-122"/>
            </a:endParaRPr>
          </a:p>
          <a:p>
            <a:pPr eaLnBrk="1" hangingPunct="1">
              <a:lnSpc>
                <a:spcPct val="90000"/>
              </a:lnSpc>
              <a:buFontTx/>
              <a:buNone/>
            </a:pPr>
            <a:endParaRPr lang="en-US" altLang="zh-CN"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71414"/>
            <a:ext cx="8229600" cy="860408"/>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0819">
                                            <p:txEl>
                                              <p:pRg st="3" end="3"/>
                                            </p:txEl>
                                          </p:spTgt>
                                        </p:tgtEl>
                                        <p:attrNameLst>
                                          <p:attrName>style.visibility</p:attrName>
                                        </p:attrNameLst>
                                      </p:cBhvr>
                                      <p:to>
                                        <p:strVal val="visible"/>
                                      </p:to>
                                    </p:set>
                                    <p:anim calcmode="lin" valueType="num">
                                      <p:cBhvr additive="base">
                                        <p:cTn id="7" dur="500" fill="hold"/>
                                        <p:tgtEl>
                                          <p:spTgt spid="29081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08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357158" y="2214554"/>
            <a:ext cx="3571900" cy="4525963"/>
          </a:xfrm>
        </p:spPr>
        <p:txBody>
          <a:bodyPr/>
          <a:lstStyle/>
          <a:p>
            <a:pPr marL="0" indent="450850" eaLnBrk="1" hangingPunct="1">
              <a:lnSpc>
                <a:spcPts val="3600"/>
              </a:lnSpc>
              <a:buFontTx/>
              <a:buNone/>
            </a:pPr>
            <a:r>
              <a:rPr lang="zh-CN" altLang="en-US" sz="2400" dirty="0">
                <a:latin typeface="楷体_GB2312" pitchFamily="49" charset="-122"/>
                <a:ea typeface="楷体_GB2312" pitchFamily="49" charset="-122"/>
              </a:rPr>
              <a:t>如果规定一名教师每学期</a:t>
            </a:r>
            <a:r>
              <a:rPr lang="zh-CN" altLang="en-US" sz="2400" b="1" dirty="0">
                <a:solidFill>
                  <a:srgbClr val="3366FF"/>
                </a:solidFill>
                <a:latin typeface="楷体_GB2312" pitchFamily="49" charset="-122"/>
                <a:ea typeface="楷体_GB2312" pitchFamily="49" charset="-122"/>
              </a:rPr>
              <a:t>最多承担</a:t>
            </a:r>
            <a:r>
              <a:rPr lang="en-US" altLang="zh-CN" sz="2400" b="1" dirty="0">
                <a:solidFill>
                  <a:srgbClr val="3366FF"/>
                </a:solidFill>
                <a:latin typeface="楷体_GB2312" pitchFamily="49" charset="-122"/>
                <a:ea typeface="楷体_GB2312" pitchFamily="49" charset="-122"/>
              </a:rPr>
              <a:t>4</a:t>
            </a:r>
            <a:r>
              <a:rPr lang="zh-CN" altLang="en-US" sz="2400" b="1" dirty="0">
                <a:solidFill>
                  <a:srgbClr val="3366FF"/>
                </a:solidFill>
                <a:latin typeface="楷体_GB2312" pitchFamily="49" charset="-122"/>
                <a:ea typeface="楷体_GB2312" pitchFamily="49" charset="-122"/>
              </a:rPr>
              <a:t>个教学任务</a:t>
            </a:r>
            <a:r>
              <a:rPr lang="zh-CN" altLang="en-US" sz="2400" dirty="0">
                <a:latin typeface="楷体_GB2312" pitchFamily="49" charset="-122"/>
                <a:ea typeface="楷体_GB2312" pitchFamily="49" charset="-122"/>
              </a:rPr>
              <a:t>，特殊情况下可以不承担教学任务；</a:t>
            </a:r>
            <a:r>
              <a:rPr lang="zh-CN" altLang="en-US" sz="2400" b="1" dirty="0">
                <a:solidFill>
                  <a:srgbClr val="3366FF"/>
                </a:solidFill>
                <a:latin typeface="楷体_GB2312" pitchFamily="49" charset="-122"/>
                <a:ea typeface="楷体_GB2312" pitchFamily="49" charset="-122"/>
              </a:rPr>
              <a:t>少于</a:t>
            </a:r>
            <a:r>
              <a:rPr lang="en-US" altLang="zh-CN" sz="2400" b="1" dirty="0">
                <a:solidFill>
                  <a:srgbClr val="3366FF"/>
                </a:solidFill>
                <a:latin typeface="楷体_GB2312" pitchFamily="49" charset="-122"/>
                <a:ea typeface="楷体_GB2312" pitchFamily="49" charset="-122"/>
              </a:rPr>
              <a:t>15</a:t>
            </a:r>
            <a:r>
              <a:rPr lang="zh-CN" altLang="en-US" sz="2400" b="1" dirty="0">
                <a:solidFill>
                  <a:srgbClr val="3366FF"/>
                </a:solidFill>
                <a:latin typeface="楷体_GB2312" pitchFamily="49" charset="-122"/>
                <a:ea typeface="楷体_GB2312" pitchFamily="49" charset="-122"/>
              </a:rPr>
              <a:t>人不开课，</a:t>
            </a:r>
            <a:r>
              <a:rPr lang="zh-CN" altLang="en-US" sz="2400" dirty="0">
                <a:latin typeface="楷体_GB2312" pitchFamily="49" charset="-122"/>
                <a:ea typeface="楷体_GB2312" pitchFamily="49" charset="-122"/>
              </a:rPr>
              <a:t>每名</a:t>
            </a:r>
            <a:r>
              <a:rPr lang="zh-CN" altLang="en-US" sz="2400" b="1" dirty="0">
                <a:solidFill>
                  <a:srgbClr val="3366FF"/>
                </a:solidFill>
                <a:latin typeface="楷体_GB2312" pitchFamily="49" charset="-122"/>
                <a:ea typeface="楷体_GB2312" pitchFamily="49" charset="-122"/>
              </a:rPr>
              <a:t>学生每学期选课不超过</a:t>
            </a:r>
            <a:r>
              <a:rPr lang="en-US" altLang="zh-CN" sz="2400" b="1" dirty="0">
                <a:solidFill>
                  <a:srgbClr val="3366FF"/>
                </a:solidFill>
                <a:latin typeface="楷体_GB2312" pitchFamily="49" charset="-122"/>
                <a:ea typeface="楷体_GB2312" pitchFamily="49" charset="-122"/>
              </a:rPr>
              <a:t>6</a:t>
            </a:r>
            <a:r>
              <a:rPr lang="zh-CN" altLang="en-US" sz="2400" b="1" dirty="0">
                <a:solidFill>
                  <a:srgbClr val="3366FF"/>
                </a:solidFill>
                <a:latin typeface="楷体_GB2312" pitchFamily="49" charset="-122"/>
                <a:ea typeface="楷体_GB2312" pitchFamily="49" charset="-122"/>
              </a:rPr>
              <a:t>门</a:t>
            </a:r>
            <a:r>
              <a:rPr lang="zh-CN" altLang="en-US" sz="2400" dirty="0">
                <a:latin typeface="楷体_GB2312" pitchFamily="49" charset="-122"/>
                <a:ea typeface="楷体_GB2312" pitchFamily="49" charset="-122"/>
              </a:rPr>
              <a:t>。则增加了关联数量的类图如图所示。</a:t>
            </a:r>
            <a:endParaRPr lang="zh-CN" altLang="en-US" sz="2400" dirty="0">
              <a:latin typeface="楷体_GB2312" pitchFamily="49" charset="-122"/>
              <a:ea typeface="楷体_GB2312" pitchFamily="49" charset="-122"/>
            </a:endParaRPr>
          </a:p>
        </p:txBody>
      </p:sp>
      <p:pic>
        <p:nvPicPr>
          <p:cNvPr id="66564" name="Picture 4"/>
          <p:cNvPicPr>
            <a:picLocks noChangeAspect="1" noChangeArrowheads="1"/>
          </p:cNvPicPr>
          <p:nvPr/>
        </p:nvPicPr>
        <p:blipFill>
          <a:blip r:embed="rId1"/>
          <a:srcRect/>
          <a:stretch>
            <a:fillRect/>
          </a:stretch>
        </p:blipFill>
        <p:spPr bwMode="auto">
          <a:xfrm>
            <a:off x="4214810" y="2214554"/>
            <a:ext cx="4608512" cy="3432175"/>
          </a:xfrm>
          <a:prstGeom prst="rect">
            <a:avLst/>
          </a:prstGeom>
          <a:noFill/>
          <a:ln w="9525">
            <a:solidFill>
              <a:srgbClr val="000000"/>
            </a:solid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785794"/>
            <a:ext cx="8229600" cy="568344"/>
          </a:xfrm>
        </p:spPr>
        <p:txBody>
          <a:bodyPr/>
          <a:lstStyle/>
          <a:p>
            <a:pPr algn="l" eaLnBrk="1" hangingPunct="1"/>
            <a:r>
              <a:rPr lang="zh-CN" altLang="en-US" sz="3600" dirty="0">
                <a:solidFill>
                  <a:srgbClr val="FFFF00"/>
                </a:solidFill>
              </a:rPr>
              <a:t>使用</a:t>
            </a:r>
            <a:r>
              <a:rPr lang="en-US" altLang="zh-CN" sz="3600" dirty="0">
                <a:solidFill>
                  <a:srgbClr val="FFFF00"/>
                </a:solidFill>
              </a:rPr>
              <a:t>Rose</a:t>
            </a:r>
            <a:r>
              <a:rPr lang="zh-CN" altLang="en-US" sz="3600" dirty="0">
                <a:solidFill>
                  <a:srgbClr val="FFFF00"/>
                </a:solidFill>
              </a:rPr>
              <a:t>建立类图</a:t>
            </a:r>
            <a:endParaRPr lang="zh-CN" altLang="en-US" sz="3600" dirty="0">
              <a:solidFill>
                <a:srgbClr val="FFFF00"/>
              </a:solidFill>
            </a:endParaRPr>
          </a:p>
        </p:txBody>
      </p:sp>
      <p:sp>
        <p:nvSpPr>
          <p:cNvPr id="8" name="Rectangle 2"/>
          <p:cNvSpPr txBox="1">
            <a:spLocks noChangeArrowheads="1"/>
          </p:cNvSpPr>
          <p:nvPr/>
        </p:nvSpPr>
        <p:spPr bwMode="auto">
          <a:xfrm>
            <a:off x="457200" y="71414"/>
            <a:ext cx="8229600" cy="860408"/>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9" name="矩形 8"/>
          <p:cNvSpPr/>
          <p:nvPr/>
        </p:nvSpPr>
        <p:spPr>
          <a:xfrm>
            <a:off x="357158" y="1571612"/>
            <a:ext cx="5357850" cy="523220"/>
          </a:xfrm>
          <a:prstGeom prst="rect">
            <a:avLst/>
          </a:prstGeom>
        </p:spPr>
        <p:txBody>
          <a:bodyPr wrap="square">
            <a:spAutoFit/>
          </a:bodyPr>
          <a:lstStyle/>
          <a:p>
            <a:pPr marL="514350" indent="-514350"/>
            <a:r>
              <a:rPr lang="en-US" altLang="zh-CN" sz="2800" b="1" dirty="0">
                <a:solidFill>
                  <a:srgbClr val="C00000"/>
                </a:solidFill>
                <a:ea typeface="宋体" panose="02010600030101010101" pitchFamily="2" charset="-122"/>
              </a:rPr>
              <a:t>(7) </a:t>
            </a:r>
            <a:r>
              <a:rPr lang="zh-CN" altLang="en-US" sz="2800" b="1" dirty="0">
                <a:solidFill>
                  <a:srgbClr val="C00000"/>
                </a:solidFill>
                <a:ea typeface="宋体" panose="02010600030101010101" pitchFamily="2" charset="-122"/>
              </a:rPr>
              <a:t> 建立类图（标示关联关系）</a:t>
            </a:r>
            <a:endParaRPr lang="zh-CN" altLang="en-US" sz="2800" dirty="0"/>
          </a:p>
        </p:txBody>
      </p:sp>
    </p:spTree>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a:xfrm>
            <a:off x="357158" y="2214554"/>
            <a:ext cx="4714908" cy="4000528"/>
          </a:xfrm>
        </p:spPr>
        <p:txBody>
          <a:bodyPr/>
          <a:lstStyle/>
          <a:p>
            <a:pPr eaLnBrk="1" hangingPunct="1">
              <a:spcAft>
                <a:spcPts val="1200"/>
              </a:spcAft>
            </a:pPr>
            <a:r>
              <a:rPr lang="zh-CN" altLang="en-US" sz="2400" dirty="0">
                <a:latin typeface="楷体_GB2312" pitchFamily="49" charset="-122"/>
                <a:ea typeface="楷体_GB2312" pitchFamily="49" charset="-122"/>
              </a:rPr>
              <a:t>聚合是关联关系的特殊形式</a:t>
            </a:r>
            <a:r>
              <a:rPr lang="en-US" altLang="zh-CN" sz="2400" dirty="0">
                <a:ea typeface="楷体_GB2312" pitchFamily="49" charset="-122"/>
              </a:rPr>
              <a:t>——</a:t>
            </a:r>
            <a:r>
              <a:rPr lang="zh-CN" altLang="en-US" sz="2400" dirty="0">
                <a:latin typeface="楷体_GB2312" pitchFamily="49" charset="-122"/>
                <a:ea typeface="楷体_GB2312" pitchFamily="49" charset="-122"/>
              </a:rPr>
              <a:t>整体和部分的关系。聚合是部分或包含的关系。</a:t>
            </a:r>
            <a:endParaRPr lang="zh-CN" altLang="en-US" sz="2400" dirty="0">
              <a:latin typeface="楷体_GB2312" pitchFamily="49" charset="-122"/>
              <a:ea typeface="楷体_GB2312" pitchFamily="49" charset="-122"/>
            </a:endParaRPr>
          </a:p>
          <a:p>
            <a:pPr eaLnBrk="1" hangingPunct="1">
              <a:spcAft>
                <a:spcPts val="1200"/>
              </a:spcAft>
            </a:pPr>
            <a:r>
              <a:rPr lang="zh-CN" altLang="en-US" sz="2400" dirty="0">
                <a:latin typeface="楷体_GB2312" pitchFamily="49" charset="-122"/>
                <a:ea typeface="楷体_GB2312" pitchFamily="49" charset="-122"/>
              </a:rPr>
              <a:t>例如：在一个学期中，很多班级的学生都需要上同一门课程（</a:t>
            </a:r>
            <a:r>
              <a:rPr lang="en-US" altLang="zh-CN" sz="2400" dirty="0">
                <a:latin typeface="楷体_GB2312" pitchFamily="49" charset="-122"/>
                <a:ea typeface="楷体_GB2312" pitchFamily="49" charset="-122"/>
              </a:rPr>
              <a:t>Course</a:t>
            </a:r>
            <a:r>
              <a:rPr lang="zh-CN" altLang="en-US" sz="2400" dirty="0">
                <a:latin typeface="楷体_GB2312" pitchFamily="49" charset="-122"/>
                <a:ea typeface="楷体_GB2312" pitchFamily="49" charset="-122"/>
              </a:rPr>
              <a:t>），</a:t>
            </a:r>
            <a:r>
              <a:rPr lang="zh-CN" altLang="en-US" sz="2400" dirty="0">
                <a:solidFill>
                  <a:srgbClr val="3366FF"/>
                </a:solidFill>
                <a:latin typeface="楷体_GB2312" pitchFamily="49" charset="-122"/>
                <a:ea typeface="楷体_GB2312" pitchFamily="49" charset="-122"/>
              </a:rPr>
              <a:t>通常会将此门课程的教学划分为多个教学任务（</a:t>
            </a:r>
            <a:r>
              <a:rPr lang="en-US" altLang="zh-CN" sz="2400" dirty="0" err="1">
                <a:solidFill>
                  <a:srgbClr val="3366FF"/>
                </a:solidFill>
                <a:latin typeface="楷体_GB2312" pitchFamily="49" charset="-122"/>
                <a:ea typeface="楷体_GB2312" pitchFamily="49" charset="-122"/>
              </a:rPr>
              <a:t>CourseTask</a:t>
            </a:r>
            <a:r>
              <a:rPr lang="zh-CN" altLang="en-US" sz="2400" dirty="0">
                <a:solidFill>
                  <a:srgbClr val="3366FF"/>
                </a:solidFill>
                <a:latin typeface="楷体_GB2312" pitchFamily="49" charset="-122"/>
                <a:ea typeface="楷体_GB2312" pitchFamily="49" charset="-122"/>
              </a:rPr>
              <a: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Course</a:t>
            </a:r>
            <a:r>
              <a:rPr lang="zh-CN" altLang="en-US" sz="2400" dirty="0">
                <a:latin typeface="楷体_GB2312" pitchFamily="49" charset="-122"/>
                <a:ea typeface="楷体_GB2312" pitchFamily="49" charset="-122"/>
              </a:rPr>
              <a:t>和</a:t>
            </a:r>
            <a:r>
              <a:rPr lang="en-US" altLang="zh-CN" sz="2400" dirty="0" err="1">
                <a:latin typeface="楷体_GB2312" pitchFamily="49" charset="-122"/>
                <a:ea typeface="楷体_GB2312" pitchFamily="49" charset="-122"/>
              </a:rPr>
              <a:t>CourseTask</a:t>
            </a:r>
            <a:r>
              <a:rPr lang="zh-CN" altLang="en-US" sz="2400" dirty="0">
                <a:latin typeface="楷体_GB2312" pitchFamily="49" charset="-122"/>
                <a:ea typeface="楷体_GB2312" pitchFamily="49" charset="-122"/>
              </a:rPr>
              <a:t>可以认为是聚合关系。</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矩形 5"/>
          <p:cNvSpPr/>
          <p:nvPr/>
        </p:nvSpPr>
        <p:spPr>
          <a:xfrm>
            <a:off x="500035" y="1556078"/>
            <a:ext cx="4967896" cy="523220"/>
          </a:xfrm>
          <a:prstGeom prst="rect">
            <a:avLst/>
          </a:prstGeom>
        </p:spPr>
        <p:txBody>
          <a:bodyPr wrap="square">
            <a:spAutoFit/>
          </a:bodyPr>
          <a:lstStyle/>
          <a:p>
            <a:r>
              <a:rPr lang="en-US" altLang="zh-CN" sz="2800" b="1" dirty="0">
                <a:solidFill>
                  <a:srgbClr val="C00000"/>
                </a:solidFill>
                <a:ea typeface="宋体" panose="02010600030101010101" pitchFamily="2" charset="-122"/>
              </a:rPr>
              <a:t>(7) </a:t>
            </a:r>
            <a:r>
              <a:rPr lang="zh-CN" altLang="en-US" sz="2800" b="1" dirty="0">
                <a:solidFill>
                  <a:srgbClr val="C00000"/>
                </a:solidFill>
                <a:ea typeface="宋体" panose="02010600030101010101" pitchFamily="2" charset="-122"/>
              </a:rPr>
              <a:t> 建立类图</a:t>
            </a:r>
            <a:r>
              <a:rPr lang="zh-CN" altLang="en-US" sz="2800" b="1" kern="0" dirty="0">
                <a:solidFill>
                  <a:srgbClr val="C00000"/>
                </a:solidFill>
                <a:latin typeface="楷体_GB2312" pitchFamily="49" charset="-122"/>
                <a:ea typeface="楷体_GB2312" pitchFamily="49" charset="-122"/>
              </a:rPr>
              <a:t>（标识聚合关系）</a:t>
            </a:r>
            <a:endParaRPr lang="zh-CN" altLang="en-US" b="1" dirty="0">
              <a:solidFill>
                <a:srgbClr val="C00000"/>
              </a:solidFill>
            </a:endParaRPr>
          </a:p>
        </p:txBody>
      </p:sp>
      <p:pic>
        <p:nvPicPr>
          <p:cNvPr id="7" name="Picture 4"/>
          <p:cNvPicPr>
            <a:picLocks noChangeAspect="1" noChangeArrowheads="1"/>
          </p:cNvPicPr>
          <p:nvPr/>
        </p:nvPicPr>
        <p:blipFill>
          <a:blip r:embed="rId1"/>
          <a:srcRect/>
          <a:stretch>
            <a:fillRect/>
          </a:stretch>
        </p:blipFill>
        <p:spPr bwMode="auto">
          <a:xfrm>
            <a:off x="5429256" y="2643182"/>
            <a:ext cx="3600450" cy="3051175"/>
          </a:xfrm>
          <a:prstGeom prst="rect">
            <a:avLst/>
          </a:prstGeom>
          <a:noFill/>
          <a:ln w="9525">
            <a:solidFill>
              <a:srgbClr val="000000"/>
            </a:solidFill>
            <a:miter lim="800000"/>
            <a:headEnd/>
            <a:tailEnd/>
          </a:ln>
        </p:spPr>
      </p:pic>
      <p:sp>
        <p:nvSpPr>
          <p:cNvPr id="9" name="Rectangle 2"/>
          <p:cNvSpPr>
            <a:spLocks noGrp="1" noChangeArrowheads="1"/>
          </p:cNvSpPr>
          <p:nvPr>
            <p:ph type="title"/>
          </p:nvPr>
        </p:nvSpPr>
        <p:spPr>
          <a:xfrm>
            <a:off x="457200" y="785794"/>
            <a:ext cx="8229600" cy="568344"/>
          </a:xfrm>
        </p:spPr>
        <p:txBody>
          <a:bodyPr/>
          <a:lstStyle/>
          <a:p>
            <a:pPr algn="l" eaLnBrk="1" hangingPunct="1"/>
            <a:r>
              <a:rPr lang="zh-CN" altLang="en-US" sz="3600" dirty="0">
                <a:solidFill>
                  <a:srgbClr val="FFFF00"/>
                </a:solidFill>
              </a:rPr>
              <a:t>使用</a:t>
            </a:r>
            <a:r>
              <a:rPr lang="en-US" altLang="zh-CN" sz="3600" dirty="0">
                <a:solidFill>
                  <a:srgbClr val="FFFF00"/>
                </a:solidFill>
              </a:rPr>
              <a:t>Rose</a:t>
            </a:r>
            <a:r>
              <a:rPr lang="zh-CN" altLang="en-US" sz="3600" dirty="0">
                <a:solidFill>
                  <a:srgbClr val="FFFF00"/>
                </a:solidFill>
              </a:rPr>
              <a:t>建立类图</a:t>
            </a:r>
            <a:endParaRPr lang="zh-CN" altLang="en-US" sz="3600" dirty="0">
              <a:solidFill>
                <a:srgbClr val="FFFF00"/>
              </a:solidFill>
            </a:endParaRPr>
          </a:p>
        </p:txBody>
      </p:sp>
      <p:sp>
        <p:nvSpPr>
          <p:cNvPr id="10" name="Rectangle 2"/>
          <p:cNvSpPr txBox="1">
            <a:spLocks noChangeArrowheads="1"/>
          </p:cNvSpPr>
          <p:nvPr/>
        </p:nvSpPr>
        <p:spPr bwMode="auto">
          <a:xfrm>
            <a:off x="457200" y="71414"/>
            <a:ext cx="8229600" cy="860408"/>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pic>
        <p:nvPicPr>
          <p:cNvPr id="8"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6916988" y="704742"/>
            <a:ext cx="2112718" cy="619426"/>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214282" y="1428736"/>
            <a:ext cx="4714908" cy="4900634"/>
          </a:xfrm>
        </p:spPr>
        <p:txBody>
          <a:bodyPr/>
          <a:lstStyle/>
          <a:p>
            <a:pPr>
              <a:spcAft>
                <a:spcPts val="600"/>
              </a:spcAft>
              <a:buNone/>
            </a:pPr>
            <a:r>
              <a:rPr lang="en-US" altLang="zh-CN" sz="2800" b="1" dirty="0">
                <a:solidFill>
                  <a:srgbClr val="C00000"/>
                </a:solidFill>
                <a:ea typeface="宋体" panose="02010600030101010101" pitchFamily="2" charset="-122"/>
              </a:rPr>
              <a:t>(7) </a:t>
            </a:r>
            <a:r>
              <a:rPr lang="zh-CN" altLang="en-US" sz="2800" b="1" dirty="0">
                <a:solidFill>
                  <a:srgbClr val="C00000"/>
                </a:solidFill>
                <a:ea typeface="宋体" panose="02010600030101010101" pitchFamily="2" charset="-122"/>
              </a:rPr>
              <a:t> 建立类图（建立关联类）</a:t>
            </a:r>
            <a:endParaRPr lang="zh-CN" altLang="en-US" sz="2800" b="1" dirty="0">
              <a:solidFill>
                <a:srgbClr val="C00000"/>
              </a:solidFill>
              <a:ea typeface="宋体" panose="02010600030101010101" pitchFamily="2" charset="-122"/>
            </a:endParaRPr>
          </a:p>
          <a:p>
            <a:pPr eaLnBrk="1" hangingPunct="1">
              <a:spcAft>
                <a:spcPts val="600"/>
              </a:spcAft>
              <a:buClr>
                <a:schemeClr val="accent2"/>
              </a:buClr>
              <a:buSzPct val="75000"/>
              <a:buFont typeface="Wingdings" panose="05000000000000000000" pitchFamily="2" charset="2"/>
              <a:buChar char="Ø"/>
            </a:pPr>
            <a:r>
              <a:rPr lang="en-US" altLang="zh-CN" sz="2400" dirty="0" err="1">
                <a:latin typeface="楷体_GB2312" pitchFamily="49" charset="-122"/>
                <a:ea typeface="楷体_GB2312" pitchFamily="49" charset="-122"/>
              </a:rPr>
              <a:t>CourseTask</a:t>
            </a:r>
            <a:r>
              <a:rPr lang="zh-CN" altLang="en-US" sz="2400" dirty="0">
                <a:latin typeface="楷体_GB2312" pitchFamily="49" charset="-122"/>
                <a:ea typeface="楷体_GB2312" pitchFamily="49" charset="-122"/>
              </a:rPr>
              <a:t>和</a:t>
            </a:r>
            <a:r>
              <a:rPr lang="en-US" altLang="zh-CN" sz="2400" dirty="0">
                <a:latin typeface="楷体_GB2312" pitchFamily="49" charset="-122"/>
                <a:ea typeface="楷体_GB2312" pitchFamily="49" charset="-122"/>
              </a:rPr>
              <a:t>Student</a:t>
            </a:r>
            <a:r>
              <a:rPr lang="zh-CN" altLang="en-US" sz="2400" dirty="0">
                <a:latin typeface="楷体_GB2312" pitchFamily="49" charset="-122"/>
                <a:ea typeface="楷体_GB2312" pitchFamily="49" charset="-122"/>
              </a:rPr>
              <a:t>之间是多对多的关系，很容易想到的问题是学生选课的成绩存在哪里？</a:t>
            </a:r>
            <a:endParaRPr lang="zh-CN" altLang="en-US" sz="2400" dirty="0">
              <a:latin typeface="楷体_GB2312" pitchFamily="49" charset="-122"/>
              <a:ea typeface="楷体_GB2312" pitchFamily="49" charset="-122"/>
            </a:endParaRPr>
          </a:p>
          <a:p>
            <a:pPr eaLnBrk="1" hangingPunct="1">
              <a:spcAft>
                <a:spcPts val="600"/>
              </a:spcAft>
              <a:buClr>
                <a:schemeClr val="accent2"/>
              </a:buClr>
              <a:buSzPct val="75000"/>
              <a:buFont typeface="Wingdings" panose="05000000000000000000" pitchFamily="2" charset="2"/>
              <a:buChar char="Ø"/>
            </a:pPr>
            <a:r>
              <a:rPr lang="zh-CN" altLang="en-US" sz="2400" dirty="0">
                <a:latin typeface="楷体_GB2312" pitchFamily="49" charset="-122"/>
                <a:ea typeface="楷体_GB2312" pitchFamily="49" charset="-122"/>
              </a:rPr>
              <a:t>显然，对于每个</a:t>
            </a:r>
            <a:r>
              <a:rPr lang="en-US" altLang="zh-CN" sz="2400" dirty="0" err="1">
                <a:latin typeface="楷体_GB2312" pitchFamily="49" charset="-122"/>
                <a:ea typeface="楷体_GB2312" pitchFamily="49" charset="-122"/>
              </a:rPr>
              <a:t>CourseTask</a:t>
            </a:r>
            <a:r>
              <a:rPr lang="zh-CN" altLang="en-US" sz="2400" dirty="0">
                <a:latin typeface="楷体_GB2312" pitchFamily="49" charset="-122"/>
                <a:ea typeface="楷体_GB2312" pitchFamily="49" charset="-122"/>
              </a:rPr>
              <a:t>对象（一份教学任务），选课结束后都有一份学生名单，也就是</a:t>
            </a:r>
            <a:r>
              <a:rPr lang="en-US" altLang="zh-CN" sz="2400" dirty="0" err="1">
                <a:latin typeface="楷体_GB2312" pitchFamily="49" charset="-122"/>
                <a:ea typeface="楷体_GB2312" pitchFamily="49" charset="-122"/>
              </a:rPr>
              <a:t>StudentList</a:t>
            </a:r>
            <a:r>
              <a:rPr lang="zh-CN" altLang="en-US" sz="2400" dirty="0">
                <a:latin typeface="楷体_GB2312" pitchFamily="49" charset="-122"/>
                <a:ea typeface="楷体_GB2312" pitchFamily="49" charset="-122"/>
              </a:rPr>
              <a:t>对象，是</a:t>
            </a:r>
            <a:r>
              <a:rPr lang="en-US" altLang="zh-CN" sz="2400" dirty="0" err="1">
                <a:latin typeface="楷体_GB2312" pitchFamily="49" charset="-122"/>
                <a:ea typeface="楷体_GB2312" pitchFamily="49" charset="-122"/>
              </a:rPr>
              <a:t>StudentList</a:t>
            </a:r>
            <a:r>
              <a:rPr lang="zh-CN" altLang="en-US" sz="2400" dirty="0">
                <a:latin typeface="楷体_GB2312" pitchFamily="49" charset="-122"/>
                <a:ea typeface="楷体_GB2312" pitchFamily="49" charset="-122"/>
              </a:rPr>
              <a:t>将</a:t>
            </a:r>
            <a:r>
              <a:rPr lang="en-US" altLang="zh-CN" sz="2400" dirty="0" err="1">
                <a:latin typeface="楷体_GB2312" pitchFamily="49" charset="-122"/>
                <a:ea typeface="楷体_GB2312" pitchFamily="49" charset="-122"/>
              </a:rPr>
              <a:t>CourseTask</a:t>
            </a:r>
            <a:r>
              <a:rPr lang="zh-CN" altLang="en-US" sz="2400" dirty="0">
                <a:latin typeface="楷体_GB2312" pitchFamily="49" charset="-122"/>
                <a:ea typeface="楷体_GB2312" pitchFamily="49" charset="-122"/>
              </a:rPr>
              <a:t>对象及</a:t>
            </a:r>
            <a:r>
              <a:rPr lang="en-US" altLang="zh-CN" sz="2400" dirty="0">
                <a:latin typeface="楷体_GB2312" pitchFamily="49" charset="-122"/>
                <a:ea typeface="楷体_GB2312" pitchFamily="49" charset="-122"/>
              </a:rPr>
              <a:t>Student</a:t>
            </a:r>
            <a:r>
              <a:rPr lang="zh-CN" altLang="en-US" sz="2400" dirty="0">
                <a:latin typeface="楷体_GB2312" pitchFamily="49" charset="-122"/>
                <a:ea typeface="楷体_GB2312" pitchFamily="49" charset="-122"/>
              </a:rPr>
              <a:t>对象关联在一起的，</a:t>
            </a:r>
            <a:endParaRPr lang="zh-CN" altLang="en-US" sz="2400" dirty="0">
              <a:latin typeface="楷体_GB2312" pitchFamily="49" charset="-122"/>
              <a:ea typeface="楷体_GB2312" pitchFamily="49" charset="-122"/>
            </a:endParaRPr>
          </a:p>
          <a:p>
            <a:pPr eaLnBrk="1" hangingPunct="1">
              <a:spcAft>
                <a:spcPts val="600"/>
              </a:spcAft>
              <a:buClr>
                <a:schemeClr val="accent2"/>
              </a:buClr>
              <a:buSzPct val="75000"/>
              <a:buFont typeface="Wingdings" panose="05000000000000000000" pitchFamily="2" charset="2"/>
              <a:buChar char="Ø"/>
            </a:pPr>
            <a:r>
              <a:rPr lang="zh-CN" altLang="en-US" sz="2400" dirty="0">
                <a:latin typeface="楷体_GB2312" pitchFamily="49" charset="-122"/>
                <a:ea typeface="楷体_GB2312" pitchFamily="49" charset="-122"/>
              </a:rPr>
              <a:t>因此，应将</a:t>
            </a:r>
            <a:r>
              <a:rPr lang="en-US" altLang="zh-CN" sz="2400" dirty="0" err="1">
                <a:latin typeface="楷体_GB2312" pitchFamily="49" charset="-122"/>
                <a:ea typeface="楷体_GB2312" pitchFamily="49" charset="-122"/>
              </a:rPr>
              <a:t>StudentList</a:t>
            </a:r>
            <a:r>
              <a:rPr lang="zh-CN" altLang="en-US" sz="2400" dirty="0">
                <a:latin typeface="楷体_GB2312" pitchFamily="49" charset="-122"/>
                <a:ea typeface="楷体_GB2312" pitchFamily="49" charset="-122"/>
              </a:rPr>
              <a:t>作为关联类。</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785794"/>
            <a:ext cx="8229600" cy="568344"/>
          </a:xfrm>
        </p:spPr>
        <p:txBody>
          <a:bodyPr/>
          <a:lstStyle/>
          <a:p>
            <a:pPr algn="l" eaLnBrk="1" hangingPunct="1"/>
            <a:r>
              <a:rPr lang="zh-CN" altLang="en-US" sz="3600" dirty="0">
                <a:solidFill>
                  <a:srgbClr val="FFFF00"/>
                </a:solidFill>
              </a:rPr>
              <a:t>使用</a:t>
            </a:r>
            <a:r>
              <a:rPr lang="en-US" altLang="zh-CN" sz="3600" dirty="0">
                <a:solidFill>
                  <a:srgbClr val="FFFF00"/>
                </a:solidFill>
              </a:rPr>
              <a:t>Rose</a:t>
            </a:r>
            <a:r>
              <a:rPr lang="zh-CN" altLang="en-US" sz="3600" dirty="0">
                <a:solidFill>
                  <a:srgbClr val="FFFF00"/>
                </a:solidFill>
              </a:rPr>
              <a:t>建立类图</a:t>
            </a:r>
            <a:endParaRPr lang="zh-CN" altLang="en-US" sz="3600" dirty="0">
              <a:solidFill>
                <a:srgbClr val="FFFF00"/>
              </a:solidFill>
            </a:endParaRPr>
          </a:p>
        </p:txBody>
      </p:sp>
      <p:sp>
        <p:nvSpPr>
          <p:cNvPr id="7" name="Rectangle 2"/>
          <p:cNvSpPr txBox="1">
            <a:spLocks noChangeArrowheads="1"/>
          </p:cNvSpPr>
          <p:nvPr/>
        </p:nvSpPr>
        <p:spPr bwMode="auto">
          <a:xfrm>
            <a:off x="457200" y="71414"/>
            <a:ext cx="8229600" cy="860408"/>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pic>
        <p:nvPicPr>
          <p:cNvPr id="8" name="Picture 4"/>
          <p:cNvPicPr>
            <a:picLocks noChangeAspect="1" noChangeArrowheads="1"/>
          </p:cNvPicPr>
          <p:nvPr/>
        </p:nvPicPr>
        <p:blipFill>
          <a:blip r:embed="rId1"/>
          <a:srcRect/>
          <a:stretch>
            <a:fillRect/>
          </a:stretch>
        </p:blipFill>
        <p:spPr bwMode="auto">
          <a:xfrm>
            <a:off x="4929190" y="2214554"/>
            <a:ext cx="4214810" cy="3582988"/>
          </a:xfrm>
          <a:prstGeom prst="rect">
            <a:avLst/>
          </a:prstGeom>
          <a:noFill/>
          <a:ln w="9525">
            <a:noFill/>
            <a:miter lim="800000"/>
            <a:headEnd/>
            <a:tailEnd/>
          </a:ln>
        </p:spPr>
      </p:pic>
    </p:spTree>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Rectangle 3"/>
          <p:cNvSpPr>
            <a:spLocks noGrp="1" noChangeArrowheads="1"/>
          </p:cNvSpPr>
          <p:nvPr>
            <p:ph type="body" idx="1"/>
          </p:nvPr>
        </p:nvSpPr>
        <p:spPr>
          <a:xfrm>
            <a:off x="285720" y="1571612"/>
            <a:ext cx="8229600" cy="571504"/>
          </a:xfrm>
        </p:spPr>
        <p:txBody>
          <a:bodyPr/>
          <a:lstStyle/>
          <a:p>
            <a:pPr>
              <a:lnSpc>
                <a:spcPct val="90000"/>
              </a:lnSpc>
              <a:buNone/>
            </a:pPr>
            <a:r>
              <a:rPr lang="en-US" altLang="zh-CN" sz="2800" b="1" dirty="0">
                <a:solidFill>
                  <a:srgbClr val="C00000"/>
                </a:solidFill>
                <a:ea typeface="宋体" panose="02010600030101010101" pitchFamily="2" charset="-122"/>
              </a:rPr>
              <a:t>(7) </a:t>
            </a:r>
            <a:r>
              <a:rPr lang="zh-CN" altLang="en-US" sz="2800" b="1" dirty="0">
                <a:solidFill>
                  <a:srgbClr val="C00000"/>
                </a:solidFill>
                <a:ea typeface="宋体" panose="02010600030101010101" pitchFamily="2" charset="-122"/>
              </a:rPr>
              <a:t> 建立类图（标示泛化关系）</a:t>
            </a:r>
            <a:endParaRPr lang="zh-CN" altLang="en-US" sz="2800" b="1" dirty="0">
              <a:solidFill>
                <a:srgbClr val="C00000"/>
              </a:solidFill>
              <a:ea typeface="宋体" panose="02010600030101010101" pitchFamily="2" charset="-122"/>
            </a:endParaRPr>
          </a:p>
          <a:p>
            <a:pPr eaLnBrk="1" hangingPunct="1">
              <a:lnSpc>
                <a:spcPct val="90000"/>
              </a:lnSpc>
              <a:buFontTx/>
              <a:buNone/>
            </a:pPr>
            <a:r>
              <a:rPr lang="zh-CN" altLang="en-US" sz="2400" dirty="0">
                <a:latin typeface="楷体_GB2312" pitchFamily="49" charset="-122"/>
                <a:ea typeface="楷体_GB2312" pitchFamily="49" charset="-122"/>
              </a:rPr>
              <a:t>    </a:t>
            </a:r>
            <a:endParaRPr lang="zh-CN" altLang="en-US" sz="2000" dirty="0">
              <a:latin typeface="楷体_GB2312" pitchFamily="49" charset="-122"/>
              <a:ea typeface="楷体_GB2312" pitchFamily="49" charset="-122"/>
            </a:endParaRPr>
          </a:p>
        </p:txBody>
      </p:sp>
      <p:pic>
        <p:nvPicPr>
          <p:cNvPr id="308228" name="Picture 4"/>
          <p:cNvPicPr>
            <a:picLocks noChangeAspect="1" noChangeArrowheads="1"/>
          </p:cNvPicPr>
          <p:nvPr/>
        </p:nvPicPr>
        <p:blipFill>
          <a:blip r:embed="rId1"/>
          <a:srcRect/>
          <a:stretch>
            <a:fillRect/>
          </a:stretch>
        </p:blipFill>
        <p:spPr bwMode="auto">
          <a:xfrm>
            <a:off x="3786182" y="2571744"/>
            <a:ext cx="5181600" cy="3114675"/>
          </a:xfrm>
          <a:prstGeom prst="rect">
            <a:avLst/>
          </a:prstGeom>
          <a:noFill/>
          <a:ln w="9525">
            <a:noFill/>
            <a:miter lim="800000"/>
            <a:headEnd/>
            <a:tailEnd/>
          </a:ln>
        </p:spPr>
      </p:pic>
      <p:sp>
        <p:nvSpPr>
          <p:cNvPr id="308229" name="Text Box 5"/>
          <p:cNvSpPr txBox="1">
            <a:spLocks noChangeArrowheads="1"/>
          </p:cNvSpPr>
          <p:nvPr/>
        </p:nvSpPr>
        <p:spPr bwMode="auto">
          <a:xfrm>
            <a:off x="357158" y="2357430"/>
            <a:ext cx="3095625" cy="4068421"/>
          </a:xfrm>
          <a:prstGeom prst="rect">
            <a:avLst/>
          </a:prstGeom>
          <a:noFill/>
          <a:ln w="9525">
            <a:noFill/>
            <a:miter lim="800000"/>
          </a:ln>
        </p:spPr>
        <p:txBody>
          <a:bodyPr>
            <a:spAutoFit/>
          </a:bodyPr>
          <a:lstStyle/>
          <a:p>
            <a:pPr>
              <a:lnSpc>
                <a:spcPct val="150000"/>
              </a:lnSpc>
              <a:spcBef>
                <a:spcPct val="20000"/>
              </a:spcBef>
            </a:pPr>
            <a:r>
              <a:rPr lang="zh-CN" altLang="en-US" sz="2400" b="1" dirty="0">
                <a:latin typeface="宋体" panose="02010600030101010101" pitchFamily="2" charset="-122"/>
                <a:ea typeface="宋体" panose="02010600030101010101" pitchFamily="2" charset="-122"/>
              </a:rPr>
              <a:t>在选课系统中，如果考虑到学生、教师或系统管理员登录系统时需要进行权限控制，可以增加</a:t>
            </a:r>
            <a:r>
              <a:rPr lang="zh-CN" altLang="en-US" sz="2400" b="1" dirty="0">
                <a:solidFill>
                  <a:srgbClr val="3366FF"/>
                </a:solidFill>
                <a:latin typeface="宋体" panose="02010600030101010101" pitchFamily="2" charset="-122"/>
                <a:ea typeface="宋体" panose="02010600030101010101" pitchFamily="2" charset="-122"/>
              </a:rPr>
              <a:t>用户（</a:t>
            </a:r>
            <a:r>
              <a:rPr lang="en-US" altLang="zh-CN" sz="2400" b="1" dirty="0">
                <a:solidFill>
                  <a:srgbClr val="3366FF"/>
                </a:solidFill>
                <a:latin typeface="宋体" panose="02010600030101010101" pitchFamily="2" charset="-122"/>
                <a:ea typeface="宋体" panose="02010600030101010101" pitchFamily="2" charset="-122"/>
              </a:rPr>
              <a:t>User</a:t>
            </a:r>
            <a:r>
              <a:rPr lang="zh-CN" altLang="en-US" sz="2400" b="1" dirty="0">
                <a:solidFill>
                  <a:srgbClr val="3366FF"/>
                </a:solidFill>
                <a:latin typeface="宋体" panose="02010600030101010101" pitchFamily="2" charset="-122"/>
                <a:ea typeface="宋体" panose="02010600030101010101" pitchFamily="2" charset="-122"/>
              </a:rPr>
              <a:t>）类。</a:t>
            </a:r>
            <a:endParaRPr lang="zh-CN" altLang="en-US" sz="2400" b="1" dirty="0">
              <a:solidFill>
                <a:srgbClr val="3366FF"/>
              </a:solidFill>
              <a:latin typeface="宋体" panose="02010600030101010101" pitchFamily="2" charset="-122"/>
              <a:ea typeface="宋体" panose="02010600030101010101" pitchFamily="2" charset="-122"/>
            </a:endParaRPr>
          </a:p>
          <a:p>
            <a:pPr>
              <a:lnSpc>
                <a:spcPct val="150000"/>
              </a:lnSpc>
              <a:spcBef>
                <a:spcPct val="50000"/>
              </a:spcBef>
            </a:pPr>
            <a:endParaRPr lang="en-US" altLang="zh-CN" sz="2400" dirty="0">
              <a:latin typeface="宋体" panose="02010600030101010101" pitchFamily="2" charset="-122"/>
              <a:ea typeface="宋体" panose="02010600030101010101" pitchFamily="2" charset="-122"/>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2"/>
          <p:cNvSpPr>
            <a:spLocks noGrp="1" noChangeArrowheads="1"/>
          </p:cNvSpPr>
          <p:nvPr>
            <p:ph type="title"/>
          </p:nvPr>
        </p:nvSpPr>
        <p:spPr>
          <a:xfrm>
            <a:off x="457200" y="785794"/>
            <a:ext cx="8229600" cy="568344"/>
          </a:xfrm>
        </p:spPr>
        <p:txBody>
          <a:bodyPr/>
          <a:lstStyle/>
          <a:p>
            <a:pPr algn="l" eaLnBrk="1" hangingPunct="1"/>
            <a:r>
              <a:rPr lang="zh-CN" altLang="en-US" sz="3600" dirty="0">
                <a:solidFill>
                  <a:srgbClr val="FFFF00"/>
                </a:solidFill>
              </a:rPr>
              <a:t>使用</a:t>
            </a:r>
            <a:r>
              <a:rPr lang="en-US" altLang="zh-CN" sz="3600" dirty="0">
                <a:solidFill>
                  <a:srgbClr val="FFFF00"/>
                </a:solidFill>
              </a:rPr>
              <a:t>Rose</a:t>
            </a:r>
            <a:r>
              <a:rPr lang="zh-CN" altLang="en-US" sz="3600" dirty="0">
                <a:solidFill>
                  <a:srgbClr val="FFFF00"/>
                </a:solidFill>
              </a:rPr>
              <a:t>建立类图</a:t>
            </a:r>
            <a:endParaRPr lang="zh-CN" altLang="en-US" sz="3600" dirty="0">
              <a:solidFill>
                <a:srgbClr val="FFFF00"/>
              </a:solidFill>
            </a:endParaRPr>
          </a:p>
        </p:txBody>
      </p:sp>
      <p:sp>
        <p:nvSpPr>
          <p:cNvPr id="9" name="Rectangle 2"/>
          <p:cNvSpPr txBox="1">
            <a:spLocks noChangeArrowheads="1"/>
          </p:cNvSpPr>
          <p:nvPr/>
        </p:nvSpPr>
        <p:spPr bwMode="auto">
          <a:xfrm>
            <a:off x="457200" y="71414"/>
            <a:ext cx="8229600" cy="860408"/>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建立对象模型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8227">
                                            <p:txEl>
                                              <p:pRg st="0" end="0"/>
                                            </p:txEl>
                                          </p:spTgt>
                                        </p:tgtEl>
                                        <p:attrNameLst>
                                          <p:attrName>style.visibility</p:attrName>
                                        </p:attrNameLst>
                                      </p:cBhvr>
                                      <p:to>
                                        <p:strVal val="visible"/>
                                      </p:to>
                                    </p:set>
                                    <p:anim calcmode="lin" valueType="num">
                                      <p:cBhvr additive="base">
                                        <p:cTn id="7" dur="500" fill="hold"/>
                                        <p:tgtEl>
                                          <p:spTgt spid="308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82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8227">
                                            <p:txEl>
                                              <p:pRg st="1" end="1"/>
                                            </p:txEl>
                                          </p:spTgt>
                                        </p:tgtEl>
                                        <p:attrNameLst>
                                          <p:attrName>style.visibility</p:attrName>
                                        </p:attrNameLst>
                                      </p:cBhvr>
                                      <p:to>
                                        <p:strVal val="visible"/>
                                      </p:to>
                                    </p:set>
                                    <p:anim calcmode="lin" valueType="num">
                                      <p:cBhvr additive="base">
                                        <p:cTn id="13" dur="500" fill="hold"/>
                                        <p:tgtEl>
                                          <p:spTgt spid="3082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82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08229"/>
                                        </p:tgtEl>
                                        <p:attrNameLst>
                                          <p:attrName>style.visibility</p:attrName>
                                        </p:attrNameLst>
                                      </p:cBhvr>
                                      <p:to>
                                        <p:strVal val="visible"/>
                                      </p:to>
                                    </p:set>
                                    <p:animEffect transition="in" filter="blinds(horizontal)">
                                      <p:cBhvr>
                                        <p:cTn id="19" dur="500"/>
                                        <p:tgtEl>
                                          <p:spTgt spid="308229"/>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308228"/>
                                        </p:tgtEl>
                                        <p:attrNameLst>
                                          <p:attrName>style.visibility</p:attrName>
                                        </p:attrNameLst>
                                      </p:cBhvr>
                                      <p:to>
                                        <p:strVal val="visible"/>
                                      </p:to>
                                    </p:set>
                                    <p:animEffect transition="in" filter="diamond(in)">
                                      <p:cBhvr>
                                        <p:cTn id="24" dur="2000"/>
                                        <p:tgtEl>
                                          <p:spTgt spid="308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build="p"/>
      <p:bldP spid="308229"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57200" y="1785926"/>
            <a:ext cx="8229600" cy="4340237"/>
          </a:xfrm>
        </p:spPr>
        <p:txBody>
          <a:bodyPr/>
          <a:lstStyle/>
          <a:p>
            <a:pPr marL="814705" eaLnBrk="1" hangingPunct="1">
              <a:buNone/>
            </a:pPr>
            <a:r>
              <a:rPr lang="en-US" altLang="zh-CN" b="1" dirty="0">
                <a:latin typeface="宋体" panose="02010600030101010101" pitchFamily="2" charset="-122"/>
                <a:ea typeface="宋体" panose="02010600030101010101" pitchFamily="2" charset="-122"/>
              </a:rPr>
              <a:t>3.3.1 </a:t>
            </a:r>
            <a:r>
              <a:rPr lang="zh-CN" altLang="en-US" b="1" dirty="0">
                <a:latin typeface="宋体" panose="02010600030101010101" pitchFamily="2" charset="-122"/>
                <a:ea typeface="宋体" panose="02010600030101010101" pitchFamily="2" charset="-122"/>
              </a:rPr>
              <a:t>面向对象分析概述</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3.3.2 </a:t>
            </a:r>
            <a:r>
              <a:rPr lang="zh-CN" altLang="en-US" b="1" dirty="0">
                <a:latin typeface="宋体" panose="02010600030101010101" pitchFamily="2" charset="-122"/>
                <a:ea typeface="宋体" panose="02010600030101010101" pitchFamily="2" charset="-122"/>
              </a:rPr>
              <a:t>建立用例模型</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3.3.3 </a:t>
            </a:r>
            <a:r>
              <a:rPr lang="zh-CN" altLang="en-US" b="1" dirty="0">
                <a:latin typeface="宋体" panose="02010600030101010101" pitchFamily="2" charset="-122"/>
                <a:ea typeface="宋体" panose="02010600030101010101" pitchFamily="2" charset="-122"/>
              </a:rPr>
              <a:t>建立对象模型</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solidFill>
                  <a:srgbClr val="C00000"/>
                </a:solidFill>
                <a:latin typeface="宋体" panose="02010600030101010101" pitchFamily="2" charset="-122"/>
                <a:ea typeface="宋体" panose="02010600030101010101" pitchFamily="2" charset="-122"/>
              </a:rPr>
              <a:t>3.3.4 </a:t>
            </a:r>
            <a:r>
              <a:rPr lang="zh-CN" altLang="en-US" b="1" dirty="0">
                <a:solidFill>
                  <a:srgbClr val="C00000"/>
                </a:solidFill>
                <a:latin typeface="宋体" panose="02010600030101010101" pitchFamily="2" charset="-122"/>
                <a:ea typeface="宋体" panose="02010600030101010101" pitchFamily="2" charset="-122"/>
              </a:rPr>
              <a:t>建立动态模型</a:t>
            </a:r>
            <a:endParaRPr lang="en-US" altLang="zh-CN" b="1" dirty="0">
              <a:solidFill>
                <a:srgbClr val="C00000"/>
              </a:solidFill>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3.3.5 </a:t>
            </a:r>
            <a:r>
              <a:rPr lang="zh-CN" altLang="en-US" b="1" dirty="0">
                <a:latin typeface="宋体" panose="02010600030101010101" pitchFamily="2" charset="-122"/>
                <a:ea typeface="宋体" panose="02010600030101010101" pitchFamily="2" charset="-122"/>
              </a:rPr>
              <a:t>面向对象分析案例</a:t>
            </a:r>
            <a:endParaRPr lang="zh-CN" altLang="en-US" b="1" dirty="0">
              <a:latin typeface="宋体" panose="02010600030101010101" pitchFamily="2" charset="-122"/>
              <a:ea typeface="宋体" panose="02010600030101010101" pitchFamily="2" charset="-122"/>
            </a:endParaRPr>
          </a:p>
          <a:p>
            <a:pPr eaLnBrk="1" hangingPunct="1">
              <a:buFontTx/>
              <a:buNone/>
            </a:pPr>
            <a:endParaRPr lang="zh-CN" altLang="en-US" dirty="0">
              <a:solidFill>
                <a:srgbClr val="CC0000"/>
              </a:solidFill>
              <a:latin typeface="宋体" panose="02010600030101010101" pitchFamily="2" charset="-122"/>
              <a:ea typeface="宋体" panose="02010600030101010101" pitchFamily="2" charset="-122"/>
            </a:endParaRPr>
          </a:p>
        </p:txBody>
      </p:sp>
      <p:sp>
        <p:nvSpPr>
          <p:cNvPr id="5" name="标题 1"/>
          <p:cNvSpPr>
            <a:spLocks noGrp="1"/>
          </p:cNvSpPr>
          <p:nvPr>
            <p:ph type="title"/>
          </p:nvPr>
        </p:nvSpPr>
        <p:spPr>
          <a:xfrm>
            <a:off x="457200" y="211138"/>
            <a:ext cx="8229600" cy="1143000"/>
          </a:xfrm>
        </p:spPr>
        <p:txBody>
          <a:bodyPr/>
          <a:lstStyle/>
          <a:p>
            <a:pPr indent="104775" algn="l">
              <a:lnSpc>
                <a:spcPts val="4500"/>
              </a:lnSpc>
              <a:spcAft>
                <a:spcPts val="0"/>
              </a:spcAft>
            </a:pPr>
            <a:r>
              <a:rPr lang="zh-CN" altLang="en-US" dirty="0">
                <a:solidFill>
                  <a:schemeClr val="bg1"/>
                </a:solidFill>
              </a:rPr>
              <a:t>    第</a:t>
            </a:r>
            <a:r>
              <a:rPr lang="en-US" altLang="zh-CN" dirty="0">
                <a:solidFill>
                  <a:schemeClr val="bg1"/>
                </a:solidFill>
              </a:rPr>
              <a:t>3</a:t>
            </a:r>
            <a:r>
              <a:rPr lang="zh-CN" altLang="en-US" dirty="0">
                <a:solidFill>
                  <a:schemeClr val="bg1"/>
                </a:solidFill>
              </a:rPr>
              <a:t>章  软件需求工程</a:t>
            </a:r>
            <a:br>
              <a:rPr lang="en-US" altLang="zh-CN" dirty="0">
                <a:solidFill>
                  <a:schemeClr val="bg1"/>
                </a:solidFill>
              </a:rPr>
            </a:br>
            <a:r>
              <a:rPr lang="en-US" altLang="zh-CN" dirty="0">
                <a:solidFill>
                  <a:schemeClr val="bg1"/>
                </a:solidFill>
              </a:rPr>
              <a:t>             </a:t>
            </a:r>
            <a:r>
              <a:rPr lang="en-US" sz="3600" dirty="0">
                <a:solidFill>
                  <a:schemeClr val="bg1"/>
                </a:solidFill>
                <a:latin typeface="+mj-ea"/>
              </a:rPr>
              <a:t>3.3 </a:t>
            </a:r>
            <a:r>
              <a:rPr lang="zh-CN" altLang="en-US" sz="3600" dirty="0">
                <a:solidFill>
                  <a:schemeClr val="bg1"/>
                </a:solidFill>
                <a:latin typeface="+mj-ea"/>
              </a:rPr>
              <a:t>面向对象需求分析与建模</a:t>
            </a:r>
            <a:endParaRPr lang="en-US" altLang="zh-CN" sz="3600" dirty="0">
              <a:solidFill>
                <a:schemeClr val="bg1"/>
              </a:solidFill>
              <a:latin typeface="+mj-ea"/>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dirty="0"/>
              <a:t>3.3.4 </a:t>
            </a:r>
            <a:r>
              <a:rPr lang="zh-CN" altLang="en-US" dirty="0"/>
              <a:t>建立动态模型</a:t>
            </a:r>
            <a:endParaRPr lang="zh-CN" altLang="en-US" dirty="0"/>
          </a:p>
        </p:txBody>
      </p:sp>
      <p:sp>
        <p:nvSpPr>
          <p:cNvPr id="72707" name="Rectangle 3"/>
          <p:cNvSpPr>
            <a:spLocks noGrp="1" noChangeArrowheads="1"/>
          </p:cNvSpPr>
          <p:nvPr>
            <p:ph type="body" idx="1"/>
          </p:nvPr>
        </p:nvSpPr>
        <p:spPr>
          <a:xfrm>
            <a:off x="457200" y="2071678"/>
            <a:ext cx="8229600" cy="4054485"/>
          </a:xfrm>
        </p:spPr>
        <p:txBody>
          <a:bodyPr/>
          <a:lstStyle/>
          <a:p>
            <a:pPr eaLnBrk="1" hangingPunct="1">
              <a:lnSpc>
                <a:spcPct val="150000"/>
              </a:lnSpc>
            </a:pPr>
            <a:r>
              <a:rPr lang="zh-CN" altLang="en-US" dirty="0">
                <a:latin typeface="楷体_GB2312" pitchFamily="49" charset="-122"/>
                <a:ea typeface="楷体_GB2312" pitchFamily="49" charset="-122"/>
              </a:rPr>
              <a:t>在开发交互式系统时，动态模型起着很重要的作用。</a:t>
            </a:r>
            <a:endParaRPr lang="zh-CN" altLang="en-US" dirty="0">
              <a:latin typeface="楷体_GB2312" pitchFamily="49" charset="-122"/>
              <a:ea typeface="楷体_GB2312" pitchFamily="49" charset="-122"/>
            </a:endParaRPr>
          </a:p>
          <a:p>
            <a:pPr eaLnBrk="1" hangingPunct="1">
              <a:lnSpc>
                <a:spcPct val="150000"/>
              </a:lnSpc>
            </a:pPr>
            <a:r>
              <a:rPr lang="zh-CN" altLang="en-US" dirty="0">
                <a:latin typeface="楷体_GB2312" pitchFamily="49" charset="-122"/>
                <a:ea typeface="楷体_GB2312" pitchFamily="49" charset="-122"/>
              </a:rPr>
              <a:t>在</a:t>
            </a:r>
            <a:r>
              <a:rPr lang="en-US" altLang="zh-CN" dirty="0">
                <a:latin typeface="楷体_GB2312" pitchFamily="49" charset="-122"/>
                <a:ea typeface="楷体_GB2312" pitchFamily="49" charset="-122"/>
              </a:rPr>
              <a:t>UML</a:t>
            </a:r>
            <a:r>
              <a:rPr lang="zh-CN" altLang="en-US" dirty="0">
                <a:latin typeface="楷体_GB2312" pitchFamily="49" charset="-122"/>
                <a:ea typeface="楷体_GB2312" pitchFamily="49" charset="-122"/>
              </a:rPr>
              <a:t>中动态模型的描述工具有</a:t>
            </a:r>
            <a:r>
              <a:rPr lang="zh-CN" altLang="en-US" b="1" dirty="0">
                <a:solidFill>
                  <a:srgbClr val="3366FF"/>
                </a:solidFill>
                <a:latin typeface="楷体_GB2312" pitchFamily="49" charset="-122"/>
                <a:ea typeface="楷体_GB2312" pitchFamily="49" charset="-122"/>
              </a:rPr>
              <a:t>顺序图</a:t>
            </a:r>
            <a:r>
              <a:rPr lang="zh-CN" altLang="en-US" dirty="0">
                <a:latin typeface="楷体_GB2312" pitchFamily="49" charset="-122"/>
                <a:ea typeface="楷体_GB2312" pitchFamily="49" charset="-122"/>
              </a:rPr>
              <a:t>、</a:t>
            </a:r>
            <a:r>
              <a:rPr lang="zh-CN" altLang="en-US" b="1" dirty="0">
                <a:solidFill>
                  <a:srgbClr val="3366FF"/>
                </a:solidFill>
                <a:latin typeface="楷体_GB2312" pitchFamily="49" charset="-122"/>
                <a:ea typeface="楷体_GB2312" pitchFamily="49" charset="-122"/>
              </a:rPr>
              <a:t>通信图</a:t>
            </a:r>
            <a:r>
              <a:rPr lang="zh-CN" altLang="en-US" dirty="0">
                <a:latin typeface="楷体_GB2312" pitchFamily="49" charset="-122"/>
                <a:ea typeface="楷体_GB2312" pitchFamily="49" charset="-122"/>
              </a:rPr>
              <a:t>和</a:t>
            </a:r>
            <a:r>
              <a:rPr lang="zh-CN" altLang="en-US" b="1" dirty="0">
                <a:solidFill>
                  <a:srgbClr val="3366FF"/>
                </a:solidFill>
                <a:latin typeface="楷体_GB2312" pitchFamily="49" charset="-122"/>
                <a:ea typeface="楷体_GB2312" pitchFamily="49" charset="-122"/>
              </a:rPr>
              <a:t>状态图</a:t>
            </a:r>
            <a:r>
              <a:rPr lang="zh-CN" altLang="en-US" dirty="0">
                <a:latin typeface="楷体_GB2312" pitchFamily="49" charset="-122"/>
                <a:ea typeface="楷体_GB2312" pitchFamily="49" charset="-122"/>
              </a:rPr>
              <a:t>。</a:t>
            </a:r>
            <a:endParaRPr lang="zh-CN" altLang="en-US"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85720" y="1571612"/>
            <a:ext cx="8229600" cy="568344"/>
          </a:xfrm>
        </p:spPr>
        <p:txBody>
          <a:bodyPr/>
          <a:lstStyle/>
          <a:p>
            <a:pPr algn="l" eaLnBrk="1" hangingPunct="1"/>
            <a:r>
              <a:rPr lang="zh-CN" altLang="en-US" sz="3600" dirty="0">
                <a:solidFill>
                  <a:srgbClr val="CC0000"/>
                </a:solidFill>
              </a:rPr>
              <a:t>顺序图</a:t>
            </a:r>
            <a:endParaRPr lang="zh-CN" altLang="en-US" sz="3600" dirty="0">
              <a:solidFill>
                <a:srgbClr val="CC0000"/>
              </a:solidFill>
            </a:endParaRPr>
          </a:p>
        </p:txBody>
      </p:sp>
      <p:sp>
        <p:nvSpPr>
          <p:cNvPr id="73731" name="Rectangle 3"/>
          <p:cNvSpPr>
            <a:spLocks noGrp="1" noChangeArrowheads="1"/>
          </p:cNvSpPr>
          <p:nvPr>
            <p:ph type="body" idx="1"/>
          </p:nvPr>
        </p:nvSpPr>
        <p:spPr>
          <a:xfrm>
            <a:off x="457200" y="2643182"/>
            <a:ext cx="8229600" cy="3482981"/>
          </a:xfrm>
        </p:spPr>
        <p:txBody>
          <a:bodyPr/>
          <a:lstStyle/>
          <a:p>
            <a:pPr eaLnBrk="1" hangingPunct="1"/>
            <a:r>
              <a:rPr lang="zh-CN" altLang="en-US" sz="2800" dirty="0">
                <a:latin typeface="楷体_GB2312" pitchFamily="49" charset="-122"/>
                <a:ea typeface="楷体_GB2312" pitchFamily="49" charset="-122"/>
              </a:rPr>
              <a:t>用例图中的事件流是由文本表示的，事件流描述的是用例实现的过程，也称为</a:t>
            </a:r>
            <a:r>
              <a:rPr lang="zh-CN" altLang="en-US" sz="2800" dirty="0">
                <a:solidFill>
                  <a:srgbClr val="3333CC"/>
                </a:solidFill>
                <a:latin typeface="楷体_GB2312" pitchFamily="49" charset="-122"/>
                <a:ea typeface="楷体_GB2312" pitchFamily="49" charset="-122"/>
              </a:rPr>
              <a:t>场景</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scenarios</a:t>
            </a:r>
            <a:r>
              <a:rPr lang="zh-CN" altLang="en-US" sz="2800" dirty="0">
                <a:latin typeface="楷体_GB2312" pitchFamily="49" charset="-122"/>
                <a:ea typeface="楷体_GB2312" pitchFamily="49" charset="-122"/>
              </a:rPr>
              <a:t>），可以用顺序图表示场景。</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顺序图按照时间顺序显示对象之间的交互关系。它描述场景中的对象和类以及在完成场景中定义的功能时对象间要交换的信息。</a:t>
            </a:r>
            <a:endParaRPr lang="zh-CN" altLang="en-US" sz="28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3.3.4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建立动态模型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p:cNvPicPr>
            <a:picLocks noChangeAspect="1" noChangeArrowheads="1"/>
          </p:cNvPicPr>
          <p:nvPr/>
        </p:nvPicPr>
        <p:blipFill>
          <a:blip r:embed="rId1"/>
          <a:srcRect/>
          <a:stretch>
            <a:fillRect/>
          </a:stretch>
        </p:blipFill>
        <p:spPr bwMode="auto">
          <a:xfrm>
            <a:off x="1142977" y="2066495"/>
            <a:ext cx="6483374" cy="4183493"/>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285720" y="1500174"/>
            <a:ext cx="8229600" cy="568344"/>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0000"/>
                </a:solidFill>
                <a:effectLst/>
                <a:uLnTx/>
                <a:uFillTx/>
                <a:latin typeface="+mj-lt"/>
                <a:ea typeface="+mj-ea"/>
                <a:cs typeface="+mj-cs"/>
              </a:rPr>
              <a:t>顺序图</a:t>
            </a:r>
            <a:endParaRPr kumimoji="0" lang="zh-CN" altLang="en-US" sz="3600" b="1" i="0" u="none" strike="noStrike" kern="0" cap="none" spc="0" normalizeH="0" baseline="0" noProof="0" dirty="0">
              <a:ln>
                <a:noFill/>
              </a:ln>
              <a:solidFill>
                <a:srgbClr val="CC0000"/>
              </a:solidFill>
              <a:effectLst/>
              <a:uLnTx/>
              <a:uFillTx/>
              <a:latin typeface="+mj-lt"/>
              <a:ea typeface="+mj-ea"/>
              <a:cs typeface="+mj-cs"/>
            </a:endParaRPr>
          </a:p>
        </p:txBody>
      </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3.3.4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建立动态模型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428596" y="1571612"/>
            <a:ext cx="8229600" cy="1143000"/>
          </a:xfrm>
        </p:spPr>
        <p:txBody>
          <a:bodyPr/>
          <a:lstStyle/>
          <a:p>
            <a:pPr algn="l" eaLnBrk="1" hangingPunct="1"/>
            <a:r>
              <a:rPr lang="zh-CN" altLang="en-US" sz="3600" dirty="0">
                <a:solidFill>
                  <a:srgbClr val="CC0000"/>
                </a:solidFill>
              </a:rPr>
              <a:t>协作图</a:t>
            </a:r>
            <a:endParaRPr lang="zh-CN" altLang="en-US" sz="3600" dirty="0">
              <a:solidFill>
                <a:srgbClr val="CC0000"/>
              </a:solidFill>
            </a:endParaRPr>
          </a:p>
        </p:txBody>
      </p:sp>
      <p:sp>
        <p:nvSpPr>
          <p:cNvPr id="78851" name="Rectangle 3"/>
          <p:cNvSpPr>
            <a:spLocks noGrp="1" noChangeArrowheads="1"/>
          </p:cNvSpPr>
          <p:nvPr>
            <p:ph type="body" idx="1"/>
          </p:nvPr>
        </p:nvSpPr>
        <p:spPr>
          <a:xfrm>
            <a:off x="428596" y="2571744"/>
            <a:ext cx="8229600" cy="4525963"/>
          </a:xfrm>
        </p:spPr>
        <p:txBody>
          <a:bodyPr/>
          <a:lstStyle/>
          <a:p>
            <a:pPr eaLnBrk="1" hangingPunct="1"/>
            <a:r>
              <a:rPr lang="zh-CN" altLang="en-US" sz="2800" dirty="0">
                <a:ea typeface="楷体_GB2312" pitchFamily="49" charset="-122"/>
              </a:rPr>
              <a:t>协作图也称通信图，是顺序图的另一种表示形式，用于描述相互协作的对象间的交互关系和链接关系。</a:t>
            </a:r>
            <a:endParaRPr lang="zh-CN" altLang="en-US" sz="2800" dirty="0">
              <a:ea typeface="楷体_GB2312" pitchFamily="49" charset="-122"/>
            </a:endParaRPr>
          </a:p>
          <a:p>
            <a:pPr eaLnBrk="1" hangingPunct="1"/>
            <a:r>
              <a:rPr lang="zh-CN" altLang="en-US" sz="2800" dirty="0">
                <a:ea typeface="楷体_GB2312" pitchFamily="49" charset="-122"/>
              </a:rPr>
              <a:t>一般情况下，当表示涉及很多对象的模型时，协作图比顺序图更形象。</a:t>
            </a:r>
            <a:endParaRPr lang="zh-CN" altLang="en-US" sz="2800" dirty="0">
              <a:ea typeface="楷体_GB2312" pitchFamily="49" charset="-122"/>
            </a:endParaRPr>
          </a:p>
          <a:p>
            <a:pPr eaLnBrk="1" hangingPunct="1"/>
            <a:r>
              <a:rPr lang="zh-CN" altLang="en-US" sz="2800" dirty="0">
                <a:ea typeface="楷体_GB2312" pitchFamily="49" charset="-122"/>
              </a:rPr>
              <a:t>另外，与顺序图不同，对象之间的实线可能表明这些对象的类之间需要关联。</a:t>
            </a:r>
            <a:endParaRPr lang="zh-CN" altLang="en-US" sz="2800" dirty="0">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3.3.4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建立动态模型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611188" y="1484313"/>
            <a:ext cx="8064500" cy="4968875"/>
          </a:xfrm>
          <a:prstGeom prst="rect">
            <a:avLst/>
          </a:prstGeom>
          <a:noFill/>
          <a:ln w="9525">
            <a:noFill/>
            <a:miter lim="800000"/>
          </a:ln>
          <a:effectLst/>
        </p:spPr>
        <p:txBody>
          <a:bodyPr/>
          <a:lstStyle/>
          <a:p>
            <a:pPr marL="342900" indent="-342900">
              <a:lnSpc>
                <a:spcPct val="130000"/>
              </a:lnSpc>
              <a:spcBef>
                <a:spcPct val="20000"/>
              </a:spcBef>
              <a:defRPr/>
            </a:pPr>
            <a:r>
              <a:rPr lang="en-US" altLang="zh-CN" sz="2800" dirty="0">
                <a:solidFill>
                  <a:srgbClr val="008080"/>
                </a:solidFill>
                <a:ea typeface="楷体_GB2312" pitchFamily="49" charset="-122"/>
              </a:rPr>
              <a:t>(7)</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环境特性</a:t>
            </a:r>
            <a:r>
              <a:rPr lang="en-US" altLang="zh-CN" sz="2800" b="1" dirty="0">
                <a:solidFill>
                  <a:srgbClr val="008080"/>
                </a:solidFill>
                <a:ea typeface="楷体_GB2312" pitchFamily="49" charset="-122"/>
              </a:rPr>
              <a:t>:</a:t>
            </a:r>
            <a:r>
              <a:rPr lang="zh-CN" altLang="zh-CN" sz="2800" b="1" dirty="0">
                <a:ea typeface="楷体_GB2312" pitchFamily="49" charset="-122"/>
              </a:rPr>
              <a:t>软件的开发和运行都离不开相关的计算机系统环境，包括支持它的开发和运行的相关硬件和软件。软件对于计算机系统的环境有着不可摆脱的依赖性。</a:t>
            </a:r>
            <a:r>
              <a:rPr lang="zh-CN" altLang="en-US" sz="2800" b="1" dirty="0">
                <a:ea typeface="楷体_GB2312" pitchFamily="49" charset="-122"/>
              </a:rPr>
              <a:t> </a:t>
            </a:r>
            <a:endParaRPr lang="zh-CN" altLang="en-US" sz="2800" b="1" dirty="0">
              <a:ea typeface="楷体_GB2312" pitchFamily="49" charset="-122"/>
            </a:endParaRPr>
          </a:p>
          <a:p>
            <a:pPr marL="342900" indent="-342900">
              <a:lnSpc>
                <a:spcPct val="130000"/>
              </a:lnSpc>
              <a:spcBef>
                <a:spcPct val="20000"/>
              </a:spcBef>
              <a:defRPr/>
            </a:pPr>
            <a:r>
              <a:rPr lang="en-US" altLang="zh-CN" sz="2800" dirty="0">
                <a:solidFill>
                  <a:srgbClr val="008080"/>
                </a:solidFill>
                <a:ea typeface="楷体_GB2312" pitchFamily="49" charset="-122"/>
              </a:rPr>
              <a:t>(8)</a:t>
            </a:r>
            <a:r>
              <a:rPr lang="en-US" altLang="zh-CN" sz="2800" dirty="0">
                <a:solidFill>
                  <a:srgbClr val="0000FF"/>
                </a:solidFill>
                <a:ea typeface="楷体_GB2312" pitchFamily="49" charset="-122"/>
              </a:rPr>
              <a:t> </a:t>
            </a:r>
            <a:r>
              <a:rPr lang="zh-CN" altLang="en-US" sz="2800" b="1" dirty="0">
                <a:solidFill>
                  <a:srgbClr val="0000FF"/>
                </a:solidFill>
                <a:ea typeface="楷体_GB2312" pitchFamily="49" charset="-122"/>
              </a:rPr>
              <a:t>维护特性</a:t>
            </a:r>
            <a:r>
              <a:rPr lang="zh-CN" altLang="en-US" sz="2800" b="1" dirty="0">
                <a:solidFill>
                  <a:srgbClr val="008080"/>
                </a:solidFill>
                <a:ea typeface="楷体_GB2312" pitchFamily="49" charset="-122"/>
              </a:rPr>
              <a:t>：</a:t>
            </a:r>
            <a:r>
              <a:rPr lang="zh-CN" altLang="en-US" sz="2800" b="1" dirty="0">
                <a:ea typeface="楷体_GB2312" pitchFamily="49" charset="-122"/>
              </a:rPr>
              <a:t>软件投入使用以后需要进行维护，但这种维护与传统产业产品的维护概念有着很大差别。</a:t>
            </a:r>
            <a:r>
              <a:rPr lang="zh-CN" altLang="en-US" sz="2800" b="1" dirty="0"/>
              <a:t> </a:t>
            </a:r>
            <a:endParaRPr lang="zh-CN" altLang="en-US" sz="2800" b="1" dirty="0">
              <a:ea typeface="楷体_GB2312" pitchFamily="49" charset="-122"/>
            </a:endParaRPr>
          </a:p>
        </p:txBody>
      </p:sp>
      <p:sp>
        <p:nvSpPr>
          <p:cNvPr id="12291"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1.1 </a:t>
            </a:r>
            <a:r>
              <a:rPr lang="zh-CN" altLang="en-US" sz="4400" dirty="0">
                <a:solidFill>
                  <a:schemeClr val="bg1"/>
                </a:solidFill>
                <a:ea typeface="黑体" panose="02010609060101010101" pitchFamily="2" charset="-122"/>
              </a:rPr>
              <a:t>软件的概念、特性和分类</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4210">
                                            <p:txEl>
                                              <p:pRg st="0" end="0"/>
                                            </p:txEl>
                                          </p:spTgt>
                                        </p:tgtEl>
                                        <p:attrNameLst>
                                          <p:attrName>style.visibility</p:attrName>
                                        </p:attrNameLst>
                                      </p:cBhvr>
                                      <p:to>
                                        <p:strVal val="visible"/>
                                      </p:to>
                                    </p:set>
                                    <p:animEffect transition="in" filter="checkerboard(across)">
                                      <p:cBhvr>
                                        <p:cTn id="7" dur="500"/>
                                        <p:tgtEl>
                                          <p:spTgt spid="94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4210">
                                            <p:txEl>
                                              <p:pRg st="1" end="1"/>
                                            </p:txEl>
                                          </p:spTgt>
                                        </p:tgtEl>
                                        <p:attrNameLst>
                                          <p:attrName>style.visibility</p:attrName>
                                        </p:attrNameLst>
                                      </p:cBhvr>
                                      <p:to>
                                        <p:strVal val="visible"/>
                                      </p:to>
                                    </p:set>
                                    <p:animEffect transition="in" filter="checkerboard(across)">
                                      <p:cBhvr>
                                        <p:cTn id="12" dur="500"/>
                                        <p:tgtEl>
                                          <p:spTgt spid="942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00034" y="1428736"/>
            <a:ext cx="8229600" cy="1143000"/>
          </a:xfrm>
        </p:spPr>
        <p:txBody>
          <a:bodyPr/>
          <a:lstStyle/>
          <a:p>
            <a:pPr algn="l" eaLnBrk="1" hangingPunct="1"/>
            <a:r>
              <a:rPr lang="zh-CN" altLang="en-US" sz="3600" dirty="0">
                <a:solidFill>
                  <a:srgbClr val="CC0000"/>
                </a:solidFill>
              </a:rPr>
              <a:t>通信图</a:t>
            </a:r>
            <a:endParaRPr lang="zh-CN" altLang="en-US" sz="3600" dirty="0">
              <a:solidFill>
                <a:srgbClr val="CC0000"/>
              </a:solidFill>
            </a:endParaRPr>
          </a:p>
        </p:txBody>
      </p:sp>
      <p:sp>
        <p:nvSpPr>
          <p:cNvPr id="79875" name="Rectangle 3"/>
          <p:cNvSpPr>
            <a:spLocks noGrp="1" noChangeArrowheads="1"/>
          </p:cNvSpPr>
          <p:nvPr>
            <p:ph type="body" idx="1"/>
          </p:nvPr>
        </p:nvSpPr>
        <p:spPr>
          <a:xfrm>
            <a:off x="500034" y="2332037"/>
            <a:ext cx="8229600" cy="4525963"/>
          </a:xfrm>
        </p:spPr>
        <p:txBody>
          <a:bodyPr/>
          <a:lstStyle/>
          <a:p>
            <a:pPr eaLnBrk="1" hangingPunct="1"/>
            <a:r>
              <a:rPr lang="zh-CN" altLang="en-US" sz="2400" dirty="0">
                <a:latin typeface="楷体_GB2312" pitchFamily="49" charset="-122"/>
                <a:ea typeface="楷体_GB2312" pitchFamily="49" charset="-122"/>
              </a:rPr>
              <a:t>在</a:t>
            </a:r>
            <a:r>
              <a:rPr lang="en-US" altLang="zh-CN" sz="2400" dirty="0">
                <a:latin typeface="楷体_GB2312" pitchFamily="49" charset="-122"/>
                <a:ea typeface="楷体_GB2312" pitchFamily="49" charset="-122"/>
              </a:rPr>
              <a:t>Rose</a:t>
            </a:r>
            <a:r>
              <a:rPr lang="zh-CN" altLang="en-US" sz="2400" dirty="0">
                <a:latin typeface="楷体_GB2312" pitchFamily="49" charset="-122"/>
                <a:ea typeface="楷体_GB2312" pitchFamily="49" charset="-122"/>
              </a:rPr>
              <a:t>中根据顺序图建立通信图非常简单。</a:t>
            </a:r>
            <a:endParaRPr lang="zh-CN" altLang="en-US" sz="2400" dirty="0">
              <a:latin typeface="楷体_GB2312" pitchFamily="49" charset="-122"/>
              <a:ea typeface="楷体_GB2312" pitchFamily="49" charset="-122"/>
            </a:endParaRPr>
          </a:p>
          <a:p>
            <a:pPr eaLnBrk="1" hangingPunct="1"/>
            <a:r>
              <a:rPr lang="zh-CN" altLang="en-US" sz="2400" dirty="0">
                <a:latin typeface="楷体_GB2312" pitchFamily="49" charset="-122"/>
                <a:ea typeface="楷体_GB2312" pitchFamily="49" charset="-122"/>
              </a:rPr>
              <a:t>只要在顺序图上按</a:t>
            </a:r>
            <a:r>
              <a:rPr lang="zh-CN" altLang="en-US" sz="2400" dirty="0">
                <a:ea typeface="楷体_GB2312" pitchFamily="49" charset="-122"/>
              </a:rPr>
              <a:t>“</a:t>
            </a:r>
            <a:r>
              <a:rPr lang="en-US" altLang="zh-CN" sz="2400" dirty="0">
                <a:latin typeface="楷体_GB2312" pitchFamily="49" charset="-122"/>
                <a:ea typeface="楷体_GB2312" pitchFamily="49" charset="-122"/>
              </a:rPr>
              <a:t>F5</a:t>
            </a:r>
            <a:r>
              <a:rPr lang="en-US" altLang="zh-CN" sz="2400" dirty="0">
                <a:ea typeface="楷体_GB2312" pitchFamily="49" charset="-122"/>
              </a:rPr>
              <a:t>”</a:t>
            </a:r>
            <a:r>
              <a:rPr lang="zh-CN" altLang="en-US" sz="2400" dirty="0">
                <a:latin typeface="楷体_GB2312" pitchFamily="49" charset="-122"/>
                <a:ea typeface="楷体_GB2312" pitchFamily="49" charset="-122"/>
              </a:rPr>
              <a:t>键，就可以自动将顺序图转换成通信图。</a:t>
            </a:r>
            <a:endParaRPr lang="zh-CN" altLang="en-US" sz="2400" dirty="0">
              <a:latin typeface="楷体_GB2312" pitchFamily="49" charset="-122"/>
              <a:ea typeface="楷体_GB2312" pitchFamily="49" charset="-122"/>
            </a:endParaRPr>
          </a:p>
        </p:txBody>
      </p:sp>
      <p:pic>
        <p:nvPicPr>
          <p:cNvPr id="79876" name="Picture 4"/>
          <p:cNvPicPr>
            <a:picLocks noChangeAspect="1" noChangeArrowheads="1"/>
          </p:cNvPicPr>
          <p:nvPr/>
        </p:nvPicPr>
        <p:blipFill>
          <a:blip r:embed="rId1"/>
          <a:srcRect/>
          <a:stretch>
            <a:fillRect/>
          </a:stretch>
        </p:blipFill>
        <p:spPr bwMode="auto">
          <a:xfrm>
            <a:off x="1481138" y="2571750"/>
            <a:ext cx="6840537" cy="352425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3.3.4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建立动态模型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28596" y="1428736"/>
            <a:ext cx="8229600" cy="1143000"/>
          </a:xfrm>
        </p:spPr>
        <p:txBody>
          <a:bodyPr/>
          <a:lstStyle/>
          <a:p>
            <a:pPr algn="l" eaLnBrk="1" hangingPunct="1"/>
            <a:r>
              <a:rPr lang="zh-CN" altLang="en-US" sz="3600" dirty="0">
                <a:solidFill>
                  <a:srgbClr val="CC0000"/>
                </a:solidFill>
              </a:rPr>
              <a:t>状态图</a:t>
            </a:r>
            <a:endParaRPr lang="zh-CN" altLang="en-US" sz="3600" dirty="0">
              <a:solidFill>
                <a:srgbClr val="CC0000"/>
              </a:solidFill>
            </a:endParaRPr>
          </a:p>
        </p:txBody>
      </p:sp>
      <p:sp>
        <p:nvSpPr>
          <p:cNvPr id="80899" name="Rectangle 3"/>
          <p:cNvSpPr>
            <a:spLocks noGrp="1" noChangeArrowheads="1"/>
          </p:cNvSpPr>
          <p:nvPr>
            <p:ph type="body" idx="1"/>
          </p:nvPr>
        </p:nvSpPr>
        <p:spPr>
          <a:xfrm>
            <a:off x="500034" y="2332037"/>
            <a:ext cx="8229600" cy="4525963"/>
          </a:xfrm>
        </p:spPr>
        <p:txBody>
          <a:bodyPr/>
          <a:lstStyle/>
          <a:p>
            <a:pPr eaLnBrk="1" hangingPunct="1">
              <a:lnSpc>
                <a:spcPct val="90000"/>
              </a:lnSpc>
            </a:pPr>
            <a:r>
              <a:rPr lang="zh-CN" altLang="en-US" sz="2800" dirty="0">
                <a:latin typeface="楷体_GB2312" pitchFamily="49" charset="-122"/>
                <a:ea typeface="楷体_GB2312" pitchFamily="49" charset="-122"/>
              </a:rPr>
              <a:t>状态图由对象的各个状态和连接这些状态的转换组成。 </a:t>
            </a:r>
            <a:endParaRPr lang="zh-CN" altLang="en-US" sz="2800" dirty="0">
              <a:latin typeface="楷体_GB2312" pitchFamily="49" charset="-122"/>
              <a:ea typeface="楷体_GB2312" pitchFamily="49" charset="-122"/>
            </a:endParaRPr>
          </a:p>
          <a:p>
            <a:pPr eaLnBrk="1" hangingPunct="1">
              <a:lnSpc>
                <a:spcPct val="90000"/>
              </a:lnSpc>
            </a:pPr>
            <a:r>
              <a:rPr lang="zh-CN" altLang="en-US" sz="2800" dirty="0">
                <a:latin typeface="楷体_GB2312" pitchFamily="49" charset="-122"/>
                <a:ea typeface="楷体_GB2312" pitchFamily="49" charset="-122"/>
              </a:rPr>
              <a:t>通常，用一张状态图描绘一类对象的行为，它确定了由事件序列引出的状态序列。</a:t>
            </a:r>
            <a:endParaRPr lang="zh-CN" altLang="en-US" sz="2800" dirty="0">
              <a:latin typeface="楷体_GB2312" pitchFamily="49" charset="-122"/>
              <a:ea typeface="楷体_GB2312" pitchFamily="49" charset="-122"/>
            </a:endParaRPr>
          </a:p>
          <a:p>
            <a:pPr eaLnBrk="1" hangingPunct="1">
              <a:lnSpc>
                <a:spcPct val="90000"/>
              </a:lnSpc>
            </a:pPr>
            <a:r>
              <a:rPr lang="zh-CN" altLang="en-US" sz="2800" dirty="0">
                <a:latin typeface="楷体_GB2312" pitchFamily="49" charset="-122"/>
                <a:ea typeface="楷体_GB2312" pitchFamily="49" charset="-122"/>
              </a:rPr>
              <a:t>不是任何一个类都需要有一张状态图描绘它的行为，只针对具有明显的状态特征并且具有比较复杂的状态</a:t>
            </a:r>
            <a:r>
              <a:rPr lang="en-US" altLang="zh-CN" sz="2800" dirty="0">
                <a:ea typeface="楷体_GB2312" pitchFamily="49" charset="-122"/>
              </a:rPr>
              <a:t>—</a:t>
            </a:r>
            <a:r>
              <a:rPr lang="zh-CN" altLang="en-US" sz="2800" dirty="0">
                <a:latin typeface="楷体_GB2312" pitchFamily="49" charset="-122"/>
                <a:ea typeface="楷体_GB2312" pitchFamily="49" charset="-122"/>
              </a:rPr>
              <a:t>事件</a:t>
            </a:r>
            <a:r>
              <a:rPr lang="en-US" altLang="zh-CN" sz="2800" dirty="0">
                <a:ea typeface="楷体_GB2312" pitchFamily="49" charset="-122"/>
              </a:rPr>
              <a:t>—</a:t>
            </a:r>
            <a:r>
              <a:rPr lang="zh-CN" altLang="en-US" sz="2800" dirty="0">
                <a:latin typeface="楷体_GB2312" pitchFamily="49" charset="-122"/>
                <a:ea typeface="楷体_GB2312" pitchFamily="49" charset="-122"/>
              </a:rPr>
              <a:t>响应行为的类，才需要画状态图。</a:t>
            </a:r>
            <a:endParaRPr lang="zh-CN" altLang="en-US" sz="2800" dirty="0">
              <a:latin typeface="楷体_GB2312" pitchFamily="49" charset="-122"/>
              <a:ea typeface="楷体_GB2312" pitchFamily="49" charset="-122"/>
            </a:endParaRPr>
          </a:p>
          <a:p>
            <a:pPr eaLnBrk="1" hangingPunct="1">
              <a:lnSpc>
                <a:spcPct val="90000"/>
              </a:lnSpc>
            </a:pPr>
            <a:r>
              <a:rPr lang="zh-CN" altLang="en-US" sz="2800" dirty="0">
                <a:latin typeface="楷体_GB2312" pitchFamily="49" charset="-122"/>
                <a:ea typeface="楷体_GB2312" pitchFamily="49" charset="-122"/>
              </a:rPr>
              <a:t>在选课系统中，</a:t>
            </a:r>
            <a:r>
              <a:rPr lang="en-US" altLang="zh-CN" sz="2800" dirty="0" err="1">
                <a:latin typeface="楷体_GB2312" pitchFamily="49" charset="-122"/>
                <a:ea typeface="楷体_GB2312" pitchFamily="49" charset="-122"/>
              </a:rPr>
              <a:t>CourseTask</a:t>
            </a:r>
            <a:r>
              <a:rPr lang="zh-CN" altLang="en-US" sz="2800" dirty="0">
                <a:latin typeface="楷体_GB2312" pitchFamily="49" charset="-122"/>
                <a:ea typeface="楷体_GB2312" pitchFamily="49" charset="-122"/>
              </a:rPr>
              <a:t>类的对象具有比较明显的状态特征，其状态有：</a:t>
            </a:r>
            <a:r>
              <a:rPr lang="zh-CN" altLang="en-US" sz="2800" dirty="0">
                <a:solidFill>
                  <a:srgbClr val="3333CC"/>
                </a:solidFill>
                <a:latin typeface="楷体_GB2312" pitchFamily="49" charset="-122"/>
                <a:ea typeface="楷体_GB2312" pitchFamily="49" charset="-122"/>
              </a:rPr>
              <a:t>初始状态</a:t>
            </a:r>
            <a:r>
              <a:rPr lang="zh-CN" altLang="en-US" sz="2800" dirty="0">
                <a:latin typeface="楷体_GB2312" pitchFamily="49" charset="-122"/>
                <a:ea typeface="楷体_GB2312" pitchFamily="49" charset="-122"/>
              </a:rPr>
              <a:t>、</a:t>
            </a:r>
            <a:r>
              <a:rPr lang="zh-CN" altLang="en-US" sz="2800" dirty="0">
                <a:solidFill>
                  <a:srgbClr val="3333CC"/>
                </a:solidFill>
                <a:latin typeface="楷体_GB2312" pitchFamily="49" charset="-122"/>
                <a:ea typeface="楷体_GB2312" pitchFamily="49" charset="-122"/>
              </a:rPr>
              <a:t>可选状态</a:t>
            </a:r>
            <a:r>
              <a:rPr lang="zh-CN" altLang="en-US" sz="2800" dirty="0">
                <a:latin typeface="楷体_GB2312" pitchFamily="49" charset="-122"/>
                <a:ea typeface="楷体_GB2312" pitchFamily="49" charset="-122"/>
              </a:rPr>
              <a:t>、</a:t>
            </a:r>
            <a:r>
              <a:rPr lang="zh-CN" altLang="en-US" sz="2800" dirty="0">
                <a:solidFill>
                  <a:srgbClr val="3333CC"/>
                </a:solidFill>
                <a:latin typeface="楷体_GB2312" pitchFamily="49" charset="-122"/>
                <a:ea typeface="楷体_GB2312" pitchFamily="49" charset="-122"/>
              </a:rPr>
              <a:t>人满状态</a:t>
            </a:r>
            <a:r>
              <a:rPr lang="zh-CN" altLang="en-US" sz="2800" dirty="0">
                <a:latin typeface="楷体_GB2312" pitchFamily="49" charset="-122"/>
                <a:ea typeface="楷体_GB2312" pitchFamily="49" charset="-122"/>
              </a:rPr>
              <a:t>、</a:t>
            </a:r>
            <a:r>
              <a:rPr lang="zh-CN" altLang="en-US" sz="2800" dirty="0">
                <a:solidFill>
                  <a:srgbClr val="3333CC"/>
                </a:solidFill>
                <a:latin typeface="楷体_GB2312" pitchFamily="49" charset="-122"/>
                <a:ea typeface="楷体_GB2312" pitchFamily="49" charset="-122"/>
              </a:rPr>
              <a:t>关闭状态</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3.3.4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建立动态模型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214282" y="1357298"/>
            <a:ext cx="8229600" cy="714372"/>
          </a:xfrm>
        </p:spPr>
        <p:txBody>
          <a:bodyPr/>
          <a:lstStyle/>
          <a:p>
            <a:pPr algn="l" eaLnBrk="1" hangingPunct="1"/>
            <a:r>
              <a:rPr lang="zh-CN" altLang="en-US" sz="3600" dirty="0">
                <a:solidFill>
                  <a:srgbClr val="CC0000"/>
                </a:solidFill>
              </a:rPr>
              <a:t>状态图</a:t>
            </a:r>
            <a:endParaRPr lang="zh-CN" altLang="en-US" sz="3600" dirty="0">
              <a:solidFill>
                <a:srgbClr val="CC0000"/>
              </a:solidFill>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3.3.4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建立动态模型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pic>
        <p:nvPicPr>
          <p:cNvPr id="7" name="Picture 4"/>
          <p:cNvPicPr>
            <a:picLocks noChangeAspect="1" noChangeArrowheads="1"/>
          </p:cNvPicPr>
          <p:nvPr/>
        </p:nvPicPr>
        <p:blipFill>
          <a:blip r:embed="rId1"/>
          <a:srcRect/>
          <a:stretch>
            <a:fillRect/>
          </a:stretch>
        </p:blipFill>
        <p:spPr bwMode="auto">
          <a:xfrm>
            <a:off x="1604243" y="2643182"/>
            <a:ext cx="6734875" cy="3929090"/>
          </a:xfrm>
          <a:prstGeom prst="rect">
            <a:avLst/>
          </a:prstGeom>
          <a:noFill/>
          <a:ln w="9525">
            <a:noFill/>
            <a:miter lim="800000"/>
            <a:headEnd/>
            <a:tailEnd/>
          </a:ln>
        </p:spPr>
      </p:pic>
      <p:sp>
        <p:nvSpPr>
          <p:cNvPr id="8" name="Rectangle 3"/>
          <p:cNvSpPr txBox="1">
            <a:spLocks noChangeArrowheads="1"/>
          </p:cNvSpPr>
          <p:nvPr/>
        </p:nvSpPr>
        <p:spPr bwMode="auto">
          <a:xfrm>
            <a:off x="457200" y="2071678"/>
            <a:ext cx="8229600" cy="4054485"/>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在选课系统中，可以给</a:t>
            </a:r>
            <a:r>
              <a:rPr kumimoji="0" lang="en-US" altLang="zh-CN" sz="2400" b="0" i="0" u="none" strike="noStrike" kern="0" cap="none" spc="0" normalizeH="0" baseline="0" noProof="0" dirty="0" err="1">
                <a:ln>
                  <a:noFill/>
                </a:ln>
                <a:solidFill>
                  <a:schemeClr val="tx1"/>
                </a:solidFill>
                <a:effectLst/>
                <a:uLnTx/>
                <a:uFillTx/>
                <a:latin typeface="楷体_GB2312" pitchFamily="49" charset="-122"/>
                <a:ea typeface="楷体_GB2312" pitchFamily="49" charset="-122"/>
                <a:cs typeface="+mn-cs"/>
              </a:rPr>
              <a:t>CourseTask</a:t>
            </a: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增加状态图。</a:t>
            </a:r>
            <a:endPar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Blip>
                <a:blip r:embed="rId2"/>
              </a:buBlip>
              <a:defRPr/>
            </a:pPr>
            <a:endPar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57200" y="1785926"/>
            <a:ext cx="8229600" cy="4340237"/>
          </a:xfrm>
        </p:spPr>
        <p:txBody>
          <a:bodyPr/>
          <a:lstStyle/>
          <a:p>
            <a:pPr marL="814705" eaLnBrk="1" hangingPunct="1">
              <a:buNone/>
            </a:pPr>
            <a:r>
              <a:rPr lang="en-US" altLang="zh-CN" b="1" dirty="0">
                <a:latin typeface="宋体" panose="02010600030101010101" pitchFamily="2" charset="-122"/>
                <a:ea typeface="宋体" panose="02010600030101010101" pitchFamily="2" charset="-122"/>
              </a:rPr>
              <a:t>3.3.1 </a:t>
            </a:r>
            <a:r>
              <a:rPr lang="zh-CN" altLang="en-US" b="1" dirty="0">
                <a:latin typeface="宋体" panose="02010600030101010101" pitchFamily="2" charset="-122"/>
                <a:ea typeface="宋体" panose="02010600030101010101" pitchFamily="2" charset="-122"/>
              </a:rPr>
              <a:t>面向对象分析概述</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3.3.2 </a:t>
            </a:r>
            <a:r>
              <a:rPr lang="zh-CN" altLang="en-US" b="1" dirty="0">
                <a:latin typeface="宋体" panose="02010600030101010101" pitchFamily="2" charset="-122"/>
                <a:ea typeface="宋体" panose="02010600030101010101" pitchFamily="2" charset="-122"/>
              </a:rPr>
              <a:t>建立用例模型</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3.3.3 </a:t>
            </a:r>
            <a:r>
              <a:rPr lang="zh-CN" altLang="en-US" b="1" dirty="0">
                <a:latin typeface="宋体" panose="02010600030101010101" pitchFamily="2" charset="-122"/>
                <a:ea typeface="宋体" panose="02010600030101010101" pitchFamily="2" charset="-122"/>
              </a:rPr>
              <a:t>建立对象模型</a:t>
            </a:r>
            <a:endParaRPr lang="zh-CN" altLang="en-US" b="1" dirty="0">
              <a:latin typeface="宋体" panose="02010600030101010101" pitchFamily="2" charset="-122"/>
              <a:ea typeface="宋体" panose="02010600030101010101" pitchFamily="2" charset="-122"/>
            </a:endParaRPr>
          </a:p>
          <a:p>
            <a:pPr marL="814705" eaLnBrk="1" hangingPunct="1">
              <a:buNone/>
            </a:pPr>
            <a:r>
              <a:rPr lang="en-US" altLang="zh-CN" b="1" dirty="0">
                <a:latin typeface="宋体" panose="02010600030101010101" pitchFamily="2" charset="-122"/>
                <a:ea typeface="宋体" panose="02010600030101010101" pitchFamily="2" charset="-122"/>
              </a:rPr>
              <a:t>3.3.4 </a:t>
            </a:r>
            <a:r>
              <a:rPr lang="zh-CN" altLang="en-US" b="1" dirty="0">
                <a:latin typeface="宋体" panose="02010600030101010101" pitchFamily="2" charset="-122"/>
                <a:ea typeface="宋体" panose="02010600030101010101" pitchFamily="2" charset="-122"/>
              </a:rPr>
              <a:t>建立动态模型</a:t>
            </a:r>
            <a:endParaRPr lang="en-US" altLang="zh-CN" b="1" dirty="0">
              <a:latin typeface="宋体" panose="02010600030101010101" pitchFamily="2" charset="-122"/>
              <a:ea typeface="宋体" panose="02010600030101010101" pitchFamily="2" charset="-122"/>
            </a:endParaRPr>
          </a:p>
          <a:p>
            <a:pPr marL="814705" eaLnBrk="1" hangingPunct="1">
              <a:buNone/>
            </a:pPr>
            <a:r>
              <a:rPr lang="en-US" altLang="zh-CN" b="1" dirty="0">
                <a:solidFill>
                  <a:srgbClr val="C00000"/>
                </a:solidFill>
                <a:latin typeface="宋体" panose="02010600030101010101" pitchFamily="2" charset="-122"/>
                <a:ea typeface="宋体" panose="02010600030101010101" pitchFamily="2" charset="-122"/>
              </a:rPr>
              <a:t>3.3.5 </a:t>
            </a:r>
            <a:r>
              <a:rPr lang="zh-CN" altLang="en-US" b="1" dirty="0">
                <a:solidFill>
                  <a:srgbClr val="C00000"/>
                </a:solidFill>
                <a:latin typeface="宋体" panose="02010600030101010101" pitchFamily="2" charset="-122"/>
                <a:ea typeface="宋体" panose="02010600030101010101" pitchFamily="2" charset="-122"/>
              </a:rPr>
              <a:t>面向对象分析案例</a:t>
            </a:r>
            <a:endParaRPr lang="zh-CN" altLang="en-US" b="1" dirty="0">
              <a:solidFill>
                <a:srgbClr val="C00000"/>
              </a:solidFill>
              <a:latin typeface="宋体" panose="02010600030101010101" pitchFamily="2" charset="-122"/>
              <a:ea typeface="宋体" panose="02010600030101010101" pitchFamily="2" charset="-122"/>
            </a:endParaRPr>
          </a:p>
          <a:p>
            <a:pPr eaLnBrk="1" hangingPunct="1">
              <a:buFontTx/>
              <a:buNone/>
            </a:pPr>
            <a:endParaRPr lang="zh-CN" altLang="en-US" dirty="0">
              <a:solidFill>
                <a:srgbClr val="CC0000"/>
              </a:solidFill>
              <a:latin typeface="宋体" panose="02010600030101010101" pitchFamily="2" charset="-122"/>
              <a:ea typeface="宋体" panose="02010600030101010101" pitchFamily="2" charset="-122"/>
            </a:endParaRPr>
          </a:p>
        </p:txBody>
      </p:sp>
      <p:sp>
        <p:nvSpPr>
          <p:cNvPr id="5" name="标题 1"/>
          <p:cNvSpPr>
            <a:spLocks noGrp="1"/>
          </p:cNvSpPr>
          <p:nvPr>
            <p:ph type="title"/>
          </p:nvPr>
        </p:nvSpPr>
        <p:spPr>
          <a:xfrm>
            <a:off x="457200" y="211138"/>
            <a:ext cx="8229600" cy="1143000"/>
          </a:xfrm>
        </p:spPr>
        <p:txBody>
          <a:bodyPr/>
          <a:lstStyle/>
          <a:p>
            <a:pPr indent="104775" algn="l">
              <a:lnSpc>
                <a:spcPts val="4500"/>
              </a:lnSpc>
              <a:spcAft>
                <a:spcPts val="0"/>
              </a:spcAft>
            </a:pPr>
            <a:r>
              <a:rPr lang="zh-CN" altLang="en-US" dirty="0">
                <a:solidFill>
                  <a:schemeClr val="bg1"/>
                </a:solidFill>
              </a:rPr>
              <a:t>    第</a:t>
            </a:r>
            <a:r>
              <a:rPr lang="en-US" altLang="zh-CN" dirty="0">
                <a:solidFill>
                  <a:schemeClr val="bg1"/>
                </a:solidFill>
              </a:rPr>
              <a:t>3</a:t>
            </a:r>
            <a:r>
              <a:rPr lang="zh-CN" altLang="en-US" dirty="0">
                <a:solidFill>
                  <a:schemeClr val="bg1"/>
                </a:solidFill>
              </a:rPr>
              <a:t>章  软件需求工程</a:t>
            </a:r>
            <a:br>
              <a:rPr lang="en-US" altLang="zh-CN" dirty="0">
                <a:solidFill>
                  <a:schemeClr val="bg1"/>
                </a:solidFill>
              </a:rPr>
            </a:br>
            <a:r>
              <a:rPr lang="en-US" altLang="zh-CN" dirty="0">
                <a:solidFill>
                  <a:schemeClr val="bg1"/>
                </a:solidFill>
              </a:rPr>
              <a:t>             </a:t>
            </a:r>
            <a:r>
              <a:rPr lang="en-US" sz="3600" dirty="0">
                <a:solidFill>
                  <a:schemeClr val="bg1"/>
                </a:solidFill>
                <a:latin typeface="+mj-ea"/>
              </a:rPr>
              <a:t>3.3 </a:t>
            </a:r>
            <a:r>
              <a:rPr lang="zh-CN" altLang="en-US" sz="3600" dirty="0">
                <a:solidFill>
                  <a:schemeClr val="bg1"/>
                </a:solidFill>
                <a:latin typeface="+mj-ea"/>
              </a:rPr>
              <a:t>面向对象需求分析与建模</a:t>
            </a:r>
            <a:endParaRPr lang="en-US" altLang="zh-CN" sz="3600" dirty="0">
              <a:solidFill>
                <a:schemeClr val="bg1"/>
              </a:solidFill>
              <a:latin typeface="+mj-ea"/>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endParaRPr lang="en-US" altLang="zh-CN" b="1" dirty="0">
              <a:solidFill>
                <a:srgbClr val="C00000"/>
              </a:solidFill>
              <a:latin typeface="宋体" panose="02010600030101010101" pitchFamily="2" charset="-122"/>
              <a:ea typeface="宋体" panose="02010600030101010101" pitchFamily="2" charset="-122"/>
            </a:endParaRPr>
          </a:p>
          <a:p>
            <a:pPr>
              <a:buNone/>
            </a:pPr>
            <a:endParaRPr lang="en-US" altLang="zh-CN" b="1" dirty="0">
              <a:solidFill>
                <a:srgbClr val="C00000"/>
              </a:solidFill>
              <a:latin typeface="宋体" panose="02010600030101010101" pitchFamily="2" charset="-122"/>
              <a:ea typeface="宋体" panose="02010600030101010101" pitchFamily="2" charset="-122"/>
            </a:endParaRPr>
          </a:p>
          <a:p>
            <a:pPr>
              <a:buNone/>
            </a:pPr>
            <a:r>
              <a:rPr lang="en-US" altLang="zh-CN" b="1" dirty="0">
                <a:solidFill>
                  <a:srgbClr val="C00000"/>
                </a:solidFill>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面向对象分析案例</a:t>
            </a:r>
            <a:endParaRPr lang="zh-CN" altLang="en-US"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标题 1"/>
          <p:cNvSpPr>
            <a:spLocks noGrp="1"/>
          </p:cNvSpPr>
          <p:nvPr>
            <p:ph type="title"/>
          </p:nvPr>
        </p:nvSpPr>
        <p:spPr>
          <a:xfrm>
            <a:off x="457200" y="211138"/>
            <a:ext cx="8229600" cy="1143000"/>
          </a:xfrm>
        </p:spPr>
        <p:txBody>
          <a:bodyPr/>
          <a:lstStyle/>
          <a:p>
            <a:pPr indent="104775" algn="l">
              <a:lnSpc>
                <a:spcPts val="4500"/>
              </a:lnSpc>
              <a:spcAft>
                <a:spcPts val="0"/>
              </a:spcAft>
            </a:pPr>
            <a:r>
              <a:rPr lang="zh-CN" altLang="en-US" dirty="0">
                <a:solidFill>
                  <a:schemeClr val="bg1"/>
                </a:solidFill>
              </a:rPr>
              <a:t>    第</a:t>
            </a:r>
            <a:r>
              <a:rPr lang="en-US" altLang="zh-CN" dirty="0">
                <a:solidFill>
                  <a:schemeClr val="bg1"/>
                </a:solidFill>
              </a:rPr>
              <a:t>3</a:t>
            </a:r>
            <a:r>
              <a:rPr lang="zh-CN" altLang="en-US" dirty="0">
                <a:solidFill>
                  <a:schemeClr val="bg1"/>
                </a:solidFill>
              </a:rPr>
              <a:t>章  软件需求工程</a:t>
            </a:r>
            <a:br>
              <a:rPr lang="en-US" altLang="zh-CN" dirty="0">
                <a:solidFill>
                  <a:schemeClr val="bg1"/>
                </a:solidFill>
              </a:rPr>
            </a:br>
            <a:r>
              <a:rPr lang="en-US" altLang="zh-CN" dirty="0">
                <a:solidFill>
                  <a:schemeClr val="bg1"/>
                </a:solidFill>
              </a:rPr>
              <a:t>             </a:t>
            </a:r>
            <a:r>
              <a:rPr lang="en-US" sz="3600" dirty="0">
                <a:solidFill>
                  <a:schemeClr val="bg1"/>
                </a:solidFill>
                <a:latin typeface="+mj-ea"/>
              </a:rPr>
              <a:t>3.3 </a:t>
            </a:r>
            <a:r>
              <a:rPr lang="zh-CN" altLang="en-US" sz="3600" dirty="0">
                <a:solidFill>
                  <a:schemeClr val="bg1"/>
                </a:solidFill>
                <a:latin typeface="+mj-ea"/>
              </a:rPr>
              <a:t>面向对象需求分析与建模</a:t>
            </a:r>
            <a:endParaRPr lang="en-US" altLang="zh-CN" sz="3600" dirty="0">
              <a:solidFill>
                <a:schemeClr val="bg1"/>
              </a:solidFill>
              <a:latin typeface="+mj-ea"/>
            </a:endParaRPr>
          </a:p>
        </p:txBody>
      </p:sp>
    </p:spTree>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indent="104775">
              <a:spcAft>
                <a:spcPts val="600"/>
              </a:spcAft>
              <a:buNone/>
            </a:pPr>
            <a:r>
              <a:rPr lang="en-US" altLang="zh-CN" sz="2800" b="1" dirty="0">
                <a:latin typeface="宋体" panose="02010600030101010101" pitchFamily="2" charset="-122"/>
                <a:ea typeface="宋体" panose="02010600030101010101" pitchFamily="2" charset="-122"/>
              </a:rPr>
              <a:t>3.1 </a:t>
            </a:r>
            <a:r>
              <a:rPr lang="zh-CN" altLang="en-US" sz="2800" b="1" dirty="0">
                <a:latin typeface="宋体" panose="02010600030101010101" pitchFamily="2" charset="-122"/>
                <a:ea typeface="宋体" panose="02010600030101010101" pitchFamily="2" charset="-122"/>
              </a:rPr>
              <a:t>需求获取与需求分析阶段的任务</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altLang="zh-CN" sz="2800" b="1" dirty="0">
                <a:latin typeface="宋体" panose="02010600030101010101" pitchFamily="2" charset="-122"/>
                <a:ea typeface="宋体" panose="02010600030101010101" pitchFamily="2" charset="-122"/>
              </a:rPr>
              <a:t>3.2 </a:t>
            </a:r>
            <a:r>
              <a:rPr lang="zh-CN" altLang="en-US" sz="2800" b="1" dirty="0">
                <a:latin typeface="宋体" panose="02010600030101010101" pitchFamily="2" charset="-122"/>
                <a:ea typeface="宋体" panose="02010600030101010101" pitchFamily="2" charset="-122"/>
              </a:rPr>
              <a:t>面向对象方法与</a:t>
            </a:r>
            <a:r>
              <a:rPr lang="en-US" altLang="zh-CN" sz="2800" b="1" dirty="0">
                <a:latin typeface="宋体" panose="02010600030101010101" pitchFamily="2" charset="-122"/>
                <a:ea typeface="宋体" panose="02010600030101010101" pitchFamily="2" charset="-122"/>
              </a:rPr>
              <a:t>UML</a:t>
            </a:r>
            <a:r>
              <a:rPr lang="zh-CN" altLang="en-US" sz="2800" b="1" dirty="0">
                <a:latin typeface="宋体" panose="02010600030101010101" pitchFamily="2" charset="-122"/>
                <a:ea typeface="宋体" panose="02010600030101010101" pitchFamily="2" charset="-122"/>
              </a:rPr>
              <a:t>简介</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3.3 </a:t>
            </a:r>
            <a:r>
              <a:rPr lang="zh-CN" altLang="en-US" sz="2800" b="1" dirty="0">
                <a:latin typeface="宋体" panose="02010600030101010101" pitchFamily="2" charset="-122"/>
                <a:ea typeface="宋体" panose="02010600030101010101" pitchFamily="2" charset="-122"/>
              </a:rPr>
              <a:t>面向对象需求分析与建模</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indent="104775">
              <a:spcAft>
                <a:spcPts val="600"/>
              </a:spcAft>
              <a:buNone/>
            </a:pPr>
            <a:r>
              <a:rPr lang="en-US" sz="2800" b="1" dirty="0">
                <a:solidFill>
                  <a:srgbClr val="C00000"/>
                </a:solidFill>
                <a:latin typeface="宋体" panose="02010600030101010101" pitchFamily="2" charset="-122"/>
                <a:ea typeface="宋体" panose="02010600030101010101" pitchFamily="2" charset="-122"/>
              </a:rPr>
              <a:t>3.4 </a:t>
            </a:r>
            <a:r>
              <a:rPr lang="zh-CN" altLang="en-US" sz="2800" b="1" dirty="0">
                <a:solidFill>
                  <a:srgbClr val="C00000"/>
                </a:solidFill>
                <a:latin typeface="宋体" panose="02010600030101010101" pitchFamily="2" charset="-122"/>
                <a:ea typeface="宋体" panose="02010600030101010101" pitchFamily="2" charset="-122"/>
              </a:rPr>
              <a:t>系统需求规格说明</a:t>
            </a:r>
            <a:endParaRPr lang="zh-CN" altLang="en-US" sz="2800" b="1" dirty="0">
              <a:solidFill>
                <a:srgbClr val="C00000"/>
              </a:solidFill>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3.5 </a:t>
            </a:r>
            <a:r>
              <a:rPr lang="zh-CN" altLang="en-US" sz="2800" b="1" dirty="0">
                <a:latin typeface="宋体" panose="02010600030101010101" pitchFamily="2" charset="-122"/>
                <a:ea typeface="宋体" panose="02010600030101010101" pitchFamily="2" charset="-122"/>
              </a:rPr>
              <a:t>需求评审（自学）</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3.6 </a:t>
            </a:r>
            <a:r>
              <a:rPr lang="zh-CN" altLang="en-US" sz="2800" b="1" dirty="0">
                <a:latin typeface="宋体" panose="02010600030101010101" pitchFamily="2" charset="-122"/>
                <a:ea typeface="宋体" panose="02010600030101010101" pitchFamily="2" charset="-122"/>
              </a:rPr>
              <a:t>需求管理（自学）</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3</a:t>
            </a:r>
            <a:r>
              <a:rPr lang="zh-CN" altLang="en-US" dirty="0">
                <a:solidFill>
                  <a:schemeClr val="bg1"/>
                </a:solidFill>
              </a:rPr>
              <a:t>章  软件需求工程</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dirty="0"/>
              <a:t>3.4  </a:t>
            </a:r>
            <a:r>
              <a:rPr lang="zh-CN" altLang="en-US" dirty="0"/>
              <a:t>系统需求规格说明</a:t>
            </a:r>
            <a:endParaRPr lang="zh-CN" altLang="en-US" dirty="0"/>
          </a:p>
        </p:txBody>
      </p:sp>
      <p:sp>
        <p:nvSpPr>
          <p:cNvPr id="76803" name="Rectangle 3"/>
          <p:cNvSpPr>
            <a:spLocks noGrp="1" noChangeArrowheads="1"/>
          </p:cNvSpPr>
          <p:nvPr>
            <p:ph type="body" idx="1"/>
          </p:nvPr>
        </p:nvSpPr>
        <p:spPr>
          <a:xfrm>
            <a:off x="457200" y="2285992"/>
            <a:ext cx="8229600" cy="3840171"/>
          </a:xfrm>
        </p:spPr>
        <p:txBody>
          <a:bodyPr/>
          <a:lstStyle/>
          <a:p>
            <a:pPr eaLnBrk="1" hangingPunct="1"/>
            <a:r>
              <a:rPr lang="zh-CN" altLang="en-US" sz="2800" b="1" dirty="0">
                <a:solidFill>
                  <a:srgbClr val="C00000"/>
                </a:solidFill>
                <a:latin typeface="楷体_GB2312" pitchFamily="49" charset="-122"/>
                <a:ea typeface="楷体_GB2312" pitchFamily="49" charset="-122"/>
              </a:rPr>
              <a:t>本节内容参见教材第三章第</a:t>
            </a:r>
            <a:r>
              <a:rPr lang="en-US" altLang="zh-CN" sz="2800" b="1" dirty="0">
                <a:solidFill>
                  <a:srgbClr val="C00000"/>
                </a:solidFill>
                <a:latin typeface="楷体_GB2312" pitchFamily="49" charset="-122"/>
                <a:ea typeface="楷体_GB2312" pitchFamily="49" charset="-122"/>
              </a:rPr>
              <a:t>3.3</a:t>
            </a:r>
            <a:r>
              <a:rPr lang="zh-CN" altLang="en-US" sz="2800" b="1" dirty="0">
                <a:solidFill>
                  <a:srgbClr val="C00000"/>
                </a:solidFill>
                <a:latin typeface="楷体_GB2312" pitchFamily="49" charset="-122"/>
                <a:ea typeface="楷体_GB2312" pitchFamily="49" charset="-122"/>
              </a:rPr>
              <a:t>节内容</a:t>
            </a:r>
            <a:endParaRPr lang="zh-CN" altLang="en-US" sz="2800" b="1" dirty="0">
              <a:solidFill>
                <a:srgbClr val="C00000"/>
              </a:solidFill>
              <a:latin typeface="楷体_GB2312" pitchFamily="49" charset="-122"/>
              <a:ea typeface="楷体_GB2312" pitchFamily="49" charset="-122"/>
            </a:endParaRPr>
          </a:p>
        </p:txBody>
      </p:sp>
    </p:spTree>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dirty="0"/>
              <a:t>3.4  </a:t>
            </a:r>
            <a:r>
              <a:rPr lang="zh-CN" altLang="en-US" dirty="0"/>
              <a:t>系统需求规格说明</a:t>
            </a:r>
            <a:endParaRPr lang="zh-CN" altLang="en-US" dirty="0"/>
          </a:p>
        </p:txBody>
      </p:sp>
      <p:sp>
        <p:nvSpPr>
          <p:cNvPr id="76803" name="Rectangle 3"/>
          <p:cNvSpPr>
            <a:spLocks noGrp="1" noChangeArrowheads="1"/>
          </p:cNvSpPr>
          <p:nvPr>
            <p:ph type="body" idx="1"/>
          </p:nvPr>
        </p:nvSpPr>
        <p:spPr>
          <a:xfrm>
            <a:off x="428596" y="1714488"/>
            <a:ext cx="8229600" cy="4525963"/>
          </a:xfrm>
        </p:spPr>
        <p:txBody>
          <a:bodyPr/>
          <a:lstStyle/>
          <a:p>
            <a:pPr eaLnBrk="1" hangingPunct="1">
              <a:buNone/>
            </a:pPr>
            <a:r>
              <a:rPr lang="en-US" altLang="zh-CN" sz="2800" b="1" dirty="0">
                <a:solidFill>
                  <a:srgbClr val="C00000"/>
                </a:solidFill>
                <a:latin typeface="楷体_GB2312" pitchFamily="49" charset="-122"/>
                <a:ea typeface="楷体_GB2312" pitchFamily="49" charset="-122"/>
              </a:rPr>
              <a:t>3.4.1 </a:t>
            </a:r>
            <a:r>
              <a:rPr lang="zh-CN" altLang="en-US" sz="2800" b="1" dirty="0">
                <a:solidFill>
                  <a:srgbClr val="C00000"/>
                </a:solidFill>
                <a:latin typeface="楷体_GB2312" pitchFamily="49" charset="-122"/>
                <a:ea typeface="楷体_GB2312" pitchFamily="49" charset="-122"/>
              </a:rPr>
              <a:t>软件需求规格说明模板</a:t>
            </a:r>
            <a:endParaRPr lang="en-US" altLang="zh-CN" sz="2800" b="1" dirty="0">
              <a:solidFill>
                <a:srgbClr val="C00000"/>
              </a:solidFill>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需求分析阶段的重要任务之一是根据分析的结果编写需求规格说明，经过严格评审并得到用户确认之后，作为这个阶段的最终成果。</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按照国家标准</a:t>
            </a:r>
            <a:r>
              <a:rPr lang="en-US" altLang="zh-CN" sz="2800" dirty="0">
                <a:latin typeface="楷体_GB2312" pitchFamily="49" charset="-122"/>
                <a:ea typeface="楷体_GB2312" pitchFamily="49" charset="-122"/>
              </a:rPr>
              <a:t>GB/T 8567</a:t>
            </a:r>
            <a:r>
              <a:rPr lang="en-US" altLang="zh-CN" sz="2800" dirty="0">
                <a:ea typeface="楷体_GB2312" pitchFamily="49" charset="-122"/>
              </a:rPr>
              <a:t>—</a:t>
            </a:r>
            <a:r>
              <a:rPr lang="en-US" altLang="zh-CN" sz="2800" dirty="0">
                <a:latin typeface="楷体_GB2312" pitchFamily="49" charset="-122"/>
                <a:ea typeface="楷体_GB2312" pitchFamily="49" charset="-122"/>
              </a:rPr>
              <a:t>2006《</a:t>
            </a:r>
            <a:r>
              <a:rPr lang="zh-CN" altLang="en-US" sz="2800" dirty="0">
                <a:latin typeface="楷体_GB2312" pitchFamily="49" charset="-122"/>
                <a:ea typeface="楷体_GB2312" pitchFamily="49" charset="-122"/>
              </a:rPr>
              <a:t>计算机软件文档编制规范</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，涉及需求规格说明的文档有</a:t>
            </a:r>
            <a:r>
              <a:rPr lang="zh-CN" altLang="en-US" sz="2800" dirty="0">
                <a:ea typeface="楷体_GB2312" pitchFamily="49" charset="-122"/>
              </a:rPr>
              <a:t>“</a:t>
            </a:r>
            <a:r>
              <a:rPr lang="zh-CN" altLang="en-US" sz="2800" dirty="0">
                <a:latin typeface="楷体_GB2312" pitchFamily="49" charset="-122"/>
                <a:ea typeface="楷体_GB2312" pitchFamily="49" charset="-122"/>
              </a:rPr>
              <a:t>软件需求规格说明（</a:t>
            </a:r>
            <a:r>
              <a:rPr lang="en-US" altLang="zh-CN" sz="2800" dirty="0">
                <a:latin typeface="楷体_GB2312" pitchFamily="49" charset="-122"/>
                <a:ea typeface="楷体_GB2312" pitchFamily="49" charset="-122"/>
              </a:rPr>
              <a:t>SRS</a:t>
            </a:r>
            <a:r>
              <a:rPr lang="zh-CN" altLang="en-US" sz="2800" dirty="0">
                <a:latin typeface="楷体_GB2312" pitchFamily="49" charset="-122"/>
                <a:ea typeface="楷体_GB2312" pitchFamily="49" charset="-122"/>
              </a:rPr>
              <a:t>）</a:t>
            </a:r>
            <a:r>
              <a:rPr lang="zh-CN" altLang="en-US" sz="2800" dirty="0">
                <a:ea typeface="楷体_GB2312" pitchFamily="49" charset="-122"/>
              </a:rPr>
              <a:t>”</a:t>
            </a:r>
            <a:r>
              <a:rPr lang="zh-CN" altLang="en-US" sz="2800" dirty="0">
                <a:latin typeface="楷体_GB2312" pitchFamily="49" charset="-122"/>
                <a:ea typeface="楷体_GB2312" pitchFamily="49" charset="-122"/>
              </a:rPr>
              <a:t>、</a:t>
            </a:r>
            <a:r>
              <a:rPr lang="zh-CN" altLang="en-US" sz="2800" dirty="0">
                <a:ea typeface="楷体_GB2312" pitchFamily="49" charset="-122"/>
              </a:rPr>
              <a:t>“</a:t>
            </a:r>
            <a:r>
              <a:rPr lang="zh-CN" altLang="en-US" sz="2800" dirty="0">
                <a:latin typeface="楷体_GB2312" pitchFamily="49" charset="-122"/>
                <a:ea typeface="楷体_GB2312" pitchFamily="49" charset="-122"/>
              </a:rPr>
              <a:t>数据需求说明（</a:t>
            </a:r>
            <a:r>
              <a:rPr lang="en-US" altLang="zh-CN" sz="2800" dirty="0">
                <a:latin typeface="楷体_GB2312" pitchFamily="49" charset="-122"/>
                <a:ea typeface="楷体_GB2312" pitchFamily="49" charset="-122"/>
              </a:rPr>
              <a:t>DRD</a:t>
            </a:r>
            <a:r>
              <a:rPr lang="zh-CN" altLang="en-US" sz="2800" dirty="0">
                <a:latin typeface="楷体_GB2312" pitchFamily="49" charset="-122"/>
                <a:ea typeface="楷体_GB2312" pitchFamily="49" charset="-122"/>
              </a:rPr>
              <a:t>）</a:t>
            </a:r>
            <a:r>
              <a:rPr lang="zh-CN" altLang="en-US" sz="2800" dirty="0">
                <a:ea typeface="楷体_GB2312" pitchFamily="49" charset="-122"/>
              </a:rPr>
              <a:t>”</a:t>
            </a:r>
            <a:r>
              <a:rPr lang="zh-CN" altLang="en-US" sz="2800" dirty="0">
                <a:latin typeface="楷体_GB2312" pitchFamily="49" charset="-122"/>
                <a:ea typeface="楷体_GB2312" pitchFamily="49" charset="-122"/>
              </a:rPr>
              <a:t>等。</a:t>
            </a:r>
            <a:endParaRPr lang="en-US" altLang="zh-CN" sz="2800" dirty="0">
              <a:latin typeface="楷体_GB2312" pitchFamily="49" charset="-122"/>
              <a:ea typeface="楷体_GB2312" pitchFamily="49" charset="-122"/>
            </a:endParaRPr>
          </a:p>
          <a:p>
            <a:r>
              <a:rPr lang="en-US" altLang="zh-CN" sz="2800" dirty="0">
                <a:latin typeface="楷体_GB2312" pitchFamily="49" charset="-122"/>
                <a:ea typeface="楷体_GB2312" pitchFamily="49" charset="-122"/>
              </a:rPr>
              <a:t>JH_2001_NCSS</a:t>
            </a:r>
            <a:r>
              <a:rPr lang="zh-CN" altLang="en-US" sz="2800" dirty="0">
                <a:latin typeface="楷体_GB2312" pitchFamily="49" charset="-122"/>
                <a:ea typeface="楷体_GB2312" pitchFamily="49" charset="-122"/>
              </a:rPr>
              <a:t>产品包需求分析案例</a:t>
            </a:r>
            <a:r>
              <a:rPr lang="en-US" altLang="zh-CN" sz="2800" dirty="0">
                <a:latin typeface="楷体_GB2312" pitchFamily="49" charset="-122"/>
                <a:ea typeface="楷体_GB2312" pitchFamily="49" charset="-122"/>
              </a:rPr>
              <a:t>.</a:t>
            </a:r>
            <a:r>
              <a:rPr lang="en-US" altLang="zh-CN" sz="2800" dirty="0" err="1">
                <a:latin typeface="楷体_GB2312" pitchFamily="49" charset="-122"/>
                <a:ea typeface="楷体_GB2312" pitchFamily="49" charset="-122"/>
              </a:rPr>
              <a:t>pdf</a:t>
            </a:r>
            <a:endParaRPr lang="zh-CN" altLang="en-US" sz="2800" dirty="0">
              <a:latin typeface="楷体_GB2312" pitchFamily="49" charset="-122"/>
              <a:ea typeface="楷体_GB2312" pitchFamily="49" charset="-122"/>
            </a:endParaRPr>
          </a:p>
        </p:txBody>
      </p:sp>
    </p:spTree>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dirty="0"/>
              <a:t>3.4  </a:t>
            </a:r>
            <a:r>
              <a:rPr lang="zh-CN" altLang="en-US" dirty="0"/>
              <a:t>系统需求规格说明</a:t>
            </a:r>
            <a:endParaRPr lang="zh-CN" altLang="en-US" dirty="0"/>
          </a:p>
        </p:txBody>
      </p:sp>
      <p:sp>
        <p:nvSpPr>
          <p:cNvPr id="76803" name="Rectangle 3"/>
          <p:cNvSpPr>
            <a:spLocks noGrp="1" noChangeArrowheads="1"/>
          </p:cNvSpPr>
          <p:nvPr>
            <p:ph type="body" idx="1"/>
          </p:nvPr>
        </p:nvSpPr>
        <p:spPr>
          <a:xfrm>
            <a:off x="428596" y="1714488"/>
            <a:ext cx="8229600" cy="4525963"/>
          </a:xfrm>
        </p:spPr>
        <p:txBody>
          <a:bodyPr/>
          <a:lstStyle/>
          <a:p>
            <a:pPr eaLnBrk="1" hangingPunct="1">
              <a:buNone/>
            </a:pPr>
            <a:r>
              <a:rPr lang="en-US" altLang="zh-CN" sz="2800" b="1" dirty="0">
                <a:solidFill>
                  <a:srgbClr val="C00000"/>
                </a:solidFill>
                <a:latin typeface="楷体_GB2312" pitchFamily="49" charset="-122"/>
                <a:ea typeface="楷体_GB2312" pitchFamily="49" charset="-122"/>
              </a:rPr>
              <a:t>3.4.2 SRS</a:t>
            </a:r>
            <a:r>
              <a:rPr lang="zh-CN" altLang="en-US" sz="2800" b="1" dirty="0">
                <a:solidFill>
                  <a:srgbClr val="C00000"/>
                </a:solidFill>
                <a:latin typeface="楷体_GB2312" pitchFamily="49" charset="-122"/>
                <a:ea typeface="楷体_GB2312" pitchFamily="49" charset="-122"/>
              </a:rPr>
              <a:t>和</a:t>
            </a:r>
            <a:r>
              <a:rPr lang="en-US" altLang="zh-CN" sz="2800" b="1" dirty="0">
                <a:solidFill>
                  <a:srgbClr val="C00000"/>
                </a:solidFill>
                <a:latin typeface="楷体_GB2312" pitchFamily="49" charset="-122"/>
                <a:ea typeface="楷体_GB2312" pitchFamily="49" charset="-122"/>
              </a:rPr>
              <a:t>DRD</a:t>
            </a:r>
            <a:r>
              <a:rPr lang="zh-CN" altLang="en-US" sz="2800" b="1" dirty="0">
                <a:solidFill>
                  <a:srgbClr val="C00000"/>
                </a:solidFill>
                <a:latin typeface="楷体_GB2312" pitchFamily="49" charset="-122"/>
                <a:ea typeface="楷体_GB2312" pitchFamily="49" charset="-122"/>
              </a:rPr>
              <a:t>的质量要求</a:t>
            </a:r>
            <a:endParaRPr lang="en-US" altLang="zh-CN" sz="2800" b="1" dirty="0">
              <a:solidFill>
                <a:srgbClr val="C00000"/>
              </a:solidFill>
              <a:latin typeface="楷体_GB2312" pitchFamily="49" charset="-122"/>
              <a:ea typeface="楷体_GB2312" pitchFamily="49" charset="-122"/>
            </a:endParaRPr>
          </a:p>
          <a:p>
            <a:pPr marL="808355" indent="-535305" eaLnBrk="1" hangingPunct="1">
              <a:buFont typeface="+mj-ea"/>
              <a:buAutoNum type="circleNumDbPlain"/>
            </a:pPr>
            <a:r>
              <a:rPr lang="zh-CN" altLang="en-US" sz="2800" dirty="0">
                <a:latin typeface="楷体_GB2312" pitchFamily="49" charset="-122"/>
                <a:ea typeface="楷体_GB2312" pitchFamily="49" charset="-122"/>
              </a:rPr>
              <a:t>完整性</a:t>
            </a:r>
            <a:endParaRPr lang="en-US" altLang="zh-CN" sz="2800" dirty="0">
              <a:latin typeface="楷体_GB2312" pitchFamily="49" charset="-122"/>
              <a:ea typeface="楷体_GB2312" pitchFamily="49" charset="-122"/>
            </a:endParaRPr>
          </a:p>
          <a:p>
            <a:pPr marL="808355" indent="-535305" eaLnBrk="1" hangingPunct="1">
              <a:buFont typeface="+mj-ea"/>
              <a:buAutoNum type="circleNumDbPlain"/>
            </a:pPr>
            <a:r>
              <a:rPr lang="zh-CN" altLang="en-US" sz="2800" dirty="0">
                <a:latin typeface="楷体_GB2312" pitchFamily="49" charset="-122"/>
                <a:ea typeface="楷体_GB2312" pitchFamily="49" charset="-122"/>
              </a:rPr>
              <a:t>无歧义性</a:t>
            </a:r>
            <a:endParaRPr lang="en-US" altLang="zh-CN" sz="2800" dirty="0">
              <a:latin typeface="楷体_GB2312" pitchFamily="49" charset="-122"/>
              <a:ea typeface="楷体_GB2312" pitchFamily="49" charset="-122"/>
            </a:endParaRPr>
          </a:p>
          <a:p>
            <a:pPr marL="808355" indent="-535305" eaLnBrk="1" hangingPunct="1">
              <a:buFont typeface="+mj-ea"/>
              <a:buAutoNum type="circleNumDbPlain"/>
            </a:pPr>
            <a:r>
              <a:rPr lang="zh-CN" altLang="en-US" sz="2800" dirty="0">
                <a:latin typeface="楷体_GB2312" pitchFamily="49" charset="-122"/>
                <a:ea typeface="楷体_GB2312" pitchFamily="49" charset="-122"/>
              </a:rPr>
              <a:t>一致性</a:t>
            </a:r>
            <a:endParaRPr lang="en-US" altLang="zh-CN" sz="2800" dirty="0">
              <a:latin typeface="楷体_GB2312" pitchFamily="49" charset="-122"/>
              <a:ea typeface="楷体_GB2312" pitchFamily="49" charset="-122"/>
            </a:endParaRPr>
          </a:p>
          <a:p>
            <a:pPr marL="808355" indent="-535305" eaLnBrk="1" hangingPunct="1">
              <a:buFont typeface="+mj-ea"/>
              <a:buAutoNum type="circleNumDbPlain"/>
            </a:pPr>
            <a:r>
              <a:rPr lang="zh-CN" altLang="en-US" sz="2800" dirty="0">
                <a:latin typeface="楷体_GB2312" pitchFamily="49" charset="-122"/>
                <a:ea typeface="楷体_GB2312" pitchFamily="49" charset="-122"/>
              </a:rPr>
              <a:t>可验证性</a:t>
            </a:r>
            <a:endParaRPr lang="en-US" altLang="zh-CN" sz="2800" dirty="0">
              <a:latin typeface="楷体_GB2312" pitchFamily="49" charset="-122"/>
              <a:ea typeface="楷体_GB2312" pitchFamily="49" charset="-122"/>
            </a:endParaRPr>
          </a:p>
          <a:p>
            <a:pPr marL="808355" indent="-535305" eaLnBrk="1" hangingPunct="1">
              <a:buFont typeface="+mj-ea"/>
              <a:buAutoNum type="circleNumDbPlain"/>
            </a:pPr>
            <a:r>
              <a:rPr lang="zh-CN" altLang="en-US" sz="2800" dirty="0">
                <a:latin typeface="楷体_GB2312" pitchFamily="49" charset="-122"/>
                <a:ea typeface="楷体_GB2312" pitchFamily="49" charset="-122"/>
              </a:rPr>
              <a:t>可修改性</a:t>
            </a:r>
            <a:endParaRPr lang="en-US" altLang="zh-CN" sz="2800" dirty="0">
              <a:latin typeface="楷体_GB2312" pitchFamily="49" charset="-122"/>
              <a:ea typeface="楷体_GB2312" pitchFamily="49" charset="-122"/>
            </a:endParaRPr>
          </a:p>
          <a:p>
            <a:pPr marL="808355" indent="-535305" eaLnBrk="1" hangingPunct="1">
              <a:buFont typeface="+mj-ea"/>
              <a:buAutoNum type="circleNumDbPlain"/>
            </a:pPr>
            <a:r>
              <a:rPr lang="zh-CN" altLang="en-US" sz="2800" dirty="0">
                <a:latin typeface="楷体_GB2312" pitchFamily="49" charset="-122"/>
                <a:ea typeface="楷体_GB2312" pitchFamily="49" charset="-122"/>
              </a:rPr>
              <a:t>可追踪性</a:t>
            </a:r>
            <a:endParaRPr lang="zh-CN" altLang="en-US" sz="2800" dirty="0">
              <a:latin typeface="楷体_GB2312" pitchFamily="49" charset="-122"/>
              <a:ea typeface="楷体_GB2312" pitchFamily="49" charset="-122"/>
            </a:endParaRPr>
          </a:p>
        </p:txBody>
      </p:sp>
    </p:spTree>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indent="104775">
              <a:spcAft>
                <a:spcPts val="600"/>
              </a:spcAft>
              <a:buNone/>
            </a:pPr>
            <a:r>
              <a:rPr lang="en-US" altLang="zh-CN" sz="2800" b="1" dirty="0">
                <a:latin typeface="宋体" panose="02010600030101010101" pitchFamily="2" charset="-122"/>
                <a:ea typeface="宋体" panose="02010600030101010101" pitchFamily="2" charset="-122"/>
              </a:rPr>
              <a:t>3.1 </a:t>
            </a:r>
            <a:r>
              <a:rPr lang="zh-CN" altLang="en-US" sz="2800" b="1" dirty="0">
                <a:latin typeface="宋体" panose="02010600030101010101" pitchFamily="2" charset="-122"/>
                <a:ea typeface="宋体" panose="02010600030101010101" pitchFamily="2" charset="-122"/>
              </a:rPr>
              <a:t>需求获取与需求分析阶段的任务</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altLang="zh-CN" sz="2800" b="1" dirty="0">
                <a:latin typeface="宋体" panose="02010600030101010101" pitchFamily="2" charset="-122"/>
                <a:ea typeface="宋体" panose="02010600030101010101" pitchFamily="2" charset="-122"/>
              </a:rPr>
              <a:t>3.2 </a:t>
            </a:r>
            <a:r>
              <a:rPr lang="zh-CN" altLang="en-US" sz="2800" b="1" dirty="0">
                <a:latin typeface="宋体" panose="02010600030101010101" pitchFamily="2" charset="-122"/>
                <a:ea typeface="宋体" panose="02010600030101010101" pitchFamily="2" charset="-122"/>
              </a:rPr>
              <a:t>面向对象方法与</a:t>
            </a:r>
            <a:r>
              <a:rPr lang="en-US" altLang="zh-CN" sz="2800" b="1" dirty="0">
                <a:latin typeface="宋体" panose="02010600030101010101" pitchFamily="2" charset="-122"/>
                <a:ea typeface="宋体" panose="02010600030101010101" pitchFamily="2" charset="-122"/>
              </a:rPr>
              <a:t>UML</a:t>
            </a:r>
            <a:r>
              <a:rPr lang="zh-CN" altLang="en-US" sz="2800" b="1" dirty="0">
                <a:latin typeface="宋体" panose="02010600030101010101" pitchFamily="2" charset="-122"/>
                <a:ea typeface="宋体" panose="02010600030101010101" pitchFamily="2" charset="-122"/>
              </a:rPr>
              <a:t>简介</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3.3 </a:t>
            </a:r>
            <a:r>
              <a:rPr lang="zh-CN" altLang="en-US" sz="2800" b="1" dirty="0">
                <a:latin typeface="宋体" panose="02010600030101010101" pitchFamily="2" charset="-122"/>
                <a:ea typeface="宋体" panose="02010600030101010101" pitchFamily="2" charset="-122"/>
              </a:rPr>
              <a:t>面向对象需求分析与建模</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3.4 </a:t>
            </a:r>
            <a:r>
              <a:rPr lang="zh-CN" altLang="en-US" sz="2800" b="1" dirty="0">
                <a:latin typeface="宋体" panose="02010600030101010101" pitchFamily="2" charset="-122"/>
                <a:ea typeface="宋体" panose="02010600030101010101" pitchFamily="2" charset="-122"/>
              </a:rPr>
              <a:t>系统需求规格说明</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solidFill>
                  <a:srgbClr val="C00000"/>
                </a:solidFill>
                <a:latin typeface="宋体" panose="02010600030101010101" pitchFamily="2" charset="-122"/>
                <a:ea typeface="宋体" panose="02010600030101010101" pitchFamily="2" charset="-122"/>
              </a:rPr>
              <a:t>3.5 </a:t>
            </a:r>
            <a:r>
              <a:rPr lang="zh-CN" altLang="en-US" sz="2800" b="1" dirty="0">
                <a:solidFill>
                  <a:srgbClr val="C00000"/>
                </a:solidFill>
                <a:latin typeface="宋体" panose="02010600030101010101" pitchFamily="2" charset="-122"/>
                <a:ea typeface="宋体" panose="02010600030101010101" pitchFamily="2" charset="-122"/>
              </a:rPr>
              <a:t>需求评审（自学）</a:t>
            </a:r>
            <a:endParaRPr lang="zh-CN" altLang="en-US" sz="2800" b="1" dirty="0">
              <a:solidFill>
                <a:srgbClr val="C00000"/>
              </a:solidFill>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3.6 </a:t>
            </a:r>
            <a:r>
              <a:rPr lang="zh-CN" altLang="en-US" sz="2800" b="1" dirty="0">
                <a:latin typeface="宋体" panose="02010600030101010101" pitchFamily="2" charset="-122"/>
                <a:ea typeface="宋体" panose="02010600030101010101" pitchFamily="2" charset="-122"/>
              </a:rPr>
              <a:t>需求管理（自学）</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3</a:t>
            </a:r>
            <a:r>
              <a:rPr lang="zh-CN" altLang="en-US" dirty="0">
                <a:solidFill>
                  <a:schemeClr val="bg1"/>
                </a:solidFill>
              </a:rPr>
              <a:t>章  软件需求工程</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11188" y="1484313"/>
            <a:ext cx="8064500" cy="4968875"/>
          </a:xfrm>
          <a:prstGeom prst="rect">
            <a:avLst/>
          </a:prstGeom>
          <a:noFill/>
          <a:ln w="9525">
            <a:noFill/>
            <a:miter lim="800000"/>
          </a:ln>
          <a:effectLst/>
        </p:spPr>
        <p:txBody>
          <a:bodyPr/>
          <a:lstStyle/>
          <a:p>
            <a:pPr marL="342900" indent="-342900">
              <a:lnSpc>
                <a:spcPct val="130000"/>
              </a:lnSpc>
              <a:spcBef>
                <a:spcPct val="20000"/>
              </a:spcBef>
              <a:defRPr/>
            </a:pPr>
            <a:r>
              <a:rPr lang="en-US" altLang="zh-CN" sz="2800" dirty="0">
                <a:solidFill>
                  <a:srgbClr val="008080"/>
                </a:solidFill>
                <a:effectLst>
                  <a:outerShdw blurRad="38100" dist="38100" dir="2700000" algn="tl">
                    <a:srgbClr val="C0C0C0"/>
                  </a:outerShdw>
                </a:effectLst>
                <a:ea typeface="楷体_GB2312" pitchFamily="49" charset="-122"/>
              </a:rPr>
              <a:t>(9)</a:t>
            </a:r>
            <a:r>
              <a:rPr lang="en-US" altLang="zh-CN" sz="2800" dirty="0">
                <a:solidFill>
                  <a:srgbClr val="0000FF"/>
                </a:solidFill>
                <a:effectLst>
                  <a:outerShdw blurRad="38100" dist="38100" dir="2700000" algn="tl">
                    <a:srgbClr val="C0C0C0"/>
                  </a:outerShdw>
                </a:effectLst>
                <a:ea typeface="楷体_GB2312" pitchFamily="49" charset="-122"/>
              </a:rPr>
              <a:t> </a:t>
            </a:r>
            <a:r>
              <a:rPr lang="zh-CN" altLang="en-US" sz="2800" b="1" dirty="0">
                <a:solidFill>
                  <a:srgbClr val="0000FF"/>
                </a:solidFill>
                <a:effectLst>
                  <a:outerShdw blurRad="38100" dist="38100" dir="2700000" algn="tl">
                    <a:srgbClr val="C0C0C0"/>
                  </a:outerShdw>
                </a:effectLst>
                <a:ea typeface="楷体_GB2312" pitchFamily="49" charset="-122"/>
              </a:rPr>
              <a:t>废弃特性</a:t>
            </a:r>
            <a:r>
              <a:rPr lang="en-US" altLang="zh-CN" sz="2800" b="1" dirty="0">
                <a:solidFill>
                  <a:srgbClr val="008080"/>
                </a:solidFill>
                <a:effectLst>
                  <a:outerShdw blurRad="38100" dist="38100" dir="2700000" algn="tl">
                    <a:srgbClr val="C0C0C0"/>
                  </a:outerShdw>
                </a:effectLst>
                <a:ea typeface="楷体_GB2312" pitchFamily="49" charset="-122"/>
              </a:rPr>
              <a:t>: </a:t>
            </a:r>
            <a:r>
              <a:rPr lang="zh-CN" altLang="en-US" sz="2800" b="1" dirty="0">
                <a:effectLst>
                  <a:outerShdw blurRad="38100" dist="38100" dir="2700000" algn="tl">
                    <a:srgbClr val="C0C0C0"/>
                  </a:outerShdw>
                </a:effectLst>
                <a:ea typeface="楷体_GB2312" pitchFamily="49" charset="-122"/>
              </a:rPr>
              <a:t>与硬件不同，软件并不是由于被“用坏”而被废弃的</a:t>
            </a:r>
            <a:r>
              <a:rPr lang="zh-CN" altLang="en-US" sz="2800" dirty="0">
                <a:effectLst>
                  <a:outerShdw blurRad="38100" dist="38100" dir="2700000" algn="tl">
                    <a:srgbClr val="C0C0C0"/>
                  </a:outerShdw>
                </a:effectLst>
                <a:ea typeface="楷体_GB2312" pitchFamily="49" charset="-122"/>
              </a:rPr>
              <a:t> </a:t>
            </a:r>
            <a:r>
              <a:rPr lang="zh-CN" altLang="zh-CN" sz="2800" dirty="0">
                <a:effectLst>
                  <a:outerShdw blurRad="38100" dist="38100" dir="2700000" algn="tl">
                    <a:srgbClr val="C0C0C0"/>
                  </a:outerShdw>
                </a:effectLst>
                <a:ea typeface="楷体_GB2312" pitchFamily="49" charset="-122"/>
              </a:rPr>
              <a:t>。</a:t>
            </a:r>
            <a:r>
              <a:rPr lang="zh-CN" altLang="en-US" sz="2800" dirty="0">
                <a:effectLst>
                  <a:outerShdw blurRad="38100" dist="38100" dir="2700000" algn="tl">
                    <a:srgbClr val="C0C0C0"/>
                  </a:outerShdw>
                </a:effectLst>
                <a:ea typeface="楷体_GB2312" pitchFamily="49" charset="-122"/>
              </a:rPr>
              <a:t> </a:t>
            </a:r>
            <a:endParaRPr lang="zh-CN" altLang="en-US" sz="2800" dirty="0">
              <a:effectLst>
                <a:outerShdw blurRad="38100" dist="38100" dir="2700000" algn="tl">
                  <a:srgbClr val="C0C0C0"/>
                </a:outerShdw>
              </a:effectLst>
              <a:ea typeface="楷体_GB2312" pitchFamily="49" charset="-122"/>
            </a:endParaRPr>
          </a:p>
          <a:p>
            <a:pPr marL="342900" indent="-342900">
              <a:lnSpc>
                <a:spcPct val="130000"/>
              </a:lnSpc>
              <a:spcBef>
                <a:spcPct val="20000"/>
              </a:spcBef>
              <a:defRPr/>
            </a:pPr>
            <a:r>
              <a:rPr lang="en-US" altLang="zh-CN" sz="2800" dirty="0">
                <a:solidFill>
                  <a:srgbClr val="008080"/>
                </a:solidFill>
                <a:effectLst>
                  <a:outerShdw blurRad="38100" dist="38100" dir="2700000" algn="tl">
                    <a:srgbClr val="C0C0C0"/>
                  </a:outerShdw>
                </a:effectLst>
                <a:ea typeface="楷体_GB2312" pitchFamily="49" charset="-122"/>
              </a:rPr>
              <a:t>(10)</a:t>
            </a:r>
            <a:r>
              <a:rPr lang="en-US" altLang="zh-CN" sz="2800" dirty="0">
                <a:solidFill>
                  <a:srgbClr val="0000FF"/>
                </a:solidFill>
                <a:effectLst>
                  <a:outerShdw blurRad="38100" dist="38100" dir="2700000" algn="tl">
                    <a:srgbClr val="C0C0C0"/>
                  </a:outerShdw>
                </a:effectLst>
                <a:ea typeface="楷体_GB2312" pitchFamily="49" charset="-122"/>
              </a:rPr>
              <a:t> </a:t>
            </a:r>
            <a:r>
              <a:rPr lang="zh-CN" altLang="en-US" sz="2800" b="1" dirty="0">
                <a:solidFill>
                  <a:srgbClr val="0000FF"/>
                </a:solidFill>
                <a:effectLst>
                  <a:outerShdw blurRad="38100" dist="38100" dir="2700000" algn="tl">
                    <a:srgbClr val="C0C0C0"/>
                  </a:outerShdw>
                </a:effectLst>
                <a:ea typeface="楷体_GB2312" pitchFamily="49" charset="-122"/>
              </a:rPr>
              <a:t>应用特性</a:t>
            </a:r>
            <a:r>
              <a:rPr lang="zh-CN" altLang="en-US" sz="2800" b="1" dirty="0">
                <a:solidFill>
                  <a:srgbClr val="008080"/>
                </a:solidFill>
                <a:effectLst>
                  <a:outerShdw blurRad="38100" dist="38100" dir="2700000" algn="tl">
                    <a:srgbClr val="C0C0C0"/>
                  </a:outerShdw>
                </a:effectLst>
                <a:ea typeface="楷体_GB2312" pitchFamily="49" charset="-122"/>
              </a:rPr>
              <a:t>：</a:t>
            </a:r>
            <a:r>
              <a:rPr lang="zh-CN" altLang="en-US" sz="2800" b="1" dirty="0">
                <a:effectLst>
                  <a:outerShdw blurRad="38100" dist="38100" dir="2700000" algn="tl">
                    <a:srgbClr val="C0C0C0"/>
                  </a:outerShdw>
                </a:effectLst>
                <a:ea typeface="楷体_GB2312" pitchFamily="49" charset="-122"/>
              </a:rPr>
              <a:t>软件的应用极为广泛，如今它已渗入国民经济和国防的各个领域，现已成为信息产业、先进制造业和现代服务业的核心，占据了无可取代的地位。 </a:t>
            </a:r>
            <a:endParaRPr lang="zh-CN" altLang="en-US" sz="2800" b="1" dirty="0">
              <a:effectLst>
                <a:outerShdw blurRad="38100" dist="38100" dir="2700000" algn="tl">
                  <a:srgbClr val="C0C0C0"/>
                </a:outerShdw>
              </a:effectLst>
              <a:ea typeface="楷体_GB2312" pitchFamily="49" charset="-122"/>
            </a:endParaRPr>
          </a:p>
        </p:txBody>
      </p:sp>
      <p:sp>
        <p:nvSpPr>
          <p:cNvPr id="13315"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1.1 </a:t>
            </a:r>
            <a:r>
              <a:rPr lang="zh-CN" altLang="en-US" sz="4400" dirty="0">
                <a:solidFill>
                  <a:schemeClr val="bg1"/>
                </a:solidFill>
                <a:ea typeface="黑体" panose="02010609060101010101" pitchFamily="2" charset="-122"/>
              </a:rPr>
              <a:t>软件的概念、特性和分类</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animEffect transition="in" filter="checkerboard(across)">
                                      <p:cBhvr>
                                        <p:cTn id="7" dur="500"/>
                                        <p:tgtEl>
                                          <p:spTgt spid="95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5234">
                                            <p:txEl>
                                              <p:pRg st="1" end="1"/>
                                            </p:txEl>
                                          </p:spTgt>
                                        </p:tgtEl>
                                        <p:attrNameLst>
                                          <p:attrName>style.visibility</p:attrName>
                                        </p:attrNameLst>
                                      </p:cBhvr>
                                      <p:to>
                                        <p:strVal val="visible"/>
                                      </p:to>
                                    </p:set>
                                    <p:animEffect transition="in" filter="checkerboard(across)">
                                      <p:cBhvr>
                                        <p:cTn id="12" dur="500"/>
                                        <p:tgtEl>
                                          <p:spTgt spid="952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dirty="0"/>
              <a:t>3.5  </a:t>
            </a:r>
            <a:r>
              <a:rPr lang="zh-CN" altLang="en-US" dirty="0"/>
              <a:t>需求评审</a:t>
            </a:r>
            <a:endParaRPr lang="zh-CN" altLang="en-US" dirty="0"/>
          </a:p>
        </p:txBody>
      </p:sp>
      <p:sp>
        <p:nvSpPr>
          <p:cNvPr id="76803" name="Rectangle 3"/>
          <p:cNvSpPr>
            <a:spLocks noGrp="1" noChangeArrowheads="1"/>
          </p:cNvSpPr>
          <p:nvPr>
            <p:ph type="body" idx="1"/>
          </p:nvPr>
        </p:nvSpPr>
        <p:spPr>
          <a:xfrm>
            <a:off x="457200" y="2285992"/>
            <a:ext cx="8229600" cy="3840171"/>
          </a:xfrm>
        </p:spPr>
        <p:txBody>
          <a:bodyPr/>
          <a:lstStyle/>
          <a:p>
            <a:pPr eaLnBrk="1" hangingPunct="1"/>
            <a:r>
              <a:rPr lang="zh-CN" altLang="en-US" sz="2800" b="1" dirty="0">
                <a:solidFill>
                  <a:srgbClr val="C00000"/>
                </a:solidFill>
                <a:latin typeface="楷体_GB2312" pitchFamily="49" charset="-122"/>
                <a:ea typeface="楷体_GB2312" pitchFamily="49" charset="-122"/>
              </a:rPr>
              <a:t>本节内容参见教材第三章第</a:t>
            </a:r>
            <a:r>
              <a:rPr lang="en-US" altLang="zh-CN" sz="2800" b="1" dirty="0">
                <a:solidFill>
                  <a:srgbClr val="C00000"/>
                </a:solidFill>
                <a:latin typeface="楷体_GB2312" pitchFamily="49" charset="-122"/>
                <a:ea typeface="楷体_GB2312" pitchFamily="49" charset="-122"/>
              </a:rPr>
              <a:t>3.4</a:t>
            </a:r>
            <a:r>
              <a:rPr lang="zh-CN" altLang="en-US" sz="2800" b="1" dirty="0">
                <a:solidFill>
                  <a:srgbClr val="C00000"/>
                </a:solidFill>
                <a:latin typeface="楷体_GB2312" pitchFamily="49" charset="-122"/>
                <a:ea typeface="楷体_GB2312" pitchFamily="49" charset="-122"/>
              </a:rPr>
              <a:t>节内容</a:t>
            </a:r>
            <a:endParaRPr lang="zh-CN" altLang="en-US" sz="2800" b="1" dirty="0">
              <a:solidFill>
                <a:srgbClr val="C00000"/>
              </a:solidFill>
              <a:latin typeface="楷体_GB2312" pitchFamily="49" charset="-122"/>
              <a:ea typeface="楷体_GB2312" pitchFamily="49" charset="-122"/>
            </a:endParaRPr>
          </a:p>
        </p:txBody>
      </p:sp>
    </p:spTree>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indent="104775">
              <a:spcAft>
                <a:spcPts val="600"/>
              </a:spcAft>
              <a:buNone/>
            </a:pPr>
            <a:r>
              <a:rPr lang="en-US" altLang="zh-CN" sz="2800" b="1" dirty="0">
                <a:latin typeface="宋体" panose="02010600030101010101" pitchFamily="2" charset="-122"/>
                <a:ea typeface="宋体" panose="02010600030101010101" pitchFamily="2" charset="-122"/>
              </a:rPr>
              <a:t>3.1 </a:t>
            </a:r>
            <a:r>
              <a:rPr lang="zh-CN" altLang="en-US" sz="2800" b="1" dirty="0">
                <a:latin typeface="宋体" panose="02010600030101010101" pitchFamily="2" charset="-122"/>
                <a:ea typeface="宋体" panose="02010600030101010101" pitchFamily="2" charset="-122"/>
              </a:rPr>
              <a:t>需求获取与需求分析阶段的任务</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altLang="zh-CN" sz="2800" b="1" dirty="0">
                <a:latin typeface="宋体" panose="02010600030101010101" pitchFamily="2" charset="-122"/>
                <a:ea typeface="宋体" panose="02010600030101010101" pitchFamily="2" charset="-122"/>
              </a:rPr>
              <a:t>3.2 </a:t>
            </a:r>
            <a:r>
              <a:rPr lang="zh-CN" altLang="en-US" sz="2800" b="1" dirty="0">
                <a:latin typeface="宋体" panose="02010600030101010101" pitchFamily="2" charset="-122"/>
                <a:ea typeface="宋体" panose="02010600030101010101" pitchFamily="2" charset="-122"/>
              </a:rPr>
              <a:t>面向对象方法与</a:t>
            </a:r>
            <a:r>
              <a:rPr lang="en-US" altLang="zh-CN" sz="2800" b="1" dirty="0">
                <a:latin typeface="宋体" panose="02010600030101010101" pitchFamily="2" charset="-122"/>
                <a:ea typeface="宋体" panose="02010600030101010101" pitchFamily="2" charset="-122"/>
              </a:rPr>
              <a:t>UML</a:t>
            </a:r>
            <a:r>
              <a:rPr lang="zh-CN" altLang="en-US" sz="2800" b="1" dirty="0">
                <a:latin typeface="宋体" panose="02010600030101010101" pitchFamily="2" charset="-122"/>
                <a:ea typeface="宋体" panose="02010600030101010101" pitchFamily="2" charset="-122"/>
              </a:rPr>
              <a:t>简介</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3.3 </a:t>
            </a:r>
            <a:r>
              <a:rPr lang="zh-CN" altLang="en-US" sz="2800" b="1" dirty="0">
                <a:latin typeface="宋体" panose="02010600030101010101" pitchFamily="2" charset="-122"/>
                <a:ea typeface="宋体" panose="02010600030101010101" pitchFamily="2" charset="-122"/>
              </a:rPr>
              <a:t>面向对象需求分析与建模</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3.4 </a:t>
            </a:r>
            <a:r>
              <a:rPr lang="zh-CN" altLang="en-US" sz="2800" b="1" dirty="0">
                <a:latin typeface="宋体" panose="02010600030101010101" pitchFamily="2" charset="-122"/>
                <a:ea typeface="宋体" panose="02010600030101010101" pitchFamily="2" charset="-122"/>
              </a:rPr>
              <a:t>系统需求规格说明</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3.5 </a:t>
            </a:r>
            <a:r>
              <a:rPr lang="zh-CN" altLang="en-US" sz="2800" b="1" dirty="0">
                <a:latin typeface="宋体" panose="02010600030101010101" pitchFamily="2" charset="-122"/>
                <a:ea typeface="宋体" panose="02010600030101010101" pitchFamily="2" charset="-122"/>
              </a:rPr>
              <a:t>需求评审（自学）</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solidFill>
                  <a:srgbClr val="C00000"/>
                </a:solidFill>
                <a:latin typeface="宋体" panose="02010600030101010101" pitchFamily="2" charset="-122"/>
                <a:ea typeface="宋体" panose="02010600030101010101" pitchFamily="2" charset="-122"/>
              </a:rPr>
              <a:t>3.6 </a:t>
            </a:r>
            <a:r>
              <a:rPr lang="zh-CN" altLang="en-US" sz="2800" b="1" dirty="0">
                <a:solidFill>
                  <a:srgbClr val="C00000"/>
                </a:solidFill>
                <a:latin typeface="宋体" panose="02010600030101010101" pitchFamily="2" charset="-122"/>
                <a:ea typeface="宋体" panose="02010600030101010101" pitchFamily="2" charset="-122"/>
              </a:rPr>
              <a:t>需求管理（自学）</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3</a:t>
            </a:r>
            <a:r>
              <a:rPr lang="zh-CN" altLang="en-US" dirty="0">
                <a:solidFill>
                  <a:schemeClr val="bg1"/>
                </a:solidFill>
              </a:rPr>
              <a:t>章  软件需求工程</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dirty="0"/>
              <a:t>3.5  </a:t>
            </a:r>
            <a:r>
              <a:rPr lang="zh-CN" altLang="en-US" dirty="0"/>
              <a:t>需求管理</a:t>
            </a:r>
            <a:endParaRPr lang="zh-CN" altLang="en-US" dirty="0"/>
          </a:p>
        </p:txBody>
      </p:sp>
      <p:sp>
        <p:nvSpPr>
          <p:cNvPr id="76803" name="Rectangle 3"/>
          <p:cNvSpPr>
            <a:spLocks noGrp="1" noChangeArrowheads="1"/>
          </p:cNvSpPr>
          <p:nvPr>
            <p:ph type="body" idx="1"/>
          </p:nvPr>
        </p:nvSpPr>
        <p:spPr>
          <a:xfrm>
            <a:off x="457200" y="2285992"/>
            <a:ext cx="8229600" cy="3840171"/>
          </a:xfrm>
        </p:spPr>
        <p:txBody>
          <a:bodyPr/>
          <a:lstStyle/>
          <a:p>
            <a:pPr eaLnBrk="1" hangingPunct="1"/>
            <a:r>
              <a:rPr lang="zh-CN" altLang="en-US" sz="2800" b="1" dirty="0">
                <a:solidFill>
                  <a:srgbClr val="C00000"/>
                </a:solidFill>
                <a:latin typeface="楷体_GB2312" pitchFamily="49" charset="-122"/>
                <a:ea typeface="楷体_GB2312" pitchFamily="49" charset="-122"/>
              </a:rPr>
              <a:t>本节内容参见教材第三章第</a:t>
            </a:r>
            <a:r>
              <a:rPr lang="en-US" altLang="zh-CN" sz="2800" b="1" dirty="0">
                <a:solidFill>
                  <a:srgbClr val="C00000"/>
                </a:solidFill>
                <a:latin typeface="楷体_GB2312" pitchFamily="49" charset="-122"/>
                <a:ea typeface="楷体_GB2312" pitchFamily="49" charset="-122"/>
              </a:rPr>
              <a:t>3.5</a:t>
            </a:r>
            <a:r>
              <a:rPr lang="zh-CN" altLang="en-US" sz="2800" b="1" dirty="0">
                <a:solidFill>
                  <a:srgbClr val="C00000"/>
                </a:solidFill>
                <a:latin typeface="楷体_GB2312" pitchFamily="49" charset="-122"/>
                <a:ea typeface="楷体_GB2312" pitchFamily="49" charset="-122"/>
              </a:rPr>
              <a:t>节内容</a:t>
            </a:r>
            <a:endParaRPr lang="zh-CN" altLang="en-US" sz="2800" b="1" dirty="0">
              <a:solidFill>
                <a:srgbClr val="C00000"/>
              </a:solidFill>
              <a:latin typeface="楷体_GB2312" pitchFamily="49" charset="-122"/>
              <a:ea typeface="楷体_GB2312" pitchFamily="49" charset="-122"/>
            </a:endParaRPr>
          </a:p>
        </p:txBody>
      </p:sp>
    </p:spTree>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600200"/>
            <a:ext cx="8229600" cy="4925144"/>
          </a:xfrm>
        </p:spPr>
        <p:txBody>
          <a:bodyPr/>
          <a:lstStyle/>
          <a:p>
            <a:pPr>
              <a:buNone/>
            </a:pPr>
            <a:r>
              <a:rPr lang="zh-CN" altLang="en-US" sz="2400" dirty="0">
                <a:latin typeface="宋体" panose="02010600030101010101" pitchFamily="2" charset="-122"/>
                <a:ea typeface="宋体" panose="02010600030101010101" pitchFamily="2" charset="-122"/>
              </a:rPr>
              <a:t>复习与思考：</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P45  </a:t>
            </a:r>
            <a:r>
              <a:rPr lang="zh-CN" altLang="en-US" sz="2400" dirty="0">
                <a:latin typeface="宋体" panose="02010600030101010101" pitchFamily="2" charset="-122"/>
                <a:ea typeface="宋体" panose="02010600030101010101" pitchFamily="2" charset="-122"/>
              </a:rPr>
              <a:t>例</a:t>
            </a:r>
            <a:r>
              <a:rPr lang="en-US" altLang="zh-CN" sz="2400" dirty="0">
                <a:latin typeface="宋体" panose="02010600030101010101" pitchFamily="2" charset="-122"/>
                <a:ea typeface="宋体" panose="02010600030101010101" pitchFamily="2" charset="-122"/>
              </a:rPr>
              <a:t>3.1</a:t>
            </a:r>
            <a:r>
              <a:rPr lang="zh-CN" altLang="en-US" sz="2400" dirty="0">
                <a:latin typeface="宋体" panose="02010600030101010101" pitchFamily="2" charset="-122"/>
                <a:ea typeface="宋体" panose="02010600030101010101" pitchFamily="2" charset="-122"/>
              </a:rPr>
              <a:t>， 注意顶层和一层数据流图</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P63  </a:t>
            </a:r>
            <a:r>
              <a:rPr lang="zh-CN" altLang="en-US" sz="2400" dirty="0">
                <a:latin typeface="宋体" panose="02010600030101010101" pitchFamily="2" charset="-122"/>
                <a:ea typeface="宋体" panose="02010600030101010101" pitchFamily="2" charset="-122"/>
              </a:rPr>
              <a:t>习题 </a:t>
            </a:r>
            <a:r>
              <a:rPr lang="en-US" altLang="zh-CN" sz="2400" dirty="0">
                <a:latin typeface="宋体" panose="02010600030101010101" pitchFamily="2" charset="-122"/>
                <a:ea typeface="宋体" panose="02010600030101010101" pitchFamily="2" charset="-122"/>
              </a:rPr>
              <a:t>3.5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3.7</a:t>
            </a:r>
            <a:endParaRPr lang="zh-CN" altLang="en-US" sz="24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2643174" y="2428868"/>
            <a:ext cx="3214710" cy="185738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谢谢！</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357158" y="1714488"/>
            <a:ext cx="8229600" cy="4525963"/>
          </a:xfrm>
        </p:spPr>
        <p:txBody>
          <a:bodyPr/>
          <a:lstStyle/>
          <a:p>
            <a:pPr marL="342900" lvl="1" indent="-342900">
              <a:buBlip>
                <a:blip r:embed="rId1"/>
              </a:buBlip>
            </a:pPr>
            <a:r>
              <a:rPr lang="zh-CN" altLang="en-US" b="1" dirty="0">
                <a:latin typeface="宋体" panose="02010600030101010101" pitchFamily="2" charset="-122"/>
                <a:ea typeface="宋体" panose="02010600030101010101" pitchFamily="2" charset="-122"/>
              </a:rPr>
              <a:t>需求获取的主要任务：</a:t>
            </a:r>
            <a:r>
              <a:rPr lang="zh-CN" altLang="en-US" dirty="0">
                <a:latin typeface="宋体" panose="02010600030101010101" pitchFamily="2" charset="-122"/>
                <a:ea typeface="宋体" panose="02010600030101010101" pitchFamily="2" charset="-122"/>
              </a:rPr>
              <a:t>与客户或用户沟通，完成下面要求</a:t>
            </a:r>
            <a:endParaRPr lang="en-US" altLang="zh-CN" dirty="0">
              <a:latin typeface="宋体" panose="02010600030101010101" pitchFamily="2" charset="-122"/>
              <a:ea typeface="宋体" panose="02010600030101010101" pitchFamily="2" charset="-122"/>
            </a:endParaRPr>
          </a:p>
          <a:p>
            <a:pPr marL="742950" lvl="2" indent="-342900"/>
            <a:r>
              <a:rPr lang="zh-CN" altLang="en-US" dirty="0">
                <a:latin typeface="宋体" panose="02010600030101010101" pitchFamily="2" charset="-122"/>
                <a:ea typeface="宋体" panose="02010600030101010101" pitchFamily="2" charset="-122"/>
              </a:rPr>
              <a:t>了解系统或产品的目标是什么？</a:t>
            </a:r>
            <a:endParaRPr lang="en-US" altLang="zh-CN" dirty="0">
              <a:latin typeface="宋体" panose="02010600030101010101" pitchFamily="2" charset="-122"/>
              <a:ea typeface="宋体" panose="02010600030101010101" pitchFamily="2" charset="-122"/>
            </a:endParaRPr>
          </a:p>
          <a:p>
            <a:pPr marL="742950" lvl="2" indent="-342900"/>
            <a:r>
              <a:rPr lang="zh-CN" altLang="en-US" dirty="0">
                <a:latin typeface="宋体" panose="02010600030101010101" pitchFamily="2" charset="-122"/>
                <a:ea typeface="宋体" panose="02010600030101010101" pitchFamily="2" charset="-122"/>
              </a:rPr>
              <a:t>客户或用户想要实现什么？</a:t>
            </a:r>
            <a:endParaRPr lang="en-US" altLang="zh-CN" dirty="0">
              <a:latin typeface="宋体" panose="02010600030101010101" pitchFamily="2" charset="-122"/>
              <a:ea typeface="宋体" panose="02010600030101010101" pitchFamily="2" charset="-122"/>
            </a:endParaRPr>
          </a:p>
          <a:p>
            <a:pPr marL="742950" lvl="2" indent="-342900"/>
            <a:r>
              <a:rPr lang="zh-CN" altLang="en-US" dirty="0">
                <a:latin typeface="宋体" panose="02010600030101010101" pitchFamily="2" charset="-122"/>
                <a:ea typeface="宋体" panose="02010600030101010101" pitchFamily="2" charset="-122"/>
              </a:rPr>
              <a:t>系统和产品如何满足业务的要求，</a:t>
            </a:r>
            <a:endParaRPr lang="en-US" altLang="zh-CN" dirty="0">
              <a:latin typeface="宋体" panose="02010600030101010101" pitchFamily="2" charset="-122"/>
              <a:ea typeface="宋体" panose="02010600030101010101" pitchFamily="2" charset="-122"/>
            </a:endParaRPr>
          </a:p>
          <a:p>
            <a:pPr marL="742950" lvl="2" indent="-342900"/>
            <a:r>
              <a:rPr lang="zh-CN" altLang="en-US" dirty="0">
                <a:latin typeface="宋体" panose="02010600030101010101" pitchFamily="2" charset="-122"/>
                <a:ea typeface="宋体" panose="02010600030101010101" pitchFamily="2" charset="-122"/>
              </a:rPr>
              <a:t>最终系统或产品如何用于日常工作？ </a:t>
            </a:r>
            <a:endParaRPr lang="en-US" altLang="zh-CN" dirty="0">
              <a:latin typeface="宋体" panose="02010600030101010101" pitchFamily="2" charset="-122"/>
              <a:ea typeface="宋体" panose="02010600030101010101" pitchFamily="2" charset="-122"/>
            </a:endParaRPr>
          </a:p>
          <a:p>
            <a:pPr marL="742950" lvl="2" indent="-342900">
              <a:buNone/>
            </a:pPr>
            <a:endParaRPr lang="zh-CN" altLang="en-US" dirty="0">
              <a:latin typeface="宋体" panose="02010600030101010101" pitchFamily="2" charset="-122"/>
              <a:ea typeface="宋体" panose="02010600030101010101" pitchFamily="2" charset="-122"/>
            </a:endParaRPr>
          </a:p>
          <a:p>
            <a:pPr>
              <a:buNone/>
            </a:pPr>
            <a:r>
              <a:rPr lang="zh-CN" altLang="en-US" dirty="0">
                <a:solidFill>
                  <a:srgbClr val="FF0000"/>
                </a:solidFill>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注意：获取并理解用户的需求是软件工程师所面对的最困难的任务之一</a:t>
            </a:r>
            <a:endParaRPr lang="zh-CN" altLang="en-US" b="1"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导出需求变得如此</a:t>
            </a:r>
            <a:r>
              <a:rPr lang="zh-CN" altLang="en-US" sz="2800" b="1" dirty="0">
                <a:ea typeface="宋体" panose="02010600030101010101" pitchFamily="2" charset="-122"/>
              </a:rPr>
              <a:t>困难的原因</a:t>
            </a:r>
            <a:r>
              <a:rPr lang="zh-CN" altLang="en-US" sz="2800" dirty="0">
                <a:ea typeface="宋体" panose="02010600030101010101" pitchFamily="2" charset="-122"/>
              </a:rPr>
              <a:t>归为以下几个方面的问题：</a:t>
            </a:r>
            <a:endParaRPr lang="en-US" altLang="zh-CN" sz="2800" dirty="0">
              <a:ea typeface="宋体" panose="02010600030101010101" pitchFamily="2" charset="-122"/>
            </a:endParaRPr>
          </a:p>
          <a:p>
            <a:pPr lvl="1"/>
            <a:r>
              <a:rPr lang="zh-CN" altLang="en-US" sz="2400" dirty="0">
                <a:latin typeface="楷体_GB2312" pitchFamily="49" charset="-122"/>
                <a:ea typeface="楷体_GB2312" pitchFamily="49" charset="-122"/>
              </a:rPr>
              <a:t>系统的目标或范围问题；</a:t>
            </a:r>
            <a:endParaRPr lang="en-US" altLang="zh-CN" sz="2400" dirty="0">
              <a:latin typeface="楷体_GB2312" pitchFamily="49" charset="-122"/>
              <a:ea typeface="楷体_GB2312" pitchFamily="49" charset="-122"/>
            </a:endParaRPr>
          </a:p>
          <a:p>
            <a:pPr lvl="1"/>
            <a:r>
              <a:rPr lang="zh-CN" altLang="en-US" sz="2400" dirty="0">
                <a:latin typeface="楷体_GB2312" pitchFamily="49" charset="-122"/>
                <a:ea typeface="楷体_GB2312" pitchFamily="49" charset="-122"/>
              </a:rPr>
              <a:t>需求不准确性问题 ；</a:t>
            </a:r>
            <a:endParaRPr lang="en-US" altLang="zh-CN" sz="2400" dirty="0">
              <a:latin typeface="楷体_GB2312" pitchFamily="49" charset="-122"/>
              <a:ea typeface="楷体_GB2312" pitchFamily="49" charset="-122"/>
            </a:endParaRPr>
          </a:p>
          <a:p>
            <a:pPr lvl="1"/>
            <a:r>
              <a:rPr lang="zh-CN" altLang="en-US" sz="2400" dirty="0">
                <a:latin typeface="楷体_GB2312" pitchFamily="49" charset="-122"/>
                <a:ea typeface="楷体_GB2312" pitchFamily="49" charset="-122"/>
              </a:rPr>
              <a:t>需求的易变问题 ；</a:t>
            </a:r>
            <a:endParaRPr lang="en-US" altLang="zh-CN" sz="2400" dirty="0">
              <a:latin typeface="楷体_GB2312" pitchFamily="49" charset="-122"/>
              <a:ea typeface="楷体_GB2312" pitchFamily="49" charset="-122"/>
            </a:endParaRPr>
          </a:p>
          <a:p>
            <a:pPr lvl="1">
              <a:buNone/>
            </a:pPr>
            <a:endParaRPr lang="zh-CN" altLang="en-US" sz="2400" dirty="0">
              <a:latin typeface="楷体_GB2312" pitchFamily="49" charset="-122"/>
              <a:ea typeface="楷体_GB2312" pitchFamily="49" charset="-122"/>
            </a:endParaRPr>
          </a:p>
          <a:p>
            <a:pPr eaLnBrk="1" hangingPunct="1">
              <a:buFontTx/>
              <a:buNone/>
            </a:pPr>
            <a:r>
              <a:rPr lang="zh-CN" altLang="en-US" dirty="0">
                <a:ea typeface="宋体" panose="02010600030101010101" pitchFamily="2" charset="-122"/>
              </a:rPr>
              <a:t>   </a:t>
            </a:r>
            <a:r>
              <a:rPr lang="zh-CN" altLang="en-US" sz="2800" b="1" dirty="0">
                <a:solidFill>
                  <a:srgbClr val="0033CC"/>
                </a:solidFill>
                <a:latin typeface="楷体_GB2312" pitchFamily="49" charset="-122"/>
                <a:ea typeface="楷体_GB2312" pitchFamily="49" charset="-122"/>
              </a:rPr>
              <a:t>需求获取除了需要有专业的系统分析师，还需要通过有效的客户／开发者的合作才能成功。  </a:t>
            </a:r>
            <a:endParaRPr lang="zh-CN" altLang="en-US" sz="2800" b="1" dirty="0">
              <a:solidFill>
                <a:srgbClr val="0033CC"/>
              </a:solidFill>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软件项目成功率不容乐观</a:t>
            </a:r>
            <a:endParaRPr lang="zh-CN" altLang="en-US" dirty="0"/>
          </a:p>
        </p:txBody>
      </p:sp>
      <p:graphicFrame>
        <p:nvGraphicFramePr>
          <p:cNvPr id="5" name="图表 6"/>
          <p:cNvGraphicFramePr/>
          <p:nvPr/>
        </p:nvGraphicFramePr>
        <p:xfrm>
          <a:off x="642910" y="1357298"/>
          <a:ext cx="7429528" cy="4786327"/>
        </p:xfrm>
        <a:graphic>
          <a:graphicData uri="http://schemas.openxmlformats.org/drawingml/2006/chart">
            <c:chart xmlns:c="http://schemas.openxmlformats.org/drawingml/2006/chart" xmlns:r="http://schemas.openxmlformats.org/officeDocument/2006/relationships" r:id="rId1"/>
          </a:graphicData>
        </a:graphic>
      </p:graphicFrame>
      <p:sp>
        <p:nvSpPr>
          <p:cNvPr id="1028" name="TextBox 5"/>
          <p:cNvSpPr txBox="1">
            <a:spLocks noChangeArrowheads="1"/>
          </p:cNvSpPr>
          <p:nvPr/>
        </p:nvSpPr>
        <p:spPr bwMode="auto">
          <a:xfrm>
            <a:off x="214313" y="6215063"/>
            <a:ext cx="2627312" cy="369887"/>
          </a:xfrm>
          <a:prstGeom prst="rect">
            <a:avLst/>
          </a:prstGeom>
          <a:noFill/>
          <a:ln w="9525">
            <a:noFill/>
            <a:miter lim="800000"/>
          </a:ln>
        </p:spPr>
        <p:txBody>
          <a:bodyPr wrap="none">
            <a:spAutoFit/>
          </a:bodyPr>
          <a:lstStyle/>
          <a:p>
            <a:r>
              <a:rPr lang="en-US" altLang="zh-CN" b="1">
                <a:latin typeface="楷体_GB2312" pitchFamily="49" charset="-122"/>
                <a:ea typeface="楷体_GB2312" pitchFamily="49" charset="-122"/>
              </a:rPr>
              <a:t>S1:</a:t>
            </a:r>
            <a:r>
              <a:rPr lang="zh-CN" altLang="en-US" b="1">
                <a:latin typeface="楷体_GB2312" pitchFamily="49" charset="-122"/>
                <a:ea typeface="楷体_GB2312" pitchFamily="49" charset="-122"/>
              </a:rPr>
              <a:t>项目成败与需求实践</a:t>
            </a:r>
            <a:endParaRPr lang="zh-CN" altLang="en-US" b="1">
              <a:latin typeface="楷体_GB2312" pitchFamily="49" charset="-122"/>
              <a:ea typeface="楷体_GB2312" pitchFamily="49" charset="-122"/>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需求</a:t>
            </a:r>
            <a:r>
              <a:rPr lang="en-US" altLang="zh-CN" dirty="0"/>
              <a:t>:</a:t>
            </a:r>
            <a:r>
              <a:rPr lang="zh-CN" altLang="en-US" dirty="0"/>
              <a:t>导致项目失败的罪魁祸首</a:t>
            </a:r>
            <a:endParaRPr lang="zh-CN" altLang="en-US" dirty="0"/>
          </a:p>
        </p:txBody>
      </p:sp>
      <p:sp>
        <p:nvSpPr>
          <p:cNvPr id="9" name="Text Box 5"/>
          <p:cNvSpPr txBox="1">
            <a:spLocks noChangeArrowheads="1"/>
          </p:cNvSpPr>
          <p:nvPr/>
        </p:nvSpPr>
        <p:spPr bwMode="auto">
          <a:xfrm>
            <a:off x="3492500" y="5516563"/>
            <a:ext cx="5181600" cy="955675"/>
          </a:xfrm>
          <a:prstGeom prst="rect">
            <a:avLst/>
          </a:prstGeom>
          <a:solidFill>
            <a:srgbClr val="FF6600"/>
          </a:solidFill>
          <a:ln w="9525">
            <a:solidFill>
              <a:srgbClr val="FF6600"/>
            </a:solidFill>
            <a:miter lim="800000"/>
          </a:ln>
        </p:spPr>
        <p:txBody>
          <a:bodyPr>
            <a:spAutoFit/>
          </a:bodyPr>
          <a:lstStyle/>
          <a:p>
            <a:pPr algn="ctr" eaLnBrk="0" hangingPunct="0">
              <a:spcBef>
                <a:spcPct val="50000"/>
              </a:spcBef>
            </a:pPr>
            <a:r>
              <a:rPr lang="zh-CN" altLang="en-US" sz="2800">
                <a:latin typeface="Times New Roman" panose="02020603050405020304" pitchFamily="18" charset="0"/>
                <a:ea typeface="华文琥珀" panose="02010800040101010101" pitchFamily="2" charset="-122"/>
              </a:rPr>
              <a:t>对不知道航行目的地的人来说，没有顺风！</a:t>
            </a:r>
            <a:endParaRPr lang="zh-CN" altLang="en-US" sz="2800">
              <a:latin typeface="Times New Roman" panose="02020603050405020304" pitchFamily="18" charset="0"/>
              <a:ea typeface="华文琥珀" panose="02010800040101010101" pitchFamily="2" charset="-122"/>
            </a:endParaRPr>
          </a:p>
        </p:txBody>
      </p:sp>
      <p:graphicFrame>
        <p:nvGraphicFramePr>
          <p:cNvPr id="6" name="表格 5"/>
          <p:cNvGraphicFramePr>
            <a:graphicFrameLocks noGrp="1"/>
          </p:cNvGraphicFramePr>
          <p:nvPr/>
        </p:nvGraphicFramePr>
        <p:xfrm>
          <a:off x="395536" y="1340768"/>
          <a:ext cx="8280919" cy="4104460"/>
        </p:xfrm>
        <a:graphic>
          <a:graphicData uri="http://schemas.openxmlformats.org/drawingml/2006/table">
            <a:tbl>
              <a:tblPr>
                <a:tableStyleId>{35758FB7-9AC5-4552-8A53-C91805E547FA}</a:tableStyleId>
              </a:tblPr>
              <a:tblGrid>
                <a:gridCol w="3453526"/>
                <a:gridCol w="1005155"/>
                <a:gridCol w="2867686"/>
                <a:gridCol w="954552"/>
              </a:tblGrid>
              <a:tr h="335951">
                <a:tc>
                  <a:txBody>
                    <a:bodyPr/>
                    <a:lstStyle/>
                    <a:p>
                      <a:pPr algn="ctr">
                        <a:spcAft>
                          <a:spcPts val="0"/>
                        </a:spcAft>
                      </a:pPr>
                      <a:r>
                        <a:rPr lang="zh-CN" sz="1800" kern="100" dirty="0">
                          <a:solidFill>
                            <a:srgbClr val="FF0000"/>
                          </a:solidFill>
                          <a:latin typeface="黑体" panose="02010609060101010101" pitchFamily="2" charset="-122"/>
                          <a:ea typeface="黑体" panose="02010609060101010101" pitchFamily="2" charset="-122"/>
                        </a:rPr>
                        <a:t>成功因素</a:t>
                      </a:r>
                      <a:endParaRPr lang="zh-CN" sz="1800" kern="100" dirty="0">
                        <a:solidFill>
                          <a:srgbClr val="FF0000"/>
                        </a:solidFill>
                        <a:latin typeface="黑体" panose="02010609060101010101" pitchFamily="2" charset="-122"/>
                        <a:ea typeface="黑体" panose="02010609060101010101" pitchFamily="2" charset="-122"/>
                      </a:endParaRPr>
                    </a:p>
                  </a:txBody>
                  <a:tcPr marL="68580" marR="68580" marT="0" marB="0"/>
                </a:tc>
                <a:tc>
                  <a:txBody>
                    <a:bodyPr/>
                    <a:lstStyle/>
                    <a:p>
                      <a:pPr algn="ctr">
                        <a:spcAft>
                          <a:spcPts val="0"/>
                        </a:spcAft>
                      </a:pPr>
                      <a:r>
                        <a:rPr lang="zh-CN" sz="1800" kern="100">
                          <a:latin typeface="黑体" panose="02010609060101010101" pitchFamily="2" charset="-122"/>
                          <a:ea typeface="黑体" panose="02010609060101010101" pitchFamily="2" charset="-122"/>
                        </a:rPr>
                        <a:t>权重</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ctr">
                        <a:spcAft>
                          <a:spcPts val="0"/>
                        </a:spcAft>
                      </a:pPr>
                      <a:r>
                        <a:rPr lang="zh-CN" sz="1800" kern="100" dirty="0">
                          <a:solidFill>
                            <a:srgbClr val="FF0000"/>
                          </a:solidFill>
                          <a:latin typeface="黑体" panose="02010609060101010101" pitchFamily="2" charset="-122"/>
                          <a:ea typeface="黑体" panose="02010609060101010101" pitchFamily="2" charset="-122"/>
                        </a:rPr>
                        <a:t>失败因素</a:t>
                      </a:r>
                      <a:endParaRPr lang="zh-CN" sz="1800" kern="100" dirty="0">
                        <a:solidFill>
                          <a:srgbClr val="FF0000"/>
                        </a:solidFill>
                        <a:latin typeface="黑体" panose="02010609060101010101" pitchFamily="2" charset="-122"/>
                        <a:ea typeface="黑体" panose="02010609060101010101" pitchFamily="2" charset="-122"/>
                      </a:endParaRPr>
                    </a:p>
                  </a:txBody>
                  <a:tcPr marL="68580" marR="68580" marT="0" marB="0"/>
                </a:tc>
                <a:tc>
                  <a:txBody>
                    <a:bodyPr/>
                    <a:lstStyle/>
                    <a:p>
                      <a:pPr algn="ctr">
                        <a:spcAft>
                          <a:spcPts val="0"/>
                        </a:spcAft>
                      </a:pPr>
                      <a:r>
                        <a:rPr lang="zh-CN" sz="1800" kern="100">
                          <a:latin typeface="黑体" panose="02010609060101010101" pitchFamily="2" charset="-122"/>
                          <a:ea typeface="黑体" panose="02010609060101010101" pitchFamily="2" charset="-122"/>
                        </a:rPr>
                        <a:t>权重</a:t>
                      </a:r>
                      <a:endParaRPr lang="zh-CN" sz="1800" kern="100">
                        <a:latin typeface="黑体" panose="02010609060101010101" pitchFamily="2" charset="-122"/>
                        <a:ea typeface="黑体" panose="02010609060101010101" pitchFamily="2" charset="-122"/>
                      </a:endParaRPr>
                    </a:p>
                  </a:txBody>
                  <a:tcPr marL="68580" marR="68580" marT="0" marB="0"/>
                </a:tc>
              </a:tr>
              <a:tr h="369536">
                <a:tc>
                  <a:txBody>
                    <a:bodyPr/>
                    <a:lstStyle/>
                    <a:p>
                      <a:pPr algn="l">
                        <a:spcAft>
                          <a:spcPts val="0"/>
                        </a:spcAft>
                      </a:pPr>
                      <a:r>
                        <a:rPr lang="zh-CN" sz="1800" b="1" kern="100" dirty="0">
                          <a:latin typeface="黑体" panose="02010609060101010101" pitchFamily="2" charset="-122"/>
                          <a:ea typeface="黑体" panose="02010609060101010101" pitchFamily="2" charset="-122"/>
                        </a:rPr>
                        <a:t>用户的参与</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b="1" kern="100" dirty="0">
                          <a:latin typeface="黑体" panose="02010609060101010101" pitchFamily="2" charset="-122"/>
                          <a:ea typeface="黑体" panose="02010609060101010101" pitchFamily="2" charset="-122"/>
                        </a:rPr>
                        <a:t>15.9% </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b="1" kern="100" dirty="0">
                          <a:latin typeface="黑体" panose="02010609060101010101" pitchFamily="2" charset="-122"/>
                          <a:ea typeface="黑体" panose="02010609060101010101" pitchFamily="2" charset="-122"/>
                        </a:rPr>
                        <a:t>不完整的需求</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b="1" kern="100" dirty="0">
                          <a:latin typeface="黑体" panose="02010609060101010101" pitchFamily="2" charset="-122"/>
                          <a:ea typeface="黑体" panose="02010609060101010101" pitchFamily="2" charset="-122"/>
                        </a:rPr>
                        <a:t>13.1%</a:t>
                      </a:r>
                      <a:endParaRPr lang="zh-CN" sz="1800" b="1" kern="100" dirty="0">
                        <a:latin typeface="黑体" panose="02010609060101010101" pitchFamily="2" charset="-122"/>
                        <a:ea typeface="黑体" panose="02010609060101010101" pitchFamily="2" charset="-122"/>
                      </a:endParaRPr>
                    </a:p>
                  </a:txBody>
                  <a:tcPr marL="68580" marR="68580" marT="0" marB="0"/>
                </a:tc>
              </a:tr>
              <a:tr h="335951">
                <a:tc>
                  <a:txBody>
                    <a:bodyPr/>
                    <a:lstStyle/>
                    <a:p>
                      <a:pPr algn="l">
                        <a:spcAft>
                          <a:spcPts val="0"/>
                        </a:spcAft>
                      </a:pPr>
                      <a:r>
                        <a:rPr lang="zh-CN" sz="1800" kern="100">
                          <a:latin typeface="黑体" panose="02010609060101010101" pitchFamily="2" charset="-122"/>
                          <a:ea typeface="黑体" panose="02010609060101010101" pitchFamily="2" charset="-122"/>
                        </a:rPr>
                        <a:t>执行层的支持</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13.9% </a:t>
                      </a:r>
                      <a:endParaRPr lang="zh-CN" sz="1800"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b="1" kern="100" dirty="0">
                          <a:latin typeface="黑体" panose="02010609060101010101" pitchFamily="2" charset="-122"/>
                          <a:ea typeface="黑体" panose="02010609060101010101" pitchFamily="2" charset="-122"/>
                        </a:rPr>
                        <a:t>缺乏用户参与</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b="1" kern="100" dirty="0">
                          <a:latin typeface="黑体" panose="02010609060101010101" pitchFamily="2" charset="-122"/>
                          <a:ea typeface="黑体" panose="02010609060101010101" pitchFamily="2" charset="-122"/>
                        </a:rPr>
                        <a:t>12.4%</a:t>
                      </a:r>
                      <a:endParaRPr lang="zh-CN" sz="1800" b="1" kern="100" dirty="0">
                        <a:latin typeface="黑体" panose="02010609060101010101" pitchFamily="2" charset="-122"/>
                        <a:ea typeface="黑体" panose="02010609060101010101" pitchFamily="2" charset="-122"/>
                      </a:endParaRPr>
                    </a:p>
                  </a:txBody>
                  <a:tcPr marL="68580" marR="68580" marT="0" marB="0"/>
                </a:tc>
              </a:tr>
              <a:tr h="375414">
                <a:tc>
                  <a:txBody>
                    <a:bodyPr/>
                    <a:lstStyle/>
                    <a:p>
                      <a:pPr algn="l">
                        <a:spcAft>
                          <a:spcPts val="0"/>
                        </a:spcAft>
                      </a:pPr>
                      <a:r>
                        <a:rPr lang="zh-CN" sz="1800" b="1" kern="100" dirty="0">
                          <a:latin typeface="黑体" panose="02010609060101010101" pitchFamily="2" charset="-122"/>
                          <a:ea typeface="黑体" panose="02010609060101010101" pitchFamily="2" charset="-122"/>
                        </a:rPr>
                        <a:t>清晰的需求描述</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b="1" kern="100" dirty="0">
                          <a:latin typeface="黑体" panose="02010609060101010101" pitchFamily="2" charset="-122"/>
                          <a:ea typeface="黑体" panose="02010609060101010101" pitchFamily="2" charset="-122"/>
                        </a:rPr>
                        <a:t>13.0% </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kern="100">
                          <a:latin typeface="黑体" panose="02010609060101010101" pitchFamily="2" charset="-122"/>
                          <a:ea typeface="黑体" panose="02010609060101010101" pitchFamily="2" charset="-122"/>
                        </a:rPr>
                        <a:t>资源不足</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a:latin typeface="黑体" panose="02010609060101010101" pitchFamily="2" charset="-122"/>
                          <a:ea typeface="黑体" panose="02010609060101010101" pitchFamily="2" charset="-122"/>
                        </a:rPr>
                        <a:t>10.6%</a:t>
                      </a:r>
                      <a:endParaRPr lang="zh-CN" sz="1800" kern="100">
                        <a:latin typeface="黑体" panose="02010609060101010101" pitchFamily="2" charset="-122"/>
                        <a:ea typeface="黑体" panose="02010609060101010101" pitchFamily="2" charset="-122"/>
                      </a:endParaRPr>
                    </a:p>
                  </a:txBody>
                  <a:tcPr marL="68580" marR="68580" marT="0" marB="0"/>
                </a:tc>
              </a:tr>
              <a:tr h="335951">
                <a:tc>
                  <a:txBody>
                    <a:bodyPr/>
                    <a:lstStyle/>
                    <a:p>
                      <a:pPr algn="l">
                        <a:spcAft>
                          <a:spcPts val="0"/>
                        </a:spcAft>
                      </a:pPr>
                      <a:r>
                        <a:rPr lang="zh-CN" sz="1800" kern="100">
                          <a:latin typeface="黑体" panose="02010609060101010101" pitchFamily="2" charset="-122"/>
                          <a:ea typeface="黑体" panose="02010609060101010101" pitchFamily="2" charset="-122"/>
                        </a:rPr>
                        <a:t>合适的规划</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9.6% </a:t>
                      </a:r>
                      <a:endParaRPr lang="zh-CN" sz="1800"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b="1" kern="100" dirty="0">
                          <a:latin typeface="黑体" panose="02010609060101010101" pitchFamily="2" charset="-122"/>
                          <a:ea typeface="黑体" panose="02010609060101010101" pitchFamily="2" charset="-122"/>
                        </a:rPr>
                        <a:t>不切实际的用户期望</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b="1" kern="100" dirty="0">
                          <a:latin typeface="黑体" panose="02010609060101010101" pitchFamily="2" charset="-122"/>
                          <a:ea typeface="黑体" panose="02010609060101010101" pitchFamily="2" charset="-122"/>
                        </a:rPr>
                        <a:t>9.9%</a:t>
                      </a:r>
                      <a:endParaRPr lang="zh-CN" sz="1800" b="1" kern="100" dirty="0">
                        <a:latin typeface="黑体" panose="02010609060101010101" pitchFamily="2" charset="-122"/>
                        <a:ea typeface="黑体" panose="02010609060101010101" pitchFamily="2" charset="-122"/>
                      </a:endParaRPr>
                    </a:p>
                  </a:txBody>
                  <a:tcPr marL="68580" marR="68580" marT="0" marB="0"/>
                </a:tc>
              </a:tr>
              <a:tr h="335951">
                <a:tc>
                  <a:txBody>
                    <a:bodyPr/>
                    <a:lstStyle/>
                    <a:p>
                      <a:pPr algn="l">
                        <a:spcAft>
                          <a:spcPts val="0"/>
                        </a:spcAft>
                      </a:pPr>
                      <a:r>
                        <a:rPr lang="zh-CN" sz="1800" b="1" kern="100" dirty="0">
                          <a:latin typeface="黑体" panose="02010609060101010101" pitchFamily="2" charset="-122"/>
                          <a:ea typeface="黑体" panose="02010609060101010101" pitchFamily="2" charset="-122"/>
                        </a:rPr>
                        <a:t>现实的客户期望</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b="1" kern="100" dirty="0">
                          <a:latin typeface="黑体" panose="02010609060101010101" pitchFamily="2" charset="-122"/>
                          <a:ea typeface="黑体" panose="02010609060101010101" pitchFamily="2" charset="-122"/>
                        </a:rPr>
                        <a:t>8.2% </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kern="100">
                          <a:latin typeface="黑体" panose="02010609060101010101" pitchFamily="2" charset="-122"/>
                          <a:ea typeface="黑体" panose="02010609060101010101" pitchFamily="2" charset="-122"/>
                        </a:rPr>
                        <a:t>缺乏执行层的支持</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a:latin typeface="黑体" panose="02010609060101010101" pitchFamily="2" charset="-122"/>
                          <a:ea typeface="黑体" panose="02010609060101010101" pitchFamily="2" charset="-122"/>
                        </a:rPr>
                        <a:t>9.3%</a:t>
                      </a:r>
                      <a:endParaRPr lang="zh-CN" sz="1800" kern="100">
                        <a:latin typeface="黑体" panose="02010609060101010101" pitchFamily="2" charset="-122"/>
                        <a:ea typeface="黑体" panose="02010609060101010101" pitchFamily="2" charset="-122"/>
                      </a:endParaRPr>
                    </a:p>
                  </a:txBody>
                  <a:tcPr marL="68580" marR="68580" marT="0" marB="0"/>
                </a:tc>
              </a:tr>
              <a:tr h="335951">
                <a:tc>
                  <a:txBody>
                    <a:bodyPr/>
                    <a:lstStyle/>
                    <a:p>
                      <a:pPr algn="l">
                        <a:spcAft>
                          <a:spcPts val="0"/>
                        </a:spcAft>
                      </a:pPr>
                      <a:r>
                        <a:rPr lang="zh-CN" sz="1800" kern="100">
                          <a:latin typeface="黑体" panose="02010609060101010101" pitchFamily="2" charset="-122"/>
                          <a:ea typeface="黑体" panose="02010609060101010101" pitchFamily="2" charset="-122"/>
                        </a:rPr>
                        <a:t>较小的里程碑</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7.7% </a:t>
                      </a:r>
                      <a:endParaRPr lang="zh-CN" sz="1800"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b="1" kern="100" dirty="0">
                          <a:latin typeface="黑体" panose="02010609060101010101" pitchFamily="2" charset="-122"/>
                          <a:ea typeface="黑体" panose="02010609060101010101" pitchFamily="2" charset="-122"/>
                        </a:rPr>
                        <a:t>需求变更频繁</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b="1" kern="100" dirty="0">
                          <a:latin typeface="黑体" panose="02010609060101010101" pitchFamily="2" charset="-122"/>
                          <a:ea typeface="黑体" panose="02010609060101010101" pitchFamily="2" charset="-122"/>
                        </a:rPr>
                        <a:t>8.7%</a:t>
                      </a:r>
                      <a:endParaRPr lang="zh-CN" sz="1800" b="1" kern="100" dirty="0">
                        <a:latin typeface="黑体" panose="02010609060101010101" pitchFamily="2" charset="-122"/>
                        <a:ea typeface="黑体" panose="02010609060101010101" pitchFamily="2" charset="-122"/>
                      </a:endParaRPr>
                    </a:p>
                  </a:txBody>
                  <a:tcPr marL="68580" marR="68580" marT="0" marB="0"/>
                </a:tc>
              </a:tr>
              <a:tr h="335951">
                <a:tc>
                  <a:txBody>
                    <a:bodyPr/>
                    <a:lstStyle/>
                    <a:p>
                      <a:pPr algn="l">
                        <a:spcAft>
                          <a:spcPts val="0"/>
                        </a:spcAft>
                      </a:pPr>
                      <a:r>
                        <a:rPr lang="zh-CN" sz="1800" kern="100">
                          <a:latin typeface="黑体" panose="02010609060101010101" pitchFamily="2" charset="-122"/>
                          <a:ea typeface="黑体" panose="02010609060101010101" pitchFamily="2" charset="-122"/>
                        </a:rPr>
                        <a:t>有才能的员工</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7.2% </a:t>
                      </a:r>
                      <a:endParaRPr lang="zh-CN" sz="1800"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kern="100" dirty="0">
                          <a:latin typeface="黑体" panose="02010609060101010101" pitchFamily="2" charset="-122"/>
                          <a:ea typeface="黑体" panose="02010609060101010101" pitchFamily="2" charset="-122"/>
                        </a:rPr>
                        <a:t>规划不足</a:t>
                      </a:r>
                      <a:endParaRPr lang="zh-CN" sz="1800" kern="100" dirty="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a:latin typeface="黑体" panose="02010609060101010101" pitchFamily="2" charset="-122"/>
                          <a:ea typeface="黑体" panose="02010609060101010101" pitchFamily="2" charset="-122"/>
                        </a:rPr>
                        <a:t>8.1%</a:t>
                      </a:r>
                      <a:endParaRPr lang="zh-CN" sz="1800" kern="100">
                        <a:latin typeface="黑体" panose="02010609060101010101" pitchFamily="2" charset="-122"/>
                        <a:ea typeface="黑体" panose="02010609060101010101" pitchFamily="2" charset="-122"/>
                      </a:endParaRPr>
                    </a:p>
                  </a:txBody>
                  <a:tcPr marL="68580" marR="68580" marT="0" marB="0"/>
                </a:tc>
              </a:tr>
              <a:tr h="335951">
                <a:tc>
                  <a:txBody>
                    <a:bodyPr/>
                    <a:lstStyle/>
                    <a:p>
                      <a:pPr algn="l">
                        <a:spcAft>
                          <a:spcPts val="0"/>
                        </a:spcAft>
                      </a:pPr>
                      <a:r>
                        <a:rPr lang="zh-CN" sz="1800" kern="100">
                          <a:latin typeface="黑体" panose="02010609060101010101" pitchFamily="2" charset="-122"/>
                          <a:ea typeface="黑体" panose="02010609060101010101" pitchFamily="2" charset="-122"/>
                        </a:rPr>
                        <a:t>主权</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5.3% </a:t>
                      </a:r>
                      <a:endParaRPr lang="zh-CN" sz="1800"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b="1" kern="100" dirty="0">
                          <a:latin typeface="黑体" panose="02010609060101010101" pitchFamily="2" charset="-122"/>
                          <a:ea typeface="黑体" panose="02010609060101010101" pitchFamily="2" charset="-122"/>
                        </a:rPr>
                        <a:t>提供了不再需要的</a:t>
                      </a:r>
                      <a:endParaRPr lang="zh-CN" sz="1800" b="1" kern="100" dirty="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b="1" kern="100" dirty="0">
                          <a:latin typeface="黑体" panose="02010609060101010101" pitchFamily="2" charset="-122"/>
                          <a:ea typeface="黑体" panose="02010609060101010101" pitchFamily="2" charset="-122"/>
                        </a:rPr>
                        <a:t>7.5%</a:t>
                      </a:r>
                      <a:endParaRPr lang="zh-CN" sz="1800" b="1" kern="100" dirty="0">
                        <a:latin typeface="黑体" panose="02010609060101010101" pitchFamily="2" charset="-122"/>
                        <a:ea typeface="黑体" panose="02010609060101010101" pitchFamily="2" charset="-122"/>
                      </a:endParaRPr>
                    </a:p>
                  </a:txBody>
                  <a:tcPr marL="68580" marR="68580" marT="0" marB="0"/>
                </a:tc>
              </a:tr>
              <a:tr h="335951">
                <a:tc>
                  <a:txBody>
                    <a:bodyPr/>
                    <a:lstStyle/>
                    <a:p>
                      <a:pPr algn="l">
                        <a:spcAft>
                          <a:spcPts val="0"/>
                        </a:spcAft>
                      </a:pPr>
                      <a:r>
                        <a:rPr lang="zh-CN" sz="1800" kern="100">
                          <a:latin typeface="黑体" panose="02010609060101010101" pitchFamily="2" charset="-122"/>
                          <a:ea typeface="黑体" panose="02010609060101010101" pitchFamily="2" charset="-122"/>
                        </a:rPr>
                        <a:t>清晰的愿景和目标</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2.9% </a:t>
                      </a:r>
                      <a:endParaRPr lang="zh-CN" sz="1800"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kern="100">
                          <a:latin typeface="黑体" panose="02010609060101010101" pitchFamily="2" charset="-122"/>
                          <a:ea typeface="黑体" panose="02010609060101010101" pitchFamily="2" charset="-122"/>
                        </a:rPr>
                        <a:t>缺乏</a:t>
                      </a:r>
                      <a:r>
                        <a:rPr lang="en-US" sz="1800" kern="100">
                          <a:latin typeface="黑体" panose="02010609060101010101" pitchFamily="2" charset="-122"/>
                          <a:ea typeface="黑体" panose="02010609060101010101" pitchFamily="2" charset="-122"/>
                        </a:rPr>
                        <a:t>IT</a:t>
                      </a:r>
                      <a:r>
                        <a:rPr lang="zh-CN" sz="1800" kern="100">
                          <a:latin typeface="黑体" panose="02010609060101010101" pitchFamily="2" charset="-122"/>
                          <a:ea typeface="黑体" panose="02010609060101010101" pitchFamily="2" charset="-122"/>
                        </a:rPr>
                        <a:t>管理</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6.2%</a:t>
                      </a:r>
                      <a:endParaRPr lang="zh-CN" sz="1800" kern="100" dirty="0">
                        <a:latin typeface="黑体" panose="02010609060101010101" pitchFamily="2" charset="-122"/>
                        <a:ea typeface="黑体" panose="02010609060101010101" pitchFamily="2" charset="-122"/>
                      </a:endParaRPr>
                    </a:p>
                  </a:txBody>
                  <a:tcPr marL="68580" marR="68580" marT="0" marB="0"/>
                </a:tc>
              </a:tr>
              <a:tr h="335951">
                <a:tc>
                  <a:txBody>
                    <a:bodyPr/>
                    <a:lstStyle/>
                    <a:p>
                      <a:pPr algn="l">
                        <a:spcAft>
                          <a:spcPts val="0"/>
                        </a:spcAft>
                      </a:pPr>
                      <a:r>
                        <a:rPr lang="zh-CN" sz="1800" kern="100">
                          <a:latin typeface="黑体" panose="02010609060101010101" pitchFamily="2" charset="-122"/>
                          <a:ea typeface="黑体" panose="02010609060101010101" pitchFamily="2" charset="-122"/>
                        </a:rPr>
                        <a:t>努力的工作和稳定的员工</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2.4% </a:t>
                      </a:r>
                      <a:endParaRPr lang="zh-CN" sz="1800"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kern="100">
                          <a:latin typeface="黑体" panose="02010609060101010101" pitchFamily="2" charset="-122"/>
                          <a:ea typeface="黑体" panose="02010609060101010101" pitchFamily="2" charset="-122"/>
                        </a:rPr>
                        <a:t>技术能力缺乏</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a:latin typeface="黑体" panose="02010609060101010101" pitchFamily="2" charset="-122"/>
                          <a:ea typeface="黑体" panose="02010609060101010101" pitchFamily="2" charset="-122"/>
                        </a:rPr>
                        <a:t>4.3%</a:t>
                      </a:r>
                      <a:endParaRPr lang="zh-CN" sz="1800" kern="100">
                        <a:latin typeface="黑体" panose="02010609060101010101" pitchFamily="2" charset="-122"/>
                        <a:ea typeface="黑体" panose="02010609060101010101" pitchFamily="2" charset="-122"/>
                      </a:endParaRPr>
                    </a:p>
                  </a:txBody>
                  <a:tcPr marL="68580" marR="68580" marT="0" marB="0"/>
                </a:tc>
              </a:tr>
              <a:tr h="335951">
                <a:tc>
                  <a:txBody>
                    <a:bodyPr/>
                    <a:lstStyle/>
                    <a:p>
                      <a:pPr algn="l">
                        <a:spcAft>
                          <a:spcPts val="0"/>
                        </a:spcAft>
                      </a:pPr>
                      <a:r>
                        <a:rPr lang="zh-CN" sz="1800" kern="100">
                          <a:latin typeface="黑体" panose="02010609060101010101" pitchFamily="2" charset="-122"/>
                          <a:ea typeface="黑体" panose="02010609060101010101" pitchFamily="2" charset="-122"/>
                        </a:rPr>
                        <a:t>其他</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13.9%</a:t>
                      </a:r>
                      <a:endParaRPr lang="zh-CN" sz="1800" kern="100" dirty="0">
                        <a:latin typeface="黑体" panose="02010609060101010101" pitchFamily="2" charset="-122"/>
                        <a:ea typeface="黑体" panose="02010609060101010101" pitchFamily="2" charset="-122"/>
                      </a:endParaRPr>
                    </a:p>
                  </a:txBody>
                  <a:tcPr marL="68580" marR="68580" marT="0" marB="0"/>
                </a:tc>
                <a:tc>
                  <a:txBody>
                    <a:bodyPr/>
                    <a:lstStyle/>
                    <a:p>
                      <a:pPr algn="l">
                        <a:spcAft>
                          <a:spcPts val="0"/>
                        </a:spcAft>
                      </a:pPr>
                      <a:r>
                        <a:rPr lang="zh-CN" sz="1800" kern="100">
                          <a:latin typeface="黑体" panose="02010609060101010101" pitchFamily="2" charset="-122"/>
                          <a:ea typeface="黑体" panose="02010609060101010101" pitchFamily="2" charset="-122"/>
                        </a:rPr>
                        <a:t>其他</a:t>
                      </a:r>
                      <a:endParaRPr lang="zh-CN" sz="1800" kern="100">
                        <a:latin typeface="黑体" panose="02010609060101010101" pitchFamily="2" charset="-122"/>
                        <a:ea typeface="黑体" panose="02010609060101010101" pitchFamily="2" charset="-122"/>
                      </a:endParaRPr>
                    </a:p>
                  </a:txBody>
                  <a:tcPr marL="68580" marR="68580" marT="0" marB="0"/>
                </a:tc>
                <a:tc>
                  <a:txBody>
                    <a:bodyPr/>
                    <a:lstStyle/>
                    <a:p>
                      <a:pPr algn="r">
                        <a:spcAft>
                          <a:spcPts val="0"/>
                        </a:spcAft>
                      </a:pPr>
                      <a:r>
                        <a:rPr lang="en-US" sz="1800" kern="100" dirty="0">
                          <a:latin typeface="黑体" panose="02010609060101010101" pitchFamily="2" charset="-122"/>
                          <a:ea typeface="黑体" panose="02010609060101010101" pitchFamily="2" charset="-122"/>
                        </a:rPr>
                        <a:t>9.9%</a:t>
                      </a:r>
                      <a:endParaRPr lang="zh-CN" sz="1800" kern="100" dirty="0">
                        <a:latin typeface="黑体" panose="02010609060101010101" pitchFamily="2" charset="-122"/>
                        <a:ea typeface="黑体" panose="02010609060101010101" pitchFamily="2" charset="-122"/>
                      </a:endParaRPr>
                    </a:p>
                  </a:txBody>
                  <a:tcPr marL="68580" marR="68580" marT="0" marB="0"/>
                </a:tc>
              </a:tr>
            </a:tbl>
          </a:graphicData>
        </a:graphic>
      </p:graphicFrame>
      <p:sp>
        <p:nvSpPr>
          <p:cNvPr id="7173" name="TextBox 6"/>
          <p:cNvSpPr txBox="1">
            <a:spLocks noChangeArrowheads="1"/>
          </p:cNvSpPr>
          <p:nvPr/>
        </p:nvSpPr>
        <p:spPr bwMode="auto">
          <a:xfrm>
            <a:off x="214313" y="6215063"/>
            <a:ext cx="2627312" cy="369887"/>
          </a:xfrm>
          <a:prstGeom prst="rect">
            <a:avLst/>
          </a:prstGeom>
          <a:noFill/>
          <a:ln w="9525">
            <a:noFill/>
            <a:miter lim="800000"/>
          </a:ln>
        </p:spPr>
        <p:txBody>
          <a:bodyPr wrap="none">
            <a:spAutoFit/>
          </a:bodyPr>
          <a:lstStyle/>
          <a:p>
            <a:r>
              <a:rPr lang="en-US" altLang="zh-CN" b="1">
                <a:latin typeface="楷体_GB2312" pitchFamily="49" charset="-122"/>
                <a:ea typeface="楷体_GB2312" pitchFamily="49" charset="-122"/>
              </a:rPr>
              <a:t>S1:</a:t>
            </a:r>
            <a:r>
              <a:rPr lang="zh-CN" altLang="en-US" b="1">
                <a:latin typeface="楷体_GB2312" pitchFamily="49" charset="-122"/>
                <a:ea typeface="楷体_GB2312" pitchFamily="49" charset="-122"/>
              </a:rPr>
              <a:t>项目成败与需求实践</a:t>
            </a:r>
            <a:endParaRPr lang="zh-CN" altLang="en-US" b="1">
              <a:latin typeface="楷体_GB2312" pitchFamily="49" charset="-122"/>
              <a:ea typeface="楷体_GB2312" pitchFamily="49" charset="-122"/>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autoUpdateAnimBg="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a:t>现象背后的原因</a:t>
            </a:r>
            <a:endParaRPr lang="zh-CN" altLang="en-US"/>
          </a:p>
        </p:txBody>
      </p:sp>
      <p:sp>
        <p:nvSpPr>
          <p:cNvPr id="8195" name="内容占位符 7"/>
          <p:cNvSpPr>
            <a:spLocks noGrp="1"/>
          </p:cNvSpPr>
          <p:nvPr>
            <p:ph idx="1"/>
          </p:nvPr>
        </p:nvSpPr>
        <p:spPr/>
        <p:txBody>
          <a:bodyPr/>
          <a:lstStyle/>
          <a:p>
            <a:r>
              <a:rPr lang="zh-CN" altLang="en-US" b="1" dirty="0"/>
              <a:t>缺乏用户参与</a:t>
            </a:r>
            <a:endParaRPr lang="en-US" altLang="zh-CN" b="1" dirty="0"/>
          </a:p>
          <a:p>
            <a:r>
              <a:rPr lang="zh-CN" altLang="en-US" b="1" dirty="0"/>
              <a:t>不完整的需求</a:t>
            </a:r>
            <a:br>
              <a:rPr lang="en-US" altLang="zh-CN" b="1" dirty="0"/>
            </a:br>
            <a:endParaRPr lang="en-US" altLang="zh-CN" b="1" dirty="0"/>
          </a:p>
          <a:p>
            <a:r>
              <a:rPr lang="zh-CN" altLang="en-US" b="1" dirty="0"/>
              <a:t>不切实际的用户需求</a:t>
            </a:r>
            <a:endParaRPr lang="en-US" altLang="zh-CN" b="1" dirty="0"/>
          </a:p>
          <a:p>
            <a:r>
              <a:rPr lang="zh-CN" altLang="en-US" b="1" dirty="0"/>
              <a:t>提供了不再需要的需求</a:t>
            </a:r>
            <a:endParaRPr lang="en-US" altLang="zh-CN" b="1" dirty="0"/>
          </a:p>
          <a:p>
            <a:endParaRPr lang="en-US" altLang="zh-CN" b="1" dirty="0"/>
          </a:p>
        </p:txBody>
      </p:sp>
      <p:grpSp>
        <p:nvGrpSpPr>
          <p:cNvPr id="2" name="组合 18"/>
          <p:cNvGrpSpPr/>
          <p:nvPr/>
        </p:nvGrpSpPr>
        <p:grpSpPr bwMode="auto">
          <a:xfrm>
            <a:off x="3492500" y="1557338"/>
            <a:ext cx="4987926" cy="714375"/>
            <a:chOff x="3000364" y="2071678"/>
            <a:chExt cx="4987956" cy="714380"/>
          </a:xfrm>
        </p:grpSpPr>
        <p:sp>
          <p:nvSpPr>
            <p:cNvPr id="11" name="右大括号 10"/>
            <p:cNvSpPr/>
            <p:nvPr/>
          </p:nvSpPr>
          <p:spPr>
            <a:xfrm>
              <a:off x="3000364" y="2071678"/>
              <a:ext cx="357190" cy="714380"/>
            </a:xfrm>
            <a:prstGeom prst="rightBrace">
              <a:avLst/>
            </a:prstGeom>
            <a:noFill/>
            <a:ln>
              <a:solidFill>
                <a:srgbClr val="FF0000"/>
              </a:solidFill>
            </a:ln>
          </p:spPr>
          <p:style>
            <a:lnRef idx="3">
              <a:schemeClr val="accent2"/>
            </a:lnRef>
            <a:fillRef idx="0">
              <a:schemeClr val="accent2"/>
            </a:fillRef>
            <a:effectRef idx="2">
              <a:schemeClr val="accent2"/>
            </a:effectRef>
            <a:fontRef idx="minor">
              <a:schemeClr val="tx1"/>
            </a:fontRef>
          </p:style>
          <p:txBody>
            <a:bodyPr anchor="ctr"/>
            <a:lstStyle/>
            <a:p>
              <a:pPr algn="ctr" fontAlgn="auto">
                <a:spcBef>
                  <a:spcPts val="0"/>
                </a:spcBef>
                <a:spcAft>
                  <a:spcPts val="0"/>
                </a:spcAft>
                <a:defRPr/>
              </a:pPr>
              <a:endParaRPr lang="zh-CN" altLang="en-US"/>
            </a:p>
          </p:txBody>
        </p:sp>
        <p:cxnSp>
          <p:nvCxnSpPr>
            <p:cNvPr id="13" name="直接箭头连接符 12"/>
            <p:cNvCxnSpPr>
              <a:stCxn id="11" idx="1"/>
            </p:cNvCxnSpPr>
            <p:nvPr/>
          </p:nvCxnSpPr>
          <p:spPr>
            <a:xfrm rot="10800000" flipH="1">
              <a:off x="3357554" y="2428867"/>
              <a:ext cx="1071569" cy="1588"/>
            </a:xfrm>
            <a:prstGeom prst="straightConnector1">
              <a:avLst/>
            </a:prstGeom>
            <a:ln>
              <a:solidFill>
                <a:srgbClr val="FF0000"/>
              </a:solidFill>
              <a:tailEnd type="arrow"/>
            </a:ln>
          </p:spPr>
          <p:style>
            <a:lnRef idx="3">
              <a:schemeClr val="accent3"/>
            </a:lnRef>
            <a:fillRef idx="0">
              <a:schemeClr val="accent3"/>
            </a:fillRef>
            <a:effectRef idx="2">
              <a:schemeClr val="accent3"/>
            </a:effectRef>
            <a:fontRef idx="minor">
              <a:schemeClr val="tx1"/>
            </a:fontRef>
          </p:style>
        </p:cxnSp>
        <p:sp>
          <p:nvSpPr>
            <p:cNvPr id="8204" name="矩形 13"/>
            <p:cNvSpPr>
              <a:spLocks noChangeArrowheads="1"/>
            </p:cNvSpPr>
            <p:nvPr/>
          </p:nvSpPr>
          <p:spPr bwMode="auto">
            <a:xfrm>
              <a:off x="4365624" y="2157391"/>
              <a:ext cx="3622696" cy="523224"/>
            </a:xfrm>
            <a:prstGeom prst="rect">
              <a:avLst/>
            </a:prstGeom>
            <a:noFill/>
            <a:ln w="9525">
              <a:noFill/>
              <a:miter lim="800000"/>
            </a:ln>
          </p:spPr>
          <p:txBody>
            <a:bodyPr wrap="square">
              <a:spAutoFit/>
            </a:bodyPr>
            <a:lstStyle/>
            <a:p>
              <a:r>
                <a:rPr lang="zh-CN" altLang="en-US" sz="2800" dirty="0">
                  <a:latin typeface="Tahoma" panose="020B0604030504040204" pitchFamily="34" charset="0"/>
                  <a:ea typeface="隶书" panose="02010509060101010101" pitchFamily="49" charset="-122"/>
                </a:rPr>
                <a:t>技术驱动的需求过程</a:t>
              </a:r>
              <a:endParaRPr lang="zh-CN" altLang="en-US" sz="2800" dirty="0">
                <a:latin typeface="Tahoma" panose="020B0604030504040204" pitchFamily="34" charset="0"/>
                <a:ea typeface="隶书" panose="02010509060101010101" pitchFamily="49" charset="-122"/>
              </a:endParaRPr>
            </a:p>
          </p:txBody>
        </p:sp>
      </p:grpSp>
      <p:grpSp>
        <p:nvGrpSpPr>
          <p:cNvPr id="3" name="组合 19"/>
          <p:cNvGrpSpPr/>
          <p:nvPr/>
        </p:nvGrpSpPr>
        <p:grpSpPr bwMode="auto">
          <a:xfrm>
            <a:off x="5003800" y="3644900"/>
            <a:ext cx="3529013" cy="973138"/>
            <a:chOff x="4227482" y="3429000"/>
            <a:chExt cx="3528388" cy="973879"/>
          </a:xfrm>
        </p:grpSpPr>
        <p:sp>
          <p:nvSpPr>
            <p:cNvPr id="15" name="右大括号 14"/>
            <p:cNvSpPr/>
            <p:nvPr/>
          </p:nvSpPr>
          <p:spPr>
            <a:xfrm>
              <a:off x="4227482" y="3429000"/>
              <a:ext cx="357125" cy="714919"/>
            </a:xfrm>
            <a:prstGeom prst="rightBrace">
              <a:avLst/>
            </a:prstGeom>
            <a:noFill/>
            <a:ln>
              <a:solidFill>
                <a:srgbClr val="FF0000"/>
              </a:solidFill>
            </a:ln>
          </p:spPr>
          <p:style>
            <a:lnRef idx="3">
              <a:schemeClr val="accent2"/>
            </a:lnRef>
            <a:fillRef idx="0">
              <a:schemeClr val="accent2"/>
            </a:fillRef>
            <a:effectRef idx="2">
              <a:schemeClr val="accent2"/>
            </a:effectRef>
            <a:fontRef idx="minor">
              <a:schemeClr val="tx1"/>
            </a:fontRef>
          </p:style>
          <p:txBody>
            <a:bodyPr anchor="ctr"/>
            <a:lstStyle/>
            <a:p>
              <a:pPr algn="ctr" fontAlgn="auto">
                <a:spcBef>
                  <a:spcPts val="0"/>
                </a:spcBef>
                <a:spcAft>
                  <a:spcPts val="0"/>
                </a:spcAft>
                <a:defRPr/>
              </a:pPr>
              <a:endParaRPr lang="zh-CN" altLang="en-US" sz="1400"/>
            </a:p>
          </p:txBody>
        </p:sp>
        <p:cxnSp>
          <p:nvCxnSpPr>
            <p:cNvPr id="16" name="直接箭头连接符 15"/>
            <p:cNvCxnSpPr>
              <a:stCxn id="15" idx="1"/>
            </p:cNvCxnSpPr>
            <p:nvPr/>
          </p:nvCxnSpPr>
          <p:spPr>
            <a:xfrm rot="10800000" flipH="1">
              <a:off x="4584607" y="3786460"/>
              <a:ext cx="1071372" cy="1588"/>
            </a:xfrm>
            <a:prstGeom prst="straightConnector1">
              <a:avLst/>
            </a:prstGeom>
            <a:ln>
              <a:solidFill>
                <a:srgbClr val="FF0000"/>
              </a:solidFill>
              <a:tailEnd type="arrow"/>
            </a:ln>
          </p:spPr>
          <p:style>
            <a:lnRef idx="3">
              <a:schemeClr val="accent3"/>
            </a:lnRef>
            <a:fillRef idx="0">
              <a:schemeClr val="accent3"/>
            </a:fillRef>
            <a:effectRef idx="2">
              <a:schemeClr val="accent3"/>
            </a:effectRef>
            <a:fontRef idx="minor">
              <a:schemeClr val="tx1"/>
            </a:fontRef>
          </p:style>
        </p:cxnSp>
        <p:sp>
          <p:nvSpPr>
            <p:cNvPr id="8201" name="矩形 16"/>
            <p:cNvSpPr>
              <a:spLocks noChangeArrowheads="1"/>
            </p:cNvSpPr>
            <p:nvPr/>
          </p:nvSpPr>
          <p:spPr bwMode="auto">
            <a:xfrm>
              <a:off x="5727680" y="3571876"/>
              <a:ext cx="2028190" cy="831003"/>
            </a:xfrm>
            <a:prstGeom prst="rect">
              <a:avLst/>
            </a:prstGeom>
            <a:noFill/>
            <a:ln w="9525">
              <a:noFill/>
              <a:miter lim="800000"/>
            </a:ln>
          </p:spPr>
          <p:txBody>
            <a:bodyPr>
              <a:spAutoFit/>
            </a:bodyPr>
            <a:lstStyle/>
            <a:p>
              <a:r>
                <a:rPr lang="zh-CN" altLang="en-US" sz="2400">
                  <a:latin typeface="Tahoma" panose="020B0604030504040204" pitchFamily="34" charset="0"/>
                  <a:ea typeface="隶书" panose="02010509060101010101" pitchFamily="49" charset="-122"/>
                </a:rPr>
                <a:t>优先级划分不科学</a:t>
              </a:r>
              <a:endParaRPr lang="zh-CN" altLang="en-US" sz="2400">
                <a:latin typeface="Tahoma" panose="020B0604030504040204" pitchFamily="34" charset="0"/>
                <a:ea typeface="隶书" panose="02010509060101010101" pitchFamily="49" charset="-122"/>
              </a:endParaRPr>
            </a:p>
          </p:txBody>
        </p:sp>
      </p:grpSp>
      <p:sp>
        <p:nvSpPr>
          <p:cNvPr id="8198" name="TextBox 17"/>
          <p:cNvSpPr txBox="1">
            <a:spLocks noChangeArrowheads="1"/>
          </p:cNvSpPr>
          <p:nvPr/>
        </p:nvSpPr>
        <p:spPr bwMode="auto">
          <a:xfrm>
            <a:off x="214313" y="6215063"/>
            <a:ext cx="2627312" cy="369887"/>
          </a:xfrm>
          <a:prstGeom prst="rect">
            <a:avLst/>
          </a:prstGeom>
          <a:noFill/>
          <a:ln w="9525">
            <a:noFill/>
            <a:miter lim="800000"/>
          </a:ln>
        </p:spPr>
        <p:txBody>
          <a:bodyPr wrap="none">
            <a:spAutoFit/>
          </a:bodyPr>
          <a:lstStyle/>
          <a:p>
            <a:r>
              <a:rPr lang="en-US" altLang="zh-CN" b="1" dirty="0">
                <a:latin typeface="楷体_GB2312" pitchFamily="49" charset="-122"/>
                <a:ea typeface="楷体_GB2312" pitchFamily="49" charset="-122"/>
              </a:rPr>
              <a:t>S1:</a:t>
            </a:r>
            <a:r>
              <a:rPr lang="zh-CN" altLang="en-US" b="1" dirty="0">
                <a:latin typeface="楷体_GB2312" pitchFamily="49" charset="-122"/>
                <a:ea typeface="楷体_GB2312" pitchFamily="49" charset="-122"/>
              </a:rPr>
              <a:t>项目成败与需求实践</a:t>
            </a:r>
            <a:endParaRPr lang="zh-CN" altLang="en-US" b="1" dirty="0">
              <a:latin typeface="楷体_GB2312" pitchFamily="49" charset="-122"/>
              <a:ea typeface="楷体_GB2312" pitchFamily="49" charset="-122"/>
            </a:endParaRPr>
          </a:p>
        </p:txBody>
      </p:sp>
      <p:sp>
        <p:nvSpPr>
          <p:cNvPr id="14" name="灯片编号占位符 1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141315" name="Rectangle 3"/>
          <p:cNvSpPr>
            <a:spLocks noGrp="1" noChangeArrowheads="1"/>
          </p:cNvSpPr>
          <p:nvPr>
            <p:ph type="body" idx="1"/>
          </p:nvPr>
        </p:nvSpPr>
        <p:spPr>
          <a:xfrm>
            <a:off x="457200" y="1482749"/>
            <a:ext cx="8472488" cy="5303837"/>
          </a:xfrm>
        </p:spPr>
        <p:txBody>
          <a:bodyPr/>
          <a:lstStyle/>
          <a:p>
            <a:pPr eaLnBrk="1" hangingPunct="1">
              <a:defRPr/>
            </a:pPr>
            <a:r>
              <a:rPr lang="zh-CN" altLang="en-US" b="1" dirty="0">
                <a:solidFill>
                  <a:srgbClr val="CC0000"/>
                </a:solidFill>
                <a:ea typeface="宋体" panose="02010600030101010101" pitchFamily="2" charset="-122"/>
              </a:rPr>
              <a:t>软件的分类</a:t>
            </a:r>
            <a:endParaRPr lang="zh-CN" altLang="en-US" b="1" dirty="0">
              <a:solidFill>
                <a:srgbClr val="CC0000"/>
              </a:solidFill>
              <a:ea typeface="宋体" panose="02010600030101010101" pitchFamily="2" charset="-122"/>
            </a:endParaRPr>
          </a:p>
          <a:p>
            <a:pPr eaLnBrk="1" hangingPunct="1">
              <a:buFontTx/>
              <a:buNone/>
              <a:defRPr/>
            </a:pPr>
            <a:r>
              <a:rPr lang="zh-CN" altLang="en-US" sz="2800" b="1" dirty="0">
                <a:solidFill>
                  <a:schemeClr val="accent2"/>
                </a:solidFill>
                <a:latin typeface="楷体_GB2312" pitchFamily="49" charset="-122"/>
                <a:ea typeface="楷体_GB2312" pitchFamily="49" charset="-122"/>
              </a:rPr>
              <a:t>（</a:t>
            </a:r>
            <a:r>
              <a:rPr lang="en-US" altLang="zh-CN" sz="2800" b="1" dirty="0">
                <a:solidFill>
                  <a:schemeClr val="accent2"/>
                </a:solidFill>
                <a:latin typeface="楷体_GB2312" pitchFamily="49" charset="-122"/>
                <a:ea typeface="楷体_GB2312" pitchFamily="49" charset="-122"/>
              </a:rPr>
              <a:t>1</a:t>
            </a:r>
            <a:r>
              <a:rPr lang="zh-CN" altLang="en-US" sz="2800" b="1" dirty="0">
                <a:solidFill>
                  <a:schemeClr val="accent2"/>
                </a:solidFill>
                <a:latin typeface="楷体_GB2312" pitchFamily="49" charset="-122"/>
                <a:ea typeface="楷体_GB2312" pitchFamily="49" charset="-122"/>
              </a:rPr>
              <a:t>） 系统软件</a:t>
            </a:r>
            <a:endParaRPr lang="en-US" altLang="zh-CN" sz="2800" b="1" dirty="0">
              <a:solidFill>
                <a:schemeClr val="accent2"/>
              </a:solidFill>
              <a:latin typeface="楷体_GB2312" pitchFamily="49" charset="-122"/>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操作系统</a:t>
            </a:r>
            <a:endParaRPr lang="zh-CN" altLang="en-US" sz="2400" b="1" dirty="0">
              <a:effectLst>
                <a:outerShdw blurRad="38100" dist="38100" dir="2700000" algn="tl">
                  <a:srgbClr val="C0C0C0"/>
                </a:outerShdw>
              </a:effectLst>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数据库管理系统</a:t>
            </a:r>
            <a:endParaRPr lang="zh-CN" altLang="en-US" sz="2400" b="1" dirty="0">
              <a:effectLst>
                <a:outerShdw blurRad="38100" dist="38100" dir="2700000" algn="tl">
                  <a:srgbClr val="C0C0C0"/>
                </a:outerShdw>
              </a:effectLst>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设备驱动程序</a:t>
            </a:r>
            <a:endParaRPr lang="zh-CN" altLang="en-US" sz="2400" b="1" dirty="0">
              <a:effectLst>
                <a:outerShdw blurRad="38100" dist="38100" dir="2700000" algn="tl">
                  <a:srgbClr val="C0C0C0"/>
                </a:outerShdw>
              </a:effectLst>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通信和网络处理程序等 </a:t>
            </a:r>
            <a:endParaRPr lang="en-US" altLang="zh-CN" sz="2400" b="1" dirty="0">
              <a:effectLst>
                <a:outerShdw blurRad="38100" dist="38100" dir="2700000" algn="tl">
                  <a:srgbClr val="C0C0C0"/>
                </a:outerShdw>
              </a:effectLst>
              <a:ea typeface="楷体_GB2312" pitchFamily="49" charset="-122"/>
            </a:endParaRPr>
          </a:p>
          <a:p>
            <a:pPr eaLnBrk="1" hangingPunct="1">
              <a:buFontTx/>
              <a:buNone/>
              <a:defRPr/>
            </a:pPr>
            <a:r>
              <a:rPr lang="zh-CN" altLang="en-US" sz="2800" b="1" dirty="0">
                <a:solidFill>
                  <a:schemeClr val="accent2"/>
                </a:solidFill>
                <a:latin typeface="楷体_GB2312" pitchFamily="49" charset="-122"/>
                <a:ea typeface="楷体_GB2312" pitchFamily="49" charset="-122"/>
              </a:rPr>
              <a:t>（</a:t>
            </a:r>
            <a:r>
              <a:rPr lang="en-US" altLang="zh-CN" sz="2800" b="1" dirty="0">
                <a:solidFill>
                  <a:schemeClr val="accent2"/>
                </a:solidFill>
                <a:latin typeface="楷体_GB2312" pitchFamily="49" charset="-122"/>
                <a:ea typeface="楷体_GB2312" pitchFamily="49" charset="-122"/>
              </a:rPr>
              <a:t>2</a:t>
            </a:r>
            <a:r>
              <a:rPr lang="zh-CN" altLang="en-US" sz="2800" b="1" dirty="0">
                <a:solidFill>
                  <a:schemeClr val="accent2"/>
                </a:solidFill>
                <a:latin typeface="楷体_GB2312" pitchFamily="49" charset="-122"/>
                <a:ea typeface="楷体_GB2312" pitchFamily="49" charset="-122"/>
              </a:rPr>
              <a:t>）支撑软件（工具软件）</a:t>
            </a:r>
            <a:endParaRPr lang="en-US" altLang="zh-CN" sz="2800" b="1" dirty="0">
              <a:solidFill>
                <a:schemeClr val="accent2"/>
              </a:solidFill>
              <a:latin typeface="楷体_GB2312" pitchFamily="49" charset="-122"/>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纵向支撑软件：分析、设计、编码、测试工具等</a:t>
            </a:r>
            <a:endParaRPr lang="zh-CN" altLang="en-US" sz="2400" b="1" dirty="0">
              <a:effectLst>
                <a:outerShdw blurRad="38100" dist="38100" dir="2700000" algn="tl">
                  <a:srgbClr val="C0C0C0"/>
                </a:outerShdw>
              </a:effectLst>
              <a:ea typeface="楷体_GB2312" pitchFamily="49" charset="-122"/>
            </a:endParaRPr>
          </a:p>
          <a:p>
            <a:pPr lvl="2" eaLnBrk="1" hangingPunct="1">
              <a:buFont typeface="Arial" panose="020B0604020202020204" pitchFamily="34" charset="0"/>
              <a:buChar char="•"/>
              <a:defRPr/>
            </a:pPr>
            <a:r>
              <a:rPr lang="zh-CN" altLang="en-US" sz="2400" b="1" dirty="0">
                <a:effectLst>
                  <a:outerShdw blurRad="38100" dist="38100" dir="2700000" algn="tl">
                    <a:srgbClr val="C0C0C0"/>
                  </a:outerShdw>
                </a:effectLst>
                <a:ea typeface="楷体_GB2312" pitchFamily="49" charset="-122"/>
              </a:rPr>
              <a:t>横向支撑软件：项目管理工具，配置管理工具等</a:t>
            </a:r>
            <a:endParaRPr lang="zh-CN" altLang="en-US" sz="2400" b="1" dirty="0">
              <a:effectLst>
                <a:outerShdw blurRad="38100" dist="38100" dir="2700000" algn="tl">
                  <a:srgbClr val="C0C0C0"/>
                </a:outerShdw>
              </a:effectLst>
              <a:ea typeface="楷体_GB2312" pitchFamily="49" charset="-122"/>
            </a:endParaRPr>
          </a:p>
          <a:p>
            <a:pPr lvl="2" eaLnBrk="1" hangingPunct="1">
              <a:lnSpc>
                <a:spcPts val="3500"/>
              </a:lnSpc>
              <a:buFont typeface="Arial" panose="020B0604020202020204" pitchFamily="34" charset="0"/>
              <a:buChar char="•"/>
              <a:defRPr/>
            </a:pPr>
            <a:endParaRPr lang="zh-CN" altLang="en-US" sz="2400" b="1" dirty="0">
              <a:solidFill>
                <a:srgbClr val="008080"/>
              </a:solidFill>
              <a:effectLst>
                <a:outerShdw blurRad="38100" dist="38100" dir="2700000" algn="tl">
                  <a:srgbClr val="C0C0C0"/>
                </a:outerShdw>
              </a:effectLst>
              <a:ea typeface="楷体_GB2312" pitchFamily="49" charset="-122"/>
            </a:endParaRPr>
          </a:p>
          <a:p>
            <a:pPr eaLnBrk="1" hangingPunct="1">
              <a:buFontTx/>
              <a:buNone/>
              <a:defRPr/>
            </a:pPr>
            <a:r>
              <a:rPr lang="zh-CN" altLang="en-US" sz="2800" b="1" dirty="0">
                <a:solidFill>
                  <a:schemeClr val="accent2"/>
                </a:solidFill>
                <a:latin typeface="楷体_GB2312" pitchFamily="49" charset="-122"/>
                <a:ea typeface="楷体_GB2312" pitchFamily="49" charset="-122"/>
              </a:rPr>
              <a:t>   </a:t>
            </a:r>
            <a:endParaRPr lang="zh-CN" altLang="en-US" sz="2800" b="1" dirty="0">
              <a:solidFill>
                <a:schemeClr val="accent2"/>
              </a:solidFill>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软件需求曾经让我们如此狼狈</a:t>
            </a:r>
            <a:endParaRPr lang="zh-CN" altLang="en-US" dirty="0"/>
          </a:p>
        </p:txBody>
      </p:sp>
      <p:sp>
        <p:nvSpPr>
          <p:cNvPr id="9219" name="内容占位符 7"/>
          <p:cNvSpPr>
            <a:spLocks noGrp="1"/>
          </p:cNvSpPr>
          <p:nvPr>
            <p:ph idx="1"/>
          </p:nvPr>
        </p:nvSpPr>
        <p:spPr/>
        <p:txBody>
          <a:bodyPr/>
          <a:lstStyle/>
          <a:p>
            <a:pPr>
              <a:buFont typeface="Wingdings" panose="05000000000000000000" pitchFamily="2" charset="2"/>
              <a:buNone/>
            </a:pPr>
            <a:br>
              <a:rPr lang="en-US" altLang="zh-CN"/>
            </a:br>
            <a:r>
              <a:rPr lang="en-US" altLang="zh-CN"/>
              <a:t>-</a:t>
            </a:r>
            <a:endParaRPr lang="en-US" altLang="zh-CN"/>
          </a:p>
        </p:txBody>
      </p:sp>
      <p:pic>
        <p:nvPicPr>
          <p:cNvPr id="6" name="Picture 4" descr="project"/>
          <p:cNvPicPr>
            <a:picLocks noChangeAspect="1" noChangeArrowheads="1"/>
          </p:cNvPicPr>
          <p:nvPr/>
        </p:nvPicPr>
        <p:blipFill>
          <a:blip r:embed="rId1" cstate="print"/>
          <a:srcRect/>
          <a:stretch>
            <a:fillRect/>
          </a:stretch>
        </p:blipFill>
        <p:spPr bwMode="auto">
          <a:xfrm>
            <a:off x="142844" y="142852"/>
            <a:ext cx="8786874" cy="65769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a:t>漫画的启示</a:t>
            </a:r>
            <a:endParaRPr lang="zh-CN" altLang="en-US"/>
          </a:p>
        </p:txBody>
      </p:sp>
      <p:sp>
        <p:nvSpPr>
          <p:cNvPr id="10243" name="内容占位符 7"/>
          <p:cNvSpPr>
            <a:spLocks noGrp="1"/>
          </p:cNvSpPr>
          <p:nvPr>
            <p:ph idx="1"/>
          </p:nvPr>
        </p:nvSpPr>
        <p:spPr>
          <a:xfrm>
            <a:off x="381000" y="1519230"/>
            <a:ext cx="8382000" cy="838200"/>
          </a:xfrm>
        </p:spPr>
        <p:txBody>
          <a:bodyPr/>
          <a:lstStyle/>
          <a:p>
            <a:r>
              <a:rPr lang="zh-CN" altLang="en-US" sz="2800" b="1" dirty="0">
                <a:latin typeface="宋体" panose="02010600030101010101" pitchFamily="2" charset="-122"/>
                <a:ea typeface="宋体" panose="02010600030101010101" pitchFamily="2" charset="-122"/>
              </a:rPr>
              <a:t>沟通失真</a:t>
            </a:r>
            <a:endParaRPr lang="en-US" altLang="zh-CN" sz="2800" b="1" dirty="0">
              <a:latin typeface="宋体" panose="02010600030101010101" pitchFamily="2" charset="-122"/>
              <a:ea typeface="宋体" panose="02010600030101010101" pitchFamily="2" charset="-122"/>
            </a:endParaRPr>
          </a:p>
          <a:p>
            <a:endParaRPr lang="en-US" altLang="zh-CN" sz="2800" b="1" dirty="0">
              <a:latin typeface="宋体" panose="02010600030101010101" pitchFamily="2" charset="-122"/>
              <a:ea typeface="宋体" panose="02010600030101010101" pitchFamily="2" charset="-122"/>
            </a:endParaRPr>
          </a:p>
          <a:p>
            <a:endParaRPr lang="en-US" altLang="zh-CN" sz="2800" b="1" dirty="0">
              <a:latin typeface="宋体" panose="02010600030101010101" pitchFamily="2" charset="-122"/>
              <a:ea typeface="宋体" panose="02010600030101010101" pitchFamily="2" charset="-122"/>
            </a:endParaRPr>
          </a:p>
          <a:p>
            <a:endParaRPr lang="en-US" altLang="zh-CN" sz="2800" b="1" dirty="0">
              <a:latin typeface="宋体" panose="02010600030101010101" pitchFamily="2" charset="-122"/>
              <a:ea typeface="宋体" panose="02010600030101010101" pitchFamily="2" charset="-122"/>
            </a:endParaRPr>
          </a:p>
          <a:p>
            <a:r>
              <a:rPr lang="zh-CN" altLang="en-US" sz="2800" b="1" dirty="0">
                <a:latin typeface="宋体" panose="02010600030101010101" pitchFamily="2" charset="-122"/>
                <a:ea typeface="宋体" panose="02010600030101010101" pitchFamily="2" charset="-122"/>
              </a:rPr>
              <a:t>客户需求放大</a:t>
            </a:r>
            <a:endParaRPr lang="en-US" altLang="zh-CN" sz="2800" b="1" dirty="0">
              <a:latin typeface="宋体" panose="02010600030101010101" pitchFamily="2" charset="-122"/>
              <a:ea typeface="宋体" panose="02010600030101010101" pitchFamily="2" charset="-122"/>
            </a:endParaRPr>
          </a:p>
          <a:p>
            <a:r>
              <a:rPr lang="zh-CN" altLang="en-US" sz="2800" b="1" dirty="0">
                <a:latin typeface="宋体" panose="02010600030101010101" pitchFamily="2" charset="-122"/>
                <a:ea typeface="宋体" panose="02010600030101010101" pitchFamily="2" charset="-122"/>
              </a:rPr>
              <a:t>项目经理的需求控制</a:t>
            </a:r>
            <a:endParaRPr lang="en-US" altLang="zh-CN" sz="2800" b="1" dirty="0">
              <a:latin typeface="宋体" panose="02010600030101010101" pitchFamily="2" charset="-122"/>
              <a:ea typeface="宋体" panose="02010600030101010101" pitchFamily="2" charset="-122"/>
            </a:endParaRPr>
          </a:p>
          <a:p>
            <a:r>
              <a:rPr lang="zh-CN" altLang="en-US" sz="2800" b="1" dirty="0">
                <a:latin typeface="宋体" panose="02010600030101010101" pitchFamily="2" charset="-122"/>
                <a:ea typeface="宋体" panose="02010600030101010101" pitchFamily="2" charset="-122"/>
              </a:rPr>
              <a:t>分析人员的技术加工</a:t>
            </a:r>
            <a:endParaRPr lang="en-US" altLang="zh-CN" sz="2800" b="1" dirty="0">
              <a:latin typeface="宋体" panose="02010600030101010101" pitchFamily="2" charset="-122"/>
              <a:ea typeface="宋体" panose="02010600030101010101" pitchFamily="2" charset="-122"/>
            </a:endParaRPr>
          </a:p>
          <a:p>
            <a:r>
              <a:rPr lang="zh-CN" altLang="en-US" sz="2800" b="1" dirty="0">
                <a:latin typeface="宋体" panose="02010600030101010101" pitchFamily="2" charset="-122"/>
                <a:ea typeface="宋体" panose="02010600030101010101" pitchFamily="2" charset="-122"/>
              </a:rPr>
              <a:t>编码人员的断章取义</a:t>
            </a:r>
            <a:endParaRPr lang="en-US" altLang="zh-CN" sz="2800" b="1" dirty="0">
              <a:latin typeface="宋体" panose="02010600030101010101" pitchFamily="2" charset="-122"/>
              <a:ea typeface="宋体" panose="02010600030101010101" pitchFamily="2" charset="-122"/>
            </a:endParaRPr>
          </a:p>
        </p:txBody>
      </p:sp>
      <p:graphicFrame>
        <p:nvGraphicFramePr>
          <p:cNvPr id="6" name="图示 5"/>
          <p:cNvGraphicFramePr/>
          <p:nvPr/>
        </p:nvGraphicFramePr>
        <p:xfrm>
          <a:off x="1285852" y="2000240"/>
          <a:ext cx="6429420" cy="135732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245" name="TextBox 6"/>
          <p:cNvSpPr txBox="1">
            <a:spLocks noChangeArrowheads="1"/>
          </p:cNvSpPr>
          <p:nvPr/>
        </p:nvSpPr>
        <p:spPr bwMode="auto">
          <a:xfrm>
            <a:off x="214313" y="6215063"/>
            <a:ext cx="2627312" cy="369887"/>
          </a:xfrm>
          <a:prstGeom prst="rect">
            <a:avLst/>
          </a:prstGeom>
          <a:noFill/>
          <a:ln w="9525">
            <a:noFill/>
            <a:miter lim="800000"/>
          </a:ln>
        </p:spPr>
        <p:txBody>
          <a:bodyPr wrap="none">
            <a:spAutoFit/>
          </a:bodyPr>
          <a:lstStyle/>
          <a:p>
            <a:r>
              <a:rPr lang="en-US" altLang="zh-CN" b="1">
                <a:latin typeface="楷体_GB2312" pitchFamily="49" charset="-122"/>
                <a:ea typeface="楷体_GB2312" pitchFamily="49" charset="-122"/>
              </a:rPr>
              <a:t>S1:</a:t>
            </a:r>
            <a:r>
              <a:rPr lang="zh-CN" altLang="en-US" b="1">
                <a:latin typeface="楷体_GB2312" pitchFamily="49" charset="-122"/>
                <a:ea typeface="楷体_GB2312" pitchFamily="49" charset="-122"/>
              </a:rPr>
              <a:t>项目成败与需求实践</a:t>
            </a:r>
            <a:endParaRPr lang="zh-CN" altLang="en-US" b="1">
              <a:latin typeface="楷体_GB2312" pitchFamily="49" charset="-122"/>
              <a:ea typeface="楷体_GB2312" pitchFamily="49" charset="-122"/>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14400" y="381000"/>
            <a:ext cx="7545388" cy="685800"/>
          </a:xfrm>
        </p:spPr>
        <p:txBody>
          <a:bodyPr/>
          <a:lstStyle/>
          <a:p>
            <a:r>
              <a:rPr lang="zh-CN" altLang="en-US" sz="3600"/>
              <a:t>需求工程面临的问题：客户方的问题</a:t>
            </a:r>
            <a:endParaRPr lang="zh-CN" altLang="en-US" sz="3600"/>
          </a:p>
        </p:txBody>
      </p:sp>
      <p:sp>
        <p:nvSpPr>
          <p:cNvPr id="34819" name="Rectangle 3"/>
          <p:cNvSpPr>
            <a:spLocks noGrp="1" noChangeArrowheads="1"/>
          </p:cNvSpPr>
          <p:nvPr>
            <p:ph type="body" idx="1"/>
          </p:nvPr>
        </p:nvSpPr>
        <p:spPr/>
        <p:txBody>
          <a:bodyPr/>
          <a:lstStyle/>
          <a:p>
            <a:r>
              <a:rPr lang="zh-CN" altLang="en-US" b="1" dirty="0">
                <a:solidFill>
                  <a:srgbClr val="FF0000"/>
                </a:solidFill>
                <a:latin typeface="宋体" panose="02010600030101010101" pitchFamily="2" charset="-122"/>
                <a:ea typeface="宋体" panose="02010600030101010101" pitchFamily="2" charset="-122"/>
              </a:rPr>
              <a:t>客户方的问题</a:t>
            </a:r>
            <a:endParaRPr lang="zh-CN" altLang="en-US" b="1" dirty="0">
              <a:solidFill>
                <a:srgbClr val="FF0000"/>
              </a:solidFill>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客户说不清楚需求</a:t>
            </a:r>
            <a:endParaRPr lang="zh-CN" altLang="en-US"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双方误解需求</a:t>
            </a:r>
            <a:endParaRPr lang="zh-CN" altLang="en-US"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客户经常变更需求</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14400" y="381000"/>
            <a:ext cx="7761288" cy="685800"/>
          </a:xfrm>
        </p:spPr>
        <p:txBody>
          <a:bodyPr/>
          <a:lstStyle/>
          <a:p>
            <a:r>
              <a:rPr lang="zh-CN" altLang="en-US" sz="3600"/>
              <a:t>需求工程面临的问题：开发方的问题</a:t>
            </a:r>
            <a:endParaRPr lang="zh-CN" altLang="en-US" sz="3600"/>
          </a:p>
        </p:txBody>
      </p:sp>
      <p:sp>
        <p:nvSpPr>
          <p:cNvPr id="35843" name="Rectangle 3"/>
          <p:cNvSpPr>
            <a:spLocks noGrp="1" noChangeArrowheads="1"/>
          </p:cNvSpPr>
          <p:nvPr>
            <p:ph type="body" idx="1"/>
          </p:nvPr>
        </p:nvSpPr>
        <p:spPr/>
        <p:txBody>
          <a:bodyPr/>
          <a:lstStyle/>
          <a:p>
            <a:r>
              <a:rPr lang="zh-CN" altLang="en-US" sz="2800" b="1" dirty="0">
                <a:solidFill>
                  <a:srgbClr val="FF0000"/>
                </a:solidFill>
                <a:latin typeface="宋体" panose="02010600030101010101" pitchFamily="2" charset="-122"/>
                <a:ea typeface="宋体" panose="02010600030101010101" pitchFamily="2" charset="-122"/>
              </a:rPr>
              <a:t>开发方的问题</a:t>
            </a:r>
            <a:endParaRPr lang="zh-CN" altLang="en-US" sz="2800" b="1" dirty="0">
              <a:solidFill>
                <a:srgbClr val="FF0000"/>
              </a:solidFill>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没有熟练掌握需求工程的各项技能，如</a:t>
            </a:r>
            <a:r>
              <a:rPr lang="zh-CN" altLang="en-US" sz="2400" dirty="0">
                <a:solidFill>
                  <a:srgbClr val="0000FF"/>
                </a:solidFill>
                <a:latin typeface="宋体" panose="02010600030101010101" pitchFamily="2" charset="-122"/>
                <a:ea typeface="宋体" panose="02010600030101010101" pitchFamily="2" charset="-122"/>
              </a:rPr>
              <a:t>需求调研、需求分析、需求定义、需求评审、需求跟踪、需求变更控制</a:t>
            </a:r>
            <a:r>
              <a:rPr lang="zh-CN" altLang="en-US" sz="2400" dirty="0">
                <a:latin typeface="宋体" panose="02010600030101010101" pitchFamily="2" charset="-122"/>
                <a:ea typeface="宋体" panose="02010600030101010101" pitchFamily="2" charset="-122"/>
              </a:rPr>
              <a:t>等。</a:t>
            </a:r>
            <a:endParaRPr lang="zh-CN" altLang="en-US"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软件是人开发的，人的心理难以捉摸，所以我们需要需求技能。</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公司没有在战略高度上重视“</a:t>
            </a:r>
            <a:r>
              <a:rPr lang="zh-CN" altLang="en-US" sz="2400" dirty="0">
                <a:solidFill>
                  <a:srgbClr val="0000FF"/>
                </a:solidFill>
                <a:latin typeface="宋体" panose="02010600030101010101" pitchFamily="2" charset="-122"/>
                <a:ea typeface="宋体" panose="02010600030101010101" pitchFamily="2" charset="-122"/>
              </a:rPr>
              <a:t>领域需求研究”</a:t>
            </a:r>
            <a:r>
              <a:rPr lang="zh-CN" altLang="en-US" sz="2400" dirty="0">
                <a:latin typeface="宋体" panose="02010600030101010101" pitchFamily="2" charset="-122"/>
                <a:ea typeface="宋体" panose="02010600030101010101" pitchFamily="2" charset="-122"/>
              </a:rPr>
              <a:t>。仅仅把需求分析当作项目中的一个环节看待。每个项目都从零开始做需求分析，被动地等待客户提出需求、变更需求。</a:t>
            </a:r>
            <a:r>
              <a:rPr lang="zh-CN" altLang="en-US" sz="2400" dirty="0">
                <a:solidFill>
                  <a:srgbClr val="0000FF"/>
                </a:solidFill>
                <a:latin typeface="宋体" panose="02010600030101010101" pitchFamily="2" charset="-122"/>
                <a:ea typeface="宋体" panose="02010600030101010101" pitchFamily="2" charset="-122"/>
              </a:rPr>
              <a:t>而没有主动研究领域需求，提炼出领域需求知识财富，从而引导客户消费</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914400" y="381000"/>
            <a:ext cx="7113588" cy="685800"/>
          </a:xfrm>
        </p:spPr>
        <p:txBody>
          <a:bodyPr/>
          <a:lstStyle/>
          <a:p>
            <a:r>
              <a:rPr lang="zh-CN" altLang="en-GB" b="1" dirty="0">
                <a:solidFill>
                  <a:schemeClr val="bg1"/>
                </a:solidFill>
                <a:latin typeface="+mj-ea"/>
              </a:rPr>
              <a:t>软件</a:t>
            </a:r>
            <a:r>
              <a:rPr lang="zh-CN" altLang="en-US" b="1" dirty="0">
                <a:solidFill>
                  <a:schemeClr val="bg1"/>
                </a:solidFill>
                <a:latin typeface="+mj-ea"/>
              </a:rPr>
              <a:t>成功的主要因素</a:t>
            </a:r>
            <a:endParaRPr lang="zh-CN" altLang="en-US" b="1" dirty="0">
              <a:solidFill>
                <a:schemeClr val="bg1"/>
              </a:solidFill>
              <a:latin typeface="+mj-ea"/>
            </a:endParaRPr>
          </a:p>
        </p:txBody>
      </p:sp>
      <p:sp>
        <p:nvSpPr>
          <p:cNvPr id="48131" name="Rectangle 3"/>
          <p:cNvSpPr>
            <a:spLocks noGrp="1" noChangeArrowheads="1"/>
          </p:cNvSpPr>
          <p:nvPr>
            <p:ph type="body" idx="1"/>
          </p:nvPr>
        </p:nvSpPr>
        <p:spPr/>
        <p:txBody>
          <a:bodyPr/>
          <a:lstStyle/>
          <a:p>
            <a:r>
              <a:rPr kumimoji="1" lang="zh-CN" altLang="en-GB" b="1" dirty="0">
                <a:solidFill>
                  <a:srgbClr val="0066FF"/>
                </a:solidFill>
                <a:latin typeface="宋体" panose="02010600030101010101" pitchFamily="2" charset="-122"/>
                <a:ea typeface="宋体" panose="02010600030101010101" pitchFamily="2" charset="-122"/>
              </a:rPr>
              <a:t>软件</a:t>
            </a:r>
            <a:r>
              <a:rPr kumimoji="1" lang="zh-CN" altLang="en-US" b="1" dirty="0">
                <a:solidFill>
                  <a:srgbClr val="0066FF"/>
                </a:solidFill>
                <a:latin typeface="宋体" panose="02010600030101010101" pitchFamily="2" charset="-122"/>
                <a:ea typeface="宋体" panose="02010600030101010101" pitchFamily="2" charset="-122"/>
              </a:rPr>
              <a:t>项目成功的三个主要因素</a:t>
            </a:r>
            <a:r>
              <a:rPr kumimoji="1" lang="zh-CN" altLang="en-GB" b="1" dirty="0">
                <a:solidFill>
                  <a:srgbClr val="0066FF"/>
                </a:solidFill>
                <a:latin typeface="宋体" panose="02010600030101010101" pitchFamily="2" charset="-122"/>
                <a:ea typeface="宋体" panose="02010600030101010101" pitchFamily="2" charset="-122"/>
              </a:rPr>
              <a:t>:</a:t>
            </a:r>
            <a:endParaRPr kumimoji="1" lang="zh-CN" altLang="en-GB" b="1" dirty="0">
              <a:solidFill>
                <a:srgbClr val="0066FF"/>
              </a:solidFill>
              <a:latin typeface="宋体" panose="02010600030101010101" pitchFamily="2" charset="-122"/>
              <a:ea typeface="宋体" panose="02010600030101010101" pitchFamily="2" charset="-122"/>
            </a:endParaRPr>
          </a:p>
          <a:p>
            <a:pPr>
              <a:buFont typeface="Wingdings" panose="05000000000000000000" pitchFamily="2" charset="2"/>
              <a:buChar char="ü"/>
            </a:pPr>
            <a:r>
              <a:rPr kumimoji="1" lang="zh-CN" altLang="en-US" b="1" dirty="0">
                <a:solidFill>
                  <a:schemeClr val="tx1"/>
                </a:solidFill>
                <a:latin typeface="宋体" panose="02010600030101010101" pitchFamily="2" charset="-122"/>
                <a:ea typeface="宋体" panose="02010600030101010101" pitchFamily="2" charset="-122"/>
              </a:rPr>
              <a:t> 用户的参与</a:t>
            </a:r>
            <a:endParaRPr kumimoji="1" lang="zh-CN" altLang="en-US" b="1" dirty="0">
              <a:solidFill>
                <a:schemeClr val="tx1"/>
              </a:solidFill>
              <a:latin typeface="宋体" panose="02010600030101010101" pitchFamily="2" charset="-122"/>
              <a:ea typeface="宋体" panose="02010600030101010101" pitchFamily="2" charset="-122"/>
            </a:endParaRPr>
          </a:p>
          <a:p>
            <a:pPr>
              <a:buFont typeface="Wingdings" panose="05000000000000000000" pitchFamily="2" charset="2"/>
              <a:buChar char="ü"/>
            </a:pPr>
            <a:r>
              <a:rPr kumimoji="1" lang="zh-CN" altLang="en-US" b="1" dirty="0">
                <a:solidFill>
                  <a:schemeClr val="tx1"/>
                </a:solidFill>
                <a:latin typeface="宋体" panose="02010600030101010101" pitchFamily="2" charset="-122"/>
                <a:ea typeface="宋体" panose="02010600030101010101" pitchFamily="2" charset="-122"/>
              </a:rPr>
              <a:t> 主管层的支持</a:t>
            </a:r>
            <a:endParaRPr kumimoji="1" lang="zh-CN" altLang="en-US" b="1" dirty="0">
              <a:solidFill>
                <a:schemeClr val="tx1"/>
              </a:solidFill>
              <a:latin typeface="宋体" panose="02010600030101010101" pitchFamily="2" charset="-122"/>
              <a:ea typeface="宋体" panose="02010600030101010101" pitchFamily="2" charset="-122"/>
            </a:endParaRPr>
          </a:p>
          <a:p>
            <a:pPr>
              <a:buFont typeface="Wingdings" panose="05000000000000000000" pitchFamily="2" charset="2"/>
              <a:buChar char="ü"/>
            </a:pPr>
            <a:r>
              <a:rPr kumimoji="1" lang="zh-CN" altLang="en-US" b="1" dirty="0">
                <a:solidFill>
                  <a:schemeClr val="tx1"/>
                </a:solidFill>
                <a:latin typeface="宋体" panose="02010600030101010101" pitchFamily="2" charset="-122"/>
                <a:ea typeface="宋体" panose="02010600030101010101" pitchFamily="2" charset="-122"/>
              </a:rPr>
              <a:t> 需求的清晰表述</a:t>
            </a:r>
            <a:endParaRPr kumimoji="1" lang="zh-CN" altLang="en-US" b="1" dirty="0">
              <a:solidFill>
                <a:schemeClr val="tx1"/>
              </a:solidFill>
              <a:latin typeface="宋体" panose="02010600030101010101" pitchFamily="2" charset="-122"/>
              <a:ea typeface="宋体" panose="02010600030101010101" pitchFamily="2" charset="-122"/>
            </a:endParaRPr>
          </a:p>
          <a:p>
            <a:r>
              <a:rPr kumimoji="1" lang="zh-CN" altLang="en-US" b="1" dirty="0">
                <a:solidFill>
                  <a:srgbClr val="0066FF"/>
                </a:solidFill>
                <a:latin typeface="宋体" panose="02010600030101010101" pitchFamily="2" charset="-122"/>
                <a:ea typeface="宋体" panose="02010600030101010101" pitchFamily="2" charset="-122"/>
              </a:rPr>
              <a:t>组织和个人对用户参与的认识水平和认同度有多高，他们的软件开发水平和能力就会有多高，系统使用的效率和效益就会有多高！</a:t>
            </a:r>
            <a:endParaRPr lang="zh-CN" altLang="en-US" dirty="0">
              <a:solidFill>
                <a:srgbClr val="0066FF"/>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sz="4000" dirty="0"/>
              <a:t>3.1 </a:t>
            </a:r>
            <a:r>
              <a:rPr lang="zh-CN" altLang="en-US" sz="4000" dirty="0"/>
              <a:t>需求获取与需求分析阶段的任务</a:t>
            </a:r>
            <a:endParaRPr lang="zh-CN" altLang="en-US" sz="4000" dirty="0"/>
          </a:p>
        </p:txBody>
      </p:sp>
      <p:sp>
        <p:nvSpPr>
          <p:cNvPr id="7171" name="Rectangle 3"/>
          <p:cNvSpPr>
            <a:spLocks noGrp="1" noChangeArrowheads="1"/>
          </p:cNvSpPr>
          <p:nvPr>
            <p:ph type="body" idx="1"/>
          </p:nvPr>
        </p:nvSpPr>
        <p:spPr>
          <a:xfrm>
            <a:off x="500034" y="1857364"/>
            <a:ext cx="8229600" cy="2357454"/>
          </a:xfrm>
        </p:spPr>
        <p:txBody>
          <a:bodyPr/>
          <a:lstStyle/>
          <a:p>
            <a:pPr marL="713105" indent="-532130">
              <a:lnSpc>
                <a:spcPct val="150000"/>
              </a:lnSpc>
              <a:buFont typeface="Wingdings" panose="05000000000000000000" pitchFamily="2" charset="2"/>
              <a:buChar char="l"/>
            </a:pPr>
            <a:r>
              <a:rPr lang="en-US" altLang="zh-CN" b="1" dirty="0">
                <a:solidFill>
                  <a:srgbClr val="C00000"/>
                </a:solidFill>
                <a:ea typeface="宋体" panose="02010600030101010101" pitchFamily="2" charset="-122"/>
              </a:rPr>
              <a:t> </a:t>
            </a:r>
            <a:r>
              <a:rPr lang="zh-CN" altLang="en-US" b="1" dirty="0">
                <a:solidFill>
                  <a:srgbClr val="C00000"/>
                </a:solidFill>
                <a:ea typeface="宋体" panose="02010600030101010101" pitchFamily="2" charset="-122"/>
              </a:rPr>
              <a:t>需求获取的任务和原则</a:t>
            </a:r>
            <a:endParaRPr lang="zh-CN" altLang="en-US" b="1" dirty="0">
              <a:solidFill>
                <a:srgbClr val="C00000"/>
              </a:solidFill>
              <a:ea typeface="宋体" panose="02010600030101010101" pitchFamily="2" charset="-122"/>
            </a:endParaRPr>
          </a:p>
          <a:p>
            <a:pPr marL="713105" indent="-532130">
              <a:lnSpc>
                <a:spcPct val="150000"/>
              </a:lnSpc>
              <a:buFont typeface="Wingdings" panose="05000000000000000000" pitchFamily="2" charset="2"/>
              <a:buChar char="l"/>
            </a:pPr>
            <a:r>
              <a:rPr lang="en-US" altLang="zh-CN" b="1" dirty="0">
                <a:solidFill>
                  <a:srgbClr val="C00000"/>
                </a:solidFill>
                <a:ea typeface="宋体" panose="02010600030101010101" pitchFamily="2" charset="-122"/>
              </a:rPr>
              <a:t> </a:t>
            </a:r>
            <a:r>
              <a:rPr lang="zh-CN" altLang="en-US" b="1" dirty="0">
                <a:solidFill>
                  <a:srgbClr val="C00000"/>
                </a:solidFill>
                <a:ea typeface="宋体" panose="02010600030101010101" pitchFamily="2" charset="-122"/>
              </a:rPr>
              <a:t>需求获取的过程</a:t>
            </a:r>
            <a:endParaRPr lang="zh-CN" altLang="en-US" b="1" dirty="0">
              <a:solidFill>
                <a:srgbClr val="C00000"/>
              </a:solidFill>
              <a:ea typeface="宋体" panose="02010600030101010101" pitchFamily="2" charset="-122"/>
            </a:endParaRPr>
          </a:p>
          <a:p>
            <a:pPr marL="713105" indent="-532130">
              <a:lnSpc>
                <a:spcPct val="150000"/>
              </a:lnSpc>
              <a:buFont typeface="Wingdings" panose="05000000000000000000" pitchFamily="2" charset="2"/>
              <a:buChar char="l"/>
            </a:pPr>
            <a:r>
              <a:rPr lang="en-US" altLang="zh-CN" b="1" dirty="0">
                <a:solidFill>
                  <a:srgbClr val="C00000"/>
                </a:solidFill>
                <a:ea typeface="宋体" panose="02010600030101010101" pitchFamily="2" charset="-122"/>
              </a:rPr>
              <a:t> </a:t>
            </a:r>
            <a:r>
              <a:rPr lang="zh-CN" altLang="en-US" b="1" dirty="0">
                <a:solidFill>
                  <a:srgbClr val="C00000"/>
                </a:solidFill>
                <a:ea typeface="宋体" panose="02010600030101010101" pitchFamily="2" charset="-122"/>
              </a:rPr>
              <a:t>软件需求分析阶段的任务</a:t>
            </a:r>
            <a:endParaRPr lang="zh-CN" altLang="en-US" b="1" dirty="0">
              <a:solidFill>
                <a:srgbClr val="C00000"/>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p:txBody>
          <a:bodyPr/>
          <a:lstStyle/>
          <a:p>
            <a:pPr marL="514350" indent="-514350"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需求获取的任务</a:t>
            </a:r>
            <a:endParaRPr lang="zh-CN" altLang="en-US" sz="2800" b="1" dirty="0">
              <a:solidFill>
                <a:srgbClr val="C00000"/>
              </a:solidFill>
              <a:ea typeface="宋体" panose="02010600030101010101" pitchFamily="2" charset="-122"/>
            </a:endParaRPr>
          </a:p>
          <a:p>
            <a:pPr marL="808355" indent="-535305">
              <a:buFont typeface="+mj-ea"/>
              <a:buAutoNum type="circleNumDbPlain"/>
            </a:pPr>
            <a:r>
              <a:rPr lang="zh-CN" altLang="en-US" sz="2800" dirty="0">
                <a:latin typeface="楷体_GB2312" pitchFamily="49" charset="-122"/>
                <a:ea typeface="楷体_GB2312" pitchFamily="49" charset="-122"/>
              </a:rPr>
              <a:t>发现和分析问题，并分析问题的原因</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结果关系。</a:t>
            </a:r>
            <a:endParaRPr lang="zh-CN" altLang="en-US" sz="2800" dirty="0">
              <a:latin typeface="楷体_GB2312" pitchFamily="49" charset="-122"/>
              <a:ea typeface="楷体_GB2312" pitchFamily="49" charset="-122"/>
            </a:endParaRPr>
          </a:p>
          <a:p>
            <a:pPr marL="808355" indent="-535305" eaLnBrk="1" hangingPunct="1">
              <a:buFont typeface="+mj-ea"/>
              <a:buAutoNum type="circleNumDbPlain"/>
            </a:pPr>
            <a:r>
              <a:rPr lang="zh-CN" altLang="en-US" sz="2800" dirty="0">
                <a:latin typeface="楷体_GB2312" pitchFamily="49" charset="-122"/>
                <a:ea typeface="楷体_GB2312" pitchFamily="49" charset="-122"/>
              </a:rPr>
              <a:t>与用户进行各种方式的交流，并使用调查研究方法收集信息。</a:t>
            </a:r>
            <a:endParaRPr lang="zh-CN" altLang="en-US" sz="2800" dirty="0">
              <a:latin typeface="楷体_GB2312" pitchFamily="49" charset="-122"/>
              <a:ea typeface="楷体_GB2312" pitchFamily="49" charset="-122"/>
            </a:endParaRPr>
          </a:p>
          <a:p>
            <a:pPr marL="808355" indent="-535305" eaLnBrk="1" hangingPunct="1">
              <a:buFont typeface="+mj-ea"/>
              <a:buAutoNum type="circleNumDbPlain"/>
            </a:pPr>
            <a:r>
              <a:rPr lang="zh-CN" altLang="en-US" sz="2800" dirty="0">
                <a:latin typeface="楷体_GB2312" pitchFamily="49" charset="-122"/>
                <a:ea typeface="楷体_GB2312" pitchFamily="49" charset="-122"/>
              </a:rPr>
              <a:t>按照三个成分观察问题的不同侧面：即数据、过程和接口。</a:t>
            </a:r>
            <a:endParaRPr lang="zh-CN" altLang="en-US" sz="2800" dirty="0">
              <a:latin typeface="楷体_GB2312" pitchFamily="49" charset="-122"/>
              <a:ea typeface="楷体_GB2312" pitchFamily="49" charset="-122"/>
            </a:endParaRPr>
          </a:p>
          <a:p>
            <a:pPr marL="808355" indent="-535305" eaLnBrk="1" hangingPunct="1">
              <a:buFont typeface="+mj-ea"/>
              <a:buAutoNum type="circleNumDbPlain"/>
            </a:pPr>
            <a:r>
              <a:rPr lang="zh-CN" altLang="en-US" sz="2800" dirty="0">
                <a:latin typeface="楷体_GB2312" pitchFamily="49" charset="-122"/>
                <a:ea typeface="楷体_GB2312" pitchFamily="49" charset="-122"/>
              </a:rPr>
              <a:t>将获取的需求文档化，形式有用例、决策表、需求表等。</a:t>
            </a:r>
            <a:endParaRPr lang="zh-CN" altLang="en-US" sz="28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3200" dirty="0">
                <a:solidFill>
                  <a:schemeClr val="bg1"/>
                </a:solidFill>
                <a:latin typeface="+mj-ea"/>
              </a:rPr>
              <a:t>需求获取的任务和原则</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需求获取应遵循的原则</a:t>
            </a:r>
            <a:endParaRPr lang="zh-CN" altLang="en-US" sz="2800" b="1" dirty="0">
              <a:solidFill>
                <a:srgbClr val="C00000"/>
              </a:solidFill>
              <a:ea typeface="宋体" panose="02010600030101010101" pitchFamily="2" charset="-122"/>
            </a:endParaRPr>
          </a:p>
          <a:p>
            <a:pPr marL="713105" indent="-440055" eaLnBrk="1" hangingPunct="1">
              <a:buFont typeface="+mj-ea"/>
              <a:buAutoNum type="circleNumDbPlain"/>
            </a:pPr>
            <a:r>
              <a:rPr lang="zh-CN" altLang="en-US" sz="2800" b="1" dirty="0">
                <a:solidFill>
                  <a:srgbClr val="3366FF"/>
                </a:solidFill>
                <a:latin typeface="楷体_GB2312" pitchFamily="49" charset="-122"/>
                <a:ea typeface="楷体_GB2312" pitchFamily="49" charset="-122"/>
              </a:rPr>
              <a:t>深入浅出的原则</a:t>
            </a:r>
            <a:r>
              <a:rPr lang="zh-CN" altLang="en-US" sz="2800" dirty="0">
                <a:latin typeface="楷体_GB2312" pitchFamily="49" charset="-122"/>
                <a:ea typeface="楷体_GB2312" pitchFamily="49" charset="-122"/>
              </a:rPr>
              <a:t>。就是说，需求获取要尽可能全面、细致。获取的需求是个全集，目标系统真正实现的是个子集。</a:t>
            </a:r>
            <a:endParaRPr lang="zh-CN" altLang="en-US" sz="2800" dirty="0">
              <a:latin typeface="楷体_GB2312" pitchFamily="49" charset="-122"/>
              <a:ea typeface="楷体_GB2312" pitchFamily="49" charset="-122"/>
            </a:endParaRPr>
          </a:p>
          <a:p>
            <a:pPr marL="713105" indent="-440055" eaLnBrk="1" hangingPunct="1">
              <a:buFont typeface="+mj-ea"/>
              <a:buAutoNum type="circleNumDbPlain"/>
            </a:pPr>
            <a:r>
              <a:rPr lang="zh-CN" altLang="en-US" sz="2800" b="1" dirty="0">
                <a:solidFill>
                  <a:srgbClr val="3366FF"/>
                </a:solidFill>
                <a:latin typeface="楷体_GB2312" pitchFamily="49" charset="-122"/>
                <a:ea typeface="楷体_GB2312" pitchFamily="49" charset="-122"/>
              </a:rPr>
              <a:t>以流程为主线的原则</a:t>
            </a:r>
            <a:r>
              <a:rPr lang="zh-CN" altLang="en-US" sz="2800" dirty="0">
                <a:latin typeface="楷体_GB2312" pitchFamily="49" charset="-122"/>
                <a:ea typeface="楷体_GB2312" pitchFamily="49" charset="-122"/>
              </a:rPr>
              <a:t>。在与用户交流的过程中，应该用流程将所有的内容串起来。如信息、组织结构、处理规则等。这样便于交流沟通。流程的描述既有宏观描述，也有微观描述。</a:t>
            </a:r>
            <a:endParaRPr lang="zh-CN" altLang="en-US" sz="28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3200" dirty="0">
                <a:solidFill>
                  <a:schemeClr val="bg1"/>
                </a:solidFill>
                <a:latin typeface="+mj-ea"/>
              </a:rPr>
              <a:t>需求获取的任务和原则</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p:txBody>
          <a:bodyPr/>
          <a:lstStyle/>
          <a:p>
            <a:pPr eaLnBrk="1" hangingPunct="1">
              <a:lnSpc>
                <a:spcPct val="90000"/>
              </a:lnSpc>
              <a:buFontTx/>
              <a:buNone/>
            </a:pPr>
            <a:r>
              <a:rPr lang="en-US" altLang="zh-CN" sz="2800" b="1" dirty="0">
                <a:ea typeface="宋体" panose="02010600030101010101" pitchFamily="2" charset="-122"/>
              </a:rPr>
              <a:t>1</a:t>
            </a:r>
            <a:r>
              <a:rPr lang="zh-CN" altLang="en-US" sz="2800" b="1" dirty="0">
                <a:ea typeface="宋体" panose="02010600030101010101" pitchFamily="2" charset="-122"/>
              </a:rPr>
              <a:t>）</a:t>
            </a:r>
            <a:r>
              <a:rPr lang="en-US" altLang="zh-CN" sz="2800" b="1" dirty="0">
                <a:ea typeface="宋体" panose="02010600030101010101" pitchFamily="2" charset="-122"/>
              </a:rPr>
              <a:t> </a:t>
            </a:r>
            <a:r>
              <a:rPr lang="zh-CN" altLang="en-US" sz="2800" b="1" dirty="0">
                <a:ea typeface="宋体" panose="02010600030101010101" pitchFamily="2" charset="-122"/>
              </a:rPr>
              <a:t>开发高层的业务模型</a:t>
            </a:r>
            <a:endParaRPr lang="zh-CN" altLang="en-US" sz="2800" b="1" dirty="0">
              <a:ea typeface="宋体" panose="02010600030101010101" pitchFamily="2" charset="-122"/>
            </a:endParaRPr>
          </a:p>
          <a:p>
            <a:pPr eaLnBrk="1" hangingPunct="1">
              <a:lnSpc>
                <a:spcPct val="90000"/>
              </a:lnSpc>
              <a:buFontTx/>
              <a:buNone/>
            </a:pPr>
            <a:r>
              <a:rPr lang="en-US" altLang="zh-CN" sz="2800" b="1" dirty="0">
                <a:ea typeface="宋体" panose="02010600030101010101" pitchFamily="2" charset="-122"/>
              </a:rPr>
              <a:t>2</a:t>
            </a:r>
            <a:r>
              <a:rPr lang="zh-CN" altLang="en-US" sz="2800" b="1" dirty="0">
                <a:ea typeface="宋体" panose="02010600030101010101" pitchFamily="2" charset="-122"/>
              </a:rPr>
              <a:t>）定义项目范围和高层需求</a:t>
            </a:r>
            <a:endParaRPr lang="zh-CN" altLang="en-US" sz="2800" b="1" dirty="0">
              <a:ea typeface="宋体" panose="02010600030101010101" pitchFamily="2" charset="-122"/>
            </a:endParaRPr>
          </a:p>
          <a:p>
            <a:pPr eaLnBrk="1" hangingPunct="1">
              <a:lnSpc>
                <a:spcPct val="90000"/>
              </a:lnSpc>
              <a:buFontTx/>
              <a:buNone/>
            </a:pPr>
            <a:r>
              <a:rPr lang="en-US" altLang="zh-CN" sz="2800" b="1" dirty="0">
                <a:ea typeface="宋体" panose="02010600030101010101" pitchFamily="2" charset="-122"/>
              </a:rPr>
              <a:t>3</a:t>
            </a:r>
            <a:r>
              <a:rPr lang="zh-CN" altLang="en-US" sz="2800" b="1" dirty="0">
                <a:ea typeface="宋体" panose="02010600030101010101" pitchFamily="2" charset="-122"/>
              </a:rPr>
              <a:t>）识别用户类和用户代表</a:t>
            </a:r>
            <a:endParaRPr lang="zh-CN" altLang="en-US" sz="2800" b="1" dirty="0">
              <a:ea typeface="宋体" panose="02010600030101010101" pitchFamily="2" charset="-122"/>
            </a:endParaRPr>
          </a:p>
          <a:p>
            <a:pPr eaLnBrk="1" hangingPunct="1">
              <a:lnSpc>
                <a:spcPct val="90000"/>
              </a:lnSpc>
              <a:buFontTx/>
              <a:buNone/>
            </a:pPr>
            <a:r>
              <a:rPr lang="zh-CN" altLang="en-US" sz="2400" b="1" dirty="0">
                <a:latin typeface="楷体_GB2312" pitchFamily="49" charset="-122"/>
                <a:ea typeface="楷体_GB2312" pitchFamily="49" charset="-122"/>
              </a:rPr>
              <a:t>系统的不同用户之间在很多方面存在差异，例如：</a:t>
            </a:r>
            <a:endParaRPr lang="zh-CN" altLang="en-US" sz="2400" b="1" dirty="0">
              <a:latin typeface="楷体_GB2312" pitchFamily="49" charset="-122"/>
              <a:ea typeface="楷体_GB2312" pitchFamily="49" charset="-122"/>
            </a:endParaRPr>
          </a:p>
          <a:p>
            <a:pPr marL="903605" indent="-548005" eaLnBrk="1" hangingPunct="1">
              <a:lnSpc>
                <a:spcPct val="90000"/>
              </a:lnSpc>
              <a:buFont typeface="+mj-ea"/>
              <a:buAutoNum type="circleNumDbPlain"/>
            </a:pPr>
            <a:r>
              <a:rPr lang="zh-CN" altLang="en-US" sz="2400" dirty="0">
                <a:latin typeface="楷体_GB2312" pitchFamily="49" charset="-122"/>
                <a:ea typeface="楷体_GB2312" pitchFamily="49" charset="-122"/>
              </a:rPr>
              <a:t>使用产品的频率；</a:t>
            </a:r>
            <a:endParaRPr lang="zh-CN" altLang="en-US" sz="2400" dirty="0">
              <a:latin typeface="楷体_GB2312" pitchFamily="49" charset="-122"/>
              <a:ea typeface="楷体_GB2312" pitchFamily="49" charset="-122"/>
            </a:endParaRPr>
          </a:p>
          <a:p>
            <a:pPr marL="903605" indent="-548005" eaLnBrk="1" hangingPunct="1">
              <a:lnSpc>
                <a:spcPct val="90000"/>
              </a:lnSpc>
              <a:buFont typeface="+mj-ea"/>
              <a:buAutoNum type="circleNumDbPlain"/>
            </a:pPr>
            <a:r>
              <a:rPr lang="zh-CN" altLang="en-US" sz="2400" dirty="0">
                <a:latin typeface="楷体_GB2312" pitchFamily="49" charset="-122"/>
                <a:ea typeface="楷体_GB2312" pitchFamily="49" charset="-122"/>
              </a:rPr>
              <a:t>用户在应用领域的经验和使用计算机系统的技能；</a:t>
            </a:r>
            <a:endParaRPr lang="zh-CN" altLang="en-US" sz="2400" dirty="0">
              <a:latin typeface="楷体_GB2312" pitchFamily="49" charset="-122"/>
              <a:ea typeface="楷体_GB2312" pitchFamily="49" charset="-122"/>
            </a:endParaRPr>
          </a:p>
          <a:p>
            <a:pPr marL="903605" indent="-548005" eaLnBrk="1" hangingPunct="1">
              <a:lnSpc>
                <a:spcPct val="90000"/>
              </a:lnSpc>
              <a:buFont typeface="+mj-ea"/>
              <a:buAutoNum type="circleNumDbPlain"/>
            </a:pPr>
            <a:r>
              <a:rPr lang="zh-CN" altLang="en-US" sz="2400" dirty="0">
                <a:latin typeface="楷体_GB2312" pitchFamily="49" charset="-122"/>
                <a:ea typeface="楷体_GB2312" pitchFamily="49" charset="-122"/>
              </a:rPr>
              <a:t>所用到的产品功能；</a:t>
            </a:r>
            <a:endParaRPr lang="zh-CN" altLang="en-US" sz="2400" dirty="0">
              <a:latin typeface="楷体_GB2312" pitchFamily="49" charset="-122"/>
              <a:ea typeface="楷体_GB2312" pitchFamily="49" charset="-122"/>
            </a:endParaRPr>
          </a:p>
          <a:p>
            <a:pPr marL="903605" indent="-548005" eaLnBrk="1" hangingPunct="1">
              <a:lnSpc>
                <a:spcPct val="90000"/>
              </a:lnSpc>
              <a:buFont typeface="+mj-ea"/>
              <a:buAutoNum type="circleNumDbPlain"/>
            </a:pPr>
            <a:r>
              <a:rPr lang="zh-CN" altLang="en-US" sz="2400" dirty="0">
                <a:latin typeface="楷体_GB2312" pitchFamily="49" charset="-122"/>
                <a:ea typeface="楷体_GB2312" pitchFamily="49" charset="-122"/>
              </a:rPr>
              <a:t>为支持业务过程所进行的工作；</a:t>
            </a:r>
            <a:endParaRPr lang="zh-CN" altLang="en-US" sz="2400" dirty="0">
              <a:latin typeface="楷体_GB2312" pitchFamily="49" charset="-122"/>
              <a:ea typeface="楷体_GB2312" pitchFamily="49" charset="-122"/>
            </a:endParaRPr>
          </a:p>
          <a:p>
            <a:pPr marL="903605" indent="-548005" eaLnBrk="1" hangingPunct="1">
              <a:lnSpc>
                <a:spcPct val="90000"/>
              </a:lnSpc>
              <a:buFont typeface="+mj-ea"/>
              <a:buAutoNum type="circleNumDbPlain"/>
            </a:pPr>
            <a:r>
              <a:rPr lang="zh-CN" altLang="en-US" sz="2400" dirty="0">
                <a:latin typeface="楷体_GB2312" pitchFamily="49" charset="-122"/>
                <a:ea typeface="楷体_GB2312" pitchFamily="49" charset="-122"/>
              </a:rPr>
              <a:t>访问权限和安全级别 </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3200" dirty="0">
                <a:solidFill>
                  <a:schemeClr val="bg1"/>
                </a:solidFill>
                <a:latin typeface="+mj-ea"/>
              </a:rPr>
              <a:t>需求获取的过程</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p:txBody>
          <a:bodyPr/>
          <a:lstStyle/>
          <a:p>
            <a:pPr eaLnBrk="1" hangingPunct="1">
              <a:buFontTx/>
              <a:buNone/>
            </a:pPr>
            <a:r>
              <a:rPr lang="en-US" altLang="zh-CN" sz="2800" dirty="0">
                <a:ea typeface="宋体" panose="02010600030101010101" pitchFamily="2" charset="-122"/>
              </a:rPr>
              <a:t>4</a:t>
            </a:r>
            <a:r>
              <a:rPr lang="zh-CN" altLang="en-US" sz="2800" dirty="0">
                <a:ea typeface="宋体" panose="02010600030101010101" pitchFamily="2" charset="-122"/>
              </a:rPr>
              <a:t>）</a:t>
            </a:r>
            <a:r>
              <a:rPr lang="en-US" altLang="zh-CN" sz="2800" dirty="0">
                <a:ea typeface="宋体" panose="02010600030101010101" pitchFamily="2" charset="-122"/>
              </a:rPr>
              <a:t> </a:t>
            </a:r>
            <a:r>
              <a:rPr lang="zh-CN" altLang="en-US" sz="2800" b="1" dirty="0">
                <a:ea typeface="宋体" panose="02010600030101010101" pitchFamily="2" charset="-122"/>
              </a:rPr>
              <a:t>获取具体的需求</a:t>
            </a:r>
            <a:endParaRPr lang="zh-CN" altLang="en-US" sz="2800" b="1" dirty="0">
              <a:ea typeface="宋体" panose="02010600030101010101" pitchFamily="2" charset="-122"/>
            </a:endParaRPr>
          </a:p>
          <a:p>
            <a:pPr eaLnBrk="1" hangingPunct="1">
              <a:buFontTx/>
              <a:buNone/>
            </a:pPr>
            <a:r>
              <a:rPr lang="zh-CN" altLang="en-US" sz="2400" b="1" dirty="0">
                <a:ea typeface="宋体" panose="02010600030101010101" pitchFamily="2" charset="-122"/>
              </a:rPr>
              <a:t>    确定了项目范围和高层需求，并确定了用户类及用户代表后，就需要获取更具体、完整和详细的需求。具体需求的来源可以来自以下几种典型的途径。</a:t>
            </a:r>
            <a:endParaRPr lang="zh-CN" altLang="en-US" sz="2400" b="1" dirty="0">
              <a:ea typeface="宋体" panose="02010600030101010101" pitchFamily="2" charset="-122"/>
            </a:endParaRPr>
          </a:p>
          <a:p>
            <a:pPr marL="457200" indent="-95250" eaLnBrk="1" hangingPunct="1">
              <a:lnSpc>
                <a:spcPct val="105000"/>
              </a:lnSpc>
              <a:buFont typeface="+mj-ea"/>
              <a:buAutoNum type="circleNumDbPlain"/>
            </a:pPr>
            <a:r>
              <a:rPr lang="zh-CN" altLang="en-US" sz="2400" dirty="0">
                <a:ea typeface="宋体" panose="02010600030101010101" pitchFamily="2" charset="-122"/>
              </a:rPr>
              <a:t>  </a:t>
            </a:r>
            <a:r>
              <a:rPr lang="zh-CN" altLang="en-US" sz="2400" dirty="0">
                <a:solidFill>
                  <a:srgbClr val="0033CC"/>
                </a:solidFill>
                <a:latin typeface="楷体_GB2312" pitchFamily="49" charset="-122"/>
                <a:ea typeface="楷体_GB2312" pitchFamily="49" charset="-122"/>
              </a:rPr>
              <a:t>与用户进行交流。 </a:t>
            </a:r>
            <a:endParaRPr lang="zh-CN" altLang="en-US" sz="2400" dirty="0">
              <a:solidFill>
                <a:srgbClr val="0033CC"/>
              </a:solidFill>
              <a:latin typeface="楷体_GB2312" pitchFamily="49" charset="-122"/>
              <a:ea typeface="楷体_GB2312" pitchFamily="49" charset="-122"/>
            </a:endParaRPr>
          </a:p>
          <a:p>
            <a:pPr marL="457200" indent="-95250" eaLnBrk="1" hangingPunct="1">
              <a:lnSpc>
                <a:spcPct val="105000"/>
              </a:lnSpc>
              <a:buFont typeface="+mj-ea"/>
              <a:buAutoNum type="circleNumDbPlain"/>
            </a:pPr>
            <a:r>
              <a:rPr lang="zh-CN" altLang="en-US" sz="2400" dirty="0">
                <a:solidFill>
                  <a:srgbClr val="0033CC"/>
                </a:solidFill>
                <a:latin typeface="楷体_GB2312" pitchFamily="49" charset="-122"/>
                <a:ea typeface="楷体_GB2312" pitchFamily="49" charset="-122"/>
              </a:rPr>
              <a:t> 现有产品或竞争产品的描述文档。    </a:t>
            </a:r>
            <a:endParaRPr lang="zh-CN" altLang="en-US" sz="2400" dirty="0">
              <a:solidFill>
                <a:srgbClr val="0033CC"/>
              </a:solidFill>
              <a:latin typeface="楷体_GB2312" pitchFamily="49" charset="-122"/>
              <a:ea typeface="楷体_GB2312" pitchFamily="49" charset="-122"/>
            </a:endParaRPr>
          </a:p>
          <a:p>
            <a:pPr marL="457200" indent="-95250" eaLnBrk="1" hangingPunct="1">
              <a:lnSpc>
                <a:spcPct val="105000"/>
              </a:lnSpc>
              <a:buFont typeface="+mj-ea"/>
              <a:buAutoNum type="circleNumDbPlain"/>
            </a:pPr>
            <a:r>
              <a:rPr lang="zh-CN" altLang="en-US" sz="2400" dirty="0">
                <a:solidFill>
                  <a:srgbClr val="0033CC"/>
                </a:solidFill>
                <a:latin typeface="楷体_GB2312" pitchFamily="49" charset="-122"/>
                <a:ea typeface="楷体_GB2312" pitchFamily="49" charset="-122"/>
              </a:rPr>
              <a:t> 系统需求规格说明。</a:t>
            </a:r>
            <a:endParaRPr lang="zh-CN" altLang="en-US" sz="2400" dirty="0">
              <a:solidFill>
                <a:srgbClr val="0033CC"/>
              </a:solidFill>
              <a:latin typeface="楷体_GB2312" pitchFamily="49" charset="-122"/>
              <a:ea typeface="楷体_GB2312" pitchFamily="49" charset="-122"/>
            </a:endParaRPr>
          </a:p>
          <a:p>
            <a:pPr marL="457200" indent="-95250" eaLnBrk="1" hangingPunct="1">
              <a:lnSpc>
                <a:spcPct val="105000"/>
              </a:lnSpc>
              <a:buFont typeface="+mj-ea"/>
              <a:buAutoNum type="circleNumDbPlain"/>
            </a:pPr>
            <a:r>
              <a:rPr lang="zh-CN" altLang="en-US" sz="2400" dirty="0">
                <a:solidFill>
                  <a:srgbClr val="0033CC"/>
                </a:solidFill>
                <a:latin typeface="楷体_GB2312" pitchFamily="49" charset="-122"/>
                <a:ea typeface="楷体_GB2312" pitchFamily="49" charset="-122"/>
              </a:rPr>
              <a:t> 当前系统的问题报告和改进要求。</a:t>
            </a:r>
            <a:endParaRPr lang="zh-CN" altLang="en-US" sz="2400" dirty="0">
              <a:solidFill>
                <a:srgbClr val="0033CC"/>
              </a:solidFill>
              <a:latin typeface="楷体_GB2312" pitchFamily="49" charset="-122"/>
              <a:ea typeface="楷体_GB2312" pitchFamily="49" charset="-122"/>
            </a:endParaRPr>
          </a:p>
          <a:p>
            <a:pPr marL="457200" indent="-95250" eaLnBrk="1" hangingPunct="1">
              <a:lnSpc>
                <a:spcPct val="105000"/>
              </a:lnSpc>
              <a:buFont typeface="+mj-ea"/>
              <a:buAutoNum type="circleNumDbPlain"/>
            </a:pPr>
            <a:r>
              <a:rPr lang="zh-CN" altLang="en-US" sz="2400" dirty="0">
                <a:solidFill>
                  <a:srgbClr val="0033CC"/>
                </a:solidFill>
                <a:latin typeface="楷体_GB2312" pitchFamily="49" charset="-122"/>
                <a:ea typeface="楷体_GB2312" pitchFamily="49" charset="-122"/>
              </a:rPr>
              <a:t> 市场调查和用户问卷调查。</a:t>
            </a:r>
            <a:endParaRPr lang="zh-CN" altLang="en-US" sz="2400" dirty="0">
              <a:solidFill>
                <a:srgbClr val="0033CC"/>
              </a:solidFill>
              <a:latin typeface="楷体_GB2312" pitchFamily="49" charset="-122"/>
              <a:ea typeface="楷体_GB2312" pitchFamily="49" charset="-122"/>
            </a:endParaRPr>
          </a:p>
          <a:p>
            <a:pPr marL="457200" indent="-95250" eaLnBrk="1" hangingPunct="1">
              <a:lnSpc>
                <a:spcPct val="105000"/>
              </a:lnSpc>
              <a:buFont typeface="+mj-ea"/>
              <a:buAutoNum type="circleNumDbPlain"/>
            </a:pPr>
            <a:r>
              <a:rPr lang="zh-CN" altLang="en-US" sz="2400" dirty="0">
                <a:solidFill>
                  <a:srgbClr val="0033CC"/>
                </a:solidFill>
                <a:latin typeface="楷体_GB2312" pitchFamily="49" charset="-122"/>
                <a:ea typeface="楷体_GB2312" pitchFamily="49" charset="-122"/>
              </a:rPr>
              <a:t> 观察用户如何工作。</a:t>
            </a:r>
            <a:r>
              <a:rPr lang="zh-CN" altLang="en-US" dirty="0">
                <a:solidFill>
                  <a:srgbClr val="0033CC"/>
                </a:solidFill>
                <a:latin typeface="楷体_GB2312" pitchFamily="49" charset="-122"/>
                <a:ea typeface="楷体_GB2312" pitchFamily="49" charset="-122"/>
              </a:rPr>
              <a:t>   </a:t>
            </a:r>
            <a:r>
              <a:rPr lang="zh-CN" altLang="en-US" sz="2800" dirty="0">
                <a:solidFill>
                  <a:srgbClr val="0033CC"/>
                </a:solidFill>
                <a:latin typeface="楷体_GB2312" pitchFamily="49" charset="-122"/>
                <a:ea typeface="楷体_GB2312" pitchFamily="49" charset="-122"/>
              </a:rPr>
              <a:t> </a:t>
            </a:r>
            <a:endParaRPr lang="zh-CN" altLang="en-US" sz="2800" dirty="0">
              <a:solidFill>
                <a:srgbClr val="0033CC"/>
              </a:solidFill>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3200" dirty="0">
                <a:solidFill>
                  <a:schemeClr val="bg1"/>
                </a:solidFill>
                <a:latin typeface="+mj-ea"/>
              </a:rPr>
              <a:t>需求获取的过程</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solidFill>
                  <a:schemeClr val="bg1"/>
                </a:solidFill>
              </a:rPr>
              <a:t>1.1 </a:t>
            </a:r>
            <a:r>
              <a:rPr lang="zh-CN" altLang="en-US" dirty="0">
                <a:solidFill>
                  <a:schemeClr val="bg1"/>
                </a:solidFill>
              </a:rPr>
              <a:t>软件的概念、特性和分类</a:t>
            </a:r>
            <a:endParaRPr lang="zh-CN" altLang="en-US" dirty="0">
              <a:solidFill>
                <a:schemeClr val="bg1"/>
              </a:solidFill>
            </a:endParaRPr>
          </a:p>
        </p:txBody>
      </p:sp>
      <p:sp>
        <p:nvSpPr>
          <p:cNvPr id="5" name="Rectangle 3"/>
          <p:cNvSpPr txBox="1">
            <a:spLocks noChangeArrowheads="1"/>
          </p:cNvSpPr>
          <p:nvPr/>
        </p:nvSpPr>
        <p:spPr bwMode="auto">
          <a:xfrm>
            <a:off x="457200" y="1411311"/>
            <a:ext cx="8229600" cy="5303837"/>
          </a:xfrm>
          <a:prstGeom prst="rect">
            <a:avLst/>
          </a:prstGeom>
          <a:noFill/>
          <a:ln w="9525">
            <a:noFill/>
            <a:miter lim="800000"/>
          </a:ln>
          <a:effectLst/>
        </p:spPr>
        <p:txBody>
          <a:bodyPr/>
          <a:lstStyle/>
          <a:p>
            <a:pPr marL="342900" indent="-342900" fontAlgn="base">
              <a:spcBef>
                <a:spcPct val="20000"/>
              </a:spcBef>
              <a:spcAft>
                <a:spcPct val="0"/>
              </a:spcAft>
              <a:buBlip>
                <a:blip r:embed="rId1"/>
              </a:buBlip>
              <a:defRPr/>
            </a:pPr>
            <a:r>
              <a:rPr lang="zh-CN" altLang="en-US" sz="3200" b="1" dirty="0">
                <a:solidFill>
                  <a:srgbClr val="CC0000"/>
                </a:solidFill>
                <a:ea typeface="宋体" panose="02010600030101010101" pitchFamily="2" charset="-122"/>
              </a:rPr>
              <a:t>软件的分类   </a:t>
            </a:r>
            <a:endParaRPr lang="zh-CN" altLang="en-US" sz="3200" b="1" dirty="0">
              <a:solidFill>
                <a:srgbClr val="CC0000"/>
              </a:solidFill>
              <a:ea typeface="宋体" panose="02010600030101010101" pitchFamily="2" charset="-122"/>
            </a:endParaRPr>
          </a:p>
          <a:p>
            <a:pPr marL="342900" indent="-342900">
              <a:spcBef>
                <a:spcPct val="20000"/>
              </a:spcBef>
              <a:defRPr/>
            </a:pPr>
            <a:r>
              <a:rPr lang="zh-CN" altLang="en-US" sz="2800" b="1" kern="0" dirty="0">
                <a:solidFill>
                  <a:schemeClr val="accent2"/>
                </a:solidFill>
                <a:latin typeface="楷体_GB2312" pitchFamily="49" charset="-122"/>
                <a:ea typeface="楷体_GB2312" pitchFamily="49" charset="-122"/>
              </a:rPr>
              <a:t>（</a:t>
            </a:r>
            <a:r>
              <a:rPr lang="en-US" altLang="zh-CN" sz="2800" b="1" kern="0" dirty="0">
                <a:solidFill>
                  <a:schemeClr val="accent2"/>
                </a:solidFill>
                <a:latin typeface="楷体_GB2312" pitchFamily="49" charset="-122"/>
                <a:ea typeface="楷体_GB2312" pitchFamily="49" charset="-122"/>
              </a:rPr>
              <a:t>3</a:t>
            </a:r>
            <a:r>
              <a:rPr lang="zh-CN" altLang="en-US" sz="2800" b="1" kern="0" dirty="0">
                <a:solidFill>
                  <a:schemeClr val="accent2"/>
                </a:solidFill>
                <a:latin typeface="楷体_GB2312" pitchFamily="49" charset="-122"/>
                <a:ea typeface="楷体_GB2312" pitchFamily="49" charset="-122"/>
              </a:rPr>
              <a:t>）应用软件</a:t>
            </a:r>
            <a:endParaRPr lang="en-US" altLang="zh-CN" sz="2800" b="1" kern="0" dirty="0">
              <a:solidFill>
                <a:schemeClr val="accent2"/>
              </a:solidFill>
              <a:latin typeface="楷体_GB2312" pitchFamily="49"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工程与科学计算软件</a:t>
            </a:r>
            <a:endParaRPr lang="en-US" altLang="zh-CN"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商业数据处理软件</a:t>
            </a:r>
            <a:endParaRPr lang="en-US" altLang="zh-CN"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en-US" altLang="zh-CN" sz="2400" b="1" dirty="0">
                <a:effectLst>
                  <a:outerShdw blurRad="38100" dist="38100" dir="2700000" algn="tl">
                    <a:srgbClr val="C0C0C0"/>
                  </a:outerShdw>
                </a:effectLst>
                <a:latin typeface="黑体" panose="02010609060101010101" pitchFamily="2" charset="-122"/>
                <a:ea typeface="楷体_GB2312" pitchFamily="49" charset="-122"/>
              </a:rPr>
              <a:t>ERP</a:t>
            </a: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软件</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计算机辅助设计／制造软件</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系统仿真软件</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智能产品嵌入软件</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事务管理、办公自动化软件</a:t>
            </a:r>
            <a:endParaRPr lang="en-US" altLang="zh-CN" sz="2400" b="1" dirty="0">
              <a:effectLst>
                <a:outerShdw blurRad="38100" dist="38100" dir="2700000" algn="tl">
                  <a:srgbClr val="C0C0C0"/>
                </a:outerShdw>
              </a:effectLst>
              <a:latin typeface="黑体" panose="02010609060101010101" pitchFamily="2" charset="-122"/>
              <a:ea typeface="楷体_GB2312" pitchFamily="49" charset="-122"/>
            </a:endParaRPr>
          </a:p>
          <a:p>
            <a:pPr marL="1143000" lvl="2" indent="-228600">
              <a:buFontTx/>
              <a:buChar char="•"/>
              <a:defRPr/>
            </a:pPr>
            <a:r>
              <a:rPr lang="en-US" altLang="zh-CN" sz="2400" b="1" dirty="0">
                <a:effectLst>
                  <a:outerShdw blurRad="38100" dist="38100" dir="2700000" algn="tl">
                    <a:srgbClr val="C0C0C0"/>
                  </a:outerShdw>
                </a:effectLst>
                <a:latin typeface="黑体" panose="02010609060101010101" pitchFamily="2" charset="-122"/>
                <a:ea typeface="楷体_GB2312" pitchFamily="49" charset="-122"/>
              </a:rPr>
              <a:t>C/S</a:t>
            </a: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a:t>
            </a:r>
            <a:r>
              <a:rPr lang="en-US" altLang="zh-CN" sz="2400" b="1" dirty="0">
                <a:effectLst>
                  <a:outerShdw blurRad="38100" dist="38100" dir="2700000" algn="tl">
                    <a:srgbClr val="C0C0C0"/>
                  </a:outerShdw>
                </a:effectLst>
                <a:latin typeface="黑体" panose="02010609060101010101" pitchFamily="2" charset="-122"/>
                <a:ea typeface="楷体_GB2312" pitchFamily="49" charset="-122"/>
              </a:rPr>
              <a:t>B/S</a:t>
            </a: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结构 门户网站和移动应用等</a:t>
            </a:r>
            <a:r>
              <a:rPr lang="en-US" altLang="zh-CN" sz="2400" b="1" dirty="0">
                <a:effectLst>
                  <a:outerShdw blurRad="38100" dist="38100" dir="2700000" algn="tl">
                    <a:srgbClr val="C0C0C0"/>
                  </a:outerShdw>
                </a:effectLst>
                <a:latin typeface="黑体" panose="02010609060101010101" pitchFamily="2" charset="-122"/>
                <a:ea typeface="楷体_GB2312" pitchFamily="49" charset="-122"/>
              </a:rPr>
              <a:t>… … …</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342900" indent="-342900">
              <a:spcBef>
                <a:spcPct val="20000"/>
              </a:spcBef>
              <a:defRPr/>
            </a:pPr>
            <a:r>
              <a:rPr lang="zh-CN" altLang="en-US" sz="2800" b="1" kern="0" dirty="0">
                <a:solidFill>
                  <a:schemeClr val="accent2"/>
                </a:solidFill>
                <a:latin typeface="楷体_GB2312" pitchFamily="49" charset="-122"/>
                <a:ea typeface="楷体_GB2312" pitchFamily="49" charset="-122"/>
              </a:rPr>
              <a:t>（</a:t>
            </a:r>
            <a:r>
              <a:rPr lang="en-US" altLang="zh-CN" sz="2800" b="1" kern="0" dirty="0">
                <a:solidFill>
                  <a:schemeClr val="accent2"/>
                </a:solidFill>
                <a:latin typeface="楷体_GB2312" pitchFamily="49" charset="-122"/>
                <a:ea typeface="楷体_GB2312" pitchFamily="49" charset="-122"/>
              </a:rPr>
              <a:t>4</a:t>
            </a:r>
            <a:r>
              <a:rPr lang="zh-CN" altLang="en-US" sz="2800" b="1" kern="0" dirty="0">
                <a:solidFill>
                  <a:schemeClr val="accent2"/>
                </a:solidFill>
                <a:latin typeface="楷体_GB2312" pitchFamily="49" charset="-122"/>
                <a:ea typeface="楷体_GB2312" pitchFamily="49" charset="-122"/>
              </a:rPr>
              <a:t>）可复用软件</a:t>
            </a:r>
            <a:endParaRPr lang="en-US" altLang="zh-CN" sz="2800" b="1" kern="0" dirty="0">
              <a:solidFill>
                <a:schemeClr val="accent2"/>
              </a:solidFill>
              <a:latin typeface="楷体_GB2312" pitchFamily="49" charset="-122"/>
              <a:ea typeface="楷体_GB2312" pitchFamily="49" charset="-122"/>
            </a:endParaRPr>
          </a:p>
          <a:p>
            <a:pPr marL="1257300" lvl="2" indent="-342900">
              <a:spcBef>
                <a:spcPct val="20000"/>
              </a:spcBef>
              <a:buFont typeface="Arial" panose="020B0604020202020204" pitchFamily="34" charset="0"/>
              <a:buChar char="•"/>
              <a:defRPr/>
            </a:pPr>
            <a:r>
              <a:rPr lang="zh-CN" altLang="en-US" sz="2400" b="1" dirty="0">
                <a:effectLst>
                  <a:outerShdw blurRad="38100" dist="38100" dir="2700000" algn="tl">
                    <a:srgbClr val="C0C0C0"/>
                  </a:outerShdw>
                </a:effectLst>
                <a:latin typeface="黑体" panose="02010609060101010101" pitchFamily="2" charset="-122"/>
                <a:ea typeface="楷体_GB2312" pitchFamily="49" charset="-122"/>
              </a:rPr>
              <a:t>标准函数库、类库、构件库等</a:t>
            </a:r>
            <a:endParaRPr lang="zh-CN" altLang="en-US" sz="2400" b="1" dirty="0">
              <a:effectLst>
                <a:outerShdw blurRad="38100" dist="38100" dir="2700000" algn="tl">
                  <a:srgbClr val="C0C0C0"/>
                </a:outerShdw>
              </a:effectLst>
              <a:latin typeface="黑体" panose="02010609060101010101" pitchFamily="2" charset="-122"/>
              <a:ea typeface="楷体_GB2312" pitchFamily="49" charset="-122"/>
            </a:endParaRPr>
          </a:p>
          <a:p>
            <a:pPr marL="2057400" lvl="4" indent="-228600">
              <a:lnSpc>
                <a:spcPct val="115000"/>
              </a:lnSpc>
              <a:spcBef>
                <a:spcPct val="20000"/>
              </a:spcBef>
              <a:buFontTx/>
              <a:buChar char="•"/>
              <a:defRPr/>
            </a:pPr>
            <a:endParaRPr lang="en-US" altLang="zh-CN" sz="2400" b="1" dirty="0">
              <a:solidFill>
                <a:srgbClr val="008080"/>
              </a:solidFill>
              <a:effectLst>
                <a:outerShdw blurRad="38100" dist="38100" dir="2700000" algn="tl">
                  <a:srgbClr val="C0C0C0"/>
                </a:outerShdw>
              </a:effectLst>
              <a:latin typeface="黑体" panose="02010609060101010101" pitchFamily="2"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57200" y="1600200"/>
            <a:ext cx="8229600" cy="4829196"/>
          </a:xfrm>
        </p:spPr>
        <p:txBody>
          <a:bodyPr/>
          <a:lstStyle/>
          <a:p>
            <a:pPr eaLnBrk="1" hangingPunct="1">
              <a:lnSpc>
                <a:spcPct val="90000"/>
              </a:lnSpc>
              <a:buFontTx/>
              <a:buNone/>
            </a:pPr>
            <a:r>
              <a:rPr lang="en-US" altLang="zh-CN" sz="2800" b="1" dirty="0">
                <a:ea typeface="宋体" panose="02010600030101010101" pitchFamily="2" charset="-122"/>
              </a:rPr>
              <a:t>5.</a:t>
            </a:r>
            <a:r>
              <a:rPr lang="zh-CN" altLang="en-US" sz="2800" b="1" dirty="0">
                <a:ea typeface="宋体" panose="02010600030101010101" pitchFamily="2" charset="-122"/>
              </a:rPr>
              <a:t>）确定目标系统的业务工作流</a:t>
            </a:r>
            <a:endParaRPr lang="zh-CN" altLang="en-US" sz="2800" b="1" dirty="0">
              <a:ea typeface="宋体" panose="02010600030101010101" pitchFamily="2" charset="-122"/>
            </a:endParaRPr>
          </a:p>
          <a:p>
            <a:pPr eaLnBrk="1" hangingPunct="1">
              <a:lnSpc>
                <a:spcPct val="90000"/>
              </a:lnSpc>
              <a:buFontTx/>
              <a:buNone/>
            </a:pPr>
            <a:r>
              <a:rPr lang="zh-CN" altLang="en-US" sz="2400" dirty="0">
                <a:ea typeface="宋体" panose="02010600030101010101" pitchFamily="2" charset="-122"/>
              </a:rPr>
              <a:t>    </a:t>
            </a:r>
            <a:r>
              <a:rPr lang="zh-CN" altLang="en-US" sz="2400" b="1" dirty="0">
                <a:ea typeface="宋体" panose="02010600030101010101" pitchFamily="2" charset="-122"/>
              </a:rPr>
              <a:t>具体到当前待开发的应用系统，确定系统的业务工作流和主要的业务规则，采取需求调研的方法获取所需的信息。例如，针对信息系统的需求调研方法如下：</a:t>
            </a:r>
            <a:endParaRPr lang="zh-CN" altLang="en-US" sz="2400" b="1" dirty="0">
              <a:ea typeface="宋体" panose="02010600030101010101" pitchFamily="2" charset="-122"/>
            </a:endParaRPr>
          </a:p>
          <a:p>
            <a:pPr marL="457200" indent="-95250" eaLnBrk="1" hangingPunct="1">
              <a:lnSpc>
                <a:spcPct val="90000"/>
              </a:lnSpc>
              <a:buFont typeface="+mj-ea"/>
              <a:buAutoNum type="circleNumDbPlain"/>
            </a:pPr>
            <a:r>
              <a:rPr lang="zh-CN" altLang="en-US" sz="2400" dirty="0">
                <a:ea typeface="宋体" panose="02010600030101010101" pitchFamily="2" charset="-122"/>
              </a:rPr>
              <a:t>  </a:t>
            </a:r>
            <a:r>
              <a:rPr lang="zh-CN" altLang="en-US" sz="2400" dirty="0">
                <a:solidFill>
                  <a:srgbClr val="0033CC"/>
                </a:solidFill>
                <a:latin typeface="楷体_GB2312" pitchFamily="49" charset="-122"/>
                <a:ea typeface="楷体_GB2312" pitchFamily="49" charset="-122"/>
              </a:rPr>
              <a:t>调研用户的组织结构、岗位设置、职责定义，从功能上区分有多少个子系统，划分系统的大致范围，明确系统的目标。</a:t>
            </a:r>
            <a:endParaRPr lang="zh-CN" altLang="en-US" sz="2400" dirty="0">
              <a:solidFill>
                <a:srgbClr val="0033CC"/>
              </a:solidFill>
              <a:latin typeface="楷体_GB2312" pitchFamily="49" charset="-122"/>
              <a:ea typeface="楷体_GB2312" pitchFamily="49" charset="-122"/>
            </a:endParaRPr>
          </a:p>
          <a:p>
            <a:pPr marL="457200" indent="-95250" eaLnBrk="1" hangingPunct="1">
              <a:lnSpc>
                <a:spcPct val="90000"/>
              </a:lnSpc>
              <a:buFont typeface="+mj-ea"/>
              <a:buAutoNum type="circleNumDbPlain"/>
            </a:pPr>
            <a:r>
              <a:rPr lang="zh-CN" altLang="en-US" sz="2400" dirty="0">
                <a:solidFill>
                  <a:srgbClr val="0033CC"/>
                </a:solidFill>
                <a:latin typeface="楷体_GB2312" pitchFamily="49" charset="-122"/>
                <a:ea typeface="楷体_GB2312" pitchFamily="49" charset="-122"/>
              </a:rPr>
              <a:t> 调研每个子系统的工作流程、功能与处理规则，收集原始信息资料，用数据流来表示物流、资金流、信息流三者的关系。</a:t>
            </a:r>
            <a:endParaRPr lang="zh-CN" altLang="en-US" sz="2400" dirty="0">
              <a:solidFill>
                <a:srgbClr val="0033CC"/>
              </a:solidFill>
              <a:latin typeface="楷体_GB2312" pitchFamily="49" charset="-122"/>
              <a:ea typeface="楷体_GB2312" pitchFamily="49" charset="-122"/>
            </a:endParaRPr>
          </a:p>
          <a:p>
            <a:pPr marL="457200" indent="-95250" eaLnBrk="1" hangingPunct="1">
              <a:lnSpc>
                <a:spcPct val="90000"/>
              </a:lnSpc>
              <a:buFont typeface="+mj-ea"/>
              <a:buAutoNum type="circleNumDbPlain"/>
            </a:pPr>
            <a:r>
              <a:rPr lang="zh-CN" altLang="en-US" sz="2400" dirty="0">
                <a:solidFill>
                  <a:srgbClr val="0033CC"/>
                </a:solidFill>
                <a:latin typeface="楷体_GB2312" pitchFamily="49" charset="-122"/>
                <a:ea typeface="楷体_GB2312" pitchFamily="49" charset="-122"/>
              </a:rPr>
              <a:t> 对调研内容事先准备，针对不同管理层次的用户询问不同的问题，列出问题清单。将操作层、管理层、决策层的需求既联系又区分开来，形成一个需求的层次。   </a:t>
            </a:r>
            <a:endParaRPr lang="zh-CN" altLang="en-US" sz="2400" dirty="0">
              <a:solidFill>
                <a:srgbClr val="0033CC"/>
              </a:solidFill>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3200" dirty="0">
                <a:solidFill>
                  <a:schemeClr val="bg1"/>
                </a:solidFill>
                <a:latin typeface="+mj-ea"/>
              </a:rPr>
              <a:t>需求获取的过程</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p:txBody>
          <a:bodyPr/>
          <a:lstStyle/>
          <a:p>
            <a:pPr eaLnBrk="1" hangingPunct="1">
              <a:buFontTx/>
              <a:buNone/>
            </a:pPr>
            <a:r>
              <a:rPr lang="en-US" altLang="zh-CN" sz="2800" b="1" dirty="0">
                <a:latin typeface="宋体" panose="02010600030101010101" pitchFamily="2" charset="-122"/>
                <a:ea typeface="宋体" panose="02010600030101010101" pitchFamily="2" charset="-122"/>
              </a:rPr>
              <a:t>6</a:t>
            </a:r>
            <a:r>
              <a:rPr lang="zh-CN" altLang="en-US" sz="2800" b="1" dirty="0">
                <a:latin typeface="宋体" panose="02010600030101010101" pitchFamily="2" charset="-122"/>
                <a:ea typeface="宋体" panose="02010600030101010101" pitchFamily="2" charset="-122"/>
              </a:rPr>
              <a:t>）需求整理与总结</a:t>
            </a:r>
            <a:endParaRPr lang="zh-CN" altLang="en-US" sz="2800" b="1" dirty="0">
              <a:latin typeface="宋体" panose="02010600030101010101" pitchFamily="2" charset="-122"/>
              <a:ea typeface="宋体" panose="02010600030101010101" pitchFamily="2" charset="-122"/>
            </a:endParaRPr>
          </a:p>
          <a:p>
            <a:pPr marL="542925" eaLnBrk="1" hangingPunct="1">
              <a:lnSpc>
                <a:spcPts val="3500"/>
              </a:lnSpc>
              <a:spcBef>
                <a:spcPts val="1200"/>
              </a:spcBef>
              <a:buClr>
                <a:schemeClr val="accent2"/>
              </a:buClr>
              <a:buSzPct val="750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必须对上面步骤取得的需求资料进行整理和总结，确定对软件系统的综合要求，即软件的需求。</a:t>
            </a:r>
            <a:endParaRPr lang="zh-CN" altLang="en-US" sz="2400" dirty="0">
              <a:latin typeface="宋体" panose="02010600030101010101" pitchFamily="2" charset="-122"/>
              <a:ea typeface="宋体" panose="02010600030101010101" pitchFamily="2" charset="-122"/>
            </a:endParaRPr>
          </a:p>
          <a:p>
            <a:pPr marL="542925" eaLnBrk="1" hangingPunct="1">
              <a:lnSpc>
                <a:spcPts val="3500"/>
              </a:lnSpc>
              <a:spcBef>
                <a:spcPts val="1200"/>
              </a:spcBef>
              <a:buClr>
                <a:schemeClr val="accent2"/>
              </a:buClr>
              <a:buSzPct val="750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并提出这些需求实现条件，以及需求应达到的标准。</a:t>
            </a:r>
            <a:endParaRPr lang="zh-CN" altLang="en-US" sz="2400" dirty="0">
              <a:latin typeface="宋体" panose="02010600030101010101" pitchFamily="2" charset="-122"/>
              <a:ea typeface="宋体" panose="02010600030101010101" pitchFamily="2" charset="-122"/>
            </a:endParaRPr>
          </a:p>
          <a:p>
            <a:pPr marL="542925" eaLnBrk="1" hangingPunct="1">
              <a:lnSpc>
                <a:spcPts val="3500"/>
              </a:lnSpc>
              <a:spcBef>
                <a:spcPts val="1200"/>
              </a:spcBef>
              <a:buClr>
                <a:schemeClr val="accent2"/>
              </a:buClr>
              <a:buSzPct val="750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这些需求包括功能需求、性能需求、环境需求、可靠性需求、安全保密要求、用户界面需求、资源使用需求、软件成本消耗与开发进度需求等。</a:t>
            </a:r>
            <a:endParaRPr lang="zh-CN" altLang="en-US" sz="2400"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3200" dirty="0">
                <a:solidFill>
                  <a:schemeClr val="bg1"/>
                </a:solidFill>
                <a:latin typeface="+mj-ea"/>
              </a:rPr>
              <a:t>需求获取的过程</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p:txBody>
          <a:bodyPr/>
          <a:lstStyle/>
          <a:p>
            <a:pPr eaLnBrk="1" hangingPunct="1"/>
            <a:r>
              <a:rPr lang="zh-CN" altLang="en-US" sz="2800" dirty="0">
                <a:latin typeface="楷体_GB2312" pitchFamily="49" charset="-122"/>
                <a:ea typeface="楷体_GB2312" pitchFamily="49" charset="-122"/>
              </a:rPr>
              <a:t>可以把软件需求分析阶段的工作分为</a:t>
            </a:r>
            <a:r>
              <a:rPr lang="en-US" altLang="zh-CN" sz="2800" dirty="0">
                <a:latin typeface="楷体_GB2312" pitchFamily="49" charset="-122"/>
                <a:ea typeface="楷体_GB2312" pitchFamily="49" charset="-122"/>
              </a:rPr>
              <a:t>4</a:t>
            </a:r>
            <a:r>
              <a:rPr lang="zh-CN" altLang="en-US" sz="2800" dirty="0">
                <a:latin typeface="楷体_GB2312" pitchFamily="49" charset="-122"/>
                <a:ea typeface="楷体_GB2312" pitchFamily="49" charset="-122"/>
              </a:rPr>
              <a:t>个步骤，即</a:t>
            </a:r>
            <a:r>
              <a:rPr lang="zh-CN" altLang="en-US" sz="2800" b="1" dirty="0">
                <a:solidFill>
                  <a:srgbClr val="3366FF"/>
                </a:solidFill>
                <a:latin typeface="楷体_GB2312" pitchFamily="49" charset="-122"/>
                <a:ea typeface="楷体_GB2312" pitchFamily="49" charset="-122"/>
              </a:rPr>
              <a:t>获取需求</a:t>
            </a:r>
            <a:r>
              <a:rPr lang="zh-CN" altLang="en-US" sz="2800" dirty="0">
                <a:latin typeface="楷体_GB2312" pitchFamily="49" charset="-122"/>
                <a:ea typeface="楷体_GB2312" pitchFamily="49" charset="-122"/>
              </a:rPr>
              <a:t>、</a:t>
            </a:r>
            <a:r>
              <a:rPr lang="zh-CN" altLang="en-US" sz="2800" b="1" dirty="0">
                <a:solidFill>
                  <a:srgbClr val="3366FF"/>
                </a:solidFill>
                <a:latin typeface="楷体_GB2312" pitchFamily="49" charset="-122"/>
                <a:ea typeface="楷体_GB2312" pitchFamily="49" charset="-122"/>
              </a:rPr>
              <a:t>分析需求</a:t>
            </a:r>
            <a:r>
              <a:rPr lang="zh-CN" altLang="en-US" sz="2800" dirty="0">
                <a:latin typeface="楷体_GB2312" pitchFamily="49" charset="-122"/>
                <a:ea typeface="楷体_GB2312" pitchFamily="49" charset="-122"/>
              </a:rPr>
              <a:t>、</a:t>
            </a:r>
            <a:r>
              <a:rPr lang="zh-CN" altLang="en-US" sz="2800" b="1" dirty="0">
                <a:solidFill>
                  <a:srgbClr val="3366FF"/>
                </a:solidFill>
                <a:latin typeface="楷体_GB2312" pitchFamily="49" charset="-122"/>
                <a:ea typeface="楷体_GB2312" pitchFamily="49" charset="-122"/>
              </a:rPr>
              <a:t>定义需求</a:t>
            </a:r>
            <a:r>
              <a:rPr lang="zh-CN" altLang="en-US" sz="2800" dirty="0">
                <a:latin typeface="楷体_GB2312" pitchFamily="49" charset="-122"/>
                <a:ea typeface="楷体_GB2312" pitchFamily="49" charset="-122"/>
              </a:rPr>
              <a:t>和</a:t>
            </a:r>
            <a:r>
              <a:rPr lang="zh-CN" altLang="en-US" sz="2800" b="1" dirty="0">
                <a:solidFill>
                  <a:srgbClr val="3366FF"/>
                </a:solidFill>
                <a:latin typeface="楷体_GB2312" pitchFamily="49" charset="-122"/>
                <a:ea typeface="楷体_GB2312" pitchFamily="49" charset="-122"/>
              </a:rPr>
              <a:t>验证需求</a:t>
            </a:r>
            <a:r>
              <a:rPr lang="zh-CN" altLang="en-US" sz="2800" dirty="0">
                <a:latin typeface="楷体_GB2312" pitchFamily="49" charset="-122"/>
                <a:ea typeface="楷体_GB2312" pitchFamily="49" charset="-122"/>
              </a:rPr>
              <a:t>，如图所示。</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6388" name="Picture 4" descr="0301"/>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57158" y="3500438"/>
            <a:ext cx="8461375" cy="1606550"/>
          </a:xfrm>
          <a:prstGeom prst="rect">
            <a:avLst/>
          </a:prstGeom>
          <a:noFill/>
          <a:ln w="9525">
            <a:noFill/>
            <a:miter lim="800000"/>
            <a:headEnd/>
            <a:tailEnd/>
          </a:ln>
        </p:spPr>
      </p:pic>
      <p:sp>
        <p:nvSpPr>
          <p:cNvPr id="16389" name="Text Box 5"/>
          <p:cNvSpPr txBox="1">
            <a:spLocks noChangeArrowheads="1"/>
          </p:cNvSpPr>
          <p:nvPr/>
        </p:nvSpPr>
        <p:spPr bwMode="auto">
          <a:xfrm>
            <a:off x="2357422" y="5357826"/>
            <a:ext cx="4679950" cy="457200"/>
          </a:xfrm>
          <a:prstGeom prst="rect">
            <a:avLst/>
          </a:prstGeom>
          <a:noFill/>
          <a:ln w="9525">
            <a:noFill/>
            <a:miter lim="800000"/>
          </a:ln>
        </p:spPr>
        <p:txBody>
          <a:bodyPr>
            <a:spAutoFit/>
          </a:bodyPr>
          <a:lstStyle/>
          <a:p>
            <a:pPr algn="ctr">
              <a:spcBef>
                <a:spcPct val="50000"/>
              </a:spcBef>
            </a:pPr>
            <a:r>
              <a:rPr lang="zh-CN" altLang="en-US" sz="2400" b="1" dirty="0">
                <a:latin typeface="楷体_GB2312" pitchFamily="49" charset="-122"/>
                <a:ea typeface="楷体_GB2312" pitchFamily="49" charset="-122"/>
              </a:rPr>
              <a:t>软件需求分析阶段的工作步骤 </a:t>
            </a:r>
            <a:endParaRPr lang="zh-CN" altLang="en-US" sz="2400" b="1" dirty="0">
              <a:latin typeface="楷体_GB2312" pitchFamily="49" charset="-122"/>
              <a:ea typeface="楷体_GB2312" pitchFamily="49" charset="-122"/>
            </a:endParaRPr>
          </a:p>
        </p:txBody>
      </p:sp>
      <p:sp>
        <p:nvSpPr>
          <p:cNvPr id="7"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4000" dirty="0"/>
              <a:t>软件需求分析阶段的任务</a:t>
            </a:r>
            <a:endParaRPr lang="zh-CN" altLang="en-US" sz="3200" dirty="0"/>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357158" y="1571612"/>
            <a:ext cx="8435975" cy="4857750"/>
          </a:xfrm>
        </p:spPr>
        <p:txBody>
          <a:bodyPr/>
          <a:lstStyle/>
          <a:p>
            <a:pPr marL="514350" indent="-514350">
              <a:buFont typeface="+mj-ea"/>
              <a:buAutoNum type="circleNumDbPlain"/>
            </a:pPr>
            <a:r>
              <a:rPr lang="zh-CN" altLang="en-US" b="1" dirty="0">
                <a:solidFill>
                  <a:srgbClr val="3366FF"/>
                </a:solidFill>
                <a:ea typeface="宋体" panose="02010600030101010101" pitchFamily="2" charset="-122"/>
              </a:rPr>
              <a:t> 需求获取</a:t>
            </a:r>
            <a:endParaRPr lang="zh-CN" altLang="en-US" b="1" dirty="0">
              <a:solidFill>
                <a:srgbClr val="3366FF"/>
              </a:solidFill>
              <a:ea typeface="宋体" panose="02010600030101010101" pitchFamily="2" charset="-122"/>
            </a:endParaRPr>
          </a:p>
          <a:p>
            <a:pPr eaLnBrk="1" hangingPunct="1">
              <a:buFontTx/>
              <a:buNone/>
            </a:pPr>
            <a:r>
              <a:rPr kumimoji="1" lang="zh-CN" altLang="en-US" sz="2800" dirty="0">
                <a:ea typeface="楷体_GB2312" pitchFamily="49" charset="-122"/>
              </a:rPr>
              <a:t>   </a:t>
            </a:r>
            <a:r>
              <a:rPr kumimoji="1" lang="en-US" altLang="zh-CN" sz="2800" dirty="0">
                <a:latin typeface="宋体" panose="02010600030101010101" pitchFamily="2" charset="-122"/>
                <a:ea typeface="楷体_GB2312" pitchFamily="49" charset="-122"/>
              </a:rPr>
              <a:t>    </a:t>
            </a:r>
            <a:r>
              <a:rPr kumimoji="1" lang="zh-CN" altLang="en-US" sz="2800" dirty="0">
                <a:latin typeface="宋体" panose="02010600030101010101" pitchFamily="2" charset="-122"/>
                <a:ea typeface="宋体" panose="02010600030101010101" pitchFamily="2" charset="-122"/>
              </a:rPr>
              <a:t>通过启发、引导从客户（或用户）那里得到的原始需求是他们的</a:t>
            </a:r>
            <a:r>
              <a:rPr kumimoji="1" lang="zh-CN" altLang="en-US" sz="2800" b="1" dirty="0">
                <a:solidFill>
                  <a:srgbClr val="FF0000"/>
                </a:solidFill>
                <a:latin typeface="宋体" panose="02010600030101010101" pitchFamily="2" charset="-122"/>
                <a:ea typeface="宋体" panose="02010600030101010101" pitchFamily="2" charset="-122"/>
              </a:rPr>
              <a:t>业务要求（</a:t>
            </a:r>
            <a:r>
              <a:rPr kumimoji="1" lang="en-US" altLang="zh-CN" sz="2800" b="1" dirty="0">
                <a:solidFill>
                  <a:srgbClr val="FF0000"/>
                </a:solidFill>
                <a:latin typeface="宋体" panose="02010600030101010101" pitchFamily="2" charset="-122"/>
                <a:ea typeface="宋体" panose="02010600030101010101" pitchFamily="2" charset="-122"/>
              </a:rPr>
              <a:t>needs</a:t>
            </a:r>
            <a:r>
              <a:rPr kumimoji="1" lang="zh-CN" altLang="en-US" sz="2800" b="1" dirty="0">
                <a:solidFill>
                  <a:srgbClr val="FF0000"/>
                </a:solidFill>
                <a:latin typeface="宋体" panose="02010600030101010101" pitchFamily="2" charset="-122"/>
                <a:ea typeface="宋体" panose="02010600030101010101" pitchFamily="2" charset="-122"/>
              </a:rPr>
              <a:t>），</a:t>
            </a:r>
            <a:r>
              <a:rPr kumimoji="1" lang="zh-CN" altLang="en-US" sz="2800" b="1" dirty="0">
                <a:latin typeface="宋体" panose="02010600030101010101" pitchFamily="2" charset="-122"/>
                <a:ea typeface="宋体" panose="02010600030101010101" pitchFamily="2" charset="-122"/>
              </a:rPr>
              <a:t>简称为</a:t>
            </a:r>
            <a:r>
              <a:rPr kumimoji="1" lang="en-US" altLang="zh-CN" sz="2800" b="1" dirty="0">
                <a:latin typeface="宋体" panose="02010600030101010101" pitchFamily="2" charset="-122"/>
                <a:ea typeface="宋体" panose="02010600030101010101" pitchFamily="2" charset="-122"/>
              </a:rPr>
              <a:t>N</a:t>
            </a:r>
            <a:r>
              <a:rPr kumimoji="1" lang="zh-CN" altLang="en-US" sz="2800" dirty="0">
                <a:latin typeface="宋体" panose="02010600030101010101" pitchFamily="2" charset="-122"/>
                <a:ea typeface="宋体" panose="02010600030101010101" pitchFamily="2" charset="-122"/>
              </a:rPr>
              <a:t>。</a:t>
            </a:r>
            <a:endParaRPr kumimoji="1" lang="zh-CN" altLang="en-US" sz="2800" dirty="0">
              <a:latin typeface="宋体" panose="02010600030101010101" pitchFamily="2" charset="-122"/>
              <a:ea typeface="宋体" panose="02010600030101010101" pitchFamily="2" charset="-122"/>
            </a:endParaRPr>
          </a:p>
          <a:p>
            <a:pPr eaLnBrk="1" hangingPunct="1">
              <a:lnSpc>
                <a:spcPts val="4500"/>
              </a:lnSpc>
              <a:buFontTx/>
              <a:buNone/>
            </a:pPr>
            <a:r>
              <a:rPr kumimoji="1" lang="zh-CN" altLang="en-US" sz="2800" dirty="0">
                <a:latin typeface="宋体" panose="02010600030101010101" pitchFamily="2" charset="-122"/>
                <a:ea typeface="宋体" panose="02010600030101010101" pitchFamily="2" charset="-122"/>
              </a:rPr>
              <a:t>   这是分析之前获取的需求，其中可能存在一些实际问题，这些问题只有通过分析才能得到解决，直接把获取的需求作为软件设计阶段的依据将会导致严重的后果。</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4000" dirty="0"/>
              <a:t>软件需求分析阶段的任务</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p:txBody>
          <a:bodyPr/>
          <a:lstStyle/>
          <a:p>
            <a:pPr marL="514350" indent="-514350" eaLnBrk="1" hangingPunct="1">
              <a:buFont typeface="+mj-ea"/>
              <a:buAutoNum type="circleNumDbPlain" startAt="2"/>
            </a:pPr>
            <a:r>
              <a:rPr lang="zh-CN" altLang="en-US" b="1" dirty="0">
                <a:solidFill>
                  <a:srgbClr val="3366FF"/>
                </a:solidFill>
                <a:ea typeface="宋体" panose="02010600030101010101" pitchFamily="2" charset="-122"/>
              </a:rPr>
              <a:t>需求分析 </a:t>
            </a:r>
            <a:endParaRPr lang="zh-CN" altLang="en-US" b="1" dirty="0">
              <a:solidFill>
                <a:srgbClr val="3366FF"/>
              </a:solidFill>
              <a:ea typeface="宋体" panose="02010600030101010101" pitchFamily="2" charset="-122"/>
            </a:endParaRPr>
          </a:p>
          <a:p>
            <a:pPr eaLnBrk="1" hangingPunct="1">
              <a:buFontTx/>
              <a:buNone/>
            </a:pPr>
            <a:r>
              <a:rPr kumimoji="1" lang="zh-CN" altLang="en-US" sz="2800" dirty="0">
                <a:ea typeface="楷体_GB2312" pitchFamily="49" charset="-122"/>
              </a:rPr>
              <a:t>    认真研究获取的需求，必须考虑以下几方面：</a:t>
            </a:r>
            <a:endParaRPr kumimoji="1" lang="zh-CN" altLang="en-US" sz="2800" dirty="0">
              <a:ea typeface="楷体_GB2312" pitchFamily="49" charset="-122"/>
            </a:endParaRPr>
          </a:p>
          <a:p>
            <a:pPr marL="895350" indent="-447675" eaLnBrk="1" hangingPunct="1">
              <a:buFont typeface="+mj-lt"/>
              <a:buAutoNum type="alphaLcParenR"/>
            </a:pPr>
            <a:r>
              <a:rPr kumimoji="1" lang="zh-CN" altLang="en-US" sz="2800" b="1" dirty="0">
                <a:solidFill>
                  <a:schemeClr val="accent2"/>
                </a:solidFill>
                <a:ea typeface="楷体_GB2312" pitchFamily="49" charset="-122"/>
              </a:rPr>
              <a:t>完整性</a:t>
            </a:r>
            <a:r>
              <a:rPr kumimoji="1" lang="zh-CN" altLang="en-US" sz="2800" dirty="0">
                <a:ea typeface="楷体_GB2312" pitchFamily="49" charset="-122"/>
              </a:rPr>
              <a:t>：每项获取的需求都应给出清楚的描述，使得软件开发工作能够取得设计和实现该功能所需要的全部必要信息。</a:t>
            </a:r>
            <a:endParaRPr kumimoji="1" lang="zh-CN" altLang="en-US" sz="2800" dirty="0">
              <a:ea typeface="楷体_GB2312" pitchFamily="49" charset="-122"/>
            </a:endParaRPr>
          </a:p>
          <a:p>
            <a:pPr marL="895350" indent="-447675" eaLnBrk="1" hangingPunct="1">
              <a:buFont typeface="+mj-lt"/>
              <a:buAutoNum type="alphaLcParenR"/>
            </a:pPr>
            <a:r>
              <a:rPr kumimoji="1" lang="zh-CN" altLang="en-US" sz="2800" b="1" dirty="0">
                <a:solidFill>
                  <a:schemeClr val="accent2"/>
                </a:solidFill>
                <a:ea typeface="楷体_GB2312" pitchFamily="49" charset="-122"/>
              </a:rPr>
              <a:t>正确性</a:t>
            </a:r>
            <a:r>
              <a:rPr kumimoji="1" lang="zh-CN" altLang="en-US" sz="2800" dirty="0">
                <a:ea typeface="楷体_GB2312" pitchFamily="49" charset="-122"/>
              </a:rPr>
              <a:t>：获取的每项需求必须是准确无误的，并且需求描述无歧义性。</a:t>
            </a:r>
            <a:endParaRPr kumimoji="1" lang="zh-CN" altLang="en-US" sz="2800" dirty="0">
              <a:ea typeface="楷体_GB2312" pitchFamily="49" charset="-122"/>
            </a:endParaRPr>
          </a:p>
          <a:p>
            <a:pPr marL="895350" indent="-447675" eaLnBrk="1" hangingPunct="1">
              <a:buFont typeface="+mj-lt"/>
              <a:buAutoNum type="alphaLcParenR"/>
            </a:pPr>
            <a:r>
              <a:rPr kumimoji="1" lang="zh-CN" altLang="en-US" sz="2800" b="1" dirty="0">
                <a:solidFill>
                  <a:schemeClr val="accent2"/>
                </a:solidFill>
                <a:ea typeface="楷体_GB2312" pitchFamily="49" charset="-122"/>
              </a:rPr>
              <a:t>合理性</a:t>
            </a:r>
            <a:r>
              <a:rPr kumimoji="1" lang="zh-CN" altLang="en-US" sz="2800" dirty="0">
                <a:ea typeface="楷体_GB2312" pitchFamily="49" charset="-122"/>
              </a:rPr>
              <a:t>：各项需求之间、软件需求与系统需求之间应是协调一致的，不应存在矛盾和冲突。</a:t>
            </a:r>
            <a:endParaRPr kumimoji="1" lang="zh-CN" altLang="en-US" sz="2800" dirty="0">
              <a:ea typeface="楷体_GB2312" pitchFamily="49" charset="-122"/>
            </a:endParaRPr>
          </a:p>
          <a:p>
            <a:pPr eaLnBrk="1" hangingPunct="1">
              <a:buFontTx/>
              <a:buNone/>
            </a:pPr>
            <a:r>
              <a:rPr kumimoji="1" lang="zh-CN" altLang="en-US" sz="2800" dirty="0">
                <a:ea typeface="楷体_GB2312" pitchFamily="49" charset="-122"/>
              </a:rPr>
              <a:t>   </a:t>
            </a:r>
            <a:endParaRPr kumimoji="1" lang="zh-CN" altLang="en-US" sz="2800" dirty="0">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4000" dirty="0"/>
              <a:t>软件需求分析阶段的任务</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6"/>
          <p:cNvSpPr>
            <a:spLocks noGrp="1" noChangeArrowheads="1"/>
          </p:cNvSpPr>
          <p:nvPr>
            <p:ph type="body" idx="1"/>
          </p:nvPr>
        </p:nvSpPr>
        <p:spPr>
          <a:noFill/>
        </p:spPr>
        <p:txBody>
          <a:bodyPr/>
          <a:lstStyle/>
          <a:p>
            <a:pPr marL="514350" indent="-514350">
              <a:buFont typeface="+mj-ea"/>
              <a:buAutoNum type="circleNumDbPlain" startAt="2"/>
            </a:pPr>
            <a:r>
              <a:rPr lang="zh-CN" altLang="en-US" b="1" dirty="0">
                <a:solidFill>
                  <a:srgbClr val="3366FF"/>
                </a:solidFill>
                <a:ea typeface="宋体" panose="02010600030101010101" pitchFamily="2" charset="-122"/>
              </a:rPr>
              <a:t>需求分析</a:t>
            </a:r>
            <a:endParaRPr lang="en-US" altLang="zh-CN" b="1" dirty="0">
              <a:solidFill>
                <a:srgbClr val="3366FF"/>
              </a:solidFill>
              <a:ea typeface="宋体" panose="02010600030101010101" pitchFamily="2" charset="-122"/>
            </a:endParaRPr>
          </a:p>
          <a:p>
            <a:pPr marL="895350" indent="-447675">
              <a:buFont typeface="+mj-lt"/>
              <a:buAutoNum type="alphaLcParenR" startAt="4"/>
            </a:pPr>
            <a:r>
              <a:rPr kumimoji="1" lang="zh-CN" altLang="en-US" sz="2800" b="1" dirty="0">
                <a:solidFill>
                  <a:schemeClr val="accent2"/>
                </a:solidFill>
                <a:ea typeface="楷体_GB2312" pitchFamily="49" charset="-122"/>
              </a:rPr>
              <a:t>可行性</a:t>
            </a:r>
            <a:r>
              <a:rPr kumimoji="1" lang="zh-CN" altLang="en-US" sz="2800" dirty="0">
                <a:ea typeface="楷体_GB2312" pitchFamily="49" charset="-122"/>
              </a:rPr>
              <a:t>：包括技术可行性 、经济可行性 、社会可行性 。</a:t>
            </a:r>
            <a:endParaRPr kumimoji="1" lang="zh-CN" altLang="en-US" sz="2800" dirty="0">
              <a:ea typeface="楷体_GB2312" pitchFamily="49" charset="-122"/>
            </a:endParaRPr>
          </a:p>
          <a:p>
            <a:pPr marL="895350" indent="-447675" eaLnBrk="1" hangingPunct="1">
              <a:lnSpc>
                <a:spcPct val="120000"/>
              </a:lnSpc>
              <a:buFont typeface="+mj-lt"/>
              <a:buAutoNum type="alphaLcParenR" startAt="5"/>
            </a:pPr>
            <a:r>
              <a:rPr kumimoji="1" lang="zh-CN" altLang="en-US" sz="2800" b="1" dirty="0">
                <a:solidFill>
                  <a:schemeClr val="accent2"/>
                </a:solidFill>
                <a:ea typeface="楷体_GB2312" pitchFamily="49" charset="-122"/>
              </a:rPr>
              <a:t>充分性</a:t>
            </a:r>
            <a:r>
              <a:rPr kumimoji="1" lang="zh-CN" altLang="en-US" sz="2800" dirty="0">
                <a:ea typeface="楷体_GB2312" pitchFamily="49" charset="-122"/>
              </a:rPr>
              <a:t>：获取的需求是否全面、周到。</a:t>
            </a:r>
            <a:r>
              <a:rPr kumimoji="1" lang="zh-CN" altLang="en-US" dirty="0">
                <a:ea typeface="宋体" panose="02010600030101010101" pitchFamily="2" charset="-122"/>
              </a:rPr>
              <a:t> </a:t>
            </a:r>
            <a:endParaRPr kumimoji="1" lang="zh-CN" altLang="en-US" sz="2800" dirty="0">
              <a:ea typeface="楷体_GB2312" pitchFamily="49" charset="-122"/>
            </a:endParaRPr>
          </a:p>
          <a:p>
            <a:pPr eaLnBrk="1" hangingPunct="1">
              <a:buFontTx/>
              <a:buNone/>
            </a:pPr>
            <a:endParaRPr kumimoji="1" lang="en-US" altLang="zh-CN" sz="2800" dirty="0">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4000" dirty="0"/>
              <a:t>软件需求分析阶段的任务</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500034" y="1643050"/>
            <a:ext cx="8435975" cy="4857750"/>
          </a:xfrm>
        </p:spPr>
        <p:txBody>
          <a:bodyPr/>
          <a:lstStyle/>
          <a:p>
            <a:pPr marL="514350" indent="-514350">
              <a:buFont typeface="+mj-ea"/>
              <a:buAutoNum type="circleNumDbPlain" startAt="2"/>
            </a:pPr>
            <a:r>
              <a:rPr lang="zh-CN" altLang="en-US" b="1" dirty="0">
                <a:solidFill>
                  <a:srgbClr val="3366FF"/>
                </a:solidFill>
                <a:ea typeface="宋体" panose="02010600030101010101" pitchFamily="2" charset="-122"/>
              </a:rPr>
              <a:t>需求分析</a:t>
            </a:r>
            <a:endParaRPr lang="en-US" altLang="zh-CN" b="1" dirty="0">
              <a:solidFill>
                <a:srgbClr val="3366FF"/>
              </a:solidFill>
              <a:ea typeface="宋体" panose="02010600030101010101" pitchFamily="2" charset="-122"/>
            </a:endParaRPr>
          </a:p>
          <a:p>
            <a:pPr eaLnBrk="1" hangingPunct="1">
              <a:buFontTx/>
              <a:buNone/>
            </a:pPr>
            <a:r>
              <a:rPr kumimoji="1" lang="zh-CN" altLang="en-US" sz="2800" dirty="0">
                <a:ea typeface="楷体_GB2312" pitchFamily="49" charset="-122"/>
              </a:rPr>
              <a:t>   由于分析的过程会对获取的需求做部分调整，也即从获取的需求</a:t>
            </a:r>
            <a:r>
              <a:rPr kumimoji="1" lang="en-US" altLang="zh-CN" sz="2800" dirty="0">
                <a:ea typeface="楷体_GB2312" pitchFamily="49" charset="-122"/>
              </a:rPr>
              <a:t>N</a:t>
            </a:r>
            <a:r>
              <a:rPr kumimoji="1" lang="zh-CN" altLang="en-US" sz="2800" dirty="0">
                <a:ea typeface="楷体_GB2312" pitchFamily="49" charset="-122"/>
              </a:rPr>
              <a:t>中去掉了一些</a:t>
            </a:r>
            <a:r>
              <a:rPr kumimoji="1" lang="en-US" altLang="zh-CN" sz="2800" dirty="0">
                <a:ea typeface="楷体_GB2312" pitchFamily="49" charset="-122"/>
              </a:rPr>
              <a:t>a</a:t>
            </a:r>
            <a:r>
              <a:rPr kumimoji="1" lang="zh-CN" altLang="en-US" sz="2800" dirty="0">
                <a:ea typeface="楷体_GB2312" pitchFamily="49" charset="-122"/>
              </a:rPr>
              <a:t>，又补充了一些</a:t>
            </a:r>
            <a:r>
              <a:rPr kumimoji="1" lang="en-US" altLang="zh-CN" sz="2800" dirty="0">
                <a:ea typeface="楷体_GB2312" pitchFamily="49" charset="-122"/>
              </a:rPr>
              <a:t>c</a:t>
            </a:r>
            <a:r>
              <a:rPr kumimoji="1" lang="zh-CN" altLang="en-US" sz="2800" dirty="0">
                <a:ea typeface="楷体_GB2312" pitchFamily="49" charset="-122"/>
              </a:rPr>
              <a:t>，从而得到的是分析的需求</a:t>
            </a:r>
            <a:r>
              <a:rPr kumimoji="1" lang="en-US" altLang="zh-CN" sz="2800" dirty="0">
                <a:ea typeface="楷体_GB2312" pitchFamily="49" charset="-122"/>
              </a:rPr>
              <a:t>R1</a:t>
            </a:r>
            <a:r>
              <a:rPr kumimoji="1" lang="zh-CN" altLang="en-US" sz="2800" dirty="0">
                <a:ea typeface="楷体_GB2312" pitchFamily="49" charset="-122"/>
              </a:rPr>
              <a:t>（</a:t>
            </a:r>
            <a:r>
              <a:rPr kumimoji="1" lang="en-US" altLang="zh-CN" sz="2800" dirty="0" err="1">
                <a:ea typeface="楷体_GB2312" pitchFamily="49" charset="-122"/>
              </a:rPr>
              <a:t>b+c</a:t>
            </a:r>
            <a:r>
              <a:rPr kumimoji="1" lang="zh-CN" altLang="en-US" sz="2800" dirty="0">
                <a:ea typeface="楷体_GB2312" pitchFamily="49" charset="-122"/>
              </a:rPr>
              <a:t>）。</a:t>
            </a:r>
            <a:r>
              <a:rPr lang="zh-CN" altLang="en-US" dirty="0">
                <a:ea typeface="宋体" panose="02010600030101010101" pitchFamily="2" charset="-122"/>
              </a:rPr>
              <a:t> </a:t>
            </a:r>
            <a:endParaRPr lang="zh-CN" altLang="en-US" sz="3600" dirty="0">
              <a:solidFill>
                <a:srgbClr val="CC0000"/>
              </a:solidFill>
              <a:ea typeface="宋体" panose="02010600030101010101" pitchFamily="2" charset="-122"/>
            </a:endParaRPr>
          </a:p>
          <a:p>
            <a:pPr eaLnBrk="1" hangingPunct="1"/>
            <a:endParaRPr lang="en-US" altLang="zh-CN" sz="3600" dirty="0">
              <a:solidFill>
                <a:srgbClr val="CC0000"/>
              </a:solidFill>
              <a:ea typeface="宋体" panose="02010600030101010101" pitchFamily="2" charset="-122"/>
            </a:endParaRPr>
          </a:p>
        </p:txBody>
      </p:sp>
      <p:pic>
        <p:nvPicPr>
          <p:cNvPr id="20484" name="Picture 4" descr="0302"/>
          <p:cNvPicPr>
            <a:picLocks noChangeAspect="1" noChangeArrowheads="1"/>
          </p:cNvPicPr>
          <p:nvPr/>
        </p:nvPicPr>
        <p:blipFill>
          <a:blip r:embed="rId1"/>
          <a:srcRect/>
          <a:stretch>
            <a:fillRect/>
          </a:stretch>
        </p:blipFill>
        <p:spPr bwMode="auto">
          <a:xfrm>
            <a:off x="1835150" y="3789363"/>
            <a:ext cx="5111750" cy="2103437"/>
          </a:xfrm>
          <a:prstGeom prst="rect">
            <a:avLst/>
          </a:prstGeom>
          <a:noFill/>
          <a:ln w="9525">
            <a:noFill/>
            <a:miter lim="800000"/>
            <a:headEnd/>
            <a:tailEnd/>
          </a:ln>
        </p:spPr>
      </p:pic>
      <p:sp>
        <p:nvSpPr>
          <p:cNvPr id="6"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4000" dirty="0"/>
              <a:t>软件需求分析阶段的任务</a:t>
            </a:r>
            <a:endParaRPr lang="zh-CN" altLang="en-US" sz="3200" dirty="0"/>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p:txBody>
          <a:bodyPr/>
          <a:lstStyle/>
          <a:p>
            <a:pPr marL="514350" indent="-514350" eaLnBrk="1" hangingPunct="1">
              <a:buFont typeface="+mj-ea"/>
              <a:buAutoNum type="circleNumDbPlain" startAt="3"/>
            </a:pPr>
            <a:r>
              <a:rPr lang="zh-CN" altLang="en-US" b="1" dirty="0">
                <a:solidFill>
                  <a:srgbClr val="3366FF"/>
                </a:solidFill>
                <a:ea typeface="宋体" panose="02010600030101010101" pitchFamily="2" charset="-122"/>
              </a:rPr>
              <a:t>需求定义</a:t>
            </a:r>
            <a:endParaRPr lang="zh-CN" altLang="en-US" b="1" dirty="0">
              <a:solidFill>
                <a:srgbClr val="3366FF"/>
              </a:solidFill>
              <a:ea typeface="宋体" panose="02010600030101010101" pitchFamily="2" charset="-122"/>
            </a:endParaRPr>
          </a:p>
          <a:p>
            <a:pPr eaLnBrk="1" hangingPunct="1">
              <a:buFontTx/>
              <a:buNone/>
            </a:pPr>
            <a:r>
              <a:rPr kumimoji="1" lang="zh-CN" altLang="en-US" sz="2800" dirty="0">
                <a:ea typeface="楷体_GB2312" pitchFamily="49" charset="-122"/>
              </a:rPr>
              <a:t>   </a:t>
            </a:r>
            <a:endParaRPr kumimoji="1" lang="en-US" altLang="zh-CN" sz="2800" dirty="0">
              <a:ea typeface="楷体_GB2312" pitchFamily="49" charset="-122"/>
            </a:endParaRPr>
          </a:p>
          <a:p>
            <a:pPr eaLnBrk="1" hangingPunct="1">
              <a:lnSpc>
                <a:spcPts val="4300"/>
              </a:lnSpc>
              <a:buFontTx/>
              <a:buNone/>
            </a:pPr>
            <a:r>
              <a:rPr kumimoji="1" lang="en-US" altLang="zh-CN" sz="2800" dirty="0">
                <a:ea typeface="楷体_GB2312" pitchFamily="49" charset="-122"/>
              </a:rPr>
              <a:t>        </a:t>
            </a:r>
            <a:r>
              <a:rPr kumimoji="1" lang="zh-CN" altLang="en-US" sz="2800" dirty="0">
                <a:ea typeface="楷体_GB2312" pitchFamily="49" charset="-122"/>
              </a:rPr>
              <a:t>将已经过分析的需求清晰、全面、系统、准确地描述成为正式的文档，这一步定义需求的工作就是编写</a:t>
            </a:r>
            <a:r>
              <a:rPr kumimoji="1" lang="zh-CN" altLang="en-US" sz="2800" b="1" dirty="0">
                <a:solidFill>
                  <a:srgbClr val="FF0000"/>
                </a:solidFill>
                <a:ea typeface="楷体_GB2312" pitchFamily="49" charset="-122"/>
              </a:rPr>
              <a:t>需求规格说明</a:t>
            </a:r>
            <a:r>
              <a:rPr kumimoji="1" lang="zh-CN" altLang="en-US" sz="2800" dirty="0">
                <a:ea typeface="楷体_GB2312" pitchFamily="49" charset="-122"/>
              </a:rPr>
              <a:t>。</a:t>
            </a:r>
            <a:r>
              <a:rPr lang="zh-CN" altLang="en-US" dirty="0">
                <a:ea typeface="宋体" panose="02010600030101010101" pitchFamily="2" charset="-122"/>
              </a:rPr>
              <a:t> </a:t>
            </a:r>
            <a:endParaRPr lang="zh-CN" altLang="en-US" sz="3600" dirty="0">
              <a:solidFill>
                <a:srgbClr val="CC0000"/>
              </a:solidFill>
              <a:ea typeface="宋体" panose="02010600030101010101" pitchFamily="2" charset="-122"/>
            </a:endParaRPr>
          </a:p>
          <a:p>
            <a:pPr eaLnBrk="1" hangingPunct="1"/>
            <a:endParaRPr lang="en-US" altLang="zh-CN" sz="3600" dirty="0">
              <a:solidFill>
                <a:srgbClr val="CC0000"/>
              </a:solidFill>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4000" dirty="0"/>
              <a:t>软件需求分析阶段的任务</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p:txBody>
          <a:bodyPr/>
          <a:lstStyle/>
          <a:p>
            <a:pPr marL="514350" indent="-514350" eaLnBrk="1" hangingPunct="1">
              <a:buFont typeface="+mj-ea"/>
              <a:buAutoNum type="circleNumDbPlain" startAt="4"/>
            </a:pPr>
            <a:r>
              <a:rPr lang="en-US" altLang="zh-CN" b="1" dirty="0">
                <a:solidFill>
                  <a:srgbClr val="3366FF"/>
                </a:solidFill>
                <a:ea typeface="宋体" panose="02010600030101010101" pitchFamily="2" charset="-122"/>
              </a:rPr>
              <a:t> </a:t>
            </a:r>
            <a:r>
              <a:rPr lang="zh-CN" altLang="en-US" b="1" dirty="0">
                <a:solidFill>
                  <a:srgbClr val="3366FF"/>
                </a:solidFill>
                <a:ea typeface="宋体" panose="02010600030101010101" pitchFamily="2" charset="-122"/>
              </a:rPr>
              <a:t>需求验证</a:t>
            </a:r>
            <a:endParaRPr lang="zh-CN" altLang="en-US" b="1" dirty="0">
              <a:solidFill>
                <a:srgbClr val="3366FF"/>
              </a:solidFill>
              <a:ea typeface="宋体" panose="02010600030101010101" pitchFamily="2" charset="-122"/>
            </a:endParaRPr>
          </a:p>
          <a:p>
            <a:pPr eaLnBrk="1" hangingPunct="1">
              <a:buFontTx/>
              <a:buNone/>
            </a:pPr>
            <a:r>
              <a:rPr kumimoji="1" lang="zh-CN" altLang="en-US" sz="2800" dirty="0">
                <a:ea typeface="楷体_GB2312" pitchFamily="49" charset="-122"/>
              </a:rPr>
              <a:t>        </a:t>
            </a:r>
            <a:endParaRPr kumimoji="1" lang="en-US" altLang="zh-CN" sz="2800" dirty="0">
              <a:ea typeface="楷体_GB2312" pitchFamily="49" charset="-122"/>
            </a:endParaRPr>
          </a:p>
          <a:p>
            <a:pPr eaLnBrk="1" hangingPunct="1">
              <a:lnSpc>
                <a:spcPts val="4500"/>
              </a:lnSpc>
              <a:buFontTx/>
              <a:buNone/>
            </a:pPr>
            <a:r>
              <a:rPr kumimoji="1" lang="en-US" altLang="zh-CN" sz="2800" dirty="0">
                <a:ea typeface="楷体_GB2312" pitchFamily="49" charset="-122"/>
              </a:rPr>
              <a:t>           </a:t>
            </a:r>
            <a:r>
              <a:rPr kumimoji="1" lang="zh-CN" altLang="en-US" sz="2800" dirty="0">
                <a:ea typeface="楷体_GB2312" pitchFamily="49" charset="-122"/>
              </a:rPr>
              <a:t>为了确保已定义的需求（需求规格说明）准确无误，并能为客户（或用户）理解和接受，需要对其进行</a:t>
            </a:r>
            <a:r>
              <a:rPr kumimoji="1" lang="zh-CN" altLang="en-US" sz="2800" b="1" dirty="0">
                <a:solidFill>
                  <a:srgbClr val="FF0000"/>
                </a:solidFill>
                <a:ea typeface="楷体_GB2312" pitchFamily="49" charset="-122"/>
              </a:rPr>
              <a:t>严格的评审</a:t>
            </a:r>
            <a:r>
              <a:rPr kumimoji="1" lang="zh-CN" altLang="en-US" sz="2800" dirty="0">
                <a:ea typeface="楷体_GB2312" pitchFamily="49" charset="-122"/>
              </a:rPr>
              <a:t>。</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r>
              <a:rPr lang="en-US" altLang="zh-CN" sz="4000" dirty="0"/>
              <a:t>3.1 </a:t>
            </a:r>
            <a:r>
              <a:rPr lang="zh-CN" altLang="en-US" sz="4000" dirty="0"/>
              <a:t>需求获取与需求分析阶段的任务</a:t>
            </a:r>
            <a:r>
              <a:rPr lang="en-US" altLang="zh-CN" sz="4000" dirty="0"/>
              <a:t>----</a:t>
            </a:r>
            <a:r>
              <a:rPr lang="zh-CN" altLang="en-US" sz="4000" dirty="0"/>
              <a:t>软件需求分析阶段的任务</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857496"/>
            <a:ext cx="8229600" cy="3268667"/>
          </a:xfrm>
        </p:spPr>
        <p:txBody>
          <a:bodyPr/>
          <a:lstStyle/>
          <a:p>
            <a:pPr algn="ctr"/>
            <a:r>
              <a:rPr lang="zh-CN" altLang="en-US" dirty="0">
                <a:latin typeface="+mn-ea"/>
              </a:rPr>
              <a:t>关于需求的补充资料</a:t>
            </a:r>
            <a:endParaRPr lang="zh-CN" altLang="en-US" dirty="0">
              <a:latin typeface="+mn-ea"/>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solidFill>
                  <a:srgbClr val="C00000"/>
                </a:solidFill>
                <a:latin typeface="+mn-lt"/>
              </a:rPr>
              <a:t>1.2 </a:t>
            </a:r>
            <a:r>
              <a:rPr lang="zh-CN" altLang="en-US" sz="3200" b="1" kern="0" dirty="0">
                <a:solidFill>
                  <a:srgbClr val="C00000"/>
                </a:solidFill>
                <a:latin typeface="+mn-lt"/>
              </a:rPr>
              <a:t>软件危机与软件工程</a:t>
            </a:r>
            <a:endParaRPr lang="zh-CN" altLang="en-US"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1.3 </a:t>
            </a:r>
            <a:r>
              <a:rPr lang="zh-CN" altLang="en-US" sz="3200" b="1" kern="0" dirty="0">
                <a:solidFill>
                  <a:srgbClr val="002060"/>
                </a:solidFill>
                <a:latin typeface="+mn-lt"/>
              </a:rPr>
              <a:t>系统工程的目标</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1.4 </a:t>
            </a:r>
            <a:r>
              <a:rPr lang="zh-CN" altLang="en-US" sz="3200" b="1" kern="0" dirty="0">
                <a:solidFill>
                  <a:srgbClr val="002060"/>
                </a:solidFill>
                <a:latin typeface="+mn-lt"/>
              </a:rPr>
              <a:t>软件生存期</a:t>
            </a:r>
            <a:r>
              <a:rPr lang="zh-CN" altLang="en-US" sz="3200" b="1" kern="0" dirty="0"/>
              <a:t>与软件生存模型</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1.5 </a:t>
            </a:r>
            <a:r>
              <a:rPr lang="zh-CN" altLang="en-US" sz="3200" b="1" kern="0" dirty="0">
                <a:solidFill>
                  <a:srgbClr val="002060"/>
                </a:solidFill>
                <a:latin typeface="+mn-lt"/>
              </a:rPr>
              <a:t>软件工程方法概述</a:t>
            </a:r>
            <a:endParaRPr lang="en-US" altLang="zh-CN"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r>
              <a:rPr lang="zh-CN" altLang="en-US"/>
              <a:t>需求是什么</a:t>
            </a:r>
            <a:r>
              <a:rPr lang="en-US" altLang="zh-CN"/>
              <a:t>?</a:t>
            </a:r>
            <a:endParaRPr lang="zh-CN" altLang="en-US"/>
          </a:p>
        </p:txBody>
      </p:sp>
      <p:graphicFrame>
        <p:nvGraphicFramePr>
          <p:cNvPr id="1026" name="Object 2"/>
          <p:cNvGraphicFramePr>
            <a:graphicFrameLocks noChangeAspect="1"/>
          </p:cNvGraphicFramePr>
          <p:nvPr/>
        </p:nvGraphicFramePr>
        <p:xfrm>
          <a:off x="611188" y="1484313"/>
          <a:ext cx="7489825" cy="4422775"/>
        </p:xfrm>
        <a:graphic>
          <a:graphicData uri="http://schemas.openxmlformats.org/presentationml/2006/ole">
            <mc:AlternateContent xmlns:mc="http://schemas.openxmlformats.org/markup-compatibility/2006">
              <mc:Choice xmlns:v="urn:schemas-microsoft-com:vml" Requires="v">
                <p:oleObj spid="_x0000_s149516" name="Visio" r:id="rId1" imgW="7048500" imgH="5156200" progId="Visio.Drawing.11">
                  <p:embed/>
                </p:oleObj>
              </mc:Choice>
              <mc:Fallback>
                <p:oleObj name="Visio" r:id="rId1" imgW="7048500" imgH="515620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7489825" cy="44227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29" name="Rectangle 5"/>
          <p:cNvSpPr>
            <a:spLocks noChangeArrowheads="1"/>
          </p:cNvSpPr>
          <p:nvPr/>
        </p:nvSpPr>
        <p:spPr bwMode="auto">
          <a:xfrm>
            <a:off x="827088" y="5964238"/>
            <a:ext cx="2470150" cy="366712"/>
          </a:xfrm>
          <a:prstGeom prst="rect">
            <a:avLst/>
          </a:prstGeom>
          <a:noFill/>
          <a:ln w="9525">
            <a:noFill/>
            <a:miter lim="800000"/>
          </a:ln>
          <a:effectLst/>
        </p:spPr>
        <p:txBody>
          <a:bodyPr wrap="none">
            <a:spAutoFit/>
          </a:bodyPr>
          <a:lstStyle/>
          <a:p>
            <a:r>
              <a:rPr lang="zh-CN" altLang="en-US">
                <a:solidFill>
                  <a:srgbClr val="0066FF"/>
                </a:solidFill>
              </a:rPr>
              <a:t>需求</a:t>
            </a:r>
            <a:r>
              <a:rPr lang="en-US" altLang="zh-CN">
                <a:solidFill>
                  <a:srgbClr val="0066FF"/>
                </a:solidFill>
              </a:rPr>
              <a:t>——</a:t>
            </a:r>
            <a:r>
              <a:rPr lang="zh-CN" altLang="en-US">
                <a:solidFill>
                  <a:srgbClr val="FF3300"/>
                </a:solidFill>
              </a:rPr>
              <a:t>必需的要求！</a:t>
            </a:r>
            <a:endParaRPr lang="zh-CN" altLang="en-US">
              <a:solidFill>
                <a:srgbClr val="FF3300"/>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solidFill>
                  <a:srgbClr val="FFFF00"/>
                </a:solidFill>
              </a:rPr>
              <a:t>业务需求</a:t>
            </a:r>
            <a:r>
              <a:rPr lang="zh-CN" altLang="en-US" dirty="0"/>
              <a:t>就是系统目标</a:t>
            </a:r>
            <a:endParaRPr lang="zh-CN" altLang="en-US" dirty="0"/>
          </a:p>
        </p:txBody>
      </p:sp>
      <p:sp>
        <p:nvSpPr>
          <p:cNvPr id="8" name="内容占位符 7"/>
          <p:cNvSpPr>
            <a:spLocks noGrp="1"/>
          </p:cNvSpPr>
          <p:nvPr>
            <p:ph idx="1"/>
          </p:nvPr>
        </p:nvSpPr>
        <p:spPr/>
        <p:txBody>
          <a:bodyPr>
            <a:normAutofit fontScale="85000" lnSpcReduction="10000"/>
          </a:bodyPr>
          <a:lstStyle/>
          <a:p>
            <a:pPr>
              <a:defRPr/>
            </a:pPr>
            <a:r>
              <a:rPr lang="zh-CN" altLang="en-US" b="1" dirty="0">
                <a:solidFill>
                  <a:srgbClr val="00B0F0"/>
                </a:solidFill>
                <a:latin typeface="楷体" panose="02010609060101010101" pitchFamily="49" charset="-122"/>
                <a:ea typeface="楷体" panose="02010609060101010101" pitchFamily="49" charset="-122"/>
              </a:rPr>
              <a:t>业务需求</a:t>
            </a:r>
            <a:r>
              <a:rPr lang="zh-CN" altLang="en-US" dirty="0">
                <a:latin typeface="楷体" panose="02010609060101010101" pitchFamily="49" charset="-122"/>
                <a:ea typeface="楷体" panose="02010609060101010101" pitchFamily="49" charset="-122"/>
              </a:rPr>
              <a:t>是指反映组织机构或客户对系统、产品高层次的目标要求，通常问题定义本身就是业务需求 。</a:t>
            </a:r>
            <a:endParaRPr lang="zh-CN" altLang="en-US" dirty="0">
              <a:latin typeface="楷体" panose="02010609060101010101" pitchFamily="49" charset="-122"/>
              <a:ea typeface="楷体" panose="02010609060101010101" pitchFamily="49" charset="-122"/>
            </a:endParaRPr>
          </a:p>
          <a:p>
            <a:pPr>
              <a:defRPr/>
            </a:pPr>
            <a:r>
              <a:rPr lang="zh-CN" altLang="en-US" dirty="0">
                <a:latin typeface="楷体" panose="02010609060101010101" pitchFamily="49" charset="-122"/>
                <a:ea typeface="楷体" panose="02010609060101010101" pitchFamily="49" charset="-122"/>
              </a:rPr>
              <a:t>现状：功能分解盛行的今天，常常会犯“盲人摸象”的错误，这使得需求太过脆弱，难以经受考验。</a:t>
            </a:r>
            <a:endParaRPr lang="zh-CN" altLang="en-US" dirty="0">
              <a:latin typeface="楷体" panose="02010609060101010101" pitchFamily="49" charset="-122"/>
              <a:ea typeface="楷体" panose="02010609060101010101" pitchFamily="49" charset="-122"/>
            </a:endParaRPr>
          </a:p>
          <a:p>
            <a:pPr>
              <a:defRPr/>
            </a:pPr>
            <a:r>
              <a:rPr lang="zh-CN" altLang="en-US" dirty="0">
                <a:latin typeface="楷体" panose="02010609060101010101" pitchFamily="49" charset="-122"/>
                <a:ea typeface="楷体" panose="02010609060101010101" pitchFamily="49" charset="-122"/>
              </a:rPr>
              <a:t>目标的定义不能够流于形式，应该具有以下特征：</a:t>
            </a:r>
            <a:r>
              <a:rPr lang="zh-CN" altLang="en-US" b="1" dirty="0">
                <a:solidFill>
                  <a:srgbClr val="FF0000"/>
                </a:solidFill>
                <a:latin typeface="楷体" panose="02010609060101010101" pitchFamily="49" charset="-122"/>
                <a:ea typeface="楷体" panose="02010609060101010101" pitchFamily="49" charset="-122"/>
              </a:rPr>
              <a:t>业务导向、可度量、合理、可行</a:t>
            </a:r>
            <a:r>
              <a:rPr lang="zh-CN" altLang="en-US" dirty="0">
                <a:latin typeface="楷体" panose="02010609060101010101" pitchFamily="49" charset="-122"/>
                <a:ea typeface="楷体" panose="02010609060101010101" pitchFamily="49" charset="-122"/>
              </a:rPr>
              <a:t>。要</a:t>
            </a:r>
            <a:br>
              <a:rPr lang="zh-CN" altLang="en-US" dirty="0">
                <a:latin typeface="楷体" panose="02010609060101010101" pitchFamily="49" charset="-122"/>
                <a:ea typeface="楷体" panose="02010609060101010101" pitchFamily="49" charset="-122"/>
              </a:rPr>
            </a:br>
            <a:r>
              <a:rPr lang="zh-CN" altLang="en-US" dirty="0">
                <a:latin typeface="楷体" panose="02010609060101010101" pitchFamily="49" charset="-122"/>
                <a:ea typeface="楷体" panose="02010609060101010101" pitchFamily="49" charset="-122"/>
              </a:rPr>
              <a:t>注意目标太夸大会浪费资源，目标</a:t>
            </a:r>
            <a:br>
              <a:rPr lang="zh-CN" altLang="en-US" dirty="0">
                <a:latin typeface="楷体" panose="02010609060101010101" pitchFamily="49" charset="-122"/>
                <a:ea typeface="楷体" panose="02010609060101010101" pitchFamily="49" charset="-122"/>
              </a:rPr>
            </a:br>
            <a:r>
              <a:rPr lang="zh-CN" altLang="en-US" dirty="0">
                <a:latin typeface="楷体" panose="02010609060101010101" pitchFamily="49" charset="-122"/>
                <a:ea typeface="楷体" panose="02010609060101010101" pitchFamily="49" charset="-122"/>
              </a:rPr>
              <a:t>太缩小会影响士气。</a:t>
            </a:r>
            <a:r>
              <a:rPr lang="zh-CN" altLang="en-US" u="sng" dirty="0">
                <a:latin typeface="楷体" panose="02010609060101010101" pitchFamily="49" charset="-122"/>
                <a:ea typeface="楷体" panose="02010609060101010101" pitchFamily="49" charset="-122"/>
              </a:rPr>
              <a:t>（教堂与小屋）</a:t>
            </a:r>
            <a:endParaRPr lang="zh-CN" altLang="en-US" u="sng" dirty="0">
              <a:latin typeface="楷体" panose="02010609060101010101" pitchFamily="49" charset="-122"/>
              <a:ea typeface="楷体" panose="02010609060101010101" pitchFamily="49" charset="-122"/>
            </a:endParaRPr>
          </a:p>
          <a:p>
            <a:pPr>
              <a:defRPr/>
            </a:pPr>
            <a:r>
              <a:rPr lang="zh-CN" altLang="en-US" dirty="0">
                <a:latin typeface="楷体" panose="02010609060101010101" pitchFamily="49" charset="-122"/>
                <a:ea typeface="楷体" panose="02010609060101010101" pitchFamily="49" charset="-122"/>
              </a:rPr>
              <a:t>目标通常就是</a:t>
            </a:r>
            <a:r>
              <a:rPr lang="zh-CN" altLang="en-US" b="1" dirty="0">
                <a:solidFill>
                  <a:srgbClr val="00B0F0"/>
                </a:solidFill>
                <a:latin typeface="楷体" panose="02010609060101010101" pitchFamily="49" charset="-122"/>
                <a:ea typeface="楷体" panose="02010609060101010101" pitchFamily="49" charset="-122"/>
              </a:rPr>
              <a:t>业务需求</a:t>
            </a:r>
            <a:r>
              <a:rPr lang="zh-CN" altLang="en-US" dirty="0">
                <a:latin typeface="楷体" panose="02010609060101010101" pitchFamily="49" charset="-122"/>
                <a:ea typeface="楷体" panose="02010609060101010101" pitchFamily="49" charset="-122"/>
              </a:rPr>
              <a:t>！</a:t>
            </a:r>
            <a:br>
              <a:rPr lang="en-US" altLang="zh-CN" dirty="0">
                <a:latin typeface="楷体" panose="02010609060101010101" pitchFamily="49" charset="-122"/>
                <a:ea typeface="楷体" panose="02010609060101010101" pitchFamily="49" charset="-122"/>
              </a:rPr>
            </a:br>
            <a:endParaRPr lang="en-US" altLang="zh-CN" dirty="0">
              <a:latin typeface="楷体" panose="02010609060101010101" pitchFamily="49" charset="-122"/>
              <a:ea typeface="楷体" panose="02010609060101010101" pitchFamily="49" charset="-122"/>
            </a:endParaRPr>
          </a:p>
        </p:txBody>
      </p:sp>
      <p:pic>
        <p:nvPicPr>
          <p:cNvPr id="7172" name="Picture 5" descr="j0292020"/>
          <p:cNvPicPr>
            <a:picLocks noChangeAspect="1" noChangeArrowheads="1"/>
          </p:cNvPicPr>
          <p:nvPr/>
        </p:nvPicPr>
        <p:blipFill>
          <a:blip r:embed="rId1"/>
          <a:srcRect/>
          <a:stretch>
            <a:fillRect/>
          </a:stretch>
        </p:blipFill>
        <p:spPr bwMode="auto">
          <a:xfrm>
            <a:off x="6489700" y="4221163"/>
            <a:ext cx="1868488" cy="1773237"/>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solidFill>
                  <a:srgbClr val="FFFF00"/>
                </a:solidFill>
              </a:rPr>
              <a:t>用户需求</a:t>
            </a:r>
            <a:endParaRPr lang="zh-CN" altLang="en-US" dirty="0">
              <a:solidFill>
                <a:srgbClr val="FFFF00"/>
              </a:solidFill>
            </a:endParaRPr>
          </a:p>
        </p:txBody>
      </p:sp>
      <p:sp>
        <p:nvSpPr>
          <p:cNvPr id="8195" name="内容占位符 7"/>
          <p:cNvSpPr>
            <a:spLocks noGrp="1"/>
          </p:cNvSpPr>
          <p:nvPr>
            <p:ph idx="1"/>
          </p:nvPr>
        </p:nvSpPr>
        <p:spPr>
          <a:xfrm>
            <a:off x="357158" y="1628775"/>
            <a:ext cx="8382000" cy="4657745"/>
          </a:xfrm>
        </p:spPr>
        <p:txBody>
          <a:bodyPr/>
          <a:lstStyle/>
          <a:p>
            <a:pPr>
              <a:lnSpc>
                <a:spcPts val="3500"/>
              </a:lnSpc>
            </a:pPr>
            <a:r>
              <a:rPr lang="zh-CN" altLang="en-US" sz="2800" b="1" dirty="0">
                <a:solidFill>
                  <a:srgbClr val="00B0F0"/>
                </a:solidFill>
                <a:latin typeface="楷体" panose="02010609060101010101" pitchFamily="49" charset="-122"/>
                <a:ea typeface="楷体" panose="02010609060101010101" pitchFamily="49" charset="-122"/>
              </a:rPr>
              <a:t>用户需求</a:t>
            </a:r>
            <a:r>
              <a:rPr lang="zh-CN" altLang="en-US" sz="2800" dirty="0">
                <a:latin typeface="楷体" panose="02010609060101010101" pitchFamily="49" charset="-122"/>
                <a:ea typeface="楷体" panose="02010609060101010101" pitchFamily="49" charset="-122"/>
              </a:rPr>
              <a:t>是指描述用户使用产品必须要完成什么任务，怎么完成的需求，通常是在问题定义的基础上进用户访谈、调查，对用户使用的场景进行整理，从而建立从用户角度的需求。 </a:t>
            </a:r>
            <a:endParaRPr lang="zh-CN" altLang="en-US" sz="2800" dirty="0">
              <a:latin typeface="楷体" panose="02010609060101010101" pitchFamily="49" charset="-122"/>
              <a:ea typeface="楷体" panose="02010609060101010101" pitchFamily="49" charset="-122"/>
            </a:endParaRPr>
          </a:p>
          <a:p>
            <a:pPr>
              <a:lnSpc>
                <a:spcPts val="3500"/>
              </a:lnSpc>
            </a:pPr>
            <a:r>
              <a:rPr lang="zh-CN" altLang="en-US" sz="2800" dirty="0">
                <a:latin typeface="楷体" panose="02010609060101010101" pitchFamily="49" charset="-122"/>
                <a:ea typeface="楷体" panose="02010609060101010101" pitchFamily="49" charset="-122"/>
              </a:rPr>
              <a:t>用户有不同类型：</a:t>
            </a:r>
            <a:br>
              <a:rPr lang="zh-CN" altLang="en-US" sz="2800" dirty="0">
                <a:latin typeface="楷体" panose="02010609060101010101" pitchFamily="49" charset="-122"/>
                <a:ea typeface="楷体" panose="02010609060101010101" pitchFamily="49" charset="-122"/>
              </a:rPr>
            </a:br>
            <a:r>
              <a:rPr lang="en-US" altLang="zh-CN" sz="2800" dirty="0">
                <a:latin typeface="楷体" panose="02010609060101010101" pitchFamily="49" charset="-122"/>
                <a:ea typeface="楷体" panose="02010609060101010101" pitchFamily="49" charset="-122"/>
              </a:rPr>
              <a:t>&gt; </a:t>
            </a:r>
            <a:r>
              <a:rPr lang="zh-CN" altLang="en-US" sz="2800" dirty="0">
                <a:latin typeface="楷体" panose="02010609060101010101" pitchFamily="49" charset="-122"/>
                <a:ea typeface="楷体" panose="02010609060101010101" pitchFamily="49" charset="-122"/>
              </a:rPr>
              <a:t>管理型、事务型 </a:t>
            </a:r>
            <a:r>
              <a:rPr lang="zh-CN" altLang="en-US" sz="2800" dirty="0">
                <a:solidFill>
                  <a:srgbClr val="FF0000"/>
                </a:solidFill>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&gt; </a:t>
            </a:r>
            <a:r>
              <a:rPr lang="zh-CN" altLang="en-US" sz="2800" dirty="0">
                <a:latin typeface="楷体" panose="02010609060101010101" pitchFamily="49" charset="-122"/>
                <a:ea typeface="楷体" panose="02010609060101010101" pitchFamily="49" charset="-122"/>
              </a:rPr>
              <a:t>信息系统、人</a:t>
            </a:r>
            <a:br>
              <a:rPr lang="zh-CN" altLang="en-US" sz="2800" dirty="0">
                <a:latin typeface="楷体" panose="02010609060101010101" pitchFamily="49" charset="-122"/>
                <a:ea typeface="楷体" panose="02010609060101010101" pitchFamily="49" charset="-122"/>
              </a:rPr>
            </a:br>
            <a:r>
              <a:rPr lang="en-US" altLang="zh-CN" sz="2800" dirty="0">
                <a:latin typeface="楷体" panose="02010609060101010101" pitchFamily="49" charset="-122"/>
                <a:ea typeface="楷体" panose="02010609060101010101" pitchFamily="49" charset="-122"/>
              </a:rPr>
              <a:t>&gt; </a:t>
            </a:r>
            <a:r>
              <a:rPr lang="zh-CN" altLang="en-US" sz="2800" dirty="0">
                <a:latin typeface="楷体" panose="02010609060101010101" pitchFamily="49" charset="-122"/>
                <a:ea typeface="楷体" panose="02010609060101010101" pitchFamily="49" charset="-122"/>
              </a:rPr>
              <a:t>决策层、使用层        </a:t>
            </a:r>
            <a:r>
              <a:rPr lang="en-US" altLang="zh-CN" sz="2800" dirty="0">
                <a:latin typeface="楷体" panose="02010609060101010101" pitchFamily="49" charset="-122"/>
                <a:ea typeface="楷体" panose="02010609060101010101" pitchFamily="49" charset="-122"/>
              </a:rPr>
              <a:t>&gt; </a:t>
            </a:r>
            <a:r>
              <a:rPr lang="zh-CN" altLang="en-US" sz="2800" dirty="0">
                <a:latin typeface="楷体" panose="02010609060101010101" pitchFamily="49" charset="-122"/>
                <a:ea typeface="楷体" panose="02010609060101010101" pitchFamily="49" charset="-122"/>
              </a:rPr>
              <a:t>常用者、偶用者</a:t>
            </a:r>
            <a:endParaRPr lang="zh-CN" altLang="en-US" sz="2800" dirty="0">
              <a:latin typeface="楷体" panose="02010609060101010101" pitchFamily="49" charset="-122"/>
              <a:ea typeface="楷体" panose="02010609060101010101" pitchFamily="49" charset="-122"/>
            </a:endParaRPr>
          </a:p>
          <a:p>
            <a:pPr>
              <a:lnSpc>
                <a:spcPts val="3500"/>
              </a:lnSpc>
            </a:pPr>
            <a:r>
              <a:rPr lang="zh-CN" altLang="en-US" sz="2800" dirty="0">
                <a:latin typeface="楷体" panose="02010609060101010101" pitchFamily="49" charset="-122"/>
                <a:ea typeface="楷体" panose="02010609060101010101" pitchFamily="49" charset="-122"/>
              </a:rPr>
              <a:t>例子：对快到期的客户，系统将通过短信</a:t>
            </a:r>
            <a:br>
              <a:rPr lang="zh-CN" altLang="en-US" sz="2800" dirty="0">
                <a:latin typeface="楷体" panose="02010609060101010101" pitchFamily="49" charset="-122"/>
                <a:ea typeface="楷体" panose="02010609060101010101" pitchFamily="49" charset="-122"/>
              </a:rPr>
            </a:br>
            <a:r>
              <a:rPr lang="zh-CN" altLang="en-US" sz="2800" dirty="0">
                <a:latin typeface="楷体" panose="02010609060101010101" pitchFamily="49" charset="-122"/>
                <a:ea typeface="楷体" panose="02010609060101010101" pitchFamily="49" charset="-122"/>
              </a:rPr>
              <a:t>将续保信息发给该客户的代理人</a:t>
            </a:r>
            <a:endParaRPr lang="en-US" altLang="zh-CN" sz="2800" dirty="0">
              <a:latin typeface="楷体" panose="02010609060101010101" pitchFamily="49" charset="-122"/>
              <a:ea typeface="楷体" panose="02010609060101010101" pitchFamily="49" charset="-122"/>
            </a:endParaRPr>
          </a:p>
        </p:txBody>
      </p:sp>
      <p:pic>
        <p:nvPicPr>
          <p:cNvPr id="8196" name="Picture 5" descr="j0293236"/>
          <p:cNvPicPr>
            <a:picLocks noChangeAspect="1" noChangeArrowheads="1"/>
          </p:cNvPicPr>
          <p:nvPr/>
        </p:nvPicPr>
        <p:blipFill>
          <a:blip r:embed="rId1"/>
          <a:srcRect/>
          <a:stretch>
            <a:fillRect/>
          </a:stretch>
        </p:blipFill>
        <p:spPr bwMode="auto">
          <a:xfrm>
            <a:off x="7092950" y="4724400"/>
            <a:ext cx="1657350" cy="1220788"/>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solidFill>
                  <a:srgbClr val="FFFF00"/>
                </a:solidFill>
              </a:rPr>
              <a:t>软件需求</a:t>
            </a:r>
            <a:endParaRPr lang="zh-CN" altLang="en-US" dirty="0">
              <a:solidFill>
                <a:srgbClr val="FFFF00"/>
              </a:solidFill>
            </a:endParaRPr>
          </a:p>
        </p:txBody>
      </p:sp>
      <p:sp>
        <p:nvSpPr>
          <p:cNvPr id="9219" name="内容占位符 7"/>
          <p:cNvSpPr>
            <a:spLocks noGrp="1"/>
          </p:cNvSpPr>
          <p:nvPr>
            <p:ph idx="1"/>
          </p:nvPr>
        </p:nvSpPr>
        <p:spPr/>
        <p:txBody>
          <a:bodyPr/>
          <a:lstStyle/>
          <a:p>
            <a:r>
              <a:rPr lang="zh-CN" altLang="en-US" sz="2800" dirty="0">
                <a:latin typeface="楷体" panose="02010609060101010101" pitchFamily="49" charset="-122"/>
                <a:ea typeface="楷体" panose="02010609060101010101" pitchFamily="49" charset="-122"/>
              </a:rPr>
              <a:t>从系统实现的角度描述的需求。</a:t>
            </a:r>
            <a:endParaRPr lang="zh-CN" altLang="en-US"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开发人员（设计及分析人员）在业务需求、用户需求的基础上生成的。有时还需要考虑相关联的硬件、环境方面的需求</a:t>
            </a:r>
            <a:endParaRPr lang="en-US" altLang="zh-CN" sz="2800" dirty="0">
              <a:latin typeface="楷体" panose="02010609060101010101" pitchFamily="49" charset="-122"/>
              <a:ea typeface="楷体" panose="02010609060101010101" pitchFamily="49" charset="-122"/>
            </a:endParaRPr>
          </a:p>
          <a:p>
            <a:pPr marL="1079500">
              <a:buFont typeface="Arial" panose="020B0604020202020204" pitchFamily="34" charset="0"/>
              <a:buChar char="•"/>
            </a:pPr>
            <a:r>
              <a:rPr lang="zh-CN" altLang="en-US" sz="2800" dirty="0">
                <a:solidFill>
                  <a:srgbClr val="FF0000"/>
                </a:solidFill>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sym typeface="Wingdings" panose="05000000000000000000" pitchFamily="2" charset="2"/>
              </a:rPr>
              <a:t></a:t>
            </a:r>
            <a:r>
              <a:rPr lang="zh-CN" altLang="en-US" sz="2800" dirty="0">
                <a:latin typeface="楷体" panose="02010609060101010101" pitchFamily="49" charset="-122"/>
                <a:ea typeface="楷体" panose="02010609060101010101" pitchFamily="49" charset="-122"/>
              </a:rPr>
              <a:t>  业务需求</a:t>
            </a:r>
            <a:endParaRPr lang="en-US" altLang="zh-CN" sz="2800" dirty="0">
              <a:latin typeface="楷体" panose="02010609060101010101" pitchFamily="49" charset="-122"/>
              <a:ea typeface="楷体" panose="02010609060101010101" pitchFamily="49" charset="-122"/>
            </a:endParaRPr>
          </a:p>
          <a:p>
            <a:pPr marL="1079500">
              <a:buFont typeface="Arial" panose="020B0604020202020204" pitchFamily="34" charset="0"/>
              <a:buChar char="•"/>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sym typeface="Wingdings" panose="05000000000000000000" pitchFamily="2" charset="2"/>
              </a:rPr>
              <a:t>  </a:t>
            </a:r>
            <a:r>
              <a:rPr lang="zh-CN" altLang="en-US" sz="2800" dirty="0">
                <a:latin typeface="楷体" panose="02010609060101010101" pitchFamily="49" charset="-122"/>
                <a:ea typeface="楷体" panose="02010609060101010101" pitchFamily="49" charset="-122"/>
                <a:sym typeface="Wingdings" panose="05000000000000000000" pitchFamily="2" charset="2"/>
              </a:rPr>
              <a:t>用</a:t>
            </a:r>
            <a:r>
              <a:rPr lang="zh-CN" altLang="en-US" sz="2800" dirty="0">
                <a:latin typeface="楷体" panose="02010609060101010101" pitchFamily="49" charset="-122"/>
                <a:ea typeface="楷体" panose="02010609060101010101" pitchFamily="49" charset="-122"/>
              </a:rPr>
              <a:t>户需求</a:t>
            </a:r>
            <a:endParaRPr lang="en-US" altLang="zh-CN" sz="2800" dirty="0">
              <a:latin typeface="楷体" panose="02010609060101010101" pitchFamily="49" charset="-122"/>
              <a:ea typeface="楷体" panose="02010609060101010101" pitchFamily="49" charset="-122"/>
            </a:endParaRPr>
          </a:p>
          <a:p>
            <a:pPr marL="1079500">
              <a:buFont typeface="Arial" panose="020B0604020202020204" pitchFamily="34" charset="0"/>
              <a:buChar char="•"/>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sym typeface="Wingdings" panose="05000000000000000000" pitchFamily="2" charset="2"/>
              </a:rPr>
              <a:t>  </a:t>
            </a:r>
            <a:r>
              <a:rPr lang="zh-CN" altLang="en-US" sz="2800" dirty="0">
                <a:latin typeface="楷体" panose="02010609060101010101" pitchFamily="49" charset="-122"/>
                <a:ea typeface="楷体" panose="02010609060101010101" pitchFamily="49" charset="-122"/>
                <a:sym typeface="Wingdings" panose="05000000000000000000" pitchFamily="2" charset="2"/>
              </a:rPr>
              <a:t>软件</a:t>
            </a:r>
            <a:r>
              <a:rPr lang="zh-CN" altLang="en-US" sz="2800" dirty="0">
                <a:latin typeface="楷体" panose="02010609060101010101" pitchFamily="49" charset="-122"/>
                <a:ea typeface="楷体" panose="02010609060101010101" pitchFamily="49" charset="-122"/>
              </a:rPr>
              <a:t>需求</a:t>
            </a:r>
            <a:endParaRPr lang="en-US" altLang="zh-CN" sz="2800" dirty="0">
              <a:latin typeface="楷体" panose="02010609060101010101" pitchFamily="49" charset="-122"/>
              <a:ea typeface="楷体" panose="02010609060101010101" pitchFamily="49" charset="-122"/>
            </a:endParaRPr>
          </a:p>
        </p:txBody>
      </p:sp>
      <p:pic>
        <p:nvPicPr>
          <p:cNvPr id="9220" name="Picture 5" descr="j0293236"/>
          <p:cNvPicPr>
            <a:picLocks noChangeAspect="1" noChangeArrowheads="1"/>
          </p:cNvPicPr>
          <p:nvPr/>
        </p:nvPicPr>
        <p:blipFill>
          <a:blip r:embed="rId1"/>
          <a:srcRect/>
          <a:stretch>
            <a:fillRect/>
          </a:stretch>
        </p:blipFill>
        <p:spPr bwMode="auto">
          <a:xfrm>
            <a:off x="7092950" y="4724400"/>
            <a:ext cx="1657350" cy="1220788"/>
          </a:xfrm>
          <a:prstGeom prst="rect">
            <a:avLst/>
          </a:prstGeom>
          <a:noFill/>
          <a:ln w="9525">
            <a:noFill/>
            <a:miter lim="800000"/>
            <a:headEnd/>
            <a:tailEnd/>
          </a:ln>
        </p:spPr>
      </p:pic>
      <p:sp>
        <p:nvSpPr>
          <p:cNvPr id="6" name="矩形 5"/>
          <p:cNvSpPr>
            <a:spLocks noChangeArrowheads="1"/>
          </p:cNvSpPr>
          <p:nvPr/>
        </p:nvSpPr>
        <p:spPr bwMode="auto">
          <a:xfrm>
            <a:off x="1839904" y="3500438"/>
            <a:ext cx="1517650" cy="492125"/>
          </a:xfrm>
          <a:prstGeom prst="rect">
            <a:avLst/>
          </a:prstGeom>
          <a:noFill/>
          <a:ln w="9525">
            <a:noFill/>
            <a:miter lim="800000"/>
          </a:ln>
        </p:spPr>
        <p:txBody>
          <a:bodyPr wrap="none">
            <a:spAutoFit/>
          </a:bodyPr>
          <a:lstStyle/>
          <a:p>
            <a:r>
              <a:rPr lang="zh-CN" altLang="en-US" sz="2600" b="1" dirty="0">
                <a:solidFill>
                  <a:srgbClr val="C00000"/>
                </a:solidFill>
                <a:latin typeface="Tahoma" panose="020B0604030504040204" pitchFamily="34" charset="0"/>
                <a:ea typeface="隶书" panose="02010509060101010101" pitchFamily="49" charset="-122"/>
              </a:rPr>
              <a:t>需求定义</a:t>
            </a:r>
            <a:endParaRPr lang="zh-CN" altLang="en-US" sz="2600" b="1" dirty="0">
              <a:solidFill>
                <a:srgbClr val="C00000"/>
              </a:solidFill>
              <a:latin typeface="Tahoma" panose="020B0604030504040204" pitchFamily="34" charset="0"/>
              <a:ea typeface="隶书" panose="02010509060101010101" pitchFamily="49" charset="-122"/>
            </a:endParaRPr>
          </a:p>
        </p:txBody>
      </p:sp>
      <p:sp>
        <p:nvSpPr>
          <p:cNvPr id="9" name="矩形 8"/>
          <p:cNvSpPr>
            <a:spLocks noChangeArrowheads="1"/>
          </p:cNvSpPr>
          <p:nvPr/>
        </p:nvSpPr>
        <p:spPr bwMode="auto">
          <a:xfrm>
            <a:off x="1811329" y="4003671"/>
            <a:ext cx="1525588" cy="492125"/>
          </a:xfrm>
          <a:prstGeom prst="rect">
            <a:avLst/>
          </a:prstGeom>
          <a:noFill/>
          <a:ln w="9525">
            <a:noFill/>
            <a:miter lim="800000"/>
          </a:ln>
        </p:spPr>
        <p:txBody>
          <a:bodyPr wrap="none">
            <a:spAutoFit/>
          </a:bodyPr>
          <a:lstStyle/>
          <a:p>
            <a:r>
              <a:rPr lang="zh-CN" altLang="en-US" sz="2600" b="1" dirty="0">
                <a:solidFill>
                  <a:srgbClr val="C00000"/>
                </a:solidFill>
                <a:latin typeface="Tahoma" panose="020B0604030504040204" pitchFamily="34" charset="0"/>
                <a:ea typeface="隶书" panose="02010509060101010101" pitchFamily="49" charset="-122"/>
              </a:rPr>
              <a:t>需求捕获</a:t>
            </a:r>
            <a:endParaRPr lang="zh-CN" altLang="en-US" sz="2600" b="1" dirty="0">
              <a:solidFill>
                <a:srgbClr val="C00000"/>
              </a:solidFill>
              <a:latin typeface="Tahoma" panose="020B0604030504040204" pitchFamily="34" charset="0"/>
              <a:ea typeface="隶书" panose="02010509060101010101" pitchFamily="49" charset="-122"/>
            </a:endParaRPr>
          </a:p>
        </p:txBody>
      </p:sp>
      <p:sp>
        <p:nvSpPr>
          <p:cNvPr id="10" name="矩形 9"/>
          <p:cNvSpPr>
            <a:spLocks noChangeArrowheads="1"/>
          </p:cNvSpPr>
          <p:nvPr/>
        </p:nvSpPr>
        <p:spPr bwMode="auto">
          <a:xfrm>
            <a:off x="1814490" y="4492629"/>
            <a:ext cx="1525587" cy="492125"/>
          </a:xfrm>
          <a:prstGeom prst="rect">
            <a:avLst/>
          </a:prstGeom>
          <a:noFill/>
          <a:ln w="9525">
            <a:noFill/>
            <a:miter lim="800000"/>
          </a:ln>
        </p:spPr>
        <p:txBody>
          <a:bodyPr wrap="none">
            <a:spAutoFit/>
          </a:bodyPr>
          <a:lstStyle/>
          <a:p>
            <a:r>
              <a:rPr lang="zh-CN" altLang="en-US" sz="2600" b="1" dirty="0">
                <a:solidFill>
                  <a:srgbClr val="C00000"/>
                </a:solidFill>
                <a:latin typeface="Tahoma" panose="020B0604030504040204" pitchFamily="34" charset="0"/>
                <a:ea typeface="隶书" panose="02010509060101010101" pitchFamily="49" charset="-122"/>
              </a:rPr>
              <a:t>需求分析</a:t>
            </a:r>
            <a:endParaRPr lang="zh-CN" altLang="en-US" sz="2600" b="1" dirty="0">
              <a:solidFill>
                <a:srgbClr val="C00000"/>
              </a:solidFill>
              <a:latin typeface="Tahoma" panose="020B0604030504040204" pitchFamily="34" charset="0"/>
              <a:ea typeface="隶书" panose="02010509060101010101" pitchFamily="49" charset="-122"/>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solidFill>
                  <a:srgbClr val="FFFF00"/>
                </a:solidFill>
              </a:rPr>
              <a:t>功能需求</a:t>
            </a:r>
            <a:endParaRPr lang="zh-CN" altLang="en-US" dirty="0">
              <a:solidFill>
                <a:srgbClr val="FFFF00"/>
              </a:solidFill>
            </a:endParaRPr>
          </a:p>
        </p:txBody>
      </p:sp>
      <p:sp>
        <p:nvSpPr>
          <p:cNvPr id="10243" name="内容占位符 7"/>
          <p:cNvSpPr>
            <a:spLocks noGrp="1"/>
          </p:cNvSpPr>
          <p:nvPr>
            <p:ph idx="1"/>
          </p:nvPr>
        </p:nvSpPr>
        <p:spPr/>
        <p:txBody>
          <a:bodyPr/>
          <a:lstStyle/>
          <a:p>
            <a:r>
              <a:rPr lang="zh-CN" altLang="en-US" sz="2400" dirty="0">
                <a:latin typeface="楷体" panose="02010609060101010101" pitchFamily="49" charset="-122"/>
                <a:ea typeface="楷体" panose="02010609060101010101" pitchFamily="49" charset="-122"/>
              </a:rPr>
              <a:t>功能需求是需求的主体，是需求的本质</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功能需求定义了：系统必须完成的那些事，即为了向它的用户提供有用的功能，产品必须执行的动作</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功能需求也称为行为需求</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零散（需求项）</a:t>
            </a:r>
            <a:r>
              <a:rPr lang="zh-CN" altLang="en-US" sz="2400" dirty="0">
                <a:latin typeface="楷体" panose="02010609060101010101" pitchFamily="49" charset="-122"/>
                <a:ea typeface="楷体" panose="02010609060101010101" pitchFamily="49" charset="-122"/>
                <a:sym typeface="Wingdings" panose="05000000000000000000" pitchFamily="2" charset="2"/>
              </a:rPr>
              <a:t>整理（特性、用例、用户故事）</a:t>
            </a:r>
            <a:endParaRPr lang="en-US" altLang="zh-CN" sz="2400" dirty="0">
              <a:latin typeface="楷体" panose="02010609060101010101" pitchFamily="49" charset="-122"/>
              <a:ea typeface="楷体" panose="02010609060101010101" pitchFamily="49" charset="-122"/>
              <a:sym typeface="Wingdings" panose="05000000000000000000" pitchFamily="2" charset="2"/>
            </a:endParaRPr>
          </a:p>
          <a:p>
            <a:endParaRPr lang="zh-CN" altLang="en-US" sz="2400" dirty="0">
              <a:latin typeface="楷体" panose="02010609060101010101" pitchFamily="49" charset="-122"/>
              <a:ea typeface="楷体" panose="02010609060101010101" pitchFamily="49" charset="-122"/>
              <a:sym typeface="Wingdings" panose="05000000000000000000" pitchFamily="2" charset="2"/>
            </a:endParaRPr>
          </a:p>
          <a:p>
            <a:endParaRPr lang="zh-CN" altLang="en-US" sz="2400" dirty="0">
              <a:latin typeface="楷体" panose="02010609060101010101" pitchFamily="49" charset="-122"/>
              <a:ea typeface="楷体" panose="02010609060101010101" pitchFamily="49" charset="-122"/>
            </a:endParaRPr>
          </a:p>
        </p:txBody>
      </p:sp>
      <p:pic>
        <p:nvPicPr>
          <p:cNvPr id="10244" name="Picture 5" descr="j0285926"/>
          <p:cNvPicPr>
            <a:picLocks noChangeAspect="1" noChangeArrowheads="1"/>
          </p:cNvPicPr>
          <p:nvPr/>
        </p:nvPicPr>
        <p:blipFill>
          <a:blip r:embed="rId1"/>
          <a:srcRect/>
          <a:stretch>
            <a:fillRect/>
          </a:stretch>
        </p:blipFill>
        <p:spPr bwMode="auto">
          <a:xfrm>
            <a:off x="6732588" y="4149725"/>
            <a:ext cx="1827212" cy="1827213"/>
          </a:xfrm>
          <a:prstGeom prst="rect">
            <a:avLst/>
          </a:prstGeom>
          <a:noFill/>
          <a:ln w="9525">
            <a:noFill/>
            <a:miter lim="800000"/>
            <a:headEnd/>
            <a:tailEnd/>
          </a:ln>
        </p:spPr>
      </p:pic>
      <p:sp>
        <p:nvSpPr>
          <p:cNvPr id="7" name="矩形 6"/>
          <p:cNvSpPr>
            <a:spLocks noChangeArrowheads="1"/>
          </p:cNvSpPr>
          <p:nvPr/>
        </p:nvSpPr>
        <p:spPr bwMode="auto">
          <a:xfrm>
            <a:off x="539750" y="4076700"/>
            <a:ext cx="3970338" cy="492125"/>
          </a:xfrm>
          <a:prstGeom prst="rect">
            <a:avLst/>
          </a:prstGeom>
          <a:noFill/>
          <a:ln w="9525">
            <a:noFill/>
            <a:miter lim="800000"/>
          </a:ln>
        </p:spPr>
        <p:txBody>
          <a:bodyPr wrap="none">
            <a:spAutoFit/>
          </a:bodyPr>
          <a:lstStyle/>
          <a:p>
            <a:r>
              <a:rPr lang="zh-CN" altLang="en-US" sz="2600" b="1" dirty="0">
                <a:solidFill>
                  <a:srgbClr val="C00000"/>
                </a:solidFill>
                <a:latin typeface="Tahoma" panose="020B0604030504040204" pitchFamily="34" charset="0"/>
                <a:ea typeface="隶书" panose="02010509060101010101" pitchFamily="49" charset="-122"/>
              </a:rPr>
              <a:t>功能需求的要点在于组织</a:t>
            </a:r>
            <a:r>
              <a:rPr lang="en-US" altLang="zh-CN" sz="2600" b="1" dirty="0">
                <a:solidFill>
                  <a:srgbClr val="C00000"/>
                </a:solidFill>
                <a:latin typeface="Tahoma" panose="020B0604030504040204" pitchFamily="34" charset="0"/>
                <a:ea typeface="隶书" panose="02010509060101010101" pitchFamily="49" charset="-122"/>
              </a:rPr>
              <a:t>!</a:t>
            </a:r>
            <a:endParaRPr lang="zh-CN" altLang="en-US" sz="2600" b="1" dirty="0">
              <a:solidFill>
                <a:srgbClr val="C00000"/>
              </a:solidFill>
              <a:latin typeface="Tahoma" panose="020B0604030504040204" pitchFamily="34" charset="0"/>
              <a:ea typeface="隶书" panose="02010509060101010101" pitchFamily="49" charset="-122"/>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质量属性</a:t>
            </a:r>
            <a:endParaRPr lang="zh-CN" altLang="en-US" dirty="0"/>
          </a:p>
        </p:txBody>
      </p:sp>
      <p:sp>
        <p:nvSpPr>
          <p:cNvPr id="11267" name="内容占位符 7"/>
          <p:cNvSpPr>
            <a:spLocks noGrp="1"/>
          </p:cNvSpPr>
          <p:nvPr>
            <p:ph idx="1"/>
          </p:nvPr>
        </p:nvSpPr>
        <p:spPr/>
        <p:txBody>
          <a:bodyPr/>
          <a:lstStyle/>
          <a:p>
            <a:r>
              <a:rPr lang="zh-CN" altLang="en-US" sz="2800" dirty="0">
                <a:latin typeface="楷体" panose="02010609060101010101" pitchFamily="49" charset="-122"/>
                <a:ea typeface="楷体" panose="02010609060101010101" pitchFamily="49" charset="-122"/>
              </a:rPr>
              <a:t>产品必须具备的属性或品质 </a:t>
            </a:r>
            <a:endParaRPr lang="zh-CN" altLang="en-US"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McCall</a:t>
            </a:r>
            <a:r>
              <a:rPr lang="zh-CN" altLang="en-US" sz="2800" dirty="0">
                <a:latin typeface="楷体" panose="02010609060101010101" pitchFamily="49" charset="-122"/>
                <a:ea typeface="楷体" panose="02010609060101010101" pitchFamily="49" charset="-122"/>
              </a:rPr>
              <a:t>体系：</a:t>
            </a:r>
            <a:r>
              <a:rPr lang="zh-CN" altLang="en-US" sz="2800" b="1" dirty="0">
                <a:solidFill>
                  <a:srgbClr val="3366FF"/>
                </a:solidFill>
                <a:latin typeface="楷体" panose="02010609060101010101" pitchFamily="49" charset="-122"/>
                <a:ea typeface="楷体" panose="02010609060101010101" pitchFamily="49" charset="-122"/>
              </a:rPr>
              <a:t>运行</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正确性、可靠性、效率、完整性、使用性</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a:t>
            </a:r>
            <a:r>
              <a:rPr lang="zh-CN" altLang="en-US" sz="2800" b="1" dirty="0">
                <a:solidFill>
                  <a:srgbClr val="3366FF"/>
                </a:solidFill>
                <a:latin typeface="楷体" panose="02010609060101010101" pitchFamily="49" charset="-122"/>
                <a:ea typeface="楷体" panose="02010609060101010101" pitchFamily="49" charset="-122"/>
              </a:rPr>
              <a:t>修正</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维护性、测试性、灵活性</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a:t>
            </a:r>
            <a:r>
              <a:rPr lang="zh-CN" altLang="en-US" sz="2800" b="1" dirty="0">
                <a:solidFill>
                  <a:srgbClr val="3366FF"/>
                </a:solidFill>
                <a:latin typeface="楷体" panose="02010609060101010101" pitchFamily="49" charset="-122"/>
                <a:ea typeface="楷体" panose="02010609060101010101" pitchFamily="49" charset="-122"/>
              </a:rPr>
              <a:t>转移</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移植性、复用性、共运行性</a:t>
            </a:r>
            <a:r>
              <a:rPr lang="en-US" altLang="zh-CN"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zh-CN" altLang="en-US" sz="2800" dirty="0">
              <a:latin typeface="楷体" panose="02010609060101010101" pitchFamily="49" charset="-122"/>
              <a:ea typeface="楷体" panose="02010609060101010101" pitchFamily="49" charset="-122"/>
            </a:endParaRPr>
          </a:p>
        </p:txBody>
      </p:sp>
      <p:pic>
        <p:nvPicPr>
          <p:cNvPr id="11268" name="Picture 5" descr="j0186002"/>
          <p:cNvPicPr>
            <a:picLocks noChangeAspect="1" noChangeArrowheads="1"/>
          </p:cNvPicPr>
          <p:nvPr/>
        </p:nvPicPr>
        <p:blipFill>
          <a:blip r:embed="rId1"/>
          <a:srcRect/>
          <a:stretch>
            <a:fillRect/>
          </a:stretch>
        </p:blipFill>
        <p:spPr bwMode="auto">
          <a:xfrm>
            <a:off x="7380288" y="4724400"/>
            <a:ext cx="1260475" cy="1295400"/>
          </a:xfrm>
          <a:prstGeom prst="rect">
            <a:avLst/>
          </a:prstGeom>
          <a:noFill/>
          <a:ln w="9525">
            <a:noFill/>
            <a:miter lim="800000"/>
            <a:headEnd/>
            <a:tailEnd/>
          </a:ln>
        </p:spPr>
      </p:pic>
      <p:sp>
        <p:nvSpPr>
          <p:cNvPr id="6" name="矩形 5"/>
          <p:cNvSpPr>
            <a:spLocks noChangeArrowheads="1"/>
          </p:cNvSpPr>
          <p:nvPr/>
        </p:nvSpPr>
        <p:spPr bwMode="auto">
          <a:xfrm>
            <a:off x="714348" y="3643314"/>
            <a:ext cx="5761038" cy="1816100"/>
          </a:xfrm>
          <a:prstGeom prst="rect">
            <a:avLst/>
          </a:prstGeom>
          <a:noFill/>
          <a:ln w="9525">
            <a:noFill/>
            <a:miter lim="800000"/>
          </a:ln>
        </p:spPr>
        <p:txBody>
          <a:bodyPr>
            <a:spAutoFit/>
          </a:bodyPr>
          <a:lstStyle/>
          <a:p>
            <a:r>
              <a:rPr lang="zh-CN" altLang="en-US" sz="2800" b="1" dirty="0">
                <a:solidFill>
                  <a:srgbClr val="C00000"/>
                </a:solidFill>
                <a:latin typeface="Tahoma" panose="020B0604030504040204" pitchFamily="34" charset="0"/>
                <a:ea typeface="隶书" panose="02010509060101010101" pitchFamily="49" charset="-122"/>
              </a:rPr>
              <a:t>非功能需求重在有效传递</a:t>
            </a:r>
            <a:r>
              <a:rPr lang="en-US" altLang="zh-CN" sz="2800" b="1" dirty="0">
                <a:solidFill>
                  <a:srgbClr val="C00000"/>
                </a:solidFill>
                <a:latin typeface="Tahoma" panose="020B0604030504040204" pitchFamily="34" charset="0"/>
                <a:ea typeface="隶书" panose="02010509060101010101" pitchFamily="49" charset="-122"/>
              </a:rPr>
              <a:t>!</a:t>
            </a:r>
            <a:endParaRPr lang="en-US" altLang="zh-CN" sz="2800" b="1" dirty="0">
              <a:solidFill>
                <a:srgbClr val="C00000"/>
              </a:solidFill>
              <a:latin typeface="Tahoma" panose="020B0604030504040204" pitchFamily="34" charset="0"/>
              <a:ea typeface="隶书" panose="02010509060101010101" pitchFamily="49" charset="-122"/>
            </a:endParaRPr>
          </a:p>
          <a:p>
            <a:r>
              <a:rPr lang="en-US" altLang="zh-CN" sz="2800" b="1" dirty="0">
                <a:solidFill>
                  <a:srgbClr val="C00000"/>
                </a:solidFill>
                <a:latin typeface="Tahoma" panose="020B0604030504040204" pitchFamily="34" charset="0"/>
                <a:ea typeface="隶书" panose="02010509060101010101" pitchFamily="49" charset="-122"/>
              </a:rPr>
              <a:t>1)</a:t>
            </a:r>
            <a:r>
              <a:rPr lang="zh-CN" altLang="en-US" sz="2800" b="1" dirty="0">
                <a:solidFill>
                  <a:srgbClr val="C00000"/>
                </a:solidFill>
                <a:latin typeface="Tahoma" panose="020B0604030504040204" pitchFamily="34" charset="0"/>
                <a:ea typeface="隶书" panose="02010509060101010101" pitchFamily="49" charset="-122"/>
              </a:rPr>
              <a:t>定性</a:t>
            </a:r>
            <a:r>
              <a:rPr lang="en-US" altLang="zh-CN"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a:t>
            </a:r>
            <a:r>
              <a:rPr lang="zh-CN" altLang="en-US"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场景</a:t>
            </a:r>
            <a:r>
              <a:rPr lang="en-US" altLang="zh-CN"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a:t>
            </a:r>
            <a:r>
              <a:rPr lang="zh-CN" altLang="en-US"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定量</a:t>
            </a:r>
            <a:endParaRPr lang="en-US" altLang="zh-CN" sz="2800" b="1" dirty="0">
              <a:solidFill>
                <a:srgbClr val="C00000"/>
              </a:solidFill>
              <a:latin typeface="Tahoma" panose="020B0604030504040204" pitchFamily="34" charset="0"/>
              <a:ea typeface="隶书" panose="02010509060101010101" pitchFamily="49" charset="-122"/>
              <a:sym typeface="Wingdings" panose="05000000000000000000" pitchFamily="2" charset="2"/>
            </a:endParaRPr>
          </a:p>
          <a:p>
            <a:r>
              <a:rPr lang="en-US" altLang="zh-CN"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2)</a:t>
            </a:r>
            <a:r>
              <a:rPr lang="zh-CN" altLang="en-US"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全局</a:t>
            </a:r>
            <a:r>
              <a:rPr lang="en-US" altLang="zh-CN"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a:t>
            </a:r>
            <a:r>
              <a:rPr lang="zh-CN" altLang="en-US"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局部</a:t>
            </a:r>
            <a:r>
              <a:rPr lang="en-US" altLang="zh-CN"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a:t>
            </a:r>
            <a:r>
              <a:rPr lang="zh-CN" altLang="en-US"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全局</a:t>
            </a:r>
            <a:endParaRPr lang="en-US" altLang="zh-CN" sz="2800" b="1" dirty="0">
              <a:solidFill>
                <a:srgbClr val="C00000"/>
              </a:solidFill>
              <a:latin typeface="Tahoma" panose="020B0604030504040204" pitchFamily="34" charset="0"/>
              <a:ea typeface="隶书" panose="02010509060101010101" pitchFamily="49" charset="-122"/>
              <a:sym typeface="Wingdings" panose="05000000000000000000" pitchFamily="2" charset="2"/>
            </a:endParaRPr>
          </a:p>
          <a:p>
            <a:r>
              <a:rPr lang="en-US" altLang="zh-CN"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3)</a:t>
            </a:r>
            <a:r>
              <a:rPr lang="zh-CN" altLang="en-US"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零散</a:t>
            </a:r>
            <a:r>
              <a:rPr lang="en-US" altLang="zh-CN"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a:t>
            </a:r>
            <a:r>
              <a:rPr lang="zh-CN" altLang="en-US" sz="2800" b="1" dirty="0">
                <a:solidFill>
                  <a:srgbClr val="C00000"/>
                </a:solidFill>
                <a:latin typeface="Tahoma" panose="020B0604030504040204" pitchFamily="34" charset="0"/>
                <a:ea typeface="隶书" panose="02010509060101010101" pitchFamily="49" charset="-122"/>
                <a:sym typeface="Wingdings" panose="05000000000000000000" pitchFamily="2" charset="2"/>
              </a:rPr>
              <a:t>可追踪</a:t>
            </a:r>
            <a:endParaRPr lang="zh-CN" altLang="en-US" sz="2800" b="1" dirty="0">
              <a:solidFill>
                <a:srgbClr val="C00000"/>
              </a:solidFill>
              <a:latin typeface="Tahoma" panose="020B0604030504040204" pitchFamily="34" charset="0"/>
              <a:ea typeface="隶书" panose="02010509060101010101" pitchFamily="49" charset="-122"/>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设计约束</a:t>
            </a:r>
            <a:endParaRPr lang="zh-CN" altLang="en-US" dirty="0"/>
          </a:p>
        </p:txBody>
      </p:sp>
      <p:sp>
        <p:nvSpPr>
          <p:cNvPr id="12291" name="内容占位符 7"/>
          <p:cNvSpPr>
            <a:spLocks noGrp="1"/>
          </p:cNvSpPr>
          <p:nvPr>
            <p:ph idx="1"/>
          </p:nvPr>
        </p:nvSpPr>
        <p:spPr/>
        <p:txBody>
          <a:bodyPr/>
          <a:lstStyle/>
          <a:p>
            <a:r>
              <a:rPr lang="zh-CN" altLang="en-US" sz="2800" dirty="0">
                <a:latin typeface="楷体" panose="02010609060101010101" pitchFamily="49" charset="-122"/>
                <a:ea typeface="楷体" panose="02010609060101010101" pitchFamily="49" charset="-122"/>
              </a:rPr>
              <a:t>约束也称为限制条件、补充规约，这通常是对解决方案的一些约束说明。</a:t>
            </a:r>
            <a:endParaRPr lang="zh-CN" altLang="en-US"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例如：</a:t>
            </a:r>
            <a:endParaRPr lang="en-US" altLang="zh-CN" sz="2800" dirty="0">
              <a:latin typeface="楷体" panose="02010609060101010101" pitchFamily="49" charset="-122"/>
              <a:ea typeface="楷体" panose="02010609060101010101" pitchFamily="49" charset="-122"/>
            </a:endParaRPr>
          </a:p>
          <a:p>
            <a:pPr marL="80645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必须采用国有自主知识版权的数据库系统</a:t>
            </a:r>
            <a:r>
              <a:rPr lang="en-US" altLang="zh-CN"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80645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必须运行在</a:t>
            </a:r>
            <a:r>
              <a:rPr lang="en-US" altLang="zh-CN" sz="2400" dirty="0">
                <a:latin typeface="楷体" panose="02010609060101010101" pitchFamily="49" charset="-122"/>
                <a:ea typeface="楷体" panose="02010609060101010101" pitchFamily="49" charset="-122"/>
              </a:rPr>
              <a:t>UNIX</a:t>
            </a:r>
            <a:r>
              <a:rPr lang="zh-CN" altLang="en-US" sz="2400" dirty="0">
                <a:latin typeface="楷体" panose="02010609060101010101" pitchFamily="49" charset="-122"/>
                <a:ea typeface="楷体" panose="02010609060101010101" pitchFamily="49" charset="-122"/>
              </a:rPr>
              <a:t>操作系统之下</a:t>
            </a:r>
            <a:endParaRPr lang="en-US" altLang="zh-CN" sz="2400" dirty="0">
              <a:latin typeface="楷体" panose="02010609060101010101" pitchFamily="49" charset="-122"/>
              <a:ea typeface="楷体" panose="02010609060101010101" pitchFamily="49" charset="-122"/>
            </a:endParaRPr>
          </a:p>
          <a:p>
            <a:pPr marL="80645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用户将在户外完成作业</a:t>
            </a:r>
            <a:endParaRPr lang="zh-CN" altLang="en-US" sz="2400" dirty="0">
              <a:latin typeface="楷体" panose="02010609060101010101" pitchFamily="49" charset="-122"/>
              <a:ea typeface="楷体" panose="02010609060101010101" pitchFamily="49" charset="-122"/>
            </a:endParaRPr>
          </a:p>
        </p:txBody>
      </p:sp>
      <p:pic>
        <p:nvPicPr>
          <p:cNvPr id="12292" name="Picture 5" descr="j0300840"/>
          <p:cNvPicPr>
            <a:picLocks noChangeAspect="1" noChangeArrowheads="1"/>
          </p:cNvPicPr>
          <p:nvPr/>
        </p:nvPicPr>
        <p:blipFill>
          <a:blip r:embed="rId1"/>
          <a:srcRect/>
          <a:stretch>
            <a:fillRect/>
          </a:stretch>
        </p:blipFill>
        <p:spPr bwMode="auto">
          <a:xfrm>
            <a:off x="6732588" y="4724400"/>
            <a:ext cx="1814512" cy="1528763"/>
          </a:xfrm>
          <a:prstGeom prst="rect">
            <a:avLst/>
          </a:prstGeom>
          <a:noFill/>
          <a:ln w="9525">
            <a:noFill/>
            <a:miter lim="800000"/>
            <a:headEnd/>
            <a:tailEnd/>
          </a:ln>
        </p:spPr>
      </p:pic>
      <p:sp>
        <p:nvSpPr>
          <p:cNvPr id="7" name="矩形 6"/>
          <p:cNvSpPr>
            <a:spLocks noChangeArrowheads="1"/>
          </p:cNvSpPr>
          <p:nvPr/>
        </p:nvSpPr>
        <p:spPr bwMode="auto">
          <a:xfrm>
            <a:off x="928662" y="4714884"/>
            <a:ext cx="4567237" cy="1292225"/>
          </a:xfrm>
          <a:prstGeom prst="rect">
            <a:avLst/>
          </a:prstGeom>
          <a:noFill/>
          <a:ln w="9525">
            <a:noFill/>
            <a:miter lim="800000"/>
          </a:ln>
        </p:spPr>
        <p:txBody>
          <a:bodyPr wrap="none">
            <a:spAutoFit/>
          </a:bodyPr>
          <a:lstStyle/>
          <a:p>
            <a:r>
              <a:rPr lang="en-US" altLang="zh-CN" sz="2600" b="1" dirty="0">
                <a:solidFill>
                  <a:srgbClr val="C00000"/>
                </a:solidFill>
                <a:latin typeface="Tahoma" panose="020B0604030504040204" pitchFamily="34" charset="0"/>
                <a:ea typeface="隶书" panose="02010509060101010101" pitchFamily="49" charset="-122"/>
              </a:rPr>
              <a:t>1)</a:t>
            </a:r>
            <a:r>
              <a:rPr lang="zh-CN" altLang="en-US" sz="2600" b="1" dirty="0">
                <a:solidFill>
                  <a:srgbClr val="C00000"/>
                </a:solidFill>
                <a:latin typeface="Tahoma" panose="020B0604030504040204" pitchFamily="34" charset="0"/>
                <a:ea typeface="隶书" panose="02010509060101010101" pitchFamily="49" charset="-122"/>
              </a:rPr>
              <a:t>非技术因素决定的技术选型</a:t>
            </a:r>
            <a:endParaRPr lang="en-US" altLang="zh-CN" sz="2600" b="1" dirty="0">
              <a:solidFill>
                <a:srgbClr val="C00000"/>
              </a:solidFill>
              <a:latin typeface="Tahoma" panose="020B0604030504040204" pitchFamily="34" charset="0"/>
              <a:ea typeface="隶书" panose="02010509060101010101" pitchFamily="49" charset="-122"/>
            </a:endParaRPr>
          </a:p>
          <a:p>
            <a:r>
              <a:rPr lang="en-US" altLang="zh-CN" sz="2600" b="1" dirty="0">
                <a:solidFill>
                  <a:srgbClr val="C00000"/>
                </a:solidFill>
                <a:latin typeface="Tahoma" panose="020B0604030504040204" pitchFamily="34" charset="0"/>
                <a:ea typeface="隶书" panose="02010509060101010101" pitchFamily="49" charset="-122"/>
                <a:sym typeface="Wingdings" panose="05000000000000000000" pitchFamily="2" charset="2"/>
              </a:rPr>
              <a:t>2)</a:t>
            </a:r>
            <a:r>
              <a:rPr lang="zh-CN" altLang="en-US" sz="2600" b="1" dirty="0">
                <a:solidFill>
                  <a:srgbClr val="C00000"/>
                </a:solidFill>
                <a:latin typeface="Tahoma" panose="020B0604030504040204" pitchFamily="34" charset="0"/>
                <a:ea typeface="隶书" panose="02010509060101010101" pitchFamily="49" charset="-122"/>
                <a:sym typeface="Wingdings" panose="05000000000000000000" pitchFamily="2" charset="2"/>
              </a:rPr>
              <a:t>预期的软硬件环境</a:t>
            </a:r>
            <a:endParaRPr lang="en-US" altLang="zh-CN" sz="2600" b="1" dirty="0">
              <a:solidFill>
                <a:srgbClr val="C00000"/>
              </a:solidFill>
              <a:latin typeface="Tahoma" panose="020B0604030504040204" pitchFamily="34" charset="0"/>
              <a:ea typeface="隶书" panose="02010509060101010101" pitchFamily="49" charset="-122"/>
              <a:sym typeface="Wingdings" panose="05000000000000000000" pitchFamily="2" charset="2"/>
            </a:endParaRPr>
          </a:p>
          <a:p>
            <a:r>
              <a:rPr lang="en-US" altLang="zh-CN" sz="2600" b="1" dirty="0">
                <a:solidFill>
                  <a:srgbClr val="C00000"/>
                </a:solidFill>
                <a:latin typeface="Tahoma" panose="020B0604030504040204" pitchFamily="34" charset="0"/>
                <a:ea typeface="隶书" panose="02010509060101010101" pitchFamily="49" charset="-122"/>
                <a:sym typeface="Wingdings" panose="05000000000000000000" pitchFamily="2" charset="2"/>
              </a:rPr>
              <a:t>3)</a:t>
            </a:r>
            <a:r>
              <a:rPr lang="zh-CN" altLang="en-US" sz="2600" b="1" dirty="0">
                <a:solidFill>
                  <a:srgbClr val="C00000"/>
                </a:solidFill>
                <a:latin typeface="Tahoma" panose="020B0604030504040204" pitchFamily="34" charset="0"/>
                <a:ea typeface="隶书" panose="02010509060101010101" pitchFamily="49" charset="-122"/>
                <a:sym typeface="Wingdings" panose="05000000000000000000" pitchFamily="2" charset="2"/>
              </a:rPr>
              <a:t>预期的使用环境</a:t>
            </a:r>
            <a:endParaRPr lang="zh-CN" altLang="en-US" sz="2600" b="1" dirty="0">
              <a:solidFill>
                <a:srgbClr val="C00000"/>
              </a:solidFill>
              <a:latin typeface="Tahoma" panose="020B0604030504040204" pitchFamily="34" charset="0"/>
              <a:ea typeface="隶书" panose="02010509060101010101" pitchFamily="49" charset="-122"/>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需求开发与管理</a:t>
            </a:r>
            <a:endParaRPr lang="zh-CN" altLang="en-US" dirty="0"/>
          </a:p>
        </p:txBody>
      </p:sp>
      <p:pic>
        <p:nvPicPr>
          <p:cNvPr id="17411" name="Picture 4"/>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928688" y="2143116"/>
            <a:ext cx="7500937" cy="306228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需求开发活动</a:t>
            </a:r>
            <a:endParaRPr lang="zh-CN" altLang="en-US" dirty="0"/>
          </a:p>
        </p:txBody>
      </p:sp>
      <p:pic>
        <p:nvPicPr>
          <p:cNvPr id="18435" name="Picture 4"/>
          <p:cNvPicPr>
            <a:picLocks noChangeAspect="1" noChangeArrowheads="1"/>
          </p:cNvPicPr>
          <p:nvPr/>
        </p:nvPicPr>
        <p:blipFill>
          <a:blip r:embed="rId1"/>
          <a:srcRect/>
          <a:stretch>
            <a:fillRect/>
          </a:stretch>
        </p:blipFill>
        <p:spPr bwMode="auto">
          <a:xfrm>
            <a:off x="1714480" y="1857364"/>
            <a:ext cx="5184775" cy="3787775"/>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需求分析师</a:t>
            </a:r>
            <a:endParaRPr lang="zh-CN" altLang="en-US" dirty="0"/>
          </a:p>
        </p:txBody>
      </p:sp>
      <p:sp>
        <p:nvSpPr>
          <p:cNvPr id="8" name="内容占位符 7"/>
          <p:cNvSpPr>
            <a:spLocks noGrp="1"/>
          </p:cNvSpPr>
          <p:nvPr>
            <p:ph idx="1"/>
          </p:nvPr>
        </p:nvSpPr>
        <p:spPr/>
        <p:txBody>
          <a:bodyPr>
            <a:noAutofit/>
          </a:bodyPr>
          <a:lstStyle/>
          <a:p>
            <a:pPr>
              <a:spcAft>
                <a:spcPts val="600"/>
              </a:spcAft>
              <a:defRPr/>
            </a:pPr>
            <a:r>
              <a:rPr kumimoji="1" lang="zh-CN" altLang="en-US" sz="2800" b="1" dirty="0">
                <a:solidFill>
                  <a:srgbClr val="C00000"/>
                </a:solidFill>
                <a:latin typeface="楷体" panose="02010609060101010101" pitchFamily="49" charset="-122"/>
                <a:ea typeface="楷体" panose="02010609060101010101" pitchFamily="49" charset="-122"/>
              </a:rPr>
              <a:t>需求分析员</a:t>
            </a:r>
            <a:r>
              <a:rPr kumimoji="1" lang="zh-CN" altLang="en-US" sz="2400" dirty="0">
                <a:solidFill>
                  <a:srgbClr val="3366FF"/>
                </a:solidFill>
                <a:latin typeface="楷体" panose="02010609060101010101" pitchFamily="49" charset="-122"/>
                <a:ea typeface="楷体" panose="02010609060101010101" pitchFamily="49" charset="-122"/>
              </a:rPr>
              <a:t>是对项目涉众的需求进行收集、分析、记录和验证等职责的主要承担者，是用户群体与软件开发团队间进行需求沟通的主要渠道</a:t>
            </a:r>
            <a:endParaRPr kumimoji="1" lang="zh-CN" altLang="en-US" sz="2400" dirty="0">
              <a:solidFill>
                <a:srgbClr val="3366FF"/>
              </a:solidFill>
              <a:latin typeface="楷体" panose="02010609060101010101" pitchFamily="49" charset="-122"/>
              <a:ea typeface="楷体" panose="02010609060101010101" pitchFamily="49" charset="-122"/>
            </a:endParaRPr>
          </a:p>
          <a:p>
            <a:pPr>
              <a:spcAft>
                <a:spcPts val="600"/>
              </a:spcAft>
              <a:defRPr/>
            </a:pPr>
            <a:r>
              <a:rPr kumimoji="1" lang="zh-CN" altLang="en-US" sz="2800" b="1" dirty="0">
                <a:solidFill>
                  <a:srgbClr val="C00000"/>
                </a:solidFill>
                <a:latin typeface="楷体" panose="02010609060101010101" pitchFamily="49" charset="-122"/>
                <a:ea typeface="楷体" panose="02010609060101010101" pitchFamily="49" charset="-122"/>
              </a:rPr>
              <a:t>典型活动：</a:t>
            </a:r>
            <a:r>
              <a:rPr kumimoji="1" lang="zh-CN" altLang="en-US" sz="2400" dirty="0">
                <a:solidFill>
                  <a:srgbClr val="3366FF"/>
                </a:solidFill>
                <a:latin typeface="楷体" panose="02010609060101010101" pitchFamily="49" charset="-122"/>
                <a:ea typeface="楷体" panose="02010609060101010101" pitchFamily="49" charset="-122"/>
              </a:rPr>
              <a:t>定义业务需求、确定项目涉众和用户类别、获取需求、分析需求、为需求建模、编写需求规格说明、主持对需求的验证、引导对需求的优先级划分、管理需求</a:t>
            </a:r>
            <a:endParaRPr kumimoji="1" lang="zh-CN" altLang="en-US" sz="2400" dirty="0">
              <a:solidFill>
                <a:srgbClr val="3366FF"/>
              </a:solidFill>
              <a:latin typeface="楷体" panose="02010609060101010101" pitchFamily="49" charset="-122"/>
              <a:ea typeface="楷体" panose="02010609060101010101" pitchFamily="49" charset="-122"/>
            </a:endParaRPr>
          </a:p>
          <a:p>
            <a:pPr>
              <a:spcAft>
                <a:spcPts val="600"/>
              </a:spcAft>
              <a:defRPr/>
            </a:pPr>
            <a:r>
              <a:rPr kumimoji="1" lang="zh-CN" altLang="en-US" sz="2800" b="1" dirty="0">
                <a:solidFill>
                  <a:srgbClr val="C00000"/>
                </a:solidFill>
                <a:latin typeface="楷体" panose="02010609060101010101" pitchFamily="49" charset="-122"/>
                <a:ea typeface="楷体" panose="02010609060101010101" pitchFamily="49" charset="-122"/>
              </a:rPr>
              <a:t>必备技能：</a:t>
            </a:r>
            <a:r>
              <a:rPr kumimoji="1" lang="zh-CN" altLang="en-US" sz="2400" dirty="0">
                <a:solidFill>
                  <a:srgbClr val="3366FF"/>
                </a:solidFill>
                <a:latin typeface="楷体" panose="02010609060101010101" pitchFamily="49" charset="-122"/>
                <a:ea typeface="楷体" panose="02010609060101010101" pitchFamily="49" charset="-122"/>
              </a:rPr>
              <a:t>倾听、交谈和提问的技巧，</a:t>
            </a:r>
            <a:br>
              <a:rPr kumimoji="1" lang="en-US" altLang="zh-CN" sz="2400" dirty="0">
                <a:solidFill>
                  <a:srgbClr val="3366FF"/>
                </a:solidFill>
                <a:latin typeface="楷体" panose="02010609060101010101" pitchFamily="49" charset="-122"/>
                <a:ea typeface="楷体" panose="02010609060101010101" pitchFamily="49" charset="-122"/>
              </a:rPr>
            </a:br>
            <a:r>
              <a:rPr kumimoji="1" lang="zh-CN" altLang="en-US" sz="2400" dirty="0">
                <a:solidFill>
                  <a:srgbClr val="3366FF"/>
                </a:solidFill>
                <a:latin typeface="楷体" panose="02010609060101010101" pitchFamily="49" charset="-122"/>
                <a:ea typeface="楷体" panose="02010609060101010101" pitchFamily="49" charset="-122"/>
              </a:rPr>
              <a:t>分析、协调、观察、写作、组织、建</a:t>
            </a:r>
            <a:br>
              <a:rPr kumimoji="1" lang="en-US" altLang="zh-CN" sz="2400" dirty="0">
                <a:solidFill>
                  <a:srgbClr val="3366FF"/>
                </a:solidFill>
                <a:latin typeface="楷体" panose="02010609060101010101" pitchFamily="49" charset="-122"/>
                <a:ea typeface="楷体" panose="02010609060101010101" pitchFamily="49" charset="-122"/>
              </a:rPr>
            </a:br>
            <a:r>
              <a:rPr kumimoji="1" lang="zh-CN" altLang="en-US" sz="2400" dirty="0">
                <a:solidFill>
                  <a:srgbClr val="3366FF"/>
                </a:solidFill>
                <a:latin typeface="楷体" panose="02010609060101010101" pitchFamily="49" charset="-122"/>
                <a:ea typeface="楷体" panose="02010609060101010101" pitchFamily="49" charset="-122"/>
              </a:rPr>
              <a:t>模、人际交往和创造能力 </a:t>
            </a:r>
            <a:endParaRPr kumimoji="1" lang="zh-CN" altLang="en-US" sz="2400" dirty="0">
              <a:solidFill>
                <a:srgbClr val="3366FF"/>
              </a:solidFill>
              <a:latin typeface="楷体" panose="02010609060101010101" pitchFamily="49" charset="-122"/>
              <a:ea typeface="楷体" panose="02010609060101010101" pitchFamily="49" charset="-122"/>
            </a:endParaRPr>
          </a:p>
        </p:txBody>
      </p:sp>
      <p:pic>
        <p:nvPicPr>
          <p:cNvPr id="27652" name="Picture 4"/>
          <p:cNvPicPr>
            <a:picLocks noChangeAspect="1" noChangeArrowheads="1"/>
          </p:cNvPicPr>
          <p:nvPr/>
        </p:nvPicPr>
        <p:blipFill>
          <a:blip r:embed="rId1"/>
          <a:srcRect/>
          <a:stretch>
            <a:fillRect/>
          </a:stretch>
        </p:blipFill>
        <p:spPr bwMode="auto">
          <a:xfrm>
            <a:off x="6643688" y="4429125"/>
            <a:ext cx="1771650" cy="18288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title"/>
          </p:nvPr>
        </p:nvSpPr>
        <p:spPr/>
        <p:txBody>
          <a:bodyPr/>
          <a:lstStyle/>
          <a:p>
            <a:pPr eaLnBrk="1" hangingPunct="1"/>
            <a:r>
              <a:rPr lang="en-US" altLang="zh-CN" dirty="0">
                <a:solidFill>
                  <a:schemeClr val="bg1"/>
                </a:solidFill>
              </a:rPr>
              <a:t>1.2  </a:t>
            </a:r>
            <a:r>
              <a:rPr lang="zh-CN" altLang="en-US" dirty="0">
                <a:solidFill>
                  <a:schemeClr val="bg1"/>
                </a:solidFill>
              </a:rPr>
              <a:t>软件危机与软件工程</a:t>
            </a:r>
            <a:endParaRPr lang="zh-CN" altLang="en-US"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 Box 4"/>
          <p:cNvSpPr txBox="1">
            <a:spLocks noChangeArrowheads="1"/>
          </p:cNvSpPr>
          <p:nvPr/>
        </p:nvSpPr>
        <p:spPr bwMode="auto">
          <a:xfrm>
            <a:off x="285720" y="2143116"/>
            <a:ext cx="8534400" cy="3970318"/>
          </a:xfrm>
          <a:prstGeom prst="rect">
            <a:avLst/>
          </a:prstGeom>
          <a:noFill/>
          <a:ln w="9525">
            <a:noFill/>
            <a:miter lim="800000"/>
          </a:ln>
          <a:effec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10000"/>
              </a:spcBef>
              <a:defRPr/>
            </a:pPr>
            <a:r>
              <a:rPr lang="en-US" altLang="zh-CN" sz="2800" b="1" dirty="0">
                <a:solidFill>
                  <a:srgbClr val="C00000"/>
                </a:solidFill>
                <a:effectLst>
                  <a:outerShdw blurRad="38100" dist="38100" dir="2700000" algn="tl">
                    <a:srgbClr val="000000"/>
                  </a:outerShdw>
                </a:effectLst>
                <a:latin typeface="宋体" panose="02010600030101010101" pitchFamily="2" charset="-122"/>
              </a:rPr>
              <a:t>    </a:t>
            </a:r>
            <a:r>
              <a:rPr lang="zh-CN" altLang="en-US" sz="2800" b="1" dirty="0">
                <a:latin typeface="宋体" panose="02010600030101010101" pitchFamily="2" charset="-122"/>
              </a:rPr>
              <a:t>软件工程（</a:t>
            </a:r>
            <a:r>
              <a:rPr lang="en-US" altLang="zh-CN" sz="2800" b="1" dirty="0">
                <a:latin typeface="宋体" panose="02010600030101010101" pitchFamily="2" charset="-122"/>
              </a:rPr>
              <a:t>Software Engineering)</a:t>
            </a:r>
            <a:r>
              <a:rPr lang="zh-CN" altLang="en-US" sz="2800" b="1" dirty="0">
                <a:latin typeface="宋体" panose="02010600030101010101" pitchFamily="2" charset="-122"/>
              </a:rPr>
              <a:t>是在克服</a:t>
            </a:r>
            <a:r>
              <a:rPr lang="en-US" altLang="zh-CN" sz="2800" b="1" dirty="0">
                <a:latin typeface="宋体" panose="02010600030101010101" pitchFamily="2" charset="-122"/>
              </a:rPr>
              <a:t>60</a:t>
            </a:r>
            <a:r>
              <a:rPr lang="zh-CN" altLang="en-US" sz="2800" b="1" dirty="0">
                <a:latin typeface="宋体" panose="02010600030101010101" pitchFamily="2" charset="-122"/>
              </a:rPr>
              <a:t>年代末所出现的“软件危机”的过程中逐渐形成与发展的。</a:t>
            </a:r>
            <a:r>
              <a:rPr lang="zh-CN" altLang="en-US" sz="2800" b="1" dirty="0">
                <a:solidFill>
                  <a:srgbClr val="C00000"/>
                </a:solidFill>
                <a:effectLst>
                  <a:outerShdw blurRad="38100" dist="38100" dir="2700000" algn="tl">
                    <a:srgbClr val="000000"/>
                  </a:outerShdw>
                </a:effectLst>
                <a:latin typeface="宋体" panose="02010600030101010101" pitchFamily="2" charset="-122"/>
              </a:rPr>
              <a:t>软件工程是一门指导计算机软件系统开发和维护的工程学科</a:t>
            </a:r>
            <a:r>
              <a:rPr lang="zh-CN" altLang="en-US" sz="2800" b="1" dirty="0">
                <a:latin typeface="宋体" panose="02010600030101010101" pitchFamily="2" charset="-122"/>
              </a:rPr>
              <a:t>，是一门</a:t>
            </a:r>
            <a:r>
              <a:rPr lang="zh-CN" altLang="en-US" sz="2800" b="1" dirty="0">
                <a:solidFill>
                  <a:srgbClr val="C00000"/>
                </a:solidFill>
                <a:latin typeface="宋体" panose="02010600030101010101" pitchFamily="2" charset="-122"/>
              </a:rPr>
              <a:t>交叉学科</a:t>
            </a:r>
            <a:r>
              <a:rPr lang="zh-CN" altLang="en-US" sz="2800" b="1" dirty="0">
                <a:latin typeface="宋体" panose="02010600030101010101" pitchFamily="2" charset="-122"/>
              </a:rPr>
              <a:t>，主要研究如何应用软件开发的科学理论和工程技术来指导大型软件系统的开发。　　</a:t>
            </a:r>
            <a:endParaRPr lang="zh-CN" altLang="en-US" sz="2800" b="1" dirty="0">
              <a:latin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需求分析师</a:t>
            </a:r>
            <a:endParaRPr lang="zh-CN" altLang="en-US" dirty="0"/>
          </a:p>
        </p:txBody>
      </p:sp>
      <p:sp>
        <p:nvSpPr>
          <p:cNvPr id="28675" name="内容占位符 7"/>
          <p:cNvSpPr>
            <a:spLocks noGrp="1"/>
          </p:cNvSpPr>
          <p:nvPr>
            <p:ph idx="1"/>
          </p:nvPr>
        </p:nvSpPr>
        <p:spPr/>
        <p:txBody>
          <a:bodyPr/>
          <a:lstStyle/>
          <a:p>
            <a:r>
              <a:rPr kumimoji="1" lang="zh-CN" altLang="en-US" sz="2800" b="1" dirty="0">
                <a:solidFill>
                  <a:srgbClr val="C00000"/>
                </a:solidFill>
                <a:latin typeface="楷体" panose="02010609060101010101" pitchFamily="49" charset="-122"/>
                <a:ea typeface="楷体" panose="02010609060101010101" pitchFamily="49" charset="-122"/>
              </a:rPr>
              <a:t>必备知识：</a:t>
            </a:r>
            <a:endParaRPr kumimoji="1" lang="en-US" altLang="zh-CN" sz="2800" b="1" dirty="0">
              <a:solidFill>
                <a:srgbClr val="C00000"/>
              </a:solidFill>
              <a:latin typeface="楷体" panose="02010609060101010101" pitchFamily="49" charset="-122"/>
              <a:ea typeface="楷体" panose="02010609060101010101" pitchFamily="49" charset="-122"/>
            </a:endParaRPr>
          </a:p>
          <a:p>
            <a:pPr marL="711200">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现代需求管理技术</a:t>
            </a:r>
            <a:endParaRPr kumimoji="1" lang="en-US" altLang="zh-CN" sz="2400" dirty="0">
              <a:latin typeface="楷体" panose="02010609060101010101" pitchFamily="49" charset="-122"/>
              <a:ea typeface="楷体" panose="02010609060101010101" pitchFamily="49" charset="-122"/>
            </a:endParaRPr>
          </a:p>
          <a:p>
            <a:pPr marL="711200">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各种软件开发生命周期</a:t>
            </a:r>
            <a:endParaRPr kumimoji="1" lang="en-US" altLang="zh-CN" sz="2400" dirty="0">
              <a:latin typeface="楷体" panose="02010609060101010101" pitchFamily="49" charset="-122"/>
              <a:ea typeface="楷体" panose="02010609060101010101" pitchFamily="49" charset="-122"/>
            </a:endParaRPr>
          </a:p>
          <a:p>
            <a:pPr marL="711200">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领域知识</a:t>
            </a:r>
            <a:endParaRPr kumimoji="1" lang="zh-CN" altLang="en-US" sz="2400" dirty="0">
              <a:latin typeface="楷体" panose="02010609060101010101" pitchFamily="49" charset="-122"/>
              <a:ea typeface="楷体" panose="02010609060101010101" pitchFamily="49" charset="-122"/>
            </a:endParaRPr>
          </a:p>
          <a:p>
            <a:r>
              <a:rPr kumimoji="1" lang="zh-CN" altLang="en-US" sz="2800" b="1" dirty="0">
                <a:solidFill>
                  <a:srgbClr val="C00000"/>
                </a:solidFill>
                <a:latin typeface="楷体" panose="02010609060101010101" pitchFamily="49" charset="-122"/>
                <a:ea typeface="楷体" panose="02010609060101010101" pitchFamily="49" charset="-122"/>
              </a:rPr>
              <a:t>需求分析员的来源：</a:t>
            </a:r>
            <a:endParaRPr kumimoji="1" lang="en-US" altLang="zh-CN" sz="2800" b="1" dirty="0">
              <a:solidFill>
                <a:srgbClr val="C00000"/>
              </a:solidFill>
              <a:latin typeface="楷体" panose="02010609060101010101" pitchFamily="49" charset="-122"/>
              <a:ea typeface="楷体" panose="02010609060101010101" pitchFamily="49" charset="-122"/>
            </a:endParaRPr>
          </a:p>
          <a:p>
            <a:pPr marL="711200">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用户转为分析员（软件工程知识欠缺）</a:t>
            </a:r>
            <a:endParaRPr kumimoji="1" lang="en-US" altLang="zh-CN" sz="2400" dirty="0">
              <a:latin typeface="楷体" panose="02010609060101010101" pitchFamily="49" charset="-122"/>
              <a:ea typeface="楷体" panose="02010609060101010101" pitchFamily="49" charset="-122"/>
            </a:endParaRPr>
          </a:p>
          <a:p>
            <a:pPr marL="711200">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开发人员转为分析员（领域知识、沟通能力）</a:t>
            </a:r>
            <a:endParaRPr kumimoji="1" lang="en-US" altLang="zh-CN" sz="2400" dirty="0">
              <a:latin typeface="楷体" panose="02010609060101010101" pitchFamily="49" charset="-122"/>
              <a:ea typeface="楷体" panose="02010609060101010101" pitchFamily="49" charset="-122"/>
            </a:endParaRPr>
          </a:p>
          <a:p>
            <a:pPr marL="711200">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主题专家（易按自己的偏好来构建系统）</a:t>
            </a:r>
            <a:endParaRPr kumimoji="1" lang="zh-CN" altLang="en-US" sz="2400" dirty="0">
              <a:latin typeface="楷体" panose="02010609060101010101" pitchFamily="49" charset="-122"/>
              <a:ea typeface="楷体" panose="02010609060101010101" pitchFamily="49" charset="-122"/>
            </a:endParaRPr>
          </a:p>
        </p:txBody>
      </p:sp>
      <p:pic>
        <p:nvPicPr>
          <p:cNvPr id="28676" name="Picture 4"/>
          <p:cNvPicPr>
            <a:picLocks noChangeAspect="1" noChangeArrowheads="1"/>
          </p:cNvPicPr>
          <p:nvPr/>
        </p:nvPicPr>
        <p:blipFill>
          <a:blip r:embed="rId1"/>
          <a:srcRect/>
          <a:stretch>
            <a:fillRect/>
          </a:stretch>
        </p:blipFill>
        <p:spPr bwMode="auto">
          <a:xfrm>
            <a:off x="6643688" y="4429125"/>
            <a:ext cx="1771650" cy="18288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需求过程</a:t>
            </a:r>
            <a:endParaRPr lang="zh-CN" altLang="en-US" dirty="0"/>
          </a:p>
        </p:txBody>
      </p:sp>
      <p:pic>
        <p:nvPicPr>
          <p:cNvPr id="29699" name="Picture 4" descr="需求2"/>
          <p:cNvPicPr>
            <a:picLocks noChangeAspect="1" noChangeArrowheads="1"/>
          </p:cNvPicPr>
          <p:nvPr/>
        </p:nvPicPr>
        <p:blipFill>
          <a:blip r:embed="rId1"/>
          <a:srcRect/>
          <a:stretch>
            <a:fillRect/>
          </a:stretch>
        </p:blipFill>
        <p:spPr bwMode="auto">
          <a:xfrm>
            <a:off x="1042988" y="1484313"/>
            <a:ext cx="6335712" cy="4792662"/>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需求过程</a:t>
            </a:r>
            <a:endParaRPr lang="zh-CN" altLang="en-US" dirty="0"/>
          </a:p>
        </p:txBody>
      </p:sp>
      <p:pic>
        <p:nvPicPr>
          <p:cNvPr id="30723" name="Picture 4" descr="wf_req"/>
          <p:cNvPicPr>
            <a:picLocks noChangeAspect="1" noChangeArrowheads="1"/>
          </p:cNvPicPr>
          <p:nvPr/>
        </p:nvPicPr>
        <p:blipFill>
          <a:blip r:embed="rId1"/>
          <a:srcRect/>
          <a:stretch>
            <a:fillRect/>
          </a:stretch>
        </p:blipFill>
        <p:spPr bwMode="auto">
          <a:xfrm>
            <a:off x="3214688" y="214313"/>
            <a:ext cx="4500562" cy="6003925"/>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需求大纲</a:t>
            </a:r>
            <a:r>
              <a:rPr lang="en-US" altLang="zh-CN" dirty="0"/>
              <a:t>—SDRUM</a:t>
            </a:r>
            <a:r>
              <a:rPr lang="en-US" altLang="zh-CN" baseline="30000" dirty="0"/>
              <a:t>2</a:t>
            </a:r>
            <a:r>
              <a:rPr lang="zh-CN" altLang="en-US" dirty="0"/>
              <a:t>模型</a:t>
            </a:r>
            <a:endParaRPr lang="zh-CN" altLang="en-US" dirty="0"/>
          </a:p>
        </p:txBody>
      </p:sp>
      <p:sp>
        <p:nvSpPr>
          <p:cNvPr id="8" name="内容占位符 7"/>
          <p:cNvSpPr>
            <a:spLocks noGrp="1"/>
          </p:cNvSpPr>
          <p:nvPr>
            <p:ph idx="1"/>
          </p:nvPr>
        </p:nvSpPr>
        <p:spPr>
          <a:xfrm>
            <a:off x="357158" y="1643050"/>
            <a:ext cx="8512175" cy="4572000"/>
          </a:xfrm>
        </p:spPr>
        <p:txBody>
          <a:bodyPr>
            <a:normAutofit fontScale="70000" lnSpcReduction="20000"/>
          </a:bodyPr>
          <a:lstStyle/>
          <a:p>
            <a:pPr>
              <a:defRPr/>
            </a:pPr>
            <a:r>
              <a:rPr kumimoji="1" lang="en-US" altLang="zh-CN" dirty="0">
                <a:latin typeface="楷体" panose="02010609060101010101" pitchFamily="49" charset="-122"/>
                <a:ea typeface="楷体" panose="02010609060101010101" pitchFamily="49" charset="-122"/>
              </a:rPr>
              <a:t>Subject:</a:t>
            </a:r>
            <a:r>
              <a:rPr kumimoji="1" lang="zh-CN" altLang="en-US" dirty="0">
                <a:latin typeface="楷体" panose="02010609060101010101" pitchFamily="49" charset="-122"/>
                <a:ea typeface="楷体" panose="02010609060101010101" pitchFamily="49" charset="-122"/>
              </a:rPr>
              <a:t>产品特征或业务需求，具有明确的目的和价值特性。（难点：业务规则、市场隐性需求挖掘）</a:t>
            </a:r>
            <a:endParaRPr kumimoji="1" lang="en-US" altLang="zh-CN" dirty="0">
              <a:latin typeface="楷体" panose="02010609060101010101" pitchFamily="49" charset="-122"/>
              <a:ea typeface="楷体" panose="02010609060101010101" pitchFamily="49" charset="-122"/>
            </a:endParaRPr>
          </a:p>
          <a:p>
            <a:pPr>
              <a:defRPr/>
            </a:pPr>
            <a:endParaRPr kumimoji="1" lang="en-US" altLang="zh-CN" dirty="0">
              <a:latin typeface="楷体" panose="02010609060101010101" pitchFamily="49" charset="-122"/>
              <a:ea typeface="楷体" panose="02010609060101010101" pitchFamily="49" charset="-122"/>
            </a:endParaRPr>
          </a:p>
          <a:p>
            <a:pPr>
              <a:defRPr/>
            </a:pPr>
            <a:r>
              <a:rPr kumimoji="1" lang="en-US" altLang="zh-CN" dirty="0">
                <a:latin typeface="楷体" panose="02010609060101010101" pitchFamily="49" charset="-122"/>
                <a:ea typeface="楷体" panose="02010609060101010101" pitchFamily="49" charset="-122"/>
              </a:rPr>
              <a:t>Domain</a:t>
            </a:r>
            <a:r>
              <a:rPr kumimoji="1" lang="zh-CN" altLang="en-US" dirty="0">
                <a:latin typeface="楷体" panose="02010609060101010101" pitchFamily="49" charset="-122"/>
                <a:ea typeface="楷体" panose="02010609060101010101" pitchFamily="49" charset="-122"/>
              </a:rPr>
              <a:t>：领域分析，描述产品或应用的数据模型（难点：如何满足企业数据标准、数据交互、决策分析）</a:t>
            </a:r>
            <a:endParaRPr kumimoji="1" lang="en-US" altLang="zh-CN" dirty="0">
              <a:latin typeface="楷体" panose="02010609060101010101" pitchFamily="49" charset="-122"/>
              <a:ea typeface="楷体" panose="02010609060101010101" pitchFamily="49" charset="-122"/>
            </a:endParaRPr>
          </a:p>
          <a:p>
            <a:pPr>
              <a:defRPr/>
            </a:pPr>
            <a:endParaRPr kumimoji="1" lang="en-US" altLang="zh-CN" dirty="0">
              <a:latin typeface="楷体" panose="02010609060101010101" pitchFamily="49" charset="-122"/>
              <a:ea typeface="楷体" panose="02010609060101010101" pitchFamily="49" charset="-122"/>
            </a:endParaRPr>
          </a:p>
          <a:p>
            <a:pPr>
              <a:defRPr/>
            </a:pPr>
            <a:r>
              <a:rPr kumimoji="1" lang="en-US" altLang="zh-CN" dirty="0">
                <a:latin typeface="楷体" panose="02010609060101010101" pitchFamily="49" charset="-122"/>
                <a:ea typeface="楷体" panose="02010609060101010101" pitchFamily="49" charset="-122"/>
              </a:rPr>
              <a:t>Role</a:t>
            </a:r>
            <a:r>
              <a:rPr kumimoji="1" lang="zh-CN" altLang="en-US" dirty="0">
                <a:latin typeface="楷体" panose="02010609060101010101" pitchFamily="49" charset="-122"/>
                <a:ea typeface="楷体" panose="02010609060101010101" pitchFamily="49" charset="-122"/>
              </a:rPr>
              <a:t>：终端用户群划分、特征分析</a:t>
            </a:r>
            <a:r>
              <a:rPr kumimoji="1" lang="en-US" altLang="zh-CN" dirty="0">
                <a:latin typeface="楷体" panose="02010609060101010101" pitchFamily="49" charset="-122"/>
                <a:ea typeface="楷体" panose="02010609060101010101" pitchFamily="49" charset="-122"/>
              </a:rPr>
              <a:t>-》</a:t>
            </a:r>
            <a:r>
              <a:rPr kumimoji="1" lang="zh-CN" altLang="en-US" dirty="0">
                <a:latin typeface="楷体" panose="02010609060101010101" pitchFamily="49" charset="-122"/>
                <a:ea typeface="楷体" panose="02010609060101010101" pitchFamily="49" charset="-122"/>
              </a:rPr>
              <a:t>识别用户代表</a:t>
            </a:r>
            <a:endParaRPr kumimoji="1" lang="en-US" altLang="zh-CN" dirty="0">
              <a:latin typeface="楷体" panose="02010609060101010101" pitchFamily="49" charset="-122"/>
              <a:ea typeface="楷体" panose="02010609060101010101" pitchFamily="49" charset="-122"/>
            </a:endParaRPr>
          </a:p>
          <a:p>
            <a:pPr>
              <a:defRPr/>
            </a:pPr>
            <a:endParaRPr kumimoji="1" lang="en-US" altLang="zh-CN" dirty="0">
              <a:latin typeface="楷体" panose="02010609060101010101" pitchFamily="49" charset="-122"/>
              <a:ea typeface="楷体" panose="02010609060101010101" pitchFamily="49" charset="-122"/>
            </a:endParaRPr>
          </a:p>
          <a:p>
            <a:pPr>
              <a:defRPr/>
            </a:pPr>
            <a:r>
              <a:rPr kumimoji="1" lang="en-US" altLang="zh-CN" dirty="0">
                <a:latin typeface="楷体" panose="02010609060101010101" pitchFamily="49" charset="-122"/>
                <a:ea typeface="楷体" panose="02010609060101010101" pitchFamily="49" charset="-122"/>
              </a:rPr>
              <a:t>Use case</a:t>
            </a:r>
            <a:r>
              <a:rPr kumimoji="1" lang="zh-CN" altLang="en-US" dirty="0">
                <a:latin typeface="楷体" panose="02010609060101010101" pitchFamily="49" charset="-122"/>
                <a:ea typeface="楷体" panose="02010609060101010101" pitchFamily="49" charset="-122"/>
              </a:rPr>
              <a:t>：识别用户代表所需要的用例，（功能需求、使用模式、性能需求），常见模板</a:t>
            </a:r>
            <a:r>
              <a:rPr kumimoji="1" lang="en-US" altLang="zh-CN" dirty="0">
                <a:latin typeface="楷体" panose="02010609060101010101" pitchFamily="49" charset="-122"/>
                <a:ea typeface="楷体" panose="02010609060101010101" pitchFamily="49" charset="-122"/>
              </a:rPr>
              <a:t>CRUDL</a:t>
            </a:r>
            <a:endParaRPr kumimoji="1" lang="en-US" altLang="zh-CN" dirty="0">
              <a:latin typeface="楷体" panose="02010609060101010101" pitchFamily="49" charset="-122"/>
              <a:ea typeface="楷体" panose="02010609060101010101" pitchFamily="49" charset="-122"/>
            </a:endParaRPr>
          </a:p>
          <a:p>
            <a:pPr>
              <a:defRPr/>
            </a:pPr>
            <a:endParaRPr kumimoji="1" lang="en-US" altLang="zh-CN" dirty="0">
              <a:latin typeface="楷体" panose="02010609060101010101" pitchFamily="49" charset="-122"/>
              <a:ea typeface="楷体" panose="02010609060101010101" pitchFamily="49" charset="-122"/>
            </a:endParaRPr>
          </a:p>
          <a:p>
            <a:pPr>
              <a:defRPr/>
            </a:pPr>
            <a:r>
              <a:rPr kumimoji="1" lang="en-US" altLang="zh-CN" dirty="0">
                <a:latin typeface="楷体" panose="02010609060101010101" pitchFamily="49" charset="-122"/>
                <a:ea typeface="楷体" panose="02010609060101010101" pitchFamily="49" charset="-122"/>
              </a:rPr>
              <a:t>Model</a:t>
            </a:r>
            <a:r>
              <a:rPr kumimoji="1" lang="en-US" altLang="zh-CN" baseline="30000" dirty="0">
                <a:latin typeface="楷体" panose="02010609060101010101" pitchFamily="49" charset="-122"/>
                <a:ea typeface="楷体" panose="02010609060101010101" pitchFamily="49" charset="-122"/>
              </a:rPr>
              <a:t>2</a:t>
            </a:r>
            <a:r>
              <a:rPr kumimoji="1" lang="zh-CN" altLang="en-US" dirty="0">
                <a:latin typeface="楷体" panose="02010609060101010101" pitchFamily="49" charset="-122"/>
                <a:ea typeface="楷体" panose="02010609060101010101" pitchFamily="49" charset="-122"/>
              </a:rPr>
              <a:t>：模型化</a:t>
            </a:r>
            <a:r>
              <a:rPr kumimoji="1" lang="en-US" altLang="zh-CN" dirty="0">
                <a:latin typeface="楷体" panose="02010609060101010101" pitchFamily="49" charset="-122"/>
                <a:ea typeface="楷体" panose="02010609060101010101" pitchFamily="49" charset="-122"/>
              </a:rPr>
              <a:t>&amp;</a:t>
            </a:r>
            <a:r>
              <a:rPr kumimoji="1" lang="zh-CN" altLang="en-US" dirty="0">
                <a:latin typeface="楷体" panose="02010609060101010101" pitchFamily="49" charset="-122"/>
                <a:ea typeface="楷体" panose="02010609060101010101" pitchFamily="49" charset="-122"/>
              </a:rPr>
              <a:t>模板化：细化用例，模型化表达、模板化规约。</a:t>
            </a:r>
            <a:endParaRPr kumimoji="1" lang="zh-CN" altLang="en-US" dirty="0">
              <a:latin typeface="楷体" panose="02010609060101010101" pitchFamily="49" charset="-122"/>
              <a:ea typeface="楷体" panose="02010609060101010101" pitchFamily="49" charset="-122"/>
            </a:endParaRPr>
          </a:p>
        </p:txBody>
      </p:sp>
      <p:graphicFrame>
        <p:nvGraphicFramePr>
          <p:cNvPr id="2050" name="Object 2"/>
          <p:cNvGraphicFramePr>
            <a:graphicFrameLocks noChangeAspect="1"/>
          </p:cNvGraphicFramePr>
          <p:nvPr/>
        </p:nvGraphicFramePr>
        <p:xfrm>
          <a:off x="7524750" y="5445125"/>
          <a:ext cx="1368425" cy="1082675"/>
        </p:xfrm>
        <a:graphic>
          <a:graphicData uri="http://schemas.openxmlformats.org/presentationml/2006/ole">
            <mc:AlternateContent xmlns:mc="http://schemas.openxmlformats.org/markup-compatibility/2006">
              <mc:Choice xmlns:v="urn:schemas-microsoft-com:vml" Requires="v">
                <p:oleObj spid="_x0000_s150540" name="Visio" r:id="rId1" imgW="3060700" imgH="3695700" progId="Visio.Drawing.11">
                  <p:embed/>
                </p:oleObj>
              </mc:Choice>
              <mc:Fallback>
                <p:oleObj name="Visio" r:id="rId1" imgW="3060700" imgH="369570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0" y="5445125"/>
                        <a:ext cx="1368425" cy="1082675"/>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2053" name="Line 21"/>
          <p:cNvSpPr>
            <a:spLocks noChangeShapeType="1"/>
          </p:cNvSpPr>
          <p:nvPr/>
        </p:nvSpPr>
        <p:spPr bwMode="auto">
          <a:xfrm>
            <a:off x="1187450" y="2060575"/>
            <a:ext cx="0" cy="431800"/>
          </a:xfrm>
          <a:prstGeom prst="line">
            <a:avLst/>
          </a:prstGeom>
          <a:noFill/>
          <a:ln w="57150">
            <a:solidFill>
              <a:srgbClr val="FF0000"/>
            </a:solidFill>
            <a:round/>
            <a:tailEnd type="triangle" w="med" len="med"/>
          </a:ln>
        </p:spPr>
        <p:txBody>
          <a:bodyPr/>
          <a:lstStyle/>
          <a:p>
            <a:endParaRPr lang="zh-CN" altLang="en-US"/>
          </a:p>
        </p:txBody>
      </p:sp>
      <p:sp>
        <p:nvSpPr>
          <p:cNvPr id="2054" name="Line 22"/>
          <p:cNvSpPr>
            <a:spLocks noChangeShapeType="1"/>
          </p:cNvSpPr>
          <p:nvPr/>
        </p:nvSpPr>
        <p:spPr bwMode="auto">
          <a:xfrm>
            <a:off x="1187450" y="3789363"/>
            <a:ext cx="0" cy="431800"/>
          </a:xfrm>
          <a:prstGeom prst="line">
            <a:avLst/>
          </a:prstGeom>
          <a:noFill/>
          <a:ln w="57150">
            <a:solidFill>
              <a:srgbClr val="FF0000"/>
            </a:solidFill>
            <a:round/>
            <a:tailEnd type="triangle" w="med" len="med"/>
          </a:ln>
        </p:spPr>
        <p:txBody>
          <a:bodyPr/>
          <a:lstStyle/>
          <a:p>
            <a:endParaRPr lang="zh-CN" altLang="en-US"/>
          </a:p>
        </p:txBody>
      </p:sp>
      <p:sp>
        <p:nvSpPr>
          <p:cNvPr id="2055" name="Line 22"/>
          <p:cNvSpPr>
            <a:spLocks noChangeShapeType="1"/>
          </p:cNvSpPr>
          <p:nvPr/>
        </p:nvSpPr>
        <p:spPr bwMode="auto">
          <a:xfrm>
            <a:off x="1187450" y="3068638"/>
            <a:ext cx="0" cy="431800"/>
          </a:xfrm>
          <a:prstGeom prst="line">
            <a:avLst/>
          </a:prstGeom>
          <a:noFill/>
          <a:ln w="57150">
            <a:solidFill>
              <a:srgbClr val="FF0000"/>
            </a:solidFill>
            <a:round/>
            <a:tailEnd type="triangle" w="med" len="med"/>
          </a:ln>
        </p:spPr>
        <p:txBody>
          <a:bodyPr/>
          <a:lstStyle/>
          <a:p>
            <a:endParaRPr lang="zh-CN" altLang="en-US"/>
          </a:p>
        </p:txBody>
      </p:sp>
      <p:sp>
        <p:nvSpPr>
          <p:cNvPr id="2056" name="Line 22"/>
          <p:cNvSpPr>
            <a:spLocks noChangeShapeType="1"/>
          </p:cNvSpPr>
          <p:nvPr/>
        </p:nvSpPr>
        <p:spPr bwMode="auto">
          <a:xfrm>
            <a:off x="1187450" y="4797425"/>
            <a:ext cx="0" cy="431800"/>
          </a:xfrm>
          <a:prstGeom prst="line">
            <a:avLst/>
          </a:prstGeom>
          <a:noFill/>
          <a:ln w="57150">
            <a:solidFill>
              <a:srgbClr val="FF0000"/>
            </a:solidFill>
            <a:round/>
            <a:tailEnd type="triangle" w="med" len="med"/>
          </a:ln>
        </p:spPr>
        <p:txBody>
          <a:bodyPr/>
          <a:lstStyle/>
          <a:p>
            <a:endParaRPr lang="zh-CN" altLang="en-US"/>
          </a:p>
        </p:txBody>
      </p:sp>
      <p:sp>
        <p:nvSpPr>
          <p:cNvPr id="9" name="灯片编号占位符 8"/>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indent="104775">
              <a:spcAft>
                <a:spcPts val="600"/>
              </a:spcAft>
              <a:buNone/>
            </a:pPr>
            <a:r>
              <a:rPr lang="en-US" altLang="zh-CN" sz="2800" b="1" dirty="0">
                <a:latin typeface="宋体" panose="02010600030101010101" pitchFamily="2" charset="-122"/>
                <a:ea typeface="宋体" panose="02010600030101010101" pitchFamily="2" charset="-122"/>
              </a:rPr>
              <a:t>3.1 </a:t>
            </a:r>
            <a:r>
              <a:rPr lang="zh-CN" altLang="en-US" sz="2800" b="1" dirty="0">
                <a:latin typeface="宋体" panose="02010600030101010101" pitchFamily="2" charset="-122"/>
                <a:ea typeface="宋体" panose="02010600030101010101" pitchFamily="2" charset="-122"/>
              </a:rPr>
              <a:t>需求获取与需求分析阶段的任务</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altLang="zh-CN" sz="2800" b="1" dirty="0">
                <a:solidFill>
                  <a:srgbClr val="C00000"/>
                </a:solidFill>
                <a:latin typeface="宋体" panose="02010600030101010101" pitchFamily="2" charset="-122"/>
                <a:ea typeface="宋体" panose="02010600030101010101" pitchFamily="2" charset="-122"/>
              </a:rPr>
              <a:t>3.2 </a:t>
            </a:r>
            <a:r>
              <a:rPr lang="zh-CN" altLang="en-US" sz="2800" b="1" dirty="0">
                <a:solidFill>
                  <a:srgbClr val="C00000"/>
                </a:solidFill>
                <a:latin typeface="宋体" panose="02010600030101010101" pitchFamily="2" charset="-122"/>
                <a:ea typeface="宋体" panose="02010600030101010101" pitchFamily="2" charset="-122"/>
              </a:rPr>
              <a:t>面向对象方法与</a:t>
            </a:r>
            <a:r>
              <a:rPr lang="en-US" altLang="zh-CN" sz="2800" b="1" dirty="0">
                <a:solidFill>
                  <a:srgbClr val="C00000"/>
                </a:solidFill>
                <a:latin typeface="宋体" panose="02010600030101010101" pitchFamily="2" charset="-122"/>
                <a:ea typeface="宋体" panose="02010600030101010101" pitchFamily="2" charset="-122"/>
              </a:rPr>
              <a:t>UML</a:t>
            </a:r>
            <a:r>
              <a:rPr lang="zh-CN" altLang="en-US" sz="2800" b="1" dirty="0">
                <a:solidFill>
                  <a:srgbClr val="C00000"/>
                </a:solidFill>
                <a:latin typeface="宋体" panose="02010600030101010101" pitchFamily="2" charset="-122"/>
                <a:ea typeface="宋体" panose="02010600030101010101" pitchFamily="2" charset="-122"/>
              </a:rPr>
              <a:t>简介</a:t>
            </a:r>
            <a:endParaRPr lang="zh-CN" altLang="en-US" sz="2800" b="1" dirty="0">
              <a:solidFill>
                <a:srgbClr val="C00000"/>
              </a:solidFill>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3.3 </a:t>
            </a:r>
            <a:r>
              <a:rPr lang="zh-CN" altLang="en-US" sz="2800" b="1" dirty="0">
                <a:latin typeface="宋体" panose="02010600030101010101" pitchFamily="2" charset="-122"/>
                <a:ea typeface="宋体" panose="02010600030101010101" pitchFamily="2" charset="-122"/>
              </a:rPr>
              <a:t>面向对象需求分析与建模</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3.4 </a:t>
            </a:r>
            <a:r>
              <a:rPr lang="zh-CN" altLang="en-US" sz="2800" b="1" dirty="0">
                <a:latin typeface="宋体" panose="02010600030101010101" pitchFamily="2" charset="-122"/>
                <a:ea typeface="宋体" panose="02010600030101010101" pitchFamily="2" charset="-122"/>
              </a:rPr>
              <a:t>系统需求规格说明</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3.5 </a:t>
            </a:r>
            <a:r>
              <a:rPr lang="zh-CN" altLang="en-US" sz="2800" b="1" dirty="0">
                <a:latin typeface="宋体" panose="02010600030101010101" pitchFamily="2" charset="-122"/>
                <a:ea typeface="宋体" panose="02010600030101010101" pitchFamily="2" charset="-122"/>
              </a:rPr>
              <a:t>需求评审（自学）</a:t>
            </a:r>
            <a:endParaRPr lang="zh-CN" altLang="en-US" sz="2800" b="1" dirty="0">
              <a:latin typeface="宋体" panose="02010600030101010101" pitchFamily="2" charset="-122"/>
              <a:ea typeface="宋体" panose="02010600030101010101" pitchFamily="2" charset="-122"/>
            </a:endParaRPr>
          </a:p>
          <a:p>
            <a:pPr indent="104775">
              <a:spcAft>
                <a:spcPts val="600"/>
              </a:spcAft>
              <a:buNone/>
            </a:pPr>
            <a:r>
              <a:rPr lang="en-US" sz="2800" b="1" dirty="0">
                <a:latin typeface="宋体" panose="02010600030101010101" pitchFamily="2" charset="-122"/>
                <a:ea typeface="宋体" panose="02010600030101010101" pitchFamily="2" charset="-122"/>
              </a:rPr>
              <a:t>3.6 </a:t>
            </a:r>
            <a:r>
              <a:rPr lang="zh-CN" altLang="en-US" sz="2800" b="1" dirty="0">
                <a:latin typeface="宋体" panose="02010600030101010101" pitchFamily="2" charset="-122"/>
                <a:ea typeface="宋体" panose="02010600030101010101" pitchFamily="2" charset="-122"/>
              </a:rPr>
              <a:t>需求管理（自学）</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3</a:t>
            </a:r>
            <a:r>
              <a:rPr lang="zh-CN" altLang="en-US" dirty="0">
                <a:solidFill>
                  <a:schemeClr val="bg1"/>
                </a:solidFill>
              </a:rPr>
              <a:t>章  软件需求工程</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1000100" y="1600200"/>
            <a:ext cx="7686700" cy="4525963"/>
          </a:xfrm>
        </p:spPr>
        <p:txBody>
          <a:bodyPr/>
          <a:lstStyle/>
          <a:p>
            <a:pPr eaLnBrk="1" hangingPunct="1">
              <a:buNone/>
            </a:pPr>
            <a:r>
              <a:rPr lang="zh-CN" altLang="en-US" sz="2800" b="1" dirty="0">
                <a:solidFill>
                  <a:srgbClr val="C00000"/>
                </a:solidFill>
                <a:latin typeface="宋体" panose="02010600030101010101" pitchFamily="2" charset="-122"/>
                <a:ea typeface="宋体" panose="02010600030101010101" pitchFamily="2" charset="-122"/>
              </a:rPr>
              <a:t>本节主要参考教材第</a:t>
            </a:r>
            <a:r>
              <a:rPr lang="en-US" altLang="zh-CN" sz="2800" b="1" dirty="0">
                <a:solidFill>
                  <a:srgbClr val="C00000"/>
                </a:solidFill>
                <a:latin typeface="宋体" panose="02010600030101010101" pitchFamily="2" charset="-122"/>
                <a:ea typeface="宋体" panose="02010600030101010101" pitchFamily="2" charset="-122"/>
              </a:rPr>
              <a:t>5</a:t>
            </a:r>
            <a:r>
              <a:rPr lang="zh-CN" altLang="en-US" sz="2800" b="1" dirty="0">
                <a:solidFill>
                  <a:srgbClr val="C00000"/>
                </a:solidFill>
                <a:latin typeface="宋体" panose="02010600030101010101" pitchFamily="2" charset="-122"/>
                <a:ea typeface="宋体" panose="02010600030101010101" pitchFamily="2" charset="-122"/>
              </a:rPr>
              <a:t>章内容</a:t>
            </a:r>
            <a:endParaRPr lang="en-US" altLang="zh-CN" sz="2800" b="1" dirty="0">
              <a:solidFill>
                <a:srgbClr val="C00000"/>
              </a:solidFill>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sz="4000" dirty="0"/>
              <a:t>3.2 </a:t>
            </a:r>
            <a:r>
              <a:rPr lang="zh-CN" altLang="en-US" sz="4000" dirty="0"/>
              <a:t>面向对象方法与</a:t>
            </a:r>
            <a:r>
              <a:rPr lang="en-US" altLang="zh-CN" sz="4000" dirty="0"/>
              <a:t>UML</a:t>
            </a:r>
            <a:endParaRPr lang="zh-CN" altLang="en-US" sz="40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1000100" y="1600200"/>
            <a:ext cx="7686700" cy="4525963"/>
          </a:xfrm>
        </p:spPr>
        <p:txBody>
          <a:bodyPr/>
          <a:lstStyle/>
          <a:p>
            <a:pPr eaLnBrk="1" hangingPunct="1">
              <a:buNone/>
            </a:pPr>
            <a:r>
              <a:rPr lang="en-US" altLang="zh-CN" sz="2800" b="1" dirty="0">
                <a:solidFill>
                  <a:srgbClr val="C00000"/>
                </a:solidFill>
                <a:latin typeface="宋体" panose="02010600030101010101" pitchFamily="2" charset="-122"/>
                <a:ea typeface="宋体" panose="02010600030101010101" pitchFamily="2" charset="-122"/>
              </a:rPr>
              <a:t>3.2.1  </a:t>
            </a:r>
            <a:r>
              <a:rPr lang="zh-CN" altLang="en-US" sz="2800" b="1" dirty="0">
                <a:solidFill>
                  <a:srgbClr val="C00000"/>
                </a:solidFill>
                <a:latin typeface="宋体" panose="02010600030101010101" pitchFamily="2" charset="-122"/>
                <a:ea typeface="宋体" panose="02010600030101010101" pitchFamily="2" charset="-122"/>
              </a:rPr>
              <a:t>面向对象的概念与开发方法</a:t>
            </a:r>
            <a:endParaRPr lang="en-US" altLang="zh-CN" sz="2800" b="1" dirty="0">
              <a:solidFill>
                <a:srgbClr val="C00000"/>
              </a:solidFill>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3.2.2  UML</a:t>
            </a:r>
            <a:r>
              <a:rPr lang="zh-CN" altLang="en-US" sz="2800" b="1" dirty="0">
                <a:latin typeface="宋体" panose="02010600030101010101" pitchFamily="2" charset="-122"/>
                <a:ea typeface="宋体" panose="02010600030101010101" pitchFamily="2" charset="-122"/>
              </a:rPr>
              <a:t>简介</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3.2.3  UML</a:t>
            </a:r>
            <a:r>
              <a:rPr lang="zh-CN" altLang="en-US" sz="2800" b="1" dirty="0">
                <a:latin typeface="宋体" panose="02010600030101010101" pitchFamily="2" charset="-122"/>
                <a:ea typeface="宋体" panose="02010600030101010101" pitchFamily="2" charset="-122"/>
              </a:rPr>
              <a:t>的事物</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3.2.4  UML</a:t>
            </a:r>
            <a:r>
              <a:rPr lang="zh-CN" altLang="en-US" sz="2800" b="1" dirty="0">
                <a:latin typeface="宋体" panose="02010600030101010101" pitchFamily="2" charset="-122"/>
                <a:ea typeface="宋体" panose="02010600030101010101" pitchFamily="2" charset="-122"/>
              </a:rPr>
              <a:t>的关系</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3.2.5  UML</a:t>
            </a:r>
            <a:r>
              <a:rPr lang="zh-CN" altLang="en-US" sz="2800" b="1" dirty="0">
                <a:latin typeface="宋体" panose="02010600030101010101" pitchFamily="2" charset="-122"/>
                <a:ea typeface="宋体" panose="02010600030101010101" pitchFamily="2" charset="-122"/>
              </a:rPr>
              <a:t>的图</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3.2.6  </a:t>
            </a:r>
            <a:r>
              <a:rPr lang="zh-CN" altLang="en-US" sz="2800" b="1" dirty="0">
                <a:latin typeface="宋体" panose="02010600030101010101" pitchFamily="2" charset="-122"/>
                <a:ea typeface="宋体" panose="02010600030101010101" pitchFamily="2" charset="-122"/>
              </a:rPr>
              <a:t>使用和扩展</a:t>
            </a:r>
            <a:r>
              <a:rPr lang="en-US" altLang="zh-CN" sz="2800" b="1" dirty="0">
                <a:latin typeface="宋体" panose="02010600030101010101" pitchFamily="2" charset="-122"/>
                <a:ea typeface="宋体" panose="02010600030101010101" pitchFamily="2" charset="-122"/>
              </a:rPr>
              <a:t>UML</a:t>
            </a:r>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sz="4000" dirty="0"/>
              <a:t>3.2 </a:t>
            </a:r>
            <a:r>
              <a:rPr lang="zh-CN" altLang="en-US" sz="4000" dirty="0"/>
              <a:t>面向对象方法与</a:t>
            </a:r>
            <a:r>
              <a:rPr lang="en-US" altLang="zh-CN" sz="4000" dirty="0"/>
              <a:t>UML</a:t>
            </a:r>
            <a:endParaRPr lang="zh-CN" altLang="en-US" sz="40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 </a:t>
            </a:r>
            <a:r>
              <a:rPr lang="zh-CN" altLang="en-US" sz="3200" dirty="0"/>
              <a:t>面向对象的概念与开发方法</a:t>
            </a:r>
            <a:endParaRPr lang="zh-CN" altLang="en-US" sz="3200" dirty="0"/>
          </a:p>
        </p:txBody>
      </p:sp>
      <p:sp>
        <p:nvSpPr>
          <p:cNvPr id="5" name="Rectangle 3"/>
          <p:cNvSpPr txBox="1">
            <a:spLocks noChangeArrowheads="1"/>
          </p:cNvSpPr>
          <p:nvPr/>
        </p:nvSpPr>
        <p:spPr bwMode="auto">
          <a:xfrm>
            <a:off x="428596" y="1500174"/>
            <a:ext cx="8229600" cy="4857750"/>
          </a:xfrm>
          <a:prstGeom prst="rect">
            <a:avLst/>
          </a:prstGeom>
          <a:noFill/>
          <a:ln w="9525">
            <a:noFill/>
            <a:miter lim="800000"/>
          </a:ln>
        </p:spPr>
        <p:txBody>
          <a:bodyPr/>
          <a:lstStyle/>
          <a:p>
            <a:pPr marL="342900" indent="-342900" eaLnBrk="0" hangingPunct="0">
              <a:spcBef>
                <a:spcPct val="20000"/>
              </a:spcBef>
              <a:buFontTx/>
              <a:buChar char="•"/>
              <a:defRPr/>
            </a:pPr>
            <a:r>
              <a:rPr lang="zh-CN" altLang="en-US" sz="2800" b="1" kern="0" dirty="0">
                <a:solidFill>
                  <a:srgbClr val="C00000"/>
                </a:solidFill>
                <a:latin typeface="楷体_GB2312" pitchFamily="49" charset="-122"/>
                <a:ea typeface="楷体_GB2312" pitchFamily="49" charset="-122"/>
              </a:rPr>
              <a:t>现实世界</a:t>
            </a:r>
            <a:r>
              <a:rPr lang="zh-CN" altLang="en-US" sz="2800" b="1" kern="0" dirty="0">
                <a:latin typeface="楷体_GB2312" pitchFamily="49" charset="-122"/>
                <a:ea typeface="楷体_GB2312" pitchFamily="49" charset="-122"/>
              </a:rPr>
              <a:t>就是由各种</a:t>
            </a:r>
            <a:r>
              <a:rPr lang="zh-CN" altLang="en-US" sz="2800" b="1" kern="0" dirty="0">
                <a:solidFill>
                  <a:srgbClr val="3366FF"/>
                </a:solidFill>
                <a:latin typeface="楷体_GB2312" pitchFamily="49" charset="-122"/>
                <a:ea typeface="楷体_GB2312" pitchFamily="49" charset="-122"/>
              </a:rPr>
              <a:t>对象</a:t>
            </a:r>
            <a:r>
              <a:rPr lang="zh-CN" altLang="en-US" sz="2800" b="1" kern="0" dirty="0">
                <a:latin typeface="楷体_GB2312" pitchFamily="49" charset="-122"/>
                <a:ea typeface="楷体_GB2312" pitchFamily="49" charset="-122"/>
              </a:rPr>
              <a:t>组成的，如建筑物、人、汽车、动物、植物等。复杂的对象可以由简单的对象组成。 </a:t>
            </a:r>
            <a:endParaRPr lang="zh-CN" altLang="en-US" sz="2800" b="1" kern="0" dirty="0">
              <a:latin typeface="楷体_GB2312" pitchFamily="49" charset="-122"/>
              <a:ea typeface="楷体_GB2312" pitchFamily="49" charset="-122"/>
            </a:endParaRPr>
          </a:p>
          <a:p>
            <a:pPr marL="342900" indent="-342900" eaLnBrk="0" hangingPunct="0">
              <a:spcBef>
                <a:spcPct val="20000"/>
              </a:spcBef>
              <a:buFontTx/>
              <a:buChar char="•"/>
              <a:defRPr/>
            </a:pPr>
            <a:r>
              <a:rPr lang="zh-CN" altLang="en-US" sz="2800" b="1" kern="0" dirty="0">
                <a:latin typeface="楷体_GB2312" pitchFamily="49" charset="-122"/>
                <a:ea typeface="楷体_GB2312" pitchFamily="49" charset="-122"/>
              </a:rPr>
              <a:t>在研究对象时主要考虑对象的</a:t>
            </a:r>
            <a:r>
              <a:rPr lang="zh-CN" altLang="en-US" sz="2800" b="1" kern="0" dirty="0">
                <a:solidFill>
                  <a:srgbClr val="C00000"/>
                </a:solidFill>
                <a:latin typeface="楷体_GB2312" pitchFamily="49" charset="-122"/>
                <a:ea typeface="楷体_GB2312" pitchFamily="49" charset="-122"/>
              </a:rPr>
              <a:t>属性和行为</a:t>
            </a:r>
            <a:r>
              <a:rPr lang="zh-CN" altLang="en-US" sz="2800" b="1" kern="0" dirty="0">
                <a:latin typeface="楷体_GB2312" pitchFamily="49" charset="-122"/>
                <a:ea typeface="楷体_GB2312" pitchFamily="49" charset="-122"/>
              </a:rPr>
              <a:t>，有些不同的对象会呈现相同或相似的属性和行为，如轿车、卡车、面包车。</a:t>
            </a:r>
            <a:endParaRPr lang="zh-CN" altLang="en-US" sz="2800" b="1" kern="0" dirty="0">
              <a:latin typeface="楷体_GB2312" pitchFamily="49" charset="-122"/>
              <a:ea typeface="楷体_GB2312" pitchFamily="49" charset="-122"/>
            </a:endParaRPr>
          </a:p>
          <a:p>
            <a:pPr marL="342900" indent="-342900" eaLnBrk="0" hangingPunct="0">
              <a:spcBef>
                <a:spcPct val="20000"/>
              </a:spcBef>
              <a:buFontTx/>
              <a:buChar char="•"/>
              <a:defRPr/>
            </a:pPr>
            <a:r>
              <a:rPr lang="zh-CN" altLang="en-US" sz="2800" b="1" kern="0" dirty="0">
                <a:latin typeface="楷体_GB2312" pitchFamily="49" charset="-122"/>
                <a:ea typeface="楷体_GB2312" pitchFamily="49" charset="-122"/>
              </a:rPr>
              <a:t>通常将属性及行为</a:t>
            </a:r>
            <a:r>
              <a:rPr lang="zh-CN" altLang="en-US" sz="2800" b="1" kern="0" dirty="0">
                <a:solidFill>
                  <a:srgbClr val="C00000"/>
                </a:solidFill>
                <a:latin typeface="楷体_GB2312" pitchFamily="49" charset="-122"/>
                <a:ea typeface="楷体_GB2312" pitchFamily="49" charset="-122"/>
              </a:rPr>
              <a:t>相同或相似的对象</a:t>
            </a:r>
            <a:r>
              <a:rPr lang="zh-CN" altLang="en-US" sz="2800" b="1" kern="0" dirty="0">
                <a:latin typeface="楷体_GB2312" pitchFamily="49" charset="-122"/>
                <a:ea typeface="楷体_GB2312" pitchFamily="49" charset="-122"/>
              </a:rPr>
              <a:t>归为一类。</a:t>
            </a:r>
            <a:r>
              <a:rPr lang="zh-CN" altLang="en-US" sz="2800" b="1" kern="0" dirty="0">
                <a:solidFill>
                  <a:srgbClr val="3366FF"/>
                </a:solidFill>
                <a:latin typeface="楷体_GB2312" pitchFamily="49" charset="-122"/>
                <a:ea typeface="楷体_GB2312" pitchFamily="49" charset="-122"/>
              </a:rPr>
              <a:t>类</a:t>
            </a:r>
            <a:r>
              <a:rPr lang="zh-CN" altLang="en-US" sz="2800" b="1" kern="0" dirty="0">
                <a:latin typeface="楷体_GB2312" pitchFamily="49" charset="-122"/>
                <a:ea typeface="楷体_GB2312" pitchFamily="49" charset="-122"/>
              </a:rPr>
              <a:t>可以看成是对象的抽象，代表了此类对象所具有的共有属性和行为。 </a:t>
            </a:r>
            <a:endParaRPr lang="zh-CN" altLang="en-US" sz="2800" b="1" kern="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57200" y="1643084"/>
            <a:ext cx="8229600" cy="4857750"/>
          </a:xfrm>
          <a:prstGeom prst="rect">
            <a:avLst/>
          </a:prstGeom>
          <a:noFill/>
          <a:ln w="9525">
            <a:noFill/>
            <a:miter lim="800000"/>
          </a:ln>
        </p:spPr>
        <p:txBody>
          <a:bodyPr/>
          <a:lstStyle/>
          <a:p>
            <a:pPr marL="342900" indent="-342900" eaLnBrk="0" hangingPunct="0">
              <a:lnSpc>
                <a:spcPts val="4000"/>
              </a:lnSpc>
              <a:spcBef>
                <a:spcPct val="20000"/>
              </a:spcBef>
              <a:spcAft>
                <a:spcPts val="600"/>
              </a:spcAft>
              <a:buFontTx/>
              <a:buChar char="•"/>
              <a:defRPr/>
            </a:pPr>
            <a:r>
              <a:rPr lang="en-US" altLang="zh-CN" sz="2800" b="1" kern="0" dirty="0" err="1">
                <a:latin typeface="宋体" panose="02010600030101010101" pitchFamily="2" charset="-122"/>
                <a:ea typeface="宋体" panose="02010600030101010101" pitchFamily="2" charset="-122"/>
              </a:rPr>
              <a:t>Coad</a:t>
            </a:r>
            <a:r>
              <a:rPr lang="zh-CN" altLang="en-US" sz="2800" b="1" kern="0" dirty="0">
                <a:latin typeface="宋体" panose="02010600030101010101" pitchFamily="2" charset="-122"/>
                <a:ea typeface="宋体" panose="02010600030101010101" pitchFamily="2" charset="-122"/>
              </a:rPr>
              <a:t>和</a:t>
            </a:r>
            <a:r>
              <a:rPr lang="en-US" altLang="zh-CN" sz="2800" b="1" kern="0" dirty="0">
                <a:latin typeface="宋体" panose="02010600030101010101" pitchFamily="2" charset="-122"/>
                <a:ea typeface="宋体" panose="02010600030101010101" pitchFamily="2" charset="-122"/>
              </a:rPr>
              <a:t>Yourdon</a:t>
            </a:r>
            <a:r>
              <a:rPr lang="zh-CN" altLang="en-US" sz="2800" b="1" kern="0" dirty="0">
                <a:latin typeface="宋体" panose="02010600030101010101" pitchFamily="2" charset="-122"/>
                <a:ea typeface="宋体" panose="02010600030101010101" pitchFamily="2" charset="-122"/>
              </a:rPr>
              <a:t>给出了“面向对象”的一个定义：</a:t>
            </a:r>
            <a:endParaRPr lang="zh-CN" altLang="en-US" sz="2800" b="1" kern="0" dirty="0">
              <a:latin typeface="宋体" panose="02010600030101010101" pitchFamily="2" charset="-122"/>
              <a:ea typeface="宋体" panose="02010600030101010101" pitchFamily="2" charset="-122"/>
            </a:endParaRPr>
          </a:p>
          <a:p>
            <a:pPr marL="342900" indent="-342900" eaLnBrk="0" hangingPunct="0">
              <a:lnSpc>
                <a:spcPts val="4000"/>
              </a:lnSpc>
              <a:spcBef>
                <a:spcPct val="20000"/>
              </a:spcBef>
              <a:spcAft>
                <a:spcPts val="600"/>
              </a:spcAft>
              <a:defRPr/>
            </a:pPr>
            <a:r>
              <a:rPr lang="zh-CN" altLang="en-US" sz="2800" b="1" kern="0" dirty="0">
                <a:latin typeface="宋体" panose="02010600030101010101" pitchFamily="2" charset="-122"/>
                <a:ea typeface="宋体" panose="02010600030101010101" pitchFamily="2" charset="-122"/>
              </a:rPr>
              <a:t>     </a:t>
            </a:r>
            <a:r>
              <a:rPr lang="zh-CN" altLang="en-US" sz="2800" b="1" kern="0" dirty="0">
                <a:solidFill>
                  <a:schemeClr val="accent2"/>
                </a:solidFill>
                <a:latin typeface="宋体" panose="02010600030101010101" pitchFamily="2" charset="-122"/>
                <a:ea typeface="宋体" panose="02010600030101010101" pitchFamily="2" charset="-122"/>
              </a:rPr>
              <a:t>面向对象＝对象＋类＋继承＋消息通信</a:t>
            </a:r>
            <a:endParaRPr lang="zh-CN" altLang="en-US" sz="2800" b="1" kern="0" dirty="0">
              <a:solidFill>
                <a:schemeClr val="accent2"/>
              </a:solidFill>
              <a:latin typeface="宋体" panose="02010600030101010101" pitchFamily="2" charset="-122"/>
              <a:ea typeface="宋体" panose="02010600030101010101" pitchFamily="2" charset="-122"/>
            </a:endParaRPr>
          </a:p>
          <a:p>
            <a:pPr marL="342900" indent="-342900" eaLnBrk="0" hangingPunct="0">
              <a:lnSpc>
                <a:spcPts val="4000"/>
              </a:lnSpc>
              <a:spcBef>
                <a:spcPct val="20000"/>
              </a:spcBef>
              <a:spcAft>
                <a:spcPts val="600"/>
              </a:spcAft>
              <a:buFontTx/>
              <a:buChar char="•"/>
              <a:defRPr/>
            </a:pPr>
            <a:r>
              <a:rPr lang="zh-CN" altLang="en-US" sz="2800" b="1" kern="0" dirty="0">
                <a:latin typeface="宋体" panose="02010600030101010101" pitchFamily="2" charset="-122"/>
                <a:ea typeface="宋体" panose="02010600030101010101" pitchFamily="2" charset="-122"/>
              </a:rPr>
              <a:t>如果一个系统是使用这样</a:t>
            </a:r>
            <a:r>
              <a:rPr lang="en-US" altLang="zh-CN" sz="2800" b="1" kern="0" dirty="0">
                <a:latin typeface="宋体" panose="02010600030101010101" pitchFamily="2" charset="-122"/>
                <a:ea typeface="宋体" panose="02010600030101010101" pitchFamily="2" charset="-122"/>
              </a:rPr>
              <a:t>4</a:t>
            </a:r>
            <a:r>
              <a:rPr lang="zh-CN" altLang="en-US" sz="2800" b="1" kern="0" dirty="0">
                <a:latin typeface="宋体" panose="02010600030101010101" pitchFamily="2" charset="-122"/>
                <a:ea typeface="宋体" panose="02010600030101010101" pitchFamily="2" charset="-122"/>
              </a:rPr>
              <a:t>个概念设计和实现的，则可认为这个系统是面向对象的。 </a:t>
            </a:r>
            <a:endParaRPr lang="zh-CN" altLang="en-US" sz="2800" b="1" kern="0"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 </a:t>
            </a:r>
            <a:r>
              <a:rPr lang="zh-CN" altLang="en-US" sz="3200" dirty="0"/>
              <a:t>面向对象的概念与开发方法</a:t>
            </a:r>
            <a:endParaRPr lang="zh-CN" altLang="en-US" sz="32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28596" y="1857364"/>
            <a:ext cx="8229600" cy="4857750"/>
          </a:xfrm>
          <a:prstGeom prst="rect">
            <a:avLst/>
          </a:prstGeom>
          <a:noFill/>
          <a:ln w="9525">
            <a:noFill/>
            <a:miter lim="800000"/>
          </a:ln>
        </p:spPr>
        <p:txBody>
          <a:bodyPr/>
          <a:lstStyle/>
          <a:p>
            <a:pPr marL="342900" lvl="1" indent="-342900" eaLnBrk="0" hangingPunct="0">
              <a:spcBef>
                <a:spcPct val="20000"/>
              </a:spcBef>
              <a:buFontTx/>
              <a:buChar char="•"/>
              <a:defRPr/>
            </a:pPr>
            <a:r>
              <a:rPr lang="zh-CN" altLang="en-US" sz="2400" b="1" kern="0" dirty="0">
                <a:latin typeface="楷体_GB2312" pitchFamily="49" charset="-122"/>
                <a:ea typeface="楷体_GB2312" pitchFamily="49" charset="-122"/>
              </a:rPr>
              <a:t>对象是包含现实世界物体特征的抽象实体，它反映了系统为之</a:t>
            </a:r>
            <a:r>
              <a:rPr lang="zh-CN" altLang="en-US" sz="2400" b="1" kern="0" dirty="0">
                <a:solidFill>
                  <a:srgbClr val="3366FF"/>
                </a:solidFill>
                <a:latin typeface="楷体_GB2312" pitchFamily="49" charset="-122"/>
                <a:ea typeface="楷体_GB2312" pitchFamily="49" charset="-122"/>
              </a:rPr>
              <a:t>保存信息</a:t>
            </a:r>
            <a:r>
              <a:rPr lang="zh-CN" altLang="en-US" sz="2400" b="1" kern="0" dirty="0">
                <a:latin typeface="楷体_GB2312" pitchFamily="49" charset="-122"/>
                <a:ea typeface="楷体_GB2312" pitchFamily="49" charset="-122"/>
              </a:rPr>
              <a:t>和（或）</a:t>
            </a:r>
            <a:r>
              <a:rPr lang="zh-CN" altLang="en-US" sz="2400" b="1" kern="0" dirty="0">
                <a:solidFill>
                  <a:srgbClr val="3366FF"/>
                </a:solidFill>
                <a:latin typeface="楷体_GB2312" pitchFamily="49" charset="-122"/>
                <a:ea typeface="楷体_GB2312" pitchFamily="49" charset="-122"/>
              </a:rPr>
              <a:t>与它交互</a:t>
            </a:r>
            <a:r>
              <a:rPr lang="zh-CN" altLang="en-US" sz="2400" b="1" kern="0" dirty="0">
                <a:latin typeface="楷体_GB2312" pitchFamily="49" charset="-122"/>
                <a:ea typeface="楷体_GB2312" pitchFamily="49" charset="-122"/>
              </a:rPr>
              <a:t>的能力。 </a:t>
            </a:r>
            <a:endParaRPr lang="zh-CN" altLang="en-US" sz="2400" b="1" kern="0" dirty="0">
              <a:latin typeface="楷体_GB2312" pitchFamily="49" charset="-122"/>
              <a:ea typeface="楷体_GB2312" pitchFamily="49" charset="-122"/>
            </a:endParaRPr>
          </a:p>
          <a:p>
            <a:pPr marL="342900" indent="-342900" eaLnBrk="0" hangingPunct="0">
              <a:spcBef>
                <a:spcPct val="20000"/>
              </a:spcBef>
              <a:buFontTx/>
              <a:buChar char="•"/>
              <a:defRPr/>
            </a:pPr>
            <a:r>
              <a:rPr lang="zh-CN" altLang="en-US" sz="2400" b="1" kern="0" dirty="0">
                <a:latin typeface="楷体_GB2312" pitchFamily="49" charset="-122"/>
                <a:ea typeface="楷体_GB2312" pitchFamily="49" charset="-122"/>
              </a:rPr>
              <a:t>例如，</a:t>
            </a:r>
            <a:r>
              <a:rPr lang="en-US" altLang="zh-CN" sz="2400" b="1" kern="0" dirty="0">
                <a:latin typeface="楷体_GB2312" pitchFamily="49" charset="-122"/>
                <a:ea typeface="楷体_GB2312" pitchFamily="49" charset="-122"/>
              </a:rPr>
              <a:t>Student</a:t>
            </a:r>
            <a:r>
              <a:rPr lang="zh-CN" altLang="en-US" sz="2400" b="1" kern="0" dirty="0">
                <a:latin typeface="楷体_GB2312" pitchFamily="49" charset="-122"/>
                <a:ea typeface="楷体_GB2312" pitchFamily="49" charset="-122"/>
              </a:rPr>
              <a:t>对象的数据可能有姓名、性别、出生日期、家庭住址、电话号码等，其操作可能是对这些数据值的赋值及更改。 </a:t>
            </a:r>
            <a:endParaRPr lang="zh-CN" altLang="en-US" sz="2400" b="1" kern="0" dirty="0">
              <a:latin typeface="楷体_GB2312" pitchFamily="49" charset="-122"/>
              <a:ea typeface="楷体_GB2312" pitchFamily="49" charset="-122"/>
            </a:endParaRPr>
          </a:p>
        </p:txBody>
      </p:sp>
      <p:sp>
        <p:nvSpPr>
          <p:cNvPr id="11266" name="Rectangle 2"/>
          <p:cNvSpPr>
            <a:spLocks noGrp="1" noChangeArrowheads="1"/>
          </p:cNvSpPr>
          <p:nvPr>
            <p:ph type="title"/>
          </p:nvPr>
        </p:nvSpPr>
        <p:spPr>
          <a:xfrm>
            <a:off x="285720" y="1428736"/>
            <a:ext cx="8229600" cy="500066"/>
          </a:xfrm>
        </p:spPr>
        <p:txBody>
          <a:bodyPr/>
          <a:lstStyle/>
          <a:p>
            <a:pPr algn="l"/>
            <a:r>
              <a:rPr lang="zh-CN" altLang="en-US" sz="3600" dirty="0">
                <a:solidFill>
                  <a:srgbClr val="CC0000"/>
                </a:solidFill>
              </a:rPr>
              <a:t>对象</a:t>
            </a:r>
            <a:endParaRPr lang="zh-CN" altLang="en-US" sz="3600" dirty="0">
              <a:solidFill>
                <a:srgbClr val="CC0000"/>
              </a:solidFill>
            </a:endParaRPr>
          </a:p>
        </p:txBody>
      </p:sp>
      <p:pic>
        <p:nvPicPr>
          <p:cNvPr id="11268" name="Picture 4"/>
          <p:cNvPicPr>
            <a:picLocks noChangeAspect="1" noChangeArrowheads="1"/>
          </p:cNvPicPr>
          <p:nvPr/>
        </p:nvPicPr>
        <p:blipFill>
          <a:blip r:embed="rId1"/>
          <a:srcRect/>
          <a:stretch>
            <a:fillRect/>
          </a:stretch>
        </p:blipFill>
        <p:spPr bwMode="auto">
          <a:xfrm>
            <a:off x="642910" y="3953358"/>
            <a:ext cx="8072494" cy="2422042"/>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142844" y="1571612"/>
            <a:ext cx="8713788" cy="685800"/>
          </a:xfrm>
        </p:spPr>
        <p:txBody>
          <a:bodyPr/>
          <a:lstStyle/>
          <a:p>
            <a:pPr algn="l"/>
            <a:r>
              <a:rPr lang="zh-CN" altLang="en-US" dirty="0">
                <a:solidFill>
                  <a:srgbClr val="CC0000"/>
                </a:solidFill>
                <a:ea typeface="隶书" panose="02010509060101010101" pitchFamily="49" charset="-122"/>
              </a:rPr>
              <a:t>为什么要讲软件和软件工程</a:t>
            </a:r>
            <a:endParaRPr lang="zh-CN" altLang="en-US" dirty="0">
              <a:solidFill>
                <a:srgbClr val="CC0000"/>
              </a:solidFill>
              <a:ea typeface="隶书" panose="02010509060101010101" pitchFamily="49" charset="-122"/>
            </a:endParaRPr>
          </a:p>
        </p:txBody>
      </p:sp>
      <p:sp>
        <p:nvSpPr>
          <p:cNvPr id="36867" name="Text Box 1027"/>
          <p:cNvSpPr txBox="1">
            <a:spLocks noChangeArrowheads="1"/>
          </p:cNvSpPr>
          <p:nvPr/>
        </p:nvSpPr>
        <p:spPr bwMode="auto">
          <a:xfrm>
            <a:off x="357158" y="2357430"/>
            <a:ext cx="8382000" cy="3687163"/>
          </a:xfrm>
          <a:prstGeom prst="rect">
            <a:avLst/>
          </a:prstGeom>
          <a:noFill/>
          <a:ln w="9525">
            <a:noFill/>
            <a:miter lim="800000"/>
          </a:ln>
        </p:spPr>
        <p:txBody>
          <a:bodyPr>
            <a:spAutoFit/>
          </a:bodyPr>
          <a:lstStyle/>
          <a:p>
            <a:pPr marL="177800">
              <a:lnSpc>
                <a:spcPct val="120000"/>
              </a:lnSpc>
              <a:spcBef>
                <a:spcPct val="50000"/>
              </a:spcBef>
              <a:spcAft>
                <a:spcPct val="50000"/>
              </a:spcAft>
              <a:buFontTx/>
              <a:buChar char="•"/>
            </a:pPr>
            <a:r>
              <a:rPr lang="zh-CN" altLang="en-US" sz="3200" b="1" dirty="0">
                <a:latin typeface="宋体" panose="02010600030101010101" pitchFamily="2" charset="-122"/>
                <a:ea typeface="宋体" panose="02010600030101010101" pitchFamily="2" charset="-122"/>
              </a:rPr>
              <a:t>只有对软件和软件的开发过程有充分的认识，才能更好的开发出</a:t>
            </a:r>
            <a:r>
              <a:rPr lang="zh-CN" altLang="en-US" sz="3200" b="1" dirty="0">
                <a:solidFill>
                  <a:srgbClr val="C00000"/>
                </a:solidFill>
                <a:latin typeface="宋体" panose="02010600030101010101" pitchFamily="2" charset="-122"/>
                <a:ea typeface="宋体" panose="02010600030101010101" pitchFamily="2" charset="-122"/>
              </a:rPr>
              <a:t>过程受控、质量受控的软件产品。</a:t>
            </a:r>
            <a:endParaRPr lang="zh-CN" altLang="en-US" sz="3200" b="1" dirty="0">
              <a:solidFill>
                <a:srgbClr val="C00000"/>
              </a:solidFill>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3200" b="1" dirty="0">
                <a:latin typeface="宋体" panose="02010600030101010101" pitchFamily="2" charset="-122"/>
                <a:ea typeface="宋体" panose="02010600030101010101" pitchFamily="2" charset="-122"/>
              </a:rPr>
              <a:t>对于软件和软件工程的认识是困难的，软件开发的过程，又存在很多困惑，需要对此有深刻的认识。</a:t>
            </a:r>
            <a:endParaRPr lang="zh-CN" altLang="en-US" sz="3200" b="1" dirty="0">
              <a:latin typeface="宋体" panose="02010600030101010101" pitchFamily="2" charset="-122"/>
              <a:ea typeface="宋体" panose="02010600030101010101" pitchFamily="2" charset="-122"/>
            </a:endParaRPr>
          </a:p>
        </p:txBody>
      </p:sp>
      <p:sp>
        <p:nvSpPr>
          <p:cNvPr id="4"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85804" y="1928836"/>
            <a:ext cx="8229600" cy="4357684"/>
          </a:xfrm>
          <a:prstGeom prst="rect">
            <a:avLst/>
          </a:prstGeom>
          <a:noFill/>
          <a:ln w="9525">
            <a:noFill/>
            <a:miter lim="800000"/>
          </a:ln>
        </p:spPr>
        <p:txBody>
          <a:bodyPr/>
          <a:lstStyle/>
          <a:p>
            <a:pPr marL="342900" indent="-342900" eaLnBrk="0" hangingPunct="0">
              <a:lnSpc>
                <a:spcPct val="90000"/>
              </a:lnSpc>
              <a:spcBef>
                <a:spcPct val="20000"/>
              </a:spcBef>
              <a:spcAft>
                <a:spcPts val="600"/>
              </a:spcAft>
              <a:buFontTx/>
              <a:buChar char="•"/>
              <a:defRPr/>
            </a:pPr>
            <a:r>
              <a:rPr lang="zh-CN" altLang="en-US" sz="2400" kern="0" dirty="0">
                <a:latin typeface="宋体" panose="02010600030101010101" pitchFamily="2" charset="-122"/>
                <a:ea typeface="宋体" panose="02010600030101010101" pitchFamily="2" charset="-122"/>
              </a:rPr>
              <a:t>对象与类有几乎完全相同的表示形式，</a:t>
            </a:r>
            <a:r>
              <a:rPr lang="zh-CN" altLang="en-US" sz="2400" b="1" kern="0" dirty="0">
                <a:solidFill>
                  <a:srgbClr val="3366FF"/>
                </a:solidFill>
                <a:latin typeface="宋体" panose="02010600030101010101" pitchFamily="2" charset="-122"/>
                <a:ea typeface="宋体" panose="02010600030101010101" pitchFamily="2" charset="-122"/>
              </a:rPr>
              <a:t>主要差别是对象的名字下面要加一条下划线。</a:t>
            </a:r>
            <a:r>
              <a:rPr lang="zh-CN" altLang="en-US" sz="2400" kern="0" dirty="0">
                <a:latin typeface="宋体" panose="02010600030101010101" pitchFamily="2" charset="-122"/>
                <a:ea typeface="宋体" panose="02010600030101010101" pitchFamily="2" charset="-122"/>
              </a:rPr>
              <a:t>对象名有下列三种表示格式：</a:t>
            </a:r>
            <a:endParaRPr lang="zh-CN" altLang="en-US" sz="2400" kern="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spcAft>
                <a:spcPts val="600"/>
              </a:spcAft>
              <a:defRPr/>
            </a:pPr>
            <a:r>
              <a:rPr lang="en-US" altLang="zh-CN" sz="2400" kern="0" dirty="0">
                <a:latin typeface="宋体" panose="02010600030101010101" pitchFamily="2" charset="-122"/>
                <a:ea typeface="宋体" panose="02010600030101010101" pitchFamily="2" charset="-122"/>
              </a:rPr>
              <a:t>(1) </a:t>
            </a:r>
            <a:r>
              <a:rPr lang="zh-CN" altLang="en-US" sz="2400" kern="0" dirty="0">
                <a:latin typeface="宋体" panose="02010600030101010101" pitchFamily="2" charset="-122"/>
                <a:ea typeface="宋体" panose="02010600030101010101" pitchFamily="2" charset="-122"/>
              </a:rPr>
              <a:t>第一种格式是：</a:t>
            </a:r>
            <a:endParaRPr lang="zh-CN" altLang="en-US" sz="2400" u="sng" kern="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spcAft>
                <a:spcPts val="600"/>
              </a:spcAft>
              <a:defRPr/>
            </a:pPr>
            <a:r>
              <a:rPr lang="zh-CN" altLang="en-US" sz="2400" kern="0" dirty="0">
                <a:latin typeface="宋体" panose="02010600030101010101" pitchFamily="2" charset="-122"/>
                <a:ea typeface="宋体" panose="02010600030101010101" pitchFamily="2" charset="-122"/>
              </a:rPr>
              <a:t>                   </a:t>
            </a:r>
            <a:r>
              <a:rPr lang="zh-CN" altLang="en-US" sz="2400" b="1" u="sng"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对象名：类名</a:t>
            </a:r>
            <a:endPar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342900" indent="-342900" eaLnBrk="0" hangingPunct="0">
              <a:lnSpc>
                <a:spcPct val="90000"/>
              </a:lnSpc>
              <a:spcBef>
                <a:spcPct val="20000"/>
              </a:spcBef>
              <a:spcAft>
                <a:spcPts val="600"/>
              </a:spcAft>
              <a:defRPr/>
            </a:pPr>
            <a:r>
              <a:rPr lang="en-US" altLang="zh-CN" sz="2400" kern="0" dirty="0">
                <a:latin typeface="宋体" panose="02010600030101010101" pitchFamily="2" charset="-122"/>
                <a:ea typeface="宋体" panose="02010600030101010101" pitchFamily="2" charset="-122"/>
              </a:rPr>
              <a:t>(2) </a:t>
            </a:r>
            <a:r>
              <a:rPr lang="zh-CN" altLang="en-US" sz="2400" kern="0" dirty="0">
                <a:latin typeface="宋体" panose="02010600030101010101" pitchFamily="2" charset="-122"/>
                <a:ea typeface="宋体" panose="02010600030101010101" pitchFamily="2" charset="-122"/>
              </a:rPr>
              <a:t>第二种格式是：</a:t>
            </a:r>
            <a:endParaRPr lang="zh-CN" altLang="en-US" sz="2400" u="sng" kern="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spcAft>
                <a:spcPts val="600"/>
              </a:spcAft>
              <a:defRPr/>
            </a:pPr>
            <a:r>
              <a:rPr lang="zh-CN" altLang="en-US" sz="2400" kern="0" dirty="0">
                <a:latin typeface="宋体" panose="02010600030101010101" pitchFamily="2" charset="-122"/>
                <a:ea typeface="宋体" panose="02010600030101010101" pitchFamily="2" charset="-122"/>
              </a:rPr>
              <a:t>                   </a:t>
            </a:r>
            <a:r>
              <a:rPr lang="zh-CN" altLang="en-US" sz="2400" b="1" u="sng"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：类名</a:t>
            </a:r>
            <a:endParaRPr lang="zh-CN" altLang="en-US" sz="2400" b="1" u="sng"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342900" indent="-342900" eaLnBrk="0" hangingPunct="0">
              <a:lnSpc>
                <a:spcPct val="90000"/>
              </a:lnSpc>
              <a:spcBef>
                <a:spcPct val="20000"/>
              </a:spcBef>
              <a:spcAft>
                <a:spcPts val="600"/>
              </a:spcAft>
              <a:defRPr/>
            </a:pPr>
            <a:r>
              <a:rPr lang="zh-CN" altLang="en-US" sz="2400" kern="0" dirty="0">
                <a:latin typeface="宋体" panose="02010600030101010101" pitchFamily="2" charset="-122"/>
                <a:ea typeface="宋体" panose="02010600030101010101" pitchFamily="2" charset="-122"/>
              </a:rPr>
              <a:t>  这种格式用于尚未给对象命名的情况，注意，类名前的冒号不能省略。</a:t>
            </a:r>
            <a:endParaRPr lang="zh-CN" altLang="en-US" sz="2400" kern="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spcAft>
                <a:spcPts val="600"/>
              </a:spcAft>
              <a:defRPr/>
            </a:pPr>
            <a:r>
              <a:rPr lang="en-US" altLang="zh-CN" sz="2400" kern="0" dirty="0">
                <a:latin typeface="宋体" panose="02010600030101010101" pitchFamily="2" charset="-122"/>
                <a:ea typeface="宋体" panose="02010600030101010101" pitchFamily="2" charset="-122"/>
              </a:rPr>
              <a:t>(3) </a:t>
            </a:r>
            <a:r>
              <a:rPr lang="zh-CN" altLang="en-US" sz="2400" kern="0" dirty="0">
                <a:latin typeface="宋体" panose="02010600030101010101" pitchFamily="2" charset="-122"/>
                <a:ea typeface="宋体" panose="02010600030101010101" pitchFamily="2" charset="-122"/>
              </a:rPr>
              <a:t>第三种格式是：</a:t>
            </a:r>
            <a:endParaRPr lang="zh-CN" altLang="en-US" sz="2400" u="sng" kern="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spcAft>
                <a:spcPts val="600"/>
              </a:spcAft>
              <a:defRPr/>
            </a:pPr>
            <a:r>
              <a:rPr lang="zh-CN" altLang="en-US" sz="2400" kern="0" dirty="0">
                <a:solidFill>
                  <a:schemeClr val="accent2"/>
                </a:solidFill>
                <a:latin typeface="宋体" panose="02010600030101010101" pitchFamily="2" charset="-122"/>
                <a:ea typeface="宋体" panose="02010600030101010101" pitchFamily="2" charset="-122"/>
              </a:rPr>
              <a:t>                   </a:t>
            </a:r>
            <a:r>
              <a:rPr lang="zh-CN" altLang="en-US" sz="2400" b="1" u="sng"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对象名</a:t>
            </a:r>
            <a:endParaRPr lang="zh-CN" altLang="en-US" sz="2400" b="1" u="sng"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2290" name="Rectangle 2"/>
          <p:cNvSpPr>
            <a:spLocks noGrp="1" noChangeArrowheads="1"/>
          </p:cNvSpPr>
          <p:nvPr>
            <p:ph type="title"/>
          </p:nvPr>
        </p:nvSpPr>
        <p:spPr>
          <a:xfrm>
            <a:off x="285720" y="1428736"/>
            <a:ext cx="8229600" cy="500066"/>
          </a:xfrm>
        </p:spPr>
        <p:txBody>
          <a:bodyPr/>
          <a:lstStyle/>
          <a:p>
            <a:pPr algn="l"/>
            <a:r>
              <a:rPr lang="zh-CN" altLang="en-US" sz="3600" dirty="0">
                <a:solidFill>
                  <a:srgbClr val="CC0000"/>
                </a:solidFill>
              </a:rPr>
              <a:t>对象</a:t>
            </a:r>
            <a:endParaRPr lang="zh-CN" altLang="en-US" sz="3600" dirty="0">
              <a:solidFill>
                <a:srgbClr val="CC0000"/>
              </a:solidFill>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85720" y="1500174"/>
            <a:ext cx="8229600" cy="642942"/>
          </a:xfrm>
        </p:spPr>
        <p:txBody>
          <a:bodyPr/>
          <a:lstStyle/>
          <a:p>
            <a:pPr algn="l"/>
            <a:r>
              <a:rPr lang="zh-CN" altLang="en-US" sz="3600" dirty="0">
                <a:solidFill>
                  <a:srgbClr val="CC0000"/>
                </a:solidFill>
              </a:rPr>
              <a:t>对象</a:t>
            </a:r>
            <a:endParaRPr lang="zh-CN" altLang="en-US" sz="3600" dirty="0">
              <a:solidFill>
                <a:srgbClr val="CC0000"/>
              </a:solidFill>
            </a:endParaRPr>
          </a:p>
        </p:txBody>
      </p:sp>
      <p:sp>
        <p:nvSpPr>
          <p:cNvPr id="7" name="Rectangle 3"/>
          <p:cNvSpPr txBox="1">
            <a:spLocks noChangeArrowheads="1"/>
          </p:cNvSpPr>
          <p:nvPr/>
        </p:nvSpPr>
        <p:spPr bwMode="auto">
          <a:xfrm>
            <a:off x="714348" y="2643158"/>
            <a:ext cx="3857652" cy="3714800"/>
          </a:xfrm>
          <a:prstGeom prst="rect">
            <a:avLst/>
          </a:prstGeom>
        </p:spPr>
        <p:style>
          <a:lnRef idx="2">
            <a:schemeClr val="accent2"/>
          </a:lnRef>
          <a:fillRef idx="1">
            <a:schemeClr val="lt1"/>
          </a:fillRef>
          <a:effectRef idx="0">
            <a:schemeClr val="accent2"/>
          </a:effectRef>
          <a:fontRef idx="minor">
            <a:schemeClr val="dk1"/>
          </a:fontRef>
        </p:style>
        <p:txBody>
          <a:bodyPr/>
          <a:lstStyle/>
          <a:p>
            <a:pPr marL="342900" indent="-342900" eaLnBrk="0" hangingPunct="0">
              <a:spcBef>
                <a:spcPct val="20000"/>
              </a:spcBef>
              <a:defRPr/>
            </a:pPr>
            <a:r>
              <a:rPr lang="zh-CN" altLang="en-US" sz="28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现实生活中对象：</a:t>
            </a:r>
            <a:endParaRPr lang="en-US" altLang="zh-CN" sz="28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eaLnBrk="0" hangingPunct="0">
              <a:spcBef>
                <a:spcPct val="20000"/>
              </a:spcBef>
              <a:defRPr/>
            </a:pPr>
            <a:r>
              <a:rPr lang="zh-CN" altLang="en-US" sz="2800" b="1" kern="0" dirty="0">
                <a:latin typeface="宋体" panose="02010600030101010101" pitchFamily="2" charset="-122"/>
                <a:ea typeface="宋体" panose="02010600030101010101" pitchFamily="2" charset="-122"/>
              </a:rPr>
              <a:t>是指客观世界的实体。</a:t>
            </a:r>
            <a:endParaRPr lang="en-US" altLang="zh-CN" sz="2800" b="1" kern="0" dirty="0">
              <a:latin typeface="宋体" panose="02010600030101010101" pitchFamily="2" charset="-122"/>
              <a:ea typeface="宋体" panose="02010600030101010101" pitchFamily="2" charset="-122"/>
            </a:endParaRPr>
          </a:p>
          <a:p>
            <a:pPr marL="274955" indent="-274955" eaLnBrk="0" hangingPunct="0">
              <a:spcBef>
                <a:spcPct val="20000"/>
              </a:spcBef>
              <a:buFont typeface="Arial" panose="020B0604020202020204" pitchFamily="34" charset="0"/>
              <a:buChar char="•"/>
              <a:defRPr/>
            </a:pPr>
            <a:r>
              <a:rPr lang="zh-CN" altLang="en-US" sz="2800" b="1" kern="0" dirty="0">
                <a:latin typeface="宋体" panose="02010600030101010101" pitchFamily="2" charset="-122"/>
                <a:ea typeface="宋体" panose="02010600030101010101" pitchFamily="2" charset="-122"/>
              </a:rPr>
              <a:t>可以是可见的有形对象，如人、学生、汽车、房屋等；</a:t>
            </a:r>
            <a:endParaRPr lang="en-US" altLang="zh-CN" sz="2800" b="1" kern="0" dirty="0">
              <a:latin typeface="宋体" panose="02010600030101010101" pitchFamily="2" charset="-122"/>
              <a:ea typeface="宋体" panose="02010600030101010101" pitchFamily="2" charset="-122"/>
            </a:endParaRPr>
          </a:p>
          <a:p>
            <a:pPr marL="274955" indent="-274955" eaLnBrk="0" hangingPunct="0">
              <a:spcBef>
                <a:spcPct val="20000"/>
              </a:spcBef>
              <a:buFont typeface="Arial" panose="020B0604020202020204" pitchFamily="34" charset="0"/>
              <a:buChar char="•"/>
              <a:defRPr/>
            </a:pPr>
            <a:r>
              <a:rPr lang="zh-CN" altLang="en-US" sz="2800" b="1" kern="0" dirty="0">
                <a:latin typeface="宋体" panose="02010600030101010101" pitchFamily="2" charset="-122"/>
                <a:ea typeface="宋体" panose="02010600030101010101" pitchFamily="2" charset="-122"/>
              </a:rPr>
              <a:t>也可以是抽象的逻辑对象，如银行帐号和生日等</a:t>
            </a:r>
            <a:endParaRPr lang="en-US" altLang="zh-CN" sz="2800" b="1" kern="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5" name="Rectangle 3"/>
          <p:cNvSpPr txBox="1">
            <a:spLocks noChangeArrowheads="1"/>
          </p:cNvSpPr>
          <p:nvPr/>
        </p:nvSpPr>
        <p:spPr bwMode="auto">
          <a:xfrm>
            <a:off x="5000628" y="2643182"/>
            <a:ext cx="3429024" cy="3714776"/>
          </a:xfrm>
          <a:prstGeom prst="rect">
            <a:avLst/>
          </a:prstGeom>
        </p:spPr>
        <p:style>
          <a:lnRef idx="2">
            <a:schemeClr val="accent2"/>
          </a:lnRef>
          <a:fillRef idx="1">
            <a:schemeClr val="lt1"/>
          </a:fillRef>
          <a:effectRef idx="0">
            <a:schemeClr val="accent2"/>
          </a:effectRef>
          <a:fontRef idx="minor">
            <a:schemeClr val="dk1"/>
          </a:fontRef>
        </p:style>
        <p:txBody>
          <a:bodyPr/>
          <a:lstStyle/>
          <a:p>
            <a:pPr eaLnBrk="0" hangingPunct="0">
              <a:spcBef>
                <a:spcPct val="20000"/>
              </a:spcBef>
              <a:defRPr/>
            </a:pPr>
            <a:r>
              <a:rPr lang="zh-CN" altLang="en-US" sz="28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程序中对象：</a:t>
            </a:r>
            <a:endParaRPr lang="en-US" altLang="zh-CN" sz="28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eaLnBrk="0" hangingPunct="0">
              <a:spcBef>
                <a:spcPct val="20000"/>
              </a:spcBef>
              <a:defRPr/>
            </a:pPr>
            <a:r>
              <a:rPr lang="zh-CN" altLang="en-US" sz="2800" b="1" kern="0">
                <a:latin typeface="宋体" panose="02010600030101010101" pitchFamily="2" charset="-122"/>
                <a:ea typeface="宋体" panose="02010600030101010101" pitchFamily="2" charset="-122"/>
              </a:rPr>
              <a:t>是</a:t>
            </a:r>
            <a:r>
              <a:rPr lang="zh-CN" altLang="en-US" sz="2800" b="1" kern="0" dirty="0">
                <a:latin typeface="宋体" panose="02010600030101010101" pitchFamily="2" charset="-122"/>
                <a:ea typeface="宋体" panose="02010600030101010101" pitchFamily="2" charset="-122"/>
              </a:rPr>
              <a:t>一组变量和相关方法的集合，</a:t>
            </a:r>
            <a:endParaRPr lang="en-US" altLang="zh-CN" sz="2800" b="1" kern="0" dirty="0">
              <a:latin typeface="宋体" panose="02010600030101010101" pitchFamily="2" charset="-122"/>
              <a:ea typeface="宋体" panose="02010600030101010101" pitchFamily="2" charset="-122"/>
            </a:endParaRPr>
          </a:p>
          <a:p>
            <a:pPr marL="274955" indent="-274955" eaLnBrk="0" hangingPunct="0">
              <a:spcBef>
                <a:spcPct val="20000"/>
              </a:spcBef>
              <a:buFont typeface="Arial" panose="020B0604020202020204" pitchFamily="34" charset="0"/>
              <a:buChar char="•"/>
              <a:defRPr/>
            </a:pPr>
            <a:r>
              <a:rPr lang="zh-CN" altLang="en-US" sz="2800" b="1" kern="0" dirty="0">
                <a:latin typeface="宋体" panose="02010600030101010101" pitchFamily="2" charset="-122"/>
                <a:ea typeface="宋体" panose="02010600030101010101" pitchFamily="2" charset="-122"/>
              </a:rPr>
              <a:t>其中变量表明对象的状态，</a:t>
            </a:r>
            <a:endParaRPr lang="en-US" altLang="zh-CN" sz="2800" b="1" kern="0" dirty="0">
              <a:latin typeface="宋体" panose="02010600030101010101" pitchFamily="2" charset="-122"/>
              <a:ea typeface="宋体" panose="02010600030101010101" pitchFamily="2" charset="-122"/>
            </a:endParaRPr>
          </a:p>
          <a:p>
            <a:pPr marL="274955" indent="-274955" eaLnBrk="0" hangingPunct="0">
              <a:spcBef>
                <a:spcPct val="20000"/>
              </a:spcBef>
              <a:buFont typeface="Arial" panose="020B0604020202020204" pitchFamily="34" charset="0"/>
              <a:buChar char="•"/>
              <a:defRPr/>
            </a:pPr>
            <a:r>
              <a:rPr lang="zh-CN" altLang="en-US" sz="2800" b="1" kern="0" dirty="0">
                <a:latin typeface="宋体" panose="02010600030101010101" pitchFamily="2" charset="-122"/>
                <a:ea typeface="宋体" panose="02010600030101010101" pitchFamily="2" charset="-122"/>
              </a:rPr>
              <a:t>方法表明对象所具有的行为。</a:t>
            </a:r>
            <a:endParaRPr lang="zh-CN" altLang="en-US" sz="2800" b="1" kern="0" dirty="0">
              <a:latin typeface="宋体" panose="02010600030101010101" pitchFamily="2" charset="-122"/>
              <a:ea typeface="宋体" panose="02010600030101010101" pitchFamily="2" charset="-122"/>
            </a:endParaRPr>
          </a:p>
        </p:txBody>
      </p:sp>
      <p:sp>
        <p:nvSpPr>
          <p:cNvPr id="6" name="Rectangle 3"/>
          <p:cNvSpPr txBox="1">
            <a:spLocks noChangeArrowheads="1"/>
          </p:cNvSpPr>
          <p:nvPr/>
        </p:nvSpPr>
        <p:spPr bwMode="auto">
          <a:xfrm>
            <a:off x="714348" y="1928802"/>
            <a:ext cx="7500990" cy="642942"/>
          </a:xfrm>
          <a:prstGeom prst="rect">
            <a:avLst/>
          </a:prstGeom>
          <a:noFill/>
          <a:ln w="9525">
            <a:noFill/>
            <a:miter lim="800000"/>
          </a:ln>
        </p:spPr>
        <p:txBody>
          <a:bodyPr/>
          <a:lstStyle/>
          <a:p>
            <a:pPr marL="342900" indent="-342900" eaLnBrk="0" hangingPunct="0">
              <a:spcBef>
                <a:spcPct val="20000"/>
              </a:spcBef>
              <a:buFontTx/>
              <a:buChar char="•"/>
              <a:defRPr/>
            </a:pPr>
            <a:r>
              <a:rPr lang="zh-CN" altLang="en-US" sz="2800" b="1" kern="0" dirty="0">
                <a:latin typeface="宋体" panose="02010600030101010101" pitchFamily="2" charset="-122"/>
                <a:ea typeface="宋体" panose="02010600030101010101" pitchFamily="2" charset="-122"/>
              </a:rPr>
              <a:t>对象有两个层次的概念：</a:t>
            </a:r>
            <a:endParaRPr lang="zh-CN" altLang="en-US" sz="2800" b="1" kern="0" dirty="0">
              <a:latin typeface="宋体" panose="02010600030101010101" pitchFamily="2" charset="-122"/>
              <a:ea typeface="宋体" panose="02010600030101010101" pitchFamily="2" charset="-122"/>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57158" y="1428737"/>
            <a:ext cx="8329613" cy="500066"/>
          </a:xfrm>
        </p:spPr>
        <p:txBody>
          <a:bodyPr/>
          <a:lstStyle/>
          <a:p>
            <a:pPr algn="l"/>
            <a:r>
              <a:rPr lang="zh-CN" altLang="en-US" sz="3600" dirty="0">
                <a:solidFill>
                  <a:srgbClr val="CC0000"/>
                </a:solidFill>
              </a:rPr>
              <a:t>对象的分类</a:t>
            </a:r>
            <a:endParaRPr lang="zh-CN" altLang="en-US" sz="3600" dirty="0">
              <a:solidFill>
                <a:srgbClr val="CC0000"/>
              </a:solidFill>
            </a:endParaRPr>
          </a:p>
        </p:txBody>
      </p:sp>
      <p:sp>
        <p:nvSpPr>
          <p:cNvPr id="7" name="Rectangle 3"/>
          <p:cNvSpPr txBox="1">
            <a:spLocks noChangeArrowheads="1"/>
          </p:cNvSpPr>
          <p:nvPr/>
        </p:nvSpPr>
        <p:spPr bwMode="auto">
          <a:xfrm>
            <a:off x="428596" y="1928802"/>
            <a:ext cx="8115300" cy="1071570"/>
          </a:xfrm>
          <a:prstGeom prst="rect">
            <a:avLst/>
          </a:prstGeom>
          <a:noFill/>
          <a:ln w="9525">
            <a:noFill/>
            <a:miter lim="800000"/>
          </a:ln>
        </p:spPr>
        <p:txBody>
          <a:bodyPr/>
          <a:lstStyle/>
          <a:p>
            <a:pPr indent="716280" eaLnBrk="0" hangingPunct="0">
              <a:spcBef>
                <a:spcPct val="20000"/>
              </a:spcBef>
              <a:defRPr/>
            </a:pPr>
            <a:r>
              <a:rPr lang="zh-CN" altLang="en-US" sz="2800" b="1" kern="0" dirty="0">
                <a:latin typeface="宋体" panose="02010600030101010101" pitchFamily="2" charset="-122"/>
                <a:ea typeface="宋体" panose="02010600030101010101" pitchFamily="2" charset="-122"/>
              </a:rPr>
              <a:t>可以将程序中的对象分为</a:t>
            </a:r>
            <a:r>
              <a:rPr lang="en-US" altLang="zh-CN" sz="2800" b="1" kern="0" dirty="0">
                <a:latin typeface="宋体" panose="02010600030101010101" pitchFamily="2" charset="-122"/>
                <a:ea typeface="宋体" panose="02010600030101010101" pitchFamily="2" charset="-122"/>
              </a:rPr>
              <a:t>5</a:t>
            </a:r>
            <a:r>
              <a:rPr lang="zh-CN" altLang="en-US" sz="2800" b="1" kern="0" dirty="0">
                <a:latin typeface="宋体" panose="02010600030101010101" pitchFamily="2" charset="-122"/>
                <a:ea typeface="宋体" panose="02010600030101010101" pitchFamily="2" charset="-122"/>
              </a:rPr>
              <a:t>类：</a:t>
            </a:r>
            <a:r>
              <a:rPr lang="zh-CN" altLang="en-US" sz="2800" b="1" kern="0" dirty="0">
                <a:solidFill>
                  <a:srgbClr val="3366FF"/>
                </a:solidFill>
                <a:latin typeface="宋体" panose="02010600030101010101" pitchFamily="2" charset="-122"/>
                <a:ea typeface="宋体" panose="02010600030101010101" pitchFamily="2" charset="-122"/>
              </a:rPr>
              <a:t>物理对象，角色，事件，交互，规格说明。</a:t>
            </a:r>
            <a:endParaRPr lang="zh-CN" altLang="en-US" sz="2400" b="1" kern="0" dirty="0">
              <a:solidFill>
                <a:srgbClr val="3366FF"/>
              </a:solidFill>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5" name="Rectangle 3"/>
          <p:cNvSpPr txBox="1">
            <a:spLocks noChangeArrowheads="1"/>
          </p:cNvSpPr>
          <p:nvPr/>
        </p:nvSpPr>
        <p:spPr bwMode="auto">
          <a:xfrm>
            <a:off x="428596" y="3000372"/>
            <a:ext cx="8115300" cy="2643206"/>
          </a:xfrm>
          <a:prstGeom prst="rect">
            <a:avLst/>
          </a:prstGeom>
          <a:noFill/>
          <a:ln w="9525">
            <a:noFill/>
            <a:miter lim="800000"/>
          </a:ln>
        </p:spPr>
        <p:txBody>
          <a:bodyPr/>
          <a:lstStyle/>
          <a:p>
            <a:pPr marL="609600" indent="-609600" eaLnBrk="0" hangingPunct="0">
              <a:spcBef>
                <a:spcPct val="20000"/>
              </a:spcBef>
              <a:buFontTx/>
              <a:buAutoNum type="arabicParenBoth"/>
              <a:defRPr/>
            </a:pPr>
            <a:r>
              <a:rPr lang="zh-CN" altLang="en-US" sz="2800" b="1" kern="0" dirty="0">
                <a:solidFill>
                  <a:srgbClr val="3366FF"/>
                </a:solidFill>
                <a:latin typeface="宋体" panose="02010600030101010101" pitchFamily="2" charset="-122"/>
                <a:ea typeface="宋体" panose="02010600030101010101" pitchFamily="2" charset="-122"/>
              </a:rPr>
              <a:t>物理对象（</a:t>
            </a:r>
            <a:r>
              <a:rPr lang="en-US" altLang="zh-CN" sz="2800" b="1" kern="0" dirty="0">
                <a:solidFill>
                  <a:srgbClr val="3366FF"/>
                </a:solidFill>
                <a:latin typeface="宋体" panose="02010600030101010101" pitchFamily="2" charset="-122"/>
                <a:ea typeface="宋体" panose="02010600030101010101" pitchFamily="2" charset="-122"/>
              </a:rPr>
              <a:t>Physical Objects</a:t>
            </a:r>
            <a:r>
              <a:rPr lang="zh-CN" altLang="en-US" sz="2800" b="1" kern="0" dirty="0">
                <a:solidFill>
                  <a:srgbClr val="3366FF"/>
                </a:solidFill>
                <a:latin typeface="宋体" panose="02010600030101010101" pitchFamily="2" charset="-122"/>
                <a:ea typeface="宋体" panose="02010600030101010101" pitchFamily="2" charset="-122"/>
              </a:rPr>
              <a:t>）</a:t>
            </a:r>
            <a:r>
              <a:rPr lang="zh-CN" altLang="en-US" sz="2800" b="1" kern="0" dirty="0">
                <a:latin typeface="宋体" panose="02010600030101010101" pitchFamily="2" charset="-122"/>
                <a:ea typeface="宋体" panose="02010600030101010101" pitchFamily="2" charset="-122"/>
              </a:rPr>
              <a:t>──是最易识别的对象，通常可以在问题领域的描述中找到，它们的属性可以标识和测量。</a:t>
            </a:r>
            <a:endParaRPr lang="zh-CN" altLang="en-US" sz="2800" b="1" kern="0" dirty="0">
              <a:latin typeface="宋体" panose="02010600030101010101" pitchFamily="2" charset="-122"/>
              <a:ea typeface="宋体" panose="02010600030101010101" pitchFamily="2" charset="-122"/>
            </a:endParaRPr>
          </a:p>
          <a:p>
            <a:pPr marL="898525" indent="-533400" eaLnBrk="0" hangingPunct="0">
              <a:spcBef>
                <a:spcPct val="20000"/>
              </a:spcBef>
              <a:buFont typeface="Arial" panose="020B0604020202020204" pitchFamily="34" charset="0"/>
              <a:buChar char="•"/>
              <a:defRPr/>
            </a:pPr>
            <a:r>
              <a:rPr lang="zh-CN" altLang="en-US" sz="2400" b="1" kern="0" dirty="0">
                <a:latin typeface="宋体" panose="02010600030101010101" pitchFamily="2" charset="-122"/>
                <a:ea typeface="宋体" panose="02010600030101010101" pitchFamily="2" charset="-122"/>
              </a:rPr>
              <a:t>例如，大学课程注册系统中的学生对象；一个网络管理系统中各种网络物理资源对象（如开关、</a:t>
            </a:r>
            <a:r>
              <a:rPr lang="en-US" altLang="zh-CN" sz="2400" b="1" kern="0" dirty="0">
                <a:latin typeface="宋体" panose="02010600030101010101" pitchFamily="2" charset="-122"/>
                <a:ea typeface="宋体" panose="02010600030101010101" pitchFamily="2" charset="-122"/>
              </a:rPr>
              <a:t>CPU</a:t>
            </a:r>
            <a:r>
              <a:rPr lang="zh-CN" altLang="en-US" sz="2400" b="1" kern="0" dirty="0">
                <a:latin typeface="宋体" panose="02010600030101010101" pitchFamily="2" charset="-122"/>
                <a:ea typeface="宋体" panose="02010600030101010101" pitchFamily="2" charset="-122"/>
              </a:rPr>
              <a:t>和打印机）都是物理对象。</a:t>
            </a:r>
            <a:endParaRPr lang="zh-CN" altLang="en-US" sz="2400" b="1" kern="0" dirty="0">
              <a:latin typeface="宋体" panose="02010600030101010101" pitchFamily="2" charset="-122"/>
              <a:ea typeface="宋体" panose="02010600030101010101" pitchFamily="2" charset="-122"/>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85720" y="1428736"/>
            <a:ext cx="8229600" cy="642942"/>
          </a:xfrm>
        </p:spPr>
        <p:txBody>
          <a:bodyPr/>
          <a:lstStyle/>
          <a:p>
            <a:pPr algn="l"/>
            <a:r>
              <a:rPr lang="zh-CN" altLang="en-US" sz="3600" dirty="0">
                <a:solidFill>
                  <a:srgbClr val="CC0000"/>
                </a:solidFill>
              </a:rPr>
              <a:t>对象的分类</a:t>
            </a:r>
            <a:endParaRPr lang="zh-CN" altLang="en-US" sz="3600" dirty="0">
              <a:solidFill>
                <a:srgbClr val="CC0000"/>
              </a:solidFill>
            </a:endParaRPr>
          </a:p>
        </p:txBody>
      </p:sp>
      <p:sp>
        <p:nvSpPr>
          <p:cNvPr id="7" name="Rectangle 3"/>
          <p:cNvSpPr txBox="1">
            <a:spLocks noChangeArrowheads="1"/>
          </p:cNvSpPr>
          <p:nvPr/>
        </p:nvSpPr>
        <p:spPr bwMode="auto">
          <a:xfrm>
            <a:off x="357158" y="2000250"/>
            <a:ext cx="8229600" cy="4357708"/>
          </a:xfrm>
          <a:prstGeom prst="rect">
            <a:avLst/>
          </a:prstGeom>
          <a:noFill/>
          <a:ln w="9525">
            <a:noFill/>
            <a:miter lim="800000"/>
          </a:ln>
        </p:spPr>
        <p:txBody>
          <a:bodyPr/>
          <a:lstStyle/>
          <a:p>
            <a:pPr marL="342900" indent="-342900" eaLnBrk="0" hangingPunct="0">
              <a:spcBef>
                <a:spcPct val="20000"/>
              </a:spcBef>
              <a:defRPr/>
            </a:pPr>
            <a:r>
              <a:rPr lang="en-US" altLang="zh-CN" sz="2800" b="1" kern="0" dirty="0">
                <a:solidFill>
                  <a:srgbClr val="3366FF"/>
                </a:solidFill>
                <a:latin typeface="宋体" panose="02010600030101010101" pitchFamily="2" charset="-122"/>
                <a:ea typeface="宋体" panose="02010600030101010101" pitchFamily="2" charset="-122"/>
              </a:rPr>
              <a:t>(2) </a:t>
            </a:r>
            <a:r>
              <a:rPr lang="zh-CN" altLang="en-US" sz="2800" b="1" kern="0" dirty="0">
                <a:solidFill>
                  <a:srgbClr val="3366FF"/>
                </a:solidFill>
                <a:latin typeface="宋体" panose="02010600030101010101" pitchFamily="2" charset="-122"/>
                <a:ea typeface="宋体" panose="02010600030101010101" pitchFamily="2" charset="-122"/>
              </a:rPr>
              <a:t>角色（</a:t>
            </a:r>
            <a:r>
              <a:rPr lang="en-US" altLang="zh-CN" sz="2800" b="1" kern="0" dirty="0">
                <a:solidFill>
                  <a:srgbClr val="3366FF"/>
                </a:solidFill>
                <a:latin typeface="宋体" panose="02010600030101010101" pitchFamily="2" charset="-122"/>
                <a:ea typeface="宋体" panose="02010600030101010101" pitchFamily="2" charset="-122"/>
              </a:rPr>
              <a:t>Roles</a:t>
            </a:r>
            <a:r>
              <a:rPr lang="zh-CN" altLang="en-US" sz="2800" b="1" kern="0" dirty="0">
                <a:solidFill>
                  <a:srgbClr val="3366FF"/>
                </a:solidFill>
                <a:latin typeface="宋体" panose="02010600030101010101" pitchFamily="2" charset="-122"/>
                <a:ea typeface="宋体" panose="02010600030101010101" pitchFamily="2" charset="-122"/>
              </a:rPr>
              <a:t>）</a:t>
            </a:r>
            <a:r>
              <a:rPr lang="zh-CN" altLang="en-US" sz="3200" b="1" kern="0" dirty="0">
                <a:latin typeface="宋体" panose="02010600030101010101" pitchFamily="2" charset="-122"/>
                <a:ea typeface="宋体" panose="02010600030101010101" pitchFamily="2" charset="-122"/>
              </a:rPr>
              <a:t>── 一个实体的角色也可以抽象成一个单独的对象。角色对象的操作是由角色提供的技能。</a:t>
            </a:r>
            <a:endParaRPr lang="zh-CN" altLang="en-US" sz="3200" b="1" kern="0" dirty="0">
              <a:latin typeface="宋体" panose="02010600030101010101" pitchFamily="2" charset="-122"/>
              <a:ea typeface="宋体" panose="02010600030101010101" pitchFamily="2" charset="-122"/>
            </a:endParaRPr>
          </a:p>
          <a:p>
            <a:pPr marL="342900" indent="-342900" eaLnBrk="0" hangingPunct="0">
              <a:spcBef>
                <a:spcPts val="1200"/>
              </a:spcBef>
              <a:buFontTx/>
              <a:buChar char="•"/>
              <a:defRPr/>
            </a:pPr>
            <a:r>
              <a:rPr lang="zh-CN" altLang="en-US" sz="2400" b="1" kern="0" dirty="0">
                <a:latin typeface="宋体" panose="02010600030101010101" pitchFamily="2" charset="-122"/>
                <a:ea typeface="宋体" panose="02010600030101010101" pitchFamily="2" charset="-122"/>
              </a:rPr>
              <a:t>例</a:t>
            </a:r>
            <a:r>
              <a:rPr lang="en-US" altLang="zh-CN" sz="2400" b="1" kern="0" dirty="0">
                <a:latin typeface="宋体" panose="02010600030101010101" pitchFamily="2" charset="-122"/>
                <a:ea typeface="宋体" panose="02010600030101010101" pitchFamily="2" charset="-122"/>
              </a:rPr>
              <a:t>1</a:t>
            </a:r>
            <a:r>
              <a:rPr lang="zh-CN" altLang="en-US" sz="2400" b="1" kern="0" dirty="0">
                <a:latin typeface="宋体" panose="02010600030101010101" pitchFamily="2" charset="-122"/>
                <a:ea typeface="宋体" panose="02010600030101010101" pitchFamily="2" charset="-122"/>
              </a:rPr>
              <a:t>：一个面向对象系统中通常有“</a:t>
            </a:r>
            <a:r>
              <a:rPr lang="zh-CN" altLang="en-US" sz="2400" b="1" kern="0" dirty="0">
                <a:solidFill>
                  <a:srgbClr val="3366FF"/>
                </a:solidFill>
                <a:latin typeface="宋体" panose="02010600030101010101" pitchFamily="2" charset="-122"/>
                <a:ea typeface="宋体" panose="02010600030101010101" pitchFamily="2" charset="-122"/>
              </a:rPr>
              <a:t>管理器</a:t>
            </a:r>
            <a:r>
              <a:rPr lang="zh-CN" altLang="en-US" sz="2400" b="1" kern="0" dirty="0">
                <a:latin typeface="宋体" panose="02010600030101010101" pitchFamily="2" charset="-122"/>
                <a:ea typeface="宋体" panose="02010600030101010101" pitchFamily="2" charset="-122"/>
              </a:rPr>
              <a:t>”对象，它履行协调系统资源的角色。</a:t>
            </a:r>
            <a:endParaRPr lang="en-US" altLang="zh-CN" sz="2400" b="1" kern="0" dirty="0">
              <a:latin typeface="宋体" panose="02010600030101010101" pitchFamily="2" charset="-122"/>
              <a:ea typeface="宋体" panose="02010600030101010101" pitchFamily="2" charset="-122"/>
            </a:endParaRPr>
          </a:p>
          <a:p>
            <a:pPr marL="342900" indent="-342900" eaLnBrk="0" hangingPunct="0">
              <a:spcBef>
                <a:spcPts val="1200"/>
              </a:spcBef>
              <a:buFontTx/>
              <a:buChar char="•"/>
              <a:defRPr/>
            </a:pPr>
            <a:r>
              <a:rPr lang="zh-CN" altLang="en-US" sz="2400" b="1" kern="0" dirty="0">
                <a:latin typeface="宋体" panose="02010600030101010101" pitchFamily="2" charset="-122"/>
                <a:ea typeface="宋体" panose="02010600030101010101" pitchFamily="2" charset="-122"/>
              </a:rPr>
              <a:t>例</a:t>
            </a:r>
            <a:r>
              <a:rPr lang="en-US" altLang="zh-CN" sz="2400" b="1" kern="0" dirty="0">
                <a:latin typeface="宋体" panose="02010600030101010101" pitchFamily="2" charset="-122"/>
                <a:ea typeface="宋体" panose="02010600030101010101" pitchFamily="2" charset="-122"/>
              </a:rPr>
              <a:t>2</a:t>
            </a:r>
            <a:r>
              <a:rPr lang="zh-CN" altLang="en-US" sz="2400" b="1" kern="0" dirty="0">
                <a:latin typeface="宋体" panose="02010600030101010101" pitchFamily="2" charset="-122"/>
                <a:ea typeface="宋体" panose="02010600030101010101" pitchFamily="2" charset="-122"/>
              </a:rPr>
              <a:t>：一个窗口系统中通常有“</a:t>
            </a:r>
            <a:r>
              <a:rPr lang="zh-CN" altLang="en-US" sz="2400" b="1" kern="0" dirty="0">
                <a:solidFill>
                  <a:srgbClr val="3366FF"/>
                </a:solidFill>
                <a:latin typeface="宋体" panose="02010600030101010101" pitchFamily="2" charset="-122"/>
                <a:ea typeface="宋体" panose="02010600030101010101" pitchFamily="2" charset="-122"/>
              </a:rPr>
              <a:t>窗口管理器</a:t>
            </a:r>
            <a:r>
              <a:rPr lang="zh-CN" altLang="en-US" sz="2400" b="1" kern="0" dirty="0">
                <a:latin typeface="宋体" panose="02010600030101010101" pitchFamily="2" charset="-122"/>
                <a:ea typeface="宋体" panose="02010600030101010101" pitchFamily="2" charset="-122"/>
              </a:rPr>
              <a:t>”对象，它扮演协调鼠标器按钮和其他窗口操作的角色。</a:t>
            </a:r>
            <a:endParaRPr lang="en-US" altLang="zh-CN" sz="2400" b="1" kern="0" dirty="0">
              <a:latin typeface="宋体" panose="02010600030101010101" pitchFamily="2" charset="-122"/>
              <a:ea typeface="宋体" panose="02010600030101010101" pitchFamily="2" charset="-122"/>
            </a:endParaRPr>
          </a:p>
          <a:p>
            <a:pPr marL="342900" indent="-342900" eaLnBrk="0" hangingPunct="0">
              <a:spcBef>
                <a:spcPts val="1200"/>
              </a:spcBef>
              <a:buFontTx/>
              <a:buChar char="•"/>
              <a:defRPr/>
            </a:pPr>
            <a:r>
              <a:rPr lang="zh-CN" altLang="en-US" sz="2400" b="1" kern="0" dirty="0">
                <a:latin typeface="宋体" panose="02010600030101010101" pitchFamily="2" charset="-122"/>
                <a:ea typeface="宋体" panose="02010600030101010101" pitchFamily="2" charset="-122"/>
              </a:rPr>
              <a:t>特别地，</a:t>
            </a:r>
            <a:r>
              <a:rPr lang="zh-CN" altLang="en-US" sz="2400" b="1" kern="0" dirty="0">
                <a:solidFill>
                  <a:srgbClr val="00B050"/>
                </a:solidFill>
                <a:latin typeface="宋体" panose="02010600030101010101" pitchFamily="2" charset="-122"/>
                <a:ea typeface="宋体" panose="02010600030101010101" pitchFamily="2" charset="-122"/>
              </a:rPr>
              <a:t>一个实际的物理对象可能同时承担几个角色</a:t>
            </a:r>
            <a:r>
              <a:rPr lang="zh-CN" altLang="en-US" sz="2400" b="1" kern="0" dirty="0">
                <a:latin typeface="宋体" panose="02010600030101010101" pitchFamily="2" charset="-122"/>
                <a:ea typeface="宋体" panose="02010600030101010101" pitchFamily="2" charset="-122"/>
              </a:rPr>
              <a:t>。例如，一个退休教师同时扮演退休者和教师的角色。</a:t>
            </a:r>
            <a:endParaRPr lang="zh-CN" altLang="en-US" sz="2400" b="1" kern="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57158" y="1357298"/>
            <a:ext cx="8229600" cy="785818"/>
          </a:xfrm>
        </p:spPr>
        <p:txBody>
          <a:bodyPr/>
          <a:lstStyle/>
          <a:p>
            <a:pPr algn="l"/>
            <a:r>
              <a:rPr lang="zh-CN" altLang="en-US" sz="3600" dirty="0">
                <a:solidFill>
                  <a:srgbClr val="CC0000"/>
                </a:solidFill>
              </a:rPr>
              <a:t>对象的分类</a:t>
            </a:r>
            <a:endParaRPr lang="zh-CN" altLang="en-US" sz="3600" dirty="0">
              <a:solidFill>
                <a:srgbClr val="CC0000"/>
              </a:solidFill>
            </a:endParaRPr>
          </a:p>
        </p:txBody>
      </p:sp>
      <p:sp>
        <p:nvSpPr>
          <p:cNvPr id="5" name="Rectangle 3"/>
          <p:cNvSpPr txBox="1">
            <a:spLocks noChangeArrowheads="1"/>
          </p:cNvSpPr>
          <p:nvPr/>
        </p:nvSpPr>
        <p:spPr bwMode="auto">
          <a:xfrm>
            <a:off x="428596" y="2143116"/>
            <a:ext cx="8229600" cy="3857652"/>
          </a:xfrm>
          <a:prstGeom prst="rect">
            <a:avLst/>
          </a:prstGeom>
          <a:noFill/>
          <a:ln w="9525">
            <a:noFill/>
            <a:miter lim="800000"/>
          </a:ln>
        </p:spPr>
        <p:txBody>
          <a:bodyPr/>
          <a:lstStyle/>
          <a:p>
            <a:pPr marL="342900" indent="-342900" eaLnBrk="0" hangingPunct="0">
              <a:spcBef>
                <a:spcPct val="20000"/>
              </a:spcBef>
              <a:defRPr/>
            </a:pPr>
            <a:r>
              <a:rPr lang="en-US" altLang="zh-CN" sz="2800" b="1" kern="0" dirty="0">
                <a:solidFill>
                  <a:srgbClr val="3366FF"/>
                </a:solidFill>
                <a:latin typeface="宋体" panose="02010600030101010101" pitchFamily="2" charset="-122"/>
                <a:ea typeface="宋体" panose="02010600030101010101" pitchFamily="2" charset="-122"/>
              </a:rPr>
              <a:t>(3) </a:t>
            </a:r>
            <a:r>
              <a:rPr lang="zh-CN" altLang="en-US" sz="2800" b="1" kern="0" dirty="0">
                <a:solidFill>
                  <a:srgbClr val="3366FF"/>
                </a:solidFill>
                <a:latin typeface="宋体" panose="02010600030101010101" pitchFamily="2" charset="-122"/>
                <a:ea typeface="宋体" panose="02010600030101010101" pitchFamily="2" charset="-122"/>
              </a:rPr>
              <a:t>事件（</a:t>
            </a:r>
            <a:r>
              <a:rPr lang="en-US" altLang="zh-CN" sz="2800" b="1" kern="0" dirty="0">
                <a:solidFill>
                  <a:srgbClr val="3366FF"/>
                </a:solidFill>
                <a:latin typeface="宋体" panose="02010600030101010101" pitchFamily="2" charset="-122"/>
                <a:ea typeface="宋体" panose="02010600030101010101" pitchFamily="2" charset="-122"/>
              </a:rPr>
              <a:t>Events</a:t>
            </a:r>
            <a:r>
              <a:rPr lang="zh-CN" altLang="en-US" sz="2800" b="1" kern="0" dirty="0">
                <a:solidFill>
                  <a:srgbClr val="3366FF"/>
                </a:solidFill>
                <a:latin typeface="宋体" panose="02010600030101010101" pitchFamily="2" charset="-122"/>
                <a:ea typeface="宋体" panose="02010600030101010101" pitchFamily="2" charset="-122"/>
              </a:rPr>
              <a:t>）</a:t>
            </a:r>
            <a:r>
              <a:rPr lang="zh-CN" altLang="en-US" sz="2800" b="1" kern="0" dirty="0">
                <a:latin typeface="宋体" panose="02010600030101010101" pitchFamily="2" charset="-122"/>
                <a:ea typeface="宋体" panose="02010600030101010101" pitchFamily="2" charset="-122"/>
              </a:rPr>
              <a:t>── 一个事件是某种活动的一次“出现”。</a:t>
            </a:r>
            <a:endParaRPr lang="zh-CN" altLang="en-US" sz="2800" b="1" kern="0" dirty="0">
              <a:latin typeface="宋体" panose="02010600030101010101" pitchFamily="2" charset="-122"/>
              <a:ea typeface="宋体" panose="02010600030101010101" pitchFamily="2" charset="-122"/>
            </a:endParaRPr>
          </a:p>
          <a:p>
            <a:pPr marL="631825" indent="-342900" eaLnBrk="0" hangingPunct="0">
              <a:lnSpc>
                <a:spcPts val="3500"/>
              </a:lnSpc>
              <a:spcBef>
                <a:spcPts val="600"/>
              </a:spcBef>
              <a:spcAft>
                <a:spcPts val="600"/>
              </a:spcAft>
              <a:buFontTx/>
              <a:buChar char="•"/>
              <a:defRPr/>
            </a:pPr>
            <a:r>
              <a:rPr lang="zh-CN" altLang="en-US" sz="2400" b="1" kern="0" dirty="0">
                <a:latin typeface="宋体" panose="02010600030101010101" pitchFamily="2" charset="-122"/>
                <a:ea typeface="宋体" panose="02010600030101010101" pitchFamily="2" charset="-122"/>
              </a:rPr>
              <a:t>例如</a:t>
            </a:r>
            <a:r>
              <a:rPr lang="zh-CN" altLang="en-US" sz="2400" b="1" kern="0" dirty="0">
                <a:solidFill>
                  <a:srgbClr val="3366FF"/>
                </a:solidFill>
                <a:latin typeface="宋体" panose="02010600030101010101" pitchFamily="2" charset="-122"/>
                <a:ea typeface="宋体" panose="02010600030101010101" pitchFamily="2" charset="-122"/>
              </a:rPr>
              <a:t>“鼠标”事件</a:t>
            </a:r>
            <a:r>
              <a:rPr lang="zh-CN" altLang="en-US" sz="2400" b="1" kern="0" dirty="0">
                <a:latin typeface="宋体" panose="02010600030101010101" pitchFamily="2" charset="-122"/>
                <a:ea typeface="宋体" panose="02010600030101010101" pitchFamily="2" charset="-122"/>
              </a:rPr>
              <a:t>。一个事件对象通常是一个数据实体，它管理“出现”的重要信息。事件对象的操作主要用于对数据的存取。</a:t>
            </a:r>
            <a:endParaRPr lang="zh-CN" altLang="en-US" sz="2400" b="1" kern="0" dirty="0">
              <a:latin typeface="宋体" panose="02010600030101010101" pitchFamily="2" charset="-122"/>
              <a:ea typeface="宋体" panose="02010600030101010101" pitchFamily="2" charset="-122"/>
            </a:endParaRPr>
          </a:p>
          <a:p>
            <a:pPr marL="631825" indent="-342900" eaLnBrk="0" hangingPunct="0">
              <a:lnSpc>
                <a:spcPts val="3500"/>
              </a:lnSpc>
              <a:spcBef>
                <a:spcPct val="20000"/>
              </a:spcBef>
              <a:spcAft>
                <a:spcPts val="600"/>
              </a:spcAft>
              <a:buFontTx/>
              <a:buChar char="•"/>
              <a:defRPr/>
            </a:pPr>
            <a:r>
              <a:rPr lang="zh-CN" altLang="en-US" sz="2400" b="1" kern="0" dirty="0">
                <a:latin typeface="宋体" panose="02010600030101010101" pitchFamily="2" charset="-122"/>
                <a:ea typeface="宋体" panose="02010600030101010101" pitchFamily="2" charset="-122"/>
              </a:rPr>
              <a:t>如“鼠标”事件对象有诸如</a:t>
            </a:r>
            <a:r>
              <a:rPr lang="zh-CN" altLang="en-US" sz="2400" b="1" kern="0" dirty="0">
                <a:solidFill>
                  <a:srgbClr val="00B050"/>
                </a:solidFill>
                <a:latin typeface="宋体" panose="02010600030101010101" pitchFamily="2" charset="-122"/>
                <a:ea typeface="宋体" panose="02010600030101010101" pitchFamily="2" charset="-122"/>
              </a:rPr>
              <a:t>光标坐标、左右键、单击，双击</a:t>
            </a:r>
            <a:r>
              <a:rPr lang="zh-CN" altLang="en-US" sz="2400" b="1" kern="0" dirty="0">
                <a:latin typeface="宋体" panose="02010600030101010101" pitchFamily="2" charset="-122"/>
                <a:ea typeface="宋体" panose="02010600030101010101" pitchFamily="2" charset="-122"/>
              </a:rPr>
              <a:t>等信息。</a:t>
            </a:r>
            <a:endParaRPr lang="zh-CN" altLang="en-US" sz="2400" b="1" kern="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57158" y="1285860"/>
            <a:ext cx="8229600" cy="785818"/>
          </a:xfrm>
        </p:spPr>
        <p:txBody>
          <a:bodyPr/>
          <a:lstStyle/>
          <a:p>
            <a:pPr algn="l"/>
            <a:r>
              <a:rPr lang="zh-CN" altLang="en-US" sz="3600" dirty="0">
                <a:solidFill>
                  <a:srgbClr val="CC0000"/>
                </a:solidFill>
              </a:rPr>
              <a:t>对象的分类</a:t>
            </a:r>
            <a:endParaRPr lang="zh-CN" altLang="en-US" sz="3600" dirty="0">
              <a:solidFill>
                <a:srgbClr val="CC0000"/>
              </a:solidFill>
            </a:endParaRPr>
          </a:p>
        </p:txBody>
      </p:sp>
      <p:sp>
        <p:nvSpPr>
          <p:cNvPr id="7" name="Rectangle 3"/>
          <p:cNvSpPr txBox="1">
            <a:spLocks noChangeArrowheads="1"/>
          </p:cNvSpPr>
          <p:nvPr/>
        </p:nvSpPr>
        <p:spPr bwMode="auto">
          <a:xfrm>
            <a:off x="428596" y="2071678"/>
            <a:ext cx="8229600" cy="4357718"/>
          </a:xfrm>
          <a:prstGeom prst="rect">
            <a:avLst/>
          </a:prstGeom>
          <a:noFill/>
          <a:ln w="9525">
            <a:noFill/>
            <a:miter lim="800000"/>
          </a:ln>
        </p:spPr>
        <p:txBody>
          <a:bodyPr/>
          <a:lstStyle/>
          <a:p>
            <a:pPr marL="342900" indent="-342900" eaLnBrk="0" hangingPunct="0">
              <a:lnSpc>
                <a:spcPct val="120000"/>
              </a:lnSpc>
              <a:spcBef>
                <a:spcPct val="20000"/>
              </a:spcBef>
              <a:defRPr/>
            </a:pPr>
            <a:r>
              <a:rPr lang="en-US" altLang="zh-CN" sz="2800" b="1" kern="0" dirty="0">
                <a:solidFill>
                  <a:srgbClr val="3366FF"/>
                </a:solidFill>
                <a:latin typeface="宋体" panose="02010600030101010101" pitchFamily="2" charset="-122"/>
                <a:ea typeface="宋体" panose="02010600030101010101" pitchFamily="2" charset="-122"/>
              </a:rPr>
              <a:t>(4) </a:t>
            </a:r>
            <a:r>
              <a:rPr lang="zh-CN" altLang="en-US" sz="2800" b="1" kern="0" dirty="0">
                <a:solidFill>
                  <a:srgbClr val="3366FF"/>
                </a:solidFill>
                <a:latin typeface="宋体" panose="02010600030101010101" pitchFamily="2" charset="-122"/>
                <a:ea typeface="宋体" panose="02010600030101010101" pitchFamily="2" charset="-122"/>
              </a:rPr>
              <a:t>交互（</a:t>
            </a:r>
            <a:r>
              <a:rPr lang="en-US" altLang="zh-CN" sz="2800" b="1" kern="0" dirty="0">
                <a:solidFill>
                  <a:srgbClr val="3366FF"/>
                </a:solidFill>
                <a:latin typeface="宋体" panose="02010600030101010101" pitchFamily="2" charset="-122"/>
                <a:ea typeface="宋体" panose="02010600030101010101" pitchFamily="2" charset="-122"/>
              </a:rPr>
              <a:t>Interactions</a:t>
            </a:r>
            <a:r>
              <a:rPr lang="zh-CN" altLang="en-US" sz="2800" b="1" kern="0" dirty="0">
                <a:solidFill>
                  <a:srgbClr val="3366FF"/>
                </a:solidFill>
                <a:latin typeface="宋体" panose="02010600030101010101" pitchFamily="2" charset="-122"/>
                <a:ea typeface="宋体" panose="02010600030101010101" pitchFamily="2" charset="-122"/>
              </a:rPr>
              <a:t>）</a:t>
            </a:r>
            <a:r>
              <a:rPr lang="zh-CN" altLang="en-US" sz="2800" b="1" kern="0" dirty="0">
                <a:latin typeface="宋体" panose="02010600030101010101" pitchFamily="2" charset="-122"/>
                <a:ea typeface="宋体" panose="02010600030101010101" pitchFamily="2" charset="-122"/>
              </a:rPr>
              <a:t>── 交互表示了在两个</a:t>
            </a:r>
            <a:r>
              <a:rPr lang="zh-CN" altLang="en-US" sz="2800" b="1" kern="0" dirty="0">
                <a:solidFill>
                  <a:srgbClr val="C00000"/>
                </a:solidFill>
                <a:latin typeface="宋体" panose="02010600030101010101" pitchFamily="2" charset="-122"/>
                <a:ea typeface="宋体" panose="02010600030101010101" pitchFamily="2" charset="-122"/>
              </a:rPr>
              <a:t>对象之间的关系</a:t>
            </a:r>
            <a:r>
              <a:rPr lang="zh-CN" altLang="en-US" sz="2800" b="1" kern="0" dirty="0">
                <a:latin typeface="宋体" panose="02010600030101010101" pitchFamily="2" charset="-122"/>
                <a:ea typeface="宋体" panose="02010600030101010101" pitchFamily="2" charset="-122"/>
              </a:rPr>
              <a:t>，这种类型的对象类似于在数据库设计时所涉及的“关系”实体。</a:t>
            </a:r>
            <a:endParaRPr lang="zh-CN" altLang="en-US" sz="2800" b="1" kern="0" dirty="0">
              <a:latin typeface="宋体" panose="02010600030101010101" pitchFamily="2" charset="-122"/>
              <a:ea typeface="宋体" panose="02010600030101010101" pitchFamily="2" charset="-122"/>
            </a:endParaRPr>
          </a:p>
          <a:p>
            <a:pPr marL="631825" indent="-342900" eaLnBrk="0" hangingPunct="0">
              <a:lnSpc>
                <a:spcPct val="120000"/>
              </a:lnSpc>
              <a:spcBef>
                <a:spcPct val="20000"/>
              </a:spcBef>
              <a:buFontTx/>
              <a:buChar char="•"/>
              <a:defRPr/>
            </a:pPr>
            <a:r>
              <a:rPr lang="zh-CN" altLang="en-US" sz="2400" b="1" kern="0" dirty="0">
                <a:latin typeface="宋体" panose="02010600030101010101" pitchFamily="2" charset="-122"/>
                <a:ea typeface="宋体" panose="02010600030101010101" pitchFamily="2" charset="-122"/>
              </a:rPr>
              <a:t>当实体之间是</a:t>
            </a:r>
            <a:r>
              <a:rPr lang="zh-CN" altLang="en-US" sz="2400" b="1" kern="0" dirty="0">
                <a:solidFill>
                  <a:srgbClr val="00B050"/>
                </a:solidFill>
                <a:latin typeface="宋体" panose="02010600030101010101" pitchFamily="2" charset="-122"/>
                <a:ea typeface="宋体" panose="02010600030101010101" pitchFamily="2" charset="-122"/>
              </a:rPr>
              <a:t>多对多</a:t>
            </a:r>
            <a:r>
              <a:rPr lang="zh-CN" altLang="en-US" sz="2400" b="1" kern="0" dirty="0">
                <a:latin typeface="宋体" panose="02010600030101010101" pitchFamily="2" charset="-122"/>
                <a:ea typeface="宋体" panose="02010600030101010101" pitchFamily="2" charset="-122"/>
              </a:rPr>
              <a:t>的关系时，利用交互对象可将其简化为两个一对多的关系。</a:t>
            </a:r>
            <a:endParaRPr lang="zh-CN" altLang="en-US" sz="2400" b="1" kern="0" dirty="0">
              <a:latin typeface="宋体" panose="02010600030101010101" pitchFamily="2" charset="-122"/>
              <a:ea typeface="宋体" panose="02010600030101010101" pitchFamily="2" charset="-122"/>
            </a:endParaRPr>
          </a:p>
          <a:p>
            <a:pPr marL="631825" indent="-342900" eaLnBrk="0" hangingPunct="0">
              <a:lnSpc>
                <a:spcPct val="120000"/>
              </a:lnSpc>
              <a:spcBef>
                <a:spcPct val="20000"/>
              </a:spcBef>
              <a:buFontTx/>
              <a:buChar char="•"/>
              <a:defRPr/>
            </a:pPr>
            <a:r>
              <a:rPr lang="zh-CN" altLang="en-US" sz="2400" b="1" kern="0" dirty="0">
                <a:latin typeface="宋体" panose="02010600030101010101" pitchFamily="2" charset="-122"/>
                <a:ea typeface="宋体" panose="02010600030101010101" pitchFamily="2" charset="-122"/>
              </a:rPr>
              <a:t>例如，在大学课程注册系统中，学生和课程之间的关系是多对多的关系，可设置一个“选课”交互对象来简化它们之间的关系。</a:t>
            </a:r>
            <a:endParaRPr lang="zh-CN" altLang="en-US" sz="2400" b="1" kern="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28596" y="1357298"/>
            <a:ext cx="8229600" cy="714380"/>
          </a:xfrm>
        </p:spPr>
        <p:txBody>
          <a:bodyPr/>
          <a:lstStyle/>
          <a:p>
            <a:pPr algn="l"/>
            <a:r>
              <a:rPr lang="zh-CN" altLang="en-US" sz="3600" dirty="0">
                <a:solidFill>
                  <a:srgbClr val="CC0000"/>
                </a:solidFill>
              </a:rPr>
              <a:t>类与封装</a:t>
            </a:r>
            <a:endParaRPr lang="zh-CN" altLang="en-US" sz="3600" dirty="0">
              <a:solidFill>
                <a:srgbClr val="CC0000"/>
              </a:solidFill>
            </a:endParaRPr>
          </a:p>
        </p:txBody>
      </p:sp>
      <p:sp>
        <p:nvSpPr>
          <p:cNvPr id="5" name="Rectangle 3"/>
          <p:cNvSpPr txBox="1">
            <a:spLocks noChangeArrowheads="1"/>
          </p:cNvSpPr>
          <p:nvPr/>
        </p:nvSpPr>
        <p:spPr bwMode="auto">
          <a:xfrm>
            <a:off x="428596" y="2000250"/>
            <a:ext cx="8229600" cy="4857750"/>
          </a:xfrm>
          <a:prstGeom prst="rect">
            <a:avLst/>
          </a:prstGeom>
          <a:noFill/>
          <a:ln w="9525">
            <a:noFill/>
            <a:miter lim="800000"/>
          </a:ln>
        </p:spPr>
        <p:txBody>
          <a:bodyPr/>
          <a:lstStyle/>
          <a:p>
            <a:pPr marL="342900" indent="-342900" eaLnBrk="0" hangingPunct="0">
              <a:spcBef>
                <a:spcPct val="20000"/>
              </a:spcBef>
              <a:buFont typeface="Wingdings" panose="05000000000000000000" pitchFamily="2" charset="2"/>
              <a:buChar char="l"/>
              <a:defRPr/>
            </a:pPr>
            <a:r>
              <a:rPr lang="zh-CN" altLang="en-US" sz="2800" b="1" kern="0" dirty="0">
                <a:solidFill>
                  <a:srgbClr val="3366FF"/>
                </a:solidFill>
                <a:latin typeface="+mn-lt"/>
              </a:rPr>
              <a:t>类。</a:t>
            </a:r>
            <a:r>
              <a:rPr lang="zh-CN" altLang="en-US" sz="2000" b="1" kern="0" dirty="0">
                <a:solidFill>
                  <a:srgbClr val="3366FF"/>
                </a:solidFill>
                <a:latin typeface="楷体_GB2312" pitchFamily="49" charset="-122"/>
                <a:ea typeface="楷体_GB2312" pitchFamily="49" charset="-122"/>
              </a:rPr>
              <a:t>可以将现实生活中的对象经过抽象，映射为程序中的对象</a:t>
            </a:r>
            <a:r>
              <a:rPr lang="zh-CN" altLang="en-US" sz="2000" b="1" kern="0" dirty="0">
                <a:latin typeface="楷体_GB2312" pitchFamily="49" charset="-122"/>
                <a:ea typeface="楷体_GB2312" pitchFamily="49" charset="-122"/>
              </a:rPr>
              <a:t>。对象在程序中是通过一种抽象数据类型来描述的，这种抽象数据类型称为类（</a:t>
            </a:r>
            <a:r>
              <a:rPr lang="en-US" altLang="zh-CN" sz="2000" b="1" kern="0" dirty="0">
                <a:latin typeface="楷体_GB2312" pitchFamily="49" charset="-122"/>
                <a:ea typeface="楷体_GB2312" pitchFamily="49" charset="-122"/>
              </a:rPr>
              <a:t>Class</a:t>
            </a:r>
            <a:r>
              <a:rPr lang="zh-CN" altLang="en-US" sz="2000" b="1" kern="0" dirty="0">
                <a:latin typeface="楷体_GB2312" pitchFamily="49" charset="-122"/>
                <a:ea typeface="楷体_GB2312" pitchFamily="49" charset="-122"/>
              </a:rPr>
              <a:t>）。 </a:t>
            </a:r>
            <a:endParaRPr lang="zh-CN" altLang="en-US" sz="2000" b="1" kern="0" dirty="0">
              <a:latin typeface="楷体_GB2312" pitchFamily="49" charset="-122"/>
              <a:ea typeface="楷体_GB2312" pitchFamily="49" charset="-122"/>
            </a:endParaRPr>
          </a:p>
          <a:p>
            <a:pPr marL="441325" indent="-274955" eaLnBrk="0" hangingPunct="0">
              <a:spcBef>
                <a:spcPct val="20000"/>
              </a:spcBef>
              <a:buFontTx/>
              <a:buChar char="•"/>
              <a:defRPr/>
            </a:pPr>
            <a:r>
              <a:rPr lang="zh-CN" altLang="en-US" sz="2000" b="1" kern="0" dirty="0">
                <a:latin typeface="楷体_GB2312" pitchFamily="49" charset="-122"/>
                <a:ea typeface="楷体_GB2312" pitchFamily="49" charset="-122"/>
              </a:rPr>
              <a:t>为了让计算机创建对象，必须先提供对象的定义，也就是先定义对象所属的类。例如，可以将学生对象所属的类定义为</a:t>
            </a:r>
            <a:r>
              <a:rPr lang="en-US" altLang="zh-CN" sz="2000" b="1" kern="0" dirty="0">
                <a:latin typeface="楷体_GB2312" pitchFamily="49" charset="-122"/>
                <a:ea typeface="楷体_GB2312" pitchFamily="49" charset="-122"/>
              </a:rPr>
              <a:t>Student</a:t>
            </a:r>
            <a:r>
              <a:rPr lang="zh-CN" altLang="en-US" sz="2000" b="1" kern="0" dirty="0">
                <a:latin typeface="楷体_GB2312" pitchFamily="49" charset="-122"/>
                <a:ea typeface="楷体_GB2312" pitchFamily="49" charset="-122"/>
              </a:rPr>
              <a:t>。类的图形表示如图所示。 </a:t>
            </a:r>
            <a:endParaRPr lang="zh-CN" altLang="en-US" sz="2000" b="1" kern="0" dirty="0">
              <a:latin typeface="楷体_GB2312" pitchFamily="49" charset="-122"/>
              <a:ea typeface="楷体_GB2312" pitchFamily="49" charset="-122"/>
            </a:endParaRPr>
          </a:p>
        </p:txBody>
      </p:sp>
      <p:pic>
        <p:nvPicPr>
          <p:cNvPr id="18436" name="Picture 4"/>
          <p:cNvPicPr>
            <a:picLocks noChangeAspect="1" noChangeArrowheads="1"/>
          </p:cNvPicPr>
          <p:nvPr/>
        </p:nvPicPr>
        <p:blipFill>
          <a:blip r:embed="rId1"/>
          <a:srcRect/>
          <a:stretch>
            <a:fillRect/>
          </a:stretch>
        </p:blipFill>
        <p:spPr bwMode="auto">
          <a:xfrm>
            <a:off x="2786050" y="4024973"/>
            <a:ext cx="5500726" cy="2618737"/>
          </a:xfrm>
          <a:prstGeom prst="rect">
            <a:avLst/>
          </a:prstGeom>
          <a:noFill/>
          <a:ln w="9525">
            <a:noFill/>
            <a:miter lim="800000"/>
            <a:headEnd/>
            <a:tailEnd/>
          </a:ln>
        </p:spPr>
      </p:pic>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28596" y="1214422"/>
            <a:ext cx="8229600" cy="1143000"/>
          </a:xfrm>
        </p:spPr>
        <p:txBody>
          <a:bodyPr/>
          <a:lstStyle/>
          <a:p>
            <a:pPr algn="l"/>
            <a:r>
              <a:rPr lang="zh-CN" altLang="en-US" sz="3600" dirty="0">
                <a:solidFill>
                  <a:srgbClr val="CC0000"/>
                </a:solidFill>
              </a:rPr>
              <a:t>类与封装</a:t>
            </a:r>
            <a:endParaRPr lang="zh-CN" altLang="en-US" sz="3600" dirty="0">
              <a:solidFill>
                <a:srgbClr val="CC0000"/>
              </a:solidFill>
            </a:endParaRPr>
          </a:p>
        </p:txBody>
      </p:sp>
      <p:sp>
        <p:nvSpPr>
          <p:cNvPr id="5" name="Rectangle 3"/>
          <p:cNvSpPr txBox="1">
            <a:spLocks noChangeArrowheads="1"/>
          </p:cNvSpPr>
          <p:nvPr/>
        </p:nvSpPr>
        <p:spPr bwMode="auto">
          <a:xfrm>
            <a:off x="500034" y="2000250"/>
            <a:ext cx="8472488" cy="4429146"/>
          </a:xfrm>
          <a:prstGeom prst="rect">
            <a:avLst/>
          </a:prstGeom>
          <a:noFill/>
          <a:ln w="9525">
            <a:noFill/>
            <a:miter lim="800000"/>
          </a:ln>
        </p:spPr>
        <p:txBody>
          <a:bodyPr/>
          <a:lstStyle/>
          <a:p>
            <a:pPr marL="342900" indent="-342900" eaLnBrk="0" hangingPunct="0">
              <a:spcBef>
                <a:spcPct val="20000"/>
              </a:spcBef>
              <a:buFont typeface="Wingdings" panose="05000000000000000000" pitchFamily="2" charset="2"/>
              <a:buChar char="l"/>
              <a:defRPr/>
            </a:pPr>
            <a:r>
              <a:rPr lang="zh-CN" altLang="en-US" sz="3200" b="1" kern="0" dirty="0">
                <a:solidFill>
                  <a:schemeClr val="accent2"/>
                </a:solidFill>
                <a:latin typeface="宋体" panose="02010600030101010101" pitchFamily="2" charset="-122"/>
                <a:ea typeface="宋体" panose="02010600030101010101" pitchFamily="2" charset="-122"/>
              </a:rPr>
              <a:t>封装。</a:t>
            </a:r>
            <a:r>
              <a:rPr lang="zh-CN" altLang="en-US" sz="2400" b="1" kern="0" dirty="0">
                <a:latin typeface="宋体" panose="02010600030101010101" pitchFamily="2" charset="-122"/>
                <a:ea typeface="宋体" panose="02010600030101010101" pitchFamily="2" charset="-122"/>
              </a:rPr>
              <a:t>面向对象的封装特性与其抽象特性密切相关。封装是一种</a:t>
            </a:r>
            <a:r>
              <a:rPr lang="zh-CN" altLang="en-US" sz="2400" b="1" kern="0" dirty="0">
                <a:solidFill>
                  <a:srgbClr val="3366FF"/>
                </a:solidFill>
                <a:latin typeface="宋体" panose="02010600030101010101" pitchFamily="2" charset="-122"/>
                <a:ea typeface="宋体" panose="02010600030101010101" pitchFamily="2" charset="-122"/>
              </a:rPr>
              <a:t>信息隐蔽技术，就是利用抽象数据类型将数据和基于数据的操作封装在一起</a:t>
            </a:r>
            <a:r>
              <a:rPr lang="zh-CN" altLang="en-US" sz="2400" b="1" kern="0" dirty="0">
                <a:latin typeface="宋体" panose="02010600030101010101" pitchFamily="2" charset="-122"/>
                <a:ea typeface="宋体" panose="02010600030101010101" pitchFamily="2" charset="-122"/>
              </a:rPr>
              <a:t>。用户只能看到对象的封装界面信息，对象的内部细节对用户是隐蔽的。 </a:t>
            </a:r>
            <a:endParaRPr lang="zh-CN" altLang="en-US" sz="2400" b="1" kern="0" dirty="0">
              <a:latin typeface="宋体" panose="02010600030101010101" pitchFamily="2" charset="-122"/>
              <a:ea typeface="宋体" panose="02010600030101010101" pitchFamily="2" charset="-122"/>
            </a:endParaRPr>
          </a:p>
          <a:p>
            <a:pPr marL="342900" indent="-342900" eaLnBrk="0" hangingPunct="0">
              <a:spcBef>
                <a:spcPct val="20000"/>
              </a:spcBef>
              <a:buFont typeface="Wingdings" panose="05000000000000000000" pitchFamily="2" charset="2"/>
              <a:buChar char="l"/>
              <a:defRPr/>
            </a:pPr>
            <a:r>
              <a:rPr lang="zh-CN" altLang="en-US" sz="3200" b="1" kern="0" dirty="0">
                <a:latin typeface="宋体" panose="02010600030101010101" pitchFamily="2" charset="-122"/>
                <a:ea typeface="宋体" panose="02010600030101010101" pitchFamily="2" charset="-122"/>
              </a:rPr>
              <a:t>封装的定义是：</a:t>
            </a:r>
            <a:endParaRPr lang="zh-CN" altLang="en-US" sz="3200" b="1" kern="0" dirty="0">
              <a:latin typeface="宋体" panose="02010600030101010101" pitchFamily="2" charset="-122"/>
              <a:ea typeface="宋体" panose="02010600030101010101" pitchFamily="2" charset="-122"/>
            </a:endParaRPr>
          </a:p>
          <a:p>
            <a:pPr marL="625475" indent="-274955" eaLnBrk="0" hangingPunct="0">
              <a:spcBef>
                <a:spcPct val="20000"/>
              </a:spcBef>
              <a:buFont typeface="Arial" panose="020B0604020202020204" pitchFamily="34" charset="0"/>
              <a:buChar char="•"/>
              <a:defRPr/>
            </a:pPr>
            <a:r>
              <a:rPr lang="zh-CN" altLang="en-US" sz="2400" b="1" kern="0" dirty="0">
                <a:latin typeface="宋体" panose="02010600030101010101" pitchFamily="2" charset="-122"/>
                <a:ea typeface="宋体" panose="02010600030101010101" pitchFamily="2" charset="-122"/>
              </a:rPr>
              <a:t>清楚的边界，所有对象的内部信息被限定在这个边界内；</a:t>
            </a:r>
            <a:endParaRPr lang="zh-CN" altLang="en-US" sz="2400" b="1" kern="0" dirty="0">
              <a:latin typeface="宋体" panose="02010600030101010101" pitchFamily="2" charset="-122"/>
              <a:ea typeface="宋体" panose="02010600030101010101" pitchFamily="2" charset="-122"/>
            </a:endParaRPr>
          </a:p>
          <a:p>
            <a:pPr marL="625475" indent="-274955" eaLnBrk="0" hangingPunct="0">
              <a:spcBef>
                <a:spcPct val="20000"/>
              </a:spcBef>
              <a:buFont typeface="Arial" panose="020B0604020202020204" pitchFamily="34" charset="0"/>
              <a:buChar char="•"/>
              <a:defRPr/>
            </a:pPr>
            <a:r>
              <a:rPr lang="zh-CN" altLang="en-US" sz="2400" b="1" kern="0" dirty="0">
                <a:solidFill>
                  <a:srgbClr val="3366FF"/>
                </a:solidFill>
                <a:latin typeface="宋体" panose="02010600030101010101" pitchFamily="2" charset="-122"/>
                <a:ea typeface="宋体" panose="02010600030101010101" pitchFamily="2" charset="-122"/>
              </a:rPr>
              <a:t>接口，即对象向外界提供的方法</a:t>
            </a:r>
            <a:r>
              <a:rPr lang="zh-CN" altLang="en-US" sz="2400" b="1" kern="0" dirty="0">
                <a:latin typeface="宋体" panose="02010600030101010101" pitchFamily="2" charset="-122"/>
                <a:ea typeface="宋体" panose="02010600030101010101" pitchFamily="2" charset="-122"/>
              </a:rPr>
              <a:t>，外界可以通过这些方法与对象进行交互；</a:t>
            </a:r>
            <a:endParaRPr lang="zh-CN" altLang="en-US" sz="2400" b="1" kern="0" dirty="0">
              <a:latin typeface="宋体" panose="02010600030101010101" pitchFamily="2" charset="-122"/>
              <a:ea typeface="宋体" panose="02010600030101010101" pitchFamily="2" charset="-122"/>
            </a:endParaRPr>
          </a:p>
          <a:p>
            <a:pPr marL="625475" indent="-274955" eaLnBrk="0" hangingPunct="0">
              <a:spcBef>
                <a:spcPct val="20000"/>
              </a:spcBef>
              <a:buFont typeface="Arial" panose="020B0604020202020204" pitchFamily="34" charset="0"/>
              <a:buChar char="•"/>
              <a:defRPr/>
            </a:pPr>
            <a:r>
              <a:rPr lang="zh-CN" altLang="en-US" sz="2400" b="1" kern="0" dirty="0">
                <a:latin typeface="宋体" panose="02010600030101010101" pitchFamily="2" charset="-122"/>
                <a:ea typeface="宋体" panose="02010600030101010101" pitchFamily="2" charset="-122"/>
              </a:rPr>
              <a:t>受保护的内部实现，即软件对象功能的实现细节不能从类外访问。</a:t>
            </a:r>
            <a:endParaRPr lang="zh-CN" altLang="en-US" sz="2400" b="1" kern="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57158" y="1428736"/>
            <a:ext cx="8229600" cy="500066"/>
          </a:xfrm>
        </p:spPr>
        <p:txBody>
          <a:bodyPr/>
          <a:lstStyle/>
          <a:p>
            <a:pPr algn="l"/>
            <a:r>
              <a:rPr lang="zh-CN" altLang="en-US" sz="3600" dirty="0">
                <a:solidFill>
                  <a:srgbClr val="CC0000"/>
                </a:solidFill>
              </a:rPr>
              <a:t>继承</a:t>
            </a:r>
            <a:endParaRPr lang="zh-CN" altLang="en-US" sz="3600" dirty="0">
              <a:solidFill>
                <a:srgbClr val="CC0000"/>
              </a:solidFill>
            </a:endParaRPr>
          </a:p>
        </p:txBody>
      </p:sp>
      <p:sp>
        <p:nvSpPr>
          <p:cNvPr id="5" name="Rectangle 3"/>
          <p:cNvSpPr txBox="1">
            <a:spLocks noChangeArrowheads="1"/>
          </p:cNvSpPr>
          <p:nvPr/>
        </p:nvSpPr>
        <p:spPr bwMode="auto">
          <a:xfrm>
            <a:off x="357158" y="1857364"/>
            <a:ext cx="8229600" cy="4857750"/>
          </a:xfrm>
          <a:prstGeom prst="rect">
            <a:avLst/>
          </a:prstGeom>
          <a:noFill/>
          <a:ln w="9525">
            <a:noFill/>
            <a:miter lim="800000"/>
          </a:ln>
        </p:spPr>
        <p:txBody>
          <a:bodyPr/>
          <a:lstStyle/>
          <a:p>
            <a:pPr marL="342900" indent="-342900" eaLnBrk="0" hangingPunct="0">
              <a:spcBef>
                <a:spcPct val="20000"/>
              </a:spcBef>
              <a:buFont typeface="Wingdings" panose="05000000000000000000" pitchFamily="2" charset="2"/>
              <a:buChar char="l"/>
              <a:defRPr/>
            </a:pPr>
            <a:r>
              <a:rPr lang="zh-CN" altLang="en-US" sz="2400" b="1" kern="0" dirty="0">
                <a:latin typeface="楷体_GB2312" pitchFamily="49" charset="-122"/>
                <a:ea typeface="楷体_GB2312" pitchFamily="49" charset="-122"/>
              </a:rPr>
              <a:t>继承是一种</a:t>
            </a:r>
            <a:r>
              <a:rPr lang="zh-CN" altLang="en-US" sz="2400" b="1" kern="0" dirty="0">
                <a:solidFill>
                  <a:srgbClr val="3366FF"/>
                </a:solidFill>
                <a:latin typeface="楷体_GB2312" pitchFamily="49" charset="-122"/>
                <a:ea typeface="楷体_GB2312" pitchFamily="49" charset="-122"/>
              </a:rPr>
              <a:t>联结类的层次模型</a:t>
            </a:r>
            <a:r>
              <a:rPr lang="zh-CN" altLang="en-US" sz="2400" b="1" kern="0" dirty="0">
                <a:latin typeface="楷体_GB2312" pitchFamily="49" charset="-122"/>
                <a:ea typeface="楷体_GB2312" pitchFamily="49" charset="-122"/>
              </a:rPr>
              <a:t>，</a:t>
            </a:r>
            <a:r>
              <a:rPr lang="zh-CN" altLang="en-US" sz="2400" b="1" kern="0" dirty="0">
                <a:solidFill>
                  <a:srgbClr val="3366FF"/>
                </a:solidFill>
                <a:latin typeface="楷体_GB2312" pitchFamily="49" charset="-122"/>
                <a:ea typeface="楷体_GB2312" pitchFamily="49" charset="-122"/>
              </a:rPr>
              <a:t>为类的</a:t>
            </a:r>
            <a:r>
              <a:rPr lang="zh-CN" altLang="en-US" sz="2400" b="1" kern="0" dirty="0">
                <a:solidFill>
                  <a:srgbClr val="C00000"/>
                </a:solidFill>
                <a:latin typeface="楷体_GB2312" pitchFamily="49" charset="-122"/>
                <a:ea typeface="楷体_GB2312" pitchFamily="49" charset="-122"/>
              </a:rPr>
              <a:t>重用</a:t>
            </a:r>
            <a:r>
              <a:rPr lang="zh-CN" altLang="en-US" sz="2400" b="1" kern="0" dirty="0">
                <a:solidFill>
                  <a:srgbClr val="3366FF"/>
                </a:solidFill>
                <a:latin typeface="楷体_GB2312" pitchFamily="49" charset="-122"/>
                <a:ea typeface="楷体_GB2312" pitchFamily="49" charset="-122"/>
              </a:rPr>
              <a:t>提供了方便，它提供了明确表述不同类之间共性的方法</a:t>
            </a:r>
            <a:r>
              <a:rPr lang="zh-CN" altLang="en-US" sz="2400" b="1" kern="0" dirty="0">
                <a:latin typeface="楷体_GB2312" pitchFamily="49" charset="-122"/>
                <a:ea typeface="楷体_GB2312" pitchFamily="49" charset="-122"/>
              </a:rPr>
              <a:t>。 </a:t>
            </a:r>
            <a:endParaRPr lang="zh-CN" altLang="en-US" sz="2400" b="1" kern="0" dirty="0">
              <a:latin typeface="楷体_GB2312" pitchFamily="49" charset="-122"/>
              <a:ea typeface="楷体_GB2312" pitchFamily="49" charset="-122"/>
            </a:endParaRPr>
          </a:p>
        </p:txBody>
      </p:sp>
      <p:pic>
        <p:nvPicPr>
          <p:cNvPr id="20484" name="Picture 4"/>
          <p:cNvPicPr>
            <a:picLocks noChangeAspect="1" noChangeArrowheads="1"/>
          </p:cNvPicPr>
          <p:nvPr/>
        </p:nvPicPr>
        <p:blipFill>
          <a:blip r:embed="rId1">
            <a:duotone>
              <a:prstClr val="black"/>
              <a:schemeClr val="accent1">
                <a:tint val="45000"/>
                <a:satMod val="400000"/>
              </a:schemeClr>
            </a:duotone>
            <a:lum bright="-4000"/>
          </a:blip>
          <a:srcRect/>
          <a:stretch>
            <a:fillRect/>
          </a:stretch>
        </p:blipFill>
        <p:spPr bwMode="auto">
          <a:xfrm>
            <a:off x="4769986" y="3143248"/>
            <a:ext cx="4016855" cy="2928958"/>
          </a:xfrm>
          <a:prstGeom prst="rect">
            <a:avLst/>
          </a:prstGeom>
          <a:noFill/>
          <a:ln w="9525">
            <a:noFill/>
            <a:miter lim="800000"/>
            <a:headEnd/>
            <a:tailEnd/>
          </a:ln>
        </p:spPr>
      </p:pic>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7" name="Rectangle 3"/>
          <p:cNvSpPr txBox="1">
            <a:spLocks noChangeArrowheads="1"/>
          </p:cNvSpPr>
          <p:nvPr/>
        </p:nvSpPr>
        <p:spPr bwMode="auto">
          <a:xfrm>
            <a:off x="428596" y="3000372"/>
            <a:ext cx="4786346" cy="3571900"/>
          </a:xfrm>
          <a:prstGeom prst="rect">
            <a:avLst/>
          </a:prstGeom>
          <a:noFill/>
          <a:ln w="9525">
            <a:noFill/>
            <a:miter lim="800000"/>
          </a:ln>
        </p:spPr>
        <p:txBody>
          <a:bodyPr/>
          <a:lstStyle/>
          <a:p>
            <a:pPr marL="342900" indent="-342900" eaLnBrk="0" hangingPunct="0">
              <a:spcBef>
                <a:spcPct val="20000"/>
              </a:spcBef>
              <a:buFont typeface="Wingdings" panose="05000000000000000000" pitchFamily="2" charset="2"/>
              <a:buChar char="l"/>
              <a:defRPr/>
            </a:pPr>
            <a:r>
              <a:rPr lang="zh-CN" altLang="en-US" sz="2400" b="1" kern="0" dirty="0">
                <a:latin typeface="楷体_GB2312" pitchFamily="49" charset="-122"/>
                <a:ea typeface="楷体_GB2312" pitchFamily="49" charset="-122"/>
              </a:rPr>
              <a:t>将公共类称为：</a:t>
            </a:r>
            <a:endParaRPr lang="en-US" altLang="zh-CN" sz="2400" b="1" kern="0" dirty="0">
              <a:latin typeface="楷体_GB2312" pitchFamily="49" charset="-122"/>
              <a:ea typeface="楷体_GB2312" pitchFamily="49" charset="-122"/>
            </a:endParaRPr>
          </a:p>
          <a:p>
            <a:pPr marL="800100" lvl="1" indent="-342900" eaLnBrk="0" hangingPunct="0">
              <a:spcBef>
                <a:spcPct val="20000"/>
              </a:spcBef>
              <a:buFont typeface="Arial" panose="020B0604020202020204" pitchFamily="34" charset="0"/>
              <a:buChar char="•"/>
              <a:defRPr/>
            </a:pPr>
            <a:r>
              <a:rPr lang="zh-CN" altLang="en-US" sz="2000" b="1" kern="0" dirty="0">
                <a:latin typeface="楷体_GB2312" pitchFamily="49" charset="-122"/>
                <a:ea typeface="楷体_GB2312" pitchFamily="49" charset="-122"/>
              </a:rPr>
              <a:t>超类</a:t>
            </a:r>
            <a:r>
              <a:rPr lang="en-US" altLang="zh-CN" sz="2000" b="1" kern="0" dirty="0">
                <a:latin typeface="楷体_GB2312" pitchFamily="49" charset="-122"/>
                <a:ea typeface="楷体_GB2312" pitchFamily="49" charset="-122"/>
              </a:rPr>
              <a:t>(</a:t>
            </a:r>
            <a:r>
              <a:rPr lang="en-US" altLang="zh-CN" sz="2000" b="1" kern="0" dirty="0" err="1">
                <a:latin typeface="楷体_GB2312" pitchFamily="49" charset="-122"/>
                <a:ea typeface="楷体_GB2312" pitchFamily="49" charset="-122"/>
              </a:rPr>
              <a:t>superclass</a:t>
            </a:r>
            <a:r>
              <a:rPr lang="en-US" altLang="zh-CN" sz="2000" b="1" kern="0" dirty="0">
                <a:latin typeface="楷体_GB2312" pitchFamily="49" charset="-122"/>
                <a:ea typeface="楷体_GB2312" pitchFamily="49" charset="-122"/>
              </a:rPr>
              <a:t>)</a:t>
            </a:r>
            <a:endParaRPr lang="en-US" altLang="zh-CN" sz="2000" b="1" kern="0" dirty="0">
              <a:latin typeface="楷体_GB2312" pitchFamily="49" charset="-122"/>
              <a:ea typeface="楷体_GB2312" pitchFamily="49" charset="-122"/>
            </a:endParaRPr>
          </a:p>
          <a:p>
            <a:pPr marL="800100" lvl="1" indent="-342900" eaLnBrk="0" hangingPunct="0">
              <a:spcBef>
                <a:spcPct val="20000"/>
              </a:spcBef>
              <a:buFont typeface="Arial" panose="020B0604020202020204" pitchFamily="34" charset="0"/>
              <a:buChar char="•"/>
              <a:defRPr/>
            </a:pPr>
            <a:r>
              <a:rPr lang="zh-CN" altLang="en-US" sz="2000" b="1" kern="0" dirty="0">
                <a:latin typeface="楷体_GB2312" pitchFamily="49" charset="-122"/>
                <a:ea typeface="楷体_GB2312" pitchFamily="49" charset="-122"/>
              </a:rPr>
              <a:t>父类（</a:t>
            </a:r>
            <a:r>
              <a:rPr lang="en-US" altLang="zh-CN" sz="2000" b="1" kern="0" dirty="0">
                <a:latin typeface="楷体_GB2312" pitchFamily="49" charset="-122"/>
                <a:ea typeface="楷体_GB2312" pitchFamily="49" charset="-122"/>
              </a:rPr>
              <a:t>father class</a:t>
            </a:r>
            <a:r>
              <a:rPr lang="zh-CN" altLang="en-US" sz="2000" b="1" kern="0" dirty="0">
                <a:latin typeface="楷体_GB2312" pitchFamily="49" charset="-122"/>
                <a:ea typeface="楷体_GB2312" pitchFamily="49" charset="-122"/>
              </a:rPr>
              <a:t>）</a:t>
            </a:r>
            <a:endParaRPr lang="en-US" altLang="zh-CN" sz="2000" b="1" kern="0" dirty="0">
              <a:latin typeface="楷体_GB2312" pitchFamily="49" charset="-122"/>
              <a:ea typeface="楷体_GB2312" pitchFamily="49" charset="-122"/>
            </a:endParaRPr>
          </a:p>
          <a:p>
            <a:pPr marL="800100" lvl="1" indent="-342900" eaLnBrk="0" hangingPunct="0">
              <a:spcBef>
                <a:spcPct val="20000"/>
              </a:spcBef>
              <a:buFont typeface="Arial" panose="020B0604020202020204" pitchFamily="34" charset="0"/>
              <a:buChar char="•"/>
              <a:defRPr/>
            </a:pPr>
            <a:r>
              <a:rPr lang="zh-CN" altLang="en-US" sz="2000" b="1" kern="0" dirty="0">
                <a:latin typeface="楷体_GB2312" pitchFamily="49" charset="-122"/>
                <a:ea typeface="楷体_GB2312" pitchFamily="49" charset="-122"/>
              </a:rPr>
              <a:t>祖先（</a:t>
            </a:r>
            <a:r>
              <a:rPr lang="en-US" altLang="zh-CN" sz="2000" b="1" kern="0" dirty="0">
                <a:latin typeface="楷体_GB2312" pitchFamily="49" charset="-122"/>
                <a:ea typeface="楷体_GB2312" pitchFamily="49" charset="-122"/>
              </a:rPr>
              <a:t>ancestor</a:t>
            </a:r>
            <a:r>
              <a:rPr lang="zh-CN" altLang="en-US" sz="2000" b="1" kern="0" dirty="0">
                <a:latin typeface="楷体_GB2312" pitchFamily="49" charset="-122"/>
                <a:ea typeface="楷体_GB2312" pitchFamily="49" charset="-122"/>
              </a:rPr>
              <a:t>）</a:t>
            </a:r>
            <a:endParaRPr lang="en-US" altLang="zh-CN" sz="2000" b="1" kern="0" dirty="0">
              <a:latin typeface="楷体_GB2312" pitchFamily="49" charset="-122"/>
              <a:ea typeface="楷体_GB2312" pitchFamily="49" charset="-122"/>
            </a:endParaRPr>
          </a:p>
          <a:p>
            <a:pPr marL="800100" lvl="1" indent="-342900" eaLnBrk="0" hangingPunct="0">
              <a:spcBef>
                <a:spcPct val="20000"/>
              </a:spcBef>
              <a:buFont typeface="Arial" panose="020B0604020202020204" pitchFamily="34" charset="0"/>
              <a:buChar char="•"/>
              <a:defRPr/>
            </a:pPr>
            <a:r>
              <a:rPr lang="zh-CN" altLang="en-US" sz="2000" b="1" kern="0" dirty="0">
                <a:latin typeface="楷体_GB2312" pitchFamily="49" charset="-122"/>
                <a:ea typeface="楷体_GB2312" pitchFamily="49" charset="-122"/>
              </a:rPr>
              <a:t>基类（</a:t>
            </a:r>
            <a:r>
              <a:rPr lang="en-US" altLang="zh-CN" sz="2000" b="1" kern="0" dirty="0">
                <a:latin typeface="楷体_GB2312" pitchFamily="49" charset="-122"/>
                <a:ea typeface="楷体_GB2312" pitchFamily="49" charset="-122"/>
              </a:rPr>
              <a:t>base class</a:t>
            </a:r>
            <a:r>
              <a:rPr lang="zh-CN" altLang="en-US" sz="2000" b="1" kern="0" dirty="0">
                <a:latin typeface="楷体_GB2312" pitchFamily="49" charset="-122"/>
                <a:ea typeface="楷体_GB2312" pitchFamily="49" charset="-122"/>
              </a:rPr>
              <a:t>）</a:t>
            </a:r>
            <a:endParaRPr lang="en-US" altLang="zh-CN" sz="2000" b="1" kern="0" dirty="0">
              <a:latin typeface="楷体_GB2312" pitchFamily="49" charset="-122"/>
              <a:ea typeface="楷体_GB2312" pitchFamily="49" charset="-122"/>
            </a:endParaRPr>
          </a:p>
          <a:p>
            <a:pPr marL="342900" indent="-342900" eaLnBrk="0" hangingPunct="0">
              <a:spcBef>
                <a:spcPct val="20000"/>
              </a:spcBef>
              <a:buFont typeface="Wingdings" panose="05000000000000000000" pitchFamily="2" charset="2"/>
              <a:buChar char="l"/>
              <a:defRPr/>
            </a:pPr>
            <a:r>
              <a:rPr lang="zh-CN" altLang="en-US" sz="2400" b="1" kern="0" dirty="0">
                <a:latin typeface="楷体_GB2312" pitchFamily="49" charset="-122"/>
                <a:ea typeface="楷体_GB2312" pitchFamily="49" charset="-122"/>
              </a:rPr>
              <a:t>将从超类继承的类称为</a:t>
            </a:r>
            <a:endParaRPr lang="en-US" altLang="zh-CN" sz="2400" b="1" kern="0" dirty="0">
              <a:latin typeface="楷体_GB2312" pitchFamily="49" charset="-122"/>
              <a:ea typeface="楷体_GB2312" pitchFamily="49" charset="-122"/>
            </a:endParaRPr>
          </a:p>
          <a:p>
            <a:pPr marL="800100" lvl="1" indent="-342900" eaLnBrk="0" hangingPunct="0">
              <a:spcBef>
                <a:spcPct val="20000"/>
              </a:spcBef>
              <a:buFontTx/>
              <a:buChar char="•"/>
              <a:defRPr/>
            </a:pPr>
            <a:r>
              <a:rPr lang="zh-CN" altLang="en-US" sz="2000" b="1" kern="0" dirty="0">
                <a:latin typeface="楷体_GB2312" pitchFamily="49" charset="-122"/>
                <a:ea typeface="楷体_GB2312" pitchFamily="49" charset="-122"/>
              </a:rPr>
              <a:t>子类</a:t>
            </a:r>
            <a:r>
              <a:rPr lang="en-US" altLang="zh-CN" sz="2000" b="1" kern="0" dirty="0">
                <a:latin typeface="楷体_GB2312" pitchFamily="49" charset="-122"/>
                <a:ea typeface="楷体_GB2312" pitchFamily="49" charset="-122"/>
              </a:rPr>
              <a:t>(subclasses)</a:t>
            </a:r>
            <a:endParaRPr lang="en-US" altLang="zh-CN" sz="2000" b="1" kern="0" dirty="0">
              <a:latin typeface="楷体_GB2312" pitchFamily="49" charset="-122"/>
              <a:ea typeface="楷体_GB2312" pitchFamily="49" charset="-122"/>
            </a:endParaRPr>
          </a:p>
          <a:p>
            <a:pPr marL="800100" lvl="1" indent="-342900" eaLnBrk="0" hangingPunct="0">
              <a:spcBef>
                <a:spcPct val="20000"/>
              </a:spcBef>
              <a:buFontTx/>
              <a:buChar char="•"/>
              <a:defRPr/>
            </a:pPr>
            <a:r>
              <a:rPr lang="zh-CN" altLang="en-US" sz="2000" b="1" kern="0" dirty="0">
                <a:latin typeface="楷体_GB2312" pitchFamily="49" charset="-122"/>
                <a:ea typeface="楷体_GB2312" pitchFamily="49" charset="-122"/>
              </a:rPr>
              <a:t>后代（</a:t>
            </a:r>
            <a:r>
              <a:rPr lang="en-US" altLang="zh-CN" sz="2000" b="1" kern="0" dirty="0" err="1">
                <a:latin typeface="楷体_GB2312" pitchFamily="49" charset="-122"/>
                <a:ea typeface="楷体_GB2312" pitchFamily="49" charset="-122"/>
              </a:rPr>
              <a:t>deslendane</a:t>
            </a:r>
            <a:r>
              <a:rPr lang="zh-CN" altLang="en-US" sz="2000" b="1" kern="0" dirty="0">
                <a:latin typeface="楷体_GB2312" pitchFamily="49" charset="-122"/>
                <a:ea typeface="楷体_GB2312" pitchFamily="49" charset="-122"/>
              </a:rPr>
              <a:t>）</a:t>
            </a:r>
            <a:endParaRPr lang="en-US" altLang="zh-CN" sz="2000" b="1" kern="0" dirty="0">
              <a:latin typeface="楷体_GB2312" pitchFamily="49" charset="-122"/>
              <a:ea typeface="楷体_GB2312" pitchFamily="49" charset="-122"/>
            </a:endParaRPr>
          </a:p>
          <a:p>
            <a:pPr marL="800100" lvl="1" indent="-342900" eaLnBrk="0" hangingPunct="0">
              <a:spcBef>
                <a:spcPct val="20000"/>
              </a:spcBef>
              <a:buFontTx/>
              <a:buChar char="•"/>
              <a:defRPr/>
            </a:pPr>
            <a:r>
              <a:rPr lang="zh-CN" altLang="en-US" sz="2000" b="1" kern="0" dirty="0">
                <a:latin typeface="楷体_GB2312" pitchFamily="49" charset="-122"/>
                <a:ea typeface="楷体_GB2312" pitchFamily="49" charset="-122"/>
              </a:rPr>
              <a:t>导出类（</a:t>
            </a:r>
            <a:r>
              <a:rPr lang="en-US" altLang="zh-CN" sz="2000" b="1" kern="0" dirty="0">
                <a:latin typeface="楷体_GB2312" pitchFamily="49" charset="-122"/>
                <a:ea typeface="楷体_GB2312" pitchFamily="49" charset="-122"/>
              </a:rPr>
              <a:t>derived class</a:t>
            </a:r>
            <a:r>
              <a:rPr lang="zh-CN" altLang="en-US" sz="2000" b="1" kern="0" dirty="0">
                <a:latin typeface="楷体_GB2312" pitchFamily="49" charset="-122"/>
                <a:ea typeface="楷体_GB2312" pitchFamily="49" charset="-122"/>
              </a:rPr>
              <a:t>）</a:t>
            </a:r>
            <a:endParaRPr lang="zh-CN" altLang="en-US" sz="2000" b="1" kern="0" dirty="0">
              <a:latin typeface="楷体_GB2312" pitchFamily="49" charset="-122"/>
              <a:ea typeface="楷体_GB2312" pitchFamily="49" charset="-122"/>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00034" y="1428736"/>
            <a:ext cx="6600825" cy="571504"/>
          </a:xfrm>
          <a:prstGeom prst="rect">
            <a:avLst/>
          </a:prstGeom>
          <a:noFill/>
          <a:ln w="9525">
            <a:noFill/>
            <a:miter lim="800000"/>
          </a:ln>
          <a:effectLst/>
        </p:spPr>
        <p:txBody>
          <a:bodyPr lIns="92075" tIns="46038" rIns="92075" bIns="46038" anchor="ctr"/>
          <a:lstStyle/>
          <a:p>
            <a:pPr>
              <a:defRPr/>
            </a:pPr>
            <a:r>
              <a:rPr lang="zh-CN" altLang="en-US" sz="3600" b="1" dirty="0">
                <a:solidFill>
                  <a:srgbClr val="CC0000"/>
                </a:solidFill>
                <a:effectLst>
                  <a:outerShdw blurRad="38100" dist="38100" dir="2700000" algn="tl">
                    <a:srgbClr val="C0C0C0"/>
                  </a:outerShdw>
                </a:effectLst>
                <a:latin typeface="+mj-ea"/>
                <a:ea typeface="+mj-ea"/>
              </a:rPr>
              <a:t>多态</a:t>
            </a:r>
            <a:r>
              <a:rPr lang="zh-CN" altLang="en-US" sz="2800" b="1" dirty="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rPr>
              <a:t> </a:t>
            </a:r>
            <a:endParaRPr lang="zh-CN" altLang="en-US" sz="2800" b="1" dirty="0">
              <a:solidFill>
                <a:schemeClr val="bg1"/>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5" name="Rectangle 3"/>
          <p:cNvSpPr>
            <a:spLocks noChangeArrowheads="1"/>
          </p:cNvSpPr>
          <p:nvPr/>
        </p:nvSpPr>
        <p:spPr bwMode="auto">
          <a:xfrm>
            <a:off x="285720" y="2143116"/>
            <a:ext cx="7999412" cy="4091006"/>
          </a:xfrm>
          <a:prstGeom prst="rect">
            <a:avLst/>
          </a:prstGeom>
          <a:noFill/>
          <a:ln w="9525">
            <a:noFill/>
            <a:miter lim="800000"/>
          </a:ln>
          <a:effectLst/>
        </p:spPr>
        <p:txBody>
          <a:bodyPr lIns="92075" tIns="46038" rIns="92075" bIns="46038"/>
          <a:lstStyle/>
          <a:p>
            <a:pPr marL="342900" indent="-342900" algn="just">
              <a:lnSpc>
                <a:spcPct val="120000"/>
              </a:lnSpc>
              <a:spcBef>
                <a:spcPct val="20000"/>
              </a:spcBef>
              <a:buFont typeface="Wingdings" panose="05000000000000000000" pitchFamily="2" charset="2"/>
              <a:buChar char="l"/>
              <a:defRPr/>
            </a:pPr>
            <a:r>
              <a:rPr lang="zh-CN" altLang="en-US" sz="2400" b="1" dirty="0">
                <a:latin typeface="宋体" panose="02010600030101010101" pitchFamily="2" charset="-122"/>
                <a:ea typeface="宋体" panose="02010600030101010101" pitchFamily="2" charset="-122"/>
              </a:rPr>
              <a:t>根据为请求提供服务的对象不同，可以得到不同的行为，这种现象称为</a:t>
            </a:r>
            <a:r>
              <a:rPr lang="zh-CN" altLang="en-US" sz="2400" b="1" dirty="0">
                <a:solidFill>
                  <a:srgbClr val="3366FF"/>
                </a:solidFill>
                <a:latin typeface="宋体" panose="02010600030101010101" pitchFamily="2" charset="-122"/>
                <a:ea typeface="宋体" panose="02010600030101010101" pitchFamily="2" charset="-122"/>
              </a:rPr>
              <a:t>多态</a:t>
            </a:r>
            <a:r>
              <a:rPr lang="zh-CN" altLang="en-US"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a:p>
            <a:pPr marL="539750" indent="-342900" algn="just">
              <a:lnSpc>
                <a:spcPct val="120000"/>
              </a:lnSpc>
              <a:spcBef>
                <a:spcPct val="20000"/>
              </a:spcBef>
              <a:buFontTx/>
              <a:buChar char="•"/>
              <a:defRPr/>
            </a:pPr>
            <a:r>
              <a:rPr lang="zh-CN" altLang="en-US" sz="2400" b="1" dirty="0">
                <a:latin typeface="宋体" panose="02010600030101010101" pitchFamily="2" charset="-122"/>
                <a:ea typeface="宋体" panose="02010600030101010101" pitchFamily="2" charset="-122"/>
              </a:rPr>
              <a:t>在</a:t>
            </a:r>
            <a:r>
              <a:rPr lang="zh-CN" altLang="en-US" sz="2400" b="1" dirty="0">
                <a:solidFill>
                  <a:srgbClr val="FF0000"/>
                </a:solidFill>
                <a:latin typeface="宋体" panose="02010600030101010101" pitchFamily="2" charset="-122"/>
                <a:ea typeface="宋体" panose="02010600030101010101" pitchFamily="2" charset="-122"/>
              </a:rPr>
              <a:t>运行时</a:t>
            </a:r>
            <a:r>
              <a:rPr lang="zh-CN" altLang="en-US" sz="2400" b="1" dirty="0">
                <a:latin typeface="宋体" panose="02010600030101010101" pitchFamily="2" charset="-122"/>
                <a:ea typeface="宋体" panose="02010600030101010101" pitchFamily="2" charset="-122"/>
              </a:rPr>
              <a:t>对类进行实例化，并调用与实例对象相应的方法，称为</a:t>
            </a:r>
            <a:r>
              <a:rPr lang="zh-CN" altLang="en-US" sz="2400" b="1" dirty="0">
                <a:solidFill>
                  <a:schemeClr val="accent2"/>
                </a:solidFill>
                <a:latin typeface="宋体" panose="02010600030101010101" pitchFamily="2" charset="-122"/>
                <a:ea typeface="宋体" panose="02010600030101010101" pitchFamily="2" charset="-122"/>
              </a:rPr>
              <a:t>动态绑定</a:t>
            </a:r>
            <a:r>
              <a:rPr lang="zh-CN" altLang="en-US" sz="2400" b="1" dirty="0">
                <a:latin typeface="宋体" panose="02010600030101010101" pitchFamily="2" charset="-122"/>
                <a:ea typeface="宋体" panose="02010600030101010101" pitchFamily="2" charset="-122"/>
              </a:rPr>
              <a:t>、</a:t>
            </a:r>
            <a:r>
              <a:rPr lang="zh-CN" altLang="en-US" sz="2400" b="1" dirty="0">
                <a:solidFill>
                  <a:schemeClr val="accent2"/>
                </a:solidFill>
                <a:latin typeface="宋体" panose="02010600030101010101" pitchFamily="2" charset="-122"/>
                <a:ea typeface="宋体" panose="02010600030101010101" pitchFamily="2" charset="-122"/>
              </a:rPr>
              <a:t>后期绑定</a:t>
            </a:r>
            <a:r>
              <a:rPr lang="zh-CN" altLang="en-US" sz="2400" b="1" dirty="0">
                <a:latin typeface="宋体" panose="02010600030101010101" pitchFamily="2" charset="-122"/>
                <a:ea typeface="宋体" panose="02010600030101010101" pitchFamily="2" charset="-122"/>
              </a:rPr>
              <a:t>或</a:t>
            </a:r>
            <a:r>
              <a:rPr lang="zh-CN" altLang="en-US" sz="2400" b="1" dirty="0">
                <a:solidFill>
                  <a:schemeClr val="accent2"/>
                </a:solidFill>
                <a:latin typeface="宋体" panose="02010600030101010101" pitchFamily="2" charset="-122"/>
                <a:ea typeface="宋体" panose="02010600030101010101" pitchFamily="2" charset="-122"/>
              </a:rPr>
              <a:t>运行时绑定</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marL="539750" indent="-342900" algn="just">
              <a:lnSpc>
                <a:spcPct val="120000"/>
              </a:lnSpc>
              <a:spcBef>
                <a:spcPct val="20000"/>
              </a:spcBef>
              <a:buFontTx/>
              <a:buChar char="•"/>
              <a:defRPr/>
            </a:pPr>
            <a:r>
              <a:rPr lang="zh-CN" altLang="en-US" sz="2400" b="1" dirty="0">
                <a:latin typeface="宋体" panose="02010600030101010101" pitchFamily="2" charset="-122"/>
                <a:ea typeface="宋体" panose="02010600030101010101" pitchFamily="2" charset="-122"/>
              </a:rPr>
              <a:t>如果方法的调用是</a:t>
            </a:r>
            <a:r>
              <a:rPr lang="zh-CN" altLang="en-US" sz="2400" b="1" dirty="0">
                <a:solidFill>
                  <a:srgbClr val="FF0000"/>
                </a:solidFill>
                <a:latin typeface="宋体" panose="02010600030101010101" pitchFamily="2" charset="-122"/>
                <a:ea typeface="宋体" panose="02010600030101010101" pitchFamily="2" charset="-122"/>
              </a:rPr>
              <a:t>在编译时确定的</a:t>
            </a:r>
            <a:r>
              <a:rPr lang="zh-CN" altLang="en-US" sz="2400" b="1" dirty="0">
                <a:latin typeface="宋体" panose="02010600030101010101" pitchFamily="2" charset="-122"/>
                <a:ea typeface="宋体" panose="02010600030101010101" pitchFamily="2" charset="-122"/>
              </a:rPr>
              <a:t>，则称为是</a:t>
            </a:r>
            <a:r>
              <a:rPr lang="zh-CN" altLang="en-US" sz="2400" b="1" dirty="0">
                <a:solidFill>
                  <a:schemeClr val="accent2"/>
                </a:solidFill>
                <a:latin typeface="宋体" panose="02010600030101010101" pitchFamily="2" charset="-122"/>
                <a:ea typeface="宋体" panose="02010600030101010101" pitchFamily="2" charset="-122"/>
              </a:rPr>
              <a:t>静态绑定</a:t>
            </a:r>
            <a:r>
              <a:rPr lang="zh-CN" altLang="en-US" sz="2400" b="1" dirty="0">
                <a:latin typeface="宋体" panose="02010600030101010101" pitchFamily="2" charset="-122"/>
                <a:ea typeface="宋体" panose="02010600030101010101" pitchFamily="2" charset="-122"/>
              </a:rPr>
              <a:t>、</a:t>
            </a:r>
            <a:r>
              <a:rPr lang="zh-CN" altLang="en-US" sz="2400" b="1" dirty="0">
                <a:solidFill>
                  <a:schemeClr val="accent2"/>
                </a:solidFill>
                <a:latin typeface="宋体" panose="02010600030101010101" pitchFamily="2" charset="-122"/>
                <a:ea typeface="宋体" panose="02010600030101010101" pitchFamily="2" charset="-122"/>
              </a:rPr>
              <a:t>前期绑定</a:t>
            </a:r>
            <a:r>
              <a:rPr lang="zh-CN" altLang="en-US" sz="2400" b="1" dirty="0">
                <a:latin typeface="宋体" panose="02010600030101010101" pitchFamily="2" charset="-122"/>
                <a:ea typeface="宋体" panose="02010600030101010101" pitchFamily="2" charset="-122"/>
              </a:rPr>
              <a:t>或</a:t>
            </a:r>
            <a:r>
              <a:rPr lang="zh-CN" altLang="en-US" sz="2400" b="1" dirty="0">
                <a:solidFill>
                  <a:schemeClr val="accent2"/>
                </a:solidFill>
                <a:latin typeface="宋体" panose="02010600030101010101" pitchFamily="2" charset="-122"/>
                <a:ea typeface="宋体" panose="02010600030101010101" pitchFamily="2" charset="-122"/>
              </a:rPr>
              <a:t>编译时绑定</a:t>
            </a:r>
            <a:r>
              <a:rPr lang="zh-CN" altLang="en-US" sz="2400" b="1" dirty="0">
                <a:latin typeface="宋体" panose="02010600030101010101" pitchFamily="2" charset="-122"/>
                <a:ea typeface="宋体" panose="02010600030101010101" pitchFamily="2" charset="-122"/>
              </a:rPr>
              <a:t>。 </a:t>
            </a:r>
            <a:endParaRPr lang="zh-CN" altLang="en-US" sz="2400" b="1" dirty="0">
              <a:latin typeface="宋体" panose="02010600030101010101" pitchFamily="2" charset="-122"/>
              <a:ea typeface="宋体" panose="02010600030101010101" pitchFamily="2" charset="-122"/>
            </a:endParaRPr>
          </a:p>
          <a:p>
            <a:pPr marL="539750" indent="-342900" algn="just">
              <a:lnSpc>
                <a:spcPct val="120000"/>
              </a:lnSpc>
              <a:spcBef>
                <a:spcPct val="20000"/>
              </a:spcBef>
              <a:buFontTx/>
              <a:buChar char="•"/>
              <a:defRPr/>
            </a:pPr>
            <a:r>
              <a:rPr lang="zh-CN" altLang="en-US" sz="2400" b="1" dirty="0">
                <a:latin typeface="宋体" panose="02010600030101010101" pitchFamily="2" charset="-122"/>
                <a:ea typeface="宋体" panose="02010600030101010101" pitchFamily="2" charset="-122"/>
              </a:rPr>
              <a:t>通过在子类中覆盖父类的方法实现多态。</a:t>
            </a:r>
            <a:endParaRPr lang="zh-CN" altLang="en-US" sz="2400" b="1" dirty="0">
              <a:latin typeface="宋体" panose="02010600030101010101" pitchFamily="2" charset="-122"/>
              <a:ea typeface="宋体" panose="02010600030101010101" pitchFamily="2" charset="-122"/>
            </a:endParaRPr>
          </a:p>
          <a:p>
            <a:pPr marL="342900" indent="-342900" algn="just">
              <a:lnSpc>
                <a:spcPct val="120000"/>
              </a:lnSpc>
              <a:spcBef>
                <a:spcPct val="20000"/>
              </a:spcBef>
              <a:buFontTx/>
              <a:buChar char="•"/>
              <a:defRPr/>
            </a:pPr>
            <a:endParaRPr lang="en-US" altLang="zh-CN" sz="2400"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 </a:t>
            </a:r>
            <a:r>
              <a:rPr lang="zh-CN" altLang="en-US" sz="3200" dirty="0"/>
              <a:t>面向对象的概念与开发方法</a:t>
            </a:r>
            <a:endParaRPr lang="zh-CN" altLang="en-US" sz="3200" dirty="0"/>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a:xfrm>
            <a:off x="323850" y="1428736"/>
            <a:ext cx="8820150" cy="685800"/>
          </a:xfrm>
        </p:spPr>
        <p:txBody>
          <a:bodyPr/>
          <a:lstStyle/>
          <a:p>
            <a:pPr algn="l">
              <a:lnSpc>
                <a:spcPct val="70000"/>
              </a:lnSpc>
            </a:pPr>
            <a:r>
              <a:rPr lang="zh-CN" altLang="en-US" sz="3600" dirty="0">
                <a:solidFill>
                  <a:srgbClr val="CC0000"/>
                </a:solidFill>
                <a:ea typeface="隶书" panose="02010509060101010101" pitchFamily="49" charset="-122"/>
              </a:rPr>
              <a:t>认识软件及软件开发过程是困难的</a:t>
            </a:r>
            <a:endParaRPr lang="zh-CN" altLang="en-US" sz="3600" dirty="0">
              <a:solidFill>
                <a:srgbClr val="CC0000"/>
              </a:solidFill>
              <a:ea typeface="隶书" panose="02010509060101010101" pitchFamily="49" charset="-122"/>
            </a:endParaRPr>
          </a:p>
        </p:txBody>
      </p:sp>
      <p:sp>
        <p:nvSpPr>
          <p:cNvPr id="30723" name="Text Box 1027"/>
          <p:cNvSpPr txBox="1">
            <a:spLocks noChangeArrowheads="1"/>
          </p:cNvSpPr>
          <p:nvPr/>
        </p:nvSpPr>
        <p:spPr bwMode="auto">
          <a:xfrm>
            <a:off x="323850" y="2051967"/>
            <a:ext cx="8596313" cy="2591479"/>
          </a:xfrm>
          <a:prstGeom prst="rect">
            <a:avLst/>
          </a:prstGeom>
          <a:noFill/>
          <a:ln w="9525">
            <a:noFill/>
            <a:miter lim="800000"/>
          </a:ln>
        </p:spPr>
        <p:txBody>
          <a:bodyPr>
            <a:spAutoFit/>
          </a:bodyPr>
          <a:lstStyle/>
          <a:p>
            <a:pPr>
              <a:spcBef>
                <a:spcPct val="20000"/>
              </a:spcBef>
              <a:buClr>
                <a:srgbClr val="256EFF"/>
              </a:buClr>
              <a:buFont typeface="Wingdings" panose="05000000000000000000" pitchFamily="2" charset="2"/>
              <a:buBlip>
                <a:blip r:embed="rId1"/>
              </a:buBlip>
            </a:pPr>
            <a:r>
              <a:rPr lang="zh-CN" altLang="en-US" sz="2800" b="1" dirty="0">
                <a:solidFill>
                  <a:srgbClr val="CC3300"/>
                </a:solidFill>
                <a:latin typeface="宋体" panose="02010600030101010101" pitchFamily="2" charset="-122"/>
                <a:ea typeface="宋体" panose="02010600030101010101" pitchFamily="2" charset="-122"/>
              </a:rPr>
              <a:t>对软件的偏见或误解</a:t>
            </a:r>
            <a:r>
              <a:rPr lang="zh-CN" altLang="en-US" sz="2800" b="1" dirty="0">
                <a:latin typeface="宋体" panose="02010600030101010101" pitchFamily="2" charset="-122"/>
                <a:ea typeface="宋体" panose="02010600030101010101" pitchFamily="2" charset="-122"/>
              </a:rPr>
              <a:t> </a:t>
            </a:r>
            <a:endParaRPr lang="zh-CN" altLang="en-US" sz="2800" b="1" dirty="0">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2800" b="1" dirty="0">
                <a:latin typeface="宋体" panose="02010600030101010101" pitchFamily="2" charset="-122"/>
                <a:ea typeface="宋体" panose="02010600030101010101" pitchFamily="2" charset="-122"/>
              </a:rPr>
              <a:t>软件就是程序，软件开发就是编写程序。</a:t>
            </a:r>
            <a:endParaRPr lang="zh-CN" altLang="en-US" sz="2800" b="1" dirty="0">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2800" b="1" dirty="0">
                <a:latin typeface="宋体" panose="02010600030101010101" pitchFamily="2" charset="-122"/>
                <a:ea typeface="宋体" panose="02010600030101010101" pitchFamily="2" charset="-122"/>
              </a:rPr>
              <a:t>编完了程序，就一切</a:t>
            </a:r>
            <a:r>
              <a:rPr lang="en-US" altLang="zh-CN" sz="2800" b="1" dirty="0">
                <a:latin typeface="宋体" panose="02010600030101010101" pitchFamily="2" charset="-122"/>
                <a:ea typeface="宋体" panose="02010600030101010101" pitchFamily="2" charset="-122"/>
              </a:rPr>
              <a:t>OK</a:t>
            </a:r>
            <a:r>
              <a:rPr lang="zh-CN" altLang="en-US" sz="2800" b="1" dirty="0">
                <a:latin typeface="宋体" panose="02010600030101010101" pitchFamily="2" charset="-122"/>
                <a:ea typeface="宋体" panose="02010600030101010101" pitchFamily="2" charset="-122"/>
              </a:rPr>
              <a:t>了。</a:t>
            </a:r>
            <a:endParaRPr lang="zh-CN" altLang="en-US" sz="2800" b="1" dirty="0">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2800" b="1" dirty="0">
                <a:latin typeface="宋体" panose="02010600030101010101" pitchFamily="2" charset="-122"/>
                <a:ea typeface="宋体" panose="02010600030101010101" pitchFamily="2" charset="-122"/>
              </a:rPr>
              <a:t>掌握了最新的语言和工具，就能写程序了。</a:t>
            </a:r>
            <a:endParaRPr lang="zh-CN" altLang="en-US" sz="2800" b="1" dirty="0">
              <a:latin typeface="宋体" panose="02010600030101010101" pitchFamily="2" charset="-122"/>
              <a:ea typeface="宋体" panose="02010600030101010101" pitchFamily="2" charset="-122"/>
            </a:endParaRPr>
          </a:p>
          <a:p>
            <a:pPr marL="190500" lvl="1">
              <a:spcBef>
                <a:spcPct val="20000"/>
              </a:spcBef>
              <a:buClr>
                <a:srgbClr val="256EFF"/>
              </a:buClr>
              <a:buFontTx/>
              <a:buChar char="–"/>
            </a:pPr>
            <a:r>
              <a:rPr lang="zh-CN" altLang="en-US" sz="2800" b="1" dirty="0">
                <a:latin typeface="宋体" panose="02010600030101010101" pitchFamily="2" charset="-122"/>
                <a:ea typeface="宋体" panose="02010600030101010101" pitchFamily="2" charset="-122"/>
              </a:rPr>
              <a:t>软件是灵活的，软件的修改很容易。</a:t>
            </a:r>
            <a:endParaRPr lang="zh-CN" altLang="en-US" sz="2800" dirty="0">
              <a:solidFill>
                <a:schemeClr val="accent2"/>
              </a:solidFill>
              <a:latin typeface="宋体" panose="02010600030101010101" pitchFamily="2" charset="-122"/>
              <a:ea typeface="宋体" panose="02010600030101010101" pitchFamily="2" charset="-122"/>
            </a:endParaRPr>
          </a:p>
        </p:txBody>
      </p:sp>
      <p:sp>
        <p:nvSpPr>
          <p:cNvPr id="30725" name="Text Box 1027"/>
          <p:cNvSpPr txBox="1">
            <a:spLocks noChangeArrowheads="1"/>
          </p:cNvSpPr>
          <p:nvPr/>
        </p:nvSpPr>
        <p:spPr bwMode="auto">
          <a:xfrm>
            <a:off x="250825" y="4756390"/>
            <a:ext cx="8596313" cy="1815882"/>
          </a:xfrm>
          <a:prstGeom prst="rect">
            <a:avLst/>
          </a:prstGeom>
          <a:noFill/>
          <a:ln w="9525">
            <a:noFill/>
            <a:miter lim="800000"/>
          </a:ln>
        </p:spPr>
        <p:txBody>
          <a:bodyPr>
            <a:spAutoFit/>
          </a:bodyPr>
          <a:lstStyle/>
          <a:p>
            <a:pPr>
              <a:spcBef>
                <a:spcPct val="20000"/>
              </a:spcBef>
              <a:buClr>
                <a:srgbClr val="256EFF"/>
              </a:buClr>
              <a:buFont typeface="Wingdings" panose="05000000000000000000" pitchFamily="2" charset="2"/>
              <a:buBlip>
                <a:blip r:embed="rId1"/>
              </a:buBlip>
            </a:pPr>
            <a:r>
              <a:rPr lang="zh-CN" altLang="en-US" sz="2800" b="1" dirty="0">
                <a:solidFill>
                  <a:schemeClr val="accent2"/>
                </a:solidFill>
                <a:latin typeface="宋体" panose="02010600030101010101" pitchFamily="2" charset="-122"/>
                <a:ea typeface="宋体" panose="02010600030101010101" pitchFamily="2" charset="-122"/>
              </a:rPr>
              <a:t>一个人，只要会编程，就能写软件，就是程序员；一个公司，只要招些程序员，就能开发好的软件产品。只要有几个有经验的程序员，再找些兼职的大学生，就能组成一个软件公司。</a:t>
            </a:r>
            <a:endParaRPr lang="zh-CN" altLang="en-US" sz="2800" dirty="0">
              <a:solidFill>
                <a:schemeClr val="accent2"/>
              </a:solidFill>
              <a:latin typeface="宋体" panose="02010600030101010101" pitchFamily="2" charset="-122"/>
              <a:ea typeface="宋体" panose="02010600030101010101" pitchFamily="2" charset="-122"/>
            </a:endParaRPr>
          </a:p>
        </p:txBody>
      </p:sp>
      <p:sp>
        <p:nvSpPr>
          <p:cNvPr id="5"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diamond(in)">
                                      <p:cBhvr>
                                        <p:cTn id="7" dur="2000"/>
                                        <p:tgtEl>
                                          <p:spTgt spid="3072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diamond(in)">
                                      <p:cBhvr>
                                        <p:cTn id="12" dur="2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P spid="30725"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57158" y="1500174"/>
            <a:ext cx="8640763" cy="500066"/>
          </a:xfrm>
          <a:prstGeom prst="rect">
            <a:avLst/>
          </a:prstGeom>
          <a:noFill/>
          <a:ln w="9525">
            <a:noFill/>
            <a:miter lim="800000"/>
          </a:ln>
          <a:effectLst/>
        </p:spPr>
        <p:txBody>
          <a:bodyPr lIns="92075" tIns="46038" rIns="92075" bIns="46038" anchor="ctr"/>
          <a:lstStyle/>
          <a:p>
            <a:pPr algn="just">
              <a:defRPr/>
            </a:pPr>
            <a:r>
              <a:rPr lang="zh-CN" altLang="en-US" sz="3600" b="1" dirty="0">
                <a:solidFill>
                  <a:srgbClr val="C00000"/>
                </a:solidFill>
                <a:effectLst>
                  <a:outerShdw blurRad="38100" dist="38100" dir="2700000" algn="tl">
                    <a:srgbClr val="C0C0C0"/>
                  </a:outerShdw>
                </a:effectLst>
                <a:latin typeface="+mj-ea"/>
                <a:ea typeface="+mj-ea"/>
              </a:rPr>
              <a:t>消息通信</a:t>
            </a:r>
            <a:endParaRPr lang="zh-CN" altLang="en-US" sz="3600" b="1" dirty="0">
              <a:solidFill>
                <a:srgbClr val="C00000"/>
              </a:solidFill>
              <a:effectLst>
                <a:outerShdw blurRad="38100" dist="38100" dir="2700000" algn="tl">
                  <a:srgbClr val="C0C0C0"/>
                </a:outerShdw>
              </a:effectLst>
              <a:latin typeface="+mj-ea"/>
              <a:ea typeface="+mj-ea"/>
            </a:endParaRPr>
          </a:p>
        </p:txBody>
      </p:sp>
      <p:sp>
        <p:nvSpPr>
          <p:cNvPr id="22531" name="Rectangle 3"/>
          <p:cNvSpPr>
            <a:spLocks noChangeArrowheads="1"/>
          </p:cNvSpPr>
          <p:nvPr/>
        </p:nvSpPr>
        <p:spPr bwMode="auto">
          <a:xfrm>
            <a:off x="642909" y="2143116"/>
            <a:ext cx="7858181" cy="4214842"/>
          </a:xfrm>
          <a:prstGeom prst="rect">
            <a:avLst/>
          </a:prstGeom>
          <a:noFill/>
          <a:ln w="9525">
            <a:noFill/>
            <a:miter lim="800000"/>
          </a:ln>
        </p:spPr>
        <p:txBody>
          <a:bodyPr lIns="92075" tIns="46038" rIns="92075" bIns="46038"/>
          <a:lstStyle/>
          <a:p>
            <a:pPr marL="342900" indent="-342900">
              <a:lnSpc>
                <a:spcPct val="120000"/>
              </a:lnSpc>
              <a:spcBef>
                <a:spcPct val="20000"/>
              </a:spcBef>
              <a:buFont typeface="Wingdings" panose="05000000000000000000" pitchFamily="2" charset="2"/>
              <a:buChar char="l"/>
            </a:pPr>
            <a:r>
              <a:rPr lang="zh-CN" altLang="en-US" sz="2400" b="1" dirty="0">
                <a:latin typeface="Times New Roman" panose="02020603050405020304" pitchFamily="18" charset="0"/>
                <a:ea typeface="楷体_GB2312" pitchFamily="49" charset="-122"/>
              </a:rPr>
              <a:t>消息是一个对象与另一个对象的通信单元，是要求某个对象执行类中定义的某个操作的规格说明。</a:t>
            </a:r>
            <a:endParaRPr lang="zh-CN" altLang="en-US" sz="2400" b="1" dirty="0">
              <a:latin typeface="Times New Roman" panose="02020603050405020304" pitchFamily="18" charset="0"/>
              <a:ea typeface="楷体_GB2312" pitchFamily="49" charset="-122"/>
            </a:endParaRPr>
          </a:p>
          <a:p>
            <a:pPr marL="631825" indent="-342900">
              <a:lnSpc>
                <a:spcPct val="120000"/>
              </a:lnSpc>
              <a:spcBef>
                <a:spcPct val="20000"/>
              </a:spcBef>
              <a:buFontTx/>
              <a:buChar char="•"/>
            </a:pPr>
            <a:r>
              <a:rPr lang="zh-CN" altLang="en-US" sz="2400" b="1" dirty="0">
                <a:solidFill>
                  <a:schemeClr val="hlink"/>
                </a:solidFill>
                <a:latin typeface="Times New Roman" panose="02020603050405020304" pitchFamily="18" charset="0"/>
                <a:ea typeface="楷体_GB2312" pitchFamily="49" charset="-122"/>
              </a:rPr>
              <a:t>发送给一个对象的消息定义了一个</a:t>
            </a:r>
            <a:r>
              <a:rPr lang="zh-CN" altLang="en-US" sz="2400" b="1" dirty="0">
                <a:solidFill>
                  <a:srgbClr val="FF0000"/>
                </a:solidFill>
                <a:latin typeface="Times New Roman" panose="02020603050405020304" pitchFamily="18" charset="0"/>
                <a:ea typeface="楷体_GB2312" pitchFamily="49" charset="-122"/>
              </a:rPr>
              <a:t>方法名</a:t>
            </a:r>
            <a:r>
              <a:rPr lang="zh-CN" altLang="en-US" sz="2400" b="1" dirty="0">
                <a:solidFill>
                  <a:schemeClr val="hlink"/>
                </a:solidFill>
                <a:latin typeface="Times New Roman" panose="02020603050405020304" pitchFamily="18" charset="0"/>
                <a:ea typeface="楷体_GB2312" pitchFamily="49" charset="-122"/>
              </a:rPr>
              <a:t>和一个</a:t>
            </a:r>
            <a:r>
              <a:rPr lang="zh-CN" altLang="en-US" sz="2400" b="1" dirty="0">
                <a:solidFill>
                  <a:srgbClr val="FF0000"/>
                </a:solidFill>
                <a:latin typeface="Times New Roman" panose="02020603050405020304" pitchFamily="18" charset="0"/>
                <a:ea typeface="楷体_GB2312" pitchFamily="49" charset="-122"/>
              </a:rPr>
              <a:t>参数表</a:t>
            </a:r>
            <a:r>
              <a:rPr lang="zh-CN" altLang="en-US" sz="2400" b="1" dirty="0">
                <a:latin typeface="Times New Roman" panose="02020603050405020304" pitchFamily="18" charset="0"/>
                <a:ea typeface="楷体_GB2312" pitchFamily="49" charset="-122"/>
              </a:rPr>
              <a:t>（可能是空的），并</a:t>
            </a:r>
            <a:r>
              <a:rPr lang="zh-CN" altLang="en-US" sz="2400" b="1" dirty="0">
                <a:solidFill>
                  <a:schemeClr val="hlink"/>
                </a:solidFill>
                <a:latin typeface="Times New Roman" panose="02020603050405020304" pitchFamily="18" charset="0"/>
                <a:ea typeface="楷体_GB2312" pitchFamily="49" charset="-122"/>
              </a:rPr>
              <a:t>指定某一个</a:t>
            </a:r>
            <a:r>
              <a:rPr lang="zh-CN" altLang="en-US" sz="2400" b="1" dirty="0">
                <a:solidFill>
                  <a:srgbClr val="FF0000"/>
                </a:solidFill>
                <a:latin typeface="Times New Roman" panose="02020603050405020304" pitchFamily="18" charset="0"/>
                <a:ea typeface="楷体_GB2312" pitchFamily="49" charset="-122"/>
              </a:rPr>
              <a:t>对象</a:t>
            </a:r>
            <a:r>
              <a:rPr lang="zh-CN" altLang="en-US" sz="2400" b="1" dirty="0">
                <a:latin typeface="Times New Roman" panose="02020603050405020304" pitchFamily="18" charset="0"/>
                <a:ea typeface="楷体_GB2312" pitchFamily="49" charset="-122"/>
              </a:rPr>
              <a:t>。</a:t>
            </a:r>
            <a:endParaRPr lang="zh-CN" altLang="en-US" sz="2400" b="1" dirty="0">
              <a:latin typeface="Times New Roman" panose="02020603050405020304" pitchFamily="18" charset="0"/>
              <a:ea typeface="楷体_GB2312" pitchFamily="49" charset="-122"/>
            </a:endParaRPr>
          </a:p>
          <a:p>
            <a:pPr marL="631825" indent="-342900">
              <a:lnSpc>
                <a:spcPct val="120000"/>
              </a:lnSpc>
              <a:spcBef>
                <a:spcPct val="20000"/>
              </a:spcBef>
              <a:buFontTx/>
              <a:buChar char="•"/>
            </a:pPr>
            <a:r>
              <a:rPr lang="zh-CN" altLang="en-US" sz="2400" b="1" dirty="0">
                <a:solidFill>
                  <a:schemeClr val="hlink"/>
                </a:solidFill>
                <a:latin typeface="Times New Roman" panose="02020603050405020304" pitchFamily="18" charset="0"/>
                <a:ea typeface="楷体_GB2312" pitchFamily="49" charset="-122"/>
              </a:rPr>
              <a:t>一个对象接收到消息，则调用消息中指定的</a:t>
            </a:r>
            <a:r>
              <a:rPr lang="zh-CN" altLang="en-US" sz="2400" b="1" dirty="0">
                <a:solidFill>
                  <a:srgbClr val="FF0000"/>
                </a:solidFill>
                <a:latin typeface="Times New Roman" panose="02020603050405020304" pitchFamily="18" charset="0"/>
                <a:ea typeface="楷体_GB2312" pitchFamily="49" charset="-122"/>
              </a:rPr>
              <a:t>方法</a:t>
            </a:r>
            <a:r>
              <a:rPr lang="zh-CN" altLang="en-US" sz="2400" b="1" dirty="0">
                <a:solidFill>
                  <a:schemeClr val="hlink"/>
                </a:solidFill>
                <a:latin typeface="Times New Roman" panose="02020603050405020304" pitchFamily="18" charset="0"/>
                <a:ea typeface="楷体_GB2312" pitchFamily="49" charset="-122"/>
              </a:rPr>
              <a:t>，并将</a:t>
            </a:r>
            <a:r>
              <a:rPr lang="zh-CN" altLang="en-US" sz="2400" b="1" dirty="0">
                <a:solidFill>
                  <a:srgbClr val="FF0000"/>
                </a:solidFill>
                <a:latin typeface="Times New Roman" panose="02020603050405020304" pitchFamily="18" charset="0"/>
                <a:ea typeface="楷体_GB2312" pitchFamily="49" charset="-122"/>
              </a:rPr>
              <a:t>形式参数与参数表中相应的值结合起来</a:t>
            </a:r>
            <a:r>
              <a:rPr lang="zh-CN" altLang="en-US" sz="2400" b="1" dirty="0">
                <a:latin typeface="Times New Roman" panose="02020603050405020304" pitchFamily="18" charset="0"/>
                <a:ea typeface="楷体_GB2312" pitchFamily="49" charset="-122"/>
              </a:rPr>
              <a:t>。</a:t>
            </a:r>
            <a:endParaRPr lang="zh-CN" altLang="en-US" sz="2400" b="1" dirty="0">
              <a:latin typeface="Times New Roman" panose="02020603050405020304" pitchFamily="18" charset="0"/>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 </a:t>
            </a:r>
            <a:r>
              <a:rPr lang="zh-CN" altLang="en-US" sz="3200" dirty="0"/>
              <a:t>面向对象的概念与开发方法</a:t>
            </a:r>
            <a:endParaRPr lang="zh-CN" altLang="en-US" sz="3200" dirty="0"/>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85720" y="1500174"/>
            <a:ext cx="8229600" cy="714380"/>
          </a:xfrm>
        </p:spPr>
        <p:txBody>
          <a:bodyPr/>
          <a:lstStyle/>
          <a:p>
            <a:pPr algn="l"/>
            <a:r>
              <a:rPr lang="zh-CN" altLang="en-US" sz="3600" b="1" dirty="0">
                <a:solidFill>
                  <a:srgbClr val="CC0000"/>
                </a:solidFill>
                <a:latin typeface="+mj-ea"/>
              </a:rPr>
              <a:t>面向对象的开发方法</a:t>
            </a:r>
            <a:endParaRPr lang="zh-CN" altLang="en-US" sz="3600" b="1" dirty="0">
              <a:solidFill>
                <a:srgbClr val="CC0000"/>
              </a:solidFill>
              <a:latin typeface="+mj-ea"/>
            </a:endParaRPr>
          </a:p>
        </p:txBody>
      </p:sp>
      <p:sp>
        <p:nvSpPr>
          <p:cNvPr id="5" name="Rectangle 3"/>
          <p:cNvSpPr txBox="1">
            <a:spLocks noChangeArrowheads="1"/>
          </p:cNvSpPr>
          <p:nvPr/>
        </p:nvSpPr>
        <p:spPr bwMode="auto">
          <a:xfrm>
            <a:off x="285720" y="2071678"/>
            <a:ext cx="8358246" cy="4143404"/>
          </a:xfrm>
          <a:prstGeom prst="rect">
            <a:avLst/>
          </a:prstGeom>
          <a:noFill/>
          <a:ln w="9525">
            <a:noFill/>
            <a:miter lim="800000"/>
          </a:ln>
        </p:spPr>
        <p:txBody>
          <a:bodyPr lIns="0" rIns="0" anchor="ctr"/>
          <a:lstStyle/>
          <a:p>
            <a:pPr marL="742950" lvl="1" indent="-285750" eaLnBrk="0" hangingPunct="0">
              <a:lnSpc>
                <a:spcPts val="3500"/>
              </a:lnSpc>
              <a:spcBef>
                <a:spcPct val="20000"/>
              </a:spcBef>
              <a:buClr>
                <a:schemeClr val="accent2"/>
              </a:buClr>
              <a:buSzPct val="75000"/>
              <a:buFont typeface="Wingdings" panose="05000000000000000000" pitchFamily="2" charset="2"/>
              <a:buChar char="l"/>
              <a:defRPr/>
            </a:pPr>
            <a:r>
              <a:rPr kumimoji="1" lang="zh-CN" altLang="en-US" sz="2400" b="1" kern="0" dirty="0">
                <a:effectLst>
                  <a:outerShdw blurRad="38100" dist="38100" dir="2700000" algn="tl">
                    <a:srgbClr val="C0C0C0"/>
                  </a:outerShdw>
                </a:effectLst>
                <a:latin typeface="宋体" panose="02010600030101010101" pitchFamily="2" charset="-122"/>
                <a:ea typeface="宋体" panose="02010600030101010101" pitchFamily="2" charset="-122"/>
                <a:cs typeface="Tahoma" panose="020B0604030504040204" pitchFamily="34" charset="0"/>
              </a:rPr>
              <a:t>面向对象软件开发方法的</a:t>
            </a:r>
            <a:r>
              <a:rPr kumimoji="1" lang="zh-CN" altLang="en-US" sz="2400" b="1" kern="0" dirty="0">
                <a:solidFill>
                  <a:srgbClr val="3366FF"/>
                </a:solidFill>
                <a:effectLst>
                  <a:outerShdw blurRad="38100" dist="38100" dir="2700000" algn="tl">
                    <a:srgbClr val="C0C0C0"/>
                  </a:outerShdw>
                </a:effectLst>
                <a:latin typeface="宋体" panose="02010600030101010101" pitchFamily="2" charset="-122"/>
                <a:ea typeface="宋体" panose="02010600030101010101" pitchFamily="2" charset="-122"/>
                <a:cs typeface="Tahoma" panose="020B0604030504040204" pitchFamily="34" charset="0"/>
              </a:rPr>
              <a:t>特征</a:t>
            </a:r>
            <a:endParaRPr kumimoji="1" lang="zh-CN" altLang="en-US" sz="2400" kern="0" dirty="0">
              <a:solidFill>
                <a:srgbClr val="3366FF"/>
              </a:solidFill>
              <a:latin typeface="宋体" panose="02010600030101010101" pitchFamily="2" charset="-122"/>
              <a:ea typeface="宋体" panose="02010600030101010101" pitchFamily="2" charset="-122"/>
              <a:cs typeface="Tahoma" panose="020B0604030504040204" pitchFamily="34" charset="0"/>
            </a:endParaRPr>
          </a:p>
          <a:p>
            <a:pPr marL="990600" lvl="2" indent="-228600" eaLnBrk="0" hangingPunct="0">
              <a:lnSpc>
                <a:spcPts val="3500"/>
              </a:lnSpc>
              <a:spcBef>
                <a:spcPct val="20000"/>
              </a:spcBef>
              <a:buClr>
                <a:schemeClr val="accent2"/>
              </a:buClr>
              <a:buSzPct val="75000"/>
              <a:buFont typeface="Arial" panose="020B0604020202020204" pitchFamily="34" charset="0"/>
              <a:buChar char="•"/>
              <a:defRPr/>
            </a:pPr>
            <a:r>
              <a:rPr kumimoji="1" lang="zh-CN" altLang="en-US" sz="2400" b="1" kern="0"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Tahoma" panose="020B0604030504040204" pitchFamily="34" charset="0"/>
              </a:rPr>
              <a:t>开发方法的唯一性：</a:t>
            </a:r>
            <a:r>
              <a:rPr kumimoji="1" lang="zh-CN" altLang="en-US" sz="2400" b="1" kern="0" dirty="0">
                <a:latin typeface="宋体" panose="02010600030101010101" pitchFamily="2" charset="-122"/>
                <a:ea typeface="宋体" panose="02010600030101010101" pitchFamily="2" charset="-122"/>
                <a:cs typeface="Tahoma" panose="020B0604030504040204" pitchFamily="34" charset="0"/>
              </a:rPr>
              <a:t>即方法是对软件开发过程所有阶段进行综合考虑而得到的。</a:t>
            </a:r>
            <a:endParaRPr kumimoji="1" lang="zh-CN" altLang="en-US" sz="2400" b="1" kern="0" dirty="0">
              <a:latin typeface="宋体" panose="02010600030101010101" pitchFamily="2" charset="-122"/>
              <a:ea typeface="宋体" panose="02010600030101010101" pitchFamily="2" charset="-122"/>
              <a:cs typeface="Tahoma" panose="020B0604030504040204" pitchFamily="34" charset="0"/>
            </a:endParaRPr>
          </a:p>
          <a:p>
            <a:pPr marL="990600" lvl="2" indent="-228600" eaLnBrk="0" hangingPunct="0">
              <a:lnSpc>
                <a:spcPts val="3500"/>
              </a:lnSpc>
              <a:spcBef>
                <a:spcPct val="20000"/>
              </a:spcBef>
              <a:buClr>
                <a:schemeClr val="accent2"/>
              </a:buClr>
              <a:buSzPct val="75000"/>
              <a:buFont typeface="Arial" panose="020B0604020202020204" pitchFamily="34" charset="0"/>
              <a:buChar char="•"/>
              <a:defRPr/>
            </a:pPr>
            <a:r>
              <a:rPr kumimoji="1" lang="zh-CN" altLang="en-US" sz="2400" b="1" kern="0"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Tahoma" panose="020B0604030504040204" pitchFamily="34" charset="0"/>
              </a:rPr>
              <a:t>从生存期的一个阶段到下一个阶段的高度连续性：</a:t>
            </a:r>
            <a:r>
              <a:rPr kumimoji="1" lang="zh-CN" altLang="en-US" sz="2400" b="1" kern="0" dirty="0">
                <a:latin typeface="宋体" panose="02010600030101010101" pitchFamily="2" charset="-122"/>
                <a:ea typeface="宋体" panose="02010600030101010101" pitchFamily="2" charset="-122"/>
                <a:cs typeface="Tahoma" panose="020B0604030504040204" pitchFamily="34" charset="0"/>
              </a:rPr>
              <a:t>即生存期后一阶段的成果只是前一阶段成果的</a:t>
            </a:r>
            <a:r>
              <a:rPr kumimoji="1" lang="zh-CN" altLang="en-US" sz="2400" b="1" kern="0" dirty="0">
                <a:solidFill>
                  <a:srgbClr val="3366FF"/>
                </a:solidFill>
                <a:latin typeface="宋体" panose="02010600030101010101" pitchFamily="2" charset="-122"/>
                <a:ea typeface="宋体" panose="02010600030101010101" pitchFamily="2" charset="-122"/>
                <a:cs typeface="Tahoma" panose="020B0604030504040204" pitchFamily="34" charset="0"/>
              </a:rPr>
              <a:t>补充和修改。</a:t>
            </a:r>
            <a:endParaRPr kumimoji="1" lang="en-US" altLang="zh-CN" sz="2400" b="1" kern="0" dirty="0">
              <a:solidFill>
                <a:srgbClr val="3366FF"/>
              </a:solidFill>
              <a:latin typeface="宋体" panose="02010600030101010101" pitchFamily="2" charset="-122"/>
              <a:ea typeface="宋体" panose="02010600030101010101" pitchFamily="2" charset="-122"/>
              <a:cs typeface="Tahoma" panose="020B0604030504040204" pitchFamily="34" charset="0"/>
            </a:endParaRPr>
          </a:p>
          <a:p>
            <a:pPr marL="990600" lvl="2" indent="-228600" eaLnBrk="0" hangingPunct="0">
              <a:lnSpc>
                <a:spcPts val="3500"/>
              </a:lnSpc>
              <a:spcBef>
                <a:spcPct val="20000"/>
              </a:spcBef>
              <a:buClr>
                <a:schemeClr val="accent2"/>
              </a:buClr>
              <a:buSzPct val="75000"/>
              <a:buFont typeface="Arial" panose="020B0604020202020204" pitchFamily="34" charset="0"/>
              <a:buChar char="•"/>
              <a:defRPr/>
            </a:pPr>
            <a:r>
              <a:rPr kumimoji="1" lang="zh-CN" altLang="en-US" sz="2400" b="1" kern="0" dirty="0">
                <a:latin typeface="宋体" panose="02010600030101010101" pitchFamily="2" charset="-122"/>
                <a:ea typeface="宋体" panose="02010600030101010101" pitchFamily="2" charset="-122"/>
                <a:cs typeface="Tahoma" panose="020B0604030504040204" pitchFamily="34" charset="0"/>
              </a:rPr>
              <a:t>将面向对象分析</a:t>
            </a:r>
            <a:r>
              <a:rPr kumimoji="1" lang="en-US" altLang="zh-CN" sz="2400" b="1" kern="0" dirty="0">
                <a:latin typeface="宋体" panose="02010600030101010101" pitchFamily="2" charset="-122"/>
                <a:ea typeface="宋体" panose="02010600030101010101" pitchFamily="2" charset="-122"/>
                <a:cs typeface="Tahoma" panose="020B0604030504040204" pitchFamily="34" charset="0"/>
              </a:rPr>
              <a:t>(OOA)</a:t>
            </a:r>
            <a:r>
              <a:rPr kumimoji="1" lang="zh-CN" altLang="en-US" sz="2400" b="1" kern="0" dirty="0">
                <a:latin typeface="宋体" panose="02010600030101010101" pitchFamily="2" charset="-122"/>
                <a:ea typeface="宋体" panose="02010600030101010101" pitchFamily="2" charset="-122"/>
                <a:cs typeface="Tahoma" panose="020B0604030504040204" pitchFamily="34" charset="0"/>
              </a:rPr>
              <a:t>、面向对象设计</a:t>
            </a:r>
            <a:r>
              <a:rPr kumimoji="1" lang="en-US" altLang="zh-CN" sz="2400" b="1" kern="0" dirty="0">
                <a:latin typeface="宋体" panose="02010600030101010101" pitchFamily="2" charset="-122"/>
                <a:ea typeface="宋体" panose="02010600030101010101" pitchFamily="2" charset="-122"/>
                <a:cs typeface="Tahoma" panose="020B0604030504040204" pitchFamily="34" charset="0"/>
              </a:rPr>
              <a:t>(OOD)</a:t>
            </a:r>
            <a:r>
              <a:rPr kumimoji="1" lang="zh-CN" altLang="en-US" sz="2400" b="1" kern="0" dirty="0">
                <a:latin typeface="宋体" panose="02010600030101010101" pitchFamily="2" charset="-122"/>
                <a:ea typeface="宋体" panose="02010600030101010101" pitchFamily="2" charset="-122"/>
                <a:cs typeface="Tahoma" panose="020B0604030504040204" pitchFamily="34" charset="0"/>
              </a:rPr>
              <a:t>和面向对象程序编程</a:t>
            </a:r>
            <a:r>
              <a:rPr kumimoji="1" lang="en-US" altLang="zh-CN" sz="2400" b="1" kern="0" dirty="0">
                <a:latin typeface="宋体" panose="02010600030101010101" pitchFamily="2" charset="-122"/>
                <a:ea typeface="宋体" panose="02010600030101010101" pitchFamily="2" charset="-122"/>
                <a:cs typeface="Tahoma" panose="020B0604030504040204" pitchFamily="34" charset="0"/>
              </a:rPr>
              <a:t>(OOP)</a:t>
            </a:r>
            <a:r>
              <a:rPr kumimoji="1" lang="zh-CN" altLang="en-US" sz="2400" b="1" kern="0" dirty="0">
                <a:solidFill>
                  <a:srgbClr val="FF0000"/>
                </a:solidFill>
                <a:latin typeface="宋体" panose="02010600030101010101" pitchFamily="2" charset="-122"/>
                <a:ea typeface="宋体" panose="02010600030101010101" pitchFamily="2" charset="-122"/>
                <a:cs typeface="Tahoma" panose="020B0604030504040204" pitchFamily="34" charset="0"/>
              </a:rPr>
              <a:t>集成到生存期的相应阶段</a:t>
            </a:r>
            <a:r>
              <a:rPr kumimoji="1" lang="zh-CN" altLang="en-US" sz="2400" b="1" kern="0" dirty="0">
                <a:latin typeface="宋体" panose="02010600030101010101" pitchFamily="2" charset="-122"/>
                <a:ea typeface="宋体" panose="02010600030101010101" pitchFamily="2" charset="-122"/>
                <a:cs typeface="Tahoma" panose="020B0604030504040204" pitchFamily="34" charset="0"/>
              </a:rPr>
              <a:t>。</a:t>
            </a:r>
            <a:endParaRPr kumimoji="1" lang="zh-CN" altLang="en-US" sz="2400" b="1" kern="0" dirty="0">
              <a:latin typeface="宋体" panose="02010600030101010101" pitchFamily="2" charset="-122"/>
              <a:ea typeface="宋体" panose="02010600030101010101" pitchFamily="2" charset="-122"/>
              <a:cs typeface="Tahoma" panose="020B0604030504040204" pitchFamily="34" charset="0"/>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 </a:t>
            </a:r>
            <a:r>
              <a:rPr kumimoji="0" lang="en-US" altLang="zh-CN" sz="4000" b="1" i="0" u="none" strike="noStrike" kern="0" cap="none" spc="0" normalizeH="0" baseline="0" noProof="0">
                <a:ln>
                  <a:noFill/>
                </a:ln>
                <a:solidFill>
                  <a:schemeClr val="tx2"/>
                </a:solidFill>
                <a:effectLst/>
                <a:uLnTx/>
                <a:uFillTx/>
                <a:latin typeface="+mj-lt"/>
                <a:ea typeface="+mj-ea"/>
                <a:cs typeface="+mj-cs"/>
              </a:rPr>
              <a:t>3.2 </a:t>
            </a:r>
            <a:r>
              <a:rPr kumimoji="0" lang="zh-CN" altLang="en-US" sz="4000" b="1" i="0" u="none" strike="noStrike" kern="0" cap="none" spc="0" normalizeH="0" baseline="0" noProof="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a:ln>
                  <a:noFill/>
                </a:ln>
                <a:solidFill>
                  <a:schemeClr val="tx2"/>
                </a:solidFill>
                <a:effectLst/>
                <a:uLnTx/>
                <a:uFillTx/>
                <a:latin typeface="+mj-lt"/>
                <a:ea typeface="+mj-ea"/>
                <a:cs typeface="+mj-cs"/>
              </a:rPr>
              <a:t>UML</a:t>
            </a:r>
            <a:br>
              <a:rPr kumimoji="0" lang="en-US" altLang="zh-CN" sz="4400" b="1" i="0" u="none" strike="noStrike" kern="0" cap="none" spc="0" normalizeH="0" baseline="0" noProof="0">
                <a:ln>
                  <a:noFill/>
                </a:ln>
                <a:solidFill>
                  <a:schemeClr val="tx2"/>
                </a:solidFill>
                <a:effectLst/>
                <a:uLnTx/>
                <a:uFillTx/>
                <a:latin typeface="+mj-lt"/>
                <a:ea typeface="+mj-ea"/>
                <a:cs typeface="+mj-cs"/>
              </a:rPr>
            </a:br>
            <a:r>
              <a:rPr kumimoji="0" lang="en-US" altLang="zh-CN" sz="4400" b="1" i="0" u="none" strike="noStrike" kern="0" cap="none" spc="0" normalizeH="0" baseline="0" noProof="0">
                <a:ln>
                  <a:noFill/>
                </a:ln>
                <a:solidFill>
                  <a:schemeClr val="tx2"/>
                </a:solidFill>
                <a:effectLst/>
                <a:uLnTx/>
                <a:uFillTx/>
                <a:latin typeface="+mj-lt"/>
                <a:ea typeface="+mj-ea"/>
                <a:cs typeface="+mj-cs"/>
              </a:rPr>
              <a:t>          --- </a:t>
            </a:r>
            <a:r>
              <a:rPr kumimoji="0" lang="zh-CN" altLang="en-US" sz="3200" b="1" i="0" u="none" strike="noStrike" kern="0" cap="none" spc="0" normalizeH="0" baseline="0" noProof="0">
                <a:ln>
                  <a:noFill/>
                </a:ln>
                <a:solidFill>
                  <a:schemeClr val="tx2"/>
                </a:solidFill>
                <a:effectLst/>
                <a:uLnTx/>
                <a:uFillTx/>
                <a:latin typeface="+mj-lt"/>
                <a:ea typeface="+mj-ea"/>
                <a:cs typeface="+mj-cs"/>
              </a:rPr>
              <a:t>面向对象的概念与开发方法</a:t>
            </a:r>
            <a:endParaRPr kumimoji="0" lang="zh-CN" altLang="en-US" sz="3200" b="1" i="0" u="none" strike="noStrike" kern="0" cap="none" spc="0" normalizeH="0" baseline="0" noProof="0" dirty="0">
              <a:ln>
                <a:noFill/>
              </a:ln>
              <a:solidFill>
                <a:schemeClr val="tx2"/>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428596" y="2000240"/>
            <a:ext cx="8382000" cy="4681538"/>
          </a:xfrm>
          <a:prstGeom prst="rect">
            <a:avLst/>
          </a:prstGeom>
          <a:noFill/>
          <a:ln w="9525">
            <a:noFill/>
            <a:miter lim="800000"/>
          </a:ln>
          <a:effectLst/>
        </p:spPr>
        <p:txBody>
          <a:bodyPr lIns="92075" tIns="46038" rIns="92075" bIns="46038"/>
          <a:lstStyle/>
          <a:p>
            <a:pPr marL="361950" lvl="1" indent="-285750">
              <a:lnSpc>
                <a:spcPct val="120000"/>
              </a:lnSpc>
              <a:spcBef>
                <a:spcPct val="20000"/>
              </a:spcBef>
              <a:buSzPct val="75000"/>
              <a:buFont typeface="Wingdings" panose="05000000000000000000" pitchFamily="2" charset="2"/>
              <a:buChar char="l"/>
              <a:defRPr/>
            </a:pP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 </a:t>
            </a:r>
            <a:r>
              <a:rPr kumimoji="1" lang="en-US" altLang="zh-CN" sz="2800" b="1" dirty="0" err="1">
                <a:latin typeface="宋体" panose="02010600030101010101" pitchFamily="2" charset="-122"/>
                <a:ea typeface="宋体" panose="02010600030101010101" pitchFamily="2" charset="-122"/>
                <a:cs typeface="Tahoma" panose="020B0604030504040204" pitchFamily="34" charset="0"/>
              </a:rPr>
              <a:t>Rumbaugh</a:t>
            </a:r>
            <a:r>
              <a:rPr kumimoji="1" lang="zh-CN" altLang="en-US" sz="2800" b="1" dirty="0">
                <a:latin typeface="宋体" panose="02010600030101010101" pitchFamily="2" charset="-122"/>
                <a:ea typeface="宋体" panose="02010600030101010101" pitchFamily="2" charset="-122"/>
                <a:cs typeface="Tahoma" panose="020B0604030504040204" pitchFamily="34" charset="0"/>
              </a:rPr>
              <a:t>方法 </a:t>
            </a:r>
            <a:br>
              <a:rPr kumimoji="1" lang="zh-CN" altLang="en-US" sz="2800" b="1" dirty="0">
                <a:latin typeface="宋体" panose="02010600030101010101" pitchFamily="2" charset="-122"/>
                <a:ea typeface="宋体" panose="02010600030101010101" pitchFamily="2" charset="-122"/>
                <a:cs typeface="Tahoma" panose="020B0604030504040204" pitchFamily="34" charset="0"/>
              </a:rPr>
            </a:br>
            <a:r>
              <a:rPr kumimoji="1" lang="en-US" altLang="zh-CN" sz="2800" b="1" dirty="0" err="1">
                <a:latin typeface="宋体" panose="02010600030101010101" pitchFamily="2" charset="-122"/>
                <a:ea typeface="宋体" panose="02010600030101010101" pitchFamily="2" charset="-122"/>
                <a:cs typeface="Tahoma" panose="020B0604030504040204" pitchFamily="34" charset="0"/>
              </a:rPr>
              <a:t>Rumbaugh</a:t>
            </a:r>
            <a:r>
              <a:rPr kumimoji="1" lang="zh-CN" altLang="en-US" sz="2800" b="1" dirty="0">
                <a:latin typeface="宋体" panose="02010600030101010101" pitchFamily="2" charset="-122"/>
                <a:ea typeface="宋体" panose="02010600030101010101" pitchFamily="2" charset="-122"/>
                <a:cs typeface="Tahoma" panose="020B0604030504040204" pitchFamily="34" charset="0"/>
              </a:rPr>
              <a:t>和他的同事提出的对象模型化技术</a:t>
            </a:r>
            <a:r>
              <a:rPr kumimoji="1" lang="en-US" altLang="zh-CN" sz="2800" b="1" dirty="0">
                <a:latin typeface="宋体" panose="02010600030101010101" pitchFamily="2" charset="-122"/>
                <a:ea typeface="宋体" panose="02010600030101010101" pitchFamily="2" charset="-122"/>
                <a:cs typeface="Tahoma" panose="020B0604030504040204" pitchFamily="34" charset="0"/>
              </a:rPr>
              <a:t>(OMT)</a:t>
            </a:r>
            <a:r>
              <a:rPr kumimoji="1" lang="zh-CN" altLang="en-US" sz="2800" b="1" dirty="0">
                <a:latin typeface="宋体" panose="02010600030101010101" pitchFamily="2" charset="-122"/>
                <a:ea typeface="宋体" panose="02010600030101010101" pitchFamily="2" charset="-122"/>
                <a:cs typeface="Tahoma" panose="020B0604030504040204" pitchFamily="34" charset="0"/>
              </a:rPr>
              <a:t>用于分析、系统设计和对象级设计。分析活动建立三个模型：</a:t>
            </a:r>
            <a:endParaRPr kumimoji="1" lang="zh-CN" altLang="en-US" sz="2800" b="1" dirty="0">
              <a:latin typeface="宋体" panose="02010600030101010101" pitchFamily="2" charset="-122"/>
              <a:ea typeface="宋体" panose="02010600030101010101" pitchFamily="2" charset="-122"/>
              <a:cs typeface="Tahoma" panose="020B0604030504040204" pitchFamily="34" charset="0"/>
            </a:endParaRPr>
          </a:p>
          <a:p>
            <a:pPr marL="716280" lvl="1" indent="-259080">
              <a:lnSpc>
                <a:spcPct val="120000"/>
              </a:lnSpc>
              <a:spcBef>
                <a:spcPct val="20000"/>
              </a:spcBef>
              <a:buFont typeface="Arial" panose="020B0604020202020204" pitchFamily="34" charset="0"/>
              <a:buChar char="•"/>
              <a:defRPr/>
            </a:pPr>
            <a:r>
              <a:rPr kumimoji="1" lang="zh-CN" altLang="en-US" sz="2400" b="1" dirty="0">
                <a:solidFill>
                  <a:srgbClr val="3333FF"/>
                </a:solidFill>
                <a:latin typeface="宋体" panose="02010600030101010101" pitchFamily="2" charset="-122"/>
                <a:ea typeface="宋体" panose="02010600030101010101" pitchFamily="2" charset="-122"/>
                <a:cs typeface="Tahoma" panose="020B0604030504040204" pitchFamily="34" charset="0"/>
              </a:rPr>
              <a:t>对象模型</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描述对象、类、层次和关系</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endPar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16280" lvl="1" indent="-259080">
              <a:lnSpc>
                <a:spcPct val="120000"/>
              </a:lnSpc>
              <a:spcBef>
                <a:spcPct val="20000"/>
              </a:spcBef>
              <a:buFont typeface="Arial" panose="020B0604020202020204" pitchFamily="34" charset="0"/>
              <a:buChar char="•"/>
              <a:defRPr/>
            </a:pPr>
            <a:r>
              <a:rPr kumimoji="1" lang="zh-CN" altLang="en-US" sz="2400" b="1" dirty="0">
                <a:solidFill>
                  <a:srgbClr val="3333FF"/>
                </a:solidFill>
                <a:latin typeface="宋体" panose="02010600030101010101" pitchFamily="2" charset="-122"/>
                <a:ea typeface="宋体" panose="02010600030101010101" pitchFamily="2" charset="-122"/>
                <a:cs typeface="Tahoma" panose="020B0604030504040204" pitchFamily="34" charset="0"/>
              </a:rPr>
              <a:t>动态模型</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描述对象和系统的行为</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endPar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16280" lvl="1" indent="-259080">
              <a:lnSpc>
                <a:spcPct val="120000"/>
              </a:lnSpc>
              <a:spcBef>
                <a:spcPct val="20000"/>
              </a:spcBef>
              <a:buFont typeface="Arial" panose="020B0604020202020204" pitchFamily="34" charset="0"/>
              <a:buChar char="•"/>
              <a:defRPr/>
            </a:pPr>
            <a:r>
              <a:rPr kumimoji="1" lang="zh-CN" altLang="en-US" sz="2400" b="1" dirty="0">
                <a:solidFill>
                  <a:srgbClr val="3333FF"/>
                </a:solidFill>
                <a:latin typeface="宋体" panose="02010600030101010101" pitchFamily="2" charset="-122"/>
                <a:ea typeface="宋体" panose="02010600030101010101" pitchFamily="2" charset="-122"/>
                <a:cs typeface="Tahoma" panose="020B0604030504040204" pitchFamily="34" charset="0"/>
              </a:rPr>
              <a:t>功能模型</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类似于高层的</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DFD</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，描述穿越系统的信息流</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p:txBody>
      </p:sp>
      <p:sp>
        <p:nvSpPr>
          <p:cNvPr id="24579" name="Rectangle 3"/>
          <p:cNvSpPr>
            <a:spLocks noChangeArrowheads="1"/>
          </p:cNvSpPr>
          <p:nvPr/>
        </p:nvSpPr>
        <p:spPr bwMode="auto">
          <a:xfrm>
            <a:off x="500034" y="1428737"/>
            <a:ext cx="8229600" cy="571503"/>
          </a:xfrm>
          <a:prstGeom prst="rect">
            <a:avLst/>
          </a:prstGeom>
          <a:noFill/>
          <a:ln w="9525">
            <a:noFill/>
            <a:miter lim="800000"/>
          </a:ln>
        </p:spPr>
        <p:txBody>
          <a:bodyPr anchor="ctr"/>
          <a:lstStyle/>
          <a:p>
            <a:r>
              <a:rPr lang="zh-CN" altLang="en-US" sz="2800" b="1" dirty="0">
                <a:solidFill>
                  <a:srgbClr val="CC0000"/>
                </a:solidFill>
                <a:latin typeface="宋体" panose="02010600030101010101" pitchFamily="2" charset="-122"/>
                <a:ea typeface="宋体" panose="02010600030101010101" pitchFamily="2" charset="-122"/>
              </a:rPr>
              <a:t>面向对象的开发方法</a:t>
            </a:r>
            <a:endParaRPr lang="zh-CN" altLang="en-US" sz="2800" b="1" dirty="0">
              <a:solidFill>
                <a:srgbClr val="CC0000"/>
              </a:solidFill>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500034" y="214290"/>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 </a:t>
            </a:r>
            <a:r>
              <a:rPr lang="zh-CN" altLang="en-US" sz="3200" dirty="0"/>
              <a:t>面向对象的概念与开发方法</a:t>
            </a:r>
            <a:endParaRPr lang="zh-CN" altLang="en-US" sz="3200" dirty="0"/>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4282" y="1928802"/>
            <a:ext cx="8583613" cy="4572032"/>
          </a:xfrm>
          <a:prstGeom prst="rect">
            <a:avLst/>
          </a:prstGeom>
          <a:noFill/>
          <a:ln w="9525">
            <a:noFill/>
            <a:miter lim="800000"/>
          </a:ln>
          <a:effectLst/>
        </p:spPr>
        <p:txBody>
          <a:bodyPr lIns="92075" tIns="46038" rIns="92075" bIns="46038"/>
          <a:lstStyle/>
          <a:p>
            <a:pPr marL="441325" lvl="1" indent="-441325">
              <a:lnSpc>
                <a:spcPct val="120000"/>
              </a:lnSpc>
              <a:spcBef>
                <a:spcPct val="20000"/>
              </a:spcBef>
              <a:buSzPct val="75000"/>
              <a:buFont typeface="Wingdings" panose="05000000000000000000" pitchFamily="2" charset="2"/>
              <a:buChar char="l"/>
              <a:defRPr/>
            </a:pPr>
            <a:r>
              <a:rPr kumimoji="1" lang="en-US" altLang="zh-CN" sz="2800" b="1" dirty="0" err="1">
                <a:effectLst>
                  <a:outerShdw blurRad="38100" dist="38100" dir="2700000" algn="tl">
                    <a:srgbClr val="C0C0C0"/>
                  </a:outerShdw>
                </a:effectLst>
                <a:latin typeface="宋体" panose="02010600030101010101" pitchFamily="2" charset="-122"/>
                <a:ea typeface="宋体" panose="02010600030101010101" pitchFamily="2" charset="-122"/>
                <a:cs typeface="Tahoma" panose="020B0604030504040204" pitchFamily="34" charset="0"/>
              </a:rPr>
              <a:t>Coad</a:t>
            </a:r>
            <a:r>
              <a:rPr kumimoji="1"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cs typeface="Tahoma" panose="020B0604030504040204" pitchFamily="34" charset="0"/>
              </a:rPr>
              <a:t>和</a:t>
            </a:r>
            <a:r>
              <a:rPr kumimoji="1" lang="en-US" altLang="zh-CN" sz="2800" b="1" dirty="0">
                <a:effectLst>
                  <a:outerShdw blurRad="38100" dist="38100" dir="2700000" algn="tl">
                    <a:srgbClr val="C0C0C0"/>
                  </a:outerShdw>
                </a:effectLst>
                <a:latin typeface="宋体" panose="02010600030101010101" pitchFamily="2" charset="-122"/>
                <a:ea typeface="宋体" panose="02010600030101010101" pitchFamily="2" charset="-122"/>
                <a:cs typeface="Tahoma" panose="020B0604030504040204" pitchFamily="34" charset="0"/>
              </a:rPr>
              <a:t>Yourdon</a:t>
            </a:r>
            <a:r>
              <a:rPr kumimoji="1"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cs typeface="Tahoma" panose="020B0604030504040204" pitchFamily="34" charset="0"/>
              </a:rPr>
              <a:t>方法 </a:t>
            </a:r>
            <a:br>
              <a:rPr kumimoji="1"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cs typeface="Tahoma" panose="020B0604030504040204" pitchFamily="34" charset="0"/>
              </a:rPr>
            </a:br>
            <a:r>
              <a:rPr kumimoji="1" lang="en-US" altLang="zh-CN" sz="2800" b="1" dirty="0" err="1">
                <a:latin typeface="宋体" panose="02010600030101010101" pitchFamily="2" charset="-122"/>
                <a:ea typeface="宋体" panose="02010600030101010101" pitchFamily="2" charset="-122"/>
                <a:cs typeface="Tahoma" panose="020B0604030504040204" pitchFamily="34" charset="0"/>
              </a:rPr>
              <a:t>Coad</a:t>
            </a:r>
            <a:r>
              <a:rPr kumimoji="1" lang="zh-CN" altLang="en-US" sz="2800" b="1" dirty="0">
                <a:latin typeface="宋体" panose="02010600030101010101" pitchFamily="2" charset="-122"/>
                <a:ea typeface="宋体" panose="02010600030101010101" pitchFamily="2" charset="-122"/>
                <a:cs typeface="Tahoma" panose="020B0604030504040204" pitchFamily="34" charset="0"/>
              </a:rPr>
              <a:t>和</a:t>
            </a:r>
            <a:r>
              <a:rPr kumimoji="1" lang="en-US" altLang="zh-CN" sz="2800" b="1" dirty="0">
                <a:latin typeface="宋体" panose="02010600030101010101" pitchFamily="2" charset="-122"/>
                <a:ea typeface="宋体" panose="02010600030101010101" pitchFamily="2" charset="-122"/>
                <a:cs typeface="Tahoma" panose="020B0604030504040204" pitchFamily="34" charset="0"/>
              </a:rPr>
              <a:t>Yourdon</a:t>
            </a:r>
            <a:r>
              <a:rPr kumimoji="1" lang="zh-CN" altLang="en-US" sz="2800" b="1" dirty="0">
                <a:latin typeface="宋体" panose="02010600030101010101" pitchFamily="2" charset="-122"/>
                <a:ea typeface="宋体" panose="02010600030101010101" pitchFamily="2" charset="-122"/>
                <a:cs typeface="Tahoma" panose="020B0604030504040204" pitchFamily="34" charset="0"/>
              </a:rPr>
              <a:t>方法常常被认为是最容易学习的</a:t>
            </a:r>
            <a:r>
              <a:rPr kumimoji="1" lang="en-US" altLang="zh-CN" sz="2800" b="1" dirty="0">
                <a:latin typeface="宋体" panose="02010600030101010101" pitchFamily="2" charset="-122"/>
                <a:ea typeface="宋体" panose="02010600030101010101" pitchFamily="2" charset="-122"/>
                <a:cs typeface="Tahoma" panose="020B0604030504040204" pitchFamily="34" charset="0"/>
              </a:rPr>
              <a:t>OOA</a:t>
            </a:r>
            <a:r>
              <a:rPr kumimoji="1" lang="zh-CN" altLang="en-US" sz="2800" b="1" dirty="0">
                <a:latin typeface="宋体" panose="02010600030101010101" pitchFamily="2" charset="-122"/>
                <a:ea typeface="宋体" panose="02010600030101010101" pitchFamily="2" charset="-122"/>
                <a:cs typeface="Tahoma" panose="020B0604030504040204" pitchFamily="34" charset="0"/>
              </a:rPr>
              <a:t>方法。建模符号相当简单，其</a:t>
            </a:r>
            <a:r>
              <a:rPr kumimoji="1" lang="en-US" altLang="zh-CN" sz="2800" b="1" dirty="0">
                <a:latin typeface="宋体" panose="02010600030101010101" pitchFamily="2" charset="-122"/>
                <a:ea typeface="宋体" panose="02010600030101010101" pitchFamily="2" charset="-122"/>
                <a:cs typeface="Tahoma" panose="020B0604030504040204" pitchFamily="34" charset="0"/>
              </a:rPr>
              <a:t>OOA</a:t>
            </a:r>
            <a:r>
              <a:rPr kumimoji="1" lang="zh-CN" altLang="en-US" sz="2800" b="1" dirty="0">
                <a:latin typeface="宋体" panose="02010600030101010101" pitchFamily="2" charset="-122"/>
                <a:ea typeface="宋体" panose="02010600030101010101" pitchFamily="2" charset="-122"/>
                <a:cs typeface="Tahoma" panose="020B0604030504040204" pitchFamily="34" charset="0"/>
              </a:rPr>
              <a:t>过程如下：</a:t>
            </a:r>
            <a:endParaRPr kumimoji="1" lang="zh-CN" altLang="en-US" sz="2800" b="1" dirty="0">
              <a:latin typeface="宋体" panose="02010600030101010101" pitchFamily="2" charset="-122"/>
              <a:ea typeface="宋体" panose="02010600030101010101" pitchFamily="2" charset="-122"/>
              <a:cs typeface="Tahoma" panose="020B0604030504040204" pitchFamily="34" charset="0"/>
            </a:endParaRPr>
          </a:p>
          <a:p>
            <a:pPr marL="742950" lvl="1" indent="-285750">
              <a:lnSpc>
                <a:spcPts val="3300"/>
              </a:lnSpc>
              <a:buFont typeface="Arial" panose="020B0604020202020204" pitchFamily="34" charset="0"/>
              <a:buChar char="•"/>
              <a:defRPr/>
            </a:pPr>
            <a:r>
              <a:rPr kumimoji="1" lang="zh-CN" altLang="en-US" sz="2400" b="1" dirty="0">
                <a:latin typeface="楷体_GB2312" pitchFamily="49" charset="-122"/>
                <a:ea typeface="楷体_GB2312" pitchFamily="49" charset="-122"/>
                <a:cs typeface="Tahoma" panose="020B0604030504040204" pitchFamily="34" charset="0"/>
              </a:rPr>
              <a:t>使用</a:t>
            </a:r>
            <a:r>
              <a:rPr kumimoji="1" lang="zh-CN" altLang="en-US" sz="2400" b="1" dirty="0">
                <a:latin typeface="Times New Roman" panose="02020603050405020304"/>
                <a:ea typeface="楷体_GB2312" pitchFamily="49" charset="-122"/>
                <a:cs typeface="Tahoma" panose="020B0604030504040204" pitchFamily="34" charset="0"/>
              </a:rPr>
              <a:t>“</a:t>
            </a:r>
            <a:r>
              <a:rPr kumimoji="1" lang="zh-CN" altLang="en-US" sz="2400" b="1" dirty="0">
                <a:latin typeface="楷体_GB2312" pitchFamily="49" charset="-122"/>
                <a:ea typeface="楷体_GB2312" pitchFamily="49" charset="-122"/>
                <a:cs typeface="Tahoma" panose="020B0604030504040204" pitchFamily="34" charset="0"/>
              </a:rPr>
              <a:t>要找什么</a:t>
            </a:r>
            <a:r>
              <a:rPr kumimoji="1" lang="zh-CN" altLang="en-US" sz="2400" b="1" dirty="0">
                <a:latin typeface="Times New Roman" panose="02020603050405020304"/>
                <a:ea typeface="楷体_GB2312" pitchFamily="49" charset="-122"/>
                <a:cs typeface="Tahoma" panose="020B0604030504040204" pitchFamily="34" charset="0"/>
              </a:rPr>
              <a:t>”</a:t>
            </a:r>
            <a:r>
              <a:rPr kumimoji="1" lang="zh-CN" altLang="en-US" sz="2400" b="1" dirty="0">
                <a:latin typeface="楷体_GB2312" pitchFamily="49" charset="-122"/>
                <a:ea typeface="楷体_GB2312" pitchFamily="49" charset="-122"/>
                <a:cs typeface="Tahoma" panose="020B0604030504040204" pitchFamily="34" charset="0"/>
              </a:rPr>
              <a:t>准则标识对象；</a:t>
            </a:r>
            <a:endParaRPr kumimoji="1" lang="zh-CN" altLang="en-US" sz="2400" b="1" dirty="0">
              <a:latin typeface="楷体_GB2312" pitchFamily="49" charset="-122"/>
              <a:ea typeface="楷体_GB2312" pitchFamily="49" charset="-122"/>
              <a:cs typeface="Tahoma" panose="020B0604030504040204" pitchFamily="34" charset="0"/>
            </a:endParaRPr>
          </a:p>
          <a:p>
            <a:pPr marL="742950" lvl="1" indent="-285750">
              <a:lnSpc>
                <a:spcPts val="3300"/>
              </a:lnSpc>
              <a:buFont typeface="Arial" panose="020B0604020202020204" pitchFamily="34" charset="0"/>
              <a:buChar char="•"/>
              <a:defRPr/>
            </a:pPr>
            <a:r>
              <a:rPr kumimoji="1" lang="zh-CN" altLang="en-US" sz="2400" b="1" dirty="0">
                <a:latin typeface="楷体_GB2312" pitchFamily="49" charset="-122"/>
                <a:ea typeface="楷体_GB2312" pitchFamily="49" charset="-122"/>
                <a:cs typeface="Tahoma" panose="020B0604030504040204" pitchFamily="34" charset="0"/>
              </a:rPr>
              <a:t>定义对象之间的一般化</a:t>
            </a:r>
            <a:r>
              <a:rPr kumimoji="1" lang="en-US" altLang="zh-CN" sz="2400" b="1" dirty="0">
                <a:latin typeface="楷体_GB2312" pitchFamily="49" charset="-122"/>
                <a:ea typeface="楷体_GB2312" pitchFamily="49" charset="-122"/>
                <a:cs typeface="Tahoma" panose="020B0604030504040204" pitchFamily="34" charset="0"/>
              </a:rPr>
              <a:t>/</a:t>
            </a:r>
            <a:r>
              <a:rPr kumimoji="1" lang="zh-CN" altLang="en-US" sz="2400" b="1" dirty="0">
                <a:latin typeface="楷体_GB2312" pitchFamily="49" charset="-122"/>
                <a:ea typeface="楷体_GB2312" pitchFamily="49" charset="-122"/>
                <a:cs typeface="Tahoma" panose="020B0604030504040204" pitchFamily="34" charset="0"/>
              </a:rPr>
              <a:t>特殊化结构（又称为分类结构）；</a:t>
            </a:r>
            <a:endParaRPr kumimoji="1" lang="zh-CN" altLang="en-US" sz="2400" b="1" dirty="0">
              <a:latin typeface="楷体_GB2312" pitchFamily="49" charset="-122"/>
              <a:ea typeface="楷体_GB2312" pitchFamily="49" charset="-122"/>
              <a:cs typeface="Tahoma" panose="020B0604030504040204" pitchFamily="34" charset="0"/>
            </a:endParaRPr>
          </a:p>
          <a:p>
            <a:pPr marL="742950" lvl="1" indent="-285750">
              <a:lnSpc>
                <a:spcPts val="3300"/>
              </a:lnSpc>
              <a:buFont typeface="Arial" panose="020B0604020202020204" pitchFamily="34" charset="0"/>
              <a:buChar char="•"/>
              <a:defRPr/>
            </a:pPr>
            <a:r>
              <a:rPr kumimoji="1" lang="zh-CN" altLang="en-US" sz="2400" b="1" dirty="0">
                <a:latin typeface="楷体_GB2312" pitchFamily="49" charset="-122"/>
                <a:ea typeface="楷体_GB2312" pitchFamily="49" charset="-122"/>
                <a:cs typeface="Tahoma" panose="020B0604030504040204" pitchFamily="34" charset="0"/>
              </a:rPr>
              <a:t>定义对象之间的整体</a:t>
            </a:r>
            <a:r>
              <a:rPr kumimoji="1" lang="en-US" altLang="zh-CN" sz="2400" b="1" dirty="0">
                <a:latin typeface="楷体_GB2312" pitchFamily="49" charset="-122"/>
                <a:ea typeface="楷体_GB2312" pitchFamily="49" charset="-122"/>
                <a:cs typeface="Tahoma" panose="020B0604030504040204" pitchFamily="34" charset="0"/>
              </a:rPr>
              <a:t>/</a:t>
            </a:r>
            <a:r>
              <a:rPr kumimoji="1" lang="zh-CN" altLang="en-US" sz="2400" b="1" dirty="0">
                <a:latin typeface="楷体_GB2312" pitchFamily="49" charset="-122"/>
                <a:ea typeface="楷体_GB2312" pitchFamily="49" charset="-122"/>
                <a:cs typeface="Tahoma" panose="020B0604030504040204" pitchFamily="34" charset="0"/>
              </a:rPr>
              <a:t>部分结构（又称为组合结构）； </a:t>
            </a:r>
            <a:endParaRPr kumimoji="1" lang="zh-CN" altLang="en-US" sz="2400" b="1" dirty="0">
              <a:latin typeface="楷体_GB2312" pitchFamily="49" charset="-122"/>
              <a:ea typeface="楷体_GB2312" pitchFamily="49" charset="-122"/>
              <a:cs typeface="Tahoma" panose="020B0604030504040204" pitchFamily="34" charset="0"/>
            </a:endParaRPr>
          </a:p>
          <a:p>
            <a:pPr marL="742950" lvl="1" indent="-285750">
              <a:lnSpc>
                <a:spcPts val="3300"/>
              </a:lnSpc>
              <a:buFont typeface="Arial" panose="020B0604020202020204" pitchFamily="34" charset="0"/>
              <a:buChar char="•"/>
              <a:defRPr/>
            </a:pPr>
            <a:r>
              <a:rPr kumimoji="1" lang="zh-CN" altLang="en-US" sz="2400" b="1" dirty="0">
                <a:latin typeface="楷体_GB2312" pitchFamily="49" charset="-122"/>
                <a:ea typeface="楷体_GB2312" pitchFamily="49" charset="-122"/>
                <a:cs typeface="Tahoma" panose="020B0604030504040204" pitchFamily="34" charset="0"/>
              </a:rPr>
              <a:t>标识主题；</a:t>
            </a:r>
            <a:endParaRPr kumimoji="1" lang="zh-CN" altLang="en-US" sz="2400" b="1" dirty="0">
              <a:latin typeface="楷体_GB2312" pitchFamily="49" charset="-122"/>
              <a:ea typeface="楷体_GB2312" pitchFamily="49" charset="-122"/>
              <a:cs typeface="Tahoma" panose="020B0604030504040204" pitchFamily="34" charset="0"/>
            </a:endParaRPr>
          </a:p>
          <a:p>
            <a:pPr marL="742950" lvl="1" indent="-285750">
              <a:lnSpc>
                <a:spcPts val="3300"/>
              </a:lnSpc>
              <a:buFont typeface="Arial" panose="020B0604020202020204" pitchFamily="34" charset="0"/>
              <a:buChar char="•"/>
              <a:defRPr/>
            </a:pPr>
            <a:r>
              <a:rPr kumimoji="1" lang="zh-CN" altLang="en-US" sz="2400" b="1" dirty="0">
                <a:latin typeface="楷体_GB2312" pitchFamily="49" charset="-122"/>
                <a:ea typeface="楷体_GB2312" pitchFamily="49" charset="-122"/>
                <a:cs typeface="Tahoma" panose="020B0604030504040204" pitchFamily="34" charset="0"/>
              </a:rPr>
              <a:t>定义对象的属性及对象之间的实例连接；</a:t>
            </a:r>
            <a:endParaRPr kumimoji="1" lang="zh-CN" altLang="en-US" sz="2400" b="1" dirty="0">
              <a:latin typeface="楷体_GB2312" pitchFamily="49" charset="-122"/>
              <a:ea typeface="楷体_GB2312" pitchFamily="49" charset="-122"/>
              <a:cs typeface="Tahoma" panose="020B0604030504040204" pitchFamily="34" charset="0"/>
            </a:endParaRPr>
          </a:p>
          <a:p>
            <a:pPr marL="742950" lvl="1" indent="-285750">
              <a:lnSpc>
                <a:spcPts val="3300"/>
              </a:lnSpc>
              <a:buFont typeface="Arial" panose="020B0604020202020204" pitchFamily="34" charset="0"/>
              <a:buChar char="•"/>
              <a:defRPr/>
            </a:pPr>
            <a:r>
              <a:rPr kumimoji="1" lang="zh-CN" altLang="en-US" sz="2400" b="1" dirty="0">
                <a:latin typeface="楷体_GB2312" pitchFamily="49" charset="-122"/>
                <a:ea typeface="楷体_GB2312" pitchFamily="49" charset="-122"/>
                <a:cs typeface="Tahoma" panose="020B0604030504040204" pitchFamily="34" charset="0"/>
              </a:rPr>
              <a:t>定义服务及对象之间的消息连接。</a:t>
            </a:r>
            <a:endParaRPr kumimoji="1" lang="zh-CN" altLang="en-US" sz="2400" b="1" dirty="0">
              <a:latin typeface="楷体_GB2312" pitchFamily="49" charset="-122"/>
              <a:ea typeface="楷体_GB2312" pitchFamily="49" charset="-122"/>
              <a:cs typeface="Tahoma" panose="020B0604030504040204" pitchFamily="34" charset="0"/>
            </a:endParaRPr>
          </a:p>
        </p:txBody>
      </p:sp>
      <p:sp>
        <p:nvSpPr>
          <p:cNvPr id="25603" name="Rectangle 3"/>
          <p:cNvSpPr>
            <a:spLocks noChangeArrowheads="1"/>
          </p:cNvSpPr>
          <p:nvPr/>
        </p:nvSpPr>
        <p:spPr bwMode="auto">
          <a:xfrm>
            <a:off x="357158" y="1428737"/>
            <a:ext cx="8229600" cy="500066"/>
          </a:xfrm>
          <a:prstGeom prst="rect">
            <a:avLst/>
          </a:prstGeom>
          <a:noFill/>
          <a:ln w="9525">
            <a:noFill/>
            <a:miter lim="800000"/>
          </a:ln>
        </p:spPr>
        <p:txBody>
          <a:bodyPr anchor="ctr"/>
          <a:lstStyle/>
          <a:p>
            <a:r>
              <a:rPr lang="zh-CN" altLang="en-US" sz="2800" b="1" dirty="0">
                <a:solidFill>
                  <a:srgbClr val="CC0000"/>
                </a:solidFill>
                <a:latin typeface="宋体" panose="02010600030101010101" pitchFamily="2" charset="-122"/>
                <a:ea typeface="宋体" panose="02010600030101010101" pitchFamily="2" charset="-122"/>
              </a:rPr>
              <a:t>面向对象的开发方法</a:t>
            </a:r>
            <a:endParaRPr lang="zh-CN" altLang="en-US" sz="2800" b="1" dirty="0">
              <a:solidFill>
                <a:srgbClr val="CC0000"/>
              </a:solidFill>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 </a:t>
            </a:r>
            <a:r>
              <a:rPr lang="zh-CN" altLang="en-US" sz="3200" dirty="0"/>
              <a:t>面向对象的概念与开发方法</a:t>
            </a:r>
            <a:endParaRPr lang="zh-CN" altLang="en-US" sz="3200" dirty="0"/>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57158" y="1500174"/>
            <a:ext cx="8389937" cy="5083175"/>
          </a:xfrm>
          <a:prstGeom prst="rect">
            <a:avLst/>
          </a:prstGeom>
          <a:noFill/>
          <a:ln w="9525">
            <a:noFill/>
            <a:miter lim="800000"/>
          </a:ln>
          <a:effectLst/>
        </p:spPr>
        <p:txBody>
          <a:bodyPr lIns="92075" tIns="46038" rIns="92075" bIns="46038"/>
          <a:lstStyle/>
          <a:p>
            <a:pPr marL="285750" lvl="1" indent="-285750">
              <a:spcBef>
                <a:spcPct val="20000"/>
              </a:spcBef>
              <a:buClr>
                <a:schemeClr val="accent2"/>
              </a:buClr>
              <a:buSzPct val="75000"/>
              <a:buFont typeface="Wingdings" panose="05000000000000000000" pitchFamily="2" charset="2"/>
              <a:buChar char="l"/>
              <a:defRPr/>
            </a:pPr>
            <a:r>
              <a:rPr kumimoji="1" lang="en-US" altLang="zh-CN" sz="3200" b="1" dirty="0">
                <a:effectLst>
                  <a:outerShdw blurRad="38100" dist="38100" dir="2700000" algn="tl">
                    <a:srgbClr val="C0C0C0"/>
                  </a:outerShdw>
                </a:effectLst>
                <a:latin typeface="宋体" panose="02010600030101010101" pitchFamily="2" charset="-122"/>
                <a:ea typeface="隶书" panose="02010509060101010101" pitchFamily="49" charset="-122"/>
                <a:cs typeface="Tahoma" panose="020B0604030504040204" pitchFamily="34" charset="0"/>
              </a:rPr>
              <a:t> </a:t>
            </a:r>
            <a:r>
              <a:rPr kumimoji="1" lang="en-US" altLang="zh-CN" sz="3200" b="1" dirty="0" err="1">
                <a:effectLst>
                  <a:outerShdw blurRad="38100" dist="38100" dir="2700000" algn="tl">
                    <a:srgbClr val="C0C0C0"/>
                  </a:outerShdw>
                </a:effectLst>
                <a:latin typeface="宋体" panose="02010600030101010101" pitchFamily="2" charset="-122"/>
                <a:ea typeface="隶书" panose="02010509060101010101" pitchFamily="49" charset="-122"/>
                <a:cs typeface="Tahoma" panose="020B0604030504040204" pitchFamily="34" charset="0"/>
              </a:rPr>
              <a:t>Booch</a:t>
            </a:r>
            <a:r>
              <a:rPr kumimoji="1" lang="zh-CN" altLang="en-US" sz="3200" b="1" dirty="0">
                <a:effectLst>
                  <a:outerShdw blurRad="38100" dist="38100" dir="2700000" algn="tl">
                    <a:srgbClr val="C0C0C0"/>
                  </a:outerShdw>
                </a:effectLst>
                <a:latin typeface="宋体" panose="02010600030101010101" pitchFamily="2" charset="-122"/>
                <a:ea typeface="隶书" panose="02010509060101010101" pitchFamily="49" charset="-122"/>
                <a:cs typeface="Tahoma" panose="020B0604030504040204" pitchFamily="34" charset="0"/>
              </a:rPr>
              <a:t>方法</a:t>
            </a:r>
            <a:r>
              <a:rPr kumimoji="1" lang="zh-CN" altLang="en-US" sz="2800" b="1" dirty="0">
                <a:latin typeface="楷体_GB2312" pitchFamily="49" charset="-122"/>
                <a:ea typeface="楷体_GB2312" pitchFamily="49" charset="-122"/>
                <a:cs typeface="Tahoma" panose="020B0604030504040204" pitchFamily="34" charset="0"/>
              </a:rPr>
              <a:t>     </a:t>
            </a:r>
            <a:endParaRPr kumimoji="1" lang="zh-CN" altLang="en-US" sz="2800" b="1" dirty="0">
              <a:latin typeface="楷体_GB2312" pitchFamily="49" charset="-122"/>
              <a:ea typeface="楷体_GB2312" pitchFamily="49" charset="-122"/>
              <a:cs typeface="Tahoma" panose="020B0604030504040204" pitchFamily="34" charset="0"/>
            </a:endParaRPr>
          </a:p>
          <a:p>
            <a:pPr marL="0" lvl="1" indent="441325">
              <a:spcBef>
                <a:spcPct val="20000"/>
              </a:spcBef>
              <a:buClr>
                <a:schemeClr val="tx2"/>
              </a:buClr>
              <a:buSzPct val="75000"/>
              <a:buFont typeface="Wingdings" panose="05000000000000000000" pitchFamily="2" charset="2"/>
              <a:buNone/>
              <a:defRPr/>
            </a:pPr>
            <a:r>
              <a:rPr kumimoji="1" lang="zh-CN" altLang="en-US" sz="2800" b="1" dirty="0">
                <a:latin typeface="楷体_GB2312" pitchFamily="49" charset="-122"/>
                <a:ea typeface="楷体_GB2312" pitchFamily="49" charset="-122"/>
                <a:cs typeface="Tahoma" panose="020B0604030504040204" pitchFamily="34" charset="0"/>
              </a:rPr>
              <a:t>包含“微开发过程”和“宏开发过程”两个过程。</a:t>
            </a:r>
            <a:r>
              <a:rPr kumimoji="1" lang="en-US" altLang="zh-CN" sz="2800" b="1" dirty="0">
                <a:latin typeface="楷体_GB2312" pitchFamily="49" charset="-122"/>
                <a:ea typeface="楷体_GB2312" pitchFamily="49" charset="-122"/>
                <a:cs typeface="Tahoma" panose="020B0604030504040204" pitchFamily="34" charset="0"/>
              </a:rPr>
              <a:t>OOA </a:t>
            </a:r>
            <a:r>
              <a:rPr kumimoji="1" lang="zh-CN" altLang="en-US" sz="2800" b="1" dirty="0">
                <a:latin typeface="楷体_GB2312" pitchFamily="49" charset="-122"/>
                <a:ea typeface="楷体_GB2312" pitchFamily="49" charset="-122"/>
                <a:cs typeface="Tahoma" panose="020B0604030504040204" pitchFamily="34" charset="0"/>
              </a:rPr>
              <a:t>宏观开发过程如下：</a:t>
            </a:r>
            <a:endParaRPr kumimoji="1" lang="zh-CN" altLang="en-US" sz="2800" b="1" dirty="0">
              <a:latin typeface="楷体_GB2312" pitchFamily="49" charset="-122"/>
              <a:ea typeface="楷体_GB2312" pitchFamily="49" charset="-122"/>
              <a:cs typeface="Tahoma" panose="020B0604030504040204" pitchFamily="34" charset="0"/>
            </a:endParaRPr>
          </a:p>
          <a:p>
            <a:pPr marL="625475" lvl="1" indent="-381000">
              <a:spcBef>
                <a:spcPct val="20000"/>
              </a:spcBef>
              <a:buClr>
                <a:schemeClr val="tx2"/>
              </a:buClr>
              <a:buSzPct val="75000"/>
              <a:buFont typeface="Arial" panose="020B0604020202020204" pitchFamily="34" charset="0"/>
              <a:buChar char="•"/>
              <a:defRPr/>
            </a:pPr>
            <a:r>
              <a:rPr kumimoji="1" lang="zh-CN" altLang="en-US" sz="2800" b="1" dirty="0">
                <a:latin typeface="楷体_GB2312" pitchFamily="49" charset="-122"/>
                <a:ea typeface="楷体_GB2312" pitchFamily="49" charset="-122"/>
                <a:cs typeface="Tahoma" panose="020B0604030504040204" pitchFamily="34" charset="0"/>
              </a:rPr>
              <a:t>标识类和对象；</a:t>
            </a:r>
            <a:endParaRPr kumimoji="1" lang="zh-CN" altLang="en-US" sz="2800" b="1" dirty="0">
              <a:latin typeface="楷体_GB2312" pitchFamily="49" charset="-122"/>
              <a:ea typeface="楷体_GB2312" pitchFamily="49" charset="-122"/>
              <a:cs typeface="Tahoma" panose="020B0604030504040204" pitchFamily="34" charset="0"/>
            </a:endParaRPr>
          </a:p>
          <a:p>
            <a:pPr marL="625475" lvl="1" indent="-381000">
              <a:spcBef>
                <a:spcPct val="20000"/>
              </a:spcBef>
              <a:buClr>
                <a:schemeClr val="tx2"/>
              </a:buClr>
              <a:buSzPct val="75000"/>
              <a:buFont typeface="Arial" panose="020B0604020202020204" pitchFamily="34" charset="0"/>
              <a:buChar char="•"/>
              <a:defRPr/>
            </a:pPr>
            <a:r>
              <a:rPr kumimoji="1" lang="zh-CN" altLang="en-US" sz="2800" b="1" dirty="0">
                <a:latin typeface="楷体_GB2312" pitchFamily="49" charset="-122"/>
                <a:ea typeface="楷体_GB2312" pitchFamily="49" charset="-122"/>
                <a:cs typeface="Tahoma" panose="020B0604030504040204" pitchFamily="34" charset="0"/>
              </a:rPr>
              <a:t>标识类和对象的语义；</a:t>
            </a:r>
            <a:endParaRPr kumimoji="1" lang="zh-CN" altLang="en-US" sz="2800" b="1" dirty="0">
              <a:latin typeface="楷体_GB2312" pitchFamily="49" charset="-122"/>
              <a:ea typeface="楷体_GB2312" pitchFamily="49" charset="-122"/>
              <a:cs typeface="Tahoma" panose="020B0604030504040204" pitchFamily="34" charset="0"/>
            </a:endParaRPr>
          </a:p>
          <a:p>
            <a:pPr marL="625475" lvl="1" indent="-381000">
              <a:spcBef>
                <a:spcPct val="20000"/>
              </a:spcBef>
              <a:buClr>
                <a:schemeClr val="tx2"/>
              </a:buClr>
              <a:buSzPct val="75000"/>
              <a:buFont typeface="Arial" panose="020B0604020202020204" pitchFamily="34" charset="0"/>
              <a:buChar char="•"/>
              <a:defRPr/>
            </a:pPr>
            <a:r>
              <a:rPr kumimoji="1" lang="zh-CN" altLang="en-US" sz="2800" b="1" dirty="0">
                <a:latin typeface="楷体_GB2312" pitchFamily="49" charset="-122"/>
                <a:ea typeface="楷体_GB2312" pitchFamily="49" charset="-122"/>
                <a:cs typeface="Tahoma" panose="020B0604030504040204" pitchFamily="34" charset="0"/>
              </a:rPr>
              <a:t>标识类和对象间的关系；</a:t>
            </a:r>
            <a:endParaRPr kumimoji="1" lang="zh-CN" altLang="en-US" sz="2800" b="1" dirty="0">
              <a:latin typeface="楷体_GB2312" pitchFamily="49" charset="-122"/>
              <a:ea typeface="楷体_GB2312" pitchFamily="49" charset="-122"/>
              <a:cs typeface="Tahoma" panose="020B0604030504040204" pitchFamily="34" charset="0"/>
            </a:endParaRPr>
          </a:p>
          <a:p>
            <a:pPr marL="625475" lvl="1" indent="-381000">
              <a:spcBef>
                <a:spcPct val="20000"/>
              </a:spcBef>
              <a:buClr>
                <a:schemeClr val="tx2"/>
              </a:buClr>
              <a:buSzPct val="75000"/>
              <a:buFont typeface="Arial" panose="020B0604020202020204" pitchFamily="34" charset="0"/>
              <a:buChar char="•"/>
              <a:defRPr/>
            </a:pPr>
            <a:r>
              <a:rPr kumimoji="1" lang="zh-CN" altLang="en-US" sz="2800" b="1" dirty="0">
                <a:latin typeface="楷体_GB2312" pitchFamily="49" charset="-122"/>
                <a:ea typeface="楷体_GB2312" pitchFamily="49" charset="-122"/>
                <a:cs typeface="Tahoma" panose="020B0604030504040204" pitchFamily="34" charset="0"/>
              </a:rPr>
              <a:t>进行一系列精化；</a:t>
            </a:r>
            <a:endParaRPr kumimoji="1" lang="zh-CN" altLang="en-US" sz="2800" b="1" dirty="0">
              <a:latin typeface="楷体_GB2312" pitchFamily="49" charset="-122"/>
              <a:ea typeface="楷体_GB2312" pitchFamily="49" charset="-122"/>
              <a:cs typeface="Tahoma" panose="020B0604030504040204" pitchFamily="34" charset="0"/>
            </a:endParaRPr>
          </a:p>
          <a:p>
            <a:pPr marL="625475" lvl="1" indent="-381000">
              <a:spcBef>
                <a:spcPct val="20000"/>
              </a:spcBef>
              <a:buClr>
                <a:schemeClr val="tx2"/>
              </a:buClr>
              <a:buSzPct val="75000"/>
              <a:buFont typeface="Arial" panose="020B0604020202020204" pitchFamily="34" charset="0"/>
              <a:buChar char="•"/>
              <a:defRPr/>
            </a:pPr>
            <a:r>
              <a:rPr kumimoji="1" lang="zh-CN" altLang="en-US" sz="2800" b="1" dirty="0">
                <a:latin typeface="楷体_GB2312" pitchFamily="49" charset="-122"/>
                <a:ea typeface="楷体_GB2312" pitchFamily="49" charset="-122"/>
                <a:cs typeface="Tahoma" panose="020B0604030504040204" pitchFamily="34" charset="0"/>
              </a:rPr>
              <a:t>实现类和对象。</a:t>
            </a:r>
            <a:endParaRPr kumimoji="1" lang="zh-CN" altLang="en-US" sz="2800" b="1" dirty="0">
              <a:latin typeface="楷体_GB2312" pitchFamily="49" charset="-122"/>
              <a:ea typeface="楷体_GB2312" pitchFamily="49" charset="-122"/>
              <a:cs typeface="Tahoma" panose="020B0604030504040204" pitchFamily="34" charset="0"/>
            </a:endParaRPr>
          </a:p>
        </p:txBody>
      </p:sp>
      <p:sp>
        <p:nvSpPr>
          <p:cNvPr id="5"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 </a:t>
            </a:r>
            <a:r>
              <a:rPr lang="zh-CN" altLang="en-US" sz="3200" dirty="0"/>
              <a:t>面向对象的概念与开发方法</a:t>
            </a:r>
            <a:endParaRPr lang="zh-CN" altLang="en-US" sz="3200" dirty="0"/>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57158" y="1500174"/>
            <a:ext cx="8351837" cy="5181600"/>
          </a:xfrm>
          <a:prstGeom prst="rect">
            <a:avLst/>
          </a:prstGeom>
          <a:noFill/>
          <a:ln w="9525">
            <a:noFill/>
            <a:miter lim="800000"/>
          </a:ln>
          <a:effectLst/>
        </p:spPr>
        <p:txBody>
          <a:bodyPr lIns="92075" tIns="46038" rIns="92075" bIns="46038"/>
          <a:lstStyle/>
          <a:p>
            <a:pPr marL="361950" lvl="1" indent="-285750">
              <a:spcBef>
                <a:spcPct val="20000"/>
              </a:spcBef>
              <a:buClr>
                <a:schemeClr val="accent2"/>
              </a:buClr>
              <a:buSzPct val="75000"/>
              <a:buFont typeface="Wingdings" panose="05000000000000000000" pitchFamily="2" charset="2"/>
              <a:buChar char="l"/>
              <a:defRPr/>
            </a:pPr>
            <a:r>
              <a:rPr kumimoji="1" lang="en-US" altLang="zh-CN" sz="3200" dirty="0">
                <a:effectLst>
                  <a:outerShdw blurRad="38100" dist="38100" dir="2700000" algn="tl">
                    <a:srgbClr val="C0C0C0"/>
                  </a:outerShdw>
                </a:effectLst>
                <a:latin typeface="宋体" panose="02010600030101010101" pitchFamily="2" charset="-122"/>
                <a:ea typeface="隶书" panose="02010509060101010101" pitchFamily="49" charset="-122"/>
                <a:cs typeface="Tahoma" panose="020B0604030504040204" pitchFamily="34" charset="0"/>
              </a:rPr>
              <a:t> Jacobson</a:t>
            </a:r>
            <a:r>
              <a:rPr kumimoji="1" lang="zh-CN" altLang="en-US" sz="3200" dirty="0">
                <a:effectLst>
                  <a:outerShdw blurRad="38100" dist="38100" dir="2700000" algn="tl">
                    <a:srgbClr val="C0C0C0"/>
                  </a:outerShdw>
                </a:effectLst>
                <a:latin typeface="宋体" panose="02010600030101010101" pitchFamily="2" charset="-122"/>
                <a:ea typeface="隶书" panose="02010509060101010101" pitchFamily="49" charset="-122"/>
                <a:cs typeface="Tahoma" panose="020B0604030504040204" pitchFamily="34" charset="0"/>
              </a:rPr>
              <a:t>方法</a:t>
            </a:r>
            <a:endParaRPr kumimoji="1" lang="zh-CN" altLang="en-US" sz="3200" dirty="0">
              <a:effectLst>
                <a:outerShdw blurRad="38100" dist="38100" dir="2700000" algn="tl">
                  <a:srgbClr val="C0C0C0"/>
                </a:outerShdw>
              </a:effectLst>
              <a:latin typeface="宋体" panose="02010600030101010101" pitchFamily="2" charset="-122"/>
              <a:ea typeface="隶书" panose="02010509060101010101" pitchFamily="49" charset="-122"/>
              <a:cs typeface="Tahoma" panose="020B0604030504040204" pitchFamily="34" charset="0"/>
            </a:endParaRPr>
          </a:p>
          <a:p>
            <a:pPr marL="0" lvl="1" indent="716280">
              <a:lnSpc>
                <a:spcPct val="120000"/>
              </a:lnSpc>
              <a:spcBef>
                <a:spcPct val="20000"/>
              </a:spcBef>
              <a:buClr>
                <a:schemeClr val="tx2"/>
              </a:buClr>
              <a:buSzPct val="75000"/>
              <a:buFont typeface="Monotype Sorts" pitchFamily="2" charset="2"/>
              <a:buNone/>
              <a:defRPr/>
            </a:pPr>
            <a:r>
              <a:rPr kumimoji="1" lang="zh-CN" altLang="en-US" sz="2800" b="1" dirty="0">
                <a:latin typeface="楷体_GB2312" pitchFamily="49" charset="-122"/>
                <a:ea typeface="楷体_GB2312" pitchFamily="49" charset="-122"/>
                <a:cs typeface="Tahoma" panose="020B0604030504040204" pitchFamily="34" charset="0"/>
              </a:rPr>
              <a:t>也称为</a:t>
            </a:r>
            <a:r>
              <a:rPr kumimoji="1" lang="en-US" altLang="zh-CN" sz="2800" b="1" dirty="0">
                <a:solidFill>
                  <a:srgbClr val="C00000"/>
                </a:solidFill>
                <a:latin typeface="楷体_GB2312" pitchFamily="49" charset="-122"/>
                <a:ea typeface="楷体_GB2312" pitchFamily="49" charset="-122"/>
                <a:cs typeface="Tahoma" panose="020B0604030504040204" pitchFamily="34" charset="0"/>
              </a:rPr>
              <a:t>OOSE(</a:t>
            </a:r>
            <a:r>
              <a:rPr kumimoji="1" lang="zh-CN" altLang="en-US" sz="2800" b="1" dirty="0">
                <a:solidFill>
                  <a:srgbClr val="C00000"/>
                </a:solidFill>
                <a:latin typeface="楷体_GB2312" pitchFamily="49" charset="-122"/>
                <a:ea typeface="楷体_GB2312" pitchFamily="49" charset="-122"/>
                <a:cs typeface="Tahoma" panose="020B0604030504040204" pitchFamily="34" charset="0"/>
              </a:rPr>
              <a:t>面向对象软件工程</a:t>
            </a:r>
            <a:r>
              <a:rPr kumimoji="1" lang="en-US" altLang="zh-CN" sz="2800" b="1" dirty="0">
                <a:solidFill>
                  <a:srgbClr val="C00000"/>
                </a:solidFill>
                <a:latin typeface="楷体_GB2312" pitchFamily="49" charset="-122"/>
                <a:ea typeface="楷体_GB2312" pitchFamily="49" charset="-122"/>
                <a:cs typeface="Tahoma" panose="020B0604030504040204" pitchFamily="34" charset="0"/>
              </a:rPr>
              <a:t>)</a:t>
            </a:r>
            <a:r>
              <a:rPr kumimoji="1" lang="zh-CN" altLang="en-US" sz="2800" b="1" dirty="0">
                <a:latin typeface="楷体_GB2312" pitchFamily="49" charset="-122"/>
                <a:ea typeface="楷体_GB2312" pitchFamily="49" charset="-122"/>
                <a:cs typeface="Tahoma" panose="020B0604030504040204" pitchFamily="34" charset="0"/>
              </a:rPr>
              <a:t>，其特点是特别强调使用</a:t>
            </a:r>
            <a:r>
              <a:rPr kumimoji="1" lang="zh-CN" altLang="en-US" sz="2800" b="1" dirty="0">
                <a:solidFill>
                  <a:srgbClr val="3366FF"/>
                </a:solidFill>
                <a:latin typeface="楷体_GB2312" pitchFamily="49" charset="-122"/>
                <a:ea typeface="楷体_GB2312" pitchFamily="49" charset="-122"/>
                <a:cs typeface="Tahoma" panose="020B0604030504040204" pitchFamily="34" charset="0"/>
              </a:rPr>
              <a:t>用例</a:t>
            </a:r>
            <a:r>
              <a:rPr kumimoji="1" lang="en-US" altLang="zh-CN" sz="2800" b="1" dirty="0">
                <a:latin typeface="Times New Roman" panose="02020603050405020304"/>
                <a:ea typeface="楷体_GB2312" pitchFamily="49" charset="-122"/>
                <a:cs typeface="Tahoma" panose="020B0604030504040204" pitchFamily="34" charset="0"/>
              </a:rPr>
              <a:t>——</a:t>
            </a:r>
            <a:r>
              <a:rPr kumimoji="1" lang="zh-CN" altLang="en-US" sz="2800" b="1" dirty="0">
                <a:latin typeface="楷体_GB2312" pitchFamily="49" charset="-122"/>
                <a:ea typeface="楷体_GB2312" pitchFamily="49" charset="-122"/>
                <a:cs typeface="Tahoma" panose="020B0604030504040204" pitchFamily="34" charset="0"/>
              </a:rPr>
              <a:t>用以描述用户和产品或系统间如何交互的场景。</a:t>
            </a:r>
            <a:endParaRPr kumimoji="1" lang="zh-CN" altLang="en-US" sz="2800" b="1" dirty="0">
              <a:latin typeface="楷体_GB2312" pitchFamily="49" charset="-122"/>
              <a:ea typeface="楷体_GB2312" pitchFamily="49" charset="-122"/>
              <a:cs typeface="Tahoma" panose="020B0604030504040204" pitchFamily="34" charset="0"/>
            </a:endParaRPr>
          </a:p>
          <a:p>
            <a:pPr marL="742950" lvl="1" indent="-285750">
              <a:lnSpc>
                <a:spcPct val="120000"/>
              </a:lnSpc>
              <a:spcBef>
                <a:spcPct val="20000"/>
              </a:spcBef>
              <a:buClr>
                <a:schemeClr val="tx2"/>
              </a:buClr>
              <a:buSzPct val="75000"/>
              <a:buFont typeface="Monotype Sorts" pitchFamily="2" charset="2"/>
              <a:buNone/>
              <a:defRPr/>
            </a:pPr>
            <a:r>
              <a:rPr kumimoji="1" lang="zh-CN" altLang="en-US" sz="2800" b="1" dirty="0">
                <a:latin typeface="楷体_GB2312" pitchFamily="49" charset="-122"/>
                <a:ea typeface="楷体_GB2312" pitchFamily="49" charset="-122"/>
                <a:cs typeface="Tahoma" panose="020B0604030504040204" pitchFamily="34" charset="0"/>
              </a:rPr>
              <a:t>过程如下：</a:t>
            </a:r>
            <a:endParaRPr kumimoji="1" lang="zh-CN" altLang="en-US" sz="2800" b="1" dirty="0">
              <a:latin typeface="楷体_GB2312" pitchFamily="49" charset="-122"/>
              <a:ea typeface="楷体_GB2312" pitchFamily="49" charset="-122"/>
              <a:cs typeface="Tahoma" panose="020B0604030504040204" pitchFamily="34" charset="0"/>
            </a:endParaRPr>
          </a:p>
          <a:p>
            <a:pPr marL="742950" lvl="1" indent="-285750">
              <a:lnSpc>
                <a:spcPct val="120000"/>
              </a:lnSpc>
              <a:spcBef>
                <a:spcPct val="20000"/>
              </a:spcBef>
              <a:buClr>
                <a:schemeClr val="tx2"/>
              </a:buClr>
              <a:buSzPct val="75000"/>
              <a:buFont typeface="Arial" panose="020B0604020202020204" pitchFamily="34" charset="0"/>
              <a:buChar char="•"/>
              <a:defRPr/>
            </a:pPr>
            <a:r>
              <a:rPr kumimoji="1" lang="zh-CN" altLang="en-US" sz="2800" b="1" dirty="0">
                <a:latin typeface="楷体_GB2312" pitchFamily="49" charset="-122"/>
                <a:ea typeface="楷体_GB2312" pitchFamily="49" charset="-122"/>
                <a:cs typeface="Tahoma" panose="020B0604030504040204" pitchFamily="34" charset="0"/>
              </a:rPr>
              <a:t>标识系统的用户和他们的整体责任</a:t>
            </a:r>
            <a:endParaRPr kumimoji="1" lang="zh-CN" altLang="en-US" sz="2800" b="1" dirty="0">
              <a:latin typeface="楷体_GB2312" pitchFamily="49" charset="-122"/>
              <a:ea typeface="楷体_GB2312" pitchFamily="49" charset="-122"/>
              <a:cs typeface="Tahoma" panose="020B0604030504040204" pitchFamily="34" charset="0"/>
            </a:endParaRPr>
          </a:p>
          <a:p>
            <a:pPr marL="742950" lvl="1" indent="-285750">
              <a:lnSpc>
                <a:spcPct val="120000"/>
              </a:lnSpc>
              <a:spcBef>
                <a:spcPct val="20000"/>
              </a:spcBef>
              <a:buClr>
                <a:schemeClr val="tx2"/>
              </a:buClr>
              <a:buSzPct val="75000"/>
              <a:buFont typeface="Arial" panose="020B0604020202020204" pitchFamily="34" charset="0"/>
              <a:buChar char="•"/>
              <a:defRPr/>
            </a:pPr>
            <a:r>
              <a:rPr kumimoji="1" lang="zh-CN" altLang="en-US" sz="2800" b="1" dirty="0">
                <a:latin typeface="楷体_GB2312" pitchFamily="49" charset="-122"/>
                <a:ea typeface="楷体_GB2312" pitchFamily="49" charset="-122"/>
                <a:cs typeface="Tahoma" panose="020B0604030504040204" pitchFamily="34" charset="0"/>
              </a:rPr>
              <a:t>构造需求模型</a:t>
            </a:r>
            <a:endParaRPr kumimoji="1" lang="zh-CN" altLang="en-US" sz="2800" b="1" dirty="0">
              <a:latin typeface="楷体_GB2312" pitchFamily="49" charset="-122"/>
              <a:ea typeface="楷体_GB2312" pitchFamily="49" charset="-122"/>
              <a:cs typeface="Tahoma" panose="020B0604030504040204" pitchFamily="34" charset="0"/>
            </a:endParaRPr>
          </a:p>
          <a:p>
            <a:pPr marL="742950" lvl="1" indent="-285750">
              <a:lnSpc>
                <a:spcPct val="120000"/>
              </a:lnSpc>
              <a:spcBef>
                <a:spcPct val="20000"/>
              </a:spcBef>
              <a:buClr>
                <a:schemeClr val="tx2"/>
              </a:buClr>
              <a:buSzPct val="75000"/>
              <a:buFont typeface="Arial" panose="020B0604020202020204" pitchFamily="34" charset="0"/>
              <a:buChar char="•"/>
              <a:defRPr/>
            </a:pPr>
            <a:r>
              <a:rPr kumimoji="1" lang="zh-CN" altLang="en-US" sz="2800" b="1" dirty="0">
                <a:latin typeface="楷体_GB2312" pitchFamily="49" charset="-122"/>
                <a:ea typeface="楷体_GB2312" pitchFamily="49" charset="-122"/>
                <a:cs typeface="Tahoma" panose="020B0604030504040204" pitchFamily="34" charset="0"/>
              </a:rPr>
              <a:t>构造分析模型</a:t>
            </a:r>
            <a:r>
              <a:rPr kumimoji="1" lang="zh-CN" altLang="en-US" sz="3000" b="1" dirty="0">
                <a:effectLst>
                  <a:outerShdw blurRad="38100" dist="38100" dir="2700000" algn="tl">
                    <a:srgbClr val="C0C0C0"/>
                  </a:outerShdw>
                </a:effectLst>
                <a:latin typeface="宋体" panose="02010600030101010101" pitchFamily="2" charset="-122"/>
                <a:cs typeface="Tahoma" panose="020B0604030504040204" pitchFamily="34" charset="0"/>
              </a:rPr>
              <a:t>  </a:t>
            </a:r>
            <a:endParaRPr kumimoji="1" lang="zh-CN" altLang="en-US" sz="3000" b="1" dirty="0">
              <a:effectLst>
                <a:outerShdw blurRad="38100" dist="38100" dir="2700000" algn="tl">
                  <a:srgbClr val="C0C0C0"/>
                </a:outerShdw>
              </a:effectLst>
              <a:latin typeface="宋体" panose="02010600030101010101" pitchFamily="2" charset="-122"/>
              <a:cs typeface="Tahoma" panose="020B0604030504040204" pitchFamily="34" charset="0"/>
            </a:endParaRPr>
          </a:p>
        </p:txBody>
      </p:sp>
      <p:sp>
        <p:nvSpPr>
          <p:cNvPr id="5"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 </a:t>
            </a:r>
            <a:r>
              <a:rPr lang="zh-CN" altLang="en-US" sz="3200" dirty="0"/>
              <a:t>面向对象的概念与开发方法</a:t>
            </a:r>
            <a:endParaRPr lang="zh-CN" altLang="en-US" sz="3200" dirty="0"/>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1000100" y="1600200"/>
            <a:ext cx="7686700" cy="4525963"/>
          </a:xfrm>
        </p:spPr>
        <p:txBody>
          <a:bodyPr/>
          <a:lstStyle/>
          <a:p>
            <a:pPr eaLnBrk="1" hangingPunct="1">
              <a:buNone/>
            </a:pPr>
            <a:r>
              <a:rPr lang="en-US" altLang="zh-CN" sz="2800" b="1" dirty="0">
                <a:latin typeface="宋体" panose="02010600030101010101" pitchFamily="2" charset="-122"/>
                <a:ea typeface="宋体" panose="02010600030101010101" pitchFamily="2" charset="-122"/>
              </a:rPr>
              <a:t>3.2.1  </a:t>
            </a:r>
            <a:r>
              <a:rPr lang="zh-CN" altLang="en-US" sz="2800" b="1" dirty="0">
                <a:latin typeface="宋体" panose="02010600030101010101" pitchFamily="2" charset="-122"/>
                <a:ea typeface="宋体" panose="02010600030101010101" pitchFamily="2" charset="-122"/>
              </a:rPr>
              <a:t>面向对象的概念与开发方法</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solidFill>
                  <a:srgbClr val="C00000"/>
                </a:solidFill>
                <a:latin typeface="宋体" panose="02010600030101010101" pitchFamily="2" charset="-122"/>
                <a:ea typeface="宋体" panose="02010600030101010101" pitchFamily="2" charset="-122"/>
              </a:rPr>
              <a:t>3.2.2  UML</a:t>
            </a:r>
            <a:r>
              <a:rPr lang="zh-CN" altLang="en-US" sz="2800" b="1" dirty="0">
                <a:solidFill>
                  <a:srgbClr val="C00000"/>
                </a:solidFill>
                <a:latin typeface="宋体" panose="02010600030101010101" pitchFamily="2" charset="-122"/>
                <a:ea typeface="宋体" panose="02010600030101010101" pitchFamily="2" charset="-122"/>
              </a:rPr>
              <a:t>简介</a:t>
            </a:r>
            <a:endParaRPr lang="en-US" altLang="zh-CN" sz="2800" b="1" dirty="0">
              <a:solidFill>
                <a:srgbClr val="C00000"/>
              </a:solidFill>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3.2.3  UML</a:t>
            </a:r>
            <a:r>
              <a:rPr lang="zh-CN" altLang="en-US" sz="2800" b="1" dirty="0">
                <a:latin typeface="宋体" panose="02010600030101010101" pitchFamily="2" charset="-122"/>
                <a:ea typeface="宋体" panose="02010600030101010101" pitchFamily="2" charset="-122"/>
              </a:rPr>
              <a:t>的事物</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3.2.4  UML</a:t>
            </a:r>
            <a:r>
              <a:rPr lang="zh-CN" altLang="en-US" sz="2800" b="1" dirty="0">
                <a:latin typeface="宋体" panose="02010600030101010101" pitchFamily="2" charset="-122"/>
                <a:ea typeface="宋体" panose="02010600030101010101" pitchFamily="2" charset="-122"/>
              </a:rPr>
              <a:t>的关系</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3.2.5  UML</a:t>
            </a:r>
            <a:r>
              <a:rPr lang="zh-CN" altLang="en-US" sz="2800" b="1" dirty="0">
                <a:latin typeface="宋体" panose="02010600030101010101" pitchFamily="2" charset="-122"/>
                <a:ea typeface="宋体" panose="02010600030101010101" pitchFamily="2" charset="-122"/>
              </a:rPr>
              <a:t>的图</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3.2.6  </a:t>
            </a:r>
            <a:r>
              <a:rPr lang="zh-CN" altLang="en-US" sz="2800" b="1" dirty="0">
                <a:latin typeface="宋体" panose="02010600030101010101" pitchFamily="2" charset="-122"/>
                <a:ea typeface="宋体" panose="02010600030101010101" pitchFamily="2" charset="-122"/>
              </a:rPr>
              <a:t>使用和扩展</a:t>
            </a:r>
            <a:r>
              <a:rPr lang="en-US" altLang="zh-CN" sz="2800" b="1" dirty="0">
                <a:latin typeface="宋体" panose="02010600030101010101" pitchFamily="2" charset="-122"/>
                <a:ea typeface="宋体" panose="02010600030101010101" pitchFamily="2" charset="-122"/>
              </a:rPr>
              <a:t>UML</a:t>
            </a:r>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sz="4000" dirty="0"/>
              <a:t>3.2 </a:t>
            </a:r>
            <a:r>
              <a:rPr lang="zh-CN" altLang="en-US" sz="4000" dirty="0"/>
              <a:t>面向对象方法与</a:t>
            </a:r>
            <a:r>
              <a:rPr lang="en-US" altLang="zh-CN" sz="4000" dirty="0"/>
              <a:t>UML</a:t>
            </a:r>
            <a:endParaRPr lang="zh-CN" altLang="en-US" sz="40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sp>
        <p:nvSpPr>
          <p:cNvPr id="7" name="Rectangle 3"/>
          <p:cNvSpPr txBox="1">
            <a:spLocks noChangeArrowheads="1"/>
          </p:cNvSpPr>
          <p:nvPr/>
        </p:nvSpPr>
        <p:spPr bwMode="auto">
          <a:xfrm>
            <a:off x="428596" y="1714488"/>
            <a:ext cx="8229600" cy="4500594"/>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zh-CN" altLang="en-US" sz="3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为什么要建模</a:t>
            </a:r>
            <a:endParaRPr kumimoji="0" lang="zh-CN" altLang="en-US" sz="3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endParaRPr>
          </a:p>
          <a:p>
            <a:pPr marL="742950" marR="0" lvl="1" indent="-285750" algn="l" defTabSz="914400" rtl="0" eaLnBrk="1" fontAlgn="base" latinLnBrk="0" hangingPunct="1">
              <a:lnSpc>
                <a:spcPct val="90000"/>
              </a:lnSpc>
              <a:spcBef>
                <a:spcPct val="20000"/>
              </a:spcBef>
              <a:spcAft>
                <a:spcPct val="0"/>
              </a:spcAft>
              <a:buClrTx/>
              <a:buSzTx/>
              <a:buFontTx/>
              <a:buBlip>
                <a:blip r:embed="rId1"/>
              </a:buBlip>
              <a:defRPr/>
            </a:pPr>
            <a:r>
              <a:rPr kumimoji="0" lang="zh-CN" altLang="en-US" sz="28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rPr>
              <a:t>软件是产品而非“程序”</a:t>
            </a:r>
            <a:endParaRPr kumimoji="0" lang="zh-CN" altLang="en-US" sz="28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endParaRPr>
          </a:p>
          <a:p>
            <a:pPr marL="1143000" marR="0" lvl="2" indent="-228600" algn="l" defTabSz="914400" rtl="0" eaLnBrk="1" fontAlgn="base" latinLnBrk="0" hangingPunct="1">
              <a:lnSpc>
                <a:spcPct val="90000"/>
              </a:lnSpc>
              <a:spcBef>
                <a:spcPct val="20000"/>
              </a:spcBef>
              <a:spcAft>
                <a:spcPct val="0"/>
              </a:spcAft>
              <a:buClrTx/>
              <a:buSzTx/>
              <a:buFontTx/>
              <a:buBlip>
                <a:blip r:embed="rId2"/>
              </a:buBlip>
              <a:defRPr/>
            </a:pPr>
            <a:r>
              <a:rPr kumimoji="0" lang="zh-CN" altLang="en-US"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对它的要求和所有其他工业产品是一样的</a:t>
            </a:r>
            <a:endParaRPr kumimoji="0" lang="zh-CN" altLang="en-US"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1600200" marR="0" lvl="3" indent="-228600" algn="l" defTabSz="914400" rtl="0" eaLnBrk="1" fontAlgn="base" latinLnBrk="0" hangingPunct="1">
              <a:lnSpc>
                <a:spcPct val="90000"/>
              </a:lnSpc>
              <a:spcBef>
                <a:spcPct val="20000"/>
              </a:spcBef>
              <a:spcAft>
                <a:spcPct val="0"/>
              </a:spcAft>
              <a:buClrTx/>
              <a:buSzTx/>
              <a:buFontTx/>
              <a:buBlip>
                <a:blip r:embed="rId1"/>
              </a:buBlip>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使用者和制造者分离</a:t>
            </a:r>
            <a:endPar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1600200" marR="0" lvl="3" indent="-228600" algn="l" defTabSz="914400" rtl="0" eaLnBrk="1" fontAlgn="base" latinLnBrk="0" hangingPunct="1">
              <a:lnSpc>
                <a:spcPct val="90000"/>
              </a:lnSpc>
              <a:spcBef>
                <a:spcPct val="20000"/>
              </a:spcBef>
              <a:spcAft>
                <a:spcPct val="0"/>
              </a:spcAft>
              <a:buClrTx/>
              <a:buSzTx/>
              <a:buFontTx/>
              <a:buBlip>
                <a:blip r:embed="rId1"/>
              </a:buBlip>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质量要求、文档、维护</a:t>
            </a:r>
            <a:endPar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1143000" marR="0" lvl="2" indent="-228600" algn="l" defTabSz="914400" rtl="0" eaLnBrk="1" fontAlgn="base" latinLnBrk="0" hangingPunct="1">
              <a:lnSpc>
                <a:spcPct val="90000"/>
              </a:lnSpc>
              <a:spcBef>
                <a:spcPct val="20000"/>
              </a:spcBef>
              <a:spcAft>
                <a:spcPct val="0"/>
              </a:spcAft>
              <a:buClrTx/>
              <a:buSzTx/>
              <a:buFontTx/>
              <a:buBlip>
                <a:blip r:embed="rId2"/>
              </a:buBlip>
              <a:defRPr/>
            </a:pPr>
            <a:r>
              <a:rPr kumimoji="0" lang="zh-CN" altLang="en-US"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软件产品的生产和其他工业产品的生产也是一样的</a:t>
            </a:r>
            <a:endParaRPr kumimoji="0" lang="zh-CN" altLang="en-US"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1600200" marR="0" lvl="3" indent="-228600" algn="l" defTabSz="914400" rtl="0" eaLnBrk="1" fontAlgn="base" latinLnBrk="0" hangingPunct="1">
              <a:lnSpc>
                <a:spcPct val="90000"/>
              </a:lnSpc>
              <a:spcBef>
                <a:spcPct val="20000"/>
              </a:spcBef>
              <a:spcAft>
                <a:spcPct val="0"/>
              </a:spcAft>
              <a:buClrTx/>
              <a:buSzTx/>
              <a:buFontTx/>
              <a:buBlip>
                <a:blip r:embed="rId1"/>
              </a:buBlip>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生产：团队、工具的使用（</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Compiler,..</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技术复用</a:t>
            </a:r>
            <a:endPar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1600200" marR="0" lvl="3" indent="-228600" algn="l" defTabSz="914400" rtl="0" eaLnBrk="1" fontAlgn="base" latinLnBrk="0" hangingPunct="1">
              <a:lnSpc>
                <a:spcPct val="90000"/>
              </a:lnSpc>
              <a:spcBef>
                <a:spcPct val="20000"/>
              </a:spcBef>
              <a:spcAft>
                <a:spcPct val="0"/>
              </a:spcAft>
              <a:buClrTx/>
              <a:buSzTx/>
              <a:buFontTx/>
              <a:buBlip>
                <a:blip r:embed="rId1"/>
              </a:buBlip>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如何满足？  先设计，再生产！  </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  </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建模！</a:t>
            </a:r>
            <a:endPar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742950" marR="0" lvl="1" indent="-285750" algn="l" defTabSz="914400" rtl="0" eaLnBrk="1" fontAlgn="base" latinLnBrk="0" hangingPunct="1">
              <a:lnSpc>
                <a:spcPct val="90000"/>
              </a:lnSpc>
              <a:spcBef>
                <a:spcPct val="20000"/>
              </a:spcBef>
              <a:spcAft>
                <a:spcPct val="0"/>
              </a:spcAft>
              <a:buClrTx/>
              <a:buSzTx/>
              <a:buFontTx/>
              <a:buBlip>
                <a:blip r:embed="rId1"/>
              </a:buBlip>
              <a:defRPr/>
            </a:pPr>
            <a:r>
              <a:rPr kumimoji="0" lang="zh-CN" altLang="en-US" sz="28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rPr>
              <a:t>模型是对现实世界的简化</a:t>
            </a:r>
            <a:endParaRPr kumimoji="0" lang="zh-CN" altLang="en-US" sz="28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endParaRPr>
          </a:p>
          <a:p>
            <a:pPr marL="1143000" marR="0" lvl="2" indent="-228600" algn="l" defTabSz="914400" rtl="0" eaLnBrk="1" fontAlgn="base" latinLnBrk="0" hangingPunct="1">
              <a:lnSpc>
                <a:spcPct val="90000"/>
              </a:lnSpc>
              <a:spcBef>
                <a:spcPct val="20000"/>
              </a:spcBef>
              <a:spcAft>
                <a:spcPct val="0"/>
              </a:spcAft>
              <a:buClrTx/>
              <a:buSzTx/>
              <a:buFontTx/>
              <a:buBlip>
                <a:blip r:embed="rId2"/>
              </a:buBlip>
              <a:defRPr/>
            </a:pPr>
            <a:r>
              <a:rPr kumimoji="0" lang="zh-CN" altLang="en-US"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在成熟的工业生产领域，建模得到了广泛的应用</a:t>
            </a:r>
            <a:endParaRPr kumimoji="0" lang="zh-CN" altLang="en-US"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1600200" marR="0" lvl="3" indent="-228600" algn="l" defTabSz="914400" rtl="0" eaLnBrk="1" fontAlgn="base" latinLnBrk="0" hangingPunct="1">
              <a:lnSpc>
                <a:spcPct val="90000"/>
              </a:lnSpc>
              <a:spcBef>
                <a:spcPct val="20000"/>
              </a:spcBef>
              <a:spcAft>
                <a:spcPct val="0"/>
              </a:spcAft>
              <a:buClrTx/>
              <a:buSzTx/>
              <a:buFontTx/>
              <a:buBlip>
                <a:blip r:embed="rId1"/>
              </a:buBlip>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例如</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 </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电子工业</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 ...</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p:spPr>
        <p:txBody>
          <a:bodyPr lIns="92075" tIns="46038" rIns="92075" bIns="46038"/>
          <a:lstStyle/>
          <a:p>
            <a:pPr algn="l" eaLnBrk="1" hangingPunct="1"/>
            <a:r>
              <a:rPr lang="en-US" altLang="zh-CN">
                <a:solidFill>
                  <a:schemeClr val="bg1"/>
                </a:solidFill>
              </a:rPr>
              <a:t>1.</a:t>
            </a:r>
            <a:r>
              <a:rPr lang="zh-CN" altLang="en-US">
                <a:solidFill>
                  <a:schemeClr val="bg1"/>
                </a:solidFill>
              </a:rPr>
              <a:t>软件产品开发和软件建模</a:t>
            </a:r>
            <a:br>
              <a:rPr lang="zh-CN" altLang="en-US">
                <a:solidFill>
                  <a:schemeClr val="bg1"/>
                </a:solidFill>
              </a:rPr>
            </a:br>
            <a:endParaRPr lang="zh-CN" altLang="en-US">
              <a:solidFill>
                <a:schemeClr val="bg1"/>
              </a:solidFill>
            </a:endParaRPr>
          </a:p>
        </p:txBody>
      </p:sp>
      <p:sp>
        <p:nvSpPr>
          <p:cNvPr id="879619" name="Rectangle 3"/>
          <p:cNvSpPr>
            <a:spLocks noChangeArrowheads="1"/>
          </p:cNvSpPr>
          <p:nvPr/>
        </p:nvSpPr>
        <p:spPr bwMode="auto">
          <a:xfrm>
            <a:off x="304800" y="1981200"/>
            <a:ext cx="8610600" cy="4114800"/>
          </a:xfrm>
          <a:prstGeom prst="rect">
            <a:avLst/>
          </a:prstGeom>
          <a:noFill/>
          <a:ln w="9525">
            <a:noFill/>
            <a:miter lim="800000"/>
          </a:ln>
          <a:effectLst/>
        </p:spPr>
        <p:txBody>
          <a:bodyPr lIns="92075" tIns="46038" rIns="92075" bIns="46038"/>
          <a:lstStyle/>
          <a:p>
            <a:pPr marL="342900" indent="-342900" algn="l">
              <a:spcBef>
                <a:spcPct val="20000"/>
              </a:spcBef>
              <a:buFontTx/>
              <a:buChar char="•"/>
              <a:defRPr/>
            </a:pPr>
            <a:r>
              <a:rPr lang="zh-CN" altLang="en-US" sz="3200" dirty="0">
                <a:effectLst>
                  <a:outerShdw blurRad="38100" dist="38100" dir="2700000" algn="tl">
                    <a:srgbClr val="808080"/>
                  </a:outerShdw>
                </a:effectLst>
                <a:latin typeface="SimSun+1"/>
                <a:ea typeface="宋体" panose="02010600030101010101" pitchFamily="2" charset="-122"/>
              </a:rPr>
              <a:t>在</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成</a:t>
            </a:r>
            <a:r>
              <a:rPr lang="zh-CN" altLang="en-US" sz="3200" dirty="0">
                <a:effectLst>
                  <a:outerShdw blurRad="38100" dist="38100" dir="2700000" algn="tl">
                    <a:srgbClr val="808080"/>
                  </a:outerShdw>
                </a:effectLst>
                <a:latin typeface="SimSun+1"/>
                <a:ea typeface="宋体" panose="02010600030101010101" pitchFamily="2" charset="-122"/>
              </a:rPr>
              <a:t>熟</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的工</a:t>
            </a:r>
            <a:r>
              <a:rPr lang="zh-CN" altLang="en-US" sz="3200" dirty="0">
                <a:effectLst>
                  <a:outerShdw blurRad="38100" dist="38100" dir="2700000" algn="tl">
                    <a:srgbClr val="808080"/>
                  </a:outerShdw>
                </a:effectLst>
                <a:latin typeface="SimSun+1"/>
                <a:ea typeface="宋体" panose="02010600030101010101" pitchFamily="2" charset="-122"/>
              </a:rPr>
              <a:t>业生</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产</a:t>
            </a:r>
            <a:r>
              <a:rPr lang="zh-CN" altLang="en-US" sz="3200" dirty="0">
                <a:effectLst>
                  <a:outerShdw blurRad="38100" dist="38100" dir="2700000" algn="tl">
                    <a:srgbClr val="808080"/>
                  </a:outerShdw>
                </a:effectLst>
                <a:latin typeface="SimSun+3"/>
                <a:ea typeface="宋体" panose="02010600030101010101" pitchFamily="2" charset="-122"/>
              </a:rPr>
              <a:t>领</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域</a:t>
            </a:r>
            <a:r>
              <a:rPr lang="zh-CN" altLang="en-US" sz="3200" dirty="0">
                <a:effectLst>
                  <a:outerShdw blurRad="38100" dist="38100" dir="2700000" algn="tl">
                    <a:srgbClr val="808080"/>
                  </a:outerShdw>
                </a:effectLst>
                <a:latin typeface="SimSun+1"/>
                <a:ea typeface="宋体" panose="02010600030101010101" pitchFamily="2" charset="-122"/>
              </a:rPr>
              <a:t>，</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建模的</a:t>
            </a:r>
            <a:r>
              <a:rPr lang="zh-CN" altLang="en-US" sz="3200" dirty="0">
                <a:effectLst>
                  <a:outerShdw blurRad="38100" dist="38100" dir="2700000" algn="tl">
                    <a:srgbClr val="808080"/>
                  </a:outerShdw>
                </a:effectLst>
                <a:latin typeface="SimSun+1"/>
                <a:ea typeface="宋体" panose="02010600030101010101" pitchFamily="2" charset="-122"/>
              </a:rPr>
              <a:t>方</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法</a:t>
            </a:r>
            <a:r>
              <a:rPr lang="zh-CN" altLang="en-US" sz="3200" dirty="0">
                <a:effectLst>
                  <a:outerShdw blurRad="38100" dist="38100" dir="2700000" algn="tl">
                    <a:srgbClr val="808080"/>
                  </a:outerShdw>
                </a:effectLst>
                <a:latin typeface="SimSun+1"/>
                <a:ea typeface="宋体" panose="02010600030101010101" pitchFamily="2" charset="-122"/>
              </a:rPr>
              <a:t>得</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到</a:t>
            </a:r>
            <a:r>
              <a:rPr lang="zh-CN" altLang="en-US" sz="3200" dirty="0">
                <a:effectLst>
                  <a:outerShdw blurRad="38100" dist="38100" dir="2700000" algn="tl">
                    <a:srgbClr val="808080"/>
                  </a:outerShdw>
                </a:effectLst>
                <a:latin typeface="SimSun+1"/>
                <a:ea typeface="宋体" panose="02010600030101010101" pitchFamily="2" charset="-122"/>
              </a:rPr>
              <a:t>了</a:t>
            </a:r>
            <a:r>
              <a:rPr lang="zh-CN" altLang="en-US" sz="3200" dirty="0">
                <a:effectLst>
                  <a:outerShdw blurRad="38100" dist="38100" dir="2700000" algn="tl">
                    <a:srgbClr val="808080"/>
                  </a:outerShdw>
                </a:effectLst>
                <a:latin typeface="SimSun+3"/>
                <a:ea typeface="宋体" panose="02010600030101010101" pitchFamily="2" charset="-122"/>
              </a:rPr>
              <a:t>广</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泛的</a:t>
            </a:r>
            <a:r>
              <a:rPr lang="zh-CN" altLang="en-US" sz="3200" dirty="0">
                <a:effectLst>
                  <a:outerShdw blurRad="38100" dist="38100" dir="2700000" algn="tl">
                    <a:srgbClr val="808080"/>
                  </a:outerShdw>
                </a:effectLst>
                <a:latin typeface="SimSun+1"/>
                <a:ea typeface="宋体" panose="02010600030101010101" pitchFamily="2" charset="-122"/>
              </a:rPr>
              <a:t>应</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用</a:t>
            </a:r>
            <a:r>
              <a:rPr lang="en-US" altLang="zh-CN" sz="3200" dirty="0">
                <a:effectLst>
                  <a:outerShdw blurRad="38100" dist="38100" dir="2700000" algn="tl">
                    <a:srgbClr val="808080"/>
                  </a:outerShdw>
                </a:effectLst>
                <a:latin typeface="宋体" panose="02010600030101010101" pitchFamily="2" charset="-122"/>
                <a:ea typeface="宋体" panose="02010600030101010101" pitchFamily="2" charset="-122"/>
              </a:rPr>
              <a:t>, </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例如</a:t>
            </a:r>
            <a:r>
              <a:rPr lang="en-US" altLang="zh-CN" sz="3200" dirty="0">
                <a:effectLst>
                  <a:outerShdw blurRad="38100" dist="38100" dir="2700000" algn="tl">
                    <a:srgbClr val="808080"/>
                  </a:outerShdw>
                </a:effectLst>
                <a:latin typeface="宋体" panose="02010600030101010101" pitchFamily="2" charset="-122"/>
                <a:ea typeface="宋体" panose="02010600030101010101" pitchFamily="2" charset="-122"/>
              </a:rPr>
              <a:t>: </a:t>
            </a:r>
            <a:r>
              <a:rPr lang="zh-CN" altLang="en-US" sz="3200" dirty="0">
                <a:effectLst>
                  <a:outerShdw blurRad="38100" dist="38100" dir="2700000" algn="tl">
                    <a:srgbClr val="808080"/>
                  </a:outerShdw>
                </a:effectLst>
                <a:latin typeface="宋体" panose="02010600030101010101" pitchFamily="2" charset="-122"/>
                <a:ea typeface="宋体" panose="02010600030101010101" pitchFamily="2" charset="-122"/>
              </a:rPr>
              <a:t>电子工业</a:t>
            </a:r>
            <a:r>
              <a:rPr lang="en-US" altLang="zh-CN" sz="3200" dirty="0">
                <a:effectLst>
                  <a:outerShdw blurRad="38100" dist="38100" dir="2700000" algn="tl">
                    <a:srgbClr val="808080"/>
                  </a:outerShdw>
                </a:effectLst>
                <a:latin typeface="宋体" panose="02010600030101010101" pitchFamily="2" charset="-122"/>
                <a:ea typeface="宋体" panose="02010600030101010101" pitchFamily="2" charset="-122"/>
              </a:rPr>
              <a:t>… ...</a:t>
            </a:r>
            <a:endParaRPr lang="en-US" altLang="zh-CN" sz="3200" dirty="0">
              <a:effectLst>
                <a:outerShdw blurRad="38100" dist="38100" dir="2700000" algn="tl">
                  <a:srgbClr val="808080"/>
                </a:outerShdw>
              </a:effectLst>
              <a:ea typeface="宋体" panose="02010600030101010101" pitchFamily="2" charset="-122"/>
            </a:endParaRPr>
          </a:p>
          <a:p>
            <a:pPr marL="742950" lvl="1" indent="-285750" algn="l">
              <a:spcBef>
                <a:spcPct val="20000"/>
              </a:spcBef>
              <a:buFontTx/>
              <a:buChar char="–"/>
              <a:defRPr/>
            </a:pPr>
            <a:r>
              <a:rPr lang="zh-CN" altLang="en-US" sz="2800" dirty="0">
                <a:ea typeface="宋体" panose="02010600030101010101" pitchFamily="2" charset="-122"/>
              </a:rPr>
              <a:t>在设计收音机的时候：</a:t>
            </a:r>
            <a:endParaRPr lang="zh-CN" altLang="en-US" sz="2800" dirty="0">
              <a:ea typeface="宋体" panose="02010600030101010101" pitchFamily="2" charset="-122"/>
            </a:endParaRPr>
          </a:p>
          <a:p>
            <a:pPr marL="1143000" lvl="2" indent="-228600" algn="l">
              <a:spcBef>
                <a:spcPct val="20000"/>
              </a:spcBef>
              <a:buFontTx/>
              <a:buChar char="•"/>
              <a:defRPr/>
            </a:pPr>
            <a:r>
              <a:rPr lang="en-US" altLang="zh-CN" sz="2400" dirty="0">
                <a:ea typeface="宋体" panose="02010600030101010101" pitchFamily="2" charset="-122"/>
              </a:rPr>
              <a:t>1.</a:t>
            </a:r>
            <a:r>
              <a:rPr lang="zh-CN" altLang="en-US" sz="2400" dirty="0">
                <a:ea typeface="宋体" panose="02010600030101010101" pitchFamily="2" charset="-122"/>
              </a:rPr>
              <a:t>先确定收音机是几个波段、有几个喇叭</a:t>
            </a:r>
            <a:r>
              <a:rPr lang="en-US" altLang="zh-CN" sz="2400" dirty="0">
                <a:ea typeface="宋体" panose="02010600030101010101" pitchFamily="2" charset="-122"/>
              </a:rPr>
              <a:t>,</a:t>
            </a:r>
            <a:r>
              <a:rPr lang="zh-CN" altLang="en-US" sz="2400" dirty="0">
                <a:ea typeface="宋体" panose="02010600030101010101" pitchFamily="2" charset="-122"/>
              </a:rPr>
              <a:t>等等</a:t>
            </a:r>
            <a:r>
              <a:rPr lang="en-US" altLang="zh-CN" sz="2400" dirty="0">
                <a:effectLst>
                  <a:outerShdw blurRad="38100" dist="38100" dir="2700000" algn="tl">
                    <a:srgbClr val="808080"/>
                  </a:outerShdw>
                </a:effectLst>
                <a:ea typeface="宋体" panose="02010600030101010101" pitchFamily="2" charset="-122"/>
              </a:rPr>
              <a:t>(</a:t>
            </a:r>
            <a:r>
              <a:rPr lang="zh-CN" altLang="en-US" sz="2400" dirty="0">
                <a:effectLst>
                  <a:outerShdw blurRad="38100" dist="38100" dir="2700000" algn="tl">
                    <a:srgbClr val="808080"/>
                  </a:outerShdw>
                </a:effectLst>
                <a:ea typeface="宋体" panose="02010600030101010101" pitchFamily="2" charset="-122"/>
              </a:rPr>
              <a:t>图</a:t>
            </a:r>
            <a:r>
              <a:rPr lang="en-US" altLang="zh-CN" sz="2400" dirty="0">
                <a:effectLst>
                  <a:outerShdw blurRad="38100" dist="38100" dir="2700000" algn="tl">
                    <a:srgbClr val="808080"/>
                  </a:outerShdw>
                </a:effectLst>
                <a:ea typeface="宋体" panose="02010600030101010101" pitchFamily="2" charset="-122"/>
              </a:rPr>
              <a:t>...)</a:t>
            </a:r>
            <a:endParaRPr lang="en-US" altLang="zh-CN" sz="2400" dirty="0">
              <a:ea typeface="宋体" panose="02010600030101010101" pitchFamily="2" charset="-122"/>
            </a:endParaRPr>
          </a:p>
          <a:p>
            <a:pPr marL="1143000" lvl="2" indent="-228600" algn="l">
              <a:spcBef>
                <a:spcPct val="20000"/>
              </a:spcBef>
              <a:buFontTx/>
              <a:buChar char="•"/>
              <a:defRPr/>
            </a:pPr>
            <a:r>
              <a:rPr lang="en-US" altLang="zh-CN" sz="2400" dirty="0">
                <a:ea typeface="宋体" panose="02010600030101010101" pitchFamily="2" charset="-122"/>
              </a:rPr>
              <a:t>2.</a:t>
            </a:r>
            <a:r>
              <a:rPr lang="zh-CN" altLang="en-US" sz="2400" dirty="0">
                <a:ea typeface="宋体" panose="02010600030101010101" pitchFamily="2" charset="-122"/>
              </a:rPr>
              <a:t>然后，设计电路图。用集成电路符号、晶 体管符号、电阻电容符号，加上各种标注</a:t>
            </a:r>
            <a:r>
              <a:rPr lang="en-US" altLang="zh-CN" sz="2400" dirty="0">
                <a:effectLst>
                  <a:outerShdw blurRad="38100" dist="38100" dir="2700000" algn="tl">
                    <a:srgbClr val="808080"/>
                  </a:outerShdw>
                </a:effectLst>
                <a:ea typeface="宋体" panose="02010600030101010101" pitchFamily="2" charset="-122"/>
              </a:rPr>
              <a:t>(</a:t>
            </a:r>
            <a:r>
              <a:rPr lang="zh-CN" altLang="en-US" sz="2400" dirty="0">
                <a:effectLst>
                  <a:outerShdw blurRad="38100" dist="38100" dir="2700000" algn="tl">
                    <a:srgbClr val="808080"/>
                  </a:outerShdw>
                </a:effectLst>
                <a:ea typeface="宋体" panose="02010600030101010101" pitchFamily="2" charset="-122"/>
              </a:rPr>
              <a:t>图</a:t>
            </a:r>
            <a:r>
              <a:rPr lang="en-US" altLang="zh-CN" sz="2400" dirty="0">
                <a:effectLst>
                  <a:outerShdw blurRad="38100" dist="38100" dir="2700000" algn="tl">
                    <a:srgbClr val="808080"/>
                  </a:outerShdw>
                </a:effectLst>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a:t>
            </a:r>
            <a:endParaRPr lang="zh-CN" altLang="en-US" sz="2400" dirty="0">
              <a:ea typeface="宋体" panose="02010600030101010101" pitchFamily="2" charset="-122"/>
            </a:endParaRPr>
          </a:p>
          <a:p>
            <a:pPr marL="1143000" lvl="2" indent="-228600" algn="l">
              <a:spcBef>
                <a:spcPct val="20000"/>
              </a:spcBef>
              <a:buFontTx/>
              <a:buChar char="•"/>
              <a:defRPr/>
            </a:pPr>
            <a:r>
              <a:rPr lang="en-US" altLang="zh-CN" sz="2400" dirty="0">
                <a:ea typeface="宋体" panose="02010600030101010101" pitchFamily="2" charset="-122"/>
              </a:rPr>
              <a:t>3.</a:t>
            </a:r>
            <a:r>
              <a:rPr lang="zh-CN" altLang="en-US" sz="2400" dirty="0">
                <a:ea typeface="宋体" panose="02010600030101010101" pitchFamily="2" charset="-122"/>
              </a:rPr>
              <a:t>最后，设计电路板</a:t>
            </a:r>
            <a:r>
              <a:rPr lang="en-US" altLang="zh-CN" sz="2400" dirty="0">
                <a:effectLst>
                  <a:outerShdw blurRad="38100" dist="38100" dir="2700000" algn="tl">
                    <a:srgbClr val="808080"/>
                  </a:outerShdw>
                </a:effectLst>
                <a:ea typeface="宋体" panose="02010600030101010101" pitchFamily="2" charset="-122"/>
              </a:rPr>
              <a:t>(</a:t>
            </a:r>
            <a:r>
              <a:rPr lang="zh-CN" altLang="en-US" sz="2400" dirty="0">
                <a:effectLst>
                  <a:outerShdw blurRad="38100" dist="38100" dir="2700000" algn="tl">
                    <a:srgbClr val="808080"/>
                  </a:outerShdw>
                </a:effectLst>
                <a:ea typeface="宋体" panose="02010600030101010101" pitchFamily="2" charset="-122"/>
              </a:rPr>
              <a:t>图</a:t>
            </a:r>
            <a:r>
              <a:rPr lang="en-US" altLang="zh-CN" sz="2400" dirty="0">
                <a:effectLst>
                  <a:outerShdw blurRad="38100" dist="38100" dir="2700000" algn="tl">
                    <a:srgbClr val="808080"/>
                  </a:outerShdw>
                </a:effectLst>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，调试，定型，生产 。</a:t>
            </a:r>
            <a:endParaRPr lang="zh-CN" altLang="en-US" sz="2400" dirty="0">
              <a:ea typeface="宋体" panose="02010600030101010101" pitchFamily="2" charset="-122"/>
            </a:endParaRPr>
          </a:p>
          <a:p>
            <a:pPr marL="742950" lvl="1" indent="-285750" algn="l">
              <a:spcBef>
                <a:spcPct val="20000"/>
              </a:spcBef>
              <a:buFontTx/>
              <a:buChar char="–"/>
              <a:defRPr/>
            </a:pPr>
            <a:r>
              <a:rPr lang="zh-CN" altLang="en-US" sz="2800" dirty="0">
                <a:ea typeface="宋体" panose="02010600030101010101" pitchFamily="2" charset="-122"/>
              </a:rPr>
              <a:t>电路图就是模型，是现实世界的简化</a:t>
            </a:r>
            <a:r>
              <a:rPr lang="en-US" altLang="zh-CN" sz="2800" dirty="0">
                <a:effectLst>
                  <a:outerShdw blurRad="38100" dist="38100" dir="2700000" algn="tl">
                    <a:srgbClr val="808080"/>
                  </a:outerShdw>
                </a:effectLst>
                <a:ea typeface="宋体" panose="02010600030101010101" pitchFamily="2" charset="-122"/>
              </a:rPr>
              <a:t>(</a:t>
            </a:r>
            <a:r>
              <a:rPr lang="zh-CN" altLang="en-US" sz="2800" dirty="0">
                <a:effectLst>
                  <a:outerShdw blurRad="38100" dist="38100" dir="2700000" algn="tl">
                    <a:srgbClr val="808080"/>
                  </a:outerShdw>
                </a:effectLst>
                <a:ea typeface="宋体" panose="02010600030101010101" pitchFamily="2" charset="-122"/>
              </a:rPr>
              <a:t>图</a:t>
            </a:r>
            <a:r>
              <a:rPr lang="en-US" altLang="zh-CN" sz="2800" dirty="0">
                <a:effectLst>
                  <a:outerShdw blurRad="38100" dist="38100" dir="2700000" algn="tl">
                    <a:srgbClr val="808080"/>
                  </a:outerShdw>
                </a:effectLst>
                <a:ea typeface="宋体" panose="02010600030101010101" pitchFamily="2" charset="-122"/>
              </a:rPr>
              <a:t>...)</a:t>
            </a:r>
            <a:endParaRPr lang="en-US" altLang="zh-CN" sz="2800" dirty="0">
              <a:ea typeface="宋体" panose="02010600030101010101" pitchFamily="2" charset="-122"/>
            </a:endParaRPr>
          </a:p>
          <a:p>
            <a:pPr marL="342900" indent="-342900" algn="l">
              <a:spcBef>
                <a:spcPct val="20000"/>
              </a:spcBef>
              <a:buFontTx/>
              <a:buChar char="•"/>
              <a:defRPr/>
            </a:pPr>
            <a:r>
              <a:rPr lang="zh-CN" altLang="en-US" sz="3200" dirty="0">
                <a:ea typeface="宋体" panose="02010600030101010101" pitchFamily="2" charset="-122"/>
              </a:rPr>
              <a:t>再看看我们现在软件是怎么做的</a:t>
            </a:r>
            <a:r>
              <a:rPr lang="en-US" altLang="zh-CN" sz="3200" dirty="0">
                <a:ea typeface="宋体" panose="02010600030101010101" pitchFamily="2" charset="-122"/>
              </a:rPr>
              <a:t>...	</a:t>
            </a:r>
            <a:endParaRPr lang="en-US" altLang="zh-CN" sz="3200" dirty="0">
              <a:ea typeface="宋体" panose="02010600030101010101" pitchFamily="2" charset="-122"/>
            </a:endParaRPr>
          </a:p>
        </p:txBody>
      </p:sp>
      <p:pic>
        <p:nvPicPr>
          <p:cNvPr id="879620" name="Picture 4" descr="radio"/>
          <p:cNvPicPr>
            <a:picLocks noChangeAspect="1" noChangeArrowheads="1"/>
          </p:cNvPicPr>
          <p:nvPr/>
        </p:nvPicPr>
        <p:blipFill>
          <a:blip r:embed="rId1"/>
          <a:srcRect/>
          <a:stretch>
            <a:fillRect/>
          </a:stretch>
        </p:blipFill>
        <p:spPr bwMode="auto">
          <a:xfrm>
            <a:off x="4983162" y="285728"/>
            <a:ext cx="4160838" cy="3062288"/>
          </a:xfrm>
          <a:prstGeom prst="rect">
            <a:avLst/>
          </a:prstGeom>
          <a:noFill/>
          <a:ln w="38100">
            <a:solidFill>
              <a:srgbClr val="00CCFF"/>
            </a:solidFill>
            <a:miter lim="800000"/>
            <a:headEnd/>
            <a:tailEnd/>
          </a:ln>
        </p:spPr>
      </p:pic>
      <p:pic>
        <p:nvPicPr>
          <p:cNvPr id="879621" name="Picture 5" descr="dianlutu"/>
          <p:cNvPicPr>
            <a:picLocks noChangeAspect="1" noChangeArrowheads="1"/>
          </p:cNvPicPr>
          <p:nvPr/>
        </p:nvPicPr>
        <p:blipFill>
          <a:blip r:embed="rId2"/>
          <a:srcRect/>
          <a:stretch>
            <a:fillRect/>
          </a:stretch>
        </p:blipFill>
        <p:spPr bwMode="auto">
          <a:xfrm>
            <a:off x="0" y="214290"/>
            <a:ext cx="8686800" cy="3808413"/>
          </a:xfrm>
          <a:prstGeom prst="rect">
            <a:avLst/>
          </a:prstGeom>
          <a:noFill/>
          <a:ln w="38100">
            <a:solidFill>
              <a:srgbClr val="00CCFF"/>
            </a:solidFill>
            <a:miter lim="800000"/>
            <a:headEnd/>
            <a:tailEnd/>
          </a:ln>
        </p:spPr>
      </p:pic>
      <p:pic>
        <p:nvPicPr>
          <p:cNvPr id="879622" name="Picture 6" descr="buxiantu"/>
          <p:cNvPicPr>
            <a:picLocks noChangeAspect="1" noChangeArrowheads="1"/>
          </p:cNvPicPr>
          <p:nvPr/>
        </p:nvPicPr>
        <p:blipFill>
          <a:blip r:embed="rId3"/>
          <a:srcRect/>
          <a:stretch>
            <a:fillRect/>
          </a:stretch>
        </p:blipFill>
        <p:spPr bwMode="auto">
          <a:xfrm>
            <a:off x="4210050" y="1142984"/>
            <a:ext cx="4933950" cy="4567238"/>
          </a:xfrm>
          <a:prstGeom prst="rect">
            <a:avLst/>
          </a:prstGeom>
          <a:noFill/>
          <a:ln w="38100">
            <a:solidFill>
              <a:srgbClr val="00CCFF"/>
            </a:solidFill>
            <a:miter lim="800000"/>
            <a:headEnd/>
            <a:tailEnd/>
          </a:ln>
        </p:spPr>
      </p:pic>
      <p:pic>
        <p:nvPicPr>
          <p:cNvPr id="879623" name="Picture 7" descr="电子元件"/>
          <p:cNvPicPr>
            <a:picLocks noChangeAspect="1" noChangeArrowheads="1"/>
          </p:cNvPicPr>
          <p:nvPr/>
        </p:nvPicPr>
        <p:blipFill>
          <a:blip r:embed="rId4"/>
          <a:srcRect/>
          <a:stretch>
            <a:fillRect/>
          </a:stretch>
        </p:blipFill>
        <p:spPr bwMode="auto">
          <a:xfrm>
            <a:off x="285720" y="1643050"/>
            <a:ext cx="3698875" cy="2389188"/>
          </a:xfrm>
          <a:prstGeom prst="rect">
            <a:avLst/>
          </a:prstGeom>
          <a:noFill/>
          <a:ln w="38100">
            <a:solidFill>
              <a:srgbClr val="00CCFF"/>
            </a:solidFill>
            <a:miter lim="800000"/>
            <a:headEnd/>
            <a:tailEnd/>
          </a:ln>
        </p:spPr>
      </p:pic>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79620"/>
                                        </p:tgtEl>
                                        <p:attrNameLst>
                                          <p:attrName>style.visibility</p:attrName>
                                        </p:attrNameLst>
                                      </p:cBhvr>
                                      <p:to>
                                        <p:strVal val="visible"/>
                                      </p:to>
                                    </p:set>
                                    <p:animEffect transition="in" filter="slide(fromBottom)">
                                      <p:cBhvr>
                                        <p:cTn id="7" dur="500"/>
                                        <p:tgtEl>
                                          <p:spTgt spid="87962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879621"/>
                                        </p:tgtEl>
                                        <p:attrNameLst>
                                          <p:attrName>style.visibility</p:attrName>
                                        </p:attrNameLst>
                                      </p:cBhvr>
                                      <p:to>
                                        <p:strVal val="visible"/>
                                      </p:to>
                                    </p:set>
                                    <p:anim calcmode="lin" valueType="num">
                                      <p:cBhvr>
                                        <p:cTn id="12" dur="500" fill="hold"/>
                                        <p:tgtEl>
                                          <p:spTgt spid="879621"/>
                                        </p:tgtEl>
                                        <p:attrNameLst>
                                          <p:attrName>ppt_x</p:attrName>
                                        </p:attrNameLst>
                                      </p:cBhvr>
                                      <p:tavLst>
                                        <p:tav tm="0">
                                          <p:val>
                                            <p:strVal val="#ppt_x-#ppt_w/2"/>
                                          </p:val>
                                        </p:tav>
                                        <p:tav tm="100000">
                                          <p:val>
                                            <p:strVal val="#ppt_x"/>
                                          </p:val>
                                        </p:tav>
                                      </p:tavLst>
                                    </p:anim>
                                    <p:anim calcmode="lin" valueType="num">
                                      <p:cBhvr>
                                        <p:cTn id="13" dur="500" fill="hold"/>
                                        <p:tgtEl>
                                          <p:spTgt spid="879621"/>
                                        </p:tgtEl>
                                        <p:attrNameLst>
                                          <p:attrName>ppt_y</p:attrName>
                                        </p:attrNameLst>
                                      </p:cBhvr>
                                      <p:tavLst>
                                        <p:tav tm="0">
                                          <p:val>
                                            <p:strVal val="#ppt_y"/>
                                          </p:val>
                                        </p:tav>
                                        <p:tav tm="100000">
                                          <p:val>
                                            <p:strVal val="#ppt_y"/>
                                          </p:val>
                                        </p:tav>
                                      </p:tavLst>
                                    </p:anim>
                                    <p:anim calcmode="lin" valueType="num">
                                      <p:cBhvr>
                                        <p:cTn id="14" dur="500" fill="hold"/>
                                        <p:tgtEl>
                                          <p:spTgt spid="879621"/>
                                        </p:tgtEl>
                                        <p:attrNameLst>
                                          <p:attrName>ppt_w</p:attrName>
                                        </p:attrNameLst>
                                      </p:cBhvr>
                                      <p:tavLst>
                                        <p:tav tm="0">
                                          <p:val>
                                            <p:fltVal val="0"/>
                                          </p:val>
                                        </p:tav>
                                        <p:tav tm="100000">
                                          <p:val>
                                            <p:strVal val="#ppt_w"/>
                                          </p:val>
                                        </p:tav>
                                      </p:tavLst>
                                    </p:anim>
                                    <p:anim calcmode="lin" valueType="num">
                                      <p:cBhvr>
                                        <p:cTn id="15" dur="500" fill="hold"/>
                                        <p:tgtEl>
                                          <p:spTgt spid="879621"/>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4" fill="hold" nodeType="clickEffect">
                                  <p:stCondLst>
                                    <p:cond delay="0"/>
                                  </p:stCondLst>
                                  <p:childTnLst>
                                    <p:set>
                                      <p:cBhvr>
                                        <p:cTn id="19" dur="1" fill="hold">
                                          <p:stCondLst>
                                            <p:cond delay="0"/>
                                          </p:stCondLst>
                                        </p:cTn>
                                        <p:tgtEl>
                                          <p:spTgt spid="879622"/>
                                        </p:tgtEl>
                                        <p:attrNameLst>
                                          <p:attrName>style.visibility</p:attrName>
                                        </p:attrNameLst>
                                      </p:cBhvr>
                                      <p:to>
                                        <p:strVal val="visible"/>
                                      </p:to>
                                    </p:set>
                                    <p:anim calcmode="lin" valueType="num">
                                      <p:cBhvr>
                                        <p:cTn id="20" dur="500" fill="hold"/>
                                        <p:tgtEl>
                                          <p:spTgt spid="879622"/>
                                        </p:tgtEl>
                                        <p:attrNameLst>
                                          <p:attrName>ppt_x</p:attrName>
                                        </p:attrNameLst>
                                      </p:cBhvr>
                                      <p:tavLst>
                                        <p:tav tm="0">
                                          <p:val>
                                            <p:strVal val="#ppt_x"/>
                                          </p:val>
                                        </p:tav>
                                        <p:tav tm="100000">
                                          <p:val>
                                            <p:strVal val="#ppt_x"/>
                                          </p:val>
                                        </p:tav>
                                      </p:tavLst>
                                    </p:anim>
                                    <p:anim calcmode="lin" valueType="num">
                                      <p:cBhvr>
                                        <p:cTn id="21" dur="500" fill="hold"/>
                                        <p:tgtEl>
                                          <p:spTgt spid="879622"/>
                                        </p:tgtEl>
                                        <p:attrNameLst>
                                          <p:attrName>ppt_y</p:attrName>
                                        </p:attrNameLst>
                                      </p:cBhvr>
                                      <p:tavLst>
                                        <p:tav tm="0">
                                          <p:val>
                                            <p:strVal val="#ppt_y+#ppt_h/2"/>
                                          </p:val>
                                        </p:tav>
                                        <p:tav tm="100000">
                                          <p:val>
                                            <p:strVal val="#ppt_y"/>
                                          </p:val>
                                        </p:tav>
                                      </p:tavLst>
                                    </p:anim>
                                    <p:anim calcmode="lin" valueType="num">
                                      <p:cBhvr>
                                        <p:cTn id="22" dur="500" fill="hold"/>
                                        <p:tgtEl>
                                          <p:spTgt spid="879622"/>
                                        </p:tgtEl>
                                        <p:attrNameLst>
                                          <p:attrName>ppt_w</p:attrName>
                                        </p:attrNameLst>
                                      </p:cBhvr>
                                      <p:tavLst>
                                        <p:tav tm="0">
                                          <p:val>
                                            <p:strVal val="#ppt_w"/>
                                          </p:val>
                                        </p:tav>
                                        <p:tav tm="100000">
                                          <p:val>
                                            <p:strVal val="#ppt_w"/>
                                          </p:val>
                                        </p:tav>
                                      </p:tavLst>
                                    </p:anim>
                                    <p:anim calcmode="lin" valueType="num">
                                      <p:cBhvr>
                                        <p:cTn id="23" dur="500" fill="hold"/>
                                        <p:tgtEl>
                                          <p:spTgt spid="879622"/>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4" fill="hold" nodeType="clickEffect">
                                  <p:stCondLst>
                                    <p:cond delay="0"/>
                                  </p:stCondLst>
                                  <p:childTnLst>
                                    <p:set>
                                      <p:cBhvr>
                                        <p:cTn id="27" dur="1" fill="hold">
                                          <p:stCondLst>
                                            <p:cond delay="0"/>
                                          </p:stCondLst>
                                        </p:cTn>
                                        <p:tgtEl>
                                          <p:spTgt spid="879623"/>
                                        </p:tgtEl>
                                        <p:attrNameLst>
                                          <p:attrName>style.visibility</p:attrName>
                                        </p:attrNameLst>
                                      </p:cBhvr>
                                      <p:to>
                                        <p:strVal val="visible"/>
                                      </p:to>
                                    </p:set>
                                    <p:anim calcmode="lin" valueType="num">
                                      <p:cBhvr>
                                        <p:cTn id="28" dur="500" fill="hold"/>
                                        <p:tgtEl>
                                          <p:spTgt spid="879623"/>
                                        </p:tgtEl>
                                        <p:attrNameLst>
                                          <p:attrName>ppt_x</p:attrName>
                                        </p:attrNameLst>
                                      </p:cBhvr>
                                      <p:tavLst>
                                        <p:tav tm="0">
                                          <p:val>
                                            <p:strVal val="#ppt_x"/>
                                          </p:val>
                                        </p:tav>
                                        <p:tav tm="100000">
                                          <p:val>
                                            <p:strVal val="#ppt_x"/>
                                          </p:val>
                                        </p:tav>
                                      </p:tavLst>
                                    </p:anim>
                                    <p:anim calcmode="lin" valueType="num">
                                      <p:cBhvr>
                                        <p:cTn id="29" dur="500" fill="hold"/>
                                        <p:tgtEl>
                                          <p:spTgt spid="879623"/>
                                        </p:tgtEl>
                                        <p:attrNameLst>
                                          <p:attrName>ppt_y</p:attrName>
                                        </p:attrNameLst>
                                      </p:cBhvr>
                                      <p:tavLst>
                                        <p:tav tm="0">
                                          <p:val>
                                            <p:strVal val="#ppt_y+#ppt_h/2"/>
                                          </p:val>
                                        </p:tav>
                                        <p:tav tm="100000">
                                          <p:val>
                                            <p:strVal val="#ppt_y"/>
                                          </p:val>
                                        </p:tav>
                                      </p:tavLst>
                                    </p:anim>
                                    <p:anim calcmode="lin" valueType="num">
                                      <p:cBhvr>
                                        <p:cTn id="30" dur="500" fill="hold"/>
                                        <p:tgtEl>
                                          <p:spTgt spid="879623"/>
                                        </p:tgtEl>
                                        <p:attrNameLst>
                                          <p:attrName>ppt_w</p:attrName>
                                        </p:attrNameLst>
                                      </p:cBhvr>
                                      <p:tavLst>
                                        <p:tav tm="0">
                                          <p:val>
                                            <p:strVal val="#ppt_w"/>
                                          </p:val>
                                        </p:tav>
                                        <p:tav tm="100000">
                                          <p:val>
                                            <p:strVal val="#ppt_w"/>
                                          </p:val>
                                        </p:tav>
                                      </p:tavLst>
                                    </p:anim>
                                    <p:anim calcmode="lin" valueType="num">
                                      <p:cBhvr>
                                        <p:cTn id="31" dur="500" fill="hold"/>
                                        <p:tgtEl>
                                          <p:spTgt spid="8796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ChangeArrowheads="1"/>
          </p:cNvSpPr>
          <p:nvPr/>
        </p:nvSpPr>
        <p:spPr bwMode="auto">
          <a:xfrm>
            <a:off x="285720" y="1500174"/>
            <a:ext cx="8610600" cy="5000660"/>
          </a:xfrm>
          <a:prstGeom prst="rect">
            <a:avLst/>
          </a:prstGeom>
          <a:noFill/>
          <a:ln w="9525">
            <a:noFill/>
            <a:miter lim="800000"/>
          </a:ln>
        </p:spPr>
        <p:txBody>
          <a:bodyPr lIns="92075" tIns="46038" rIns="92075" bIns="46038"/>
          <a:lstStyle/>
          <a:p>
            <a:pPr marL="342900" indent="-342900" algn="l">
              <a:spcBef>
                <a:spcPct val="20000"/>
              </a:spcBef>
              <a:buFont typeface="Wingdings" panose="05000000000000000000" pitchFamily="2" charset="2"/>
              <a:buChar char="l"/>
            </a:pPr>
            <a:r>
              <a:rPr lang="zh-CN" altLang="en-US" sz="2800" b="1" dirty="0">
                <a:solidFill>
                  <a:srgbClr val="C00000"/>
                </a:solidFill>
                <a:latin typeface="宋体" panose="02010600030101010101" pitchFamily="2" charset="-122"/>
                <a:ea typeface="宋体" panose="02010600030101010101" pitchFamily="2" charset="-122"/>
              </a:rPr>
              <a:t>我们现在怎么做 软件</a:t>
            </a:r>
            <a:r>
              <a:rPr lang="en-US" altLang="zh-CN" sz="2800" b="1" dirty="0">
                <a:solidFill>
                  <a:srgbClr val="C00000"/>
                </a:solidFill>
                <a:latin typeface="宋体" panose="02010600030101010101" pitchFamily="2" charset="-122"/>
                <a:ea typeface="宋体" panose="02010600030101010101" pitchFamily="2" charset="-122"/>
              </a:rPr>
              <a:t>...</a:t>
            </a:r>
            <a:r>
              <a:rPr lang="en-US" altLang="zh-CN" sz="2400" b="1" dirty="0">
                <a:solidFill>
                  <a:srgbClr val="C00000"/>
                </a:solidFill>
                <a:latin typeface="宋体" panose="02010600030101010101" pitchFamily="2" charset="-122"/>
                <a:ea typeface="宋体" panose="02010600030101010101" pitchFamily="2" charset="-122"/>
              </a:rPr>
              <a:t>	</a:t>
            </a:r>
            <a:endParaRPr lang="en-US" altLang="zh-CN" sz="2400" b="1" dirty="0">
              <a:solidFill>
                <a:srgbClr val="C00000"/>
              </a:solidFill>
              <a:latin typeface="宋体" panose="02010600030101010101" pitchFamily="2" charset="-122"/>
              <a:ea typeface="宋体" panose="02010600030101010101" pitchFamily="2" charset="-122"/>
            </a:endParaRPr>
          </a:p>
          <a:p>
            <a:pPr marL="742950" lvl="1" indent="-285750">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先写一个系统分析报告</a:t>
            </a:r>
            <a:endParaRPr lang="zh-CN" altLang="en-US" sz="2400" dirty="0">
              <a:latin typeface="宋体" panose="02010600030101010101" pitchFamily="2" charset="-122"/>
              <a:ea typeface="宋体" panose="02010600030101010101" pitchFamily="2" charset="-122"/>
            </a:endParaRPr>
          </a:p>
          <a:p>
            <a:pPr marL="742950" lvl="1" indent="-285750">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简单的设计报告（一些孤立的文字和图形）</a:t>
            </a:r>
            <a:endParaRPr lang="zh-CN" altLang="en-US" sz="2400" dirty="0">
              <a:latin typeface="宋体" panose="02010600030101010101" pitchFamily="2" charset="-122"/>
              <a:ea typeface="宋体" panose="02010600030101010101" pitchFamily="2" charset="-122"/>
            </a:endParaRPr>
          </a:p>
          <a:p>
            <a:pPr marL="742950" lvl="1" indent="-285750">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开始编码，调试，测试，发行。在大多数情况下，这时的工作已经和前两步工作脱钩了。</a:t>
            </a:r>
            <a:endParaRPr lang="zh-CN" altLang="en-US" sz="2400" dirty="0">
              <a:latin typeface="宋体" panose="02010600030101010101" pitchFamily="2" charset="-122"/>
              <a:ea typeface="宋体" panose="02010600030101010101" pitchFamily="2" charset="-122"/>
            </a:endParaRPr>
          </a:p>
          <a:p>
            <a:pPr marL="342900" indent="-342900" algn="l">
              <a:spcBef>
                <a:spcPct val="20000"/>
              </a:spcBef>
              <a:buFont typeface="Wingdings" panose="05000000000000000000" pitchFamily="2" charset="2"/>
              <a:buChar char="l"/>
            </a:pPr>
            <a:r>
              <a:rPr lang="zh-CN" altLang="en-US" sz="2800" b="1" dirty="0">
                <a:solidFill>
                  <a:srgbClr val="C00000"/>
                </a:solidFill>
                <a:latin typeface="宋体" panose="02010600030101010101" pitchFamily="2" charset="-122"/>
                <a:ea typeface="宋体" panose="02010600030101010101" pitchFamily="2" charset="-122"/>
              </a:rPr>
              <a:t>相当于不画电路图直接用集成电路、晶体管、电阻、电容做收音机电路。</a:t>
            </a:r>
            <a:endParaRPr lang="zh-CN" altLang="en-US" sz="2800" b="1" dirty="0">
              <a:solidFill>
                <a:srgbClr val="C00000"/>
              </a:solidFill>
              <a:latin typeface="宋体" panose="02010600030101010101" pitchFamily="2" charset="-122"/>
              <a:ea typeface="宋体" panose="02010600030101010101" pitchFamily="2" charset="-122"/>
            </a:endParaRPr>
          </a:p>
          <a:p>
            <a:pPr marL="742950" lvl="1" indent="-285750" algn="l">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这在电子工业是不可想象的：怎么维修、怎么在原有产品基础上发展更先进的产品。</a:t>
            </a:r>
            <a:endParaRPr lang="zh-CN" altLang="en-US" sz="2400" dirty="0">
              <a:latin typeface="宋体" panose="02010600030101010101" pitchFamily="2" charset="-122"/>
              <a:ea typeface="宋体" panose="02010600030101010101" pitchFamily="2" charset="-122"/>
            </a:endParaRPr>
          </a:p>
          <a:p>
            <a:pPr marL="742950" lvl="1" indent="-285750" algn="l">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对于软件工业，这些问题一样是存在的。</a:t>
            </a:r>
            <a:endParaRPr lang="zh-CN" altLang="en-US" sz="2400" dirty="0">
              <a:latin typeface="宋体" panose="02010600030101010101" pitchFamily="2" charset="-122"/>
              <a:ea typeface="宋体" panose="02010600030101010101" pitchFamily="2" charset="-122"/>
            </a:endParaRPr>
          </a:p>
          <a:p>
            <a:pPr marL="342900" indent="-342900" algn="l">
              <a:spcBef>
                <a:spcPct val="20000"/>
              </a:spcBef>
              <a:buFont typeface="Wingdings" panose="05000000000000000000" pitchFamily="2" charset="2"/>
              <a:buChar char="l"/>
            </a:pPr>
            <a:r>
              <a:rPr lang="zh-CN" altLang="en-US" sz="2800" b="1" dirty="0">
                <a:solidFill>
                  <a:srgbClr val="C00000"/>
                </a:solidFill>
                <a:latin typeface="宋体" panose="02010600030101010101" pitchFamily="2" charset="-122"/>
                <a:ea typeface="宋体" panose="02010600030101010101" pitchFamily="2" charset="-122"/>
              </a:rPr>
              <a:t>怎么办？</a:t>
            </a:r>
            <a:r>
              <a:rPr lang="en-US" altLang="zh-CN" sz="2800" b="1" dirty="0">
                <a:solidFill>
                  <a:srgbClr val="C00000"/>
                </a:solidFill>
                <a:latin typeface="宋体" panose="02010600030101010101" pitchFamily="2" charset="-122"/>
                <a:ea typeface="宋体" panose="02010600030101010101" pitchFamily="2" charset="-122"/>
              </a:rPr>
              <a:t>...</a:t>
            </a:r>
            <a:endParaRPr lang="en-US" altLang="zh-CN" sz="2800" b="1" dirty="0">
              <a:solidFill>
                <a:srgbClr val="C00000"/>
              </a:solidFill>
              <a:latin typeface="宋体" panose="02010600030101010101" pitchFamily="2" charset="-122"/>
              <a:ea typeface="宋体" panose="02010600030101010101" pitchFamily="2" charset="-122"/>
            </a:endParaRPr>
          </a:p>
          <a:p>
            <a:pPr marL="342900" indent="-342900" algn="l">
              <a:spcBef>
                <a:spcPct val="20000"/>
              </a:spcBef>
              <a:buFontTx/>
              <a:buChar char="•"/>
            </a:pPr>
            <a:endParaRPr lang="en-US" altLang="zh-CN" sz="3200" dirty="0">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9" name="Rectangle 3"/>
          <p:cNvSpPr>
            <a:spLocks noGrp="1" noChangeArrowheads="1"/>
          </p:cNvSpPr>
          <p:nvPr>
            <p:ph idx="1"/>
          </p:nvPr>
        </p:nvSpPr>
        <p:spPr>
          <a:xfrm>
            <a:off x="285721" y="1385902"/>
            <a:ext cx="8858280" cy="4114800"/>
          </a:xfrm>
        </p:spPr>
        <p:txBody>
          <a:bodyPr/>
          <a:lstStyle/>
          <a:p>
            <a:pPr eaLnBrk="1" hangingPunct="1"/>
            <a:r>
              <a:rPr lang="en-US" altLang="zh-CN" b="1" dirty="0">
                <a:ea typeface="宋体" panose="02010600030101010101" pitchFamily="2" charset="-122"/>
                <a:cs typeface="楷体_GB2312" pitchFamily="49" charset="-122"/>
              </a:rPr>
              <a:t>In the past, systems analysis was a creative skill</a:t>
            </a:r>
            <a:endParaRPr lang="en-US" altLang="zh-CN" b="1" dirty="0">
              <a:ea typeface="宋体" panose="02010600030101010101" pitchFamily="2" charset="-122"/>
              <a:cs typeface="楷体_GB2312" pitchFamily="49" charset="-122"/>
            </a:endParaRPr>
          </a:p>
          <a:p>
            <a:pPr lvl="1" eaLnBrk="1" hangingPunct="1"/>
            <a:r>
              <a:rPr lang="en-US" altLang="zh-CN" b="1" dirty="0">
                <a:ea typeface="宋体" panose="02010600030101010101" pitchFamily="2" charset="-122"/>
                <a:cs typeface="楷体_GB2312" pitchFamily="49" charset="-122"/>
              </a:rPr>
              <a:t>Individuality was highly prized</a:t>
            </a:r>
            <a:endParaRPr lang="en-US" altLang="zh-CN" b="1" dirty="0">
              <a:ea typeface="宋体" panose="02010600030101010101" pitchFamily="2" charset="-122"/>
              <a:cs typeface="楷体_GB2312" pitchFamily="49" charset="-122"/>
            </a:endParaRPr>
          </a:p>
          <a:p>
            <a:pPr eaLnBrk="1" hangingPunct="1">
              <a:buFontTx/>
              <a:buNone/>
            </a:pPr>
            <a:endParaRPr lang="en-US" altLang="zh-CN" b="1" dirty="0">
              <a:ea typeface="宋体" panose="02010600030101010101" pitchFamily="2" charset="-122"/>
              <a:cs typeface="楷体_GB2312" pitchFamily="49" charset="-122"/>
            </a:endParaRPr>
          </a:p>
        </p:txBody>
      </p:sp>
      <p:sp>
        <p:nvSpPr>
          <p:cNvPr id="38916" name="灯片编号占位符 4"/>
          <p:cNvSpPr>
            <a:spLocks noGrp="1"/>
          </p:cNvSpPr>
          <p:nvPr>
            <p:ph type="sldNum" sz="quarter" idx="11"/>
          </p:nvPr>
        </p:nvSpPr>
        <p:spPr>
          <a:xfrm>
            <a:off x="6072198" y="6215082"/>
            <a:ext cx="2895600" cy="476250"/>
          </a:xfrm>
          <a:noFill/>
        </p:spPr>
        <p:txBody>
          <a:bodyPr/>
          <a:lstStyle/>
          <a:p>
            <a:pPr algn="r"/>
            <a:fld id="{9AFE931F-2B6B-47E2-8D0F-4228695D08FC}" type="slidenum">
              <a:rPr lang="zh-CN" altLang="en-US" smtClean="0"/>
            </a:fld>
            <a:endParaRPr lang="en-US" altLang="zh-CN" dirty="0"/>
          </a:p>
        </p:txBody>
      </p:sp>
      <p:sp>
        <p:nvSpPr>
          <p:cNvPr id="572420" name="Rectangle 4"/>
          <p:cNvSpPr>
            <a:spLocks noChangeArrowheads="1"/>
          </p:cNvSpPr>
          <p:nvPr/>
        </p:nvSpPr>
        <p:spPr bwMode="auto">
          <a:xfrm>
            <a:off x="3857620" y="3000372"/>
            <a:ext cx="5486400" cy="1285884"/>
          </a:xfrm>
          <a:prstGeom prst="rect">
            <a:avLst/>
          </a:prstGeom>
          <a:noFill/>
          <a:ln w="12700">
            <a:noFill/>
            <a:miter lim="800000"/>
          </a:ln>
        </p:spPr>
        <p:txBody>
          <a:bodyPr lIns="90488" tIns="44450" rIns="90488" bIns="44450" anchor="b"/>
          <a:lstStyle/>
          <a:p>
            <a:pPr algn="ctr"/>
            <a:r>
              <a:rPr kumimoji="1" lang="en-US" altLang="zh-CN" sz="4000" b="1" dirty="0">
                <a:solidFill>
                  <a:srgbClr val="000066"/>
                </a:solidFill>
              </a:rPr>
              <a:t>Architecting a dog house </a:t>
            </a:r>
            <a:endParaRPr kumimoji="1" lang="en-US" altLang="zh-CN" sz="4000" b="1" dirty="0">
              <a:solidFill>
                <a:srgbClr val="000066"/>
              </a:solidFill>
            </a:endParaRPr>
          </a:p>
        </p:txBody>
      </p:sp>
      <p:pic>
        <p:nvPicPr>
          <p:cNvPr id="572421" name="Picture 5" descr="DOGHOUSE"/>
          <p:cNvPicPr>
            <a:picLocks noChangeAspect="1" noChangeArrowheads="1"/>
          </p:cNvPicPr>
          <p:nvPr/>
        </p:nvPicPr>
        <p:blipFill>
          <a:blip r:embed="rId1"/>
          <a:srcRect/>
          <a:stretch>
            <a:fillRect/>
          </a:stretch>
        </p:blipFill>
        <p:spPr bwMode="auto">
          <a:xfrm>
            <a:off x="76200" y="2928934"/>
            <a:ext cx="2495536" cy="3888695"/>
          </a:xfrm>
          <a:prstGeom prst="rect">
            <a:avLst/>
          </a:prstGeom>
          <a:noFill/>
          <a:ln w="9525">
            <a:noFill/>
            <a:miter lim="800000"/>
            <a:headEnd/>
            <a:tailEnd/>
          </a:ln>
        </p:spPr>
      </p:pic>
      <p:sp>
        <p:nvSpPr>
          <p:cNvPr id="572422" name="Text Box 6"/>
          <p:cNvSpPr txBox="1">
            <a:spLocks noChangeArrowheads="1"/>
          </p:cNvSpPr>
          <p:nvPr/>
        </p:nvSpPr>
        <p:spPr bwMode="auto">
          <a:xfrm>
            <a:off x="2786050" y="4500570"/>
            <a:ext cx="3184525" cy="1938992"/>
          </a:xfrm>
          <a:prstGeom prst="rect">
            <a:avLst/>
          </a:prstGeom>
          <a:solidFill>
            <a:schemeClr val="bg1">
              <a:lumMod val="85000"/>
            </a:schemeClr>
          </a:solidFill>
          <a:ln w="9525">
            <a:noFill/>
            <a:miter lim="800000"/>
          </a:ln>
        </p:spPr>
        <p:txBody>
          <a:bodyPr wrap="square">
            <a:spAutoFit/>
          </a:bodyPr>
          <a:lstStyle/>
          <a:p>
            <a:pPr marL="408305" indent="-408305" defTabSz="958850" eaLnBrk="0" hangingPunct="0"/>
            <a:r>
              <a:rPr lang="en-US" altLang="zh-CN" sz="2400" dirty="0">
                <a:latin typeface="Arial Narrow" pitchFamily="34" charset="0"/>
              </a:rPr>
              <a:t>Can be built by one person</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Requires</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Minimal modeling</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Simple process</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Simple tools</a:t>
            </a:r>
            <a:endParaRPr lang="en-US" altLang="zh-CN" sz="2400" dirty="0">
              <a:solidFill>
                <a:schemeClr val="bg2"/>
              </a:solidFill>
              <a:latin typeface="Arial Narrow" pitchFamily="34" charset="0"/>
            </a:endParaRPr>
          </a:p>
        </p:txBody>
      </p:sp>
      <p:sp>
        <p:nvSpPr>
          <p:cNvPr id="8"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animEffect transition="in" filter="blinds(horizontal)">
                                      <p:cBhvr>
                                        <p:cTn id="7" dur="500"/>
                                        <p:tgtEl>
                                          <p:spTgt spid="57241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2419">
                                            <p:txEl>
                                              <p:pRg st="1" end="1"/>
                                            </p:txEl>
                                          </p:spTgt>
                                        </p:tgtEl>
                                        <p:attrNameLst>
                                          <p:attrName>style.visibility</p:attrName>
                                        </p:attrNameLst>
                                      </p:cBhvr>
                                      <p:to>
                                        <p:strVal val="visible"/>
                                      </p:to>
                                    </p:set>
                                    <p:animEffect transition="in" filter="blinds(horizontal)">
                                      <p:cBhvr>
                                        <p:cTn id="10" dur="500"/>
                                        <p:tgtEl>
                                          <p:spTgt spid="5724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2421"/>
                                        </p:tgtEl>
                                        <p:attrNameLst>
                                          <p:attrName>style.visibility</p:attrName>
                                        </p:attrNameLst>
                                      </p:cBhvr>
                                      <p:to>
                                        <p:strVal val="visible"/>
                                      </p:to>
                                    </p:set>
                                    <p:animEffect transition="in" filter="fade">
                                      <p:cBhvr>
                                        <p:cTn id="15" dur="2000"/>
                                        <p:tgtEl>
                                          <p:spTgt spid="572421"/>
                                        </p:tgtEl>
                                      </p:cBhvr>
                                    </p:animEffect>
                                  </p:childTnLst>
                                </p:cTn>
                              </p:par>
                            </p:childTnLst>
                          </p:cTn>
                        </p:par>
                        <p:par>
                          <p:cTn id="16" fill="hold">
                            <p:stCondLst>
                              <p:cond delay="2000"/>
                            </p:stCondLst>
                            <p:childTnLst>
                              <p:par>
                                <p:cTn id="17" presetID="3" presetClass="entr" presetSubtype="10" fill="hold" grpId="0" nodeType="afterEffect">
                                  <p:stCondLst>
                                    <p:cond delay="0"/>
                                  </p:stCondLst>
                                  <p:childTnLst>
                                    <p:set>
                                      <p:cBhvr>
                                        <p:cTn id="18" dur="1" fill="hold">
                                          <p:stCondLst>
                                            <p:cond delay="0"/>
                                          </p:stCondLst>
                                        </p:cTn>
                                        <p:tgtEl>
                                          <p:spTgt spid="572420"/>
                                        </p:tgtEl>
                                        <p:attrNameLst>
                                          <p:attrName>style.visibility</p:attrName>
                                        </p:attrNameLst>
                                      </p:cBhvr>
                                      <p:to>
                                        <p:strVal val="visible"/>
                                      </p:to>
                                    </p:set>
                                    <p:animEffect transition="in" filter="blinds(horizontal)">
                                      <p:cBhvr>
                                        <p:cTn id="19" dur="500"/>
                                        <p:tgtEl>
                                          <p:spTgt spid="572420"/>
                                        </p:tgtEl>
                                      </p:cBhvr>
                                    </p:animEffect>
                                  </p:childTnLst>
                                </p:cTn>
                              </p:par>
                            </p:childTnLst>
                          </p:cTn>
                        </p:par>
                        <p:par>
                          <p:cTn id="20" fill="hold">
                            <p:stCondLst>
                              <p:cond delay="2500"/>
                            </p:stCondLst>
                            <p:childTnLst>
                              <p:par>
                                <p:cTn id="21" presetID="9" presetClass="entr" presetSubtype="0" fill="hold" grpId="0" nodeType="afterEffect">
                                  <p:stCondLst>
                                    <p:cond delay="0"/>
                                  </p:stCondLst>
                                  <p:childTnLst>
                                    <p:set>
                                      <p:cBhvr>
                                        <p:cTn id="22" dur="1" fill="hold">
                                          <p:stCondLst>
                                            <p:cond delay="0"/>
                                          </p:stCondLst>
                                        </p:cTn>
                                        <p:tgtEl>
                                          <p:spTgt spid="572422"/>
                                        </p:tgtEl>
                                        <p:attrNameLst>
                                          <p:attrName>style.visibility</p:attrName>
                                        </p:attrNameLst>
                                      </p:cBhvr>
                                      <p:to>
                                        <p:strVal val="visible"/>
                                      </p:to>
                                    </p:set>
                                    <p:animEffect transition="in" filter="dissolve">
                                      <p:cBhvr>
                                        <p:cTn id="23" dur="500"/>
                                        <p:tgtEl>
                                          <p:spTgt spid="572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P spid="572420" grpId="0"/>
      <p:bldP spid="572422" grpId="0" animBg="1" autoUpdateAnimBg="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71472" y="1714488"/>
            <a:ext cx="8001056" cy="4786346"/>
          </a:xfrm>
          <a:prstGeom prst="rect">
            <a:avLst/>
          </a:prstGeom>
          <a:noFill/>
          <a:ln w="9525">
            <a:noFill/>
            <a:miter lim="800000"/>
          </a:ln>
        </p:spPr>
        <p:txBody>
          <a:bodyPr lIns="92075" tIns="46038" rIns="92075" bIns="46038"/>
          <a:lstStyle/>
          <a:p>
            <a:pPr marL="342900" indent="-342900" algn="l">
              <a:spcBef>
                <a:spcPct val="20000"/>
              </a:spcBef>
              <a:buFont typeface="Wingdings" panose="05000000000000000000" pitchFamily="2" charset="2"/>
              <a:buChar char="l"/>
            </a:pPr>
            <a:r>
              <a:rPr lang="zh-CN" altLang="en-US" sz="3200" b="1" dirty="0">
                <a:solidFill>
                  <a:srgbClr val="C00000"/>
                </a:solidFill>
                <a:ea typeface="宋体" panose="02010600030101010101" pitchFamily="2" charset="-122"/>
              </a:rPr>
              <a:t>怎么办？</a:t>
            </a:r>
            <a:r>
              <a:rPr lang="zh-CN" altLang="en-US" sz="3200" b="1" dirty="0">
                <a:ea typeface="宋体" panose="02010600030101010101" pitchFamily="2" charset="-122"/>
              </a:rPr>
              <a:t>多年来，软件工程试图解决这</a:t>
            </a:r>
            <a:br>
              <a:rPr lang="zh-CN" altLang="en-US" sz="3200" b="1" dirty="0">
                <a:ea typeface="宋体" panose="02010600030101010101" pitchFamily="2" charset="-122"/>
              </a:rPr>
            </a:br>
            <a:r>
              <a:rPr lang="zh-CN" altLang="en-US" sz="3200" b="1" dirty="0">
                <a:ea typeface="宋体" panose="02010600030101010101" pitchFamily="2" charset="-122"/>
              </a:rPr>
              <a:t>一问题</a:t>
            </a:r>
            <a:r>
              <a:rPr lang="en-US" altLang="zh-CN" sz="3200" b="1" dirty="0">
                <a:ea typeface="宋体" panose="02010600030101010101" pitchFamily="2" charset="-122"/>
              </a:rPr>
              <a:t>,</a:t>
            </a:r>
            <a:r>
              <a:rPr lang="zh-CN" altLang="en-US" sz="3200" b="1" dirty="0">
                <a:ea typeface="宋体" panose="02010600030101010101" pitchFamily="2" charset="-122"/>
              </a:rPr>
              <a:t>但成效不大。</a:t>
            </a:r>
            <a:r>
              <a:rPr lang="zh-CN" altLang="en-US" sz="2800" b="1" dirty="0">
                <a:ea typeface="宋体" panose="02010600030101010101" pitchFamily="2" charset="-122"/>
              </a:rPr>
              <a:t>原因：</a:t>
            </a:r>
            <a:endParaRPr lang="zh-CN" altLang="en-US" sz="2800" b="1" dirty="0">
              <a:ea typeface="宋体" panose="02010600030101010101" pitchFamily="2" charset="-122"/>
            </a:endParaRPr>
          </a:p>
          <a:p>
            <a:pPr marL="716280" lvl="2" indent="-228600" algn="l">
              <a:spcBef>
                <a:spcPct val="20000"/>
              </a:spcBef>
              <a:buFontTx/>
              <a:buChar char="•"/>
            </a:pPr>
            <a:r>
              <a:rPr lang="zh-CN" altLang="en-US" sz="2800" b="1" dirty="0">
                <a:ea typeface="宋体" panose="02010600030101010101" pitchFamily="2" charset="-122"/>
              </a:rPr>
              <a:t>缺少工具，只停留在理论上，用一张纸、一只笔进行软件工程管理不易为软件人员接受 </a:t>
            </a:r>
            <a:endParaRPr lang="zh-CN" altLang="en-US" sz="2800" b="1" dirty="0">
              <a:ea typeface="宋体" panose="02010600030101010101" pitchFamily="2" charset="-122"/>
            </a:endParaRPr>
          </a:p>
          <a:p>
            <a:pPr marL="716280" lvl="2" indent="-228600" algn="l">
              <a:spcBef>
                <a:spcPct val="20000"/>
              </a:spcBef>
              <a:buFontTx/>
              <a:buChar char="•"/>
            </a:pPr>
            <a:r>
              <a:rPr lang="zh-CN" altLang="en-US" sz="2800" b="1" dirty="0">
                <a:ea typeface="宋体" panose="02010600030101010101" pitchFamily="2" charset="-122"/>
              </a:rPr>
              <a:t>没有标准</a:t>
            </a:r>
            <a:r>
              <a:rPr lang="en-US" altLang="zh-CN" sz="2800" b="1" dirty="0">
                <a:ea typeface="宋体" panose="02010600030101010101" pitchFamily="2" charset="-122"/>
              </a:rPr>
              <a:t>, </a:t>
            </a:r>
            <a:r>
              <a:rPr lang="zh-CN" altLang="en-US" sz="2800" b="1" dirty="0">
                <a:ea typeface="宋体" panose="02010600030101010101" pitchFamily="2" charset="-122"/>
              </a:rPr>
              <a:t>无法进行有效的交流</a:t>
            </a:r>
            <a:endParaRPr lang="zh-CN" altLang="en-US" sz="2800" b="1" dirty="0">
              <a:ea typeface="宋体" panose="02010600030101010101" pitchFamily="2" charset="-122"/>
            </a:endParaRPr>
          </a:p>
          <a:p>
            <a:pPr marL="342900" indent="-342900" algn="l">
              <a:spcBef>
                <a:spcPct val="20000"/>
              </a:spcBef>
              <a:buFont typeface="Wingdings" panose="05000000000000000000" pitchFamily="2" charset="2"/>
              <a:buChar char="l"/>
            </a:pPr>
            <a:r>
              <a:rPr lang="zh-CN" altLang="en-US" sz="3200" b="1" dirty="0">
                <a:solidFill>
                  <a:srgbClr val="C00000"/>
                </a:solidFill>
                <a:ea typeface="宋体" panose="02010600030101010101" pitchFamily="2" charset="-122"/>
              </a:rPr>
              <a:t>现在，我们有了</a:t>
            </a:r>
            <a:r>
              <a:rPr lang="en-US" altLang="zh-CN" sz="3200" b="1" dirty="0">
                <a:solidFill>
                  <a:srgbClr val="C00000"/>
                </a:solidFill>
                <a:ea typeface="宋体" panose="02010600030101010101" pitchFamily="2" charset="-122"/>
              </a:rPr>
              <a:t>...</a:t>
            </a:r>
            <a:endParaRPr lang="en-US" altLang="zh-CN" sz="3200" b="1" dirty="0">
              <a:solidFill>
                <a:srgbClr val="C00000"/>
              </a:solidFill>
              <a:ea typeface="宋体" panose="02010600030101010101" pitchFamily="2" charset="-122"/>
            </a:endParaRPr>
          </a:p>
          <a:p>
            <a:pPr marL="742950" lvl="1" indent="-285750" algn="l">
              <a:spcBef>
                <a:spcPct val="20000"/>
              </a:spcBef>
              <a:buFont typeface="Arial" panose="020B0604020202020204" pitchFamily="34" charset="0"/>
              <a:buChar char="•"/>
            </a:pPr>
            <a:r>
              <a:rPr lang="zh-CN" altLang="en-US" sz="2800" b="1" dirty="0">
                <a:ea typeface="宋体" panose="02010600030101010101" pitchFamily="2" charset="-122"/>
              </a:rPr>
              <a:t>软件建模标准</a:t>
            </a:r>
            <a:r>
              <a:rPr lang="en-US" altLang="zh-CN" sz="2800" b="1" dirty="0">
                <a:ea typeface="宋体" panose="02010600030101010101" pitchFamily="2" charset="-122"/>
              </a:rPr>
              <a:t>: UML</a:t>
            </a:r>
            <a:endParaRPr lang="en-US" altLang="zh-CN" sz="2800" b="1" dirty="0">
              <a:ea typeface="宋体" panose="02010600030101010101" pitchFamily="2" charset="-122"/>
            </a:endParaRPr>
          </a:p>
          <a:p>
            <a:pPr marL="742950" lvl="1" indent="-285750" algn="l">
              <a:spcBef>
                <a:spcPct val="20000"/>
              </a:spcBef>
              <a:buFont typeface="Arial" panose="020B0604020202020204" pitchFamily="34" charset="0"/>
              <a:buChar char="•"/>
            </a:pPr>
            <a:r>
              <a:rPr lang="zh-CN" altLang="en-US" sz="2800" b="1" dirty="0">
                <a:ea typeface="宋体" panose="02010600030101010101" pitchFamily="2" charset="-122"/>
              </a:rPr>
              <a:t>软件工程工具，如：</a:t>
            </a:r>
            <a:r>
              <a:rPr lang="en-US" altLang="zh-CN" sz="2800" b="1" dirty="0">
                <a:ea typeface="宋体" panose="02010600030101010101" pitchFamily="2" charset="-122"/>
              </a:rPr>
              <a:t>ROSE     EA</a:t>
            </a:r>
            <a:endParaRPr lang="en-US" altLang="zh-CN" sz="2800" b="1" dirty="0">
              <a:ea typeface="宋体" panose="02010600030101010101" pitchFamily="2" charset="-122"/>
            </a:endParaRPr>
          </a:p>
          <a:p>
            <a:pPr marL="742950" lvl="1" indent="-285750" algn="l">
              <a:spcBef>
                <a:spcPct val="20000"/>
              </a:spcBef>
              <a:buFontTx/>
              <a:buChar char="–"/>
            </a:pPr>
            <a:endParaRPr lang="en-US" altLang="zh-CN" sz="2800" b="1" dirty="0">
              <a:ea typeface="宋体" panose="02010600030101010101" pitchFamily="2" charset="-122"/>
            </a:endParaRPr>
          </a:p>
        </p:txBody>
      </p:sp>
      <p:sp>
        <p:nvSpPr>
          <p:cNvPr id="4"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4738" name="Picture 2" descr="blutprint"/>
          <p:cNvPicPr>
            <a:picLocks noChangeAspect="1" noChangeArrowheads="1"/>
          </p:cNvPicPr>
          <p:nvPr/>
        </p:nvPicPr>
        <p:blipFill>
          <a:blip r:embed="rId1"/>
          <a:srcRect/>
          <a:stretch>
            <a:fillRect/>
          </a:stretch>
        </p:blipFill>
        <p:spPr bwMode="auto">
          <a:xfrm>
            <a:off x="5800725" y="1143000"/>
            <a:ext cx="3343275" cy="4648200"/>
          </a:xfrm>
          <a:prstGeom prst="rect">
            <a:avLst/>
          </a:prstGeom>
          <a:noFill/>
          <a:ln w="9525">
            <a:noFill/>
            <a:miter lim="800000"/>
            <a:headEnd/>
            <a:tailEnd/>
          </a:ln>
        </p:spPr>
      </p:pic>
      <p:sp>
        <p:nvSpPr>
          <p:cNvPr id="10243" name="Rectangle 3"/>
          <p:cNvSpPr>
            <a:spLocks noGrp="1" noChangeArrowheads="1"/>
          </p:cNvSpPr>
          <p:nvPr>
            <p:ph type="title"/>
          </p:nvPr>
        </p:nvSpPr>
        <p:spPr>
          <a:xfrm>
            <a:off x="500034" y="1500174"/>
            <a:ext cx="7772400" cy="1143000"/>
          </a:xfrm>
          <a:noFill/>
        </p:spPr>
        <p:txBody>
          <a:bodyPr lIns="92075" tIns="46038" rIns="92075" bIns="46038"/>
          <a:lstStyle/>
          <a:p>
            <a:pPr algn="l" eaLnBrk="1" hangingPunct="1"/>
            <a:r>
              <a:rPr lang="en-US" altLang="zh-CN" dirty="0">
                <a:solidFill>
                  <a:schemeClr val="bg1"/>
                </a:solidFill>
              </a:rPr>
              <a:t>		</a:t>
            </a:r>
            <a:r>
              <a:rPr lang="zh-CN" altLang="en-US" dirty="0">
                <a:solidFill>
                  <a:schemeClr val="bg1"/>
                </a:solidFill>
              </a:rPr>
              <a:t>什么是</a:t>
            </a:r>
            <a:r>
              <a:rPr lang="en-US" altLang="zh-CN" dirty="0">
                <a:solidFill>
                  <a:schemeClr val="bg1"/>
                </a:solidFill>
              </a:rPr>
              <a:t>UML</a:t>
            </a:r>
            <a:r>
              <a:rPr lang="zh-CN" altLang="en-US" dirty="0">
                <a:solidFill>
                  <a:schemeClr val="bg1"/>
                </a:solidFill>
              </a:rPr>
              <a:t>？</a:t>
            </a:r>
            <a:br>
              <a:rPr lang="zh-CN" altLang="en-US" dirty="0">
                <a:solidFill>
                  <a:schemeClr val="bg1"/>
                </a:solidFill>
              </a:rPr>
            </a:br>
            <a:endParaRPr lang="zh-CN" altLang="en-US" dirty="0">
              <a:solidFill>
                <a:schemeClr val="bg1"/>
              </a:solidFill>
            </a:endParaRPr>
          </a:p>
        </p:txBody>
      </p:sp>
      <p:sp>
        <p:nvSpPr>
          <p:cNvPr id="884741" name="Rectangle 5"/>
          <p:cNvSpPr>
            <a:spLocks noChangeArrowheads="1"/>
          </p:cNvSpPr>
          <p:nvPr/>
        </p:nvSpPr>
        <p:spPr bwMode="auto">
          <a:xfrm>
            <a:off x="357158" y="1643050"/>
            <a:ext cx="8501090" cy="4891110"/>
          </a:xfrm>
          <a:prstGeom prst="rect">
            <a:avLst/>
          </a:prstGeom>
          <a:noFill/>
          <a:ln w="9525">
            <a:noFill/>
            <a:miter lim="800000"/>
          </a:ln>
          <a:effectLst/>
        </p:spPr>
        <p:txBody>
          <a:bodyPr lIns="92075" tIns="46038" rIns="92075" bIns="46038"/>
          <a:lstStyle/>
          <a:p>
            <a:pPr marL="342900" indent="-342900" algn="l">
              <a:lnSpc>
                <a:spcPct val="90000"/>
              </a:lnSpc>
              <a:spcBef>
                <a:spcPct val="20000"/>
              </a:spcBef>
              <a:spcAft>
                <a:spcPts val="600"/>
              </a:spcAft>
              <a:buFontTx/>
              <a:buChar char="•"/>
              <a:defRPr/>
            </a:pPr>
            <a:r>
              <a:rPr lang="en-US" altLang="zh-CN" sz="2800" dirty="0">
                <a:ea typeface="宋体" panose="02010600030101010101" pitchFamily="2" charset="-122"/>
              </a:rPr>
              <a:t>UML: </a:t>
            </a:r>
            <a:r>
              <a:rPr lang="zh-CN" altLang="en-US" sz="2800" dirty="0">
                <a:ea typeface="宋体" panose="02010600030101010101" pitchFamily="2" charset="-122"/>
              </a:rPr>
              <a:t>统一建模语言（</a:t>
            </a:r>
            <a:r>
              <a:rPr lang="en-US" altLang="zh-CN" sz="2800" dirty="0">
                <a:ea typeface="宋体" panose="02010600030101010101" pitchFamily="2" charset="-122"/>
              </a:rPr>
              <a:t>Unified Modeling Language</a:t>
            </a:r>
            <a:r>
              <a:rPr lang="zh-CN" altLang="en-US" sz="2800" dirty="0">
                <a:ea typeface="宋体" panose="02010600030101010101" pitchFamily="2" charset="-122"/>
              </a:rPr>
              <a:t>）</a:t>
            </a:r>
            <a:endParaRPr lang="zh-CN" altLang="en-US" sz="2800" dirty="0">
              <a:ea typeface="宋体" panose="02010600030101010101" pitchFamily="2" charset="-122"/>
            </a:endParaRPr>
          </a:p>
          <a:p>
            <a:pPr marL="342900" indent="-342900" algn="l">
              <a:lnSpc>
                <a:spcPct val="90000"/>
              </a:lnSpc>
              <a:spcBef>
                <a:spcPct val="20000"/>
              </a:spcBef>
              <a:spcAft>
                <a:spcPts val="600"/>
              </a:spcAft>
              <a:buFontTx/>
              <a:buChar char="•"/>
              <a:defRPr/>
            </a:pPr>
            <a:r>
              <a:rPr lang="en-US" altLang="zh-CN" sz="2800" dirty="0">
                <a:ea typeface="宋体" panose="02010600030101010101" pitchFamily="2" charset="-122"/>
              </a:rPr>
              <a:t>UML</a:t>
            </a:r>
            <a:r>
              <a:rPr lang="zh-CN" altLang="zh-CN" sz="2800" dirty="0">
                <a:ea typeface="宋体" panose="02010600030101010101" pitchFamily="2" charset="-122"/>
              </a:rPr>
              <a:t>是用于描绘软件</a:t>
            </a:r>
            <a:r>
              <a:rPr lang="zh-CN" altLang="zh-CN" sz="2800" b="1" dirty="0">
                <a:ea typeface="宋体" panose="02010600030101010101" pitchFamily="2" charset="-122"/>
              </a:rPr>
              <a:t>蓝图</a:t>
            </a:r>
            <a:r>
              <a:rPr lang="zh-CN" altLang="zh-CN" sz="2800" dirty="0">
                <a:ea typeface="宋体" panose="02010600030101010101" pitchFamily="2" charset="-122"/>
              </a:rPr>
              <a:t>的标准</a:t>
            </a:r>
            <a:r>
              <a:rPr lang="zh-CN" altLang="zh-CN" sz="2800" b="1" dirty="0">
                <a:ea typeface="宋体" panose="02010600030101010101" pitchFamily="2" charset="-122"/>
              </a:rPr>
              <a:t>语言</a:t>
            </a:r>
            <a:r>
              <a:rPr lang="zh-CN" altLang="zh-CN" sz="2800" dirty="0">
                <a:ea typeface="宋体" panose="02010600030101010101" pitchFamily="2" charset="-122"/>
              </a:rPr>
              <a:t>. </a:t>
            </a:r>
            <a:endParaRPr lang="zh-CN" altLang="zh-CN" sz="2800" dirty="0">
              <a:ea typeface="宋体" panose="02010600030101010101" pitchFamily="2" charset="-122"/>
            </a:endParaRPr>
          </a:p>
          <a:p>
            <a:pPr marL="742950" lvl="1" indent="-285750" algn="l">
              <a:lnSpc>
                <a:spcPct val="90000"/>
              </a:lnSpc>
              <a:spcBef>
                <a:spcPct val="20000"/>
              </a:spcBef>
              <a:spcAft>
                <a:spcPts val="600"/>
              </a:spcAft>
              <a:buFontTx/>
              <a:buChar char="–"/>
              <a:defRPr/>
            </a:pPr>
            <a:r>
              <a:rPr lang="zh-CN" altLang="zh-CN" sz="2400" b="1" dirty="0">
                <a:ea typeface="宋体" panose="02010600030101010101" pitchFamily="2" charset="-122"/>
              </a:rPr>
              <a:t>(蓝图?…这就是一张蓝图--&gt;)</a:t>
            </a:r>
            <a:endParaRPr lang="zh-CN" altLang="zh-CN" sz="2400" dirty="0">
              <a:ea typeface="宋体" panose="02010600030101010101" pitchFamily="2" charset="-122"/>
            </a:endParaRPr>
          </a:p>
          <a:p>
            <a:pPr marL="342900" indent="-342900" algn="l">
              <a:lnSpc>
                <a:spcPct val="90000"/>
              </a:lnSpc>
              <a:spcBef>
                <a:spcPct val="20000"/>
              </a:spcBef>
              <a:spcAft>
                <a:spcPts val="600"/>
              </a:spcAft>
              <a:buFontTx/>
              <a:buChar char="•"/>
              <a:defRPr/>
            </a:pPr>
            <a:r>
              <a:rPr lang="zh-CN" altLang="zh-CN" sz="2800" dirty="0">
                <a:ea typeface="宋体" panose="02010600030101010101" pitchFamily="2" charset="-122"/>
              </a:rPr>
              <a:t>它可用于对软件密集型系统进行</a:t>
            </a:r>
            <a:endParaRPr lang="zh-CN" altLang="zh-CN" sz="2800" dirty="0">
              <a:ea typeface="宋体" panose="02010600030101010101" pitchFamily="2" charset="-122"/>
            </a:endParaRPr>
          </a:p>
          <a:p>
            <a:pPr marL="742950" lvl="1" indent="-285750" algn="l">
              <a:lnSpc>
                <a:spcPct val="90000"/>
              </a:lnSpc>
              <a:spcBef>
                <a:spcPct val="20000"/>
              </a:spcBef>
              <a:spcAft>
                <a:spcPts val="600"/>
              </a:spcAft>
              <a:buFontTx/>
              <a:buChar char="–"/>
              <a:defRPr/>
            </a:pPr>
            <a:r>
              <a:rPr lang="zh-CN" altLang="zh-CN" sz="2400" dirty="0">
                <a:ea typeface="宋体" panose="02010600030101010101" pitchFamily="2" charset="-122"/>
              </a:rPr>
              <a:t>视化（</a:t>
            </a:r>
            <a:r>
              <a:rPr lang="en-US" altLang="zh-CN" sz="2400" dirty="0">
                <a:ea typeface="宋体" panose="02010600030101010101" pitchFamily="2" charset="-122"/>
              </a:rPr>
              <a:t>visualize</a:t>
            </a:r>
            <a:r>
              <a:rPr lang="zh-CN" altLang="en-US" sz="2400" dirty="0">
                <a:ea typeface="宋体" panose="02010600030101010101" pitchFamily="2" charset="-122"/>
              </a:rPr>
              <a:t>）</a:t>
            </a:r>
            <a:endParaRPr lang="zh-CN" altLang="en-US" sz="2400" dirty="0">
              <a:ea typeface="宋体" panose="02010600030101010101" pitchFamily="2" charset="-122"/>
            </a:endParaRPr>
          </a:p>
          <a:p>
            <a:pPr marL="742950" lvl="1" indent="-285750" algn="l">
              <a:lnSpc>
                <a:spcPct val="90000"/>
              </a:lnSpc>
              <a:spcBef>
                <a:spcPct val="20000"/>
              </a:spcBef>
              <a:spcAft>
                <a:spcPts val="600"/>
              </a:spcAft>
              <a:buFontTx/>
              <a:buChar char="–"/>
              <a:defRPr/>
            </a:pPr>
            <a:r>
              <a:rPr lang="zh-CN" altLang="zh-CN" sz="2400" dirty="0">
                <a:ea typeface="宋体" panose="02010600030101010101" pitchFamily="2" charset="-122"/>
              </a:rPr>
              <a:t>说明(</a:t>
            </a:r>
            <a:r>
              <a:rPr lang="en-US" altLang="zh-CN" sz="2400" dirty="0">
                <a:ea typeface="宋体" panose="02010600030101010101" pitchFamily="2" charset="-122"/>
              </a:rPr>
              <a:t>specify)</a:t>
            </a:r>
            <a:endParaRPr lang="en-US" altLang="zh-CN" sz="2400" dirty="0">
              <a:ea typeface="宋体" panose="02010600030101010101" pitchFamily="2" charset="-122"/>
            </a:endParaRPr>
          </a:p>
          <a:p>
            <a:pPr marL="742950" lvl="1" indent="-285750" algn="l">
              <a:lnSpc>
                <a:spcPct val="90000"/>
              </a:lnSpc>
              <a:spcBef>
                <a:spcPct val="20000"/>
              </a:spcBef>
              <a:spcAft>
                <a:spcPts val="600"/>
              </a:spcAft>
              <a:buFontTx/>
              <a:buChar char="–"/>
              <a:defRPr/>
            </a:pPr>
            <a:r>
              <a:rPr lang="zh-CN" altLang="zh-CN" sz="2400" dirty="0">
                <a:ea typeface="宋体" panose="02010600030101010101" pitchFamily="2" charset="-122"/>
              </a:rPr>
              <a:t>建造(</a:t>
            </a:r>
            <a:r>
              <a:rPr lang="en-US" altLang="zh-CN" sz="2400" dirty="0">
                <a:ea typeface="宋体" panose="02010600030101010101" pitchFamily="2" charset="-122"/>
              </a:rPr>
              <a:t>construct)</a:t>
            </a:r>
            <a:r>
              <a:rPr lang="zh-CN" altLang="zh-CN" sz="2400" dirty="0">
                <a:ea typeface="宋体" panose="02010600030101010101" pitchFamily="2" charset="-122"/>
              </a:rPr>
              <a:t>和</a:t>
            </a:r>
            <a:endParaRPr lang="zh-CN" altLang="zh-CN" sz="2400" dirty="0">
              <a:ea typeface="宋体" panose="02010600030101010101" pitchFamily="2" charset="-122"/>
            </a:endParaRPr>
          </a:p>
          <a:p>
            <a:pPr marL="742950" lvl="1" indent="-285750" algn="l">
              <a:lnSpc>
                <a:spcPct val="90000"/>
              </a:lnSpc>
              <a:spcBef>
                <a:spcPct val="20000"/>
              </a:spcBef>
              <a:spcAft>
                <a:spcPts val="600"/>
              </a:spcAft>
              <a:buFontTx/>
              <a:buChar char="–"/>
              <a:defRPr/>
            </a:pPr>
            <a:r>
              <a:rPr lang="zh-CN" altLang="zh-CN" sz="2400" dirty="0">
                <a:ea typeface="宋体" panose="02010600030101010101" pitchFamily="2" charset="-122"/>
              </a:rPr>
              <a:t>建档(</a:t>
            </a:r>
            <a:r>
              <a:rPr lang="en-US" altLang="zh-CN" sz="2400" dirty="0">
                <a:ea typeface="宋体" panose="02010600030101010101" pitchFamily="2" charset="-122"/>
              </a:rPr>
              <a:t>document)</a:t>
            </a:r>
            <a:endParaRPr lang="en-US" altLang="zh-CN" sz="2400" dirty="0">
              <a:ea typeface="宋体" panose="02010600030101010101" pitchFamily="2" charset="-122"/>
            </a:endParaRPr>
          </a:p>
          <a:p>
            <a:pPr marL="342900" indent="-342900" algn="l">
              <a:lnSpc>
                <a:spcPct val="90000"/>
              </a:lnSpc>
              <a:spcBef>
                <a:spcPct val="20000"/>
              </a:spcBef>
              <a:spcAft>
                <a:spcPts val="600"/>
              </a:spcAft>
              <a:buFontTx/>
              <a:buChar char="•"/>
              <a:defRPr/>
            </a:pPr>
            <a:r>
              <a:rPr lang="zh-CN" altLang="en-US" sz="2800" dirty="0">
                <a:ea typeface="宋体" panose="02010600030101010101" pitchFamily="2" charset="-122"/>
              </a:rPr>
              <a:t>这也是对软件系统进行建模的四个目的</a:t>
            </a:r>
            <a:endParaRPr lang="zh-CN" altLang="en-US" sz="2800" dirty="0">
              <a:ea typeface="宋体" panose="02010600030101010101" pitchFamily="2" charset="-122"/>
            </a:endParaRPr>
          </a:p>
        </p:txBody>
      </p:sp>
      <p:sp>
        <p:nvSpPr>
          <p:cNvPr id="7" name="Rectangle 1027"/>
          <p:cNvSpPr txBox="1">
            <a:spLocks noChangeArrowheads="1"/>
          </p:cNvSpPr>
          <p:nvPr/>
        </p:nvSpPr>
        <p:spPr bwMode="auto">
          <a:xfrm>
            <a:off x="357158" y="214290"/>
            <a:ext cx="7772400" cy="1143000"/>
          </a:xfrm>
          <a:prstGeom prst="rect">
            <a:avLst/>
          </a:prstGeom>
          <a:noFill/>
          <a:ln w="9525">
            <a:noFill/>
            <a:miter lim="800000"/>
          </a:ln>
        </p:spPr>
        <p:txBody>
          <a:bodyPr vert="horz" wrap="square" lIns="92075" tIns="46038" rIns="92075" bIns="46038"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什么是</a:t>
            </a:r>
            <a:r>
              <a:rPr kumimoji="0" lang="en-US" altLang="zh-CN" sz="4400" b="1" i="0" u="none" strike="noStrike" kern="0" cap="none" spc="0" normalizeH="0" baseline="0" noProof="0" dirty="0">
                <a:ln>
                  <a:noFill/>
                </a:ln>
                <a:solidFill>
                  <a:schemeClr val="bg1"/>
                </a:solidFill>
                <a:effectLst/>
                <a:uLnTx/>
                <a:uFillTx/>
                <a:latin typeface="+mj-lt"/>
                <a:ea typeface="+mj-ea"/>
                <a:cs typeface="+mj-cs"/>
              </a:rPr>
              <a:t>UML</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a:t>
            </a:r>
            <a:endParaRPr kumimoji="0" lang="en-US" altLang="zh-CN"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2" fill="hold" nodeType="clickEffect">
                                  <p:stCondLst>
                                    <p:cond delay="0"/>
                                  </p:stCondLst>
                                  <p:childTnLst>
                                    <p:set>
                                      <p:cBhvr>
                                        <p:cTn id="6" dur="1" fill="hold">
                                          <p:stCondLst>
                                            <p:cond delay="0"/>
                                          </p:stCondLst>
                                        </p:cTn>
                                        <p:tgtEl>
                                          <p:spTgt spid="884738"/>
                                        </p:tgtEl>
                                        <p:attrNameLst>
                                          <p:attrName>style.visibility</p:attrName>
                                        </p:attrNameLst>
                                      </p:cBhvr>
                                      <p:to>
                                        <p:strVal val="visible"/>
                                      </p:to>
                                    </p:set>
                                    <p:anim calcmode="lin" valueType="num">
                                      <p:cBhvr additive="base">
                                        <p:cTn id="7" dur="5000" fill="hold"/>
                                        <p:tgtEl>
                                          <p:spTgt spid="884738"/>
                                        </p:tgtEl>
                                        <p:attrNameLst>
                                          <p:attrName>ppt_x</p:attrName>
                                        </p:attrNameLst>
                                      </p:cBhvr>
                                      <p:tavLst>
                                        <p:tav tm="0">
                                          <p:val>
                                            <p:strVal val="1+#ppt_w/2"/>
                                          </p:val>
                                        </p:tav>
                                        <p:tav tm="100000">
                                          <p:val>
                                            <p:strVal val="#ppt_x"/>
                                          </p:val>
                                        </p:tav>
                                      </p:tavLst>
                                    </p:anim>
                                    <p:anim calcmode="lin" valueType="num">
                                      <p:cBhvr additive="base">
                                        <p:cTn id="8" dur="5000" fill="hold"/>
                                        <p:tgtEl>
                                          <p:spTgt spid="8847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1027"/>
          <p:cNvSpPr>
            <a:spLocks noGrp="1" noChangeArrowheads="1"/>
          </p:cNvSpPr>
          <p:nvPr>
            <p:ph type="title"/>
          </p:nvPr>
        </p:nvSpPr>
        <p:spPr>
          <a:xfrm>
            <a:off x="357158" y="214290"/>
            <a:ext cx="7772400" cy="1143000"/>
          </a:xfrm>
          <a:noFill/>
        </p:spPr>
        <p:txBody>
          <a:bodyPr lIns="92075" tIns="46038" rIns="92075" bIns="46038"/>
          <a:lstStyle/>
          <a:p>
            <a:pPr algn="l" eaLnBrk="1" hangingPunct="1"/>
            <a:r>
              <a:rPr lang="en-US" altLang="zh-CN" dirty="0">
                <a:solidFill>
                  <a:schemeClr val="bg1"/>
                </a:solidFill>
              </a:rPr>
              <a:t>		</a:t>
            </a:r>
            <a:r>
              <a:rPr lang="zh-CN" altLang="en-US" dirty="0">
                <a:solidFill>
                  <a:schemeClr val="bg1"/>
                </a:solidFill>
              </a:rPr>
              <a:t>什么是</a:t>
            </a:r>
            <a:r>
              <a:rPr lang="en-US" altLang="zh-CN" dirty="0">
                <a:solidFill>
                  <a:schemeClr val="bg1"/>
                </a:solidFill>
              </a:rPr>
              <a:t>UML</a:t>
            </a:r>
            <a:r>
              <a:rPr lang="zh-CN" altLang="en-US" dirty="0">
                <a:solidFill>
                  <a:schemeClr val="bg1"/>
                </a:solidFill>
              </a:rPr>
              <a:t>？</a:t>
            </a:r>
            <a:r>
              <a:rPr lang="en-US" altLang="zh-CN" dirty="0">
                <a:solidFill>
                  <a:schemeClr val="bg1"/>
                </a:solidFill>
              </a:rPr>
              <a:t>(</a:t>
            </a:r>
            <a:r>
              <a:rPr lang="zh-CN" altLang="en-US" dirty="0">
                <a:solidFill>
                  <a:schemeClr val="bg1"/>
                </a:solidFill>
              </a:rPr>
              <a:t>续</a:t>
            </a:r>
            <a:r>
              <a:rPr lang="en-US" altLang="zh-CN" dirty="0">
                <a:solidFill>
                  <a:schemeClr val="bg1"/>
                </a:solidFill>
              </a:rPr>
              <a:t>)</a:t>
            </a:r>
            <a:endParaRPr lang="en-US" altLang="zh-CN" dirty="0">
              <a:solidFill>
                <a:schemeClr val="bg1"/>
              </a:solidFill>
            </a:endParaRPr>
          </a:p>
        </p:txBody>
      </p:sp>
      <p:sp>
        <p:nvSpPr>
          <p:cNvPr id="885766" name="Rectangle 1030"/>
          <p:cNvSpPr>
            <a:spLocks noChangeArrowheads="1"/>
          </p:cNvSpPr>
          <p:nvPr/>
        </p:nvSpPr>
        <p:spPr bwMode="auto">
          <a:xfrm>
            <a:off x="533400" y="1676400"/>
            <a:ext cx="8001000" cy="5029200"/>
          </a:xfrm>
          <a:prstGeom prst="rect">
            <a:avLst/>
          </a:prstGeom>
          <a:noFill/>
          <a:ln w="9525">
            <a:noFill/>
            <a:miter lim="800000"/>
          </a:ln>
          <a:effectLst/>
        </p:spPr>
        <p:txBody>
          <a:bodyPr lIns="92075" tIns="46038" rIns="92075" bIns="46038"/>
          <a:lstStyle/>
          <a:p>
            <a:pPr marL="342900" indent="-342900" algn="l">
              <a:spcBef>
                <a:spcPct val="20000"/>
              </a:spcBef>
              <a:buFontTx/>
              <a:buChar char="•"/>
              <a:defRPr/>
            </a:pPr>
            <a:r>
              <a:rPr lang="zh-CN" altLang="en-US" sz="3200" dirty="0">
                <a:latin typeface="宋体" panose="02010600030101010101" pitchFamily="2" charset="-122"/>
                <a:ea typeface="宋体" panose="02010600030101010101" pitchFamily="2" charset="-122"/>
              </a:rPr>
              <a:t>解释：</a:t>
            </a:r>
            <a:endParaRPr lang="zh-CN" altLang="zh-CN" sz="3200" b="1" dirty="0">
              <a:latin typeface="宋体" panose="02010600030101010101" pitchFamily="2" charset="-122"/>
              <a:ea typeface="宋体" panose="02010600030101010101" pitchFamily="2" charset="-122"/>
            </a:endParaRPr>
          </a:p>
          <a:p>
            <a:pPr marL="742950" lvl="1" indent="-285750" algn="l">
              <a:spcBef>
                <a:spcPct val="20000"/>
              </a:spcBef>
              <a:buFontTx/>
              <a:buChar char="–"/>
              <a:defRPr/>
            </a:pPr>
            <a:r>
              <a:rPr lang="en-US" altLang="zh-CN" sz="3200" dirty="0">
                <a:solidFill>
                  <a:srgbClr val="C00000"/>
                </a:solidFill>
                <a:latin typeface="宋体" panose="02010600030101010101" pitchFamily="2" charset="-122"/>
                <a:ea typeface="宋体" panose="02010600030101010101" pitchFamily="2" charset="-122"/>
              </a:rPr>
              <a:t>UML</a:t>
            </a:r>
            <a:r>
              <a:rPr lang="zh-CN" altLang="zh-CN" sz="3200" dirty="0">
                <a:solidFill>
                  <a:srgbClr val="C00000"/>
                </a:solidFill>
                <a:latin typeface="宋体" panose="02010600030101010101" pitchFamily="2" charset="-122"/>
                <a:ea typeface="宋体" panose="02010600030101010101" pitchFamily="2" charset="-122"/>
              </a:rPr>
              <a:t>是</a:t>
            </a:r>
            <a:r>
              <a:rPr lang="zh-CN" altLang="zh-CN" sz="3200" b="1" dirty="0">
                <a:solidFill>
                  <a:srgbClr val="C00000"/>
                </a:solidFill>
                <a:latin typeface="宋体" panose="02010600030101010101" pitchFamily="2" charset="-122"/>
                <a:ea typeface="宋体" panose="02010600030101010101" pitchFamily="2" charset="-122"/>
              </a:rPr>
              <a:t>语言</a:t>
            </a:r>
            <a:r>
              <a:rPr lang="zh-CN" altLang="zh-CN" sz="3200" dirty="0">
                <a:solidFill>
                  <a:srgbClr val="C00000"/>
                </a:solidFill>
                <a:latin typeface="宋体" panose="02010600030101010101" pitchFamily="2" charset="-122"/>
                <a:ea typeface="宋体" panose="02010600030101010101" pitchFamily="2" charset="-122"/>
              </a:rPr>
              <a:t>：</a:t>
            </a:r>
            <a:endParaRPr lang="zh-CN" altLang="zh-CN" sz="3200" dirty="0">
              <a:solidFill>
                <a:srgbClr val="C00000"/>
              </a:solidFill>
              <a:latin typeface="宋体" panose="02010600030101010101" pitchFamily="2" charset="-122"/>
              <a:ea typeface="宋体" panose="02010600030101010101" pitchFamily="2" charset="-122"/>
            </a:endParaRPr>
          </a:p>
          <a:p>
            <a:pPr marL="1143000" lvl="2" indent="-228600" algn="l">
              <a:spcBef>
                <a:spcPct val="20000"/>
              </a:spcBef>
              <a:buFontTx/>
              <a:buChar char="•"/>
              <a:defRPr/>
            </a:pPr>
            <a:r>
              <a:rPr lang="zh-CN" altLang="en-US" sz="2800" dirty="0">
                <a:latin typeface="宋体" panose="02010600030101010101" pitchFamily="2" charset="-122"/>
                <a:ea typeface="宋体" panose="02010600030101010101" pitchFamily="2" charset="-122"/>
              </a:rPr>
              <a:t>语言意味着有标准的表达规则</a:t>
            </a:r>
            <a:endParaRPr lang="zh-CN" altLang="en-US" sz="2800" dirty="0">
              <a:latin typeface="宋体" panose="02010600030101010101" pitchFamily="2" charset="-122"/>
              <a:ea typeface="宋体" panose="02010600030101010101" pitchFamily="2" charset="-122"/>
            </a:endParaRPr>
          </a:p>
          <a:p>
            <a:pPr marL="742950" lvl="1" indent="-285750" algn="l">
              <a:spcBef>
                <a:spcPct val="20000"/>
              </a:spcBef>
              <a:buFontTx/>
              <a:buChar char="–"/>
              <a:defRPr/>
            </a:pPr>
            <a:r>
              <a:rPr lang="en-US" altLang="zh-CN" sz="3200" dirty="0">
                <a:solidFill>
                  <a:srgbClr val="C00000"/>
                </a:solidFill>
                <a:latin typeface="宋体" panose="02010600030101010101" pitchFamily="2" charset="-122"/>
                <a:ea typeface="宋体" panose="02010600030101010101" pitchFamily="2" charset="-122"/>
              </a:rPr>
              <a:t>UML</a:t>
            </a:r>
            <a:r>
              <a:rPr lang="zh-CN" altLang="zh-CN" sz="3200" dirty="0">
                <a:solidFill>
                  <a:srgbClr val="C00000"/>
                </a:solidFill>
                <a:latin typeface="宋体" panose="02010600030101010101" pitchFamily="2" charset="-122"/>
                <a:ea typeface="宋体" panose="02010600030101010101" pitchFamily="2" charset="-122"/>
              </a:rPr>
              <a:t>是</a:t>
            </a:r>
            <a:r>
              <a:rPr lang="zh-CN" altLang="zh-CN" sz="3200" b="1" dirty="0">
                <a:solidFill>
                  <a:srgbClr val="C00000"/>
                </a:solidFill>
                <a:latin typeface="宋体" panose="02010600030101010101" pitchFamily="2" charset="-122"/>
                <a:ea typeface="宋体" panose="02010600030101010101" pitchFamily="2" charset="-122"/>
              </a:rPr>
              <a:t>蓝图</a:t>
            </a:r>
            <a:endParaRPr lang="zh-CN" altLang="en-US" sz="3200" dirty="0">
              <a:solidFill>
                <a:srgbClr val="C00000"/>
              </a:solidFill>
              <a:latin typeface="宋体" panose="02010600030101010101" pitchFamily="2" charset="-122"/>
              <a:ea typeface="宋体" panose="02010600030101010101" pitchFamily="2" charset="-122"/>
            </a:endParaRPr>
          </a:p>
          <a:p>
            <a:pPr marL="1600200" lvl="3" indent="-228600" algn="l">
              <a:spcBef>
                <a:spcPct val="20000"/>
              </a:spcBef>
              <a:buFontTx/>
              <a:buChar char="–"/>
              <a:defRPr/>
            </a:pPr>
            <a:r>
              <a:rPr lang="en-US" altLang="zh-CN" sz="2800" dirty="0">
                <a:latin typeface="宋体" panose="02010600030101010101" pitchFamily="2" charset="-122"/>
                <a:ea typeface="宋体" panose="02010600030101010101" pitchFamily="2" charset="-122"/>
              </a:rPr>
              <a:t>UML</a:t>
            </a:r>
            <a:r>
              <a:rPr lang="zh-CN" altLang="zh-CN" sz="2800" dirty="0">
                <a:latin typeface="宋体" panose="02010600030101010101" pitchFamily="2" charset="-122"/>
                <a:ea typeface="宋体" panose="02010600030101010101" pitchFamily="2" charset="-122"/>
              </a:rPr>
              <a:t>是由图形符号表达的建模语言</a:t>
            </a:r>
            <a:endParaRPr lang="zh-CN" altLang="zh-CN" sz="2800" dirty="0">
              <a:latin typeface="宋体" panose="02010600030101010101" pitchFamily="2" charset="-122"/>
              <a:ea typeface="宋体" panose="02010600030101010101" pitchFamily="2" charset="-122"/>
            </a:endParaRPr>
          </a:p>
          <a:p>
            <a:pPr marL="1600200" lvl="3" indent="-228600" algn="l">
              <a:spcBef>
                <a:spcPct val="20000"/>
              </a:spcBef>
              <a:buFontTx/>
              <a:buChar char="–"/>
              <a:defRPr/>
            </a:pPr>
            <a:r>
              <a:rPr lang="zh-CN" altLang="zh-CN" sz="2800" dirty="0">
                <a:latin typeface="宋体" panose="02010600030101010101" pitchFamily="2" charset="-122"/>
                <a:ea typeface="宋体" panose="02010600030101010101" pitchFamily="2" charset="-122"/>
              </a:rPr>
              <a:t>例如,这是</a:t>
            </a:r>
            <a:r>
              <a:rPr lang="en-US" altLang="zh-CN" sz="2800" dirty="0">
                <a:latin typeface="宋体" panose="02010600030101010101" pitchFamily="2" charset="-122"/>
                <a:ea typeface="宋体" panose="02010600030101010101" pitchFamily="2" charset="-122"/>
              </a:rPr>
              <a:t>UML</a:t>
            </a:r>
            <a:r>
              <a:rPr lang="zh-CN" altLang="zh-CN" sz="2800" dirty="0">
                <a:latin typeface="宋体" panose="02010600030101010101" pitchFamily="2" charset="-122"/>
                <a:ea typeface="宋体" panose="02010600030101010101" pitchFamily="2" charset="-122"/>
              </a:rPr>
              <a:t>的一个</a:t>
            </a:r>
            <a:r>
              <a:rPr lang="zh-CN" altLang="en-US" sz="2800" dirty="0">
                <a:latin typeface="宋体" panose="02010600030101010101" pitchFamily="2" charset="-122"/>
                <a:ea typeface="宋体" panose="02010600030101010101" pitchFamily="2" charset="-122"/>
              </a:rPr>
              <a:t>模型图（图</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a:t>
            </a:r>
            <a:endParaRPr lang="zh-CN" altLang="zh-CN" sz="2800" dirty="0">
              <a:latin typeface="宋体" panose="02010600030101010101" pitchFamily="2" charset="-122"/>
              <a:ea typeface="宋体" panose="02010600030101010101" pitchFamily="2" charset="-122"/>
            </a:endParaRPr>
          </a:p>
          <a:p>
            <a:pPr marL="1600200" lvl="3" indent="-228600" algn="l">
              <a:spcBef>
                <a:spcPct val="20000"/>
              </a:spcBef>
              <a:buFontTx/>
              <a:buChar char="–"/>
              <a:defRPr/>
            </a:pPr>
            <a:r>
              <a:rPr lang="zh-CN" altLang="en-US" sz="2800" dirty="0">
                <a:latin typeface="宋体" panose="02010600030101010101" pitchFamily="2" charset="-122"/>
                <a:ea typeface="宋体" panose="02010600030101010101" pitchFamily="2" charset="-122"/>
              </a:rPr>
              <a:t>其上的图形符号是遵循给定的标准的</a:t>
            </a:r>
            <a:endParaRPr lang="zh-CN" altLang="en-US" sz="2800" dirty="0">
              <a:latin typeface="宋体" panose="02010600030101010101" pitchFamily="2" charset="-122"/>
              <a:ea typeface="宋体" panose="02010600030101010101" pitchFamily="2" charset="-122"/>
            </a:endParaRPr>
          </a:p>
          <a:p>
            <a:pPr marL="1600200" lvl="3" indent="-228600" algn="l">
              <a:spcBef>
                <a:spcPct val="20000"/>
              </a:spcBef>
              <a:buFontTx/>
              <a:buChar char="–"/>
              <a:defRPr/>
            </a:pPr>
            <a:r>
              <a:rPr lang="zh-CN" altLang="en-US" sz="2800" dirty="0">
                <a:latin typeface="宋体" panose="02010600030101010101" pitchFamily="2" charset="-122"/>
                <a:ea typeface="宋体" panose="02010600030101010101" pitchFamily="2" charset="-122"/>
              </a:rPr>
              <a:t>例如</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类： （图</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a:t>
            </a:r>
            <a:endParaRPr lang="zh-CN" altLang="zh-CN" sz="2800" dirty="0">
              <a:latin typeface="宋体" panose="02010600030101010101" pitchFamily="2" charset="-122"/>
              <a:ea typeface="宋体" panose="02010600030101010101" pitchFamily="2" charset="-122"/>
            </a:endParaRPr>
          </a:p>
        </p:txBody>
      </p:sp>
      <p:sp>
        <p:nvSpPr>
          <p:cNvPr id="69" name="灯片编号占位符 68"/>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1027"/>
          <p:cNvSpPr>
            <a:spLocks noGrp="1" noChangeArrowheads="1"/>
          </p:cNvSpPr>
          <p:nvPr>
            <p:ph type="title"/>
          </p:nvPr>
        </p:nvSpPr>
        <p:spPr>
          <a:xfrm>
            <a:off x="357158" y="214290"/>
            <a:ext cx="7772400" cy="1143000"/>
          </a:xfrm>
          <a:noFill/>
        </p:spPr>
        <p:txBody>
          <a:bodyPr lIns="92075" tIns="46038" rIns="92075" bIns="46038"/>
          <a:lstStyle/>
          <a:p>
            <a:pPr algn="l" eaLnBrk="1" hangingPunct="1"/>
            <a:r>
              <a:rPr lang="en-US" altLang="zh-CN" dirty="0">
                <a:solidFill>
                  <a:schemeClr val="bg1"/>
                </a:solidFill>
              </a:rPr>
              <a:t>		</a:t>
            </a:r>
            <a:r>
              <a:rPr lang="zh-CN" altLang="en-US" dirty="0">
                <a:solidFill>
                  <a:schemeClr val="bg1"/>
                </a:solidFill>
              </a:rPr>
              <a:t>什么是</a:t>
            </a:r>
            <a:r>
              <a:rPr lang="en-US" altLang="zh-CN" dirty="0">
                <a:solidFill>
                  <a:schemeClr val="bg1"/>
                </a:solidFill>
              </a:rPr>
              <a:t>UML</a:t>
            </a:r>
            <a:r>
              <a:rPr lang="zh-CN" altLang="en-US" dirty="0">
                <a:solidFill>
                  <a:schemeClr val="bg1"/>
                </a:solidFill>
              </a:rPr>
              <a:t>？</a:t>
            </a:r>
            <a:r>
              <a:rPr lang="en-US" altLang="zh-CN" dirty="0">
                <a:solidFill>
                  <a:schemeClr val="bg1"/>
                </a:solidFill>
              </a:rPr>
              <a:t>(</a:t>
            </a:r>
            <a:r>
              <a:rPr lang="zh-CN" altLang="en-US" dirty="0">
                <a:solidFill>
                  <a:schemeClr val="bg1"/>
                </a:solidFill>
              </a:rPr>
              <a:t>续</a:t>
            </a:r>
            <a:r>
              <a:rPr lang="en-US" altLang="zh-CN" dirty="0">
                <a:solidFill>
                  <a:schemeClr val="bg1"/>
                </a:solidFill>
              </a:rPr>
              <a:t>)</a:t>
            </a:r>
            <a:endParaRPr lang="en-US" altLang="zh-CN" dirty="0">
              <a:solidFill>
                <a:schemeClr val="bg1"/>
              </a:solidFill>
            </a:endParaRPr>
          </a:p>
        </p:txBody>
      </p:sp>
      <p:grpSp>
        <p:nvGrpSpPr>
          <p:cNvPr id="2" name="Group 1098"/>
          <p:cNvGrpSpPr/>
          <p:nvPr/>
        </p:nvGrpSpPr>
        <p:grpSpPr bwMode="auto">
          <a:xfrm>
            <a:off x="827584" y="1905358"/>
            <a:ext cx="5049837" cy="3817937"/>
            <a:chOff x="2455" y="133"/>
            <a:chExt cx="3181" cy="2405"/>
          </a:xfrm>
        </p:grpSpPr>
        <p:grpSp>
          <p:nvGrpSpPr>
            <p:cNvPr id="3" name="Group 1096"/>
            <p:cNvGrpSpPr/>
            <p:nvPr/>
          </p:nvGrpSpPr>
          <p:grpSpPr bwMode="auto">
            <a:xfrm>
              <a:off x="2455" y="133"/>
              <a:ext cx="3181" cy="2405"/>
              <a:chOff x="2417" y="144"/>
              <a:chExt cx="3181" cy="2405"/>
            </a:xfrm>
          </p:grpSpPr>
          <p:sp>
            <p:nvSpPr>
              <p:cNvPr id="11276" name="Rectangle 1031"/>
              <p:cNvSpPr>
                <a:spLocks noChangeArrowheads="1"/>
              </p:cNvSpPr>
              <p:nvPr/>
            </p:nvSpPr>
            <p:spPr bwMode="auto">
              <a:xfrm>
                <a:off x="2417" y="144"/>
                <a:ext cx="3181" cy="2405"/>
              </a:xfrm>
              <a:prstGeom prst="rect">
                <a:avLst/>
              </a:prstGeom>
              <a:solidFill>
                <a:srgbClr val="99CCFF"/>
              </a:solidFill>
              <a:ln w="25400">
                <a:solidFill>
                  <a:schemeClr val="tx1"/>
                </a:solidFill>
                <a:miter lim="800000"/>
              </a:ln>
            </p:spPr>
            <p:txBody>
              <a:bodyPr/>
              <a:lstStyle/>
              <a:p>
                <a:endParaRPr lang="zh-CN" altLang="en-US"/>
              </a:p>
            </p:txBody>
          </p:sp>
          <p:sp>
            <p:nvSpPr>
              <p:cNvPr id="11277" name="Freeform 1063"/>
              <p:cNvSpPr/>
              <p:nvPr/>
            </p:nvSpPr>
            <p:spPr bwMode="auto">
              <a:xfrm>
                <a:off x="4272" y="384"/>
                <a:ext cx="742" cy="325"/>
              </a:xfrm>
              <a:custGeom>
                <a:avLst/>
                <a:gdLst>
                  <a:gd name="T0" fmla="*/ 0 w 742"/>
                  <a:gd name="T1" fmla="*/ 0 h 325"/>
                  <a:gd name="T2" fmla="*/ 655 w 742"/>
                  <a:gd name="T3" fmla="*/ 0 h 325"/>
                  <a:gd name="T4" fmla="*/ 742 w 742"/>
                  <a:gd name="T5" fmla="*/ 95 h 325"/>
                  <a:gd name="T6" fmla="*/ 742 w 742"/>
                  <a:gd name="T7" fmla="*/ 325 h 325"/>
                  <a:gd name="T8" fmla="*/ 0 w 742"/>
                  <a:gd name="T9" fmla="*/ 325 h 325"/>
                  <a:gd name="T10" fmla="*/ 0 w 742"/>
                  <a:gd name="T11" fmla="*/ 0 h 325"/>
                  <a:gd name="T12" fmla="*/ 0 60000 65536"/>
                  <a:gd name="T13" fmla="*/ 0 60000 65536"/>
                  <a:gd name="T14" fmla="*/ 0 60000 65536"/>
                  <a:gd name="T15" fmla="*/ 0 60000 65536"/>
                  <a:gd name="T16" fmla="*/ 0 60000 65536"/>
                  <a:gd name="T17" fmla="*/ 0 60000 65536"/>
                  <a:gd name="T18" fmla="*/ 0 w 742"/>
                  <a:gd name="T19" fmla="*/ 0 h 325"/>
                  <a:gd name="T20" fmla="*/ 742 w 742"/>
                  <a:gd name="T21" fmla="*/ 325 h 325"/>
                </a:gdLst>
                <a:ahLst/>
                <a:cxnLst>
                  <a:cxn ang="T12">
                    <a:pos x="T0" y="T1"/>
                  </a:cxn>
                  <a:cxn ang="T13">
                    <a:pos x="T2" y="T3"/>
                  </a:cxn>
                  <a:cxn ang="T14">
                    <a:pos x="T4" y="T5"/>
                  </a:cxn>
                  <a:cxn ang="T15">
                    <a:pos x="T6" y="T7"/>
                  </a:cxn>
                  <a:cxn ang="T16">
                    <a:pos x="T8" y="T9"/>
                  </a:cxn>
                  <a:cxn ang="T17">
                    <a:pos x="T10" y="T11"/>
                  </a:cxn>
                </a:cxnLst>
                <a:rect l="T18" t="T19" r="T20" b="T21"/>
                <a:pathLst>
                  <a:path w="742" h="325">
                    <a:moveTo>
                      <a:pt x="0" y="0"/>
                    </a:moveTo>
                    <a:lnTo>
                      <a:pt x="655" y="0"/>
                    </a:lnTo>
                    <a:lnTo>
                      <a:pt x="742" y="95"/>
                    </a:lnTo>
                    <a:lnTo>
                      <a:pt x="742" y="325"/>
                    </a:lnTo>
                    <a:lnTo>
                      <a:pt x="0" y="325"/>
                    </a:lnTo>
                    <a:lnTo>
                      <a:pt x="0" y="0"/>
                    </a:lnTo>
                    <a:close/>
                  </a:path>
                </a:pathLst>
              </a:custGeom>
              <a:solidFill>
                <a:srgbClr val="FFFFCC"/>
              </a:solidFill>
              <a:ln w="0">
                <a:solidFill>
                  <a:srgbClr val="990033"/>
                </a:solidFill>
                <a:round/>
              </a:ln>
            </p:spPr>
            <p:txBody>
              <a:bodyPr/>
              <a:lstStyle/>
              <a:p>
                <a:endParaRPr lang="zh-CN" altLang="en-US"/>
              </a:p>
            </p:txBody>
          </p:sp>
          <p:grpSp>
            <p:nvGrpSpPr>
              <p:cNvPr id="4" name="Group 1095"/>
              <p:cNvGrpSpPr/>
              <p:nvPr/>
            </p:nvGrpSpPr>
            <p:grpSpPr bwMode="auto">
              <a:xfrm>
                <a:off x="2559" y="255"/>
                <a:ext cx="2897" cy="2195"/>
                <a:chOff x="2577" y="255"/>
                <a:chExt cx="2897" cy="2195"/>
              </a:xfrm>
            </p:grpSpPr>
            <p:grpSp>
              <p:nvGrpSpPr>
                <p:cNvPr id="5" name="Group 1092"/>
                <p:cNvGrpSpPr/>
                <p:nvPr/>
              </p:nvGrpSpPr>
              <p:grpSpPr bwMode="auto">
                <a:xfrm>
                  <a:off x="2577" y="373"/>
                  <a:ext cx="2897" cy="2077"/>
                  <a:chOff x="2577" y="373"/>
                  <a:chExt cx="2897" cy="2077"/>
                </a:xfrm>
              </p:grpSpPr>
              <p:grpSp>
                <p:nvGrpSpPr>
                  <p:cNvPr id="6" name="Group 1091"/>
                  <p:cNvGrpSpPr/>
                  <p:nvPr/>
                </p:nvGrpSpPr>
                <p:grpSpPr bwMode="auto">
                  <a:xfrm>
                    <a:off x="3437" y="801"/>
                    <a:ext cx="671" cy="727"/>
                    <a:chOff x="3437" y="801"/>
                    <a:chExt cx="671" cy="727"/>
                  </a:xfrm>
                </p:grpSpPr>
                <p:sp>
                  <p:nvSpPr>
                    <p:cNvPr id="11327" name="Rectangle 1034"/>
                    <p:cNvSpPr>
                      <a:spLocks noChangeArrowheads="1"/>
                    </p:cNvSpPr>
                    <p:nvPr/>
                  </p:nvSpPr>
                  <p:spPr bwMode="auto">
                    <a:xfrm>
                      <a:off x="3437" y="801"/>
                      <a:ext cx="671" cy="727"/>
                    </a:xfrm>
                    <a:prstGeom prst="rect">
                      <a:avLst/>
                    </a:prstGeom>
                    <a:solidFill>
                      <a:srgbClr val="FFFFCC"/>
                    </a:solidFill>
                    <a:ln w="0">
                      <a:solidFill>
                        <a:srgbClr val="990033"/>
                      </a:solidFill>
                      <a:miter lim="800000"/>
                    </a:ln>
                  </p:spPr>
                  <p:txBody>
                    <a:bodyPr/>
                    <a:lstStyle/>
                    <a:p>
                      <a:endParaRPr lang="zh-CN" altLang="en-US"/>
                    </a:p>
                  </p:txBody>
                </p:sp>
                <p:sp>
                  <p:nvSpPr>
                    <p:cNvPr id="11328" name="Rectangle 1035"/>
                    <p:cNvSpPr>
                      <a:spLocks noChangeArrowheads="1"/>
                    </p:cNvSpPr>
                    <p:nvPr/>
                  </p:nvSpPr>
                  <p:spPr bwMode="auto">
                    <a:xfrm>
                      <a:off x="3624" y="824"/>
                      <a:ext cx="28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WIndow</a:t>
                      </a:r>
                      <a:endParaRPr lang="en-US" altLang="zh-CN" sz="2400">
                        <a:solidFill>
                          <a:schemeClr val="tx1"/>
                        </a:solidFill>
                        <a:ea typeface="宋体" panose="02010600030101010101" pitchFamily="2" charset="-122"/>
                      </a:endParaRPr>
                    </a:p>
                  </p:txBody>
                </p:sp>
                <p:sp>
                  <p:nvSpPr>
                    <p:cNvPr id="11329" name="Rectangle 1036"/>
                    <p:cNvSpPr>
                      <a:spLocks noChangeArrowheads="1"/>
                    </p:cNvSpPr>
                    <p:nvPr/>
                  </p:nvSpPr>
                  <p:spPr bwMode="auto">
                    <a:xfrm>
                      <a:off x="3437" y="935"/>
                      <a:ext cx="671" cy="593"/>
                    </a:xfrm>
                    <a:prstGeom prst="rect">
                      <a:avLst/>
                    </a:prstGeom>
                    <a:noFill/>
                    <a:ln w="0">
                      <a:solidFill>
                        <a:srgbClr val="990033"/>
                      </a:solidFill>
                      <a:miter lim="800000"/>
                    </a:ln>
                  </p:spPr>
                  <p:txBody>
                    <a:bodyPr/>
                    <a:lstStyle/>
                    <a:p>
                      <a:endParaRPr lang="zh-CN" altLang="en-US"/>
                    </a:p>
                  </p:txBody>
                </p:sp>
                <p:sp>
                  <p:nvSpPr>
                    <p:cNvPr id="11330" name="Rectangle 1037"/>
                    <p:cNvSpPr>
                      <a:spLocks noChangeArrowheads="1"/>
                    </p:cNvSpPr>
                    <p:nvPr/>
                  </p:nvSpPr>
                  <p:spPr bwMode="auto">
                    <a:xfrm>
                      <a:off x="3437" y="983"/>
                      <a:ext cx="671" cy="545"/>
                    </a:xfrm>
                    <a:prstGeom prst="rect">
                      <a:avLst/>
                    </a:prstGeom>
                    <a:noFill/>
                    <a:ln w="0">
                      <a:solidFill>
                        <a:srgbClr val="990033"/>
                      </a:solidFill>
                      <a:miter lim="800000"/>
                    </a:ln>
                  </p:spPr>
                  <p:txBody>
                    <a:bodyPr/>
                    <a:lstStyle/>
                    <a:p>
                      <a:endParaRPr lang="zh-CN" altLang="en-US"/>
                    </a:p>
                  </p:txBody>
                </p:sp>
                <p:grpSp>
                  <p:nvGrpSpPr>
                    <p:cNvPr id="7" name="Group 1089"/>
                    <p:cNvGrpSpPr/>
                    <p:nvPr/>
                  </p:nvGrpSpPr>
                  <p:grpSpPr bwMode="auto">
                    <a:xfrm>
                      <a:off x="3473" y="1046"/>
                      <a:ext cx="322" cy="286"/>
                      <a:chOff x="3473" y="1046"/>
                      <a:chExt cx="322" cy="286"/>
                    </a:xfrm>
                  </p:grpSpPr>
                  <p:sp>
                    <p:nvSpPr>
                      <p:cNvPr id="11332" name="Rectangle 1038"/>
                      <p:cNvSpPr>
                        <a:spLocks noChangeArrowheads="1"/>
                      </p:cNvSpPr>
                      <p:nvPr/>
                    </p:nvSpPr>
                    <p:spPr bwMode="auto">
                      <a:xfrm>
                        <a:off x="3473" y="1046"/>
                        <a:ext cx="28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open()</a:t>
                        </a:r>
                        <a:endParaRPr lang="en-US" altLang="zh-CN" sz="2400">
                          <a:solidFill>
                            <a:schemeClr val="tx1"/>
                          </a:solidFill>
                          <a:ea typeface="宋体" panose="02010600030101010101" pitchFamily="2" charset="-122"/>
                        </a:endParaRPr>
                      </a:p>
                    </p:txBody>
                  </p:sp>
                  <p:sp>
                    <p:nvSpPr>
                      <p:cNvPr id="11333" name="Rectangle 1039"/>
                      <p:cNvSpPr>
                        <a:spLocks noChangeArrowheads="1"/>
                      </p:cNvSpPr>
                      <p:nvPr/>
                    </p:nvSpPr>
                    <p:spPr bwMode="auto">
                      <a:xfrm>
                        <a:off x="3473" y="1141"/>
                        <a:ext cx="32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close()</a:t>
                        </a:r>
                        <a:endParaRPr lang="en-US" altLang="zh-CN" sz="2400">
                          <a:solidFill>
                            <a:schemeClr val="tx1"/>
                          </a:solidFill>
                          <a:ea typeface="宋体" panose="02010600030101010101" pitchFamily="2" charset="-122"/>
                        </a:endParaRPr>
                      </a:p>
                    </p:txBody>
                  </p:sp>
                  <p:sp>
                    <p:nvSpPr>
                      <p:cNvPr id="11334" name="Rectangle 1040"/>
                      <p:cNvSpPr>
                        <a:spLocks noChangeArrowheads="1"/>
                      </p:cNvSpPr>
                      <p:nvPr/>
                    </p:nvSpPr>
                    <p:spPr bwMode="auto">
                      <a:xfrm>
                        <a:off x="3473" y="1236"/>
                        <a:ext cx="28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move()</a:t>
                        </a:r>
                        <a:endParaRPr lang="en-US" altLang="zh-CN" sz="2400">
                          <a:solidFill>
                            <a:schemeClr val="tx1"/>
                          </a:solidFill>
                          <a:ea typeface="宋体" panose="02010600030101010101" pitchFamily="2" charset="-122"/>
                        </a:endParaRPr>
                      </a:p>
                    </p:txBody>
                  </p:sp>
                </p:grpSp>
              </p:grpSp>
              <p:sp>
                <p:nvSpPr>
                  <p:cNvPr id="11289" name="Freeform 1058"/>
                  <p:cNvSpPr/>
                  <p:nvPr/>
                </p:nvSpPr>
                <p:spPr bwMode="auto">
                  <a:xfrm>
                    <a:off x="4653" y="1560"/>
                    <a:ext cx="742" cy="324"/>
                  </a:xfrm>
                  <a:custGeom>
                    <a:avLst/>
                    <a:gdLst>
                      <a:gd name="T0" fmla="*/ 0 w 742"/>
                      <a:gd name="T1" fmla="*/ 0 h 324"/>
                      <a:gd name="T2" fmla="*/ 655 w 742"/>
                      <a:gd name="T3" fmla="*/ 0 h 324"/>
                      <a:gd name="T4" fmla="*/ 742 w 742"/>
                      <a:gd name="T5" fmla="*/ 95 h 324"/>
                      <a:gd name="T6" fmla="*/ 742 w 742"/>
                      <a:gd name="T7" fmla="*/ 324 h 324"/>
                      <a:gd name="T8" fmla="*/ 0 w 742"/>
                      <a:gd name="T9" fmla="*/ 324 h 324"/>
                      <a:gd name="T10" fmla="*/ 0 w 742"/>
                      <a:gd name="T11" fmla="*/ 0 h 324"/>
                      <a:gd name="T12" fmla="*/ 0 60000 65536"/>
                      <a:gd name="T13" fmla="*/ 0 60000 65536"/>
                      <a:gd name="T14" fmla="*/ 0 60000 65536"/>
                      <a:gd name="T15" fmla="*/ 0 60000 65536"/>
                      <a:gd name="T16" fmla="*/ 0 60000 65536"/>
                      <a:gd name="T17" fmla="*/ 0 60000 65536"/>
                      <a:gd name="T18" fmla="*/ 0 w 742"/>
                      <a:gd name="T19" fmla="*/ 0 h 324"/>
                      <a:gd name="T20" fmla="*/ 742 w 742"/>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742" h="324">
                        <a:moveTo>
                          <a:pt x="0" y="0"/>
                        </a:moveTo>
                        <a:lnTo>
                          <a:pt x="655" y="0"/>
                        </a:lnTo>
                        <a:lnTo>
                          <a:pt x="742" y="95"/>
                        </a:lnTo>
                        <a:lnTo>
                          <a:pt x="742" y="324"/>
                        </a:lnTo>
                        <a:lnTo>
                          <a:pt x="0" y="324"/>
                        </a:lnTo>
                        <a:lnTo>
                          <a:pt x="0" y="0"/>
                        </a:lnTo>
                        <a:close/>
                      </a:path>
                    </a:pathLst>
                  </a:custGeom>
                  <a:solidFill>
                    <a:srgbClr val="FFFFCC"/>
                  </a:solidFill>
                  <a:ln w="0">
                    <a:solidFill>
                      <a:srgbClr val="990033"/>
                    </a:solidFill>
                    <a:round/>
                  </a:ln>
                </p:spPr>
                <p:txBody>
                  <a:bodyPr/>
                  <a:lstStyle/>
                  <a:p>
                    <a:endParaRPr lang="zh-CN" altLang="en-US"/>
                  </a:p>
                </p:txBody>
              </p:sp>
              <p:grpSp>
                <p:nvGrpSpPr>
                  <p:cNvPr id="8" name="Group 1088"/>
                  <p:cNvGrpSpPr/>
                  <p:nvPr/>
                </p:nvGrpSpPr>
                <p:grpSpPr bwMode="auto">
                  <a:xfrm>
                    <a:off x="4108" y="373"/>
                    <a:ext cx="1366" cy="926"/>
                    <a:chOff x="4108" y="373"/>
                    <a:chExt cx="1366" cy="926"/>
                  </a:xfrm>
                </p:grpSpPr>
                <p:sp>
                  <p:nvSpPr>
                    <p:cNvPr id="11318" name="Rectangle 1045"/>
                    <p:cNvSpPr>
                      <a:spLocks noChangeArrowheads="1"/>
                    </p:cNvSpPr>
                    <p:nvPr/>
                  </p:nvSpPr>
                  <p:spPr bwMode="auto">
                    <a:xfrm>
                      <a:off x="5016" y="1038"/>
                      <a:ext cx="458" cy="261"/>
                    </a:xfrm>
                    <a:prstGeom prst="rect">
                      <a:avLst/>
                    </a:prstGeom>
                    <a:solidFill>
                      <a:srgbClr val="FFFFCC"/>
                    </a:solidFill>
                    <a:ln w="0">
                      <a:solidFill>
                        <a:srgbClr val="990033"/>
                      </a:solidFill>
                      <a:miter lim="800000"/>
                    </a:ln>
                  </p:spPr>
                  <p:txBody>
                    <a:bodyPr/>
                    <a:lstStyle/>
                    <a:p>
                      <a:endParaRPr lang="zh-CN" altLang="en-US"/>
                    </a:p>
                  </p:txBody>
                </p:sp>
                <p:sp>
                  <p:nvSpPr>
                    <p:cNvPr id="11319" name="Rectangle 1046"/>
                    <p:cNvSpPr>
                      <a:spLocks noChangeArrowheads="1"/>
                    </p:cNvSpPr>
                    <p:nvPr/>
                  </p:nvSpPr>
                  <p:spPr bwMode="auto">
                    <a:xfrm>
                      <a:off x="5125" y="1070"/>
                      <a:ext cx="24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Event</a:t>
                      </a:r>
                      <a:endParaRPr lang="en-US" altLang="zh-CN" sz="2400">
                        <a:solidFill>
                          <a:schemeClr val="tx1"/>
                        </a:solidFill>
                        <a:ea typeface="宋体" panose="02010600030101010101" pitchFamily="2" charset="-122"/>
                      </a:endParaRPr>
                    </a:p>
                  </p:txBody>
                </p:sp>
                <p:sp>
                  <p:nvSpPr>
                    <p:cNvPr id="11320" name="Line 1047"/>
                    <p:cNvSpPr>
                      <a:spLocks noChangeShapeType="1"/>
                    </p:cNvSpPr>
                    <p:nvPr/>
                  </p:nvSpPr>
                  <p:spPr bwMode="auto">
                    <a:xfrm>
                      <a:off x="4108" y="1165"/>
                      <a:ext cx="908" cy="1"/>
                    </a:xfrm>
                    <a:prstGeom prst="line">
                      <a:avLst/>
                    </a:prstGeom>
                    <a:noFill/>
                    <a:ln w="0">
                      <a:solidFill>
                        <a:srgbClr val="990033"/>
                      </a:solidFill>
                      <a:prstDash val="sysDash"/>
                      <a:round/>
                    </a:ln>
                  </p:spPr>
                  <p:txBody>
                    <a:bodyPr/>
                    <a:lstStyle/>
                    <a:p>
                      <a:endParaRPr lang="zh-CN" altLang="en-US"/>
                    </a:p>
                  </p:txBody>
                </p:sp>
                <p:sp>
                  <p:nvSpPr>
                    <p:cNvPr id="11321" name="Line 1048"/>
                    <p:cNvSpPr>
                      <a:spLocks noChangeShapeType="1"/>
                    </p:cNvSpPr>
                    <p:nvPr/>
                  </p:nvSpPr>
                  <p:spPr bwMode="auto">
                    <a:xfrm flipH="1">
                      <a:off x="4921" y="1165"/>
                      <a:ext cx="95" cy="39"/>
                    </a:xfrm>
                    <a:prstGeom prst="line">
                      <a:avLst/>
                    </a:prstGeom>
                    <a:noFill/>
                    <a:ln w="0">
                      <a:solidFill>
                        <a:srgbClr val="990033"/>
                      </a:solidFill>
                      <a:round/>
                    </a:ln>
                  </p:spPr>
                  <p:txBody>
                    <a:bodyPr/>
                    <a:lstStyle/>
                    <a:p>
                      <a:endParaRPr lang="zh-CN" altLang="en-US"/>
                    </a:p>
                  </p:txBody>
                </p:sp>
                <p:sp>
                  <p:nvSpPr>
                    <p:cNvPr id="11322" name="Line 1049"/>
                    <p:cNvSpPr>
                      <a:spLocks noChangeShapeType="1"/>
                    </p:cNvSpPr>
                    <p:nvPr/>
                  </p:nvSpPr>
                  <p:spPr bwMode="auto">
                    <a:xfrm flipH="1" flipV="1">
                      <a:off x="4921" y="1133"/>
                      <a:ext cx="95" cy="32"/>
                    </a:xfrm>
                    <a:prstGeom prst="line">
                      <a:avLst/>
                    </a:prstGeom>
                    <a:noFill/>
                    <a:ln w="0">
                      <a:solidFill>
                        <a:srgbClr val="990033"/>
                      </a:solidFill>
                      <a:round/>
                    </a:ln>
                  </p:spPr>
                  <p:txBody>
                    <a:bodyPr/>
                    <a:lstStyle/>
                    <a:p>
                      <a:endParaRPr lang="zh-CN" altLang="en-US"/>
                    </a:p>
                  </p:txBody>
                </p:sp>
                <p:sp>
                  <p:nvSpPr>
                    <p:cNvPr id="11323" name="Freeform 1064"/>
                    <p:cNvSpPr/>
                    <p:nvPr/>
                  </p:nvSpPr>
                  <p:spPr bwMode="auto">
                    <a:xfrm>
                      <a:off x="4290" y="373"/>
                      <a:ext cx="742" cy="325"/>
                    </a:xfrm>
                    <a:custGeom>
                      <a:avLst/>
                      <a:gdLst>
                        <a:gd name="T0" fmla="*/ 0 w 94"/>
                        <a:gd name="T1" fmla="*/ 0 h 41"/>
                        <a:gd name="T2" fmla="*/ 655 w 94"/>
                        <a:gd name="T3" fmla="*/ 0 h 41"/>
                        <a:gd name="T4" fmla="*/ 742 w 94"/>
                        <a:gd name="T5" fmla="*/ 95 h 41"/>
                        <a:gd name="T6" fmla="*/ 742 w 94"/>
                        <a:gd name="T7" fmla="*/ 325 h 41"/>
                        <a:gd name="T8" fmla="*/ 0 w 94"/>
                        <a:gd name="T9" fmla="*/ 325 h 41"/>
                        <a:gd name="T10" fmla="*/ 0 w 94"/>
                        <a:gd name="T11" fmla="*/ 0 h 41"/>
                        <a:gd name="T12" fmla="*/ 0 60000 65536"/>
                        <a:gd name="T13" fmla="*/ 0 60000 65536"/>
                        <a:gd name="T14" fmla="*/ 0 60000 65536"/>
                        <a:gd name="T15" fmla="*/ 0 60000 65536"/>
                        <a:gd name="T16" fmla="*/ 0 60000 65536"/>
                        <a:gd name="T17" fmla="*/ 0 60000 65536"/>
                        <a:gd name="T18" fmla="*/ 0 w 94"/>
                        <a:gd name="T19" fmla="*/ 0 h 41"/>
                        <a:gd name="T20" fmla="*/ 94 w 94"/>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94" h="41">
                          <a:moveTo>
                            <a:pt x="0" y="0"/>
                          </a:moveTo>
                          <a:lnTo>
                            <a:pt x="83" y="0"/>
                          </a:lnTo>
                          <a:lnTo>
                            <a:pt x="94" y="12"/>
                          </a:lnTo>
                          <a:lnTo>
                            <a:pt x="94" y="41"/>
                          </a:lnTo>
                          <a:lnTo>
                            <a:pt x="0" y="41"/>
                          </a:lnTo>
                          <a:lnTo>
                            <a:pt x="0" y="0"/>
                          </a:lnTo>
                        </a:path>
                      </a:pathLst>
                    </a:custGeom>
                    <a:noFill/>
                    <a:ln w="0">
                      <a:solidFill>
                        <a:srgbClr val="990033"/>
                      </a:solidFill>
                      <a:round/>
                    </a:ln>
                  </p:spPr>
                  <p:txBody>
                    <a:bodyPr/>
                    <a:lstStyle/>
                    <a:p>
                      <a:endParaRPr lang="zh-CN" altLang="en-US"/>
                    </a:p>
                  </p:txBody>
                </p:sp>
                <p:sp>
                  <p:nvSpPr>
                    <p:cNvPr id="11324" name="Freeform 1065"/>
                    <p:cNvSpPr/>
                    <p:nvPr/>
                  </p:nvSpPr>
                  <p:spPr bwMode="auto">
                    <a:xfrm>
                      <a:off x="4945" y="373"/>
                      <a:ext cx="87" cy="95"/>
                    </a:xfrm>
                    <a:custGeom>
                      <a:avLst/>
                      <a:gdLst>
                        <a:gd name="T0" fmla="*/ 0 w 11"/>
                        <a:gd name="T1" fmla="*/ 0 h 12"/>
                        <a:gd name="T2" fmla="*/ 0 w 11"/>
                        <a:gd name="T3" fmla="*/ 95 h 12"/>
                        <a:gd name="T4" fmla="*/ 87 w 11"/>
                        <a:gd name="T5" fmla="*/ 95 h 12"/>
                        <a:gd name="T6" fmla="*/ 0 60000 65536"/>
                        <a:gd name="T7" fmla="*/ 0 60000 65536"/>
                        <a:gd name="T8" fmla="*/ 0 60000 65536"/>
                        <a:gd name="T9" fmla="*/ 0 w 11"/>
                        <a:gd name="T10" fmla="*/ 0 h 12"/>
                        <a:gd name="T11" fmla="*/ 11 w 11"/>
                        <a:gd name="T12" fmla="*/ 12 h 12"/>
                      </a:gdLst>
                      <a:ahLst/>
                      <a:cxnLst>
                        <a:cxn ang="T6">
                          <a:pos x="T0" y="T1"/>
                        </a:cxn>
                        <a:cxn ang="T7">
                          <a:pos x="T2" y="T3"/>
                        </a:cxn>
                        <a:cxn ang="T8">
                          <a:pos x="T4" y="T5"/>
                        </a:cxn>
                      </a:cxnLst>
                      <a:rect l="T9" t="T10" r="T11" b="T12"/>
                      <a:pathLst>
                        <a:path w="11" h="12">
                          <a:moveTo>
                            <a:pt x="0" y="0"/>
                          </a:moveTo>
                          <a:lnTo>
                            <a:pt x="0" y="12"/>
                          </a:lnTo>
                          <a:lnTo>
                            <a:pt x="11" y="12"/>
                          </a:lnTo>
                        </a:path>
                      </a:pathLst>
                    </a:custGeom>
                    <a:noFill/>
                    <a:ln w="0">
                      <a:solidFill>
                        <a:srgbClr val="990033"/>
                      </a:solidFill>
                      <a:round/>
                    </a:ln>
                  </p:spPr>
                  <p:txBody>
                    <a:bodyPr/>
                    <a:lstStyle/>
                    <a:p>
                      <a:endParaRPr lang="zh-CN" altLang="en-US"/>
                    </a:p>
                  </p:txBody>
                </p:sp>
                <p:sp>
                  <p:nvSpPr>
                    <p:cNvPr id="11325" name="Rectangle 1066"/>
                    <p:cNvSpPr>
                      <a:spLocks noChangeArrowheads="1"/>
                    </p:cNvSpPr>
                    <p:nvPr/>
                  </p:nvSpPr>
                  <p:spPr bwMode="auto">
                    <a:xfrm>
                      <a:off x="4319" y="389"/>
                      <a:ext cx="20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zh-CN" altLang="en-US" sz="1000">
                          <a:solidFill>
                            <a:srgbClr val="000000"/>
                          </a:solidFill>
                          <a:latin typeface="宋体" panose="02010600030101010101" pitchFamily="2" charset="-122"/>
                          <a:ea typeface="宋体" panose="02010600030101010101" pitchFamily="2" charset="-122"/>
                        </a:rPr>
                        <a:t>依赖</a:t>
                      </a:r>
                      <a:endParaRPr lang="zh-CN" altLang="en-US" sz="2400">
                        <a:solidFill>
                          <a:schemeClr val="tx1"/>
                        </a:solidFill>
                        <a:ea typeface="宋体" panose="02010600030101010101" pitchFamily="2" charset="-122"/>
                      </a:endParaRPr>
                    </a:p>
                  </p:txBody>
                </p:sp>
                <p:sp>
                  <p:nvSpPr>
                    <p:cNvPr id="11326" name="Line 1067"/>
                    <p:cNvSpPr>
                      <a:spLocks noChangeShapeType="1"/>
                    </p:cNvSpPr>
                    <p:nvPr/>
                  </p:nvSpPr>
                  <p:spPr bwMode="auto">
                    <a:xfrm flipV="1">
                      <a:off x="4558" y="714"/>
                      <a:ext cx="79" cy="451"/>
                    </a:xfrm>
                    <a:prstGeom prst="line">
                      <a:avLst/>
                    </a:prstGeom>
                    <a:noFill/>
                    <a:ln w="0">
                      <a:solidFill>
                        <a:srgbClr val="990033"/>
                      </a:solidFill>
                      <a:prstDash val="sysDash"/>
                      <a:round/>
                    </a:ln>
                  </p:spPr>
                  <p:txBody>
                    <a:bodyPr/>
                    <a:lstStyle/>
                    <a:p>
                      <a:endParaRPr lang="zh-CN" altLang="en-US"/>
                    </a:p>
                  </p:txBody>
                </p:sp>
              </p:grpSp>
              <p:grpSp>
                <p:nvGrpSpPr>
                  <p:cNvPr id="9" name="Group 1087"/>
                  <p:cNvGrpSpPr/>
                  <p:nvPr/>
                </p:nvGrpSpPr>
                <p:grpSpPr bwMode="auto">
                  <a:xfrm>
                    <a:off x="2577" y="1305"/>
                    <a:ext cx="2818" cy="1145"/>
                    <a:chOff x="2577" y="1307"/>
                    <a:chExt cx="2818" cy="1145"/>
                  </a:xfrm>
                </p:grpSpPr>
                <p:sp>
                  <p:nvSpPr>
                    <p:cNvPr id="11292" name="Freeform 1068"/>
                    <p:cNvSpPr/>
                    <p:nvPr/>
                  </p:nvSpPr>
                  <p:spPr bwMode="auto">
                    <a:xfrm>
                      <a:off x="2593" y="1307"/>
                      <a:ext cx="734" cy="324"/>
                    </a:xfrm>
                    <a:custGeom>
                      <a:avLst/>
                      <a:gdLst>
                        <a:gd name="T0" fmla="*/ 0 w 734"/>
                        <a:gd name="T1" fmla="*/ 0 h 324"/>
                        <a:gd name="T2" fmla="*/ 647 w 734"/>
                        <a:gd name="T3" fmla="*/ 0 h 324"/>
                        <a:gd name="T4" fmla="*/ 734 w 734"/>
                        <a:gd name="T5" fmla="*/ 95 h 324"/>
                        <a:gd name="T6" fmla="*/ 734 w 734"/>
                        <a:gd name="T7" fmla="*/ 324 h 324"/>
                        <a:gd name="T8" fmla="*/ 0 w 734"/>
                        <a:gd name="T9" fmla="*/ 324 h 324"/>
                        <a:gd name="T10" fmla="*/ 0 w 734"/>
                        <a:gd name="T11" fmla="*/ 0 h 324"/>
                        <a:gd name="T12" fmla="*/ 0 60000 65536"/>
                        <a:gd name="T13" fmla="*/ 0 60000 65536"/>
                        <a:gd name="T14" fmla="*/ 0 60000 65536"/>
                        <a:gd name="T15" fmla="*/ 0 60000 65536"/>
                        <a:gd name="T16" fmla="*/ 0 60000 65536"/>
                        <a:gd name="T17" fmla="*/ 0 60000 65536"/>
                        <a:gd name="T18" fmla="*/ 0 w 734"/>
                        <a:gd name="T19" fmla="*/ 0 h 324"/>
                        <a:gd name="T20" fmla="*/ 734 w 734"/>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734" h="324">
                          <a:moveTo>
                            <a:pt x="0" y="0"/>
                          </a:moveTo>
                          <a:lnTo>
                            <a:pt x="647" y="0"/>
                          </a:lnTo>
                          <a:lnTo>
                            <a:pt x="734" y="95"/>
                          </a:lnTo>
                          <a:lnTo>
                            <a:pt x="734" y="324"/>
                          </a:lnTo>
                          <a:lnTo>
                            <a:pt x="0" y="324"/>
                          </a:lnTo>
                          <a:lnTo>
                            <a:pt x="0" y="0"/>
                          </a:lnTo>
                          <a:close/>
                        </a:path>
                      </a:pathLst>
                    </a:custGeom>
                    <a:solidFill>
                      <a:srgbClr val="FFFFCC"/>
                    </a:solidFill>
                    <a:ln w="0">
                      <a:solidFill>
                        <a:srgbClr val="990033"/>
                      </a:solidFill>
                      <a:round/>
                    </a:ln>
                  </p:spPr>
                  <p:txBody>
                    <a:bodyPr/>
                    <a:lstStyle/>
                    <a:p>
                      <a:endParaRPr lang="zh-CN" altLang="en-US"/>
                    </a:p>
                  </p:txBody>
                </p:sp>
                <p:grpSp>
                  <p:nvGrpSpPr>
                    <p:cNvPr id="10" name="Group 1083"/>
                    <p:cNvGrpSpPr/>
                    <p:nvPr/>
                  </p:nvGrpSpPr>
                  <p:grpSpPr bwMode="auto">
                    <a:xfrm>
                      <a:off x="2577" y="1321"/>
                      <a:ext cx="2818" cy="1131"/>
                      <a:chOff x="2577" y="1321"/>
                      <a:chExt cx="2818" cy="1131"/>
                    </a:xfrm>
                  </p:grpSpPr>
                  <p:sp>
                    <p:nvSpPr>
                      <p:cNvPr id="11294" name="Rectangle 1041"/>
                      <p:cNvSpPr>
                        <a:spLocks noChangeArrowheads="1"/>
                      </p:cNvSpPr>
                      <p:nvPr/>
                    </p:nvSpPr>
                    <p:spPr bwMode="auto">
                      <a:xfrm>
                        <a:off x="3458" y="1331"/>
                        <a:ext cx="40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diaplay()</a:t>
                        </a:r>
                        <a:endParaRPr lang="en-US" altLang="zh-CN" sz="2400">
                          <a:solidFill>
                            <a:schemeClr val="tx1"/>
                          </a:solidFill>
                          <a:ea typeface="宋体" panose="02010600030101010101" pitchFamily="2" charset="-122"/>
                        </a:endParaRPr>
                      </a:p>
                    </p:txBody>
                  </p:sp>
                  <p:sp>
                    <p:nvSpPr>
                      <p:cNvPr id="11295" name="Rectangle 1042"/>
                      <p:cNvSpPr>
                        <a:spLocks noChangeArrowheads="1"/>
                      </p:cNvSpPr>
                      <p:nvPr/>
                    </p:nvSpPr>
                    <p:spPr bwMode="auto">
                      <a:xfrm>
                        <a:off x="3456" y="1440"/>
                        <a:ext cx="56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handleEvent()</a:t>
                        </a:r>
                        <a:endParaRPr lang="en-US" altLang="zh-CN" sz="2400">
                          <a:solidFill>
                            <a:schemeClr val="tx1"/>
                          </a:solidFill>
                          <a:ea typeface="宋体" panose="02010600030101010101" pitchFamily="2" charset="-122"/>
                        </a:endParaRPr>
                      </a:p>
                    </p:txBody>
                  </p:sp>
                  <p:sp>
                    <p:nvSpPr>
                      <p:cNvPr id="11296" name="Freeform 1069"/>
                      <p:cNvSpPr/>
                      <p:nvPr/>
                    </p:nvSpPr>
                    <p:spPr bwMode="auto">
                      <a:xfrm>
                        <a:off x="2593" y="1321"/>
                        <a:ext cx="734" cy="324"/>
                      </a:xfrm>
                      <a:custGeom>
                        <a:avLst/>
                        <a:gdLst>
                          <a:gd name="T0" fmla="*/ 0 w 93"/>
                          <a:gd name="T1" fmla="*/ 0 h 41"/>
                          <a:gd name="T2" fmla="*/ 647 w 93"/>
                          <a:gd name="T3" fmla="*/ 0 h 41"/>
                          <a:gd name="T4" fmla="*/ 734 w 93"/>
                          <a:gd name="T5" fmla="*/ 95 h 41"/>
                          <a:gd name="T6" fmla="*/ 734 w 93"/>
                          <a:gd name="T7" fmla="*/ 324 h 41"/>
                          <a:gd name="T8" fmla="*/ 0 w 93"/>
                          <a:gd name="T9" fmla="*/ 324 h 41"/>
                          <a:gd name="T10" fmla="*/ 0 w 93"/>
                          <a:gd name="T11" fmla="*/ 0 h 41"/>
                          <a:gd name="T12" fmla="*/ 0 60000 65536"/>
                          <a:gd name="T13" fmla="*/ 0 60000 65536"/>
                          <a:gd name="T14" fmla="*/ 0 60000 65536"/>
                          <a:gd name="T15" fmla="*/ 0 60000 65536"/>
                          <a:gd name="T16" fmla="*/ 0 60000 65536"/>
                          <a:gd name="T17" fmla="*/ 0 60000 65536"/>
                          <a:gd name="T18" fmla="*/ 0 w 93"/>
                          <a:gd name="T19" fmla="*/ 0 h 41"/>
                          <a:gd name="T20" fmla="*/ 93 w 9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93" h="41">
                            <a:moveTo>
                              <a:pt x="0" y="0"/>
                            </a:moveTo>
                            <a:lnTo>
                              <a:pt x="82" y="0"/>
                            </a:lnTo>
                            <a:lnTo>
                              <a:pt x="93" y="12"/>
                            </a:lnTo>
                            <a:lnTo>
                              <a:pt x="93" y="41"/>
                            </a:lnTo>
                            <a:lnTo>
                              <a:pt x="0" y="41"/>
                            </a:lnTo>
                            <a:lnTo>
                              <a:pt x="0" y="0"/>
                            </a:lnTo>
                          </a:path>
                        </a:pathLst>
                      </a:custGeom>
                      <a:noFill/>
                      <a:ln w="0">
                        <a:solidFill>
                          <a:srgbClr val="990033"/>
                        </a:solidFill>
                        <a:round/>
                      </a:ln>
                    </p:spPr>
                    <p:txBody>
                      <a:bodyPr/>
                      <a:lstStyle/>
                      <a:p>
                        <a:endParaRPr lang="zh-CN" altLang="en-US"/>
                      </a:p>
                    </p:txBody>
                  </p:sp>
                  <p:sp>
                    <p:nvSpPr>
                      <p:cNvPr id="11297" name="Freeform 1070"/>
                      <p:cNvSpPr/>
                      <p:nvPr/>
                    </p:nvSpPr>
                    <p:spPr bwMode="auto">
                      <a:xfrm>
                        <a:off x="3240" y="1321"/>
                        <a:ext cx="87" cy="95"/>
                      </a:xfrm>
                      <a:custGeom>
                        <a:avLst/>
                        <a:gdLst>
                          <a:gd name="T0" fmla="*/ 0 w 11"/>
                          <a:gd name="T1" fmla="*/ 0 h 12"/>
                          <a:gd name="T2" fmla="*/ 0 w 11"/>
                          <a:gd name="T3" fmla="*/ 95 h 12"/>
                          <a:gd name="T4" fmla="*/ 87 w 11"/>
                          <a:gd name="T5" fmla="*/ 95 h 12"/>
                          <a:gd name="T6" fmla="*/ 0 60000 65536"/>
                          <a:gd name="T7" fmla="*/ 0 60000 65536"/>
                          <a:gd name="T8" fmla="*/ 0 60000 65536"/>
                          <a:gd name="T9" fmla="*/ 0 w 11"/>
                          <a:gd name="T10" fmla="*/ 0 h 12"/>
                          <a:gd name="T11" fmla="*/ 11 w 11"/>
                          <a:gd name="T12" fmla="*/ 12 h 12"/>
                        </a:gdLst>
                        <a:ahLst/>
                        <a:cxnLst>
                          <a:cxn ang="T6">
                            <a:pos x="T0" y="T1"/>
                          </a:cxn>
                          <a:cxn ang="T7">
                            <a:pos x="T2" y="T3"/>
                          </a:cxn>
                          <a:cxn ang="T8">
                            <a:pos x="T4" y="T5"/>
                          </a:cxn>
                        </a:cxnLst>
                        <a:rect l="T9" t="T10" r="T11" b="T12"/>
                        <a:pathLst>
                          <a:path w="11" h="12">
                            <a:moveTo>
                              <a:pt x="0" y="0"/>
                            </a:moveTo>
                            <a:lnTo>
                              <a:pt x="0" y="12"/>
                            </a:lnTo>
                            <a:lnTo>
                              <a:pt x="11" y="12"/>
                            </a:lnTo>
                          </a:path>
                        </a:pathLst>
                      </a:custGeom>
                      <a:noFill/>
                      <a:ln w="0">
                        <a:solidFill>
                          <a:srgbClr val="990033"/>
                        </a:solidFill>
                        <a:round/>
                      </a:ln>
                    </p:spPr>
                    <p:txBody>
                      <a:bodyPr/>
                      <a:lstStyle/>
                      <a:p>
                        <a:endParaRPr lang="zh-CN" altLang="en-US"/>
                      </a:p>
                    </p:txBody>
                  </p:sp>
                  <p:sp>
                    <p:nvSpPr>
                      <p:cNvPr id="11298" name="Rectangle 1071"/>
                      <p:cNvSpPr>
                        <a:spLocks noChangeArrowheads="1"/>
                      </p:cNvSpPr>
                      <p:nvPr/>
                    </p:nvSpPr>
                    <p:spPr bwMode="auto">
                      <a:xfrm>
                        <a:off x="2615" y="1337"/>
                        <a:ext cx="20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zh-CN" altLang="en-US" sz="1000">
                            <a:solidFill>
                              <a:srgbClr val="000000"/>
                            </a:solidFill>
                            <a:latin typeface="宋体" panose="02010600030101010101" pitchFamily="2" charset="-122"/>
                            <a:ea typeface="宋体" panose="02010600030101010101" pitchFamily="2" charset="-122"/>
                          </a:rPr>
                          <a:t>泛化</a:t>
                        </a:r>
                        <a:endParaRPr lang="zh-CN" altLang="en-US" sz="2400">
                          <a:solidFill>
                            <a:schemeClr val="tx1"/>
                          </a:solidFill>
                          <a:ea typeface="宋体" panose="02010600030101010101" pitchFamily="2" charset="-122"/>
                        </a:endParaRPr>
                      </a:p>
                    </p:txBody>
                  </p:sp>
                  <p:grpSp>
                    <p:nvGrpSpPr>
                      <p:cNvPr id="11" name="Group 1082"/>
                      <p:cNvGrpSpPr/>
                      <p:nvPr/>
                    </p:nvGrpSpPr>
                    <p:grpSpPr bwMode="auto">
                      <a:xfrm>
                        <a:off x="2577" y="1550"/>
                        <a:ext cx="2818" cy="902"/>
                        <a:chOff x="2577" y="1536"/>
                        <a:chExt cx="2818" cy="902"/>
                      </a:xfrm>
                    </p:grpSpPr>
                    <p:sp>
                      <p:nvSpPr>
                        <p:cNvPr id="11300" name="Rectangle 1043"/>
                        <p:cNvSpPr>
                          <a:spLocks noChangeArrowheads="1"/>
                        </p:cNvSpPr>
                        <p:nvPr/>
                      </p:nvSpPr>
                      <p:spPr bwMode="auto">
                        <a:xfrm>
                          <a:off x="2577" y="2177"/>
                          <a:ext cx="821" cy="261"/>
                        </a:xfrm>
                        <a:prstGeom prst="rect">
                          <a:avLst/>
                        </a:prstGeom>
                        <a:solidFill>
                          <a:srgbClr val="FFFFCC"/>
                        </a:solidFill>
                        <a:ln w="0">
                          <a:solidFill>
                            <a:srgbClr val="990033"/>
                          </a:solidFill>
                          <a:miter lim="800000"/>
                        </a:ln>
                      </p:spPr>
                      <p:txBody>
                        <a:bodyPr/>
                        <a:lstStyle/>
                        <a:p>
                          <a:endParaRPr lang="zh-CN" altLang="en-US"/>
                        </a:p>
                      </p:txBody>
                    </p:sp>
                    <p:sp>
                      <p:nvSpPr>
                        <p:cNvPr id="11301" name="Rectangle 1044"/>
                        <p:cNvSpPr>
                          <a:spLocks noChangeArrowheads="1"/>
                        </p:cNvSpPr>
                        <p:nvPr/>
                      </p:nvSpPr>
                      <p:spPr bwMode="auto">
                        <a:xfrm>
                          <a:off x="2676" y="2209"/>
                          <a:ext cx="56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consoleWindow</a:t>
                          </a:r>
                          <a:endParaRPr lang="en-US" altLang="zh-CN" sz="2400">
                            <a:solidFill>
                              <a:schemeClr val="tx1"/>
                            </a:solidFill>
                            <a:ea typeface="宋体" panose="02010600030101010101" pitchFamily="2" charset="-122"/>
                          </a:endParaRPr>
                        </a:p>
                      </p:txBody>
                    </p:sp>
                    <p:sp>
                      <p:nvSpPr>
                        <p:cNvPr id="11302" name="Line 1050"/>
                        <p:cNvSpPr>
                          <a:spLocks noChangeShapeType="1"/>
                        </p:cNvSpPr>
                        <p:nvPr/>
                      </p:nvSpPr>
                      <p:spPr bwMode="auto">
                        <a:xfrm flipV="1">
                          <a:off x="3074" y="1536"/>
                          <a:ext cx="442" cy="641"/>
                        </a:xfrm>
                        <a:prstGeom prst="line">
                          <a:avLst/>
                        </a:prstGeom>
                        <a:noFill/>
                        <a:ln w="0">
                          <a:solidFill>
                            <a:srgbClr val="990033"/>
                          </a:solidFill>
                          <a:round/>
                        </a:ln>
                      </p:spPr>
                      <p:txBody>
                        <a:bodyPr/>
                        <a:lstStyle/>
                        <a:p>
                          <a:endParaRPr lang="zh-CN" altLang="en-US"/>
                        </a:p>
                      </p:txBody>
                    </p:sp>
                    <p:sp>
                      <p:nvSpPr>
                        <p:cNvPr id="11303" name="Freeform 1051"/>
                        <p:cNvSpPr/>
                        <p:nvPr/>
                      </p:nvSpPr>
                      <p:spPr bwMode="auto">
                        <a:xfrm>
                          <a:off x="3382" y="1536"/>
                          <a:ext cx="134" cy="151"/>
                        </a:xfrm>
                        <a:custGeom>
                          <a:avLst/>
                          <a:gdLst>
                            <a:gd name="T0" fmla="*/ 134 w 134"/>
                            <a:gd name="T1" fmla="*/ 0 h 151"/>
                            <a:gd name="T2" fmla="*/ 95 w 134"/>
                            <a:gd name="T3" fmla="*/ 151 h 151"/>
                            <a:gd name="T4" fmla="*/ 0 w 134"/>
                            <a:gd name="T5" fmla="*/ 95 h 151"/>
                            <a:gd name="T6" fmla="*/ 134 w 134"/>
                            <a:gd name="T7" fmla="*/ 0 h 151"/>
                            <a:gd name="T8" fmla="*/ 0 60000 65536"/>
                            <a:gd name="T9" fmla="*/ 0 60000 65536"/>
                            <a:gd name="T10" fmla="*/ 0 60000 65536"/>
                            <a:gd name="T11" fmla="*/ 0 60000 65536"/>
                            <a:gd name="T12" fmla="*/ 0 w 134"/>
                            <a:gd name="T13" fmla="*/ 0 h 151"/>
                            <a:gd name="T14" fmla="*/ 134 w 134"/>
                            <a:gd name="T15" fmla="*/ 151 h 151"/>
                          </a:gdLst>
                          <a:ahLst/>
                          <a:cxnLst>
                            <a:cxn ang="T8">
                              <a:pos x="T0" y="T1"/>
                            </a:cxn>
                            <a:cxn ang="T9">
                              <a:pos x="T2" y="T3"/>
                            </a:cxn>
                            <a:cxn ang="T10">
                              <a:pos x="T4" y="T5"/>
                            </a:cxn>
                            <a:cxn ang="T11">
                              <a:pos x="T6" y="T7"/>
                            </a:cxn>
                          </a:cxnLst>
                          <a:rect l="T12" t="T13" r="T14" b="T15"/>
                          <a:pathLst>
                            <a:path w="134" h="151">
                              <a:moveTo>
                                <a:pt x="134" y="0"/>
                              </a:moveTo>
                              <a:lnTo>
                                <a:pt x="95" y="151"/>
                              </a:lnTo>
                              <a:lnTo>
                                <a:pt x="0" y="95"/>
                              </a:lnTo>
                              <a:lnTo>
                                <a:pt x="134" y="0"/>
                              </a:lnTo>
                              <a:close/>
                            </a:path>
                          </a:pathLst>
                        </a:custGeom>
                        <a:solidFill>
                          <a:srgbClr val="FFFFFF"/>
                        </a:solidFill>
                        <a:ln w="0">
                          <a:solidFill>
                            <a:srgbClr val="990033"/>
                          </a:solidFill>
                          <a:round/>
                        </a:ln>
                      </p:spPr>
                      <p:txBody>
                        <a:bodyPr/>
                        <a:lstStyle/>
                        <a:p>
                          <a:endParaRPr lang="zh-CN" altLang="en-US"/>
                        </a:p>
                      </p:txBody>
                    </p:sp>
                    <p:sp>
                      <p:nvSpPr>
                        <p:cNvPr id="11304" name="Line 1054"/>
                        <p:cNvSpPr>
                          <a:spLocks noChangeShapeType="1"/>
                        </p:cNvSpPr>
                        <p:nvPr/>
                      </p:nvSpPr>
                      <p:spPr bwMode="auto">
                        <a:xfrm flipH="1" flipV="1">
                          <a:off x="3840" y="1536"/>
                          <a:ext cx="126" cy="641"/>
                        </a:xfrm>
                        <a:prstGeom prst="line">
                          <a:avLst/>
                        </a:prstGeom>
                        <a:noFill/>
                        <a:ln w="0">
                          <a:solidFill>
                            <a:srgbClr val="990033"/>
                          </a:solidFill>
                          <a:round/>
                        </a:ln>
                      </p:spPr>
                      <p:txBody>
                        <a:bodyPr/>
                        <a:lstStyle/>
                        <a:p>
                          <a:endParaRPr lang="zh-CN" altLang="en-US"/>
                        </a:p>
                      </p:txBody>
                    </p:sp>
                    <p:sp>
                      <p:nvSpPr>
                        <p:cNvPr id="11305" name="Freeform 1055"/>
                        <p:cNvSpPr/>
                        <p:nvPr/>
                      </p:nvSpPr>
                      <p:spPr bwMode="auto">
                        <a:xfrm>
                          <a:off x="3816" y="1536"/>
                          <a:ext cx="111" cy="159"/>
                        </a:xfrm>
                        <a:custGeom>
                          <a:avLst/>
                          <a:gdLst>
                            <a:gd name="T0" fmla="*/ 24 w 111"/>
                            <a:gd name="T1" fmla="*/ 0 h 159"/>
                            <a:gd name="T2" fmla="*/ 111 w 111"/>
                            <a:gd name="T3" fmla="*/ 135 h 159"/>
                            <a:gd name="T4" fmla="*/ 0 w 111"/>
                            <a:gd name="T5" fmla="*/ 159 h 159"/>
                            <a:gd name="T6" fmla="*/ 24 w 111"/>
                            <a:gd name="T7" fmla="*/ 0 h 159"/>
                            <a:gd name="T8" fmla="*/ 0 60000 65536"/>
                            <a:gd name="T9" fmla="*/ 0 60000 65536"/>
                            <a:gd name="T10" fmla="*/ 0 60000 65536"/>
                            <a:gd name="T11" fmla="*/ 0 60000 65536"/>
                            <a:gd name="T12" fmla="*/ 0 w 111"/>
                            <a:gd name="T13" fmla="*/ 0 h 159"/>
                            <a:gd name="T14" fmla="*/ 111 w 111"/>
                            <a:gd name="T15" fmla="*/ 159 h 159"/>
                          </a:gdLst>
                          <a:ahLst/>
                          <a:cxnLst>
                            <a:cxn ang="T8">
                              <a:pos x="T0" y="T1"/>
                            </a:cxn>
                            <a:cxn ang="T9">
                              <a:pos x="T2" y="T3"/>
                            </a:cxn>
                            <a:cxn ang="T10">
                              <a:pos x="T4" y="T5"/>
                            </a:cxn>
                            <a:cxn ang="T11">
                              <a:pos x="T6" y="T7"/>
                            </a:cxn>
                          </a:cxnLst>
                          <a:rect l="T12" t="T13" r="T14" b="T15"/>
                          <a:pathLst>
                            <a:path w="111" h="159">
                              <a:moveTo>
                                <a:pt x="24" y="0"/>
                              </a:moveTo>
                              <a:lnTo>
                                <a:pt x="111" y="135"/>
                              </a:lnTo>
                              <a:lnTo>
                                <a:pt x="0" y="159"/>
                              </a:lnTo>
                              <a:lnTo>
                                <a:pt x="24" y="0"/>
                              </a:lnTo>
                              <a:close/>
                            </a:path>
                          </a:pathLst>
                        </a:custGeom>
                        <a:solidFill>
                          <a:srgbClr val="FFFFFF"/>
                        </a:solidFill>
                        <a:ln w="0">
                          <a:solidFill>
                            <a:srgbClr val="990033"/>
                          </a:solidFill>
                          <a:round/>
                        </a:ln>
                      </p:spPr>
                      <p:txBody>
                        <a:bodyPr/>
                        <a:lstStyle/>
                        <a:p>
                          <a:endParaRPr lang="zh-CN" altLang="en-US"/>
                        </a:p>
                      </p:txBody>
                    </p:sp>
                    <p:grpSp>
                      <p:nvGrpSpPr>
                        <p:cNvPr id="12" name="Group 1081"/>
                        <p:cNvGrpSpPr/>
                        <p:nvPr/>
                      </p:nvGrpSpPr>
                      <p:grpSpPr bwMode="auto">
                        <a:xfrm>
                          <a:off x="3706" y="1560"/>
                          <a:ext cx="1689" cy="878"/>
                          <a:chOff x="3706" y="1560"/>
                          <a:chExt cx="1689" cy="878"/>
                        </a:xfrm>
                      </p:grpSpPr>
                      <p:sp>
                        <p:nvSpPr>
                          <p:cNvPr id="11309" name="Rectangle 1032"/>
                          <p:cNvSpPr>
                            <a:spLocks noChangeArrowheads="1"/>
                          </p:cNvSpPr>
                          <p:nvPr/>
                        </p:nvSpPr>
                        <p:spPr bwMode="auto">
                          <a:xfrm>
                            <a:off x="4764" y="2185"/>
                            <a:ext cx="457" cy="253"/>
                          </a:xfrm>
                          <a:prstGeom prst="rect">
                            <a:avLst/>
                          </a:prstGeom>
                          <a:solidFill>
                            <a:srgbClr val="FFFFCC"/>
                          </a:solidFill>
                          <a:ln w="0">
                            <a:solidFill>
                              <a:srgbClr val="990033"/>
                            </a:solidFill>
                            <a:miter lim="800000"/>
                          </a:ln>
                        </p:spPr>
                        <p:txBody>
                          <a:bodyPr/>
                          <a:lstStyle/>
                          <a:p>
                            <a:endParaRPr lang="zh-CN" altLang="en-US"/>
                          </a:p>
                        </p:txBody>
                      </p:sp>
                      <p:sp>
                        <p:nvSpPr>
                          <p:cNvPr id="11310" name="Rectangle 1033"/>
                          <p:cNvSpPr>
                            <a:spLocks noChangeArrowheads="1"/>
                          </p:cNvSpPr>
                          <p:nvPr/>
                        </p:nvSpPr>
                        <p:spPr bwMode="auto">
                          <a:xfrm>
                            <a:off x="4824" y="2209"/>
                            <a:ext cx="32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control</a:t>
                            </a:r>
                            <a:endParaRPr lang="en-US" altLang="zh-CN" sz="2400">
                              <a:solidFill>
                                <a:schemeClr val="tx1"/>
                              </a:solidFill>
                              <a:ea typeface="宋体" panose="02010600030101010101" pitchFamily="2" charset="-122"/>
                            </a:endParaRPr>
                          </a:p>
                        </p:txBody>
                      </p:sp>
                      <p:sp>
                        <p:nvSpPr>
                          <p:cNvPr id="11311" name="Rectangle 1052"/>
                          <p:cNvSpPr>
                            <a:spLocks noChangeArrowheads="1"/>
                          </p:cNvSpPr>
                          <p:nvPr/>
                        </p:nvSpPr>
                        <p:spPr bwMode="auto">
                          <a:xfrm>
                            <a:off x="3706" y="2177"/>
                            <a:ext cx="584" cy="261"/>
                          </a:xfrm>
                          <a:prstGeom prst="rect">
                            <a:avLst/>
                          </a:prstGeom>
                          <a:solidFill>
                            <a:srgbClr val="FFFFCC"/>
                          </a:solidFill>
                          <a:ln w="0">
                            <a:solidFill>
                              <a:srgbClr val="990033"/>
                            </a:solidFill>
                            <a:miter lim="800000"/>
                          </a:ln>
                        </p:spPr>
                        <p:txBody>
                          <a:bodyPr/>
                          <a:lstStyle/>
                          <a:p>
                            <a:endParaRPr lang="zh-CN" altLang="en-US"/>
                          </a:p>
                        </p:txBody>
                      </p:sp>
                      <p:sp>
                        <p:nvSpPr>
                          <p:cNvPr id="11312" name="Rectangle 1053"/>
                          <p:cNvSpPr>
                            <a:spLocks noChangeArrowheads="1"/>
                          </p:cNvSpPr>
                          <p:nvPr/>
                        </p:nvSpPr>
                        <p:spPr bwMode="auto">
                          <a:xfrm>
                            <a:off x="3782" y="2209"/>
                            <a:ext cx="40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en-US" altLang="zh-CN" sz="1000">
                                <a:solidFill>
                                  <a:srgbClr val="000000"/>
                                </a:solidFill>
                                <a:latin typeface="宋体" panose="02010600030101010101" pitchFamily="2" charset="-122"/>
                                <a:ea typeface="宋体" panose="02010600030101010101" pitchFamily="2" charset="-122"/>
                              </a:rPr>
                              <a:t>DialogBox</a:t>
                            </a:r>
                            <a:endParaRPr lang="en-US" altLang="zh-CN" sz="2400">
                              <a:solidFill>
                                <a:schemeClr val="tx1"/>
                              </a:solidFill>
                              <a:ea typeface="宋体" panose="02010600030101010101" pitchFamily="2" charset="-122"/>
                            </a:endParaRPr>
                          </a:p>
                        </p:txBody>
                      </p:sp>
                      <p:sp>
                        <p:nvSpPr>
                          <p:cNvPr id="11313" name="Line 1056"/>
                          <p:cNvSpPr>
                            <a:spLocks noChangeShapeType="1"/>
                          </p:cNvSpPr>
                          <p:nvPr/>
                        </p:nvSpPr>
                        <p:spPr bwMode="auto">
                          <a:xfrm>
                            <a:off x="4527" y="2312"/>
                            <a:ext cx="237" cy="1"/>
                          </a:xfrm>
                          <a:prstGeom prst="line">
                            <a:avLst/>
                          </a:prstGeom>
                          <a:noFill/>
                          <a:ln w="0">
                            <a:solidFill>
                              <a:srgbClr val="990033"/>
                            </a:solidFill>
                            <a:round/>
                          </a:ln>
                        </p:spPr>
                        <p:txBody>
                          <a:bodyPr/>
                          <a:lstStyle/>
                          <a:p>
                            <a:endParaRPr lang="zh-CN" altLang="en-US"/>
                          </a:p>
                        </p:txBody>
                      </p:sp>
                      <p:grpSp>
                        <p:nvGrpSpPr>
                          <p:cNvPr id="13" name="Group 1080"/>
                          <p:cNvGrpSpPr/>
                          <p:nvPr/>
                        </p:nvGrpSpPr>
                        <p:grpSpPr bwMode="auto">
                          <a:xfrm>
                            <a:off x="4653" y="1560"/>
                            <a:ext cx="742" cy="324"/>
                            <a:chOff x="4653" y="1560"/>
                            <a:chExt cx="742" cy="324"/>
                          </a:xfrm>
                        </p:grpSpPr>
                        <p:sp>
                          <p:nvSpPr>
                            <p:cNvPr id="11316" name="Freeform 1059"/>
                            <p:cNvSpPr/>
                            <p:nvPr/>
                          </p:nvSpPr>
                          <p:spPr bwMode="auto">
                            <a:xfrm>
                              <a:off x="4653" y="1560"/>
                              <a:ext cx="742" cy="324"/>
                            </a:xfrm>
                            <a:custGeom>
                              <a:avLst/>
                              <a:gdLst>
                                <a:gd name="T0" fmla="*/ 0 w 94"/>
                                <a:gd name="T1" fmla="*/ 0 h 41"/>
                                <a:gd name="T2" fmla="*/ 655 w 94"/>
                                <a:gd name="T3" fmla="*/ 0 h 41"/>
                                <a:gd name="T4" fmla="*/ 742 w 94"/>
                                <a:gd name="T5" fmla="*/ 95 h 41"/>
                                <a:gd name="T6" fmla="*/ 742 w 94"/>
                                <a:gd name="T7" fmla="*/ 324 h 41"/>
                                <a:gd name="T8" fmla="*/ 0 w 94"/>
                                <a:gd name="T9" fmla="*/ 324 h 41"/>
                                <a:gd name="T10" fmla="*/ 0 w 94"/>
                                <a:gd name="T11" fmla="*/ 0 h 41"/>
                                <a:gd name="T12" fmla="*/ 0 60000 65536"/>
                                <a:gd name="T13" fmla="*/ 0 60000 65536"/>
                                <a:gd name="T14" fmla="*/ 0 60000 65536"/>
                                <a:gd name="T15" fmla="*/ 0 60000 65536"/>
                                <a:gd name="T16" fmla="*/ 0 60000 65536"/>
                                <a:gd name="T17" fmla="*/ 0 60000 65536"/>
                                <a:gd name="T18" fmla="*/ 0 w 94"/>
                                <a:gd name="T19" fmla="*/ 0 h 41"/>
                                <a:gd name="T20" fmla="*/ 94 w 94"/>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94" h="41">
                                  <a:moveTo>
                                    <a:pt x="0" y="0"/>
                                  </a:moveTo>
                                  <a:lnTo>
                                    <a:pt x="83" y="0"/>
                                  </a:lnTo>
                                  <a:lnTo>
                                    <a:pt x="94" y="12"/>
                                  </a:lnTo>
                                  <a:lnTo>
                                    <a:pt x="94" y="41"/>
                                  </a:lnTo>
                                  <a:lnTo>
                                    <a:pt x="0" y="41"/>
                                  </a:lnTo>
                                  <a:lnTo>
                                    <a:pt x="0" y="0"/>
                                  </a:lnTo>
                                </a:path>
                              </a:pathLst>
                            </a:custGeom>
                            <a:noFill/>
                            <a:ln w="0">
                              <a:solidFill>
                                <a:srgbClr val="990033"/>
                              </a:solidFill>
                              <a:round/>
                            </a:ln>
                          </p:spPr>
                          <p:txBody>
                            <a:bodyPr/>
                            <a:lstStyle/>
                            <a:p>
                              <a:endParaRPr lang="zh-CN" altLang="en-US"/>
                            </a:p>
                          </p:txBody>
                        </p:sp>
                        <p:sp>
                          <p:nvSpPr>
                            <p:cNvPr id="11317" name="Freeform 1060"/>
                            <p:cNvSpPr/>
                            <p:nvPr/>
                          </p:nvSpPr>
                          <p:spPr bwMode="auto">
                            <a:xfrm>
                              <a:off x="5308" y="1560"/>
                              <a:ext cx="87" cy="95"/>
                            </a:xfrm>
                            <a:custGeom>
                              <a:avLst/>
                              <a:gdLst>
                                <a:gd name="T0" fmla="*/ 0 w 11"/>
                                <a:gd name="T1" fmla="*/ 0 h 12"/>
                                <a:gd name="T2" fmla="*/ 0 w 11"/>
                                <a:gd name="T3" fmla="*/ 95 h 12"/>
                                <a:gd name="T4" fmla="*/ 87 w 11"/>
                                <a:gd name="T5" fmla="*/ 95 h 12"/>
                                <a:gd name="T6" fmla="*/ 0 60000 65536"/>
                                <a:gd name="T7" fmla="*/ 0 60000 65536"/>
                                <a:gd name="T8" fmla="*/ 0 60000 65536"/>
                                <a:gd name="T9" fmla="*/ 0 w 11"/>
                                <a:gd name="T10" fmla="*/ 0 h 12"/>
                                <a:gd name="T11" fmla="*/ 11 w 11"/>
                                <a:gd name="T12" fmla="*/ 12 h 12"/>
                              </a:gdLst>
                              <a:ahLst/>
                              <a:cxnLst>
                                <a:cxn ang="T6">
                                  <a:pos x="T0" y="T1"/>
                                </a:cxn>
                                <a:cxn ang="T7">
                                  <a:pos x="T2" y="T3"/>
                                </a:cxn>
                                <a:cxn ang="T8">
                                  <a:pos x="T4" y="T5"/>
                                </a:cxn>
                              </a:cxnLst>
                              <a:rect l="T9" t="T10" r="T11" b="T12"/>
                              <a:pathLst>
                                <a:path w="11" h="12">
                                  <a:moveTo>
                                    <a:pt x="0" y="0"/>
                                  </a:moveTo>
                                  <a:lnTo>
                                    <a:pt x="0" y="12"/>
                                  </a:lnTo>
                                  <a:lnTo>
                                    <a:pt x="11" y="12"/>
                                  </a:lnTo>
                                </a:path>
                              </a:pathLst>
                            </a:custGeom>
                            <a:noFill/>
                            <a:ln w="0">
                              <a:solidFill>
                                <a:srgbClr val="990033"/>
                              </a:solidFill>
                              <a:round/>
                            </a:ln>
                          </p:spPr>
                          <p:txBody>
                            <a:bodyPr/>
                            <a:lstStyle/>
                            <a:p>
                              <a:endParaRPr lang="zh-CN" altLang="en-US"/>
                            </a:p>
                          </p:txBody>
                        </p:sp>
                      </p:grpSp>
                      <p:sp>
                        <p:nvSpPr>
                          <p:cNvPr id="11315" name="Line 1062"/>
                          <p:cNvSpPr>
                            <a:spLocks noChangeShapeType="1"/>
                          </p:cNvSpPr>
                          <p:nvPr/>
                        </p:nvSpPr>
                        <p:spPr bwMode="auto">
                          <a:xfrm flipV="1">
                            <a:off x="4527" y="1900"/>
                            <a:ext cx="355" cy="412"/>
                          </a:xfrm>
                          <a:prstGeom prst="line">
                            <a:avLst/>
                          </a:prstGeom>
                          <a:noFill/>
                          <a:ln w="0">
                            <a:solidFill>
                              <a:srgbClr val="990033"/>
                            </a:solidFill>
                            <a:prstDash val="sysDash"/>
                            <a:round/>
                          </a:ln>
                        </p:spPr>
                        <p:txBody>
                          <a:bodyPr/>
                          <a:lstStyle/>
                          <a:p>
                            <a:endParaRPr lang="zh-CN" altLang="en-US"/>
                          </a:p>
                        </p:txBody>
                      </p:sp>
                    </p:grpSp>
                    <p:sp>
                      <p:nvSpPr>
                        <p:cNvPr id="11307" name="Line 1072"/>
                        <p:cNvSpPr>
                          <a:spLocks noChangeShapeType="1"/>
                        </p:cNvSpPr>
                        <p:nvPr/>
                      </p:nvSpPr>
                      <p:spPr bwMode="auto">
                        <a:xfrm>
                          <a:off x="3114" y="1647"/>
                          <a:ext cx="181" cy="206"/>
                        </a:xfrm>
                        <a:prstGeom prst="line">
                          <a:avLst/>
                        </a:prstGeom>
                        <a:noFill/>
                        <a:ln w="0">
                          <a:solidFill>
                            <a:srgbClr val="990033"/>
                          </a:solidFill>
                          <a:prstDash val="sysDash"/>
                          <a:round/>
                        </a:ln>
                      </p:spPr>
                      <p:txBody>
                        <a:bodyPr/>
                        <a:lstStyle/>
                        <a:p>
                          <a:endParaRPr lang="zh-CN" altLang="en-US"/>
                        </a:p>
                      </p:txBody>
                    </p:sp>
                    <p:sp>
                      <p:nvSpPr>
                        <p:cNvPr id="11308" name="Line 1073"/>
                        <p:cNvSpPr>
                          <a:spLocks noChangeShapeType="1"/>
                        </p:cNvSpPr>
                        <p:nvPr/>
                      </p:nvSpPr>
                      <p:spPr bwMode="auto">
                        <a:xfrm>
                          <a:off x="3343" y="1623"/>
                          <a:ext cx="560" cy="230"/>
                        </a:xfrm>
                        <a:prstGeom prst="line">
                          <a:avLst/>
                        </a:prstGeom>
                        <a:noFill/>
                        <a:ln w="0">
                          <a:solidFill>
                            <a:srgbClr val="990033"/>
                          </a:solidFill>
                          <a:prstDash val="sysDash"/>
                          <a:round/>
                        </a:ln>
                      </p:spPr>
                      <p:txBody>
                        <a:bodyPr/>
                        <a:lstStyle/>
                        <a:p>
                          <a:endParaRPr lang="zh-CN" altLang="en-US"/>
                        </a:p>
                      </p:txBody>
                    </p:sp>
                  </p:grpSp>
                </p:grpSp>
              </p:grpSp>
            </p:grpSp>
            <p:grpSp>
              <p:nvGrpSpPr>
                <p:cNvPr id="14" name="Group 1094"/>
                <p:cNvGrpSpPr/>
                <p:nvPr/>
              </p:nvGrpSpPr>
              <p:grpSpPr bwMode="auto">
                <a:xfrm>
                  <a:off x="2633" y="255"/>
                  <a:ext cx="922" cy="570"/>
                  <a:chOff x="2633" y="255"/>
                  <a:chExt cx="922" cy="570"/>
                </a:xfrm>
              </p:grpSpPr>
              <p:sp>
                <p:nvSpPr>
                  <p:cNvPr id="11281" name="Rectangle 1077"/>
                  <p:cNvSpPr>
                    <a:spLocks noChangeArrowheads="1"/>
                  </p:cNvSpPr>
                  <p:nvPr/>
                </p:nvSpPr>
                <p:spPr bwMode="auto">
                  <a:xfrm>
                    <a:off x="2637" y="528"/>
                    <a:ext cx="28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zh-CN" altLang="en-US" sz="1000">
                        <a:solidFill>
                          <a:srgbClr val="000000"/>
                        </a:solidFill>
                        <a:latin typeface="宋体" panose="02010600030101010101" pitchFamily="2" charset="-122"/>
                        <a:ea typeface="宋体" panose="02010600030101010101" pitchFamily="2" charset="-122"/>
                      </a:rPr>
                      <a:t>审核：</a:t>
                    </a:r>
                    <a:endParaRPr lang="zh-CN" altLang="en-US" sz="2400">
                      <a:solidFill>
                        <a:schemeClr val="tx1"/>
                      </a:solidFill>
                      <a:ea typeface="宋体" panose="02010600030101010101" pitchFamily="2" charset="-122"/>
                    </a:endParaRPr>
                  </a:p>
                </p:txBody>
              </p:sp>
              <p:grpSp>
                <p:nvGrpSpPr>
                  <p:cNvPr id="15" name="Group 1093"/>
                  <p:cNvGrpSpPr/>
                  <p:nvPr/>
                </p:nvGrpSpPr>
                <p:grpSpPr bwMode="auto">
                  <a:xfrm>
                    <a:off x="2633" y="255"/>
                    <a:ext cx="922" cy="570"/>
                    <a:chOff x="2617" y="255"/>
                    <a:chExt cx="922" cy="570"/>
                  </a:xfrm>
                </p:grpSpPr>
                <p:sp>
                  <p:nvSpPr>
                    <p:cNvPr id="11283" name="Rectangle 1074"/>
                    <p:cNvSpPr>
                      <a:spLocks noChangeArrowheads="1"/>
                    </p:cNvSpPr>
                    <p:nvPr/>
                  </p:nvSpPr>
                  <p:spPr bwMode="auto">
                    <a:xfrm>
                      <a:off x="2617" y="255"/>
                      <a:ext cx="92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zh-CN" altLang="en-US" sz="1000">
                          <a:solidFill>
                            <a:srgbClr val="000000"/>
                          </a:solidFill>
                          <a:latin typeface="宋体" panose="02010600030101010101" pitchFamily="2" charset="-122"/>
                          <a:ea typeface="宋体" panose="02010600030101010101" pitchFamily="2" charset="-122"/>
                        </a:rPr>
                        <a:t>名称：交互界面逻辑结构</a:t>
                      </a:r>
                      <a:endParaRPr lang="zh-CN" altLang="en-US" sz="2400">
                        <a:solidFill>
                          <a:schemeClr val="tx1"/>
                        </a:solidFill>
                        <a:ea typeface="宋体" panose="02010600030101010101" pitchFamily="2" charset="-122"/>
                      </a:endParaRPr>
                    </a:p>
                  </p:txBody>
                </p:sp>
                <p:sp>
                  <p:nvSpPr>
                    <p:cNvPr id="11284" name="Rectangle 1075"/>
                    <p:cNvSpPr>
                      <a:spLocks noChangeArrowheads="1"/>
                    </p:cNvSpPr>
                    <p:nvPr/>
                  </p:nvSpPr>
                  <p:spPr bwMode="auto">
                    <a:xfrm>
                      <a:off x="2618" y="350"/>
                      <a:ext cx="72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zh-CN" altLang="en-US" sz="1000">
                          <a:solidFill>
                            <a:srgbClr val="000000"/>
                          </a:solidFill>
                          <a:latin typeface="宋体" panose="02010600030101010101" pitchFamily="2" charset="-122"/>
                          <a:ea typeface="宋体" panose="02010600030101010101" pitchFamily="2" charset="-122"/>
                        </a:rPr>
                        <a:t>编号：逻辑视图</a:t>
                      </a:r>
                      <a:r>
                        <a:rPr lang="en-US" altLang="zh-CN" sz="1000">
                          <a:solidFill>
                            <a:srgbClr val="000000"/>
                          </a:solidFill>
                          <a:latin typeface="宋体" panose="02010600030101010101" pitchFamily="2" charset="-122"/>
                          <a:ea typeface="宋体" panose="02010600030101010101" pitchFamily="2" charset="-122"/>
                        </a:rPr>
                        <a:t>7.1</a:t>
                      </a:r>
                      <a:endParaRPr lang="en-US" altLang="zh-CN" sz="2400">
                        <a:solidFill>
                          <a:schemeClr val="tx1"/>
                        </a:solidFill>
                        <a:ea typeface="宋体" panose="02010600030101010101" pitchFamily="2" charset="-122"/>
                      </a:endParaRPr>
                    </a:p>
                  </p:txBody>
                </p:sp>
                <p:sp>
                  <p:nvSpPr>
                    <p:cNvPr id="11285" name="Rectangle 1076"/>
                    <p:cNvSpPr>
                      <a:spLocks noChangeArrowheads="1"/>
                    </p:cNvSpPr>
                    <p:nvPr/>
                  </p:nvSpPr>
                  <p:spPr bwMode="auto">
                    <a:xfrm>
                      <a:off x="2620" y="445"/>
                      <a:ext cx="52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zh-CN" altLang="en-US" sz="1000">
                          <a:solidFill>
                            <a:srgbClr val="000000"/>
                          </a:solidFill>
                          <a:latin typeface="宋体" panose="02010600030101010101" pitchFamily="2" charset="-122"/>
                          <a:ea typeface="宋体" panose="02010600030101010101" pitchFamily="2" charset="-122"/>
                        </a:rPr>
                        <a:t>设计：      </a:t>
                      </a:r>
                      <a:endParaRPr lang="zh-CN" altLang="en-US" sz="2400">
                        <a:solidFill>
                          <a:schemeClr val="tx1"/>
                        </a:solidFill>
                        <a:ea typeface="宋体" panose="02010600030101010101" pitchFamily="2" charset="-122"/>
                      </a:endParaRPr>
                    </a:p>
                  </p:txBody>
                </p:sp>
                <p:sp>
                  <p:nvSpPr>
                    <p:cNvPr id="11286" name="Rectangle 1078"/>
                    <p:cNvSpPr>
                      <a:spLocks noChangeArrowheads="1"/>
                    </p:cNvSpPr>
                    <p:nvPr/>
                  </p:nvSpPr>
                  <p:spPr bwMode="auto">
                    <a:xfrm>
                      <a:off x="2637" y="624"/>
                      <a:ext cx="28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zh-CN" altLang="en-US" sz="1000">
                          <a:solidFill>
                            <a:srgbClr val="000000"/>
                          </a:solidFill>
                          <a:latin typeface="宋体" panose="02010600030101010101" pitchFamily="2" charset="-122"/>
                          <a:ea typeface="宋体" panose="02010600030101010101" pitchFamily="2" charset="-122"/>
                        </a:rPr>
                        <a:t>绘制：</a:t>
                      </a:r>
                      <a:endParaRPr lang="zh-CN" altLang="en-US" sz="2400">
                        <a:solidFill>
                          <a:schemeClr val="tx1"/>
                        </a:solidFill>
                        <a:ea typeface="宋体" panose="02010600030101010101" pitchFamily="2" charset="-122"/>
                      </a:endParaRPr>
                    </a:p>
                  </p:txBody>
                </p:sp>
                <p:sp>
                  <p:nvSpPr>
                    <p:cNvPr id="11287" name="Rectangle 1079"/>
                    <p:cNvSpPr>
                      <a:spLocks noChangeArrowheads="1"/>
                    </p:cNvSpPr>
                    <p:nvPr/>
                  </p:nvSpPr>
                  <p:spPr bwMode="auto">
                    <a:xfrm>
                      <a:off x="2619" y="729"/>
                      <a:ext cx="68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zh-CN" altLang="en-US" sz="1000">
                          <a:solidFill>
                            <a:srgbClr val="000000"/>
                          </a:solidFill>
                          <a:latin typeface="宋体" panose="02010600030101010101" pitchFamily="2" charset="-122"/>
                          <a:ea typeface="宋体" panose="02010600030101010101" pitchFamily="2" charset="-122"/>
                        </a:rPr>
                        <a:t>日期：</a:t>
                      </a:r>
                      <a:r>
                        <a:rPr lang="en-US" altLang="zh-CN" sz="1000">
                          <a:solidFill>
                            <a:srgbClr val="000000"/>
                          </a:solidFill>
                          <a:latin typeface="宋体" panose="02010600030101010101" pitchFamily="2" charset="-122"/>
                          <a:ea typeface="宋体" panose="02010600030101010101" pitchFamily="2" charset="-122"/>
                        </a:rPr>
                        <a:t>2001.12.31</a:t>
                      </a:r>
                      <a:endParaRPr lang="en-US" altLang="zh-CN" sz="2400">
                        <a:solidFill>
                          <a:schemeClr val="tx1"/>
                        </a:solidFill>
                        <a:ea typeface="宋体" panose="02010600030101010101" pitchFamily="2" charset="-122"/>
                      </a:endParaRPr>
                    </a:p>
                  </p:txBody>
                </p:sp>
              </p:grpSp>
            </p:grpSp>
          </p:grpSp>
        </p:grpSp>
        <p:grpSp>
          <p:nvGrpSpPr>
            <p:cNvPr id="16" name="Group 1097"/>
            <p:cNvGrpSpPr/>
            <p:nvPr/>
          </p:nvGrpSpPr>
          <p:grpSpPr bwMode="auto">
            <a:xfrm>
              <a:off x="4320" y="1584"/>
              <a:ext cx="595" cy="729"/>
              <a:chOff x="4309" y="1584"/>
              <a:chExt cx="595" cy="729"/>
            </a:xfrm>
          </p:grpSpPr>
          <p:sp>
            <p:nvSpPr>
              <p:cNvPr id="11274" name="Line 1057"/>
              <p:cNvSpPr>
                <a:spLocks noChangeShapeType="1"/>
              </p:cNvSpPr>
              <p:nvPr/>
            </p:nvSpPr>
            <p:spPr bwMode="auto">
              <a:xfrm flipH="1">
                <a:off x="4309" y="2312"/>
                <a:ext cx="237" cy="1"/>
              </a:xfrm>
              <a:prstGeom prst="line">
                <a:avLst/>
              </a:prstGeom>
              <a:noFill/>
              <a:ln w="0">
                <a:solidFill>
                  <a:srgbClr val="990033"/>
                </a:solidFill>
                <a:round/>
              </a:ln>
            </p:spPr>
            <p:txBody>
              <a:bodyPr/>
              <a:lstStyle/>
              <a:p>
                <a:endParaRPr lang="zh-CN" altLang="en-US"/>
              </a:p>
            </p:txBody>
          </p:sp>
          <p:sp>
            <p:nvSpPr>
              <p:cNvPr id="11275" name="Rectangle 1061"/>
              <p:cNvSpPr>
                <a:spLocks noChangeArrowheads="1"/>
              </p:cNvSpPr>
              <p:nvPr/>
            </p:nvSpPr>
            <p:spPr bwMode="auto">
              <a:xfrm>
                <a:off x="4702" y="1584"/>
                <a:ext cx="202" cy="96"/>
              </a:xfrm>
              <a:prstGeom prst="rect">
                <a:avLst/>
              </a:prstGeom>
              <a:noFill/>
              <a:ln w="9525">
                <a:noFill/>
                <a:miter lim="800000"/>
              </a:ln>
            </p:spPr>
            <p:txBody>
              <a:bodyPr wrap="none" lIns="0" tIns="0" rIns="0" bIns="0">
                <a:spAutoFit/>
              </a:bodyPr>
              <a:lstStyle/>
              <a:p>
                <a:pPr eaLnBrk="0" hangingPunct="0">
                  <a:spcBef>
                    <a:spcPct val="20000"/>
                  </a:spcBef>
                  <a:buClr>
                    <a:schemeClr val="accent1"/>
                  </a:buClr>
                  <a:buSzPct val="65000"/>
                  <a:buFont typeface="Monotype Sorts" pitchFamily="2" charset="2"/>
                  <a:buChar char="l"/>
                </a:pPr>
                <a:r>
                  <a:rPr lang="zh-CN" altLang="en-US" sz="1000">
                    <a:solidFill>
                      <a:srgbClr val="000000"/>
                    </a:solidFill>
                    <a:latin typeface="宋体" panose="02010600030101010101" pitchFamily="2" charset="-122"/>
                    <a:ea typeface="宋体" panose="02010600030101010101" pitchFamily="2" charset="-122"/>
                  </a:rPr>
                  <a:t>关联</a:t>
                </a:r>
                <a:endParaRPr lang="zh-CN" altLang="en-US" sz="2400">
                  <a:solidFill>
                    <a:schemeClr val="tx1"/>
                  </a:solidFill>
                  <a:ea typeface="宋体" panose="02010600030101010101" pitchFamily="2" charset="-122"/>
                </a:endParaRPr>
              </a:p>
            </p:txBody>
          </p:sp>
        </p:grpSp>
      </p:grpSp>
      <p:pic>
        <p:nvPicPr>
          <p:cNvPr id="885762" name="Picture 1026"/>
          <p:cNvPicPr>
            <a:picLocks noChangeAspect="1" noChangeArrowheads="1"/>
          </p:cNvPicPr>
          <p:nvPr/>
        </p:nvPicPr>
        <p:blipFill>
          <a:blip r:embed="rId1"/>
          <a:srcRect/>
          <a:stretch>
            <a:fillRect/>
          </a:stretch>
        </p:blipFill>
        <p:spPr bwMode="auto">
          <a:xfrm>
            <a:off x="6386488" y="2857857"/>
            <a:ext cx="2381250" cy="2590800"/>
          </a:xfrm>
          <a:prstGeom prst="rect">
            <a:avLst/>
          </a:prstGeom>
          <a:solidFill>
            <a:srgbClr val="99CCFF"/>
          </a:solidFill>
          <a:ln w="9525">
            <a:solidFill>
              <a:schemeClr val="tx1"/>
            </a:solidFill>
            <a:miter lim="800000"/>
            <a:headEnd/>
            <a:tailEnd/>
          </a:ln>
        </p:spPr>
      </p:pic>
      <p:sp>
        <p:nvSpPr>
          <p:cNvPr id="69" name="灯片编号占位符 68"/>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85762"/>
                                        </p:tgtEl>
                                        <p:attrNameLst>
                                          <p:attrName>style.visibility</p:attrName>
                                        </p:attrNameLst>
                                      </p:cBhvr>
                                      <p:to>
                                        <p:strVal val="visible"/>
                                      </p:to>
                                    </p:set>
                                    <p:anim calcmode="lin" valueType="num">
                                      <p:cBhvr additive="base">
                                        <p:cTn id="13" dur="500" fill="hold"/>
                                        <p:tgtEl>
                                          <p:spTgt spid="885762"/>
                                        </p:tgtEl>
                                        <p:attrNameLst>
                                          <p:attrName>ppt_x</p:attrName>
                                        </p:attrNameLst>
                                      </p:cBhvr>
                                      <p:tavLst>
                                        <p:tav tm="0">
                                          <p:val>
                                            <p:strVal val="0-#ppt_w/2"/>
                                          </p:val>
                                        </p:tav>
                                        <p:tav tm="100000">
                                          <p:val>
                                            <p:strVal val="#ppt_x"/>
                                          </p:val>
                                        </p:tav>
                                      </p:tavLst>
                                    </p:anim>
                                    <p:anim calcmode="lin" valueType="num">
                                      <p:cBhvr additive="base">
                                        <p:cTn id="14" dur="500" fill="hold"/>
                                        <p:tgtEl>
                                          <p:spTgt spid="8857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28596" y="1571612"/>
            <a:ext cx="8229600" cy="4857750"/>
          </a:xfrm>
          <a:prstGeom prst="rect">
            <a:avLst/>
          </a:prstGeom>
          <a:noFill/>
          <a:ln w="9525">
            <a:noFill/>
            <a:miter lim="800000"/>
          </a:ln>
        </p:spPr>
        <p:txBody>
          <a:bodyPr/>
          <a:lstStyle/>
          <a:p>
            <a:pPr marL="342900" indent="-342900" eaLnBrk="0" hangingPunct="0">
              <a:lnSpc>
                <a:spcPts val="4200"/>
              </a:lnSpc>
              <a:spcBef>
                <a:spcPct val="20000"/>
              </a:spcBef>
              <a:spcAft>
                <a:spcPts val="600"/>
              </a:spcAft>
              <a:buFontTx/>
              <a:buChar char="•"/>
              <a:defRPr/>
            </a:pPr>
            <a:r>
              <a:rPr lang="zh-CN" altLang="en-US" sz="2800" kern="0" dirty="0">
                <a:latin typeface="宋体" panose="02010600030101010101" pitchFamily="2" charset="-122"/>
                <a:ea typeface="宋体" panose="02010600030101010101" pitchFamily="2" charset="-122"/>
              </a:rPr>
              <a:t>面向对象的建模语言很多，目前使用最广泛的是统一建模语言；</a:t>
            </a:r>
            <a:endParaRPr lang="zh-CN" altLang="en-US" sz="2800" kern="0" dirty="0">
              <a:latin typeface="宋体" panose="02010600030101010101" pitchFamily="2" charset="-122"/>
              <a:ea typeface="宋体" panose="02010600030101010101" pitchFamily="2" charset="-122"/>
            </a:endParaRPr>
          </a:p>
          <a:p>
            <a:pPr marL="342900" indent="-342900" eaLnBrk="0" hangingPunct="0">
              <a:lnSpc>
                <a:spcPts val="4200"/>
              </a:lnSpc>
              <a:spcBef>
                <a:spcPct val="20000"/>
              </a:spcBef>
              <a:spcAft>
                <a:spcPts val="600"/>
              </a:spcAft>
              <a:buFontTx/>
              <a:buChar char="•"/>
              <a:defRPr/>
            </a:pPr>
            <a:r>
              <a:rPr lang="en-US" altLang="zh-CN" sz="2800" kern="0" dirty="0">
                <a:latin typeface="宋体" panose="02010600030101010101" pitchFamily="2" charset="-122"/>
                <a:ea typeface="宋体" panose="02010600030101010101" pitchFamily="2" charset="-122"/>
              </a:rPr>
              <a:t>UML</a:t>
            </a:r>
            <a:r>
              <a:rPr lang="zh-CN" altLang="en-US" sz="2800" kern="0" dirty="0">
                <a:latin typeface="宋体" panose="02010600030101010101" pitchFamily="2" charset="-122"/>
                <a:ea typeface="宋体" panose="02010600030101010101" pitchFamily="2" charset="-122"/>
              </a:rPr>
              <a:t>的概念于</a:t>
            </a:r>
            <a:r>
              <a:rPr lang="en-US" altLang="zh-CN" sz="2800" kern="0" dirty="0">
                <a:latin typeface="宋体" panose="02010600030101010101" pitchFamily="2" charset="-122"/>
                <a:ea typeface="宋体" panose="02010600030101010101" pitchFamily="2" charset="-122"/>
              </a:rPr>
              <a:t>1996</a:t>
            </a:r>
            <a:r>
              <a:rPr lang="zh-CN" altLang="en-US" sz="2800" kern="0" dirty="0">
                <a:latin typeface="宋体" panose="02010600030101010101" pitchFamily="2" charset="-122"/>
                <a:ea typeface="宋体" panose="02010600030101010101" pitchFamily="2" charset="-122"/>
              </a:rPr>
              <a:t>年由面向对象方法领域的</a:t>
            </a:r>
            <a:r>
              <a:rPr lang="zh-CN" altLang="en-US" sz="2800" kern="0" dirty="0">
                <a:solidFill>
                  <a:srgbClr val="C00000"/>
                </a:solidFill>
                <a:latin typeface="宋体" panose="02010600030101010101" pitchFamily="2" charset="-122"/>
                <a:ea typeface="宋体" panose="02010600030101010101" pitchFamily="2" charset="-122"/>
              </a:rPr>
              <a:t>三位著名专家</a:t>
            </a:r>
            <a:r>
              <a:rPr lang="en-US" altLang="zh-CN" sz="2800" kern="0" dirty="0">
                <a:solidFill>
                  <a:srgbClr val="C00000"/>
                </a:solidFill>
                <a:latin typeface="宋体" panose="02010600030101010101" pitchFamily="2" charset="-122"/>
                <a:ea typeface="宋体" panose="02010600030101010101" pitchFamily="2" charset="-122"/>
              </a:rPr>
              <a:t>Grady </a:t>
            </a:r>
            <a:r>
              <a:rPr lang="en-US" altLang="zh-CN" sz="2800" kern="0" dirty="0" err="1">
                <a:solidFill>
                  <a:srgbClr val="C00000"/>
                </a:solidFill>
                <a:latin typeface="宋体" panose="02010600030101010101" pitchFamily="2" charset="-122"/>
                <a:ea typeface="宋体" panose="02010600030101010101" pitchFamily="2" charset="-122"/>
              </a:rPr>
              <a:t>Booch</a:t>
            </a:r>
            <a:r>
              <a:rPr lang="zh-CN" altLang="en-US" sz="2800" kern="0" dirty="0">
                <a:solidFill>
                  <a:srgbClr val="C00000"/>
                </a:solidFill>
                <a:latin typeface="宋体" panose="02010600030101010101" pitchFamily="2" charset="-122"/>
                <a:ea typeface="宋体" panose="02010600030101010101" pitchFamily="2" charset="-122"/>
              </a:rPr>
              <a:t>，</a:t>
            </a:r>
            <a:r>
              <a:rPr lang="en-US" altLang="zh-CN" sz="2800" kern="0" dirty="0">
                <a:solidFill>
                  <a:srgbClr val="C00000"/>
                </a:solidFill>
                <a:latin typeface="宋体" panose="02010600030101010101" pitchFamily="2" charset="-122"/>
                <a:ea typeface="宋体" panose="02010600030101010101" pitchFamily="2" charset="-122"/>
              </a:rPr>
              <a:t>James </a:t>
            </a:r>
            <a:r>
              <a:rPr lang="en-US" altLang="zh-CN" sz="2800" kern="0" dirty="0" err="1">
                <a:solidFill>
                  <a:srgbClr val="C00000"/>
                </a:solidFill>
                <a:latin typeface="宋体" panose="02010600030101010101" pitchFamily="2" charset="-122"/>
                <a:ea typeface="宋体" panose="02010600030101010101" pitchFamily="2" charset="-122"/>
              </a:rPr>
              <a:t>Rumbaugh</a:t>
            </a:r>
            <a:r>
              <a:rPr lang="zh-CN" altLang="en-US" sz="2800" kern="0" dirty="0">
                <a:solidFill>
                  <a:srgbClr val="C00000"/>
                </a:solidFill>
                <a:latin typeface="宋体" panose="02010600030101010101" pitchFamily="2" charset="-122"/>
                <a:ea typeface="宋体" panose="02010600030101010101" pitchFamily="2" charset="-122"/>
              </a:rPr>
              <a:t>和</a:t>
            </a:r>
            <a:r>
              <a:rPr lang="en-US" altLang="zh-CN" sz="2800" kern="0" dirty="0" err="1">
                <a:solidFill>
                  <a:srgbClr val="C00000"/>
                </a:solidFill>
                <a:latin typeface="宋体" panose="02010600030101010101" pitchFamily="2" charset="-122"/>
                <a:ea typeface="宋体" panose="02010600030101010101" pitchFamily="2" charset="-122"/>
              </a:rPr>
              <a:t>Ivar</a:t>
            </a:r>
            <a:r>
              <a:rPr lang="en-US" altLang="zh-CN" sz="2800" kern="0" dirty="0">
                <a:solidFill>
                  <a:srgbClr val="C00000"/>
                </a:solidFill>
                <a:latin typeface="宋体" panose="02010600030101010101" pitchFamily="2" charset="-122"/>
                <a:ea typeface="宋体" panose="02010600030101010101" pitchFamily="2" charset="-122"/>
              </a:rPr>
              <a:t> Jacobson</a:t>
            </a:r>
            <a:r>
              <a:rPr lang="zh-CN" altLang="en-US" sz="2800" kern="0" dirty="0">
                <a:latin typeface="宋体" panose="02010600030101010101" pitchFamily="2" charset="-122"/>
                <a:ea typeface="宋体" panose="02010600030101010101" pitchFamily="2" charset="-122"/>
              </a:rPr>
              <a:t>等各自独立的</a:t>
            </a:r>
            <a:r>
              <a:rPr lang="en-US" altLang="zh-CN" sz="2800" kern="0" dirty="0">
                <a:latin typeface="宋体" panose="02010600030101010101" pitchFamily="2" charset="-122"/>
                <a:ea typeface="宋体" panose="02010600030101010101" pitchFamily="2" charset="-122"/>
              </a:rPr>
              <a:t>OOA</a:t>
            </a:r>
            <a:r>
              <a:rPr lang="zh-CN" altLang="en-US" sz="2800" kern="0" dirty="0">
                <a:latin typeface="宋体" panose="02010600030101010101" pitchFamily="2" charset="-122"/>
                <a:ea typeface="宋体" panose="02010600030101010101" pitchFamily="2" charset="-122"/>
              </a:rPr>
              <a:t>和</a:t>
            </a:r>
            <a:r>
              <a:rPr lang="en-US" altLang="zh-CN" sz="2800" kern="0" dirty="0">
                <a:latin typeface="宋体" panose="02010600030101010101" pitchFamily="2" charset="-122"/>
                <a:ea typeface="宋体" panose="02010600030101010101" pitchFamily="2" charset="-122"/>
              </a:rPr>
              <a:t>OOD</a:t>
            </a:r>
            <a:r>
              <a:rPr lang="zh-CN" altLang="en-US" sz="2800" kern="0" dirty="0">
                <a:latin typeface="宋体" panose="02010600030101010101" pitchFamily="2" charset="-122"/>
                <a:ea typeface="宋体" panose="02010600030101010101" pitchFamily="2" charset="-122"/>
              </a:rPr>
              <a:t>方法中最优秀的特色组合成一个统一的方法。</a:t>
            </a:r>
            <a:r>
              <a:rPr lang="en-US" altLang="zh-CN" sz="2800" kern="0" dirty="0">
                <a:latin typeface="宋体" panose="02010600030101010101" pitchFamily="2" charset="-122"/>
                <a:ea typeface="宋体" panose="02010600030101010101" pitchFamily="2" charset="-122"/>
              </a:rPr>
              <a:t> </a:t>
            </a:r>
            <a:endParaRPr lang="zh-CN" altLang="en-US" sz="2800" kern="0" dirty="0">
              <a:solidFill>
                <a:srgbClr val="CC0000"/>
              </a:solidFill>
              <a:latin typeface="宋体" panose="02010600030101010101" pitchFamily="2" charset="-122"/>
              <a:ea typeface="宋体" panose="02010600030101010101" pitchFamily="2" charset="-122"/>
            </a:endParaRPr>
          </a:p>
          <a:p>
            <a:pPr marL="342900" indent="-342900" eaLnBrk="0" hangingPunct="0">
              <a:lnSpc>
                <a:spcPts val="4200"/>
              </a:lnSpc>
              <a:spcBef>
                <a:spcPct val="20000"/>
              </a:spcBef>
              <a:spcAft>
                <a:spcPts val="600"/>
              </a:spcAft>
              <a:buFontTx/>
              <a:buChar char="•"/>
              <a:defRPr/>
            </a:pPr>
            <a:endParaRPr lang="en-US" altLang="zh-CN" sz="2800" kern="0"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4011" y="1290310"/>
            <a:ext cx="8229600" cy="702410"/>
          </a:xfrm>
        </p:spPr>
        <p:txBody>
          <a:bodyPr/>
          <a:lstStyle/>
          <a:p>
            <a:pPr algn="l"/>
            <a:r>
              <a:rPr lang="en-US" altLang="zh-CN" sz="3200" b="1" dirty="0">
                <a:solidFill>
                  <a:srgbClr val="CC0000"/>
                </a:solidFill>
                <a:latin typeface="+mj-ea"/>
              </a:rPr>
              <a:t>UML</a:t>
            </a:r>
            <a:r>
              <a:rPr lang="zh-CN" altLang="en-US" sz="3200" b="1" dirty="0">
                <a:solidFill>
                  <a:srgbClr val="CC0000"/>
                </a:solidFill>
                <a:latin typeface="+mj-ea"/>
              </a:rPr>
              <a:t>的产生和发展</a:t>
            </a:r>
            <a:endParaRPr lang="zh-CN" altLang="en-US" sz="3200" b="1" dirty="0">
              <a:solidFill>
                <a:srgbClr val="CC0000"/>
              </a:solidFill>
              <a:latin typeface="+mj-ea"/>
            </a:endParaRPr>
          </a:p>
        </p:txBody>
      </p:sp>
      <p:sp>
        <p:nvSpPr>
          <p:cNvPr id="7" name="Rectangle 3"/>
          <p:cNvSpPr txBox="1">
            <a:spLocks noChangeArrowheads="1"/>
          </p:cNvSpPr>
          <p:nvPr/>
        </p:nvSpPr>
        <p:spPr bwMode="auto">
          <a:xfrm>
            <a:off x="318452" y="1992645"/>
            <a:ext cx="8507413" cy="4028850"/>
          </a:xfrm>
          <a:prstGeom prst="rect">
            <a:avLst/>
          </a:prstGeom>
          <a:noFill/>
          <a:ln w="9525">
            <a:noFill/>
            <a:miter lim="800000"/>
          </a:ln>
        </p:spPr>
        <p:txBody>
          <a:bodyPr/>
          <a:lstStyle/>
          <a:p>
            <a:pPr marL="342900" indent="-342900" eaLnBrk="0" hangingPunct="0">
              <a:lnSpc>
                <a:spcPct val="125000"/>
              </a:lnSpc>
              <a:spcBef>
                <a:spcPct val="20000"/>
              </a:spcBef>
              <a:buClr>
                <a:schemeClr val="accent2"/>
              </a:buClr>
              <a:buSzPct val="75000"/>
              <a:buFont typeface="Wingdings" panose="05000000000000000000" pitchFamily="2" charset="2"/>
              <a:buChar char="l"/>
              <a:defRPr/>
            </a:pPr>
            <a:r>
              <a:rPr lang="en-US" altLang="zh-CN" dirty="0" err="1">
                <a:latin typeface="宋体" panose="02010600030101010101" pitchFamily="2" charset="-122"/>
                <a:ea typeface="宋体" panose="02010600030101010101" pitchFamily="2" charset="-122"/>
              </a:rPr>
              <a:t>Booch</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OMT </a:t>
            </a:r>
            <a:r>
              <a:rPr lang="zh-CN" altLang="en-US" dirty="0">
                <a:latin typeface="宋体" panose="02010600030101010101" pitchFamily="2" charset="-122"/>
                <a:ea typeface="宋体" panose="02010600030101010101" pitchFamily="2" charset="-122"/>
              </a:rPr>
              <a:t>方法都已经独自成功地发展成为世界上主要的面向对象方法，因此</a:t>
            </a:r>
            <a:r>
              <a:rPr lang="en-US" altLang="zh-CN" dirty="0">
                <a:latin typeface="宋体" panose="02010600030101010101" pitchFamily="2" charset="-122"/>
                <a:ea typeface="宋体" panose="02010600030101010101" pitchFamily="2" charset="-122"/>
              </a:rPr>
              <a:t>Jim Rumbaugh </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Grady </a:t>
            </a:r>
            <a:r>
              <a:rPr lang="en-US" altLang="zh-CN" dirty="0" err="1">
                <a:latin typeface="宋体" panose="02010600030101010101" pitchFamily="2" charset="-122"/>
                <a:ea typeface="宋体" panose="02010600030101010101" pitchFamily="2" charset="-122"/>
              </a:rPr>
              <a:t>Booch</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在</a:t>
            </a:r>
            <a:r>
              <a:rPr lang="en-US" altLang="zh-CN" dirty="0">
                <a:latin typeface="宋体" panose="02010600030101010101" pitchFamily="2" charset="-122"/>
                <a:ea typeface="宋体" panose="02010600030101010101" pitchFamily="2" charset="-122"/>
              </a:rPr>
              <a:t>1994 </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月，共同合作把他们的工作统一起来。到</a:t>
            </a:r>
            <a:r>
              <a:rPr lang="en-US" altLang="zh-CN" dirty="0">
                <a:latin typeface="宋体" panose="02010600030101010101" pitchFamily="2" charset="-122"/>
                <a:ea typeface="宋体" panose="02010600030101010101" pitchFamily="2" charset="-122"/>
              </a:rPr>
              <a:t>1995 </a:t>
            </a:r>
            <a:r>
              <a:rPr lang="zh-CN" altLang="en-US" dirty="0">
                <a:latin typeface="宋体" panose="02010600030101010101" pitchFamily="2" charset="-122"/>
                <a:ea typeface="宋体" panose="02010600030101010101" pitchFamily="2" charset="-122"/>
              </a:rPr>
              <a:t>年成为统一方法（</a:t>
            </a:r>
            <a:r>
              <a:rPr lang="en-US" altLang="zh-CN" dirty="0">
                <a:latin typeface="宋体" panose="02010600030101010101" pitchFamily="2" charset="-122"/>
                <a:ea typeface="宋体" panose="02010600030101010101" pitchFamily="2" charset="-122"/>
              </a:rPr>
              <a:t>Unified Method</a:t>
            </a:r>
            <a:r>
              <a:rPr lang="zh-CN" altLang="en-US" dirty="0">
                <a:latin typeface="宋体" panose="02010600030101010101" pitchFamily="2" charset="-122"/>
                <a:ea typeface="宋体" panose="02010600030101010101" pitchFamily="2" charset="-122"/>
              </a:rPr>
              <a:t>）， 版本</a:t>
            </a:r>
            <a:r>
              <a:rPr lang="en-US" altLang="zh-CN" dirty="0">
                <a:latin typeface="宋体" panose="02010600030101010101" pitchFamily="2" charset="-122"/>
                <a:ea typeface="宋体" panose="02010600030101010101" pitchFamily="2" charset="-122"/>
              </a:rPr>
              <a:t>0.8</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eaLnBrk="0" hangingPunct="0">
              <a:lnSpc>
                <a:spcPct val="125000"/>
              </a:lnSpc>
              <a:spcBef>
                <a:spcPct val="20000"/>
              </a:spcBef>
              <a:buClr>
                <a:schemeClr val="accent2"/>
              </a:buClr>
              <a:buSzPct val="75000"/>
              <a:buFont typeface="Wingdings" panose="05000000000000000000" pitchFamily="2" charset="2"/>
              <a:buChar char="l"/>
              <a:defRPr/>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随后，</a:t>
            </a:r>
            <a:r>
              <a:rPr lang="en-US" altLang="zh-CN" dirty="0">
                <a:latin typeface="宋体" panose="02010600030101010101" pitchFamily="2" charset="-122"/>
                <a:ea typeface="宋体" panose="02010600030101010101" pitchFamily="2" charset="-122"/>
              </a:rPr>
              <a:t>Ivar Jacobson </a:t>
            </a:r>
            <a:r>
              <a:rPr lang="zh-CN" altLang="en-US" dirty="0">
                <a:latin typeface="宋体" panose="02010600030101010101" pitchFamily="2" charset="-122"/>
                <a:ea typeface="宋体" panose="02010600030101010101" pitchFamily="2" charset="-122"/>
              </a:rPr>
              <a:t>加入，并采用他的用例（</a:t>
            </a:r>
            <a:r>
              <a:rPr lang="en-US" altLang="zh-CN" dirty="0">
                <a:latin typeface="宋体" panose="02010600030101010101" pitchFamily="2" charset="-122"/>
                <a:ea typeface="宋体" panose="02010600030101010101" pitchFamily="2" charset="-122"/>
              </a:rPr>
              <a:t>Use Case</a:t>
            </a:r>
            <a:r>
              <a:rPr lang="zh-CN" altLang="en-US" dirty="0">
                <a:latin typeface="宋体" panose="02010600030101010101" pitchFamily="2" charset="-122"/>
                <a:ea typeface="宋体" panose="02010600030101010101" pitchFamily="2" charset="-122"/>
              </a:rPr>
              <a:t>） 思想，到</a:t>
            </a:r>
            <a:r>
              <a:rPr lang="en-US" altLang="zh-CN" dirty="0">
                <a:latin typeface="宋体" panose="02010600030101010101" pitchFamily="2" charset="-122"/>
                <a:ea typeface="宋体" panose="02010600030101010101" pitchFamily="2" charset="-122"/>
              </a:rPr>
              <a:t>1996 </a:t>
            </a:r>
            <a:r>
              <a:rPr lang="zh-CN" altLang="en-US" dirty="0">
                <a:latin typeface="宋体" panose="02010600030101010101" pitchFamily="2" charset="-122"/>
                <a:ea typeface="宋体" panose="02010600030101010101" pitchFamily="2" charset="-122"/>
              </a:rPr>
              <a:t>年，成为统一建模语言版本</a:t>
            </a:r>
            <a:r>
              <a:rPr lang="en-US" altLang="zh-CN" dirty="0">
                <a:latin typeface="宋体" panose="02010600030101010101" pitchFamily="2" charset="-122"/>
                <a:ea typeface="宋体" panose="02010600030101010101" pitchFamily="2" charset="-122"/>
              </a:rPr>
              <a:t>0.9</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marL="342900" indent="-342900" eaLnBrk="0" hangingPunct="0">
              <a:lnSpc>
                <a:spcPct val="125000"/>
              </a:lnSpc>
              <a:spcBef>
                <a:spcPct val="20000"/>
              </a:spcBef>
              <a:buClr>
                <a:schemeClr val="accent2"/>
              </a:buClr>
              <a:buSzPct val="75000"/>
              <a:buFont typeface="Wingdings" panose="05000000000000000000" pitchFamily="2" charset="2"/>
              <a:buChar char="l"/>
              <a:defRPr/>
            </a:pPr>
            <a:r>
              <a:rPr lang="en-US" altLang="zh-CN" dirty="0">
                <a:latin typeface="宋体" panose="02010600030101010101" pitchFamily="2" charset="-122"/>
                <a:ea typeface="宋体" panose="02010600030101010101" pitchFamily="2" charset="-122"/>
              </a:rPr>
              <a:t>1997 </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UML </a:t>
            </a:r>
            <a:r>
              <a:rPr lang="zh-CN" altLang="en-US" dirty="0">
                <a:latin typeface="宋体" panose="02010600030101010101" pitchFamily="2" charset="-122"/>
                <a:ea typeface="宋体" panose="02010600030101010101" pitchFamily="2" charset="-122"/>
              </a:rPr>
              <a:t>版本</a:t>
            </a:r>
            <a:r>
              <a:rPr lang="en-US" altLang="zh-CN" dirty="0">
                <a:latin typeface="宋体" panose="02010600030101010101" pitchFamily="2" charset="-122"/>
                <a:ea typeface="宋体" panose="02010600030101010101" pitchFamily="2" charset="-122"/>
              </a:rPr>
              <a:t>1.0 </a:t>
            </a:r>
            <a:r>
              <a:rPr lang="zh-CN" altLang="en-US" dirty="0">
                <a:latin typeface="宋体" panose="02010600030101010101" pitchFamily="2" charset="-122"/>
                <a:ea typeface="宋体" panose="02010600030101010101" pitchFamily="2" charset="-122"/>
              </a:rPr>
              <a:t>被提交给</a:t>
            </a:r>
            <a:r>
              <a:rPr lang="en-US" altLang="zh-CN" dirty="0">
                <a:latin typeface="宋体" panose="02010600030101010101" pitchFamily="2" charset="-122"/>
                <a:ea typeface="宋体" panose="02010600030101010101" pitchFamily="2" charset="-122"/>
              </a:rPr>
              <a:t>OMG </a:t>
            </a:r>
            <a:r>
              <a:rPr lang="zh-CN" altLang="en-US" dirty="0">
                <a:latin typeface="宋体" panose="02010600030101010101" pitchFamily="2" charset="-122"/>
                <a:ea typeface="宋体" panose="02010600030101010101" pitchFamily="2" charset="-122"/>
              </a:rPr>
              <a:t>组织，作为软件建模语言标准化的候选。</a:t>
            </a:r>
            <a:endParaRPr lang="en-US" altLang="zh-CN" dirty="0">
              <a:latin typeface="宋体" panose="02010600030101010101" pitchFamily="2" charset="-122"/>
              <a:ea typeface="宋体" panose="02010600030101010101" pitchFamily="2" charset="-122"/>
            </a:endParaRPr>
          </a:p>
          <a:p>
            <a:pPr marL="342900" indent="-342900" eaLnBrk="0" hangingPunct="0">
              <a:lnSpc>
                <a:spcPct val="125000"/>
              </a:lnSpc>
              <a:spcBef>
                <a:spcPct val="20000"/>
              </a:spcBef>
              <a:buClr>
                <a:schemeClr val="accent2"/>
              </a:buClr>
              <a:buSzPct val="75000"/>
              <a:buFont typeface="Wingdings" panose="05000000000000000000" pitchFamily="2" charset="2"/>
              <a:buChar char="l"/>
              <a:defRPr/>
            </a:pPr>
            <a:r>
              <a:rPr lang="zh-CN" altLang="en-US" dirty="0">
                <a:latin typeface="宋体" panose="02010600030101010101" pitchFamily="2" charset="-122"/>
                <a:ea typeface="宋体" panose="02010600030101010101" pitchFamily="2" charset="-122"/>
              </a:rPr>
              <a:t>其后的半年多时间里，一些重要的软件开发商和</a:t>
            </a:r>
            <a:r>
              <a:rPr lang="zh-CN" altLang="en-US" dirty="0">
                <a:latin typeface="宋体" panose="02010600030101010101" pitchFamily="2" charset="-122"/>
                <a:ea typeface="宋体" panose="02010600030101010101" pitchFamily="2" charset="-122"/>
                <a:hlinkClick r:id="rId1"/>
              </a:rPr>
              <a:t>系统</a:t>
            </a:r>
            <a:r>
              <a:rPr lang="zh-CN" altLang="en-US" dirty="0">
                <a:latin typeface="宋体" panose="02010600030101010101" pitchFamily="2" charset="-122"/>
                <a:ea typeface="宋体" panose="02010600030101010101" pitchFamily="2" charset="-122"/>
              </a:rPr>
              <a:t>集成商都成为</a:t>
            </a:r>
            <a:r>
              <a:rPr lang="en-US" altLang="zh-CN" dirty="0">
                <a:latin typeface="宋体" panose="02010600030101010101" pitchFamily="2" charset="-122"/>
                <a:ea typeface="宋体" panose="02010600030101010101" pitchFamily="2" charset="-122"/>
              </a:rPr>
              <a:t>UML </a:t>
            </a:r>
            <a:r>
              <a:rPr lang="zh-CN" altLang="en-US" dirty="0">
                <a:latin typeface="宋体" panose="02010600030101010101" pitchFamily="2" charset="-122"/>
                <a:ea typeface="宋体" panose="02010600030101010101" pitchFamily="2" charset="-122"/>
              </a:rPr>
              <a:t>伙伴，如</a:t>
            </a:r>
            <a:r>
              <a:rPr lang="en-US" altLang="zh-CN" dirty="0">
                <a:latin typeface="宋体" panose="02010600030101010101" pitchFamily="2" charset="-122"/>
                <a:ea typeface="宋体" panose="02010600030101010101" pitchFamily="2" charset="-122"/>
              </a:rPr>
              <a:t>Microsoft</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IBM</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HP</a:t>
            </a:r>
            <a:r>
              <a:rPr lang="zh-CN" altLang="en-US" dirty="0">
                <a:latin typeface="宋体" panose="02010600030101010101" pitchFamily="2" charset="-122"/>
                <a:ea typeface="宋体" panose="02010600030101010101" pitchFamily="2" charset="-122"/>
              </a:rPr>
              <a:t>等。它们积极地使用</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 并提出反馈意见最后于</a:t>
            </a:r>
            <a:r>
              <a:rPr lang="en-US" altLang="zh-CN" dirty="0">
                <a:latin typeface="宋体" panose="02010600030101010101" pitchFamily="2" charset="-122"/>
                <a:ea typeface="宋体" panose="02010600030101010101" pitchFamily="2" charset="-122"/>
              </a:rPr>
              <a:t>1997 </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9 </a:t>
            </a:r>
            <a:r>
              <a:rPr lang="zh-CN" altLang="en-US" dirty="0">
                <a:latin typeface="宋体" panose="02010600030101010101" pitchFamily="2" charset="-122"/>
                <a:ea typeface="宋体" panose="02010600030101010101" pitchFamily="2" charset="-122"/>
              </a:rPr>
              <a:t>月再次提交给</a:t>
            </a:r>
            <a:r>
              <a:rPr lang="en-US" altLang="zh-CN" dirty="0">
                <a:latin typeface="宋体" panose="02010600030101010101" pitchFamily="2" charset="-122"/>
                <a:ea typeface="宋体" panose="02010600030101010101" pitchFamily="2" charset="-122"/>
              </a:rPr>
              <a:t>OMG </a:t>
            </a:r>
            <a:r>
              <a:rPr lang="zh-CN" altLang="en-US" dirty="0">
                <a:latin typeface="宋体" panose="02010600030101010101" pitchFamily="2" charset="-122"/>
                <a:ea typeface="宋体" panose="02010600030101010101" pitchFamily="2" charset="-122"/>
              </a:rPr>
              <a:t>组织，于</a:t>
            </a:r>
            <a:r>
              <a:rPr lang="en-US" altLang="zh-CN" dirty="0">
                <a:latin typeface="宋体" panose="02010600030101010101" pitchFamily="2" charset="-122"/>
                <a:ea typeface="宋体" panose="02010600030101010101" pitchFamily="2" charset="-122"/>
              </a:rPr>
              <a:t>1997 </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11 </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7 </a:t>
            </a:r>
            <a:r>
              <a:rPr lang="zh-CN" altLang="en-US" dirty="0">
                <a:latin typeface="宋体" panose="02010600030101010101" pitchFamily="2" charset="-122"/>
                <a:ea typeface="宋体" panose="02010600030101010101" pitchFamily="2" charset="-122"/>
              </a:rPr>
              <a:t>日</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正式被</a:t>
            </a:r>
            <a:r>
              <a:rPr lang="en-US" altLang="zh-CN" dirty="0">
                <a:latin typeface="宋体" panose="02010600030101010101" pitchFamily="2" charset="-122"/>
                <a:ea typeface="宋体" panose="02010600030101010101" pitchFamily="2" charset="-122"/>
              </a:rPr>
              <a:t>OMG </a:t>
            </a:r>
            <a:r>
              <a:rPr lang="zh-CN" altLang="en-US" dirty="0">
                <a:latin typeface="宋体" panose="02010600030101010101" pitchFamily="2" charset="-122"/>
                <a:ea typeface="宋体" panose="02010600030101010101" pitchFamily="2" charset="-122"/>
              </a:rPr>
              <a:t>采纳作为业界标准。</a:t>
            </a:r>
            <a:endParaRPr lang="en-US" altLang="zh-CN" dirty="0">
              <a:latin typeface="宋体" panose="02010600030101010101" pitchFamily="2" charset="-122"/>
              <a:ea typeface="宋体" panose="02010600030101010101" pitchFamily="2" charset="-122"/>
            </a:endParaRPr>
          </a:p>
        </p:txBody>
      </p:sp>
      <p:sp>
        <p:nvSpPr>
          <p:cNvPr id="10"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3.2.2</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简介</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11" name="灯片编号占位符 10"/>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4011" y="1290310"/>
            <a:ext cx="8229600" cy="702410"/>
          </a:xfrm>
        </p:spPr>
        <p:txBody>
          <a:bodyPr/>
          <a:lstStyle/>
          <a:p>
            <a:pPr algn="l"/>
            <a:r>
              <a:rPr lang="en-US" altLang="zh-CN" sz="3200" b="1" dirty="0">
                <a:solidFill>
                  <a:srgbClr val="CC0000"/>
                </a:solidFill>
                <a:latin typeface="+mj-ea"/>
              </a:rPr>
              <a:t>UML</a:t>
            </a:r>
            <a:r>
              <a:rPr lang="zh-CN" altLang="en-US" sz="3200" b="1" dirty="0">
                <a:solidFill>
                  <a:srgbClr val="CC0000"/>
                </a:solidFill>
                <a:latin typeface="+mj-ea"/>
              </a:rPr>
              <a:t>的产生和发展</a:t>
            </a:r>
            <a:endParaRPr lang="zh-CN" altLang="en-US" sz="3200" b="1" dirty="0">
              <a:solidFill>
                <a:srgbClr val="CC0000"/>
              </a:solidFill>
              <a:latin typeface="+mj-ea"/>
            </a:endParaRPr>
          </a:p>
        </p:txBody>
      </p:sp>
      <p:grpSp>
        <p:nvGrpSpPr>
          <p:cNvPr id="9" name="组合 8"/>
          <p:cNvGrpSpPr/>
          <p:nvPr/>
        </p:nvGrpSpPr>
        <p:grpSpPr>
          <a:xfrm>
            <a:off x="268208" y="2601832"/>
            <a:ext cx="8858280" cy="2395698"/>
            <a:chOff x="241522" y="3061864"/>
            <a:chExt cx="8858280" cy="2395698"/>
          </a:xfrm>
        </p:grpSpPr>
        <p:cxnSp>
          <p:nvCxnSpPr>
            <p:cNvPr id="5" name="直接箭头连接符 4"/>
            <p:cNvCxnSpPr/>
            <p:nvPr/>
          </p:nvCxnSpPr>
          <p:spPr>
            <a:xfrm>
              <a:off x="415582" y="3669956"/>
              <a:ext cx="1724308" cy="1083541"/>
            </a:xfrm>
            <a:prstGeom prst="straightConnector1">
              <a:avLst/>
            </a:prstGeom>
            <a:ln w="88900">
              <a:tailEnd type="arrow"/>
            </a:ln>
          </p:spPr>
          <p:style>
            <a:lnRef idx="1">
              <a:schemeClr val="accent1"/>
            </a:lnRef>
            <a:fillRef idx="0">
              <a:schemeClr val="accent1"/>
            </a:fillRef>
            <a:effectRef idx="0">
              <a:schemeClr val="accent1"/>
            </a:effectRef>
            <a:fontRef idx="minor">
              <a:schemeClr val="tx1"/>
            </a:fontRef>
          </p:style>
        </p:cxnSp>
        <p:sp>
          <p:nvSpPr>
            <p:cNvPr id="8" name="Rectangle 3"/>
            <p:cNvSpPr txBox="1">
              <a:spLocks noChangeArrowheads="1"/>
            </p:cNvSpPr>
            <p:nvPr/>
          </p:nvSpPr>
          <p:spPr bwMode="auto">
            <a:xfrm>
              <a:off x="241522" y="3061864"/>
              <a:ext cx="8858280" cy="2395698"/>
            </a:xfrm>
            <a:prstGeom prst="rect">
              <a:avLst/>
            </a:prstGeom>
            <a:noFill/>
            <a:ln w="9525">
              <a:noFill/>
              <a:miter lim="800000"/>
            </a:ln>
          </p:spPr>
          <p:txBody>
            <a:bodyPr/>
            <a:lstStyle/>
            <a:p>
              <a:pPr marL="342900" indent="-342900" eaLnBrk="0" hangingPunct="0">
                <a:lnSpc>
                  <a:spcPct val="135000"/>
                </a:lnSpc>
                <a:spcBef>
                  <a:spcPct val="20000"/>
                </a:spcBef>
                <a:buFontTx/>
                <a:buChar char="•"/>
                <a:defRPr/>
              </a:pPr>
              <a:r>
                <a:rPr lang="en-US" altLang="zh-CN" sz="1200" kern="0" dirty="0">
                  <a:solidFill>
                    <a:srgbClr val="3366FF"/>
                  </a:solidFill>
                  <a:latin typeface="+mn-lt"/>
                </a:rPr>
                <a:t>1996</a:t>
              </a:r>
              <a:r>
                <a:rPr lang="zh-CN" altLang="en-US" sz="1200" kern="0" dirty="0">
                  <a:solidFill>
                    <a:srgbClr val="3366FF"/>
                  </a:solidFill>
                  <a:latin typeface="+mn-lt"/>
                </a:rPr>
                <a:t>年</a:t>
              </a:r>
              <a:r>
                <a:rPr lang="en-US" altLang="zh-CN" sz="1200" kern="0" dirty="0">
                  <a:solidFill>
                    <a:srgbClr val="3366FF"/>
                  </a:solidFill>
                  <a:latin typeface="+mn-lt"/>
                </a:rPr>
                <a:t>6</a:t>
              </a:r>
              <a:r>
                <a:rPr lang="zh-CN" altLang="en-US" sz="1200" kern="0" dirty="0">
                  <a:solidFill>
                    <a:srgbClr val="3366FF"/>
                  </a:solidFill>
                  <a:latin typeface="+mn-lt"/>
                </a:rPr>
                <a:t>月和</a:t>
              </a:r>
              <a:r>
                <a:rPr lang="en-US" altLang="zh-CN" sz="1200" kern="0" dirty="0">
                  <a:solidFill>
                    <a:srgbClr val="3366FF"/>
                  </a:solidFill>
                  <a:latin typeface="+mn-lt"/>
                </a:rPr>
                <a:t>10</a:t>
              </a:r>
              <a:r>
                <a:rPr lang="zh-CN" altLang="en-US" sz="1200" kern="0" dirty="0">
                  <a:solidFill>
                    <a:srgbClr val="3366FF"/>
                  </a:solidFill>
                  <a:latin typeface="+mn-lt"/>
                </a:rPr>
                <a:t>月</a:t>
              </a:r>
              <a:r>
                <a:rPr lang="zh-CN" altLang="en-US" sz="1200" kern="0" dirty="0">
                  <a:latin typeface="+mn-lt"/>
                </a:rPr>
                <a:t>分别发布了</a:t>
              </a:r>
              <a:r>
                <a:rPr lang="en-US" altLang="zh-CN" sz="1200" kern="0" dirty="0">
                  <a:latin typeface="+mn-lt"/>
                </a:rPr>
                <a:t>UML0.9, UML0.91</a:t>
              </a:r>
              <a:endParaRPr lang="zh-CN" altLang="en-US" sz="1200" kern="0" dirty="0">
                <a:latin typeface="+mn-lt"/>
              </a:endParaRPr>
            </a:p>
            <a:p>
              <a:pPr marL="800100" lvl="1" indent="-342900" eaLnBrk="0" hangingPunct="0">
                <a:lnSpc>
                  <a:spcPct val="135000"/>
                </a:lnSpc>
                <a:spcBef>
                  <a:spcPct val="20000"/>
                </a:spcBef>
                <a:buFontTx/>
                <a:buChar char="•"/>
                <a:defRPr/>
              </a:pPr>
              <a:r>
                <a:rPr lang="en-US" altLang="zh-CN" sz="1200" kern="0" dirty="0">
                  <a:solidFill>
                    <a:srgbClr val="3366FF"/>
                  </a:solidFill>
                  <a:latin typeface="+mn-lt"/>
                </a:rPr>
                <a:t>1997</a:t>
              </a:r>
              <a:r>
                <a:rPr lang="zh-CN" altLang="en-US" sz="1200" kern="0" dirty="0">
                  <a:solidFill>
                    <a:srgbClr val="3366FF"/>
                  </a:solidFill>
                  <a:latin typeface="+mn-lt"/>
                </a:rPr>
                <a:t>年</a:t>
              </a:r>
              <a:r>
                <a:rPr lang="en-US" altLang="zh-CN" sz="1200" kern="0" dirty="0">
                  <a:solidFill>
                    <a:srgbClr val="3366FF"/>
                  </a:solidFill>
                  <a:latin typeface="+mn-lt"/>
                </a:rPr>
                <a:t>1</a:t>
              </a:r>
              <a:r>
                <a:rPr lang="zh-CN" altLang="en-US" sz="1200" kern="0" dirty="0">
                  <a:solidFill>
                    <a:srgbClr val="3366FF"/>
                  </a:solidFill>
                  <a:latin typeface="+mn-lt"/>
                </a:rPr>
                <a:t>月</a:t>
              </a:r>
              <a:r>
                <a:rPr lang="zh-CN" altLang="en-US" sz="1200" kern="0" dirty="0">
                  <a:latin typeface="+mn-lt"/>
                </a:rPr>
                <a:t>，</a:t>
              </a:r>
              <a:r>
                <a:rPr lang="en-US" altLang="zh-CN" sz="1200" kern="0" dirty="0">
                  <a:latin typeface="+mn-lt"/>
                </a:rPr>
                <a:t>UML1.0</a:t>
              </a:r>
              <a:r>
                <a:rPr lang="zh-CN" altLang="en-US" sz="1200" kern="0" dirty="0">
                  <a:latin typeface="+mn-lt"/>
                </a:rPr>
                <a:t>被提交给对象管理组织</a:t>
              </a:r>
              <a:r>
                <a:rPr lang="en-US" altLang="zh-CN" sz="1200" kern="0" dirty="0">
                  <a:latin typeface="+mn-lt"/>
                </a:rPr>
                <a:t>OMG</a:t>
              </a:r>
              <a:endParaRPr lang="zh-CN" altLang="en-US" sz="1200" kern="0" dirty="0">
                <a:latin typeface="+mn-lt"/>
              </a:endParaRPr>
            </a:p>
            <a:p>
              <a:pPr marL="1257300" lvl="2" indent="-342900" eaLnBrk="0" hangingPunct="0">
                <a:lnSpc>
                  <a:spcPct val="135000"/>
                </a:lnSpc>
                <a:spcBef>
                  <a:spcPct val="20000"/>
                </a:spcBef>
                <a:buFontTx/>
                <a:buChar char="•"/>
                <a:defRPr/>
              </a:pPr>
              <a:r>
                <a:rPr lang="en-US" altLang="zh-CN" sz="1200" kern="0" dirty="0">
                  <a:solidFill>
                    <a:srgbClr val="3366FF"/>
                  </a:solidFill>
                  <a:latin typeface="+mn-lt"/>
                </a:rPr>
                <a:t>1997</a:t>
              </a:r>
              <a:r>
                <a:rPr lang="zh-CN" altLang="en-US" sz="1200" kern="0" dirty="0">
                  <a:solidFill>
                    <a:srgbClr val="3366FF"/>
                  </a:solidFill>
                  <a:latin typeface="+mn-lt"/>
                </a:rPr>
                <a:t>年</a:t>
              </a:r>
              <a:r>
                <a:rPr lang="en-US" altLang="zh-CN" sz="1200" kern="0" dirty="0">
                  <a:solidFill>
                    <a:srgbClr val="3366FF"/>
                  </a:solidFill>
                  <a:latin typeface="+mn-lt"/>
                </a:rPr>
                <a:t>9</a:t>
              </a:r>
              <a:r>
                <a:rPr lang="zh-CN" altLang="en-US" sz="1200" kern="0" dirty="0">
                  <a:solidFill>
                    <a:srgbClr val="3366FF"/>
                  </a:solidFill>
                  <a:latin typeface="+mn-lt"/>
                </a:rPr>
                <a:t>月</a:t>
              </a:r>
              <a:r>
                <a:rPr lang="zh-CN" altLang="en-US" sz="1200" kern="0" dirty="0">
                  <a:latin typeface="+mn-lt"/>
                </a:rPr>
                <a:t>，提交</a:t>
              </a:r>
              <a:r>
                <a:rPr lang="en-US" altLang="zh-CN" sz="1200" kern="0" dirty="0">
                  <a:latin typeface="+mn-lt"/>
                </a:rPr>
                <a:t>UML1.1</a:t>
              </a:r>
              <a:r>
                <a:rPr lang="zh-CN" altLang="en-US" sz="1200" kern="0" dirty="0">
                  <a:latin typeface="+mn-lt"/>
                </a:rPr>
                <a:t>，</a:t>
              </a:r>
              <a:r>
                <a:rPr lang="en-US" altLang="zh-CN" sz="1200" kern="0" dirty="0">
                  <a:latin typeface="+mn-lt"/>
                </a:rPr>
                <a:t>1997</a:t>
              </a:r>
              <a:r>
                <a:rPr lang="zh-CN" altLang="en-US" sz="1200" kern="0" dirty="0">
                  <a:latin typeface="+mn-lt"/>
                </a:rPr>
                <a:t>年</a:t>
              </a:r>
              <a:r>
                <a:rPr lang="en-US" altLang="zh-CN" sz="1200" kern="0" dirty="0">
                  <a:latin typeface="+mn-lt"/>
                </a:rPr>
                <a:t>11</a:t>
              </a:r>
              <a:r>
                <a:rPr lang="zh-CN" altLang="en-US" sz="1200" kern="0" dirty="0">
                  <a:latin typeface="+mn-lt"/>
                </a:rPr>
                <a:t>月被</a:t>
              </a:r>
              <a:r>
                <a:rPr lang="en-US" altLang="zh-CN" sz="1200" kern="0" dirty="0">
                  <a:latin typeface="+mn-lt"/>
                </a:rPr>
                <a:t>OMG</a:t>
              </a:r>
              <a:r>
                <a:rPr lang="zh-CN" altLang="en-US" sz="1200" kern="0" dirty="0">
                  <a:latin typeface="+mn-lt"/>
                </a:rPr>
                <a:t>采纳作为基于面向对象技术的标准建模语言</a:t>
              </a:r>
              <a:endParaRPr lang="zh-CN" altLang="en-US" sz="1200" kern="0" dirty="0">
                <a:latin typeface="+mn-lt"/>
              </a:endParaRPr>
            </a:p>
            <a:p>
              <a:pPr marL="1714500" lvl="3" indent="-342900" eaLnBrk="0" hangingPunct="0">
                <a:lnSpc>
                  <a:spcPct val="135000"/>
                </a:lnSpc>
                <a:spcBef>
                  <a:spcPct val="20000"/>
                </a:spcBef>
                <a:buFontTx/>
                <a:buChar char="•"/>
                <a:defRPr/>
              </a:pPr>
              <a:r>
                <a:rPr lang="en-US" altLang="zh-CN" sz="1200" kern="0" dirty="0">
                  <a:solidFill>
                    <a:srgbClr val="3366FF"/>
                  </a:solidFill>
                  <a:latin typeface="+mn-lt"/>
                </a:rPr>
                <a:t>1998</a:t>
              </a:r>
              <a:r>
                <a:rPr lang="zh-CN" altLang="en-US" sz="1200" kern="0" dirty="0">
                  <a:solidFill>
                    <a:srgbClr val="3366FF"/>
                  </a:solidFill>
                  <a:latin typeface="+mn-lt"/>
                </a:rPr>
                <a:t>、</a:t>
              </a:r>
              <a:r>
                <a:rPr lang="en-US" altLang="zh-CN" sz="1200" kern="0" dirty="0">
                  <a:solidFill>
                    <a:srgbClr val="3366FF"/>
                  </a:solidFill>
                  <a:latin typeface="+mn-lt"/>
                </a:rPr>
                <a:t>2000</a:t>
              </a:r>
              <a:r>
                <a:rPr lang="zh-CN" altLang="en-US" sz="1200" kern="0" dirty="0">
                  <a:solidFill>
                    <a:srgbClr val="3366FF"/>
                  </a:solidFill>
                  <a:latin typeface="+mn-lt"/>
                </a:rPr>
                <a:t>、</a:t>
              </a:r>
              <a:r>
                <a:rPr lang="en-US" altLang="zh-CN" sz="1200" kern="0" dirty="0">
                  <a:solidFill>
                    <a:srgbClr val="3366FF"/>
                  </a:solidFill>
                  <a:latin typeface="+mn-lt"/>
                </a:rPr>
                <a:t>2001</a:t>
              </a:r>
              <a:r>
                <a:rPr lang="zh-CN" altLang="en-US" sz="1200" kern="0" dirty="0">
                  <a:solidFill>
                    <a:srgbClr val="3366FF"/>
                  </a:solidFill>
                  <a:latin typeface="+mn-lt"/>
                </a:rPr>
                <a:t>、</a:t>
              </a:r>
              <a:r>
                <a:rPr lang="en-US" altLang="zh-CN" sz="1200" kern="0" dirty="0">
                  <a:solidFill>
                    <a:srgbClr val="3366FF"/>
                  </a:solidFill>
                  <a:latin typeface="+mn-lt"/>
                </a:rPr>
                <a:t>2003</a:t>
              </a:r>
              <a:r>
                <a:rPr lang="zh-CN" altLang="en-US" sz="1200" kern="0" dirty="0">
                  <a:solidFill>
                    <a:srgbClr val="3366FF"/>
                  </a:solidFill>
                  <a:latin typeface="+mn-lt"/>
                </a:rPr>
                <a:t>、</a:t>
              </a:r>
              <a:r>
                <a:rPr lang="en-US" altLang="zh-CN" sz="1200" kern="0" dirty="0">
                  <a:solidFill>
                    <a:srgbClr val="3366FF"/>
                  </a:solidFill>
                  <a:latin typeface="+mn-lt"/>
                </a:rPr>
                <a:t>2005</a:t>
              </a:r>
              <a:r>
                <a:rPr lang="zh-CN" altLang="en-US" sz="1200" kern="0" dirty="0">
                  <a:solidFill>
                    <a:srgbClr val="3366FF"/>
                  </a:solidFill>
                  <a:latin typeface="+mn-lt"/>
                </a:rPr>
                <a:t>年</a:t>
              </a:r>
              <a:r>
                <a:rPr lang="zh-CN" altLang="en-US" sz="1200" kern="0" dirty="0">
                  <a:latin typeface="+mn-lt"/>
                </a:rPr>
                <a:t>分别发布了</a:t>
              </a:r>
              <a:r>
                <a:rPr lang="en-US" altLang="zh-CN" sz="1200" kern="0" dirty="0">
                  <a:latin typeface="+mn-lt"/>
                </a:rPr>
                <a:t>UML1.2</a:t>
              </a:r>
              <a:r>
                <a:rPr lang="zh-CN" altLang="en-US" sz="1200" kern="0" dirty="0">
                  <a:latin typeface="+mn-lt"/>
                </a:rPr>
                <a:t>、</a:t>
              </a:r>
              <a:r>
                <a:rPr lang="en-US" altLang="zh-CN" sz="1200" kern="0" dirty="0">
                  <a:latin typeface="+mn-lt"/>
                </a:rPr>
                <a:t>UML1.3</a:t>
              </a:r>
              <a:r>
                <a:rPr lang="zh-CN" altLang="en-US" sz="1200" kern="0" dirty="0">
                  <a:latin typeface="+mn-lt"/>
                </a:rPr>
                <a:t>、</a:t>
              </a:r>
              <a:r>
                <a:rPr lang="en-US" altLang="zh-CN" sz="1200" kern="0" dirty="0">
                  <a:latin typeface="+mn-lt"/>
                </a:rPr>
                <a:t>UML1.4</a:t>
              </a:r>
              <a:r>
                <a:rPr lang="zh-CN" altLang="en-US" sz="1200" kern="0" dirty="0">
                  <a:latin typeface="+mn-lt"/>
                </a:rPr>
                <a:t>、 </a:t>
              </a:r>
              <a:r>
                <a:rPr lang="en-US" altLang="zh-CN" sz="1200" kern="0" dirty="0">
                  <a:latin typeface="+mn-lt"/>
                </a:rPr>
                <a:t>UML1.5</a:t>
              </a:r>
              <a:r>
                <a:rPr lang="zh-CN" altLang="en-US" sz="1200" kern="0" dirty="0">
                  <a:latin typeface="+mn-lt"/>
                </a:rPr>
                <a:t>、 </a:t>
              </a:r>
              <a:r>
                <a:rPr lang="en-US" altLang="zh-CN" sz="1200" kern="0" dirty="0">
                  <a:latin typeface="+mn-lt"/>
                </a:rPr>
                <a:t>UML2.0</a:t>
              </a:r>
              <a:endParaRPr lang="zh-CN" altLang="en-US" sz="1200" kern="0" dirty="0">
                <a:latin typeface="+mn-lt"/>
              </a:endParaRPr>
            </a:p>
            <a:p>
              <a:pPr marL="2171700" lvl="4" indent="-342900" eaLnBrk="0" hangingPunct="0">
                <a:lnSpc>
                  <a:spcPct val="135000"/>
                </a:lnSpc>
                <a:spcBef>
                  <a:spcPct val="20000"/>
                </a:spcBef>
                <a:buFontTx/>
                <a:buChar char="•"/>
                <a:defRPr/>
              </a:pPr>
              <a:r>
                <a:rPr lang="en-US" altLang="zh-CN" sz="1200" kern="0" dirty="0">
                  <a:solidFill>
                    <a:srgbClr val="3366FF"/>
                  </a:solidFill>
                  <a:latin typeface="+mn-lt"/>
                </a:rPr>
                <a:t>2011</a:t>
              </a:r>
              <a:r>
                <a:rPr lang="zh-CN" altLang="en-US" sz="1200" kern="0" dirty="0">
                  <a:solidFill>
                    <a:srgbClr val="3366FF"/>
                  </a:solidFill>
                  <a:latin typeface="+mn-lt"/>
                </a:rPr>
                <a:t>年</a:t>
              </a:r>
              <a:r>
                <a:rPr lang="zh-CN" altLang="en-US" sz="1200" kern="0" dirty="0">
                  <a:latin typeface="+mn-lt"/>
                </a:rPr>
                <a:t>发布了</a:t>
              </a:r>
              <a:r>
                <a:rPr lang="en-US" altLang="zh-CN" sz="1200" kern="0" dirty="0">
                  <a:latin typeface="+mn-lt"/>
                </a:rPr>
                <a:t>UML2.4</a:t>
              </a:r>
              <a:r>
                <a:rPr lang="zh-CN" altLang="en-US" sz="1200" kern="0" dirty="0">
                  <a:latin typeface="+mn-lt"/>
                </a:rPr>
                <a:t>，</a:t>
              </a:r>
              <a:r>
                <a:rPr lang="en-US" altLang="zh-CN" sz="1200" kern="0" dirty="0">
                  <a:latin typeface="+mn-lt"/>
                </a:rPr>
                <a:t>UML2.4.1</a:t>
              </a:r>
              <a:endParaRPr lang="zh-CN" altLang="en-US" sz="1200" kern="0" dirty="0">
                <a:latin typeface="+mn-lt"/>
              </a:endParaRPr>
            </a:p>
            <a:p>
              <a:pPr marL="2628900" lvl="5" indent="-342900" eaLnBrk="0" hangingPunct="0">
                <a:lnSpc>
                  <a:spcPct val="135000"/>
                </a:lnSpc>
                <a:spcBef>
                  <a:spcPct val="20000"/>
                </a:spcBef>
                <a:buFontTx/>
                <a:buChar char="•"/>
                <a:defRPr/>
              </a:pPr>
              <a:r>
                <a:rPr lang="en-US" altLang="zh-CN" sz="1200" kern="0" dirty="0">
                  <a:solidFill>
                    <a:srgbClr val="3366FF"/>
                  </a:solidFill>
                  <a:latin typeface="+mn-lt"/>
                </a:rPr>
                <a:t>2013</a:t>
              </a:r>
              <a:r>
                <a:rPr lang="zh-CN" altLang="en-US" sz="1200" kern="0" dirty="0">
                  <a:solidFill>
                    <a:srgbClr val="3366FF"/>
                  </a:solidFill>
                  <a:latin typeface="+mn-lt"/>
                </a:rPr>
                <a:t>年</a:t>
              </a:r>
              <a:r>
                <a:rPr lang="zh-CN" altLang="en-US" sz="1200" kern="0" dirty="0">
                  <a:latin typeface="+mn-lt"/>
                </a:rPr>
                <a:t>发布了</a:t>
              </a:r>
              <a:r>
                <a:rPr lang="en-US" altLang="zh-CN" sz="1200" kern="0" dirty="0">
                  <a:latin typeface="+mn-lt"/>
                </a:rPr>
                <a:t>UML2.5</a:t>
              </a:r>
              <a:endParaRPr lang="en-US" altLang="zh-CN" sz="1200" kern="0" dirty="0">
                <a:latin typeface="+mn-lt"/>
              </a:endParaRPr>
            </a:p>
            <a:p>
              <a:pPr eaLnBrk="0" hangingPunct="0">
                <a:lnSpc>
                  <a:spcPct val="80000"/>
                </a:lnSpc>
                <a:spcBef>
                  <a:spcPct val="20000"/>
                </a:spcBef>
                <a:defRPr/>
              </a:pPr>
              <a:endParaRPr lang="en-US" altLang="zh-CN" sz="1200" b="1" kern="0" dirty="0">
                <a:latin typeface="+mn-lt"/>
              </a:endParaRPr>
            </a:p>
            <a:p>
              <a:pPr eaLnBrk="0" hangingPunct="0">
                <a:lnSpc>
                  <a:spcPct val="80000"/>
                </a:lnSpc>
                <a:spcBef>
                  <a:spcPct val="20000"/>
                </a:spcBef>
                <a:defRPr/>
              </a:pPr>
              <a:endParaRPr lang="en-US" altLang="zh-CN" sz="1200" b="1" kern="0" dirty="0">
                <a:latin typeface="+mn-lt"/>
              </a:endParaRPr>
            </a:p>
          </p:txBody>
        </p:sp>
      </p:grpSp>
      <p:sp>
        <p:nvSpPr>
          <p:cNvPr id="10"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3.2.2</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简介</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11" name="灯片编号占位符 10"/>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1"/>
          <a:srcRect/>
          <a:stretch>
            <a:fillRect/>
          </a:stretch>
        </p:blipFill>
        <p:spPr bwMode="auto">
          <a:xfrm>
            <a:off x="642910" y="2285992"/>
            <a:ext cx="7707312" cy="4238625"/>
          </a:xfrm>
          <a:prstGeom prst="rect">
            <a:avLst/>
          </a:prstGeom>
          <a:noFill/>
          <a:ln w="9525">
            <a:noFill/>
            <a:miter lim="800000"/>
            <a:headEnd/>
            <a:tailEnd/>
          </a:ln>
        </p:spPr>
      </p:pic>
      <p:sp>
        <p:nvSpPr>
          <p:cNvPr id="30723" name="Rectangle 3"/>
          <p:cNvSpPr>
            <a:spLocks noChangeArrowheads="1"/>
          </p:cNvSpPr>
          <p:nvPr/>
        </p:nvSpPr>
        <p:spPr bwMode="auto">
          <a:xfrm>
            <a:off x="357158" y="1357298"/>
            <a:ext cx="8229600" cy="792163"/>
          </a:xfrm>
          <a:prstGeom prst="rect">
            <a:avLst/>
          </a:prstGeom>
          <a:noFill/>
          <a:ln w="9525">
            <a:noFill/>
            <a:miter lim="800000"/>
          </a:ln>
        </p:spPr>
        <p:txBody>
          <a:bodyPr anchor="ctr"/>
          <a:lstStyle/>
          <a:p>
            <a:r>
              <a:rPr lang="en-US" altLang="zh-CN" sz="3200" b="1" dirty="0">
                <a:solidFill>
                  <a:srgbClr val="CC0000"/>
                </a:solidFill>
                <a:latin typeface="宋体" panose="02010600030101010101" pitchFamily="2" charset="-122"/>
                <a:ea typeface="宋体" panose="02010600030101010101" pitchFamily="2" charset="-122"/>
              </a:rPr>
              <a:t>UML</a:t>
            </a:r>
            <a:r>
              <a:rPr lang="zh-CN" altLang="en-US" sz="3200" b="1" dirty="0">
                <a:solidFill>
                  <a:srgbClr val="CC0000"/>
                </a:solidFill>
                <a:latin typeface="宋体" panose="02010600030101010101" pitchFamily="2" charset="-122"/>
                <a:ea typeface="宋体" panose="02010600030101010101" pitchFamily="2" charset="-122"/>
              </a:rPr>
              <a:t>的产生和发展</a:t>
            </a:r>
            <a:endParaRPr lang="zh-CN" altLang="en-US" sz="3200" b="1" dirty="0">
              <a:solidFill>
                <a:srgbClr val="CC0000"/>
              </a:solidFill>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57158" y="2071678"/>
            <a:ext cx="8305800" cy="4431791"/>
          </a:xfrm>
          <a:prstGeom prst="rect">
            <a:avLst/>
          </a:prstGeom>
          <a:noFill/>
          <a:ln w="9525">
            <a:noFill/>
            <a:miter lim="800000"/>
          </a:ln>
        </p:spPr>
        <p:txBody>
          <a:bodyPr>
            <a:spAutoFit/>
          </a:bodyPr>
          <a:lstStyle/>
          <a:p>
            <a:pPr>
              <a:lnSpc>
                <a:spcPct val="125000"/>
              </a:lnSpc>
              <a:spcBef>
                <a:spcPct val="20000"/>
              </a:spcBef>
              <a:buSzPct val="90000"/>
            </a:pPr>
            <a:r>
              <a:rPr kumimoji="1" lang="en-US" altLang="zh-CN" sz="2800" b="1" dirty="0">
                <a:solidFill>
                  <a:srgbClr val="0000FF"/>
                </a:solidFill>
                <a:latin typeface="楷体_GB2312" pitchFamily="49" charset="-122"/>
                <a:ea typeface="楷体_GB2312" pitchFamily="49" charset="-122"/>
              </a:rPr>
              <a:t>(1)</a:t>
            </a:r>
            <a:r>
              <a:rPr kumimoji="1" lang="zh-CN" altLang="en-US" sz="2800" b="1" dirty="0">
                <a:solidFill>
                  <a:srgbClr val="0000FF"/>
                </a:solidFill>
                <a:latin typeface="楷体_GB2312" pitchFamily="49" charset="-122"/>
                <a:ea typeface="楷体_GB2312" pitchFamily="49" charset="-122"/>
              </a:rPr>
              <a:t>统一标准</a:t>
            </a:r>
            <a:r>
              <a:rPr kumimoji="1" lang="zh-CN" altLang="en-US" sz="2800" b="1" dirty="0">
                <a:latin typeface="楷体_GB2312" pitchFamily="49" charset="-122"/>
                <a:ea typeface="楷体_GB2312" pitchFamily="49" charset="-122"/>
              </a:rPr>
              <a:t> </a:t>
            </a:r>
            <a:endParaRPr kumimoji="1" lang="zh-CN" altLang="en-US" sz="2800" b="1" dirty="0">
              <a:latin typeface="楷体_GB2312" pitchFamily="49" charset="-122"/>
              <a:ea typeface="楷体_GB2312" pitchFamily="49" charset="-122"/>
            </a:endParaRPr>
          </a:p>
          <a:p>
            <a:pPr>
              <a:lnSpc>
                <a:spcPct val="125000"/>
              </a:lnSpc>
              <a:spcBef>
                <a:spcPct val="20000"/>
              </a:spcBef>
              <a:buSzPct val="90000"/>
            </a:pPr>
            <a:r>
              <a:rPr kumimoji="1" lang="zh-CN" altLang="en-US" sz="2800" b="1" dirty="0">
                <a:latin typeface="楷体_GB2312" pitchFamily="49" charset="-122"/>
                <a:ea typeface="楷体_GB2312" pitchFamily="49" charset="-122"/>
              </a:rPr>
              <a:t>    </a:t>
            </a:r>
            <a:r>
              <a:rPr kumimoji="1" lang="en-US" altLang="zh-CN" sz="2400" b="1" dirty="0">
                <a:latin typeface="楷体_GB2312" pitchFamily="49" charset="-122"/>
                <a:ea typeface="楷体_GB2312" pitchFamily="49" charset="-122"/>
              </a:rPr>
              <a:t>UML</a:t>
            </a:r>
            <a:r>
              <a:rPr kumimoji="1" lang="zh-CN" altLang="en-US" sz="2400" b="1" dirty="0">
                <a:latin typeface="楷体_GB2312" pitchFamily="49" charset="-122"/>
                <a:ea typeface="楷体_GB2312" pitchFamily="49" charset="-122"/>
              </a:rPr>
              <a:t>不仅统一了</a:t>
            </a:r>
            <a:r>
              <a:rPr kumimoji="1" lang="en-US" altLang="zh-CN" sz="2400" b="1" dirty="0" err="1">
                <a:latin typeface="楷体_GB2312" pitchFamily="49" charset="-122"/>
                <a:ea typeface="楷体_GB2312" pitchFamily="49" charset="-122"/>
              </a:rPr>
              <a:t>Booch</a:t>
            </a:r>
            <a:r>
              <a:rPr kumimoji="1" lang="zh-CN" altLang="en-US" sz="2400" b="1" dirty="0">
                <a:latin typeface="楷体_GB2312" pitchFamily="49" charset="-122"/>
                <a:ea typeface="楷体_GB2312" pitchFamily="49" charset="-122"/>
              </a:rPr>
              <a:t>、</a:t>
            </a:r>
            <a:r>
              <a:rPr kumimoji="1" lang="en-US" altLang="zh-CN" sz="2400" b="1" dirty="0">
                <a:latin typeface="楷体_GB2312" pitchFamily="49" charset="-122"/>
                <a:ea typeface="楷体_GB2312" pitchFamily="49" charset="-122"/>
              </a:rPr>
              <a:t>OMT</a:t>
            </a:r>
            <a:r>
              <a:rPr kumimoji="1" lang="zh-CN" altLang="en-US" sz="2400" b="1" dirty="0">
                <a:latin typeface="楷体_GB2312" pitchFamily="49" charset="-122"/>
                <a:ea typeface="楷体_GB2312" pitchFamily="49" charset="-122"/>
              </a:rPr>
              <a:t>和</a:t>
            </a:r>
            <a:r>
              <a:rPr kumimoji="1" lang="en-US" altLang="zh-CN" sz="2400" b="1" dirty="0">
                <a:latin typeface="楷体_GB2312" pitchFamily="49" charset="-122"/>
                <a:ea typeface="楷体_GB2312" pitchFamily="49" charset="-122"/>
              </a:rPr>
              <a:t>OOSE</a:t>
            </a:r>
            <a:r>
              <a:rPr kumimoji="1" lang="zh-CN" altLang="en-US" sz="2400" b="1" dirty="0">
                <a:latin typeface="楷体_GB2312" pitchFamily="49" charset="-122"/>
                <a:ea typeface="楷体_GB2312" pitchFamily="49" charset="-122"/>
              </a:rPr>
              <a:t>等方法中的基本概念，还吸取了面向对象技术领域中其他流派的长处，其中也包括非</a:t>
            </a:r>
            <a:r>
              <a:rPr kumimoji="1" lang="en-US" altLang="zh-CN" sz="2400" b="1" dirty="0">
                <a:latin typeface="楷体_GB2312" pitchFamily="49" charset="-122"/>
                <a:ea typeface="楷体_GB2312" pitchFamily="49" charset="-122"/>
              </a:rPr>
              <a:t>OO</a:t>
            </a:r>
            <a:r>
              <a:rPr kumimoji="1" lang="zh-CN" altLang="en-US" sz="2400" b="1" dirty="0">
                <a:latin typeface="楷体_GB2312" pitchFamily="49" charset="-122"/>
                <a:ea typeface="楷体_GB2312" pitchFamily="49" charset="-122"/>
              </a:rPr>
              <a:t>方法的影响。已经成为</a:t>
            </a:r>
            <a:r>
              <a:rPr kumimoji="1" lang="en-US" altLang="zh-CN" sz="2400" b="1" dirty="0">
                <a:latin typeface="楷体_GB2312" pitchFamily="49" charset="-122"/>
                <a:ea typeface="楷体_GB2312" pitchFamily="49" charset="-122"/>
              </a:rPr>
              <a:t>OMG</a:t>
            </a:r>
            <a:r>
              <a:rPr kumimoji="1" lang="zh-CN" altLang="en-US" sz="2400" b="1" dirty="0">
                <a:latin typeface="楷体_GB2312" pitchFamily="49" charset="-122"/>
                <a:ea typeface="楷体_GB2312" pitchFamily="49" charset="-122"/>
              </a:rPr>
              <a:t>的标准。  </a:t>
            </a:r>
            <a:endParaRPr kumimoji="1" lang="zh-CN" altLang="en-US" sz="2400" b="1" dirty="0">
              <a:latin typeface="楷体_GB2312" pitchFamily="49" charset="-122"/>
              <a:ea typeface="楷体_GB2312" pitchFamily="49" charset="-122"/>
            </a:endParaRPr>
          </a:p>
          <a:p>
            <a:pPr>
              <a:lnSpc>
                <a:spcPct val="125000"/>
              </a:lnSpc>
              <a:spcBef>
                <a:spcPct val="20000"/>
              </a:spcBef>
              <a:buSzPct val="90000"/>
            </a:pPr>
            <a:r>
              <a:rPr kumimoji="1" lang="en-US" altLang="zh-CN" sz="2800" b="1" dirty="0">
                <a:solidFill>
                  <a:srgbClr val="0000FF"/>
                </a:solidFill>
                <a:latin typeface="楷体_GB2312" pitchFamily="49" charset="-122"/>
                <a:ea typeface="楷体_GB2312" pitchFamily="49" charset="-122"/>
              </a:rPr>
              <a:t>(2)</a:t>
            </a:r>
            <a:r>
              <a:rPr kumimoji="1" lang="zh-CN" altLang="en-US" sz="2800" b="1" dirty="0">
                <a:solidFill>
                  <a:srgbClr val="0000FF"/>
                </a:solidFill>
                <a:latin typeface="楷体_GB2312" pitchFamily="49" charset="-122"/>
                <a:ea typeface="楷体_GB2312" pitchFamily="49" charset="-122"/>
              </a:rPr>
              <a:t>面向对象</a:t>
            </a:r>
            <a:r>
              <a:rPr kumimoji="1" lang="zh-CN" altLang="en-US" sz="2800" b="1" dirty="0">
                <a:latin typeface="楷体_GB2312" pitchFamily="49" charset="-122"/>
                <a:ea typeface="楷体_GB2312" pitchFamily="49" charset="-122"/>
              </a:rPr>
              <a:t> </a:t>
            </a:r>
            <a:endParaRPr kumimoji="1" lang="zh-CN" altLang="en-US" sz="2800" b="1" dirty="0">
              <a:latin typeface="楷体_GB2312" pitchFamily="49" charset="-122"/>
              <a:ea typeface="楷体_GB2312" pitchFamily="49" charset="-122"/>
            </a:endParaRPr>
          </a:p>
          <a:p>
            <a:pPr>
              <a:lnSpc>
                <a:spcPct val="125000"/>
              </a:lnSpc>
              <a:spcBef>
                <a:spcPct val="20000"/>
              </a:spcBef>
              <a:buSzPct val="90000"/>
            </a:pPr>
            <a:r>
              <a:rPr kumimoji="1" lang="zh-CN" altLang="en-US" sz="2400" b="1" dirty="0">
                <a:latin typeface="楷体_GB2312" pitchFamily="49" charset="-122"/>
                <a:ea typeface="楷体_GB2312" pitchFamily="49" charset="-122"/>
              </a:rPr>
              <a:t>    </a:t>
            </a:r>
            <a:r>
              <a:rPr kumimoji="1" lang="en-US" altLang="zh-CN" sz="2400" b="1" dirty="0">
                <a:latin typeface="楷体_GB2312" pitchFamily="49" charset="-122"/>
                <a:ea typeface="楷体_GB2312" pitchFamily="49" charset="-122"/>
              </a:rPr>
              <a:t>UML</a:t>
            </a:r>
            <a:r>
              <a:rPr kumimoji="1" lang="zh-CN" altLang="en-US" sz="2400" b="1" dirty="0">
                <a:latin typeface="楷体_GB2312" pitchFamily="49" charset="-122"/>
                <a:ea typeface="楷体_GB2312" pitchFamily="49" charset="-122"/>
              </a:rPr>
              <a:t>支持面向对象技术的主要概念，它提供了一批基本的表示模型元素的图形和方法，能简洁明了地表达面向对象的各种概念和模型元素。</a:t>
            </a:r>
            <a:endParaRPr kumimoji="1" lang="zh-CN" altLang="en-US" sz="2400" b="1" dirty="0">
              <a:latin typeface="楷体_GB2312" pitchFamily="49" charset="-122"/>
              <a:ea typeface="楷体_GB2312" pitchFamily="49" charset="-122"/>
            </a:endParaRPr>
          </a:p>
        </p:txBody>
      </p:sp>
      <p:sp>
        <p:nvSpPr>
          <p:cNvPr id="31747" name="Rectangle 3"/>
          <p:cNvSpPr>
            <a:spLocks noChangeArrowheads="1"/>
          </p:cNvSpPr>
          <p:nvPr/>
        </p:nvSpPr>
        <p:spPr bwMode="auto">
          <a:xfrm>
            <a:off x="357158" y="1285860"/>
            <a:ext cx="8229600" cy="792163"/>
          </a:xfrm>
          <a:prstGeom prst="rect">
            <a:avLst/>
          </a:prstGeom>
          <a:noFill/>
          <a:ln w="9525">
            <a:noFill/>
            <a:miter lim="800000"/>
          </a:ln>
        </p:spPr>
        <p:txBody>
          <a:bodyPr anchor="ctr"/>
          <a:lstStyle/>
          <a:p>
            <a:r>
              <a:rPr lang="en-US" altLang="zh-CN" sz="3200" b="1" dirty="0">
                <a:solidFill>
                  <a:srgbClr val="CC0000"/>
                </a:solidFill>
                <a:latin typeface="宋体" panose="02010600030101010101" pitchFamily="2" charset="-122"/>
                <a:ea typeface="宋体" panose="02010600030101010101" pitchFamily="2" charset="-122"/>
              </a:rPr>
              <a:t>UML</a:t>
            </a:r>
            <a:r>
              <a:rPr lang="zh-CN" altLang="en-US" sz="3200" b="1" dirty="0">
                <a:solidFill>
                  <a:srgbClr val="CC0000"/>
                </a:solidFill>
                <a:latin typeface="宋体" panose="02010600030101010101" pitchFamily="2" charset="-122"/>
                <a:ea typeface="宋体" panose="02010600030101010101" pitchFamily="2" charset="-122"/>
              </a:rPr>
              <a:t>的特点</a:t>
            </a:r>
            <a:endParaRPr lang="zh-CN" altLang="en-US" sz="3200" b="1" dirty="0">
              <a:solidFill>
                <a:srgbClr val="CC0000"/>
              </a:solidFill>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85720" y="2571744"/>
            <a:ext cx="8362950" cy="3964162"/>
          </a:xfrm>
          <a:prstGeom prst="rect">
            <a:avLst/>
          </a:prstGeom>
          <a:noFill/>
          <a:ln w="9525">
            <a:noFill/>
            <a:miter lim="800000"/>
          </a:ln>
        </p:spPr>
        <p:txBody>
          <a:bodyPr>
            <a:spAutoFit/>
          </a:bodyPr>
          <a:lstStyle/>
          <a:p>
            <a:pPr>
              <a:lnSpc>
                <a:spcPct val="125000"/>
              </a:lnSpc>
              <a:spcBef>
                <a:spcPct val="20000"/>
              </a:spcBef>
              <a:buSzPct val="90000"/>
            </a:pPr>
            <a:r>
              <a:rPr kumimoji="1" lang="en-US" altLang="zh-CN" sz="2800" b="1" dirty="0">
                <a:solidFill>
                  <a:srgbClr val="0000FF"/>
                </a:solidFill>
                <a:latin typeface="宋体" panose="02010600030101010101" pitchFamily="2" charset="-122"/>
                <a:ea typeface="宋体" panose="02010600030101010101" pitchFamily="2" charset="-122"/>
              </a:rPr>
              <a:t>(3)</a:t>
            </a:r>
            <a:r>
              <a:rPr kumimoji="1" lang="zh-CN" altLang="en-US" sz="2800" b="1" dirty="0">
                <a:solidFill>
                  <a:srgbClr val="0000FF"/>
                </a:solidFill>
                <a:latin typeface="宋体" panose="02010600030101010101" pitchFamily="2" charset="-122"/>
                <a:ea typeface="宋体" panose="02010600030101010101" pitchFamily="2" charset="-122"/>
              </a:rPr>
              <a:t>可视化，表达能力强大</a:t>
            </a:r>
            <a:endParaRPr kumimoji="1" lang="zh-CN" altLang="en-US" sz="2800" b="1" dirty="0">
              <a:solidFill>
                <a:srgbClr val="0000FF"/>
              </a:solidFill>
              <a:latin typeface="宋体" panose="02010600030101010101" pitchFamily="2" charset="-122"/>
              <a:ea typeface="宋体" panose="02010600030101010101" pitchFamily="2" charset="-122"/>
            </a:endParaRPr>
          </a:p>
          <a:p>
            <a:pPr>
              <a:lnSpc>
                <a:spcPct val="125000"/>
              </a:lnSpc>
              <a:spcBef>
                <a:spcPct val="20000"/>
              </a:spcBef>
              <a:buSzPct val="90000"/>
            </a:pP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是一种</a:t>
            </a:r>
            <a:r>
              <a:rPr kumimoji="1" lang="zh-CN" altLang="en-US" sz="2400" b="1" dirty="0">
                <a:solidFill>
                  <a:srgbClr val="00B050"/>
                </a:solidFill>
                <a:latin typeface="宋体" panose="02010600030101010101" pitchFamily="2" charset="-122"/>
                <a:ea typeface="宋体" panose="02010600030101010101" pitchFamily="2" charset="-122"/>
              </a:rPr>
              <a:t>图形化语言</a:t>
            </a:r>
            <a:r>
              <a:rPr kumimoji="1" lang="zh-CN" altLang="en-US" sz="2400" b="1" dirty="0">
                <a:latin typeface="宋体" panose="02010600030101010101" pitchFamily="2" charset="-122"/>
                <a:ea typeface="宋体" panose="02010600030101010101" pitchFamily="2" charset="-122"/>
              </a:rPr>
              <a:t>，用</a:t>
            </a: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的模型图形能清晰地表示系统的逻辑模型或实现模型。</a:t>
            </a: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还提供了语言的扩展机制，用户可以根据需要增加定义自己的构造型、标记值和约束等。 </a:t>
            </a:r>
            <a:endParaRPr kumimoji="1" lang="zh-CN" altLang="en-US" sz="2400" b="1" dirty="0">
              <a:latin typeface="宋体" panose="02010600030101010101" pitchFamily="2" charset="-122"/>
              <a:ea typeface="宋体" panose="02010600030101010101" pitchFamily="2" charset="-122"/>
            </a:endParaRPr>
          </a:p>
          <a:p>
            <a:pPr>
              <a:lnSpc>
                <a:spcPct val="125000"/>
              </a:lnSpc>
              <a:spcBef>
                <a:spcPct val="20000"/>
              </a:spcBef>
              <a:buSzPct val="90000"/>
            </a:pPr>
            <a:r>
              <a:rPr kumimoji="1" lang="en-US" altLang="zh-CN" sz="2800" b="1" dirty="0">
                <a:solidFill>
                  <a:srgbClr val="0000FF"/>
                </a:solidFill>
                <a:latin typeface="宋体" panose="02010600030101010101" pitchFamily="2" charset="-122"/>
                <a:ea typeface="宋体" panose="02010600030101010101" pitchFamily="2" charset="-122"/>
              </a:rPr>
              <a:t>(4)</a:t>
            </a:r>
            <a:r>
              <a:rPr kumimoji="1" lang="zh-CN" altLang="en-US" sz="2800" b="1" dirty="0">
                <a:solidFill>
                  <a:srgbClr val="0000FF"/>
                </a:solidFill>
                <a:latin typeface="宋体" panose="02010600030101010101" pitchFamily="2" charset="-122"/>
                <a:ea typeface="宋体" panose="02010600030101010101" pitchFamily="2" charset="-122"/>
              </a:rPr>
              <a:t>独立于过程</a:t>
            </a:r>
            <a:r>
              <a:rPr kumimoji="1" lang="zh-CN" altLang="en-US" sz="2400" dirty="0">
                <a:latin typeface="宋体" panose="02010600030101010101" pitchFamily="2" charset="-122"/>
                <a:ea typeface="宋体" panose="02010600030101010101" pitchFamily="2" charset="-122"/>
              </a:rPr>
              <a:t> </a:t>
            </a:r>
            <a:r>
              <a:rPr kumimoji="1" lang="zh-CN" altLang="en-US" sz="2800" b="1" dirty="0">
                <a:latin typeface="宋体" panose="02010600030101010101" pitchFamily="2" charset="-122"/>
                <a:ea typeface="宋体" panose="02010600030101010101" pitchFamily="2" charset="-122"/>
              </a:rPr>
              <a:t> </a:t>
            </a:r>
            <a:endParaRPr kumimoji="1" lang="zh-CN" altLang="en-US" sz="2800" b="1" dirty="0">
              <a:latin typeface="宋体" panose="02010600030101010101" pitchFamily="2" charset="-122"/>
              <a:ea typeface="宋体" panose="02010600030101010101" pitchFamily="2" charset="-122"/>
            </a:endParaRPr>
          </a:p>
          <a:p>
            <a:pPr>
              <a:lnSpc>
                <a:spcPct val="125000"/>
              </a:lnSpc>
              <a:spcBef>
                <a:spcPct val="20000"/>
              </a:spcBef>
              <a:buSzPct val="90000"/>
            </a:pPr>
            <a:r>
              <a:rPr kumimoji="1" lang="zh-CN" altLang="en-US" sz="2800" b="1" dirty="0">
                <a:latin typeface="宋体" panose="02010600030101010101" pitchFamily="2" charset="-122"/>
                <a:ea typeface="宋体" panose="02010600030101010101" pitchFamily="2" charset="-122"/>
              </a:rPr>
              <a:t> </a:t>
            </a: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是系统建模的语言，不依赖特定的开发过程。</a:t>
            </a:r>
            <a:endParaRPr kumimoji="1" lang="zh-CN" altLang="en-US" sz="2400" b="1" dirty="0">
              <a:latin typeface="宋体" panose="02010600030101010101" pitchFamily="2" charset="-122"/>
              <a:ea typeface="宋体" panose="02010600030101010101" pitchFamily="2" charset="-122"/>
            </a:endParaRPr>
          </a:p>
          <a:p>
            <a:pPr>
              <a:lnSpc>
                <a:spcPct val="125000"/>
              </a:lnSpc>
              <a:spcBef>
                <a:spcPct val="20000"/>
              </a:spcBef>
              <a:buSzPct val="90000"/>
            </a:pPr>
            <a:endParaRPr kumimoji="1" lang="en-US" altLang="zh-CN" sz="2800" b="1" dirty="0">
              <a:latin typeface="宋体" panose="02010600030101010101" pitchFamily="2" charset="-122"/>
              <a:ea typeface="宋体" panose="02010600030101010101" pitchFamily="2" charset="-122"/>
            </a:endParaRPr>
          </a:p>
        </p:txBody>
      </p:sp>
      <p:sp>
        <p:nvSpPr>
          <p:cNvPr id="32771" name="Rectangle 3"/>
          <p:cNvSpPr>
            <a:spLocks noChangeArrowheads="1"/>
          </p:cNvSpPr>
          <p:nvPr/>
        </p:nvSpPr>
        <p:spPr bwMode="auto">
          <a:xfrm>
            <a:off x="357158" y="1571612"/>
            <a:ext cx="8229600" cy="792163"/>
          </a:xfrm>
          <a:prstGeom prst="rect">
            <a:avLst/>
          </a:prstGeom>
          <a:noFill/>
          <a:ln w="9525">
            <a:noFill/>
            <a:miter lim="800000"/>
          </a:ln>
        </p:spPr>
        <p:txBody>
          <a:bodyPr anchor="ctr"/>
          <a:lstStyle/>
          <a:p>
            <a:r>
              <a:rPr lang="en-US" altLang="zh-CN" sz="3200" b="1" dirty="0">
                <a:solidFill>
                  <a:srgbClr val="CC0000"/>
                </a:solidFill>
                <a:latin typeface="宋体" panose="02010600030101010101" pitchFamily="2" charset="-122"/>
                <a:ea typeface="宋体" panose="02010600030101010101" pitchFamily="2" charset="-122"/>
              </a:rPr>
              <a:t>UML</a:t>
            </a:r>
            <a:r>
              <a:rPr lang="zh-CN" altLang="en-US" sz="3200" b="1" dirty="0">
                <a:solidFill>
                  <a:srgbClr val="CC0000"/>
                </a:solidFill>
                <a:latin typeface="宋体" panose="02010600030101010101" pitchFamily="2" charset="-122"/>
                <a:ea typeface="宋体" panose="02010600030101010101" pitchFamily="2" charset="-122"/>
              </a:rPr>
              <a:t>的特点</a:t>
            </a:r>
            <a:endParaRPr lang="zh-CN" altLang="en-US" sz="3200" b="1" dirty="0">
              <a:solidFill>
                <a:srgbClr val="CC0000"/>
              </a:solidFill>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b="1" dirty="0"/>
              <a:t>Course Information</a:t>
            </a:r>
            <a:endParaRPr lang="en-US" altLang="zh-CN" b="1" dirty="0"/>
          </a:p>
        </p:txBody>
      </p:sp>
      <p:sp>
        <p:nvSpPr>
          <p:cNvPr id="7171" name="Rectangle 3"/>
          <p:cNvSpPr>
            <a:spLocks noGrp="1" noChangeArrowheads="1"/>
          </p:cNvSpPr>
          <p:nvPr>
            <p:ph idx="1"/>
          </p:nvPr>
        </p:nvSpPr>
        <p:spPr>
          <a:xfrm>
            <a:off x="457200" y="1600200"/>
            <a:ext cx="8229600" cy="4757758"/>
          </a:xfrm>
        </p:spPr>
        <p:txBody>
          <a:bodyPr/>
          <a:lstStyle/>
          <a:p>
            <a:r>
              <a:rPr lang="zh-CN" altLang="en-US" b="1" dirty="0">
                <a:solidFill>
                  <a:srgbClr val="C00000"/>
                </a:solidFill>
                <a:latin typeface="宋体" panose="02010600030101010101" pitchFamily="2" charset="-122"/>
                <a:ea typeface="宋体" panose="02010600030101010101" pitchFamily="2" charset="-122"/>
              </a:rPr>
              <a:t>先修课程</a:t>
            </a:r>
            <a:r>
              <a:rPr lang="zh-CN" altLang="en-US" sz="3200" b="1" dirty="0">
                <a:solidFill>
                  <a:srgbClr val="C00000"/>
                </a:solidFill>
                <a:latin typeface="宋体" panose="02010600030101010101" pitchFamily="2" charset="-122"/>
                <a:ea typeface="宋体" panose="02010600030101010101" pitchFamily="2" charset="-122"/>
              </a:rPr>
              <a:t> </a:t>
            </a:r>
            <a:endParaRPr lang="zh-CN" altLang="en-US" sz="4000" dirty="0"/>
          </a:p>
          <a:p>
            <a:pPr marL="716280" lvl="2"/>
            <a:r>
              <a:rPr lang="zh-CN" altLang="en-US" sz="2800" b="1" dirty="0">
                <a:latin typeface="宋体" panose="02010600030101010101" pitchFamily="2" charset="-122"/>
                <a:ea typeface="宋体" panose="02010600030101010101" pitchFamily="2" charset="-122"/>
              </a:rPr>
              <a:t>面向对象程序设计（</a:t>
            </a:r>
            <a:r>
              <a:rPr lang="en-US" sz="2800" b="1" dirty="0">
                <a:latin typeface="宋体" panose="02010600030101010101" pitchFamily="2" charset="-122"/>
                <a:ea typeface="宋体" panose="02010600030101010101" pitchFamily="2" charset="-122"/>
              </a:rPr>
              <a:t>C++</a:t>
            </a:r>
            <a:r>
              <a:rPr lang="zh-CN" altLang="en-US" sz="2800" b="1" dirty="0">
                <a:latin typeface="宋体" panose="02010600030101010101" pitchFamily="2" charset="-122"/>
                <a:ea typeface="宋体" panose="02010600030101010101" pitchFamily="2" charset="-122"/>
              </a:rPr>
              <a:t>）</a:t>
            </a:r>
            <a:endParaRPr lang="en-US" altLang="zh-CN" sz="2500" b="1" dirty="0">
              <a:latin typeface="宋体" panose="02010600030101010101" pitchFamily="2" charset="-122"/>
              <a:ea typeface="宋体" panose="02010600030101010101" pitchFamily="2" charset="-122"/>
            </a:endParaRPr>
          </a:p>
          <a:p>
            <a:pPr marL="716280" lvl="2"/>
            <a:r>
              <a:rPr lang="en-US" sz="2800" b="1" dirty="0">
                <a:latin typeface="宋体" panose="02010600030101010101" pitchFamily="2" charset="-122"/>
                <a:ea typeface="宋体" panose="02010600030101010101" pitchFamily="2" charset="-122"/>
              </a:rPr>
              <a:t>Java</a:t>
            </a:r>
            <a:r>
              <a:rPr lang="zh-CN" altLang="en-US" sz="2800" b="1" dirty="0">
                <a:latin typeface="宋体" panose="02010600030101010101" pitchFamily="2" charset="-122"/>
                <a:ea typeface="宋体" panose="02010600030101010101" pitchFamily="2" charset="-122"/>
              </a:rPr>
              <a:t>程序设计</a:t>
            </a:r>
            <a:endParaRPr lang="en-US" altLang="zh-CN" sz="2500" b="1" dirty="0">
              <a:latin typeface="宋体" panose="02010600030101010101" pitchFamily="2" charset="-122"/>
              <a:ea typeface="宋体" panose="02010600030101010101" pitchFamily="2" charset="-122"/>
            </a:endParaRPr>
          </a:p>
          <a:p>
            <a:endParaRPr lang="en-US" altLang="zh-CN" b="1" dirty="0">
              <a:solidFill>
                <a:srgbClr val="C00000"/>
              </a:solidFill>
              <a:latin typeface="宋体" panose="02010600030101010101" pitchFamily="2" charset="-122"/>
              <a:ea typeface="宋体" panose="02010600030101010101" pitchFamily="2" charset="-122"/>
            </a:endParaRPr>
          </a:p>
          <a:p>
            <a:r>
              <a:rPr lang="zh-CN" altLang="en-US" b="1" dirty="0">
                <a:solidFill>
                  <a:srgbClr val="C00000"/>
                </a:solidFill>
                <a:latin typeface="宋体" panose="02010600030101010101" pitchFamily="2" charset="-122"/>
                <a:ea typeface="宋体" panose="02010600030101010101" pitchFamily="2" charset="-122"/>
              </a:rPr>
              <a:t>后续课程</a:t>
            </a:r>
            <a:endParaRPr lang="zh-CN" altLang="en-US" b="1" dirty="0">
              <a:solidFill>
                <a:srgbClr val="C00000"/>
              </a:solidFill>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测试技术</a:t>
            </a:r>
            <a:endParaRPr lang="en-US" altLang="zh-CN" b="1" dirty="0">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工程实践课程</a:t>
            </a:r>
            <a:endParaRPr lang="en-US" altLang="zh-CN" b="1" dirty="0">
              <a:latin typeface="宋体" panose="02010600030101010101" pitchFamily="2" charset="-122"/>
              <a:ea typeface="宋体" panose="02010600030101010101" pitchFamily="2" charset="-122"/>
            </a:endParaRPr>
          </a:p>
        </p:txBody>
      </p:sp>
      <p:sp>
        <p:nvSpPr>
          <p:cNvPr id="4" name="灯片编号占位符 5"/>
          <p:cNvSpPr>
            <a:spLocks noGrp="1"/>
          </p:cNvSpPr>
          <p:nvPr>
            <p:ph type="sldNum" sz="quarter" idx="12"/>
          </p:nvPr>
        </p:nvSpPr>
        <p:spPr/>
        <p:txBody>
          <a:bodyPr/>
          <a:lstStyle/>
          <a:p>
            <a:fld id="{E1558C2E-348B-4580-9484-463E89C5441F}" type="slidenum">
              <a:rPr lang="en-US" altLang="zh-CN"/>
            </a:fld>
            <a:endParaRPr lang="en-US" altLang="zh-CN"/>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3" name="Rectangle 3"/>
          <p:cNvSpPr>
            <a:spLocks noGrp="1" noChangeArrowheads="1"/>
          </p:cNvSpPr>
          <p:nvPr>
            <p:ph idx="1"/>
          </p:nvPr>
        </p:nvSpPr>
        <p:spPr>
          <a:xfrm>
            <a:off x="0" y="1357298"/>
            <a:ext cx="9144000" cy="1857388"/>
          </a:xfrm>
        </p:spPr>
        <p:txBody>
          <a:bodyPr/>
          <a:lstStyle/>
          <a:p>
            <a:pPr eaLnBrk="1" hangingPunct="1"/>
            <a:r>
              <a:rPr lang="en-US" altLang="zh-CN" sz="2800" b="1" dirty="0">
                <a:ea typeface="宋体" panose="02010600030101010101" pitchFamily="2" charset="-122"/>
                <a:cs typeface="楷体_GB2312" pitchFamily="49" charset="-122"/>
              </a:rPr>
              <a:t>Around 1970, large computers became affordable</a:t>
            </a:r>
            <a:endParaRPr lang="en-US" altLang="zh-CN" sz="2800" b="1" dirty="0">
              <a:ea typeface="宋体" panose="02010600030101010101" pitchFamily="2" charset="-122"/>
              <a:cs typeface="楷体_GB2312" pitchFamily="49" charset="-122"/>
            </a:endParaRPr>
          </a:p>
          <a:p>
            <a:pPr lvl="1" eaLnBrk="1" hangingPunct="1">
              <a:spcBef>
                <a:spcPts val="0"/>
              </a:spcBef>
            </a:pPr>
            <a:r>
              <a:rPr lang="en-US" altLang="zh-CN" b="1" dirty="0">
                <a:ea typeface="宋体" panose="02010600030101010101" pitchFamily="2" charset="-122"/>
                <a:cs typeface="楷体_GB2312" pitchFamily="49" charset="-122"/>
              </a:rPr>
              <a:t>Information systems began to be developed by teams</a:t>
            </a:r>
            <a:endParaRPr lang="en-US" altLang="zh-CN" b="1" dirty="0">
              <a:ea typeface="宋体" panose="02010600030101010101" pitchFamily="2" charset="-122"/>
              <a:cs typeface="楷体_GB2312" pitchFamily="49" charset="-122"/>
            </a:endParaRPr>
          </a:p>
          <a:p>
            <a:pPr lvl="1" eaLnBrk="1" hangingPunct="1">
              <a:spcBef>
                <a:spcPts val="0"/>
              </a:spcBef>
            </a:pPr>
            <a:r>
              <a:rPr lang="en-US" altLang="zh-CN" b="1" dirty="0">
                <a:solidFill>
                  <a:srgbClr val="C00000"/>
                </a:solidFill>
                <a:ea typeface="宋体" panose="02010600030101010101" pitchFamily="2" charset="-122"/>
                <a:cs typeface="楷体_GB2312" pitchFamily="49" charset="-122"/>
              </a:rPr>
              <a:t>A systematic approach was needed</a:t>
            </a:r>
            <a:endParaRPr lang="en-US" altLang="zh-CN" b="1" dirty="0">
              <a:solidFill>
                <a:srgbClr val="C00000"/>
              </a:solidFill>
              <a:ea typeface="宋体" panose="02010600030101010101" pitchFamily="2" charset="-122"/>
              <a:cs typeface="楷体_GB2312" pitchFamily="49" charset="-122"/>
            </a:endParaRPr>
          </a:p>
        </p:txBody>
      </p:sp>
      <p:sp>
        <p:nvSpPr>
          <p:cNvPr id="39940" name="灯片编号占位符 4"/>
          <p:cNvSpPr>
            <a:spLocks noGrp="1"/>
          </p:cNvSpPr>
          <p:nvPr>
            <p:ph type="sldNum" sz="quarter" idx="11"/>
          </p:nvPr>
        </p:nvSpPr>
        <p:spPr>
          <a:xfrm>
            <a:off x="6248400" y="6381750"/>
            <a:ext cx="2895600" cy="476250"/>
          </a:xfrm>
          <a:noFill/>
        </p:spPr>
        <p:txBody>
          <a:bodyPr/>
          <a:lstStyle/>
          <a:p>
            <a:pPr algn="r"/>
            <a:fld id="{BF015313-A9F6-4673-AF28-FDEF0CA5518F}" type="slidenum">
              <a:rPr lang="zh-CN" altLang="en-US" smtClean="0"/>
            </a:fld>
            <a:endParaRPr lang="en-US" altLang="zh-CN" dirty="0"/>
          </a:p>
        </p:txBody>
      </p:sp>
      <p:sp>
        <p:nvSpPr>
          <p:cNvPr id="573444" name="Rectangle 4"/>
          <p:cNvSpPr>
            <a:spLocks noChangeArrowheads="1"/>
          </p:cNvSpPr>
          <p:nvPr/>
        </p:nvSpPr>
        <p:spPr bwMode="auto">
          <a:xfrm>
            <a:off x="214282" y="3214686"/>
            <a:ext cx="3352800" cy="1123952"/>
          </a:xfrm>
          <a:prstGeom prst="rect">
            <a:avLst/>
          </a:prstGeom>
          <a:noFill/>
          <a:ln w="12700">
            <a:noFill/>
            <a:miter lim="800000"/>
          </a:ln>
        </p:spPr>
        <p:txBody>
          <a:bodyPr lIns="90488" tIns="44450" rIns="90488" bIns="44450" anchor="b"/>
          <a:lstStyle/>
          <a:p>
            <a:pPr algn="ctr">
              <a:lnSpc>
                <a:spcPts val="3000"/>
              </a:lnSpc>
            </a:pPr>
            <a:r>
              <a:rPr kumimoji="1" lang="en-US" altLang="zh-CN" sz="4000" b="1" dirty="0">
                <a:solidFill>
                  <a:srgbClr val="000066"/>
                </a:solidFill>
              </a:rPr>
              <a:t>Architecting a house</a:t>
            </a:r>
            <a:endParaRPr kumimoji="1" lang="en-US" altLang="zh-CN" sz="4000" b="1" dirty="0">
              <a:solidFill>
                <a:srgbClr val="000066"/>
              </a:solidFill>
            </a:endParaRPr>
          </a:p>
        </p:txBody>
      </p:sp>
      <p:pic>
        <p:nvPicPr>
          <p:cNvPr id="573445" name="Picture 5" descr="HOUSE"/>
          <p:cNvPicPr>
            <a:picLocks noChangeAspect="1" noChangeArrowheads="1"/>
          </p:cNvPicPr>
          <p:nvPr/>
        </p:nvPicPr>
        <p:blipFill>
          <a:blip r:embed="rId1"/>
          <a:srcRect/>
          <a:stretch>
            <a:fillRect/>
          </a:stretch>
        </p:blipFill>
        <p:spPr bwMode="auto">
          <a:xfrm>
            <a:off x="3612208" y="3286124"/>
            <a:ext cx="5174634" cy="3500462"/>
          </a:xfrm>
          <a:prstGeom prst="rect">
            <a:avLst/>
          </a:prstGeom>
          <a:noFill/>
          <a:ln w="9525">
            <a:noFill/>
            <a:miter lim="800000"/>
            <a:headEnd/>
            <a:tailEnd/>
          </a:ln>
        </p:spPr>
      </p:pic>
      <p:sp>
        <p:nvSpPr>
          <p:cNvPr id="573446" name="Text Box 6"/>
          <p:cNvSpPr txBox="1">
            <a:spLocks noChangeArrowheads="1"/>
          </p:cNvSpPr>
          <p:nvPr/>
        </p:nvSpPr>
        <p:spPr bwMode="auto">
          <a:xfrm>
            <a:off x="214282" y="4429132"/>
            <a:ext cx="3124200" cy="2308324"/>
          </a:xfrm>
          <a:prstGeom prst="rect">
            <a:avLst/>
          </a:prstGeom>
          <a:solidFill>
            <a:schemeClr val="bg1">
              <a:lumMod val="85000"/>
            </a:schemeClr>
          </a:solidFill>
          <a:ln w="9525">
            <a:noFill/>
            <a:miter lim="800000"/>
          </a:ln>
        </p:spPr>
        <p:txBody>
          <a:bodyPr>
            <a:spAutoFit/>
          </a:bodyPr>
          <a:lstStyle/>
          <a:p>
            <a:pPr marL="408305" indent="-408305" defTabSz="958850" eaLnBrk="0" hangingPunct="0"/>
            <a:r>
              <a:rPr lang="en-US" altLang="zh-CN" sz="2400" dirty="0">
                <a:latin typeface="Arial Narrow" pitchFamily="34" charset="0"/>
              </a:rPr>
              <a:t>Built most efficiently and timely by a team</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Requires</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Modeling</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Well-defined process</a:t>
            </a:r>
            <a:endParaRPr lang="en-US" altLang="zh-CN" sz="2400" dirty="0">
              <a:latin typeface="Arial Narrow" pitchFamily="34" charset="0"/>
            </a:endParaRPr>
          </a:p>
          <a:p>
            <a:pPr marL="408305" indent="-408305" defTabSz="958850" eaLnBrk="0" hangingPunct="0"/>
            <a:r>
              <a:rPr lang="en-US" altLang="zh-CN" sz="2400" dirty="0">
                <a:latin typeface="Arial Narrow" pitchFamily="34" charset="0"/>
              </a:rPr>
              <a:t>	Power tools</a:t>
            </a:r>
            <a:endParaRPr lang="en-US" altLang="zh-CN" sz="2400" dirty="0">
              <a:solidFill>
                <a:schemeClr val="bg2"/>
              </a:solidFill>
              <a:latin typeface="Arial Narrow" pitchFamily="34" charset="0"/>
            </a:endParaRPr>
          </a:p>
        </p:txBody>
      </p:sp>
      <p:sp>
        <p:nvSpPr>
          <p:cNvPr id="8"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443">
                                            <p:txEl>
                                              <p:pRg st="0" end="0"/>
                                            </p:txEl>
                                          </p:spTgt>
                                        </p:tgtEl>
                                        <p:attrNameLst>
                                          <p:attrName>style.visibility</p:attrName>
                                        </p:attrNameLst>
                                      </p:cBhvr>
                                      <p:to>
                                        <p:strVal val="visible"/>
                                      </p:to>
                                    </p:set>
                                    <p:animEffect transition="in" filter="blinds(horizontal)">
                                      <p:cBhvr>
                                        <p:cTn id="7" dur="500"/>
                                        <p:tgtEl>
                                          <p:spTgt spid="5734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3443">
                                            <p:txEl>
                                              <p:pRg st="1" end="1"/>
                                            </p:txEl>
                                          </p:spTgt>
                                        </p:tgtEl>
                                        <p:attrNameLst>
                                          <p:attrName>style.visibility</p:attrName>
                                        </p:attrNameLst>
                                      </p:cBhvr>
                                      <p:to>
                                        <p:strVal val="visible"/>
                                      </p:to>
                                    </p:set>
                                    <p:animEffect transition="in" filter="blinds(horizontal)">
                                      <p:cBhvr>
                                        <p:cTn id="10" dur="500"/>
                                        <p:tgtEl>
                                          <p:spTgt spid="5734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73443">
                                            <p:txEl>
                                              <p:pRg st="2" end="2"/>
                                            </p:txEl>
                                          </p:spTgt>
                                        </p:tgtEl>
                                        <p:attrNameLst>
                                          <p:attrName>style.visibility</p:attrName>
                                        </p:attrNameLst>
                                      </p:cBhvr>
                                      <p:to>
                                        <p:strVal val="visible"/>
                                      </p:to>
                                    </p:set>
                                    <p:animEffect transition="in" filter="blinds(horizontal)">
                                      <p:cBhvr>
                                        <p:cTn id="13" dur="500"/>
                                        <p:tgtEl>
                                          <p:spTgt spid="57344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73445"/>
                                        </p:tgtEl>
                                        <p:attrNameLst>
                                          <p:attrName>style.visibility</p:attrName>
                                        </p:attrNameLst>
                                      </p:cBhvr>
                                      <p:to>
                                        <p:strVal val="visible"/>
                                      </p:to>
                                    </p:set>
                                    <p:animEffect transition="in" filter="fade">
                                      <p:cBhvr>
                                        <p:cTn id="18" dur="2000"/>
                                        <p:tgtEl>
                                          <p:spTgt spid="573445"/>
                                        </p:tgtEl>
                                      </p:cBhvr>
                                    </p:animEffect>
                                  </p:childTnLst>
                                </p:cTn>
                              </p:par>
                            </p:childTnLst>
                          </p:cTn>
                        </p:par>
                        <p:par>
                          <p:cTn id="19" fill="hold">
                            <p:stCondLst>
                              <p:cond delay="2000"/>
                            </p:stCondLst>
                            <p:childTnLst>
                              <p:par>
                                <p:cTn id="20" presetID="3" presetClass="entr" presetSubtype="10" fill="hold" grpId="0" nodeType="afterEffect">
                                  <p:stCondLst>
                                    <p:cond delay="0"/>
                                  </p:stCondLst>
                                  <p:childTnLst>
                                    <p:set>
                                      <p:cBhvr>
                                        <p:cTn id="21" dur="1" fill="hold">
                                          <p:stCondLst>
                                            <p:cond delay="0"/>
                                          </p:stCondLst>
                                        </p:cTn>
                                        <p:tgtEl>
                                          <p:spTgt spid="573444"/>
                                        </p:tgtEl>
                                        <p:attrNameLst>
                                          <p:attrName>style.visibility</p:attrName>
                                        </p:attrNameLst>
                                      </p:cBhvr>
                                      <p:to>
                                        <p:strVal val="visible"/>
                                      </p:to>
                                    </p:set>
                                    <p:animEffect transition="in" filter="blinds(horizontal)">
                                      <p:cBhvr>
                                        <p:cTn id="22" dur="500"/>
                                        <p:tgtEl>
                                          <p:spTgt spid="573444"/>
                                        </p:tgtEl>
                                      </p:cBhvr>
                                    </p:animEffect>
                                  </p:childTnLst>
                                </p:cTn>
                              </p:par>
                            </p:childTnLst>
                          </p:cTn>
                        </p:par>
                        <p:par>
                          <p:cTn id="23" fill="hold">
                            <p:stCondLst>
                              <p:cond delay="2500"/>
                            </p:stCondLst>
                            <p:childTnLst>
                              <p:par>
                                <p:cTn id="24" presetID="3" presetClass="entr" presetSubtype="10" fill="hold" grpId="0" nodeType="afterEffect">
                                  <p:stCondLst>
                                    <p:cond delay="0"/>
                                  </p:stCondLst>
                                  <p:childTnLst>
                                    <p:set>
                                      <p:cBhvr>
                                        <p:cTn id="25" dur="1" fill="hold">
                                          <p:stCondLst>
                                            <p:cond delay="0"/>
                                          </p:stCondLst>
                                        </p:cTn>
                                        <p:tgtEl>
                                          <p:spTgt spid="573446"/>
                                        </p:tgtEl>
                                        <p:attrNameLst>
                                          <p:attrName>style.visibility</p:attrName>
                                        </p:attrNameLst>
                                      </p:cBhvr>
                                      <p:to>
                                        <p:strVal val="visible"/>
                                      </p:to>
                                    </p:set>
                                    <p:animEffect transition="in" filter="blinds(horizontal)">
                                      <p:cBhvr>
                                        <p:cTn id="26" dur="500"/>
                                        <p:tgtEl>
                                          <p:spTgt spid="573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3" grpId="0" build="p"/>
      <p:bldP spid="573444" grpId="0"/>
      <p:bldP spid="573446"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357158" y="2428868"/>
            <a:ext cx="8362950" cy="4053417"/>
          </a:xfrm>
          <a:prstGeom prst="rect">
            <a:avLst/>
          </a:prstGeom>
          <a:noFill/>
          <a:ln w="9525">
            <a:noFill/>
            <a:miter lim="800000"/>
          </a:ln>
        </p:spPr>
        <p:txBody>
          <a:bodyPr>
            <a:spAutoFit/>
          </a:bodyPr>
          <a:lstStyle/>
          <a:p>
            <a:pPr>
              <a:lnSpc>
                <a:spcPct val="125000"/>
              </a:lnSpc>
              <a:spcBef>
                <a:spcPct val="20000"/>
              </a:spcBef>
              <a:buSzPct val="90000"/>
            </a:pPr>
            <a:r>
              <a:rPr kumimoji="1" lang="en-US" altLang="zh-CN" sz="2800" b="1" dirty="0">
                <a:solidFill>
                  <a:srgbClr val="0000FF"/>
                </a:solidFill>
                <a:latin typeface="宋体" panose="02010600030101010101" pitchFamily="2" charset="-122"/>
                <a:ea typeface="宋体" panose="02010600030101010101" pitchFamily="2" charset="-122"/>
              </a:rPr>
              <a:t>(5) </a:t>
            </a:r>
            <a:r>
              <a:rPr kumimoji="1" lang="zh-CN" altLang="en-US" sz="2800" b="1" dirty="0">
                <a:solidFill>
                  <a:srgbClr val="0000FF"/>
                </a:solidFill>
                <a:latin typeface="宋体" panose="02010600030101010101" pitchFamily="2" charset="-122"/>
                <a:ea typeface="宋体" panose="02010600030101010101" pitchFamily="2" charset="-122"/>
              </a:rPr>
              <a:t>容易掌握使用</a:t>
            </a:r>
            <a:r>
              <a:rPr kumimoji="1" lang="zh-CN" altLang="en-US" sz="2800" b="1" dirty="0">
                <a:latin typeface="宋体" panose="02010600030101010101" pitchFamily="2" charset="-122"/>
                <a:ea typeface="宋体" panose="02010600030101010101" pitchFamily="2" charset="-122"/>
              </a:rPr>
              <a:t> </a:t>
            </a:r>
            <a:endParaRPr kumimoji="1" lang="zh-CN" altLang="en-US" sz="2800" b="1" dirty="0">
              <a:latin typeface="宋体" panose="02010600030101010101" pitchFamily="2" charset="-122"/>
              <a:ea typeface="宋体" panose="02010600030101010101" pitchFamily="2" charset="-122"/>
            </a:endParaRPr>
          </a:p>
          <a:p>
            <a:pPr>
              <a:lnSpc>
                <a:spcPct val="125000"/>
              </a:lnSpc>
              <a:spcBef>
                <a:spcPct val="20000"/>
              </a:spcBef>
              <a:buSzPct val="90000"/>
            </a:pPr>
            <a:r>
              <a:rPr kumimoji="1" lang="zh-CN" altLang="en-US" sz="2800" b="1" dirty="0">
                <a:latin typeface="宋体" panose="02010600030101010101" pitchFamily="2" charset="-122"/>
                <a:ea typeface="宋体" panose="02010600030101010101" pitchFamily="2" charset="-122"/>
              </a:rPr>
              <a:t>    </a:t>
            </a: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概念明确，建模表示法简洁明了，图形结构清晰，容易掌握使用。 </a:t>
            </a:r>
            <a:endParaRPr kumimoji="1" lang="zh-CN" altLang="en-US" sz="2400" b="1" dirty="0">
              <a:latin typeface="宋体" panose="02010600030101010101" pitchFamily="2" charset="-122"/>
              <a:ea typeface="宋体" panose="02010600030101010101" pitchFamily="2" charset="-122"/>
            </a:endParaRPr>
          </a:p>
          <a:p>
            <a:pPr>
              <a:lnSpc>
                <a:spcPct val="125000"/>
              </a:lnSpc>
              <a:spcBef>
                <a:spcPct val="20000"/>
              </a:spcBef>
              <a:buSzPct val="90000"/>
            </a:pPr>
            <a:r>
              <a:rPr kumimoji="1" lang="en-US" altLang="zh-CN" sz="2800" b="1" dirty="0">
                <a:solidFill>
                  <a:srgbClr val="0000FF"/>
                </a:solidFill>
                <a:latin typeface="宋体" panose="02010600030101010101" pitchFamily="2" charset="-122"/>
                <a:ea typeface="宋体" panose="02010600030101010101" pitchFamily="2" charset="-122"/>
              </a:rPr>
              <a:t>(6)</a:t>
            </a:r>
            <a:r>
              <a:rPr kumimoji="1" lang="zh-CN" altLang="en-US" sz="2800" b="1" dirty="0">
                <a:solidFill>
                  <a:srgbClr val="0000FF"/>
                </a:solidFill>
                <a:latin typeface="宋体" panose="02010600030101010101" pitchFamily="2" charset="-122"/>
                <a:ea typeface="宋体" panose="02010600030101010101" pitchFamily="2" charset="-122"/>
              </a:rPr>
              <a:t>与编程语言的关系</a:t>
            </a:r>
            <a:r>
              <a:rPr kumimoji="1" lang="zh-CN" altLang="en-US" sz="2800" b="1" dirty="0">
                <a:latin typeface="宋体" panose="02010600030101010101" pitchFamily="2" charset="-122"/>
                <a:ea typeface="宋体" panose="02010600030101010101" pitchFamily="2" charset="-122"/>
              </a:rPr>
              <a:t> </a:t>
            </a:r>
            <a:endParaRPr kumimoji="1" lang="zh-CN" altLang="en-US" sz="2800" b="1" dirty="0">
              <a:latin typeface="宋体" panose="02010600030101010101" pitchFamily="2" charset="-122"/>
              <a:ea typeface="宋体" panose="02010600030101010101" pitchFamily="2" charset="-122"/>
            </a:endParaRPr>
          </a:p>
          <a:p>
            <a:pPr>
              <a:lnSpc>
                <a:spcPct val="125000"/>
              </a:lnSpc>
              <a:spcBef>
                <a:spcPct val="20000"/>
              </a:spcBef>
              <a:buSzPct val="90000"/>
            </a:pPr>
            <a:r>
              <a:rPr kumimoji="1" lang="zh-CN" altLang="en-US" sz="2800" b="1" dirty="0">
                <a:latin typeface="宋体" panose="02010600030101010101" pitchFamily="2" charset="-122"/>
                <a:ea typeface="宋体" panose="02010600030101010101" pitchFamily="2" charset="-122"/>
              </a:rPr>
              <a:t>    </a:t>
            </a:r>
            <a:r>
              <a:rPr kumimoji="1" lang="zh-CN" altLang="en-US" sz="2400" b="1" dirty="0">
                <a:latin typeface="宋体" panose="02010600030101010101" pitchFamily="2" charset="-122"/>
                <a:ea typeface="宋体" panose="02010600030101010101" pitchFamily="2" charset="-122"/>
              </a:rPr>
              <a:t>支持</a:t>
            </a: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的一些</a:t>
            </a:r>
            <a:r>
              <a:rPr kumimoji="1" lang="en-US" altLang="zh-CN" sz="2400" b="1" dirty="0">
                <a:latin typeface="宋体" panose="02010600030101010101" pitchFamily="2" charset="-122"/>
                <a:ea typeface="宋体" panose="02010600030101010101" pitchFamily="2" charset="-122"/>
              </a:rPr>
              <a:t>CASE</a:t>
            </a:r>
            <a:r>
              <a:rPr kumimoji="1" lang="zh-CN" altLang="en-US" sz="2400" b="1" dirty="0">
                <a:latin typeface="宋体" panose="02010600030101010101" pitchFamily="2" charset="-122"/>
                <a:ea typeface="宋体" panose="02010600030101010101" pitchFamily="2" charset="-122"/>
              </a:rPr>
              <a:t>工具（如</a:t>
            </a:r>
            <a:r>
              <a:rPr kumimoji="1" lang="en-US" altLang="zh-CN" sz="2400" b="1" dirty="0">
                <a:latin typeface="宋体" panose="02010600030101010101" pitchFamily="2" charset="-122"/>
                <a:ea typeface="宋体" panose="02010600030101010101" pitchFamily="2" charset="-122"/>
              </a:rPr>
              <a:t>Rose</a:t>
            </a:r>
            <a:r>
              <a:rPr kumimoji="1" lang="zh-CN" altLang="en-US" sz="2400" b="1" dirty="0">
                <a:latin typeface="宋体" panose="02010600030101010101" pitchFamily="2" charset="-122"/>
                <a:ea typeface="宋体" panose="02010600030101010101" pitchFamily="2" charset="-122"/>
              </a:rPr>
              <a:t>）可以根据 </a:t>
            </a: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所建立的系统模型自动产生</a:t>
            </a:r>
            <a:r>
              <a:rPr kumimoji="1" lang="en-US" altLang="zh-CN" sz="2400" b="1" dirty="0">
                <a:latin typeface="宋体" panose="02010600030101010101" pitchFamily="2" charset="-122"/>
                <a:ea typeface="宋体" panose="02010600030101010101" pitchFamily="2" charset="-122"/>
              </a:rPr>
              <a:t>Java</a:t>
            </a:r>
            <a:r>
              <a:rPr kumimoji="1" lang="zh-CN" altLang="en-US" sz="2400" b="1" dirty="0">
                <a:latin typeface="宋体" panose="02010600030101010101" pitchFamily="2" charset="-122"/>
                <a:ea typeface="宋体" panose="02010600030101010101" pitchFamily="2" charset="-122"/>
              </a:rPr>
              <a:t>、</a:t>
            </a:r>
            <a:r>
              <a:rPr kumimoji="1" lang="en-US" altLang="zh-CN" sz="2400" b="1" dirty="0">
                <a:latin typeface="宋体" panose="02010600030101010101" pitchFamily="2" charset="-122"/>
                <a:ea typeface="宋体" panose="02010600030101010101" pitchFamily="2" charset="-122"/>
              </a:rPr>
              <a:t>C++ </a:t>
            </a:r>
            <a:r>
              <a:rPr kumimoji="1" lang="zh-CN" altLang="en-US" sz="2400" b="1" dirty="0">
                <a:latin typeface="宋体" panose="02010600030101010101" pitchFamily="2" charset="-122"/>
                <a:ea typeface="宋体" panose="02010600030101010101" pitchFamily="2" charset="-122"/>
              </a:rPr>
              <a:t>等代码框架。 </a:t>
            </a:r>
            <a:endParaRPr kumimoji="1" lang="zh-CN" altLang="en-US" sz="2400" b="1" dirty="0">
              <a:latin typeface="宋体" panose="02010600030101010101" pitchFamily="2" charset="-122"/>
              <a:ea typeface="宋体" panose="02010600030101010101" pitchFamily="2" charset="-122"/>
            </a:endParaRPr>
          </a:p>
          <a:p>
            <a:pPr>
              <a:lnSpc>
                <a:spcPct val="125000"/>
              </a:lnSpc>
              <a:spcBef>
                <a:spcPct val="20000"/>
              </a:spcBef>
              <a:buSzPct val="90000"/>
            </a:pPr>
            <a:endParaRPr kumimoji="1" lang="en-US" altLang="zh-CN" sz="2800" b="1" dirty="0">
              <a:latin typeface="宋体" panose="02010600030101010101" pitchFamily="2" charset="-122"/>
              <a:ea typeface="宋体" panose="02010600030101010101" pitchFamily="2" charset="-122"/>
            </a:endParaRPr>
          </a:p>
        </p:txBody>
      </p:sp>
      <p:sp>
        <p:nvSpPr>
          <p:cNvPr id="33795" name="Rectangle 3"/>
          <p:cNvSpPr>
            <a:spLocks noChangeArrowheads="1"/>
          </p:cNvSpPr>
          <p:nvPr/>
        </p:nvSpPr>
        <p:spPr bwMode="auto">
          <a:xfrm>
            <a:off x="357158" y="1428736"/>
            <a:ext cx="8229600" cy="792163"/>
          </a:xfrm>
          <a:prstGeom prst="rect">
            <a:avLst/>
          </a:prstGeom>
          <a:noFill/>
          <a:ln w="9525">
            <a:noFill/>
            <a:miter lim="800000"/>
          </a:ln>
        </p:spPr>
        <p:txBody>
          <a:bodyPr anchor="ctr"/>
          <a:lstStyle/>
          <a:p>
            <a:r>
              <a:rPr lang="en-US" altLang="zh-CN" sz="3200" b="1" dirty="0">
                <a:solidFill>
                  <a:srgbClr val="CC0000"/>
                </a:solidFill>
                <a:latin typeface="宋体" panose="02010600030101010101" pitchFamily="2" charset="-122"/>
                <a:ea typeface="宋体" panose="02010600030101010101" pitchFamily="2" charset="-122"/>
              </a:rPr>
              <a:t>UML</a:t>
            </a:r>
            <a:r>
              <a:rPr lang="zh-CN" altLang="en-US" sz="3200" b="1" dirty="0">
                <a:solidFill>
                  <a:srgbClr val="CC0000"/>
                </a:solidFill>
                <a:latin typeface="宋体" panose="02010600030101010101" pitchFamily="2" charset="-122"/>
                <a:ea typeface="宋体" panose="02010600030101010101" pitchFamily="2" charset="-122"/>
              </a:rPr>
              <a:t>的特点</a:t>
            </a:r>
            <a:endParaRPr lang="zh-CN" altLang="en-US" sz="3200" b="1" dirty="0">
              <a:solidFill>
                <a:srgbClr val="CC0000"/>
              </a:solidFill>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428596" y="1571612"/>
            <a:ext cx="8229600" cy="792163"/>
          </a:xfrm>
          <a:prstGeom prst="rect">
            <a:avLst/>
          </a:prstGeom>
          <a:noFill/>
          <a:ln w="9525">
            <a:noFill/>
            <a:miter lim="800000"/>
          </a:ln>
        </p:spPr>
        <p:txBody>
          <a:bodyPr anchor="ctr"/>
          <a:lstStyle/>
          <a:p>
            <a:r>
              <a:rPr lang="en-US" altLang="zh-CN" sz="3200" b="1" dirty="0">
                <a:solidFill>
                  <a:srgbClr val="CC0000"/>
                </a:solidFill>
                <a:latin typeface="宋体" panose="02010600030101010101" pitchFamily="2" charset="-122"/>
                <a:ea typeface="宋体" panose="02010600030101010101" pitchFamily="2" charset="-122"/>
              </a:rPr>
              <a:t>UML</a:t>
            </a:r>
            <a:r>
              <a:rPr lang="zh-CN" altLang="en-US" sz="3200" b="1" dirty="0">
                <a:solidFill>
                  <a:srgbClr val="CC0000"/>
                </a:solidFill>
                <a:latin typeface="宋体" panose="02010600030101010101" pitchFamily="2" charset="-122"/>
                <a:ea typeface="宋体" panose="02010600030101010101" pitchFamily="2" charset="-122"/>
              </a:rPr>
              <a:t>的基本模型</a:t>
            </a:r>
            <a:endParaRPr lang="zh-CN" altLang="en-US" sz="3200" b="1" dirty="0">
              <a:solidFill>
                <a:srgbClr val="CC0000"/>
              </a:solidFill>
              <a:latin typeface="宋体" panose="02010600030101010101" pitchFamily="2" charset="-122"/>
              <a:ea typeface="宋体" panose="02010600030101010101" pitchFamily="2" charset="-122"/>
            </a:endParaRPr>
          </a:p>
        </p:txBody>
      </p:sp>
      <p:sp>
        <p:nvSpPr>
          <p:cNvPr id="34819" name="Text Box 4"/>
          <p:cNvSpPr txBox="1">
            <a:spLocks noChangeArrowheads="1"/>
          </p:cNvSpPr>
          <p:nvPr/>
        </p:nvSpPr>
        <p:spPr bwMode="auto">
          <a:xfrm>
            <a:off x="500034" y="2714620"/>
            <a:ext cx="8207375" cy="2856167"/>
          </a:xfrm>
          <a:prstGeom prst="rect">
            <a:avLst/>
          </a:prstGeom>
          <a:noFill/>
          <a:ln w="9525">
            <a:noFill/>
            <a:miter lim="800000"/>
          </a:ln>
        </p:spPr>
        <p:txBody>
          <a:bodyPr>
            <a:spAutoFit/>
          </a:bodyPr>
          <a:lstStyle/>
          <a:p>
            <a:pPr marL="361950" indent="-361950">
              <a:lnSpc>
                <a:spcPct val="125000"/>
              </a:lnSpc>
              <a:spcBef>
                <a:spcPct val="20000"/>
              </a:spcBef>
              <a:spcAft>
                <a:spcPts val="1200"/>
              </a:spcAft>
              <a:buClr>
                <a:schemeClr val="accent2"/>
              </a:buClr>
              <a:buSzPct val="75000"/>
              <a:buFont typeface="Wingdings" panose="05000000000000000000" pitchFamily="2" charset="2"/>
              <a:buChar char="l"/>
            </a:pP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符号为开发者或开发工具使用这些图形符号和文本语法为系统建模</a:t>
            </a:r>
            <a:r>
              <a:rPr kumimoji="1" lang="zh-CN" altLang="en-US" sz="2400" b="1" dirty="0">
                <a:solidFill>
                  <a:srgbClr val="3366FF"/>
                </a:solidFill>
                <a:latin typeface="宋体" panose="02010600030101010101" pitchFamily="2" charset="-122"/>
                <a:ea typeface="宋体" panose="02010600030101010101" pitchFamily="2" charset="-122"/>
              </a:rPr>
              <a:t>提供了标准</a:t>
            </a:r>
            <a:r>
              <a:rPr kumimoji="1" lang="zh-CN" altLang="en-US" sz="2400" b="1" dirty="0">
                <a:latin typeface="宋体" panose="02010600030101010101" pitchFamily="2" charset="-122"/>
                <a:ea typeface="宋体" panose="02010600030101010101" pitchFamily="2" charset="-122"/>
              </a:rPr>
              <a:t>。</a:t>
            </a:r>
            <a:endParaRPr kumimoji="1" lang="zh-CN" altLang="en-US" sz="2400" b="1" dirty="0">
              <a:latin typeface="宋体" panose="02010600030101010101" pitchFamily="2" charset="-122"/>
              <a:ea typeface="宋体" panose="02010600030101010101" pitchFamily="2" charset="-122"/>
            </a:endParaRPr>
          </a:p>
          <a:p>
            <a:pPr marL="361950" indent="-361950">
              <a:lnSpc>
                <a:spcPct val="125000"/>
              </a:lnSpc>
              <a:spcBef>
                <a:spcPct val="20000"/>
              </a:spcBef>
              <a:spcAft>
                <a:spcPts val="1200"/>
              </a:spcAft>
              <a:buClr>
                <a:schemeClr val="accent2"/>
              </a:buClr>
              <a:buSzPct val="75000"/>
              <a:buFont typeface="Wingdings" panose="05000000000000000000" pitchFamily="2" charset="2"/>
              <a:buChar char="l"/>
            </a:pPr>
            <a:r>
              <a:rPr kumimoji="1" lang="zh-CN" altLang="en-US" sz="2400" b="1" dirty="0">
                <a:latin typeface="宋体" panose="02010600030101010101" pitchFamily="2" charset="-122"/>
                <a:ea typeface="宋体" panose="02010600030101010101" pitchFamily="2" charset="-122"/>
              </a:rPr>
              <a:t>这些图形符号和文字所表达的是应用级的模型，在语义上它是</a:t>
            </a: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元模型的实例。</a:t>
            </a:r>
            <a:endParaRPr kumimoji="1" lang="zh-CN" altLang="en-US" sz="2400" b="1" dirty="0">
              <a:latin typeface="宋体" panose="02010600030101010101" pitchFamily="2" charset="-122"/>
              <a:ea typeface="宋体" panose="02010600030101010101" pitchFamily="2" charset="-122"/>
            </a:endParaRPr>
          </a:p>
          <a:p>
            <a:pPr marL="361950" indent="-361950">
              <a:lnSpc>
                <a:spcPct val="125000"/>
              </a:lnSpc>
              <a:spcBef>
                <a:spcPct val="20000"/>
              </a:spcBef>
              <a:spcAft>
                <a:spcPts val="1200"/>
              </a:spcAft>
              <a:buClr>
                <a:schemeClr val="accent2"/>
              </a:buClr>
              <a:buSzPct val="75000"/>
              <a:buFont typeface="Wingdings" panose="05000000000000000000" pitchFamily="2" charset="2"/>
              <a:buChar char="l"/>
            </a:pPr>
            <a:r>
              <a:rPr kumimoji="1" lang="en-US" altLang="zh-CN" sz="2400" b="1" dirty="0">
                <a:latin typeface="宋体" panose="02010600030101010101" pitchFamily="2" charset="-122"/>
                <a:ea typeface="宋体" panose="02010600030101010101" pitchFamily="2" charset="-122"/>
              </a:rPr>
              <a:t>UML</a:t>
            </a:r>
            <a:r>
              <a:rPr kumimoji="1" lang="zh-CN" altLang="en-US" sz="2400" b="1" dirty="0">
                <a:latin typeface="宋体" panose="02010600030101010101" pitchFamily="2" charset="-122"/>
                <a:ea typeface="宋体" panose="02010600030101010101" pitchFamily="2" charset="-122"/>
              </a:rPr>
              <a:t>模型由</a:t>
            </a:r>
            <a:r>
              <a:rPr kumimoji="1" lang="zh-CN" altLang="en-US" sz="2400" b="1" dirty="0">
                <a:solidFill>
                  <a:srgbClr val="3366FF"/>
                </a:solidFill>
                <a:latin typeface="宋体" panose="02010600030101010101" pitchFamily="2" charset="-122"/>
                <a:ea typeface="宋体" panose="02010600030101010101" pitchFamily="2" charset="-122"/>
              </a:rPr>
              <a:t>事物、关系和图</a:t>
            </a:r>
            <a:r>
              <a:rPr kumimoji="1" lang="zh-CN" altLang="en-US" sz="2400" b="1" dirty="0">
                <a:latin typeface="宋体" panose="02010600030101010101" pitchFamily="2" charset="-122"/>
                <a:ea typeface="宋体" panose="02010600030101010101" pitchFamily="2" charset="-122"/>
              </a:rPr>
              <a:t>组成 。 </a:t>
            </a:r>
            <a:endParaRPr kumimoji="1" lang="zh-CN" altLang="en-US" sz="24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1500174"/>
            <a:ext cx="8229600" cy="792163"/>
          </a:xfrm>
          <a:prstGeom prst="rect">
            <a:avLst/>
          </a:prstGeom>
          <a:noFill/>
          <a:ln w="9525">
            <a:noFill/>
            <a:miter lim="800000"/>
          </a:ln>
        </p:spPr>
        <p:txBody>
          <a:bodyPr anchor="ctr"/>
          <a:lstStyle/>
          <a:p>
            <a:r>
              <a:rPr lang="en-US" altLang="zh-CN" sz="3200" b="1" dirty="0">
                <a:solidFill>
                  <a:srgbClr val="CC0000"/>
                </a:solidFill>
                <a:latin typeface="宋体" panose="02010600030101010101" pitchFamily="2" charset="-122"/>
                <a:ea typeface="宋体" panose="02010600030101010101" pitchFamily="2" charset="-122"/>
              </a:rPr>
              <a:t>UML</a:t>
            </a:r>
            <a:r>
              <a:rPr lang="zh-CN" altLang="en-US" sz="3200" b="1" dirty="0">
                <a:solidFill>
                  <a:srgbClr val="CC0000"/>
                </a:solidFill>
                <a:latin typeface="宋体" panose="02010600030101010101" pitchFamily="2" charset="-122"/>
                <a:ea typeface="宋体" panose="02010600030101010101" pitchFamily="2" charset="-122"/>
              </a:rPr>
              <a:t>的基本模型</a:t>
            </a:r>
            <a:endParaRPr lang="zh-CN" altLang="en-US" sz="3200" b="1" dirty="0">
              <a:solidFill>
                <a:srgbClr val="CC0000"/>
              </a:solidFill>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a:xfrm>
            <a:off x="457200" y="211138"/>
            <a:ext cx="8229600" cy="1143000"/>
          </a:xfrm>
        </p:spPr>
        <p:txBody>
          <a:bodyPr/>
          <a:lstStyle/>
          <a:p>
            <a:pPr algn="l">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3.2.2</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latin typeface="+mj-ea"/>
              </a:rPr>
              <a:t>简介</a:t>
            </a:r>
            <a:endParaRPr lang="zh-CN" altLang="en-US" sz="3200" dirty="0">
              <a:solidFill>
                <a:schemeClr val="bg1"/>
              </a:solidFill>
              <a:latin typeface="+mj-ea"/>
            </a:endParaRPr>
          </a:p>
        </p:txBody>
      </p:sp>
      <p:pic>
        <p:nvPicPr>
          <p:cNvPr id="35842" name="Picture 2"/>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630591" y="0"/>
            <a:ext cx="5513409" cy="68580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diamond(in)">
                                      <p:cBhvr>
                                        <p:cTn id="7" dur="20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1000100" y="1600200"/>
            <a:ext cx="7686700" cy="4525963"/>
          </a:xfrm>
        </p:spPr>
        <p:txBody>
          <a:bodyPr/>
          <a:lstStyle/>
          <a:p>
            <a:pPr eaLnBrk="1" hangingPunct="1">
              <a:buNone/>
            </a:pPr>
            <a:r>
              <a:rPr lang="en-US" altLang="zh-CN" sz="2800" b="1" dirty="0">
                <a:latin typeface="宋体" panose="02010600030101010101" pitchFamily="2" charset="-122"/>
                <a:ea typeface="宋体" panose="02010600030101010101" pitchFamily="2" charset="-122"/>
              </a:rPr>
              <a:t>3.2.1  </a:t>
            </a:r>
            <a:r>
              <a:rPr lang="zh-CN" altLang="en-US" sz="2800" b="1" dirty="0">
                <a:latin typeface="宋体" panose="02010600030101010101" pitchFamily="2" charset="-122"/>
                <a:ea typeface="宋体" panose="02010600030101010101" pitchFamily="2" charset="-122"/>
              </a:rPr>
              <a:t>面向对象的概念与开发方法</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3.2.2  UML</a:t>
            </a:r>
            <a:r>
              <a:rPr lang="zh-CN" altLang="en-US" sz="2800" b="1" dirty="0">
                <a:latin typeface="宋体" panose="02010600030101010101" pitchFamily="2" charset="-122"/>
                <a:ea typeface="宋体" panose="02010600030101010101" pitchFamily="2" charset="-122"/>
              </a:rPr>
              <a:t>简介</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solidFill>
                  <a:srgbClr val="C00000"/>
                </a:solidFill>
                <a:latin typeface="宋体" panose="02010600030101010101" pitchFamily="2" charset="-122"/>
                <a:ea typeface="宋体" panose="02010600030101010101" pitchFamily="2" charset="-122"/>
              </a:rPr>
              <a:t>3.2.3  UML</a:t>
            </a:r>
            <a:r>
              <a:rPr lang="zh-CN" altLang="en-US" sz="2800" b="1" dirty="0">
                <a:solidFill>
                  <a:srgbClr val="C00000"/>
                </a:solidFill>
                <a:latin typeface="宋体" panose="02010600030101010101" pitchFamily="2" charset="-122"/>
                <a:ea typeface="宋体" panose="02010600030101010101" pitchFamily="2" charset="-122"/>
              </a:rPr>
              <a:t>的事物</a:t>
            </a:r>
            <a:endParaRPr lang="zh-CN" altLang="en-US" sz="2800" b="1" dirty="0">
              <a:solidFill>
                <a:srgbClr val="C00000"/>
              </a:solidFill>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3.2.4  UML</a:t>
            </a:r>
            <a:r>
              <a:rPr lang="zh-CN" altLang="en-US" sz="2800" b="1" dirty="0">
                <a:latin typeface="宋体" panose="02010600030101010101" pitchFamily="2" charset="-122"/>
                <a:ea typeface="宋体" panose="02010600030101010101" pitchFamily="2" charset="-122"/>
              </a:rPr>
              <a:t>的关系</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3.2.5  UML</a:t>
            </a:r>
            <a:r>
              <a:rPr lang="zh-CN" altLang="en-US" sz="2800" b="1" dirty="0">
                <a:latin typeface="宋体" panose="02010600030101010101" pitchFamily="2" charset="-122"/>
                <a:ea typeface="宋体" panose="02010600030101010101" pitchFamily="2" charset="-122"/>
              </a:rPr>
              <a:t>的图</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3.2.6  </a:t>
            </a:r>
            <a:r>
              <a:rPr lang="zh-CN" altLang="en-US" sz="2800" b="1" dirty="0">
                <a:latin typeface="宋体" panose="02010600030101010101" pitchFamily="2" charset="-122"/>
                <a:ea typeface="宋体" panose="02010600030101010101" pitchFamily="2" charset="-122"/>
              </a:rPr>
              <a:t>使用和扩展</a:t>
            </a:r>
            <a:r>
              <a:rPr lang="en-US" altLang="zh-CN" sz="2800" b="1" dirty="0">
                <a:latin typeface="宋体" panose="02010600030101010101" pitchFamily="2" charset="-122"/>
                <a:ea typeface="宋体" panose="02010600030101010101" pitchFamily="2" charset="-122"/>
              </a:rPr>
              <a:t>UML</a:t>
            </a:r>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sz="4000" dirty="0"/>
              <a:t>3.2 </a:t>
            </a:r>
            <a:r>
              <a:rPr lang="zh-CN" altLang="en-US" sz="4000" dirty="0"/>
              <a:t>面向对象方法与</a:t>
            </a:r>
            <a:r>
              <a:rPr lang="en-US" altLang="zh-CN" sz="4000" dirty="0"/>
              <a:t>UML</a:t>
            </a:r>
            <a:endParaRPr lang="zh-CN" altLang="en-US" sz="40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457200" y="1428736"/>
            <a:ext cx="8229600" cy="4525963"/>
          </a:xfrm>
        </p:spPr>
        <p:txBody>
          <a:bodyPr/>
          <a:lstStyle/>
          <a:p>
            <a:pPr eaLnBrk="1" hangingPunct="1">
              <a:buFont typeface="Wingdings" panose="05000000000000000000" pitchFamily="2" charset="2"/>
              <a:buChar char="l"/>
            </a:pPr>
            <a:r>
              <a:rPr lang="zh-CN" altLang="en-US" sz="2800" b="1" dirty="0">
                <a:solidFill>
                  <a:srgbClr val="C00000"/>
                </a:solidFill>
                <a:latin typeface="宋体" panose="02010600030101010101" pitchFamily="2" charset="-122"/>
                <a:ea typeface="宋体" panose="02010600030101010101" pitchFamily="2" charset="-122"/>
              </a:rPr>
              <a:t>事物</a:t>
            </a:r>
            <a:r>
              <a:rPr lang="zh-CN" altLang="en-US" sz="2800" dirty="0">
                <a:latin typeface="宋体" panose="02010600030101010101" pitchFamily="2" charset="-122"/>
                <a:ea typeface="宋体" panose="02010600030101010101" pitchFamily="2" charset="-122"/>
              </a:rPr>
              <a:t>是对模型中最具代表性成分的抽象，在</a:t>
            </a:r>
            <a:r>
              <a:rPr lang="en-US" altLang="zh-CN" sz="2800" dirty="0">
                <a:latin typeface="宋体" panose="02010600030101010101" pitchFamily="2" charset="-122"/>
                <a:ea typeface="宋体" panose="02010600030101010101" pitchFamily="2" charset="-122"/>
              </a:rPr>
              <a:t>UML</a:t>
            </a:r>
            <a:r>
              <a:rPr lang="zh-CN" altLang="en-US" sz="2800" dirty="0">
                <a:latin typeface="宋体" panose="02010600030101010101" pitchFamily="2" charset="-122"/>
                <a:ea typeface="宋体" panose="02010600030101010101" pitchFamily="2" charset="-122"/>
              </a:rPr>
              <a:t>中，可以分为</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结构事物</a:t>
            </a:r>
            <a:r>
              <a:rPr lang="zh-CN" altLang="en-US" sz="2800" dirty="0">
                <a:latin typeface="宋体" panose="02010600030101010101" pitchFamily="2" charset="-122"/>
                <a:ea typeface="宋体" panose="02010600030101010101" pitchFamily="2" charset="-122"/>
              </a:rPr>
              <a:t>、</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行为事物</a:t>
            </a:r>
            <a:r>
              <a:rPr lang="zh-CN" altLang="en-US" sz="2800" dirty="0">
                <a:latin typeface="宋体" panose="02010600030101010101" pitchFamily="2" charset="-122"/>
                <a:ea typeface="宋体" panose="02010600030101010101" pitchFamily="2" charset="-122"/>
              </a:rPr>
              <a:t>、</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分组事物</a:t>
            </a:r>
            <a:r>
              <a:rPr lang="zh-CN" altLang="en-US" sz="2800" dirty="0">
                <a:latin typeface="宋体" panose="02010600030101010101" pitchFamily="2" charset="-122"/>
                <a:ea typeface="宋体" panose="02010600030101010101" pitchFamily="2" charset="-122"/>
              </a:rPr>
              <a:t>和</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注释事物</a:t>
            </a:r>
            <a:r>
              <a:rPr lang="en-US" altLang="zh-CN" sz="2800" b="1" dirty="0">
                <a:solidFill>
                  <a:srgbClr val="C00000"/>
                </a:solidFill>
                <a:latin typeface="宋体" panose="02010600030101010101" pitchFamily="2" charset="-122"/>
                <a:ea typeface="宋体" panose="02010600030101010101" pitchFamily="2" charset="-122"/>
              </a:rPr>
              <a:t>4</a:t>
            </a:r>
            <a:r>
              <a:rPr lang="zh-CN" altLang="en-US" sz="2800" b="1" dirty="0">
                <a:solidFill>
                  <a:srgbClr val="C00000"/>
                </a:solidFill>
                <a:latin typeface="宋体" panose="02010600030101010101" pitchFamily="2" charset="-122"/>
                <a:ea typeface="宋体" panose="02010600030101010101" pitchFamily="2" charset="-122"/>
              </a:rPr>
              <a:t>类</a:t>
            </a:r>
            <a:r>
              <a:rPr lang="zh-CN" altLang="en-US" sz="2800" dirty="0">
                <a:latin typeface="宋体" panose="02010600030101010101" pitchFamily="2" charset="-122"/>
                <a:ea typeface="宋体" panose="02010600030101010101" pitchFamily="2" charset="-122"/>
              </a:rPr>
              <a:t>。 </a:t>
            </a:r>
            <a:endParaRPr lang="zh-CN" altLang="en-US" sz="2800" dirty="0">
              <a:latin typeface="宋体" panose="02010600030101010101" pitchFamily="2" charset="-122"/>
              <a:ea typeface="宋体" panose="02010600030101010101" pitchFamily="2" charset="-122"/>
            </a:endParaRPr>
          </a:p>
        </p:txBody>
      </p:sp>
      <p:pic>
        <p:nvPicPr>
          <p:cNvPr id="36868"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071538" y="2898797"/>
            <a:ext cx="7143800" cy="3744913"/>
          </a:xfrm>
          <a:prstGeom prst="rect">
            <a:avLst/>
          </a:prstGeom>
          <a:noFill/>
          <a:ln w="9525">
            <a:noFill/>
            <a:miter lim="800000"/>
            <a:headEnd/>
            <a:tailEnd/>
          </a:ln>
        </p:spPr>
      </p:pic>
      <p:sp>
        <p:nvSpPr>
          <p:cNvPr id="6"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3.2.3</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rPr>
              <a:t>事物</a:t>
            </a:r>
            <a:endParaRPr lang="zh-CN" altLang="en-US" sz="3200" dirty="0">
              <a:solidFill>
                <a:schemeClr val="bg1"/>
              </a:solidFill>
              <a:latin typeface="+mj-ea"/>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a:xfrm>
            <a:off x="428596" y="1643050"/>
            <a:ext cx="8362950" cy="1571636"/>
          </a:xfrm>
        </p:spPr>
        <p:txBody>
          <a:bodyPr/>
          <a:lstStyle/>
          <a:p>
            <a:pPr marL="441325" indent="-441325" eaLnBrk="1" hangingPunct="1">
              <a:buFont typeface="+mj-lt"/>
              <a:buAutoNum type="romanUcPeriod"/>
            </a:pPr>
            <a:r>
              <a:rPr lang="zh-CN" altLang="en-US" sz="2800" b="1" dirty="0">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结构事物：</a:t>
            </a:r>
            <a:r>
              <a:rPr lang="zh-CN" altLang="en-US" sz="2800" dirty="0">
                <a:latin typeface="宋体" panose="02010600030101010101" pitchFamily="2" charset="-122"/>
                <a:ea typeface="宋体" panose="02010600030101010101" pitchFamily="2" charset="-122"/>
              </a:rPr>
              <a:t>是</a:t>
            </a:r>
            <a:r>
              <a:rPr lang="en-US" altLang="zh-CN" sz="2800" dirty="0">
                <a:latin typeface="宋体" panose="02010600030101010101" pitchFamily="2" charset="-122"/>
                <a:ea typeface="宋体" panose="02010600030101010101" pitchFamily="2" charset="-122"/>
              </a:rPr>
              <a:t>UML</a:t>
            </a:r>
            <a:r>
              <a:rPr lang="zh-CN" altLang="en-US" sz="2800" dirty="0">
                <a:latin typeface="宋体" panose="02010600030101010101" pitchFamily="2" charset="-122"/>
                <a:ea typeface="宋体" panose="02010600030101010101" pitchFamily="2" charset="-122"/>
              </a:rPr>
              <a:t>模型的</a:t>
            </a:r>
            <a:r>
              <a:rPr lang="zh-CN" altLang="en-US" sz="2800" b="1" dirty="0">
                <a:solidFill>
                  <a:srgbClr val="3366FF"/>
                </a:solidFill>
                <a:latin typeface="宋体" panose="02010600030101010101" pitchFamily="2" charset="-122"/>
                <a:ea typeface="宋体" panose="02010600030101010101" pitchFamily="2" charset="-122"/>
              </a:rPr>
              <a:t>静态部分</a:t>
            </a:r>
            <a:r>
              <a:rPr lang="zh-CN" altLang="en-US" sz="2800" dirty="0">
                <a:latin typeface="宋体" panose="02010600030101010101" pitchFamily="2" charset="-122"/>
                <a:ea typeface="宋体" panose="02010600030101010101" pitchFamily="2" charset="-122"/>
              </a:rPr>
              <a:t>，</a:t>
            </a:r>
            <a:r>
              <a:rPr lang="zh-CN" altLang="en-US" sz="2800" b="1" dirty="0">
                <a:solidFill>
                  <a:srgbClr val="3366FF"/>
                </a:solidFill>
                <a:latin typeface="宋体" panose="02010600030101010101" pitchFamily="2" charset="-122"/>
                <a:ea typeface="宋体" panose="02010600030101010101" pitchFamily="2" charset="-122"/>
              </a:rPr>
              <a:t>主要用来描述概念的或物理的元素</a:t>
            </a:r>
            <a:r>
              <a:rPr lang="zh-CN" altLang="en-US" sz="2800" dirty="0">
                <a:latin typeface="宋体" panose="02010600030101010101" pitchFamily="2" charset="-122"/>
                <a:ea typeface="宋体" panose="02010600030101010101" pitchFamily="2" charset="-122"/>
              </a:rPr>
              <a:t>，包括类、主动类、接口、对象、用例、参与者、协作、构件和节点等。</a:t>
            </a:r>
            <a:endParaRPr lang="zh-CN" altLang="en-US" sz="2800" dirty="0">
              <a:latin typeface="宋体" panose="02010600030101010101" pitchFamily="2" charset="-122"/>
              <a:ea typeface="宋体" panose="02010600030101010101" pitchFamily="2" charset="-122"/>
            </a:endParaRPr>
          </a:p>
        </p:txBody>
      </p:sp>
      <p:pic>
        <p:nvPicPr>
          <p:cNvPr id="37892"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6572264" y="3357562"/>
            <a:ext cx="1776642" cy="3144118"/>
          </a:xfrm>
          <a:prstGeom prst="rect">
            <a:avLst/>
          </a:prstGeom>
          <a:noFill/>
          <a:ln w="9525">
            <a:noFill/>
            <a:miter lim="800000"/>
            <a:headEnd/>
            <a:tailEnd/>
          </a:ln>
        </p:spPr>
      </p:pic>
      <p:sp>
        <p:nvSpPr>
          <p:cNvPr id="5" name="Rectangle 3"/>
          <p:cNvSpPr txBox="1">
            <a:spLocks noChangeArrowheads="1"/>
          </p:cNvSpPr>
          <p:nvPr/>
        </p:nvSpPr>
        <p:spPr bwMode="auto">
          <a:xfrm>
            <a:off x="928662" y="3786190"/>
            <a:ext cx="4572032" cy="2500330"/>
          </a:xfrm>
          <a:prstGeom prst="rect">
            <a:avLst/>
          </a:prstGeom>
          <a:noFill/>
          <a:ln w="9525">
            <a:noFill/>
            <a:miter lim="800000"/>
          </a:ln>
        </p:spPr>
        <p:txBody>
          <a:bodyPr vert="horz" wrap="square" lIns="91440" tIns="45720" rIns="91440" bIns="45720" numCol="1" anchor="t" anchorCtr="0" compatLnSpc="1"/>
          <a:lstStyle/>
          <a:p>
            <a:pPr marL="514350" marR="0" lvl="0" indent="-514350" algn="l" defTabSz="914400" rtl="0" eaLnBrk="1" fontAlgn="base" latinLnBrk="0" hangingPunct="1">
              <a:lnSpc>
                <a:spcPct val="100000"/>
              </a:lnSpc>
              <a:spcBef>
                <a:spcPct val="20000"/>
              </a:spcBef>
              <a:spcAft>
                <a:spcPct val="0"/>
              </a:spcAft>
              <a:buClrTx/>
              <a:buSzTx/>
              <a:buFont typeface="+mj-ea"/>
              <a:buAutoNum type="circleNumDbPlain"/>
              <a:defRPr/>
            </a:pP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类（</a:t>
            </a:r>
            <a:r>
              <a:rPr kumimoji="0" lang="en-US" altLang="zh-CN"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class</a:t>
            </a: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a:t>
            </a:r>
            <a:endParaRPr kumimoji="0" lang="en-US" altLang="zh-CN"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endParaRPr>
          </a:p>
          <a:p>
            <a:pPr marL="809625" marR="0" lvl="0" indent="-3619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类用带有类名、属性和操作的矩形框来表示。</a:t>
            </a:r>
            <a:endParaRPr kumimoji="0" lang="zh-CN" altLang="en-US"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7"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3.2.3</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rPr>
              <a:t>事物</a:t>
            </a:r>
            <a:endParaRPr lang="zh-CN" altLang="en-US" sz="3200" dirty="0">
              <a:solidFill>
                <a:schemeClr val="bg1"/>
              </a:solidFill>
              <a:latin typeface="+mj-ea"/>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285720" y="1428736"/>
            <a:ext cx="4972056" cy="1900238"/>
          </a:xfrm>
        </p:spPr>
        <p:txBody>
          <a:bodyPr/>
          <a:lstStyle/>
          <a:p>
            <a:pPr marL="514350" indent="-514350" eaLnBrk="1" hangingPunct="1">
              <a:buFont typeface="+mj-ea"/>
              <a:buAutoNum type="circleNumDbPlain" startAt="2"/>
            </a:pP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主动类（</a:t>
            </a:r>
            <a:r>
              <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active class</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625475" indent="-335280" eaLnBrk="1" hangingPunct="1">
              <a:buFont typeface="Arial" panose="020B0604020202020204" pitchFamily="34" charset="0"/>
              <a:buChar char="•"/>
            </a:pPr>
            <a:r>
              <a:rPr lang="zh-CN" altLang="en-US" sz="2800" dirty="0">
                <a:latin typeface="楷体_GB2312" pitchFamily="49" charset="-122"/>
                <a:ea typeface="楷体_GB2312" pitchFamily="49" charset="-122"/>
              </a:rPr>
              <a:t>主动类的实例应具有一个或多个进程或线程，能够启动控制活动。</a:t>
            </a:r>
            <a:endParaRPr lang="zh-CN" altLang="en-US" sz="2800" dirty="0">
              <a:ea typeface="宋体" panose="02010600030101010101" pitchFamily="2" charset="-122"/>
            </a:endParaRPr>
          </a:p>
        </p:txBody>
      </p:sp>
      <p:pic>
        <p:nvPicPr>
          <p:cNvPr id="38916"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6429389" y="1428736"/>
            <a:ext cx="2071701" cy="2369035"/>
          </a:xfrm>
          <a:prstGeom prst="rect">
            <a:avLst/>
          </a:prstGeom>
          <a:noFill/>
          <a:ln w="9525">
            <a:noFill/>
            <a:miter lim="800000"/>
            <a:headEnd/>
            <a:tailEnd/>
          </a:ln>
        </p:spPr>
      </p:pic>
      <p:sp>
        <p:nvSpPr>
          <p:cNvPr id="6"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3.2.3</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rPr>
              <a:t>事物</a:t>
            </a:r>
            <a:endParaRPr lang="zh-CN" altLang="en-US" sz="3200" dirty="0">
              <a:solidFill>
                <a:schemeClr val="bg1"/>
              </a:solidFill>
              <a:latin typeface="+mj-ea"/>
            </a:endParaRPr>
          </a:p>
        </p:txBody>
      </p:sp>
      <p:sp>
        <p:nvSpPr>
          <p:cNvPr id="7" name="Rectangle 3"/>
          <p:cNvSpPr txBox="1">
            <a:spLocks noChangeArrowheads="1"/>
          </p:cNvSpPr>
          <p:nvPr/>
        </p:nvSpPr>
        <p:spPr bwMode="auto">
          <a:xfrm>
            <a:off x="214282" y="3429000"/>
            <a:ext cx="5400684" cy="3186122"/>
          </a:xfrm>
          <a:prstGeom prst="rect">
            <a:avLst/>
          </a:prstGeom>
          <a:noFill/>
          <a:ln w="9525">
            <a:noFill/>
            <a:miter lim="800000"/>
          </a:ln>
        </p:spPr>
        <p:txBody>
          <a:bodyPr vert="horz" wrap="square" lIns="91440" tIns="45720" rIns="91440" bIns="45720" numCol="1" anchor="t" anchorCtr="0" compatLnSpc="1"/>
          <a:lstStyle/>
          <a:p>
            <a:pPr marL="514350" marR="0" lvl="0" indent="-514350" algn="l" defTabSz="914400" rtl="0" eaLnBrk="1" fontAlgn="base" latinLnBrk="0" hangingPunct="1">
              <a:lnSpc>
                <a:spcPct val="100000"/>
              </a:lnSpc>
              <a:spcBef>
                <a:spcPts val="0"/>
              </a:spcBef>
              <a:spcAft>
                <a:spcPts val="0"/>
              </a:spcAft>
              <a:buClrTx/>
              <a:buSzTx/>
              <a:buFont typeface="+mj-ea"/>
              <a:buAutoNum type="circleNumDbPlain" startAt="3"/>
              <a:defRPr/>
            </a:pP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接口（</a:t>
            </a:r>
            <a:r>
              <a:rPr kumimoji="0" lang="en-US" altLang="zh-CN"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interface</a:t>
            </a: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a:t>
            </a:r>
            <a:endParaRPr kumimoji="0" lang="en-US" altLang="zh-CN"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endParaRPr>
          </a:p>
          <a:p>
            <a:pPr marL="62865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描述了一个类或构件的一组外部可用的服务（操作）集。</a:t>
            </a:r>
            <a:endPar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62865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接口定义的是一组操作的描述，而不是操作的实现。</a:t>
            </a:r>
            <a:endPar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62865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一般将接口画成从实现它的类或构件引出的圆圈，</a:t>
            </a:r>
            <a:r>
              <a:rPr kumimoji="0" lang="zh-CN" altLang="en-US" sz="24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cs typeface="+mn-cs"/>
              </a:rPr>
              <a:t>接口体现了使用与实现分离的原则</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endPar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00000"/>
              </a:lnSpc>
              <a:spcBef>
                <a:spcPts val="600"/>
              </a:spcBef>
              <a:spcAft>
                <a:spcPts val="600"/>
              </a:spcAft>
              <a:buClrTx/>
              <a:buSzTx/>
              <a:buFontTx/>
              <a:buBlip>
                <a:blip r:embed="rId2"/>
              </a:buBlip>
              <a:defRPr/>
            </a:pP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pic>
        <p:nvPicPr>
          <p:cNvPr id="8" name="Picture 4"/>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6429388" y="4357694"/>
            <a:ext cx="2000263" cy="1520304"/>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428596" y="1714488"/>
            <a:ext cx="5122863" cy="1500198"/>
          </a:xfrm>
        </p:spPr>
        <p:txBody>
          <a:bodyPr/>
          <a:lstStyle/>
          <a:p>
            <a:pPr marL="514350" indent="-514350" eaLnBrk="1" hangingPunct="1">
              <a:buFont typeface="+mj-ea"/>
              <a:buAutoNum type="circleNumDbPlain" startAt="4"/>
            </a:pP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对象（</a:t>
            </a:r>
            <a:r>
              <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object</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400" dirty="0">
                <a:latin typeface="楷体_GB2312" pitchFamily="49" charset="-122"/>
                <a:ea typeface="楷体_GB2312" pitchFamily="49" charset="-122"/>
              </a:rPr>
              <a:t>── 对象是类的实例，其名字下边加下划线，对象的属性值需明确给出。</a:t>
            </a:r>
            <a:endParaRPr lang="en-US" altLang="zh-CN" sz="2400" dirty="0">
              <a:latin typeface="楷体_GB2312" pitchFamily="49" charset="-122"/>
              <a:ea typeface="楷体_GB2312" pitchFamily="49" charset="-122"/>
            </a:endParaRPr>
          </a:p>
        </p:txBody>
      </p:sp>
      <p:pic>
        <p:nvPicPr>
          <p:cNvPr id="40964"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6443663" y="1652586"/>
            <a:ext cx="1800225" cy="1562100"/>
          </a:xfrm>
          <a:prstGeom prst="rect">
            <a:avLst/>
          </a:prstGeom>
          <a:noFill/>
          <a:ln w="9525">
            <a:noFill/>
            <a:miter lim="800000"/>
            <a:headEnd/>
            <a:tailEnd/>
          </a:ln>
        </p:spPr>
      </p:pic>
      <p:pic>
        <p:nvPicPr>
          <p:cNvPr id="40965" name="Picture 5"/>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6286512" y="4214818"/>
            <a:ext cx="2078037" cy="1341437"/>
          </a:xfrm>
          <a:prstGeom prst="rect">
            <a:avLst/>
          </a:prstGeom>
          <a:noFill/>
          <a:ln w="9525">
            <a:noFill/>
            <a:miter lim="800000"/>
            <a:headEnd/>
            <a:tailEnd/>
          </a:ln>
        </p:spPr>
      </p:pic>
      <p:sp>
        <p:nvSpPr>
          <p:cNvPr id="7"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3.2.3</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rPr>
              <a:t>事物</a:t>
            </a:r>
            <a:endParaRPr lang="zh-CN" altLang="en-US" sz="3200" dirty="0">
              <a:solidFill>
                <a:schemeClr val="bg1"/>
              </a:solidFill>
              <a:latin typeface="+mj-ea"/>
            </a:endParaRPr>
          </a:p>
        </p:txBody>
      </p:sp>
      <p:sp>
        <p:nvSpPr>
          <p:cNvPr id="8" name="Rectangle 3"/>
          <p:cNvSpPr txBox="1">
            <a:spLocks noChangeArrowheads="1"/>
          </p:cNvSpPr>
          <p:nvPr/>
        </p:nvSpPr>
        <p:spPr bwMode="auto">
          <a:xfrm>
            <a:off x="500034" y="3786190"/>
            <a:ext cx="5122863" cy="2571768"/>
          </a:xfrm>
          <a:prstGeom prst="rect">
            <a:avLst/>
          </a:prstGeom>
          <a:noFill/>
          <a:ln w="9525">
            <a:noFill/>
            <a:miter lim="800000"/>
          </a:ln>
        </p:spPr>
        <p:txBody>
          <a:bodyPr vert="horz" wrap="square" lIns="91440" tIns="45720" rIns="91440" bIns="45720" numCol="1" anchor="t" anchorCtr="0" compatLnSpc="1"/>
          <a:lstStyle/>
          <a:p>
            <a:pPr marL="514350" marR="0" lvl="0" indent="-514350" algn="l" defTabSz="914400" rtl="0" eaLnBrk="1" fontAlgn="base" latinLnBrk="0" hangingPunct="1">
              <a:lnSpc>
                <a:spcPct val="100000"/>
              </a:lnSpc>
              <a:spcBef>
                <a:spcPct val="20000"/>
              </a:spcBef>
              <a:spcAft>
                <a:spcPct val="0"/>
              </a:spcAft>
              <a:buClrTx/>
              <a:buSzTx/>
              <a:buFont typeface="+mj-ea"/>
              <a:buAutoNum type="circleNumDbPlain" startAt="5"/>
              <a:defRPr/>
            </a:pP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用例（</a:t>
            </a:r>
            <a:r>
              <a:rPr kumimoji="0" lang="en-US" altLang="zh-CN"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use case</a:t>
            </a: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a:t>
            </a: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 也称用况，用于表示系统想要实现的行为，即描述一组动作序列（即场景）。而系统执行这组动作后将产生一个对特定参与者有价值的结果。</a:t>
            </a:r>
            <a:endPar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
        <p:nvSpPr>
          <p:cNvPr id="9" name="灯片编号占位符 8"/>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500034" y="1571612"/>
            <a:ext cx="5122863" cy="1714512"/>
          </a:xfrm>
        </p:spPr>
        <p:txBody>
          <a:bodyPr/>
          <a:lstStyle/>
          <a:p>
            <a:pPr eaLnBrk="1" hangingPunct="1">
              <a:buFontTx/>
              <a:buNone/>
            </a:pP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）参与者（</a:t>
            </a:r>
            <a:r>
              <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actor</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400" dirty="0">
                <a:latin typeface="楷体_GB2312" pitchFamily="49" charset="-122"/>
                <a:ea typeface="楷体_GB2312" pitchFamily="49" charset="-122"/>
              </a:rPr>
              <a:t>── 也称角色，是指与系统有信息交互关系的人、软件系统或硬件设备，在图形上用简化的小木头人表示。</a:t>
            </a:r>
            <a:endParaRPr lang="zh-CN" altLang="en-US" sz="2400" dirty="0">
              <a:latin typeface="楷体_GB2312" pitchFamily="49" charset="-122"/>
              <a:ea typeface="楷体_GB2312" pitchFamily="49" charset="-122"/>
            </a:endParaRPr>
          </a:p>
        </p:txBody>
      </p:sp>
      <p:pic>
        <p:nvPicPr>
          <p:cNvPr id="41988"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6881813" y="1773237"/>
            <a:ext cx="1293812" cy="1584325"/>
          </a:xfrm>
          <a:prstGeom prst="rect">
            <a:avLst/>
          </a:prstGeom>
          <a:noFill/>
          <a:ln w="9525">
            <a:noFill/>
            <a:miter lim="800000"/>
            <a:headEnd/>
            <a:tailEnd/>
          </a:ln>
        </p:spPr>
      </p:pic>
      <p:pic>
        <p:nvPicPr>
          <p:cNvPr id="41989" name="Picture 5"/>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6516688" y="4243403"/>
            <a:ext cx="2105025" cy="1400175"/>
          </a:xfrm>
          <a:prstGeom prst="rect">
            <a:avLst/>
          </a:prstGeom>
          <a:noFill/>
          <a:ln w="9525">
            <a:noFill/>
            <a:miter lim="800000"/>
            <a:headEnd/>
            <a:tailEnd/>
          </a:ln>
        </p:spPr>
      </p:pic>
      <p:sp>
        <p:nvSpPr>
          <p:cNvPr id="7"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3.2.3</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rPr>
              <a:t>事物</a:t>
            </a:r>
            <a:endParaRPr lang="zh-CN" altLang="en-US" sz="3200" dirty="0">
              <a:solidFill>
                <a:schemeClr val="bg1"/>
              </a:solidFill>
              <a:latin typeface="+mj-ea"/>
            </a:endParaRPr>
          </a:p>
        </p:txBody>
      </p:sp>
      <p:sp>
        <p:nvSpPr>
          <p:cNvPr id="8" name="Rectangle 3"/>
          <p:cNvSpPr txBox="1">
            <a:spLocks noChangeArrowheads="1"/>
          </p:cNvSpPr>
          <p:nvPr/>
        </p:nvSpPr>
        <p:spPr bwMode="auto">
          <a:xfrm>
            <a:off x="500034" y="3429000"/>
            <a:ext cx="5122863" cy="3214710"/>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a:t>
            </a:r>
            <a:r>
              <a:rPr kumimoji="0" lang="en-US" altLang="zh-CN"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7</a:t>
            </a: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）协作（</a:t>
            </a:r>
            <a:r>
              <a:rPr kumimoji="0" lang="en-US" altLang="zh-CN"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collaboration</a:t>
            </a: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a:t>
            </a: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 用例仅描述要实现的行为，不描述这些行为的实现。这种实现用协作描述。</a:t>
            </a:r>
            <a:endPar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  协作定义交互，描述一组角色实体和其他实体如何通过协同工作来完成一个功能或行为。类可以参与几个协作。</a:t>
            </a:r>
            <a:endPar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
        <p:nvSpPr>
          <p:cNvPr id="9" name="灯片编号占位符 8"/>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428596" y="1571612"/>
            <a:ext cx="5327650" cy="1785950"/>
          </a:xfrm>
        </p:spPr>
        <p:txBody>
          <a:bodyPr/>
          <a:lstStyle/>
          <a:p>
            <a:pPr eaLnBrk="1" hangingPunct="1">
              <a:buFontTx/>
              <a:buNone/>
            </a:pP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8</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）构件（</a:t>
            </a:r>
            <a:r>
              <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component</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400" dirty="0">
                <a:latin typeface="楷体_GB2312" pitchFamily="49" charset="-122"/>
                <a:ea typeface="楷体_GB2312" pitchFamily="49" charset="-122"/>
              </a:rPr>
              <a:t>── 也称组件，是系统中物理的、可替代的部件。它通常是描述一些逻辑元素的物理包。</a:t>
            </a:r>
            <a:endParaRPr lang="zh-CN" altLang="en-US" sz="2400" dirty="0">
              <a:latin typeface="楷体_GB2312" pitchFamily="49" charset="-122"/>
              <a:ea typeface="楷体_GB2312" pitchFamily="49" charset="-122"/>
            </a:endParaRPr>
          </a:p>
        </p:txBody>
      </p:sp>
      <p:pic>
        <p:nvPicPr>
          <p:cNvPr id="43012"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6243663" y="1752601"/>
            <a:ext cx="1971675" cy="1819275"/>
          </a:xfrm>
          <a:prstGeom prst="rect">
            <a:avLst/>
          </a:prstGeom>
          <a:noFill/>
          <a:ln w="9525">
            <a:noFill/>
            <a:miter lim="800000"/>
            <a:headEnd/>
            <a:tailEnd/>
          </a:ln>
        </p:spPr>
      </p:pic>
      <p:pic>
        <p:nvPicPr>
          <p:cNvPr id="43013" name="Picture 5"/>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6227763" y="4019568"/>
            <a:ext cx="2016125" cy="1909762"/>
          </a:xfrm>
          <a:prstGeom prst="rect">
            <a:avLst/>
          </a:prstGeom>
          <a:noFill/>
          <a:ln w="9525">
            <a:noFill/>
            <a:miter lim="800000"/>
            <a:headEnd/>
            <a:tailEnd/>
          </a:ln>
        </p:spPr>
      </p:pic>
      <p:sp>
        <p:nvSpPr>
          <p:cNvPr id="7" name="Rectangle 2"/>
          <p:cNvSpPr>
            <a:spLocks noGrp="1" noChangeArrowheads="1"/>
          </p:cNvSpPr>
          <p:nvPr>
            <p:ph type="title"/>
          </p:nvPr>
        </p:nvSpPr>
        <p:spPr>
          <a:xfrm>
            <a:off x="457200" y="211138"/>
            <a:ext cx="8229600" cy="1143000"/>
          </a:xfrm>
        </p:spPr>
        <p:txBody>
          <a:bodyPr/>
          <a:lstStyle/>
          <a:p>
            <a:pPr>
              <a:lnSpc>
                <a:spcPts val="4000"/>
              </a:lnSpc>
            </a:pPr>
            <a:r>
              <a:rPr lang="en-US" altLang="zh-CN" dirty="0"/>
              <a:t> </a:t>
            </a:r>
            <a:r>
              <a:rPr lang="en-US" altLang="zh-CN" sz="4000" dirty="0"/>
              <a:t>3.2 </a:t>
            </a:r>
            <a:r>
              <a:rPr lang="zh-CN" altLang="en-US" sz="4000" dirty="0"/>
              <a:t>面向对象方法与</a:t>
            </a:r>
            <a:r>
              <a:rPr lang="en-US" altLang="zh-CN" sz="4000" dirty="0"/>
              <a:t>UML</a:t>
            </a:r>
            <a:br>
              <a:rPr lang="en-US" altLang="zh-CN" dirty="0"/>
            </a:br>
            <a:r>
              <a:rPr lang="en-US" altLang="zh-CN" dirty="0"/>
              <a:t>                 </a:t>
            </a:r>
            <a:r>
              <a:rPr lang="en-US" altLang="zh-CN" sz="3200" dirty="0"/>
              <a:t>3.2.3</a:t>
            </a:r>
            <a:r>
              <a:rPr lang="en-US" altLang="zh-CN" sz="3200" dirty="0">
                <a:solidFill>
                  <a:schemeClr val="bg1"/>
                </a:solidFill>
                <a:latin typeface="+mj-ea"/>
              </a:rPr>
              <a:t> </a:t>
            </a:r>
            <a:r>
              <a:rPr lang="en-US" altLang="zh-CN" sz="3200" dirty="0">
                <a:solidFill>
                  <a:schemeClr val="bg1"/>
                </a:solidFill>
              </a:rPr>
              <a:t>UML</a:t>
            </a:r>
            <a:r>
              <a:rPr lang="zh-CN" altLang="en-US" sz="3200" dirty="0">
                <a:solidFill>
                  <a:schemeClr val="bg1"/>
                </a:solidFill>
              </a:rPr>
              <a:t>事物</a:t>
            </a:r>
            <a:endParaRPr lang="zh-CN" altLang="en-US" sz="3200" dirty="0">
              <a:solidFill>
                <a:schemeClr val="bg1"/>
              </a:solidFill>
              <a:latin typeface="+mj-ea"/>
            </a:endParaRPr>
          </a:p>
        </p:txBody>
      </p:sp>
      <p:sp>
        <p:nvSpPr>
          <p:cNvPr id="8" name="Rectangle 3"/>
          <p:cNvSpPr txBox="1">
            <a:spLocks noChangeArrowheads="1"/>
          </p:cNvSpPr>
          <p:nvPr/>
        </p:nvSpPr>
        <p:spPr bwMode="auto">
          <a:xfrm>
            <a:off x="428596" y="4000497"/>
            <a:ext cx="5327650" cy="2000271"/>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a:t>
            </a:r>
            <a:r>
              <a:rPr kumimoji="0" lang="en-US" altLang="zh-CN"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9</a:t>
            </a: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）节点（</a:t>
            </a:r>
            <a:r>
              <a:rPr kumimoji="0" lang="en-US" altLang="zh-CN"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node</a:t>
            </a:r>
            <a:r>
              <a:rPr kumimoji="0" lang="zh-CN" altLang="en-US" sz="28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a:t>
            </a: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 是在运行时存在的物理元素。它代表一种可计算的资源，通常具有一定的记忆能力和处理能力。</a:t>
            </a:r>
            <a:endPar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Blip>
                <a:blip r:embed="rId3"/>
              </a:buBlip>
              <a:defRPr/>
            </a:pPr>
            <a:endPar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7" name="Rectangle 3"/>
          <p:cNvSpPr>
            <a:spLocks noGrp="1" noChangeArrowheads="1"/>
          </p:cNvSpPr>
          <p:nvPr>
            <p:ph idx="1"/>
          </p:nvPr>
        </p:nvSpPr>
        <p:spPr>
          <a:xfrm>
            <a:off x="179388" y="1428736"/>
            <a:ext cx="8964612" cy="4114800"/>
          </a:xfrm>
        </p:spPr>
        <p:txBody>
          <a:bodyPr/>
          <a:lstStyle/>
          <a:p>
            <a:pPr eaLnBrk="1" hangingPunct="1"/>
            <a:r>
              <a:rPr lang="en-US" altLang="zh-CN" sz="2800" b="1" dirty="0">
                <a:solidFill>
                  <a:schemeClr val="tx1"/>
                </a:solidFill>
                <a:ea typeface="宋体" panose="02010600030101010101" pitchFamily="2" charset="-122"/>
                <a:cs typeface="楷体_GB2312" pitchFamily="49" charset="-122"/>
              </a:rPr>
              <a:t>Initially, the traditional paradigm was successful</a:t>
            </a:r>
            <a:endParaRPr lang="en-US" altLang="zh-CN" sz="2800" b="1" dirty="0">
              <a:solidFill>
                <a:schemeClr val="tx1"/>
              </a:solidFill>
              <a:ea typeface="宋体" panose="02010600030101010101" pitchFamily="2" charset="-122"/>
              <a:cs typeface="楷体_GB2312" pitchFamily="49" charset="-122"/>
            </a:endParaRPr>
          </a:p>
          <a:p>
            <a:pPr lvl="1" eaLnBrk="1" hangingPunct="1"/>
            <a:r>
              <a:rPr lang="en-US" altLang="zh-CN" sz="2400" b="1" dirty="0">
                <a:ea typeface="宋体" panose="02010600030101010101" pitchFamily="2" charset="-122"/>
                <a:cs typeface="楷体_GB2312" pitchFamily="49" charset="-122"/>
              </a:rPr>
              <a:t>Any approach is better than no approach at all</a:t>
            </a:r>
            <a:endParaRPr lang="en-US" altLang="zh-CN" sz="2400" b="1" dirty="0">
              <a:ea typeface="宋体" panose="02010600030101010101" pitchFamily="2" charset="-122"/>
              <a:cs typeface="楷体_GB2312" pitchFamily="49" charset="-122"/>
            </a:endParaRPr>
          </a:p>
          <a:p>
            <a:pPr eaLnBrk="1" hangingPunct="1"/>
            <a:r>
              <a:rPr lang="en-US" altLang="zh-CN" sz="2800" b="1" dirty="0">
                <a:solidFill>
                  <a:schemeClr val="tx1"/>
                </a:solidFill>
                <a:ea typeface="宋体" panose="02010600030101010101" pitchFamily="2" charset="-122"/>
                <a:cs typeface="楷体_GB2312" pitchFamily="49" charset="-122"/>
              </a:rPr>
              <a:t>During the 1980s</a:t>
            </a:r>
            <a:endParaRPr lang="en-US" altLang="zh-CN" sz="2800" b="1" dirty="0">
              <a:solidFill>
                <a:schemeClr val="tx1"/>
              </a:solidFill>
              <a:ea typeface="宋体" panose="02010600030101010101" pitchFamily="2" charset="-122"/>
              <a:cs typeface="楷体_GB2312" pitchFamily="49" charset="-122"/>
            </a:endParaRPr>
          </a:p>
          <a:p>
            <a:pPr lvl="1" eaLnBrk="1" hangingPunct="1"/>
            <a:r>
              <a:rPr lang="en-US" altLang="zh-CN" sz="2400" b="1" dirty="0">
                <a:ea typeface="宋体" panose="02010600030101010101" pitchFamily="2" charset="-122"/>
                <a:cs typeface="楷体_GB2312" pitchFamily="49" charset="-122"/>
              </a:rPr>
              <a:t>Larger computers became affordable</a:t>
            </a:r>
            <a:endParaRPr lang="en-US" altLang="zh-CN" sz="2400" b="1" dirty="0">
              <a:ea typeface="宋体" panose="02010600030101010101" pitchFamily="2" charset="-122"/>
              <a:cs typeface="楷体_GB2312" pitchFamily="49" charset="-122"/>
            </a:endParaRPr>
          </a:p>
          <a:p>
            <a:pPr lvl="1" eaLnBrk="1" hangingPunct="1"/>
            <a:r>
              <a:rPr lang="en-US" altLang="zh-CN" sz="2400" b="1" dirty="0">
                <a:ea typeface="宋体" panose="02010600030101010101" pitchFamily="2" charset="-122"/>
                <a:cs typeface="楷体_GB2312" pitchFamily="49" charset="-122"/>
              </a:rPr>
              <a:t>Information systems grew in size</a:t>
            </a:r>
            <a:endParaRPr lang="en-US" altLang="zh-CN" sz="2400" b="1" dirty="0">
              <a:ea typeface="宋体" panose="02010600030101010101" pitchFamily="2" charset="-122"/>
              <a:cs typeface="楷体_GB2312" pitchFamily="49" charset="-122"/>
            </a:endParaRPr>
          </a:p>
          <a:p>
            <a:pPr eaLnBrk="1" hangingPunct="1"/>
            <a:endParaRPr lang="en-US" altLang="zh-CN" b="1" dirty="0">
              <a:solidFill>
                <a:schemeClr val="tx1"/>
              </a:solidFill>
              <a:ea typeface="宋体" panose="02010600030101010101" pitchFamily="2" charset="-122"/>
              <a:cs typeface="楷体_GB2312" pitchFamily="49" charset="-122"/>
            </a:endParaRPr>
          </a:p>
        </p:txBody>
      </p:sp>
      <p:sp>
        <p:nvSpPr>
          <p:cNvPr id="40964" name="灯片编号占位符 4"/>
          <p:cNvSpPr>
            <a:spLocks noGrp="1"/>
          </p:cNvSpPr>
          <p:nvPr>
            <p:ph type="sldNum" sz="quarter" idx="11"/>
          </p:nvPr>
        </p:nvSpPr>
        <p:spPr>
          <a:noFill/>
        </p:spPr>
        <p:txBody>
          <a:bodyPr/>
          <a:lstStyle/>
          <a:p>
            <a:fld id="{A77663B7-93D9-4BC0-9853-6553A6E34BA7}" type="slidenum">
              <a:rPr lang="zh-CN" altLang="en-US" smtClean="0"/>
            </a:fld>
            <a:endParaRPr lang="en-US" altLang="zh-CN"/>
          </a:p>
        </p:txBody>
      </p:sp>
      <p:sp>
        <p:nvSpPr>
          <p:cNvPr id="574468" name="Rectangle 4"/>
          <p:cNvSpPr>
            <a:spLocks noChangeArrowheads="1"/>
          </p:cNvSpPr>
          <p:nvPr/>
        </p:nvSpPr>
        <p:spPr bwMode="auto">
          <a:xfrm>
            <a:off x="214283" y="4071942"/>
            <a:ext cx="4929221" cy="1382719"/>
          </a:xfrm>
          <a:prstGeom prst="rect">
            <a:avLst/>
          </a:prstGeom>
          <a:noFill/>
          <a:ln w="12700">
            <a:noFill/>
            <a:miter lim="800000"/>
          </a:ln>
        </p:spPr>
        <p:txBody>
          <a:bodyPr lIns="90488" tIns="44450" rIns="90488" bIns="44450" anchor="b"/>
          <a:lstStyle/>
          <a:p>
            <a:pPr algn="ctr"/>
            <a:r>
              <a:rPr kumimoji="1" lang="en-US" altLang="zh-CN" sz="4000" b="1" dirty="0">
                <a:solidFill>
                  <a:srgbClr val="000066"/>
                </a:solidFill>
              </a:rPr>
              <a:t>Architecting a </a:t>
            </a:r>
            <a:r>
              <a:rPr kumimoji="1" lang="en-US" altLang="zh-CN" sz="4000" b="1" dirty="0" err="1">
                <a:solidFill>
                  <a:srgbClr val="000066"/>
                </a:solidFill>
              </a:rPr>
              <a:t>highrise</a:t>
            </a:r>
            <a:endParaRPr kumimoji="1" lang="en-US" altLang="zh-CN" sz="4000" b="1" dirty="0">
              <a:solidFill>
                <a:srgbClr val="000066"/>
              </a:solidFill>
            </a:endParaRPr>
          </a:p>
        </p:txBody>
      </p:sp>
      <p:pic>
        <p:nvPicPr>
          <p:cNvPr id="574469" name="Picture 5" descr="!HIGHRIS"/>
          <p:cNvPicPr>
            <a:picLocks noChangeAspect="1" noChangeArrowheads="1"/>
          </p:cNvPicPr>
          <p:nvPr/>
        </p:nvPicPr>
        <p:blipFill>
          <a:blip r:embed="rId1"/>
          <a:srcRect/>
          <a:stretch>
            <a:fillRect/>
          </a:stretch>
        </p:blipFill>
        <p:spPr bwMode="auto">
          <a:xfrm>
            <a:off x="5857884" y="3786190"/>
            <a:ext cx="3124200" cy="2860681"/>
          </a:xfrm>
          <a:prstGeom prst="rect">
            <a:avLst/>
          </a:prstGeom>
          <a:noFill/>
          <a:ln w="9525">
            <a:noFill/>
            <a:miter lim="800000"/>
            <a:headEnd/>
            <a:tailEnd/>
          </a:ln>
        </p:spPr>
      </p:pic>
      <p:sp>
        <p:nvSpPr>
          <p:cNvPr id="7"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animEffect transition="in" filter="blinds(horizontal)">
                                      <p:cBhvr>
                                        <p:cTn id="7" dur="500"/>
                                        <p:tgtEl>
                                          <p:spTgt spid="57446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4467">
                                            <p:txEl>
                                              <p:pRg st="1" end="1"/>
                                            </p:txEl>
                                          </p:spTgt>
                                        </p:tgtEl>
                                        <p:attrNameLst>
                                          <p:attrName>style.visibility</p:attrName>
                                        </p:attrNameLst>
                                      </p:cBhvr>
                                      <p:to>
                                        <p:strVal val="visible"/>
                                      </p:to>
                                    </p:set>
                                    <p:animEffect transition="in" filter="blinds(horizontal)">
                                      <p:cBhvr>
                                        <p:cTn id="10" dur="500"/>
                                        <p:tgtEl>
                                          <p:spTgt spid="57446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74467">
                                            <p:txEl>
                                              <p:pRg st="2" end="2"/>
                                            </p:txEl>
                                          </p:spTgt>
                                        </p:tgtEl>
                                        <p:attrNameLst>
                                          <p:attrName>style.visibility</p:attrName>
                                        </p:attrNameLst>
                                      </p:cBhvr>
                                      <p:to>
                                        <p:strVal val="visible"/>
                                      </p:to>
                                    </p:set>
                                    <p:animEffect transition="in" filter="blinds(horizontal)">
                                      <p:cBhvr>
                                        <p:cTn id="15" dur="500"/>
                                        <p:tgtEl>
                                          <p:spTgt spid="574467">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74467">
                                            <p:txEl>
                                              <p:pRg st="3" end="3"/>
                                            </p:txEl>
                                          </p:spTgt>
                                        </p:tgtEl>
                                        <p:attrNameLst>
                                          <p:attrName>style.visibility</p:attrName>
                                        </p:attrNameLst>
                                      </p:cBhvr>
                                      <p:to>
                                        <p:strVal val="visible"/>
                                      </p:to>
                                    </p:set>
                                    <p:animEffect transition="in" filter="blinds(horizontal)">
                                      <p:cBhvr>
                                        <p:cTn id="18" dur="500"/>
                                        <p:tgtEl>
                                          <p:spTgt spid="574467">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74467">
                                            <p:txEl>
                                              <p:pRg st="4" end="4"/>
                                            </p:txEl>
                                          </p:spTgt>
                                        </p:tgtEl>
                                        <p:attrNameLst>
                                          <p:attrName>style.visibility</p:attrName>
                                        </p:attrNameLst>
                                      </p:cBhvr>
                                      <p:to>
                                        <p:strVal val="visible"/>
                                      </p:to>
                                    </p:set>
                                    <p:animEffect transition="in" filter="blinds(horizontal)">
                                      <p:cBhvr>
                                        <p:cTn id="21" dur="500"/>
                                        <p:tgtEl>
                                          <p:spTgt spid="57446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74469"/>
                                        </p:tgtEl>
                                        <p:attrNameLst>
                                          <p:attrName>style.visibility</p:attrName>
                                        </p:attrNameLst>
                                      </p:cBhvr>
                                      <p:to>
                                        <p:strVal val="visible"/>
                                      </p:to>
                                    </p:set>
                                    <p:animEffect transition="in" filter="fade">
                                      <p:cBhvr>
                                        <p:cTn id="26" dur="2000"/>
                                        <p:tgtEl>
                                          <p:spTgt spid="574469"/>
                                        </p:tgtEl>
                                      </p:cBhvr>
                                    </p:animEffect>
                                  </p:childTnLst>
                                </p:cTn>
                              </p:par>
                            </p:childTnLst>
                          </p:cTn>
                        </p:par>
                        <p:par>
                          <p:cTn id="27" fill="hold">
                            <p:stCondLst>
                              <p:cond delay="2000"/>
                            </p:stCondLst>
                            <p:childTnLst>
                              <p:par>
                                <p:cTn id="28" presetID="3" presetClass="entr" presetSubtype="10" fill="hold" grpId="0" nodeType="afterEffect">
                                  <p:stCondLst>
                                    <p:cond delay="0"/>
                                  </p:stCondLst>
                                  <p:childTnLst>
                                    <p:set>
                                      <p:cBhvr>
                                        <p:cTn id="29" dur="1" fill="hold">
                                          <p:stCondLst>
                                            <p:cond delay="0"/>
                                          </p:stCondLst>
                                        </p:cTn>
                                        <p:tgtEl>
                                          <p:spTgt spid="574468"/>
                                        </p:tgtEl>
                                        <p:attrNameLst>
                                          <p:attrName>style.visibility</p:attrName>
                                        </p:attrNameLst>
                                      </p:cBhvr>
                                      <p:to>
                                        <p:strVal val="visible"/>
                                      </p:to>
                                    </p:set>
                                    <p:animEffect transition="in" filter="blinds(horizontal)">
                                      <p:cBhvr>
                                        <p:cTn id="30" dur="500"/>
                                        <p:tgtEl>
                                          <p:spTgt spid="574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p:bldP spid="574468"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357158" y="1214422"/>
            <a:ext cx="8501122" cy="1143000"/>
          </a:xfrm>
        </p:spPr>
        <p:txBody>
          <a:bodyPr/>
          <a:lstStyle/>
          <a:p>
            <a:pPr marL="571500" indent="-571500" algn="l">
              <a:buFont typeface="+mj-lt"/>
              <a:buAutoNum type="romanUcPeriod" startAt="2"/>
            </a:pPr>
            <a:r>
              <a:rPr lang="zh-CN" altLang="en-US" sz="2800" b="1" dirty="0">
                <a:solidFill>
                  <a:srgbClr val="CC0000"/>
                </a:solidFill>
                <a:latin typeface="宋体" panose="02010600030101010101" pitchFamily="2" charset="-122"/>
                <a:ea typeface="宋体" panose="02010600030101010101" pitchFamily="2" charset="-122"/>
              </a:rPr>
              <a:t>行为事物：</a:t>
            </a:r>
            <a:r>
              <a:rPr lang="zh-CN" altLang="en-US" sz="2800" dirty="0">
                <a:solidFill>
                  <a:schemeClr val="tx1"/>
                </a:solidFill>
                <a:ea typeface="宋体" panose="02010600030101010101" pitchFamily="2" charset="-122"/>
              </a:rPr>
              <a:t>是</a:t>
            </a:r>
            <a:r>
              <a:rPr lang="en-US" altLang="zh-CN" sz="2800" dirty="0">
                <a:solidFill>
                  <a:schemeClr val="tx1"/>
                </a:solidFill>
                <a:ea typeface="宋体" panose="02010600030101010101" pitchFamily="2" charset="-122"/>
              </a:rPr>
              <a:t>UML</a:t>
            </a:r>
            <a:r>
              <a:rPr lang="zh-CN" altLang="en-US" sz="2800" dirty="0">
                <a:solidFill>
                  <a:schemeClr val="tx1"/>
                </a:solidFill>
                <a:ea typeface="宋体" panose="02010600030101010101" pitchFamily="2" charset="-122"/>
              </a:rPr>
              <a:t>模型的动态部分，包括两类：</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44035" name="Rectangle 3"/>
          <p:cNvSpPr>
            <a:spLocks noGrp="1" noChangeArrowheads="1"/>
          </p:cNvSpPr>
          <p:nvPr>
            <p:ph type="body" idx="1"/>
          </p:nvPr>
        </p:nvSpPr>
        <p:spPr>
          <a:xfrm>
            <a:off x="428596" y="2332037"/>
            <a:ext cx="8229600" cy="4240235"/>
          </a:xfrm>
        </p:spPr>
        <p:txBody>
          <a:bodyPr/>
          <a:lstStyle/>
          <a:p>
            <a:pPr marL="514350" indent="-514350" eaLnBrk="1" hangingPunct="1">
              <a:buFont typeface="+mj-ea"/>
              <a:buAutoNum type="circleNumDbPlain"/>
            </a:pP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交互（</a:t>
            </a:r>
            <a:r>
              <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interaction</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400" dirty="0">
                <a:latin typeface="楷体_GB2312" pitchFamily="49" charset="-122"/>
                <a:ea typeface="楷体_GB2312" pitchFamily="49" charset="-122"/>
              </a:rPr>
              <a:t>── 交互由在特定的上下文环境中共同完成一定任务的一组对象之间传递的消息组成。如图所示。交互涉及的元素包括消息、动作序列（由一个消息所引起的行为）和链（对象间的连接）。</a:t>
            </a:r>
            <a:endParaRPr lang="zh-CN" altLang="en-US" sz="2400" dirty="0">
              <a:latin typeface="楷体_GB2312" pitchFamily="49" charset="-122"/>
              <a:ea typeface="楷体_GB2312" pitchFamily="49" charset="-122"/>
            </a:endParaRPr>
          </a:p>
        </p:txBody>
      </p:sp>
      <p:pic>
        <p:nvPicPr>
          <p:cNvPr id="44036" name="Picture 4" descr="未标题-16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071670" y="4143380"/>
            <a:ext cx="5577435" cy="1500198"/>
          </a:xfrm>
          <a:prstGeom prst="rect">
            <a:avLst/>
          </a:prstGeom>
          <a:noFill/>
          <a:ln w="9525">
            <a:noFill/>
            <a:miter lim="800000"/>
            <a:headEnd/>
            <a:tailEnd/>
          </a:ln>
        </p:spPr>
      </p:pic>
      <p:sp>
        <p:nvSpPr>
          <p:cNvPr id="44037" name="Text Box 5"/>
          <p:cNvSpPr txBox="1">
            <a:spLocks noChangeArrowheads="1"/>
          </p:cNvSpPr>
          <p:nvPr/>
        </p:nvSpPr>
        <p:spPr bwMode="auto">
          <a:xfrm>
            <a:off x="2700338" y="5876925"/>
            <a:ext cx="4176712" cy="457200"/>
          </a:xfrm>
          <a:prstGeom prst="rect">
            <a:avLst/>
          </a:prstGeom>
          <a:noFill/>
          <a:ln w="9525">
            <a:noFill/>
            <a:miter lim="800000"/>
          </a:ln>
        </p:spPr>
        <p:txBody>
          <a:bodyPr>
            <a:spAutoFit/>
          </a:bodyPr>
          <a:lstStyle/>
          <a:p>
            <a:pPr algn="ctr">
              <a:spcBef>
                <a:spcPct val="50000"/>
              </a:spcBef>
            </a:pPr>
            <a:r>
              <a:rPr lang="zh-CN" altLang="en-US" sz="2400" b="1">
                <a:ea typeface="楷体_GB2312" pitchFamily="49" charset="-122"/>
              </a:rPr>
              <a:t>对象之间的交互</a:t>
            </a:r>
            <a:endParaRPr lang="zh-CN" altLang="en-US" sz="2400" b="1">
              <a:ea typeface="楷体_GB2312" pitchFamily="49" charset="-122"/>
            </a:endParaRPr>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3.2.3</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r>
              <a:rPr kumimoji="0" lang="zh-CN" altLang="en-US" sz="3200" b="1" i="0" u="none" strike="noStrike" kern="0" cap="none" spc="0" normalizeH="0" baseline="0" noProof="0" dirty="0">
                <a:ln>
                  <a:noFill/>
                </a:ln>
                <a:solidFill>
                  <a:schemeClr val="bg1"/>
                </a:solidFill>
                <a:effectLst/>
                <a:uLnTx/>
                <a:uFillTx/>
                <a:latin typeface="+mj-lt"/>
                <a:ea typeface="+mj-ea"/>
                <a:cs typeface="+mj-cs"/>
              </a:rPr>
              <a:t>事物</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p:txBody>
          <a:bodyPr/>
          <a:lstStyle/>
          <a:p>
            <a:pPr eaLnBrk="1" hangingPunct="1">
              <a:buFontTx/>
              <a:buNone/>
            </a:pP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）状态机（</a:t>
            </a:r>
            <a:r>
              <a:rPr lang="en-US" altLang="zh-CN"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state machine</a:t>
            </a:r>
            <a:r>
              <a:rPr lang="zh-CN" altLang="en-US" sz="28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dirty="0">
                <a:latin typeface="楷体_GB2312" pitchFamily="49" charset="-122"/>
                <a:ea typeface="楷体_GB2312" pitchFamily="49" charset="-122"/>
              </a:rPr>
              <a:t>── 描述了一个</a:t>
            </a:r>
            <a:r>
              <a:rPr lang="zh-CN" altLang="en-US" sz="2800" b="1" dirty="0">
                <a:solidFill>
                  <a:srgbClr val="00B050"/>
                </a:solidFill>
                <a:latin typeface="楷体_GB2312" pitchFamily="49" charset="-122"/>
                <a:ea typeface="楷体_GB2312" pitchFamily="49" charset="-122"/>
              </a:rPr>
              <a:t>对象</a:t>
            </a:r>
            <a:r>
              <a:rPr lang="zh-CN" altLang="en-US" sz="2800" dirty="0">
                <a:latin typeface="楷体_GB2312" pitchFamily="49" charset="-122"/>
                <a:ea typeface="楷体_GB2312" pitchFamily="49" charset="-122"/>
              </a:rPr>
              <a:t>或一个</a:t>
            </a:r>
            <a:r>
              <a:rPr lang="zh-CN" altLang="en-US" sz="2800" b="1" dirty="0">
                <a:solidFill>
                  <a:srgbClr val="00B050"/>
                </a:solidFill>
                <a:latin typeface="楷体_GB2312" pitchFamily="49" charset="-122"/>
                <a:ea typeface="楷体_GB2312" pitchFamily="49" charset="-122"/>
              </a:rPr>
              <a:t>交互</a:t>
            </a:r>
            <a:r>
              <a:rPr lang="zh-CN" altLang="en-US" sz="2800" dirty="0">
                <a:latin typeface="楷体_GB2312" pitchFamily="49" charset="-122"/>
                <a:ea typeface="楷体_GB2312" pitchFamily="49" charset="-122"/>
              </a:rPr>
              <a:t>在生存周期内响应事件所经历的状态序列，单个类或者一组类之间协作的行为都可以用状态机来描述。</a:t>
            </a:r>
            <a:endParaRPr lang="zh-CN" altLang="en-US" sz="2800" dirty="0">
              <a:latin typeface="楷体_GB2312" pitchFamily="49" charset="-122"/>
              <a:ea typeface="楷体_GB2312" pitchFamily="49" charset="-122"/>
            </a:endParaRPr>
          </a:p>
          <a:p>
            <a:pPr eaLnBrk="1" hangingPunct="1">
              <a:buFontTx/>
              <a:buNone/>
            </a:pPr>
            <a:r>
              <a:rPr lang="zh-CN" altLang="en-US" sz="2800" dirty="0">
                <a:latin typeface="楷体_GB2312" pitchFamily="49" charset="-122"/>
                <a:ea typeface="楷体_GB2312" pitchFamily="49" charset="-122"/>
              </a:rPr>
              <a:t>  状态机涉及到状态、变迁和活动，其中状态用圆角矩形来表示。</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5060"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5435600" y="4149725"/>
            <a:ext cx="2089150" cy="1603375"/>
          </a:xfrm>
          <a:prstGeom prst="rect">
            <a:avLst/>
          </a:prstGeom>
          <a:noFill/>
          <a:ln w="9525">
            <a:noFill/>
            <a:miter lim="800000"/>
            <a:headEnd/>
            <a:tailEnd/>
          </a:ln>
        </p:spPr>
      </p:pic>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3.2.3</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r>
              <a:rPr kumimoji="0" lang="zh-CN" altLang="en-US" sz="3200" b="1" i="0" u="none" strike="noStrike" kern="0" cap="none" spc="0" normalizeH="0" baseline="0" noProof="0" dirty="0">
                <a:ln>
                  <a:noFill/>
                </a:ln>
                <a:solidFill>
                  <a:schemeClr val="bg1"/>
                </a:solidFill>
                <a:effectLst/>
                <a:uLnTx/>
                <a:uFillTx/>
                <a:latin typeface="+mj-lt"/>
                <a:ea typeface="+mj-ea"/>
                <a:cs typeface="+mj-cs"/>
              </a:rPr>
              <a:t>事物</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57158" y="1214422"/>
            <a:ext cx="8229600" cy="1143000"/>
          </a:xfrm>
        </p:spPr>
        <p:txBody>
          <a:bodyPr/>
          <a:lstStyle/>
          <a:p>
            <a:pPr marL="571500" indent="-571500" algn="l" eaLnBrk="1" hangingPunct="1">
              <a:buFont typeface="+mj-lt"/>
              <a:buAutoNum type="romanUcPeriod" startAt="3"/>
            </a:pPr>
            <a:r>
              <a:rPr lang="zh-CN" altLang="en-US" sz="2800" b="1" dirty="0">
                <a:solidFill>
                  <a:srgbClr val="CC0000"/>
                </a:solidFill>
                <a:latin typeface="宋体" panose="02010600030101010101" pitchFamily="2" charset="-122"/>
                <a:ea typeface="宋体" panose="02010600030101010101" pitchFamily="2" charset="-122"/>
              </a:rPr>
              <a:t>分组事物</a:t>
            </a:r>
            <a:endParaRPr lang="zh-CN" altLang="en-US" sz="2800" b="1" dirty="0">
              <a:solidFill>
                <a:srgbClr val="CC0000"/>
              </a:solidFill>
              <a:latin typeface="宋体" panose="02010600030101010101" pitchFamily="2" charset="-122"/>
              <a:ea typeface="宋体" panose="02010600030101010101" pitchFamily="2" charset="-122"/>
            </a:endParaRPr>
          </a:p>
        </p:txBody>
      </p:sp>
      <p:sp>
        <p:nvSpPr>
          <p:cNvPr id="46083" name="Rectangle 3"/>
          <p:cNvSpPr>
            <a:spLocks noGrp="1" noChangeArrowheads="1"/>
          </p:cNvSpPr>
          <p:nvPr>
            <p:ph type="body" idx="1"/>
          </p:nvPr>
        </p:nvSpPr>
        <p:spPr>
          <a:xfrm>
            <a:off x="642910" y="2214554"/>
            <a:ext cx="8229600" cy="2500330"/>
          </a:xfrm>
        </p:spPr>
        <p:txBody>
          <a:bodyPr/>
          <a:lstStyle/>
          <a:p>
            <a:pPr eaLnBrk="1" hangingPunct="1"/>
            <a:r>
              <a:rPr lang="zh-CN" altLang="en-US" sz="2800" dirty="0">
                <a:latin typeface="楷体_GB2312" pitchFamily="49" charset="-122"/>
                <a:ea typeface="楷体_GB2312" pitchFamily="49" charset="-122"/>
              </a:rPr>
              <a:t>分组事物是</a:t>
            </a:r>
            <a:r>
              <a:rPr lang="en-US" altLang="zh-CN" sz="2800" dirty="0">
                <a:latin typeface="楷体_GB2312" pitchFamily="49" charset="-122"/>
                <a:ea typeface="楷体_GB2312" pitchFamily="49" charset="-122"/>
              </a:rPr>
              <a:t>UML</a:t>
            </a:r>
            <a:r>
              <a:rPr lang="zh-CN" altLang="en-US" sz="2800" dirty="0">
                <a:latin typeface="楷体_GB2312" pitchFamily="49" charset="-122"/>
                <a:ea typeface="楷体_GB2312" pitchFamily="49" charset="-122"/>
              </a:rPr>
              <a:t>模型的组织部分。它的作用是为了降低模型复杂性。</a:t>
            </a:r>
            <a:endParaRPr lang="zh-CN" altLang="en-US" sz="2800" dirty="0">
              <a:latin typeface="楷体_GB2312" pitchFamily="49" charset="-122"/>
              <a:ea typeface="楷体_GB2312" pitchFamily="49" charset="-122"/>
            </a:endParaRPr>
          </a:p>
          <a:p>
            <a:pPr eaLnBrk="1" hangingPunct="1"/>
            <a:r>
              <a:rPr lang="en-US" altLang="zh-CN" sz="2800" dirty="0">
                <a:latin typeface="楷体_GB2312" pitchFamily="49" charset="-122"/>
                <a:ea typeface="楷体_GB2312" pitchFamily="49" charset="-122"/>
              </a:rPr>
              <a:t>UML</a:t>
            </a:r>
            <a:r>
              <a:rPr lang="zh-CN" altLang="en-US" sz="2800" dirty="0">
                <a:latin typeface="楷体_GB2312" pitchFamily="49" charset="-122"/>
                <a:ea typeface="楷体_GB2312" pitchFamily="49" charset="-122"/>
              </a:rPr>
              <a:t>中的分组事物是包（</a:t>
            </a:r>
            <a:r>
              <a:rPr lang="en-US" altLang="zh-CN" sz="2800" dirty="0">
                <a:latin typeface="楷体_GB2312" pitchFamily="49" charset="-122"/>
                <a:ea typeface="楷体_GB2312" pitchFamily="49" charset="-122"/>
              </a:rPr>
              <a:t>package</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包是把模型元素组织成组的机制，结构事物、行为事物甚至其他分组事物都可以放进包内。 </a:t>
            </a:r>
            <a:endParaRPr lang="zh-CN" altLang="en-US" sz="2800" dirty="0">
              <a:latin typeface="楷体_GB2312" pitchFamily="49" charset="-122"/>
              <a:ea typeface="楷体_GB2312" pitchFamily="49" charset="-122"/>
            </a:endParaRPr>
          </a:p>
        </p:txBody>
      </p:sp>
      <p:pic>
        <p:nvPicPr>
          <p:cNvPr id="46084"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786182" y="4643446"/>
            <a:ext cx="1819275" cy="1781175"/>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3.2.3</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r>
              <a:rPr kumimoji="0" lang="zh-CN" altLang="en-US" sz="3200" b="1" i="0" u="none" strike="noStrike" kern="0" cap="none" spc="0" normalizeH="0" baseline="0" noProof="0" dirty="0">
                <a:ln>
                  <a:noFill/>
                </a:ln>
                <a:solidFill>
                  <a:schemeClr val="bg1"/>
                </a:solidFill>
                <a:effectLst/>
                <a:uLnTx/>
                <a:uFillTx/>
                <a:latin typeface="+mj-lt"/>
                <a:ea typeface="+mj-ea"/>
                <a:cs typeface="+mj-cs"/>
              </a:rPr>
              <a:t>事物</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28596" y="1428736"/>
            <a:ext cx="8229600" cy="1143000"/>
          </a:xfrm>
        </p:spPr>
        <p:txBody>
          <a:bodyPr/>
          <a:lstStyle/>
          <a:p>
            <a:pPr marL="571500" indent="-571500" algn="l" eaLnBrk="1" hangingPunct="1">
              <a:buFont typeface="+mj-lt"/>
              <a:buAutoNum type="romanUcPeriod" startAt="4"/>
            </a:pPr>
            <a:r>
              <a:rPr lang="zh-CN" altLang="en-US" sz="2800" b="1" dirty="0">
                <a:solidFill>
                  <a:srgbClr val="CC0000"/>
                </a:solidFill>
                <a:latin typeface="宋体" panose="02010600030101010101" pitchFamily="2" charset="-122"/>
                <a:ea typeface="宋体" panose="02010600030101010101" pitchFamily="2" charset="-122"/>
              </a:rPr>
              <a:t>注释事物</a:t>
            </a:r>
            <a:endParaRPr lang="zh-CN" altLang="en-US" sz="2800" b="1" dirty="0">
              <a:solidFill>
                <a:srgbClr val="CC0000"/>
              </a:solidFill>
              <a:latin typeface="宋体" panose="02010600030101010101" pitchFamily="2" charset="-122"/>
              <a:ea typeface="宋体" panose="02010600030101010101" pitchFamily="2" charset="-122"/>
            </a:endParaRPr>
          </a:p>
        </p:txBody>
      </p:sp>
      <p:sp>
        <p:nvSpPr>
          <p:cNvPr id="47107" name="Rectangle 3"/>
          <p:cNvSpPr>
            <a:spLocks noGrp="1" noChangeArrowheads="1"/>
          </p:cNvSpPr>
          <p:nvPr>
            <p:ph type="body" idx="1"/>
          </p:nvPr>
        </p:nvSpPr>
        <p:spPr>
          <a:xfrm>
            <a:off x="500034" y="2357430"/>
            <a:ext cx="8229600" cy="2740037"/>
          </a:xfrm>
        </p:spPr>
        <p:txBody>
          <a:bodyPr/>
          <a:lstStyle/>
          <a:p>
            <a:pPr eaLnBrk="1" hangingPunct="1"/>
            <a:r>
              <a:rPr lang="zh-CN" altLang="en-US" sz="2800" dirty="0">
                <a:latin typeface="楷体_GB2312" pitchFamily="49" charset="-122"/>
                <a:ea typeface="楷体_GB2312" pitchFamily="49" charset="-122"/>
              </a:rPr>
              <a:t>注释事物是</a:t>
            </a:r>
            <a:r>
              <a:rPr lang="en-US" altLang="zh-CN" sz="2800" dirty="0">
                <a:latin typeface="楷体_GB2312" pitchFamily="49" charset="-122"/>
                <a:ea typeface="楷体_GB2312" pitchFamily="49" charset="-122"/>
              </a:rPr>
              <a:t>UML</a:t>
            </a:r>
            <a:r>
              <a:rPr lang="zh-CN" altLang="en-US" sz="2800" dirty="0">
                <a:latin typeface="楷体_GB2312" pitchFamily="49" charset="-122"/>
                <a:ea typeface="楷体_GB2312" pitchFamily="49" charset="-122"/>
              </a:rPr>
              <a:t>模型的</a:t>
            </a:r>
            <a:r>
              <a:rPr lang="zh-CN" altLang="en-US" sz="2800" b="1" dirty="0">
                <a:latin typeface="楷体_GB2312" pitchFamily="49" charset="-122"/>
                <a:ea typeface="楷体_GB2312" pitchFamily="49" charset="-122"/>
              </a:rPr>
              <a:t>解释部分</a:t>
            </a:r>
            <a:r>
              <a:rPr lang="zh-CN" altLang="en-US" sz="2800" dirty="0">
                <a:latin typeface="楷体_GB2312" pitchFamily="49" charset="-122"/>
                <a:ea typeface="楷体_GB2312" pitchFamily="49" charset="-122"/>
              </a:rPr>
              <a:t>，它们用来描述和标注模型的任何元素。</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通常可以用注释修饰带有约束或者解释的图。 </a:t>
            </a:r>
            <a:endParaRPr lang="zh-CN" altLang="en-US" sz="2800" dirty="0">
              <a:latin typeface="楷体_GB2312" pitchFamily="49" charset="-122"/>
              <a:ea typeface="楷体_GB2312" pitchFamily="49" charset="-122"/>
            </a:endParaRPr>
          </a:p>
        </p:txBody>
      </p:sp>
      <p:pic>
        <p:nvPicPr>
          <p:cNvPr id="47108"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071802" y="4071942"/>
            <a:ext cx="2287587" cy="1517650"/>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3.2.3</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r>
              <a:rPr kumimoji="0" lang="zh-CN" altLang="en-US" sz="3200" b="1" i="0" u="none" strike="noStrike" kern="0" cap="none" spc="0" normalizeH="0" baseline="0" noProof="0" dirty="0">
                <a:ln>
                  <a:noFill/>
                </a:ln>
                <a:solidFill>
                  <a:schemeClr val="bg1"/>
                </a:solidFill>
                <a:effectLst/>
                <a:uLnTx/>
                <a:uFillTx/>
                <a:latin typeface="+mj-lt"/>
                <a:ea typeface="+mj-ea"/>
                <a:cs typeface="+mj-cs"/>
              </a:rPr>
              <a:t>事物</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1000100" y="1600200"/>
            <a:ext cx="7686700" cy="4525963"/>
          </a:xfrm>
        </p:spPr>
        <p:txBody>
          <a:bodyPr/>
          <a:lstStyle/>
          <a:p>
            <a:pPr eaLnBrk="1" hangingPunct="1">
              <a:buNone/>
            </a:pPr>
            <a:r>
              <a:rPr lang="en-US" altLang="zh-CN" sz="2800" b="1" dirty="0">
                <a:latin typeface="宋体" panose="02010600030101010101" pitchFamily="2" charset="-122"/>
                <a:ea typeface="宋体" panose="02010600030101010101" pitchFamily="2" charset="-122"/>
              </a:rPr>
              <a:t>3.2.1  </a:t>
            </a:r>
            <a:r>
              <a:rPr lang="zh-CN" altLang="en-US" sz="2800" b="1" dirty="0">
                <a:latin typeface="宋体" panose="02010600030101010101" pitchFamily="2" charset="-122"/>
                <a:ea typeface="宋体" panose="02010600030101010101" pitchFamily="2" charset="-122"/>
              </a:rPr>
              <a:t>面向对象的概念与开发方法</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3.2.2  UML</a:t>
            </a:r>
            <a:r>
              <a:rPr lang="zh-CN" altLang="en-US" sz="2800" b="1" dirty="0">
                <a:latin typeface="宋体" panose="02010600030101010101" pitchFamily="2" charset="-122"/>
                <a:ea typeface="宋体" panose="02010600030101010101" pitchFamily="2" charset="-122"/>
              </a:rPr>
              <a:t>简介</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3.2.3  UML</a:t>
            </a:r>
            <a:r>
              <a:rPr lang="zh-CN" altLang="en-US" sz="2800" b="1" dirty="0">
                <a:latin typeface="宋体" panose="02010600030101010101" pitchFamily="2" charset="-122"/>
                <a:ea typeface="宋体" panose="02010600030101010101" pitchFamily="2" charset="-122"/>
              </a:rPr>
              <a:t>的事物</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solidFill>
                  <a:srgbClr val="C00000"/>
                </a:solidFill>
                <a:latin typeface="宋体" panose="02010600030101010101" pitchFamily="2" charset="-122"/>
                <a:ea typeface="宋体" panose="02010600030101010101" pitchFamily="2" charset="-122"/>
              </a:rPr>
              <a:t>3.2.4  UML</a:t>
            </a:r>
            <a:r>
              <a:rPr lang="zh-CN" altLang="en-US" sz="2800" b="1" dirty="0">
                <a:solidFill>
                  <a:srgbClr val="C00000"/>
                </a:solidFill>
                <a:latin typeface="宋体" panose="02010600030101010101" pitchFamily="2" charset="-122"/>
                <a:ea typeface="宋体" panose="02010600030101010101" pitchFamily="2" charset="-122"/>
              </a:rPr>
              <a:t>的关系</a:t>
            </a:r>
            <a:endParaRPr lang="zh-CN" altLang="en-US" sz="2800" b="1" dirty="0">
              <a:solidFill>
                <a:srgbClr val="C00000"/>
              </a:solidFill>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3.2.5  UML</a:t>
            </a:r>
            <a:r>
              <a:rPr lang="zh-CN" altLang="en-US" sz="2800" b="1" dirty="0">
                <a:latin typeface="宋体" panose="02010600030101010101" pitchFamily="2" charset="-122"/>
                <a:ea typeface="宋体" panose="02010600030101010101" pitchFamily="2" charset="-122"/>
              </a:rPr>
              <a:t>的图</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3.2.6  </a:t>
            </a:r>
            <a:r>
              <a:rPr lang="zh-CN" altLang="en-US" sz="2800" b="1" dirty="0">
                <a:latin typeface="宋体" panose="02010600030101010101" pitchFamily="2" charset="-122"/>
                <a:ea typeface="宋体" panose="02010600030101010101" pitchFamily="2" charset="-122"/>
              </a:rPr>
              <a:t>使用和扩展</a:t>
            </a:r>
            <a:r>
              <a:rPr lang="en-US" altLang="zh-CN" sz="2800" b="1" dirty="0">
                <a:latin typeface="宋体" panose="02010600030101010101" pitchFamily="2" charset="-122"/>
                <a:ea typeface="宋体" panose="02010600030101010101" pitchFamily="2" charset="-122"/>
              </a:rPr>
              <a:t>UML</a:t>
            </a:r>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sz="4000" dirty="0"/>
              <a:t>3.2 </a:t>
            </a:r>
            <a:r>
              <a:rPr lang="zh-CN" altLang="en-US" sz="4000" dirty="0"/>
              <a:t>面向对象方法与</a:t>
            </a:r>
            <a:r>
              <a:rPr lang="en-US" altLang="zh-CN" sz="4000" dirty="0"/>
              <a:t>UML</a:t>
            </a:r>
            <a:endParaRPr lang="zh-CN" altLang="en-US" sz="40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4" descr="未标题-17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785786" y="2357430"/>
            <a:ext cx="7797068" cy="2286016"/>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3.2.4</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r>
              <a:rPr lang="zh-CN" altLang="en-US" sz="3200" b="1" kern="0" dirty="0">
                <a:solidFill>
                  <a:schemeClr val="bg1"/>
                </a:solidFill>
                <a:latin typeface="+mj-lt"/>
                <a:ea typeface="+mj-ea"/>
                <a:cs typeface="+mj-cs"/>
              </a:rPr>
              <a:t>的关系</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428596" y="1785927"/>
            <a:ext cx="7959828" cy="2507170"/>
          </a:xfrm>
        </p:spPr>
        <p:txBody>
          <a:bodyPr/>
          <a:lstStyle/>
          <a:p>
            <a:pPr eaLnBrk="1" hangingPunct="1"/>
            <a:r>
              <a:rPr lang="zh-CN" altLang="en-US" sz="2800" dirty="0">
                <a:latin typeface="楷体_GB2312" pitchFamily="49" charset="-122"/>
                <a:ea typeface="楷体_GB2312" pitchFamily="49" charset="-122"/>
              </a:rPr>
              <a:t>依赖</a:t>
            </a:r>
            <a:r>
              <a:rPr lang="en-US" altLang="zh-CN" sz="2800" dirty="0">
                <a:latin typeface="楷体_GB2312" pitchFamily="49" charset="-122"/>
                <a:ea typeface="楷体_GB2312" pitchFamily="49" charset="-122"/>
              </a:rPr>
              <a:t>(Dependency)</a:t>
            </a:r>
            <a:r>
              <a:rPr lang="zh-CN" altLang="en-US" sz="2800" dirty="0">
                <a:latin typeface="楷体_GB2312" pitchFamily="49" charset="-122"/>
                <a:ea typeface="楷体_GB2312" pitchFamily="49" charset="-122"/>
              </a:rPr>
              <a:t>是两个事物之间的</a:t>
            </a:r>
            <a:r>
              <a:rPr lang="zh-CN" altLang="en-US" sz="2800" b="1" dirty="0">
                <a:solidFill>
                  <a:srgbClr val="C00000"/>
                </a:solidFill>
                <a:latin typeface="楷体_GB2312" pitchFamily="49" charset="-122"/>
                <a:ea typeface="楷体_GB2312" pitchFamily="49" charset="-122"/>
              </a:rPr>
              <a:t>语义关系</a:t>
            </a:r>
            <a:r>
              <a:rPr lang="zh-CN" altLang="en-US" sz="2800" dirty="0">
                <a:latin typeface="楷体_GB2312" pitchFamily="49" charset="-122"/>
                <a:ea typeface="楷体_GB2312" pitchFamily="49" charset="-122"/>
              </a:rPr>
              <a:t>，其中</a:t>
            </a:r>
            <a:r>
              <a:rPr lang="zh-CN" altLang="en-US" sz="2800" b="1" dirty="0">
                <a:solidFill>
                  <a:srgbClr val="3366FF"/>
                </a:solidFill>
                <a:latin typeface="楷体_GB2312" pitchFamily="49" charset="-122"/>
                <a:ea typeface="楷体_GB2312" pitchFamily="49" charset="-122"/>
              </a:rPr>
              <a:t>一个事物发生变化会影响到另一个事物</a:t>
            </a:r>
            <a:r>
              <a:rPr lang="zh-CN" altLang="en-US" sz="2800" dirty="0">
                <a:latin typeface="楷体_GB2312" pitchFamily="49" charset="-122"/>
                <a:ea typeface="楷体_GB2312" pitchFamily="49" charset="-122"/>
              </a:rPr>
              <a:t>的语    义，它用一个虚线箭头表示。</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虚线箭头的方向从源事物指向目标事物，表示源事物依赖于目标事物。 </a:t>
            </a:r>
            <a:endParaRPr lang="zh-CN" altLang="en-US" sz="2800" dirty="0">
              <a:latin typeface="楷体_GB2312" pitchFamily="49" charset="-122"/>
              <a:ea typeface="楷体_GB2312" pitchFamily="49" charset="-122"/>
            </a:endParaRPr>
          </a:p>
        </p:txBody>
      </p:sp>
      <p:pic>
        <p:nvPicPr>
          <p:cNvPr id="49156" name="Picture 4" descr="未标题-18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143108" y="4572008"/>
            <a:ext cx="4752975" cy="1533525"/>
          </a:xfrm>
          <a:prstGeom prst="rect">
            <a:avLst/>
          </a:prstGeom>
          <a:noFill/>
          <a:ln w="9525">
            <a:noFill/>
            <a:miter lim="800000"/>
            <a:headEnd/>
            <a:tailEnd/>
          </a:ln>
        </p:spPr>
      </p:pic>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rgbClr val="FFFF00"/>
                </a:solidFill>
                <a:effectLst/>
                <a:uLnTx/>
                <a:uFillTx/>
                <a:latin typeface="+mj-lt"/>
                <a:ea typeface="+mj-ea"/>
                <a:cs typeface="+mj-cs"/>
              </a:rPr>
              <a:t>             ---</a:t>
            </a:r>
            <a:r>
              <a:rPr lang="zh-CN" altLang="en-US" sz="3200" b="1" kern="0" dirty="0">
                <a:solidFill>
                  <a:srgbClr val="FFFF00"/>
                </a:solidFill>
                <a:latin typeface="+mj-lt"/>
                <a:ea typeface="+mj-ea"/>
                <a:cs typeface="+mj-cs"/>
              </a:rPr>
              <a:t>依赖关系</a:t>
            </a:r>
            <a:endParaRPr kumimoji="0" lang="zh-CN" altLang="en-US" sz="32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6973713" y="692696"/>
            <a:ext cx="2112718" cy="619426"/>
          </a:xfrm>
          <a:prstGeom prst="rect">
            <a:avLst/>
          </a:prstGeom>
          <a:noFill/>
          <a:ln w="9525">
            <a:noFill/>
            <a:miter lim="800000"/>
            <a:headEnd/>
            <a:tailEnd/>
          </a:ln>
        </p:spPr>
      </p:pic>
    </p:spTree>
  </p:cSld>
  <p:clrMapOvr>
    <a:masterClrMapping/>
  </p:clrMapOvr>
  <p:transition>
    <p:fad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5"/>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09042" y="1500174"/>
            <a:ext cx="8135366" cy="2814745"/>
          </a:xfrm>
          <a:prstGeom prst="rect">
            <a:avLst/>
          </a:prstGeom>
          <a:noFill/>
          <a:ln w="9525">
            <a:noFill/>
            <a:miter lim="800000"/>
            <a:headEnd/>
            <a:tailEnd/>
          </a:ln>
        </p:spPr>
      </p:pic>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lang="zh-CN" altLang="en-US" sz="3200" b="1" kern="0" dirty="0">
                <a:solidFill>
                  <a:srgbClr val="FFFF00"/>
                </a:solidFill>
                <a:latin typeface="+mj-lt"/>
                <a:ea typeface="+mj-ea"/>
                <a:cs typeface="+mj-cs"/>
              </a:rPr>
              <a:t>依赖关系</a:t>
            </a:r>
            <a:endParaRPr kumimoji="0" lang="zh-CN" altLang="en-US" sz="3200" b="1" i="0" u="none" strike="noStrike" kern="0" cap="none" spc="0" normalizeH="0" baseline="0" noProof="0" dirty="0">
              <a:ln>
                <a:noFill/>
              </a:ln>
              <a:solidFill>
                <a:srgbClr val="FFFF00"/>
              </a:solidFill>
              <a:effectLst/>
              <a:uLnTx/>
              <a:uFillTx/>
              <a:latin typeface="+mj-ea"/>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2" name="矩形 1"/>
          <p:cNvSpPr/>
          <p:nvPr/>
        </p:nvSpPr>
        <p:spPr>
          <a:xfrm>
            <a:off x="432048" y="4473903"/>
            <a:ext cx="4572000" cy="923330"/>
          </a:xfrm>
          <a:prstGeom prst="rect">
            <a:avLst/>
          </a:prstGeom>
        </p:spPr>
        <p:txBody>
          <a:bodyPr>
            <a:spAutoFit/>
          </a:bodyPr>
          <a:lstStyle/>
          <a:p>
            <a:r>
              <a:rPr lang="zh-CN" altLang="en-US" dirty="0">
                <a:solidFill>
                  <a:srgbClr val="008200"/>
                </a:solidFill>
                <a:latin typeface="Consolas" panose="020B0609020204030204" pitchFamily="49" charset="0"/>
              </a:rPr>
              <a:t>友元关系提供了不同类或对象的成员函数之间，类的成员函数与一般函数之间进行数据共享的机制</a:t>
            </a:r>
            <a:endParaRPr lang="zh-CN" altLang="en-US" dirty="0"/>
          </a:p>
        </p:txBody>
      </p:sp>
      <p:pic>
        <p:nvPicPr>
          <p:cNvPr id="6"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6973713" y="692696"/>
            <a:ext cx="2112718" cy="619426"/>
          </a:xfrm>
          <a:prstGeom prst="rect">
            <a:avLst/>
          </a:prstGeom>
          <a:noFill/>
          <a:ln w="9525">
            <a:noFill/>
            <a:miter lim="800000"/>
            <a:headEnd/>
            <a:tailEnd/>
          </a:ln>
        </p:spPr>
      </p:pic>
    </p:spTree>
  </p:cSld>
  <p:clrMapOvr>
    <a:masterClrMapping/>
  </p:clrMapOvr>
  <p:transition>
    <p:fad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14282" y="1571612"/>
            <a:ext cx="8734015" cy="4572032"/>
          </a:xfrm>
          <a:prstGeom prst="rect">
            <a:avLst/>
          </a:prstGeom>
          <a:noFill/>
          <a:ln w="9525">
            <a:noFill/>
            <a:miter lim="800000"/>
            <a:headEnd/>
            <a:tailEnd/>
          </a:ln>
        </p:spPr>
      </p:pic>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rgbClr val="FFFF00"/>
                </a:solidFill>
                <a:effectLst/>
                <a:uLnTx/>
                <a:uFillTx/>
                <a:latin typeface="+mj-lt"/>
                <a:ea typeface="+mj-ea"/>
                <a:cs typeface="+mj-cs"/>
              </a:rPr>
              <a:t>             ---</a:t>
            </a:r>
            <a:r>
              <a:rPr lang="zh-CN" altLang="en-US" sz="3200" b="1" kern="0" dirty="0">
                <a:solidFill>
                  <a:srgbClr val="FFFF00"/>
                </a:solidFill>
                <a:latin typeface="+mj-lt"/>
                <a:ea typeface="+mj-ea"/>
                <a:cs typeface="+mj-cs"/>
              </a:rPr>
              <a:t>依赖关系</a:t>
            </a:r>
            <a:endParaRPr kumimoji="0" lang="zh-CN" altLang="en-US" sz="3200" b="1" i="0" u="none" strike="noStrike" kern="0" cap="none" spc="0" normalizeH="0" baseline="0" noProof="0" dirty="0">
              <a:ln>
                <a:noFill/>
              </a:ln>
              <a:solidFill>
                <a:srgbClr val="FFFF00"/>
              </a:solidFill>
              <a:effectLst/>
              <a:uLnTx/>
              <a:uFillTx/>
              <a:latin typeface="+mj-ea"/>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5"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6973713" y="692696"/>
            <a:ext cx="2112718" cy="619426"/>
          </a:xfrm>
          <a:prstGeom prst="rect">
            <a:avLst/>
          </a:prstGeom>
          <a:noFill/>
          <a:ln w="9525">
            <a:noFill/>
            <a:miter lim="800000"/>
            <a:headEnd/>
            <a:tailEnd/>
          </a:ln>
        </p:spPr>
      </p:pic>
    </p:spTree>
  </p:cSld>
  <p:clrMapOvr>
    <a:masterClrMapping/>
  </p:clrMapOvr>
  <p:transition>
    <p:fad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500034" y="1928802"/>
            <a:ext cx="8229600" cy="3625857"/>
          </a:xfrm>
        </p:spPr>
        <p:txBody>
          <a:bodyPr/>
          <a:lstStyle/>
          <a:p>
            <a:pPr eaLnBrk="1" hangingPunct="1"/>
            <a:r>
              <a:rPr lang="zh-CN" altLang="en-US" sz="2800" dirty="0">
                <a:latin typeface="楷体_GB2312" pitchFamily="49" charset="-122"/>
                <a:ea typeface="楷体_GB2312" pitchFamily="49" charset="-122"/>
              </a:rPr>
              <a:t>关联</a:t>
            </a:r>
            <a:r>
              <a:rPr lang="en-US" altLang="zh-CN" sz="2800" dirty="0">
                <a:latin typeface="楷体_GB2312" pitchFamily="49" charset="-122"/>
                <a:ea typeface="楷体_GB2312" pitchFamily="49" charset="-122"/>
              </a:rPr>
              <a:t>(association)</a:t>
            </a:r>
            <a:r>
              <a:rPr lang="zh-CN" altLang="en-US" sz="2800" dirty="0">
                <a:latin typeface="楷体_GB2312" pitchFamily="49" charset="-122"/>
                <a:ea typeface="楷体_GB2312" pitchFamily="49" charset="-122"/>
              </a:rPr>
              <a:t>是一种</a:t>
            </a:r>
            <a:r>
              <a:rPr lang="zh-CN" altLang="en-US" sz="2800" b="1" dirty="0">
                <a:solidFill>
                  <a:srgbClr val="C00000"/>
                </a:solidFill>
                <a:latin typeface="楷体_GB2312" pitchFamily="49" charset="-122"/>
                <a:ea typeface="楷体_GB2312" pitchFamily="49" charset="-122"/>
              </a:rPr>
              <a:t>结构关系</a:t>
            </a:r>
            <a:r>
              <a:rPr lang="zh-CN" altLang="en-US" sz="2800" dirty="0">
                <a:latin typeface="楷体_GB2312" pitchFamily="49" charset="-122"/>
                <a:ea typeface="楷体_GB2312" pitchFamily="49" charset="-122"/>
              </a:rPr>
              <a:t>，它描述了两个或多个类的实例之间的连接关系，是一种特殊的依赖。 </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关联分为</a:t>
            </a:r>
            <a:r>
              <a:rPr lang="zh-CN" altLang="en-US" sz="2800" b="1" dirty="0">
                <a:solidFill>
                  <a:srgbClr val="3366FF"/>
                </a:solidFill>
                <a:latin typeface="楷体_GB2312" pitchFamily="49" charset="-122"/>
                <a:ea typeface="楷体_GB2312" pitchFamily="49" charset="-122"/>
              </a:rPr>
              <a:t>普通关联、限定关联、关联类，</a:t>
            </a:r>
            <a:r>
              <a:rPr lang="zh-CN" altLang="en-US" sz="2800" dirty="0">
                <a:latin typeface="楷体_GB2312" pitchFamily="49" charset="-122"/>
                <a:ea typeface="楷体_GB2312" pitchFamily="49" charset="-122"/>
              </a:rPr>
              <a:t>以及</a:t>
            </a:r>
            <a:r>
              <a:rPr lang="zh-CN" altLang="en-US" sz="2800" b="1" dirty="0">
                <a:solidFill>
                  <a:srgbClr val="3366FF"/>
                </a:solidFill>
                <a:latin typeface="楷体_GB2312" pitchFamily="49" charset="-122"/>
                <a:ea typeface="楷体_GB2312" pitchFamily="49" charset="-122"/>
              </a:rPr>
              <a:t>聚合与复合。</a:t>
            </a:r>
            <a:endParaRPr lang="zh-CN" altLang="en-US" sz="2800" b="1" dirty="0">
              <a:solidFill>
                <a:srgbClr val="3366FF"/>
              </a:solidFill>
              <a:latin typeface="楷体_GB2312" pitchFamily="49" charset="-122"/>
              <a:ea typeface="楷体_GB2312" pitchFamily="49" charset="-122"/>
            </a:endParaRPr>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6" name="Picture 4" descr="未标题-17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6973713" y="692696"/>
            <a:ext cx="2112718" cy="619426"/>
          </a:xfrm>
          <a:prstGeom prst="rect">
            <a:avLst/>
          </a:prstGeom>
          <a:noFill/>
          <a:ln w="9525">
            <a:noFill/>
            <a:miter lim="800000"/>
            <a:headEnd/>
            <a:tailEnd/>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357158" y="1357298"/>
            <a:ext cx="8229600" cy="1143000"/>
          </a:xfrm>
        </p:spPr>
        <p:txBody>
          <a:bodyPr/>
          <a:lstStyle/>
          <a:p>
            <a:pPr algn="l" eaLnBrk="1" hangingPunct="1">
              <a:defRPr/>
            </a:pPr>
            <a:r>
              <a:rPr lang="zh-CN" altLang="en-US" sz="4400" dirty="0">
                <a:solidFill>
                  <a:srgbClr val="C00000"/>
                </a:solidFill>
                <a:effectLst>
                  <a:outerShdw blurRad="38100" dist="38100" dir="2700000" algn="tl">
                    <a:srgbClr val="000000"/>
                  </a:outerShdw>
                </a:effectLst>
              </a:rPr>
              <a:t>软件危机</a:t>
            </a:r>
            <a:endParaRPr lang="zh-CN" altLang="en-US" sz="4400" dirty="0">
              <a:solidFill>
                <a:srgbClr val="C00000"/>
              </a:solidFill>
              <a:effectLst>
                <a:outerShdw blurRad="38100" dist="38100" dir="2700000" algn="tl">
                  <a:srgbClr val="000000"/>
                </a:outerShdw>
              </a:effectLst>
            </a:endParaRPr>
          </a:p>
        </p:txBody>
      </p:sp>
      <p:sp>
        <p:nvSpPr>
          <p:cNvPr id="429059" name="Rectangle 3"/>
          <p:cNvSpPr>
            <a:spLocks noGrp="1" noChangeArrowheads="1"/>
          </p:cNvSpPr>
          <p:nvPr>
            <p:ph idx="1"/>
          </p:nvPr>
        </p:nvSpPr>
        <p:spPr>
          <a:xfrm>
            <a:off x="428596" y="2332037"/>
            <a:ext cx="8229600" cy="3668731"/>
          </a:xfrm>
        </p:spPr>
        <p:txBody>
          <a:bodyPr/>
          <a:lstStyle/>
          <a:p>
            <a:pPr eaLnBrk="1" hangingPunct="1"/>
            <a:endParaRPr lang="zh-CN" altLang="en-US" dirty="0">
              <a:cs typeface="楷体_GB2312" pitchFamily="49" charset="-122"/>
            </a:endParaRPr>
          </a:p>
          <a:p>
            <a:pPr eaLnBrk="1" hangingPunct="1"/>
            <a:r>
              <a:rPr lang="zh-CN" altLang="en-US" sz="3200" b="1" dirty="0">
                <a:cs typeface="楷体_GB2312" pitchFamily="49" charset="-122"/>
              </a:rPr>
              <a:t>许多软件项目不能满足客户的要求</a:t>
            </a:r>
            <a:endParaRPr lang="zh-CN" altLang="en-US" sz="3200" b="1" dirty="0">
              <a:cs typeface="楷体_GB2312" pitchFamily="49" charset="-122"/>
            </a:endParaRPr>
          </a:p>
          <a:p>
            <a:pPr eaLnBrk="1" hangingPunct="1">
              <a:buFontTx/>
              <a:buNone/>
            </a:pPr>
            <a:endParaRPr lang="zh-CN" altLang="en-US" sz="3200" b="1" dirty="0">
              <a:cs typeface="楷体_GB2312" pitchFamily="49" charset="-122"/>
            </a:endParaRPr>
          </a:p>
          <a:p>
            <a:pPr eaLnBrk="1" hangingPunct="1"/>
            <a:r>
              <a:rPr lang="zh-CN" altLang="en-US" sz="3200" b="1" dirty="0">
                <a:cs typeface="楷体_GB2312" pitchFamily="49" charset="-122"/>
              </a:rPr>
              <a:t>许多软件项目超出预算和时间安排</a:t>
            </a:r>
            <a:endParaRPr lang="en-US" altLang="zh-CN" sz="3200" b="1" dirty="0">
              <a:cs typeface="楷体_GB2312" pitchFamily="49" charset="-122"/>
            </a:endParaRPr>
          </a:p>
        </p:txBody>
      </p:sp>
      <p:sp>
        <p:nvSpPr>
          <p:cNvPr id="43012" name="灯片编号占位符 4"/>
          <p:cNvSpPr>
            <a:spLocks noGrp="1"/>
          </p:cNvSpPr>
          <p:nvPr>
            <p:ph type="sldNum" sz="quarter" idx="11"/>
          </p:nvPr>
        </p:nvSpPr>
        <p:spPr>
          <a:noFill/>
        </p:spPr>
        <p:txBody>
          <a:bodyPr/>
          <a:lstStyle/>
          <a:p>
            <a:fld id="{3D77A635-6E87-4D0B-865B-685FEF120037}" type="slidenum">
              <a:rPr lang="zh-CN" altLang="en-US" smtClean="0"/>
            </a:fld>
            <a:endParaRPr lang="en-US" altLang="zh-CN"/>
          </a:p>
        </p:txBody>
      </p:sp>
      <p:sp>
        <p:nvSpPr>
          <p:cNvPr id="5" name="Rectangle 3"/>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1.2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软件危机与软件工程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9059">
                                            <p:txEl>
                                              <p:pRg st="1" end="1"/>
                                            </p:txEl>
                                          </p:spTgt>
                                        </p:tgtEl>
                                        <p:attrNameLst>
                                          <p:attrName>style.visibility</p:attrName>
                                        </p:attrNameLst>
                                      </p:cBhvr>
                                      <p:to>
                                        <p:strVal val="visible"/>
                                      </p:to>
                                    </p:set>
                                    <p:animEffect transition="in" filter="blinds(horizontal)">
                                      <p:cBhvr>
                                        <p:cTn id="7" dur="500"/>
                                        <p:tgtEl>
                                          <p:spTgt spid="4290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9059">
                                            <p:txEl>
                                              <p:pRg st="3" end="3"/>
                                            </p:txEl>
                                          </p:spTgt>
                                        </p:tgtEl>
                                        <p:attrNameLst>
                                          <p:attrName>style.visibility</p:attrName>
                                        </p:attrNameLst>
                                      </p:cBhvr>
                                      <p:to>
                                        <p:strVal val="visible"/>
                                      </p:to>
                                    </p:set>
                                    <p:animEffect transition="in" filter="blinds(horizontal)">
                                      <p:cBhvr>
                                        <p:cTn id="12" dur="500"/>
                                        <p:tgtEl>
                                          <p:spTgt spid="4290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571472" y="1785926"/>
            <a:ext cx="8229600" cy="4525963"/>
          </a:xfrm>
        </p:spPr>
        <p:txBody>
          <a:bodyPr/>
          <a:lstStyle/>
          <a:p>
            <a:pPr eaLnBrk="1" hangingPunct="1"/>
            <a:r>
              <a:rPr lang="zh-CN" altLang="en-US" sz="2800" b="1" dirty="0">
                <a:solidFill>
                  <a:srgbClr val="C00000"/>
                </a:solidFill>
                <a:ea typeface="楷体_GB2312" pitchFamily="49" charset="-122"/>
              </a:rPr>
              <a:t>普通关联</a:t>
            </a:r>
            <a:r>
              <a:rPr lang="zh-CN" altLang="en-US" sz="2800" dirty="0">
                <a:ea typeface="楷体_GB2312" pitchFamily="49" charset="-122"/>
              </a:rPr>
              <a:t>是最常见的关联关系，只要类与类之间存在连接关系就可以用普通关联表示。普通关联又分为</a:t>
            </a:r>
            <a:r>
              <a:rPr lang="zh-CN" altLang="en-US" sz="2800" dirty="0">
                <a:solidFill>
                  <a:schemeClr val="accent2"/>
                </a:solidFill>
                <a:ea typeface="楷体_GB2312" pitchFamily="49" charset="-122"/>
              </a:rPr>
              <a:t>二元关联</a:t>
            </a:r>
            <a:r>
              <a:rPr lang="zh-CN" altLang="en-US" sz="2800" dirty="0">
                <a:ea typeface="楷体_GB2312" pitchFamily="49" charset="-122"/>
              </a:rPr>
              <a:t>和</a:t>
            </a:r>
            <a:r>
              <a:rPr lang="zh-CN" altLang="en-US" sz="2800" dirty="0">
                <a:solidFill>
                  <a:schemeClr val="accent2"/>
                </a:solidFill>
                <a:ea typeface="楷体_GB2312" pitchFamily="49" charset="-122"/>
              </a:rPr>
              <a:t>多元关联</a:t>
            </a:r>
            <a:r>
              <a:rPr lang="zh-CN" altLang="en-US" sz="2800" dirty="0">
                <a:ea typeface="楷体_GB2312" pitchFamily="49" charset="-122"/>
              </a:rPr>
              <a:t>。</a:t>
            </a:r>
            <a:endParaRPr lang="zh-CN" altLang="en-US" sz="2800" dirty="0">
              <a:ea typeface="楷体_GB2312" pitchFamily="49" charset="-122"/>
            </a:endParaRPr>
          </a:p>
          <a:p>
            <a:pPr eaLnBrk="1" hangingPunct="1"/>
            <a:r>
              <a:rPr lang="zh-CN" altLang="en-US" sz="2800" dirty="0">
                <a:ea typeface="楷体_GB2312" pitchFamily="49" charset="-122"/>
              </a:rPr>
              <a:t>二元关联描述两个类之间的关联，用两个类之间的一条直线来表示，直线上可写上关联名。</a:t>
            </a:r>
            <a:r>
              <a:rPr lang="zh-CN" altLang="en-US" dirty="0">
                <a:ea typeface="宋体" panose="02010600030101010101" pitchFamily="2" charset="-122"/>
              </a:rPr>
              <a:t> </a:t>
            </a:r>
            <a:endParaRPr lang="zh-CN" altLang="en-US" sz="2800" dirty="0">
              <a:ea typeface="楷体_GB2312" pitchFamily="49" charset="-122"/>
            </a:endParaRPr>
          </a:p>
          <a:p>
            <a:pPr eaLnBrk="1" hangingPunct="1"/>
            <a:endParaRPr lang="en-US" altLang="zh-CN" sz="2800" dirty="0">
              <a:ea typeface="楷体_GB2312" pitchFamily="49" charset="-122"/>
            </a:endParaRPr>
          </a:p>
        </p:txBody>
      </p:sp>
      <p:pic>
        <p:nvPicPr>
          <p:cNvPr id="53252"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476375" y="4221163"/>
            <a:ext cx="6265863" cy="1104900"/>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关系（普通关联）</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7031282" y="180674"/>
            <a:ext cx="2112718" cy="619426"/>
          </a:xfrm>
          <a:prstGeom prst="rect">
            <a:avLst/>
          </a:prstGeom>
          <a:noFill/>
          <a:ln w="9525">
            <a:noFill/>
            <a:miter lim="800000"/>
            <a:headEnd/>
            <a:tailEnd/>
          </a:ln>
        </p:spPr>
      </p:pic>
    </p:spTree>
  </p:cSld>
  <p:clrMapOvr>
    <a:masterClrMapping/>
  </p:clrMapOvr>
  <p:transition>
    <p:fad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285720" y="1643050"/>
            <a:ext cx="8435975" cy="4857750"/>
          </a:xfrm>
        </p:spPr>
        <p:txBody>
          <a:bodyPr/>
          <a:lstStyle/>
          <a:p>
            <a:pPr eaLnBrk="1" hangingPunct="1"/>
            <a:r>
              <a:rPr lang="zh-CN" altLang="en-US" sz="2800" b="1" dirty="0">
                <a:solidFill>
                  <a:schemeClr val="accent2"/>
                </a:solidFill>
                <a:latin typeface="楷体_GB2312" pitchFamily="49" charset="-122"/>
                <a:ea typeface="楷体_GB2312" pitchFamily="49" charset="-122"/>
              </a:rPr>
              <a:t>多重性</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multiplicity</a:t>
            </a:r>
            <a:r>
              <a:rPr lang="zh-CN" altLang="en-US" sz="2800" dirty="0">
                <a:latin typeface="楷体_GB2312" pitchFamily="49" charset="-122"/>
                <a:ea typeface="楷体_GB2312" pitchFamily="49" charset="-122"/>
              </a:rPr>
              <a:t>）：多重性表明在一个关联的两端连接的类实例个数的对应关系，</a:t>
            </a:r>
            <a:r>
              <a:rPr lang="zh-CN" altLang="en-US" sz="2800" b="1" dirty="0">
                <a:solidFill>
                  <a:srgbClr val="3366FF"/>
                </a:solidFill>
                <a:latin typeface="楷体_GB2312" pitchFamily="49" charset="-122"/>
                <a:ea typeface="楷体_GB2312" pitchFamily="49" charset="-122"/>
              </a:rPr>
              <a:t>即一端的类的多少个实例对象可以与另一端的类的一个实例相关。</a:t>
            </a:r>
            <a:endParaRPr lang="zh-CN" altLang="en-US" sz="2800" b="1" dirty="0">
              <a:solidFill>
                <a:srgbClr val="3366FF"/>
              </a:solidFill>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如果图中没有明确标出关联的多重性，则默认的多重性为</a:t>
            </a: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p:txBody>
      </p:sp>
      <p:pic>
        <p:nvPicPr>
          <p:cNvPr id="54276" name="Picture 5"/>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500298" y="4357694"/>
            <a:ext cx="4679950" cy="1951037"/>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关系（普通关联）</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7031282" y="163212"/>
            <a:ext cx="2112718" cy="619426"/>
          </a:xfrm>
          <a:prstGeom prst="rect">
            <a:avLst/>
          </a:prstGeom>
          <a:noFill/>
          <a:ln w="9525">
            <a:noFill/>
            <a:miter lim="800000"/>
            <a:headEnd/>
            <a:tailEnd/>
          </a:ln>
        </p:spPr>
      </p:pic>
    </p:spTree>
  </p:cSld>
  <p:clrMapOvr>
    <a:masterClrMapping/>
  </p:clrMapOvr>
  <p:transition>
    <p:fad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noFill/>
          <a:ln w="9525">
            <a:noFill/>
            <a:miter lim="800000"/>
          </a:ln>
        </p:spPr>
        <p:txBody>
          <a:bodyPr/>
          <a:lstStyle/>
          <a:p>
            <a:pPr eaLnBrk="1" hangingPunct="1"/>
            <a:r>
              <a:rPr lang="zh-CN" altLang="en-US" sz="2800" b="1" dirty="0">
                <a:solidFill>
                  <a:schemeClr val="accent2"/>
                </a:solidFill>
                <a:latin typeface="楷体_GB2312" pitchFamily="49" charset="-122"/>
                <a:ea typeface="楷体_GB2312" pitchFamily="49" charset="-122"/>
              </a:rPr>
              <a:t>角色</a:t>
            </a:r>
            <a:r>
              <a:rPr lang="zh-CN" altLang="en-US" sz="2800" dirty="0">
                <a:latin typeface="楷体_GB2312" pitchFamily="49" charset="-122"/>
                <a:ea typeface="楷体_GB2312" pitchFamily="49" charset="-122"/>
              </a:rPr>
              <a:t>：关联端点上还可以附加角色名，表示类的实例在这个关联中扮演的角色。</a:t>
            </a:r>
            <a:r>
              <a:rPr lang="en-US" altLang="zh-CN" sz="2800" dirty="0">
                <a:solidFill>
                  <a:srgbClr val="3366FF"/>
                </a:solidFill>
                <a:latin typeface="楷体_GB2312" pitchFamily="49" charset="-122"/>
                <a:ea typeface="楷体_GB2312" pitchFamily="49" charset="-122"/>
              </a:rPr>
              <a:t>UML</a:t>
            </a:r>
            <a:r>
              <a:rPr lang="zh-CN" altLang="en-US" sz="2800" dirty="0">
                <a:solidFill>
                  <a:srgbClr val="3366FF"/>
                </a:solidFill>
                <a:latin typeface="楷体_GB2312" pitchFamily="49" charset="-122"/>
                <a:ea typeface="楷体_GB2312" pitchFamily="49" charset="-122"/>
              </a:rPr>
              <a:t>还允许一个类与它自身关联。</a:t>
            </a:r>
            <a:r>
              <a:rPr lang="zh-CN" altLang="en-US" dirty="0">
                <a:solidFill>
                  <a:srgbClr val="3366FF"/>
                </a:solidFill>
                <a:ea typeface="宋体" panose="02010600030101010101" pitchFamily="2" charset="-122"/>
              </a:rPr>
              <a:t> </a:t>
            </a:r>
            <a:endParaRPr lang="zh-CN" altLang="en-US" dirty="0">
              <a:solidFill>
                <a:srgbClr val="3366FF"/>
              </a:solidFill>
              <a:ea typeface="宋体" panose="02010600030101010101" pitchFamily="2" charset="-122"/>
            </a:endParaRPr>
          </a:p>
        </p:txBody>
      </p:sp>
      <p:pic>
        <p:nvPicPr>
          <p:cNvPr id="55300" name="Picture 4" descr="未标题-20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339975" y="3068638"/>
            <a:ext cx="4202113" cy="882650"/>
          </a:xfrm>
          <a:prstGeom prst="rect">
            <a:avLst/>
          </a:prstGeom>
          <a:noFill/>
          <a:ln w="9525">
            <a:noFill/>
            <a:miter lim="800000"/>
            <a:headEnd/>
            <a:tailEnd/>
          </a:ln>
        </p:spPr>
      </p:pic>
      <p:pic>
        <p:nvPicPr>
          <p:cNvPr id="55301" name="Picture 5" descr="未标题-21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2339975" y="4652963"/>
            <a:ext cx="4537075" cy="1125537"/>
          </a:xfrm>
          <a:prstGeom prst="rect">
            <a:avLst/>
          </a:prstGeom>
          <a:noFill/>
          <a:ln w="9525">
            <a:noFill/>
            <a:miter lim="800000"/>
            <a:headEnd/>
            <a:tailEnd/>
          </a:ln>
        </p:spPr>
      </p:pic>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关系（普通关联）</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8" name="Picture 4" descr="未标题-17 拷贝"/>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7031282" y="92076"/>
            <a:ext cx="2112718" cy="619426"/>
          </a:xfrm>
          <a:prstGeom prst="rect">
            <a:avLst/>
          </a:prstGeom>
          <a:noFill/>
          <a:ln w="9525">
            <a:noFill/>
            <a:miter lim="800000"/>
            <a:headEnd/>
            <a:tailEnd/>
          </a:ln>
        </p:spPr>
      </p:pic>
    </p:spTree>
  </p:cSld>
  <p:clrMapOvr>
    <a:masterClrMapping/>
  </p:clrMapOvr>
  <p:transition>
    <p:fad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p:txBody>
          <a:bodyPr/>
          <a:lstStyle/>
          <a:p>
            <a:pPr eaLnBrk="1" hangingPunct="1"/>
            <a:r>
              <a:rPr lang="zh-CN" altLang="en-US" sz="2800" b="1" dirty="0">
                <a:solidFill>
                  <a:schemeClr val="accent2"/>
                </a:solidFill>
                <a:latin typeface="楷体_GB2312" pitchFamily="49" charset="-122"/>
                <a:ea typeface="楷体_GB2312" pitchFamily="49" charset="-122"/>
              </a:rPr>
              <a:t>多元关联</a:t>
            </a:r>
            <a:r>
              <a:rPr lang="zh-CN" altLang="en-US" sz="2800" dirty="0">
                <a:latin typeface="楷体_GB2312" pitchFamily="49" charset="-122"/>
                <a:ea typeface="楷体_GB2312" pitchFamily="49" charset="-122"/>
              </a:rPr>
              <a:t>：多元关联是指</a:t>
            </a: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个或</a:t>
            </a: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个以上类之间的关联。</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多元关联由一个菱形，以及由</a:t>
            </a:r>
            <a:r>
              <a:rPr lang="zh-CN" altLang="en-US" sz="2800" b="1" dirty="0">
                <a:solidFill>
                  <a:srgbClr val="3366FF"/>
                </a:solidFill>
                <a:latin typeface="楷体_GB2312" pitchFamily="49" charset="-122"/>
                <a:ea typeface="楷体_GB2312" pitchFamily="49" charset="-122"/>
              </a:rPr>
              <a:t>菱形</a:t>
            </a:r>
            <a:r>
              <a:rPr lang="zh-CN" altLang="en-US" sz="2800" dirty="0">
                <a:latin typeface="楷体_GB2312" pitchFamily="49" charset="-122"/>
                <a:ea typeface="楷体_GB2312" pitchFamily="49" charset="-122"/>
              </a:rPr>
              <a:t>引出的通向各个相关类的直线组成，关联名可标在菱形的旁边，在关联的端点也可以标上多重性等信息。 </a:t>
            </a:r>
            <a:endParaRPr lang="zh-CN" altLang="en-US" sz="2800" dirty="0">
              <a:latin typeface="楷体_GB2312" pitchFamily="49" charset="-122"/>
              <a:ea typeface="楷体_GB2312" pitchFamily="49" charset="-122"/>
            </a:endParaRPr>
          </a:p>
        </p:txBody>
      </p:sp>
      <p:pic>
        <p:nvPicPr>
          <p:cNvPr id="56324" name="Picture 4" descr="未标题-22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142976" y="4000504"/>
            <a:ext cx="7000924" cy="2245451"/>
          </a:xfrm>
          <a:prstGeom prst="rect">
            <a:avLst/>
          </a:prstGeom>
          <a:noFill/>
          <a:ln w="9525">
            <a:noFill/>
            <a:miter lim="800000"/>
            <a:headEnd/>
            <a:tailEnd/>
          </a:ln>
        </p:spPr>
      </p:pic>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关系（普通关联）</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7011934" y="174424"/>
            <a:ext cx="2112718" cy="619426"/>
          </a:xfrm>
          <a:prstGeom prst="rect">
            <a:avLst/>
          </a:prstGeom>
          <a:noFill/>
          <a:ln w="9525">
            <a:noFill/>
            <a:miter lim="800000"/>
            <a:headEnd/>
            <a:tailEnd/>
          </a:ln>
        </p:spPr>
      </p:pic>
    </p:spTree>
  </p:cSld>
  <p:clrMapOvr>
    <a:masterClrMapping/>
  </p:clrMapOvr>
  <p:transition>
    <p:fad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idx="1"/>
          </p:nvPr>
        </p:nvSpPr>
        <p:spPr>
          <a:xfrm>
            <a:off x="500034" y="1714488"/>
            <a:ext cx="8229600" cy="4525963"/>
          </a:xfrm>
        </p:spPr>
        <p:txBody>
          <a:bodyPr/>
          <a:lstStyle/>
          <a:p>
            <a:r>
              <a:rPr lang="zh-CN" altLang="en-US" sz="2800" b="1" dirty="0">
                <a:solidFill>
                  <a:srgbClr val="3366FF"/>
                </a:solidFill>
                <a:latin typeface="楷体_GB2312" pitchFamily="49" charset="-122"/>
                <a:ea typeface="楷体_GB2312" pitchFamily="49" charset="-122"/>
              </a:rPr>
              <a:t>限定关联</a:t>
            </a:r>
            <a:r>
              <a:rPr lang="zh-CN" altLang="en-US" sz="2800" dirty="0">
                <a:latin typeface="楷体_GB2312" pitchFamily="49" charset="-122"/>
                <a:ea typeface="楷体_GB2312" pitchFamily="49" charset="-122"/>
              </a:rPr>
              <a:t>通常用在一对多或多对多的关联关系中，可以把模型中的多重性从一对多变成一对一，或将多对多简化成多对一。</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在类图中把限定词（</a:t>
            </a:r>
            <a:r>
              <a:rPr lang="en-US" altLang="zh-CN" sz="2800" dirty="0">
                <a:latin typeface="楷体_GB2312" pitchFamily="49" charset="-122"/>
                <a:ea typeface="楷体_GB2312" pitchFamily="49" charset="-122"/>
              </a:rPr>
              <a:t>qualifier</a:t>
            </a:r>
            <a:r>
              <a:rPr lang="zh-CN" altLang="en-US" sz="2800" dirty="0">
                <a:latin typeface="楷体_GB2312" pitchFamily="49" charset="-122"/>
                <a:ea typeface="楷体_GB2312" pitchFamily="49" charset="-122"/>
              </a:rPr>
              <a:t>）放在关联关系末端的一个小方框内。</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57348" name="Picture 4" descr="未标题-23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857224" y="4500570"/>
            <a:ext cx="7489825" cy="844550"/>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关系（限定关联）</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7031282" y="166040"/>
            <a:ext cx="2112718" cy="619426"/>
          </a:xfrm>
          <a:prstGeom prst="rect">
            <a:avLst/>
          </a:prstGeom>
          <a:noFill/>
          <a:ln w="9525">
            <a:noFill/>
            <a:miter lim="800000"/>
            <a:headEnd/>
            <a:tailEnd/>
          </a:ln>
        </p:spPr>
      </p:pic>
    </p:spTree>
  </p:cSld>
  <p:clrMapOvr>
    <a:masterClrMapping/>
  </p:clrMapOvr>
  <p:transition>
    <p:fad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00034" y="1500174"/>
            <a:ext cx="8229600" cy="4525963"/>
          </a:xfrm>
        </p:spPr>
        <p:txBody>
          <a:bodyPr/>
          <a:lstStyle/>
          <a:p>
            <a:pPr eaLnBrk="1" hangingPunct="1"/>
            <a:r>
              <a:rPr lang="zh-CN" altLang="en-US" sz="2400" dirty="0">
                <a:latin typeface="宋体" panose="02010600030101010101" pitchFamily="2" charset="-122"/>
                <a:ea typeface="宋体" panose="02010600030101010101" pitchFamily="2" charset="-122"/>
              </a:rPr>
              <a:t>在关联关系比较简单的情况下，关联关系的语义用关联关系的名字来概括。</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但在某些情况下，需要对关联关系的语义做详细的定义、存储和访问，为此可以建立</a:t>
            </a:r>
            <a:r>
              <a:rPr lang="zh-CN" altLang="en-US" sz="2400" b="1" dirty="0">
                <a:solidFill>
                  <a:srgbClr val="3366FF"/>
                </a:solidFill>
                <a:latin typeface="宋体" panose="02010600030101010101" pitchFamily="2" charset="-122"/>
                <a:ea typeface="宋体" panose="02010600030101010101" pitchFamily="2" charset="-122"/>
              </a:rPr>
              <a:t>关联类</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association class</a:t>
            </a:r>
            <a:r>
              <a:rPr lang="zh-CN" altLang="en-US" sz="2400" dirty="0">
                <a:latin typeface="宋体" panose="02010600030101010101" pitchFamily="2" charset="-122"/>
                <a:ea typeface="宋体" panose="02010600030101010101" pitchFamily="2" charset="-122"/>
              </a:rPr>
              <a:t>），用来描述关联的属性。</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关联中的每个链与关联类的一个实例相联系。关联类通过一条虚线与关联连接。 </a:t>
            </a:r>
            <a:endParaRPr lang="zh-CN" altLang="en-US" sz="2400" dirty="0">
              <a:latin typeface="宋体" panose="02010600030101010101" pitchFamily="2" charset="-122"/>
              <a:ea typeface="宋体" panose="02010600030101010101" pitchFamily="2" charset="-122"/>
            </a:endParaRPr>
          </a:p>
        </p:txBody>
      </p:sp>
      <p:pic>
        <p:nvPicPr>
          <p:cNvPr id="58372" name="Picture 4" descr="未标题-24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268538" y="4292600"/>
            <a:ext cx="5903912" cy="2152650"/>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关系（关联类）</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7037706" y="65102"/>
            <a:ext cx="2112718" cy="619426"/>
          </a:xfrm>
          <a:prstGeom prst="rect">
            <a:avLst/>
          </a:prstGeom>
          <a:noFill/>
          <a:ln w="9525">
            <a:noFill/>
            <a:miter lim="800000"/>
            <a:headEnd/>
            <a:tailEnd/>
          </a:ln>
        </p:spPr>
      </p:pic>
    </p:spTree>
  </p:cSld>
  <p:clrMapOvr>
    <a:masterClrMapping/>
  </p:clrMapOvr>
  <p:transition>
    <p:fad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500034" y="1571612"/>
            <a:ext cx="8229600" cy="4525963"/>
          </a:xfrm>
        </p:spPr>
        <p:txBody>
          <a:bodyPr/>
          <a:lstStyle/>
          <a:p>
            <a:pPr eaLnBrk="1" hangingPunct="1"/>
            <a:r>
              <a:rPr lang="zh-CN" altLang="en-US" sz="2800" b="1" dirty="0">
                <a:solidFill>
                  <a:srgbClr val="3366FF"/>
                </a:solidFill>
                <a:latin typeface="楷体_GB2312" pitchFamily="49" charset="-122"/>
                <a:ea typeface="楷体_GB2312" pitchFamily="49" charset="-122"/>
              </a:rPr>
              <a:t>聚合</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Aggregation</a:t>
            </a:r>
            <a:r>
              <a:rPr lang="zh-CN" altLang="en-US" sz="2800" dirty="0">
                <a:latin typeface="楷体_GB2312" pitchFamily="49" charset="-122"/>
                <a:ea typeface="楷体_GB2312" pitchFamily="49" charset="-122"/>
              </a:rPr>
              <a:t>）也称为</a:t>
            </a:r>
            <a:r>
              <a:rPr lang="zh-CN" altLang="en-US" sz="2800" b="1" dirty="0">
                <a:solidFill>
                  <a:schemeClr val="accent2"/>
                </a:solidFill>
                <a:latin typeface="楷体_GB2312" pitchFamily="49" charset="-122"/>
                <a:ea typeface="楷体_GB2312" pitchFamily="49" charset="-122"/>
              </a:rPr>
              <a:t>聚集</a:t>
            </a:r>
            <a:r>
              <a:rPr lang="zh-CN" altLang="en-US" sz="2800" dirty="0">
                <a:latin typeface="楷体_GB2312" pitchFamily="49" charset="-122"/>
                <a:ea typeface="楷体_GB2312" pitchFamily="49" charset="-122"/>
              </a:rPr>
              <a:t>，是一种特殊的关联。它描述了整体和部分之间的结构关系。</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两种特殊的聚合关系：</a:t>
            </a:r>
            <a:r>
              <a:rPr lang="zh-CN" altLang="en-US" sz="2800" b="1" dirty="0">
                <a:solidFill>
                  <a:schemeClr val="accent2"/>
                </a:solidFill>
                <a:latin typeface="楷体_GB2312" pitchFamily="49" charset="-122"/>
                <a:ea typeface="楷体_GB2312" pitchFamily="49" charset="-122"/>
              </a:rPr>
              <a:t>共享聚合</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shared aggregation</a:t>
            </a:r>
            <a:r>
              <a:rPr lang="zh-CN" altLang="en-US" sz="2800" dirty="0">
                <a:latin typeface="楷体_GB2312" pitchFamily="49" charset="-122"/>
                <a:ea typeface="楷体_GB2312" pitchFamily="49" charset="-122"/>
              </a:rPr>
              <a:t>）和</a:t>
            </a:r>
            <a:r>
              <a:rPr lang="zh-CN" altLang="en-US" sz="2800" b="1" dirty="0">
                <a:solidFill>
                  <a:schemeClr val="accent2"/>
                </a:solidFill>
                <a:latin typeface="楷体_GB2312" pitchFamily="49" charset="-122"/>
                <a:ea typeface="楷体_GB2312" pitchFamily="49" charset="-122"/>
              </a:rPr>
              <a:t>复合聚合</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composition aggregation</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如果在聚合关系中处于部分方的实例可同时参与多个处于整体方实例的构成，则该聚合称为</a:t>
            </a:r>
            <a:r>
              <a:rPr lang="zh-CN" altLang="en-US" sz="2800" b="1" dirty="0">
                <a:solidFill>
                  <a:srgbClr val="3366FF"/>
                </a:solidFill>
                <a:latin typeface="楷体_GB2312" pitchFamily="49" charset="-122"/>
                <a:ea typeface="楷体_GB2312" pitchFamily="49" charset="-122"/>
              </a:rPr>
              <a:t>共享聚合</a:t>
            </a: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p:txBody>
      </p:sp>
      <p:pic>
        <p:nvPicPr>
          <p:cNvPr id="59396"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851275" y="5013325"/>
            <a:ext cx="3673475" cy="1193800"/>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关系（聚合）</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7031282" y="161724"/>
            <a:ext cx="2112718" cy="619426"/>
          </a:xfrm>
          <a:prstGeom prst="rect">
            <a:avLst/>
          </a:prstGeom>
          <a:noFill/>
          <a:ln w="9525">
            <a:noFill/>
            <a:miter lim="800000"/>
            <a:headEnd/>
            <a:tailEnd/>
          </a:ln>
        </p:spPr>
      </p:pic>
    </p:spTree>
  </p:cSld>
  <p:clrMapOvr>
    <a:masterClrMapping/>
  </p:clrMapOvr>
  <p:transition>
    <p:fad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p:txBody>
          <a:bodyPr/>
          <a:lstStyle/>
          <a:p>
            <a:pPr eaLnBrk="1" hangingPunct="1"/>
            <a:r>
              <a:rPr lang="zh-CN" altLang="en-US" sz="2800" dirty="0">
                <a:latin typeface="楷体_GB2312" pitchFamily="49" charset="-122"/>
                <a:ea typeface="楷体_GB2312" pitchFamily="49" charset="-122"/>
              </a:rPr>
              <a:t>如果部分类完全隶属于整体类，部分类需要与整体类共存，一旦整体类不存在了，则部分类也会随之消失，或失去存在价值，则这种聚合称为</a:t>
            </a:r>
            <a:r>
              <a:rPr lang="zh-CN" altLang="en-US" sz="2800" b="1" dirty="0">
                <a:solidFill>
                  <a:srgbClr val="3366FF"/>
                </a:solidFill>
                <a:latin typeface="楷体_GB2312" pitchFamily="49" charset="-122"/>
                <a:ea typeface="楷体_GB2312" pitchFamily="49" charset="-122"/>
              </a:rPr>
              <a:t>复合聚合</a:t>
            </a: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p:txBody>
      </p:sp>
      <p:pic>
        <p:nvPicPr>
          <p:cNvPr id="60420"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555875" y="3716338"/>
            <a:ext cx="4608513" cy="1611312"/>
          </a:xfrm>
          <a:prstGeom prst="rect">
            <a:avLst/>
          </a:prstGeom>
          <a:noFill/>
          <a:ln w="9525">
            <a:noFill/>
            <a:miter lim="800000"/>
            <a:headEnd/>
            <a:tailEnd/>
          </a:ln>
        </p:spPr>
      </p:pic>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关系（聚合）</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6948264" y="163212"/>
            <a:ext cx="2112718" cy="619426"/>
          </a:xfrm>
          <a:prstGeom prst="rect">
            <a:avLst/>
          </a:prstGeom>
          <a:noFill/>
          <a:ln w="9525">
            <a:noFill/>
            <a:miter lim="800000"/>
            <a:headEnd/>
            <a:tailEnd/>
          </a:ln>
        </p:spPr>
      </p:pic>
    </p:spTree>
  </p:cSld>
  <p:clrMapOvr>
    <a:masterClrMapping/>
  </p:clrMapOvr>
  <p:transition>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428596" y="1500174"/>
            <a:ext cx="8229600" cy="4525963"/>
          </a:xfrm>
        </p:spPr>
        <p:txBody>
          <a:bodyPr/>
          <a:lstStyle/>
          <a:p>
            <a:pPr eaLnBrk="1" hangingPunct="1"/>
            <a:r>
              <a:rPr kumimoji="1" lang="zh-CN" altLang="en-US" sz="2800" b="1" dirty="0">
                <a:solidFill>
                  <a:srgbClr val="3366FF"/>
                </a:solidFill>
                <a:latin typeface="楷体_GB2312" pitchFamily="49" charset="-122"/>
                <a:ea typeface="楷体_GB2312" pitchFamily="49" charset="-122"/>
              </a:rPr>
              <a:t>导航</a:t>
            </a:r>
            <a:r>
              <a:rPr kumimoji="1" lang="zh-CN" altLang="en-US" sz="2800" dirty="0">
                <a:latin typeface="楷体_GB2312" pitchFamily="49" charset="-122"/>
                <a:ea typeface="楷体_GB2312" pitchFamily="49" charset="-122"/>
              </a:rPr>
              <a:t>（</a:t>
            </a:r>
            <a:r>
              <a:rPr kumimoji="1" lang="en-US" altLang="zh-CN" sz="2800" dirty="0">
                <a:latin typeface="楷体_GB2312" pitchFamily="49" charset="-122"/>
                <a:ea typeface="楷体_GB2312" pitchFamily="49" charset="-122"/>
              </a:rPr>
              <a:t>navigability</a:t>
            </a:r>
            <a:r>
              <a:rPr kumimoji="1" lang="zh-CN" altLang="en-US" sz="2800" dirty="0">
                <a:latin typeface="楷体_GB2312" pitchFamily="49" charset="-122"/>
                <a:ea typeface="楷体_GB2312" pitchFamily="49" charset="-122"/>
              </a:rPr>
              <a:t>）是关联关系的一种特性，它通过在</a:t>
            </a:r>
            <a:r>
              <a:rPr kumimoji="1" lang="zh-CN" altLang="en-US" sz="2800" b="1" dirty="0">
                <a:solidFill>
                  <a:srgbClr val="00B050"/>
                </a:solidFill>
                <a:latin typeface="楷体_GB2312" pitchFamily="49" charset="-122"/>
                <a:ea typeface="楷体_GB2312" pitchFamily="49" charset="-122"/>
              </a:rPr>
              <a:t>关联的一个端点上加</a:t>
            </a:r>
            <a:r>
              <a:rPr kumimoji="1" lang="zh-CN" altLang="en-US" sz="2800" b="1" dirty="0">
                <a:solidFill>
                  <a:srgbClr val="C00000"/>
                </a:solidFill>
                <a:latin typeface="楷体_GB2312" pitchFamily="49" charset="-122"/>
                <a:ea typeface="楷体_GB2312" pitchFamily="49" charset="-122"/>
              </a:rPr>
              <a:t>箭头</a:t>
            </a:r>
            <a:r>
              <a:rPr kumimoji="1" lang="zh-CN" altLang="en-US" sz="2800" dirty="0">
                <a:latin typeface="楷体_GB2312" pitchFamily="49" charset="-122"/>
                <a:ea typeface="楷体_GB2312" pitchFamily="49" charset="-122"/>
              </a:rPr>
              <a:t>来表示导航的方向。</a:t>
            </a:r>
            <a:endParaRPr kumimoji="1" lang="zh-CN" altLang="en-US" sz="2800" dirty="0">
              <a:latin typeface="楷体_GB2312" pitchFamily="49" charset="-122"/>
              <a:ea typeface="楷体_GB2312" pitchFamily="49" charset="-122"/>
            </a:endParaRPr>
          </a:p>
        </p:txBody>
      </p:sp>
      <p:pic>
        <p:nvPicPr>
          <p:cNvPr id="61444" name="Picture 5"/>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059113" y="2565400"/>
            <a:ext cx="3744912" cy="3678238"/>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关联</a:t>
            </a:r>
            <a:r>
              <a:rPr lang="zh-CN" altLang="en-US" sz="3600" b="1" kern="0" dirty="0">
                <a:solidFill>
                  <a:srgbClr val="FFFF00"/>
                </a:solidFill>
                <a:latin typeface="+mj-lt"/>
                <a:ea typeface="+mj-ea"/>
                <a:cs typeface="+mj-cs"/>
              </a:rPr>
              <a:t>关系（导航）</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7020690" y="84822"/>
            <a:ext cx="2112718" cy="619426"/>
          </a:xfrm>
          <a:prstGeom prst="rect">
            <a:avLst/>
          </a:prstGeom>
          <a:noFill/>
          <a:ln w="9525">
            <a:noFill/>
            <a:miter lim="800000"/>
            <a:headEnd/>
            <a:tailEnd/>
          </a:ln>
        </p:spPr>
      </p:pic>
    </p:spTree>
  </p:cSld>
  <p:clrMapOvr>
    <a:masterClrMapping/>
  </p:clrMapOvr>
  <p:transition>
    <p:fad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642910" y="1785926"/>
            <a:ext cx="8229600" cy="4525963"/>
          </a:xfrm>
        </p:spPr>
        <p:txBody>
          <a:bodyPr/>
          <a:lstStyle/>
          <a:p>
            <a:pPr eaLnBrk="1" hangingPunct="1">
              <a:lnSpc>
                <a:spcPct val="90000"/>
              </a:lnSpc>
            </a:pPr>
            <a:r>
              <a:rPr lang="zh-CN" altLang="en-US" sz="2800" b="1" dirty="0">
                <a:solidFill>
                  <a:srgbClr val="C00000"/>
                </a:solidFill>
                <a:latin typeface="楷体_GB2312" pitchFamily="49" charset="-122"/>
                <a:ea typeface="楷体_GB2312" pitchFamily="49" charset="-122"/>
              </a:rPr>
              <a:t>泛化</a:t>
            </a:r>
            <a:r>
              <a:rPr lang="en-US" altLang="zh-CN" sz="2800" dirty="0">
                <a:latin typeface="楷体_GB2312" pitchFamily="49" charset="-122"/>
                <a:ea typeface="楷体_GB2312" pitchFamily="49" charset="-122"/>
              </a:rPr>
              <a:t>(generalization)</a:t>
            </a:r>
            <a:r>
              <a:rPr lang="zh-CN" altLang="en-US" sz="2800" dirty="0">
                <a:latin typeface="楷体_GB2312" pitchFamily="49" charset="-122"/>
                <a:ea typeface="楷体_GB2312" pitchFamily="49" charset="-122"/>
              </a:rPr>
              <a:t>关系就是一般类和特殊类之间的</a:t>
            </a:r>
            <a:r>
              <a:rPr lang="zh-CN" altLang="en-US" sz="2800" b="1" dirty="0">
                <a:solidFill>
                  <a:srgbClr val="3366FF"/>
                </a:solidFill>
                <a:latin typeface="楷体_GB2312" pitchFamily="49" charset="-122"/>
                <a:ea typeface="楷体_GB2312" pitchFamily="49" charset="-122"/>
              </a:rPr>
              <a:t>继承关系</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lnSpc>
                <a:spcPct val="90000"/>
              </a:lnSpc>
            </a:pPr>
            <a:r>
              <a:rPr lang="zh-CN" altLang="en-US" sz="2800" dirty="0">
                <a:latin typeface="楷体_GB2312" pitchFamily="49" charset="-122"/>
                <a:ea typeface="楷体_GB2312" pitchFamily="49" charset="-122"/>
              </a:rPr>
              <a:t>在</a:t>
            </a:r>
            <a:r>
              <a:rPr lang="en-US" altLang="zh-CN" sz="2800" dirty="0">
                <a:latin typeface="楷体_GB2312" pitchFamily="49" charset="-122"/>
                <a:ea typeface="楷体_GB2312" pitchFamily="49" charset="-122"/>
              </a:rPr>
              <a:t>UML</a:t>
            </a:r>
            <a:r>
              <a:rPr lang="zh-CN" altLang="en-US" sz="2800" dirty="0">
                <a:latin typeface="楷体_GB2312" pitchFamily="49" charset="-122"/>
                <a:ea typeface="楷体_GB2312" pitchFamily="49" charset="-122"/>
              </a:rPr>
              <a:t>中，</a:t>
            </a:r>
            <a:r>
              <a:rPr lang="zh-CN" altLang="en-US" sz="2800" dirty="0">
                <a:solidFill>
                  <a:schemeClr val="accent2"/>
                </a:solidFill>
                <a:latin typeface="楷体_GB2312" pitchFamily="49" charset="-122"/>
                <a:ea typeface="楷体_GB2312" pitchFamily="49" charset="-122"/>
              </a:rPr>
              <a:t>一般类</a:t>
            </a:r>
            <a:r>
              <a:rPr lang="zh-CN" altLang="en-US" sz="2800" dirty="0">
                <a:latin typeface="楷体_GB2312" pitchFamily="49" charset="-122"/>
                <a:ea typeface="楷体_GB2312" pitchFamily="49" charset="-122"/>
              </a:rPr>
              <a:t>亦称</a:t>
            </a:r>
            <a:r>
              <a:rPr lang="zh-CN" altLang="en-US" sz="2800" dirty="0">
                <a:solidFill>
                  <a:schemeClr val="accent2"/>
                </a:solidFill>
                <a:latin typeface="楷体_GB2312" pitchFamily="49" charset="-122"/>
                <a:ea typeface="楷体_GB2312" pitchFamily="49" charset="-122"/>
              </a:rPr>
              <a:t>泛化类</a:t>
            </a:r>
            <a:r>
              <a:rPr lang="zh-CN" altLang="en-US" sz="2800" dirty="0">
                <a:latin typeface="楷体_GB2312" pitchFamily="49" charset="-122"/>
                <a:ea typeface="楷体_GB2312" pitchFamily="49" charset="-122"/>
              </a:rPr>
              <a:t>，</a:t>
            </a:r>
            <a:r>
              <a:rPr lang="zh-CN" altLang="en-US" sz="2800" dirty="0">
                <a:solidFill>
                  <a:schemeClr val="accent2"/>
                </a:solidFill>
                <a:latin typeface="楷体_GB2312" pitchFamily="49" charset="-122"/>
                <a:ea typeface="楷体_GB2312" pitchFamily="49" charset="-122"/>
              </a:rPr>
              <a:t>特殊类</a:t>
            </a:r>
            <a:r>
              <a:rPr lang="zh-CN" altLang="en-US" sz="2800" dirty="0">
                <a:latin typeface="楷体_GB2312" pitchFamily="49" charset="-122"/>
                <a:ea typeface="楷体_GB2312" pitchFamily="49" charset="-122"/>
              </a:rPr>
              <a:t>亦称</a:t>
            </a:r>
            <a:r>
              <a:rPr lang="zh-CN" altLang="en-US" sz="2800" dirty="0">
                <a:solidFill>
                  <a:schemeClr val="accent2"/>
                </a:solidFill>
                <a:latin typeface="楷体_GB2312" pitchFamily="49" charset="-122"/>
                <a:ea typeface="楷体_GB2312" pitchFamily="49" charset="-122"/>
              </a:rPr>
              <a:t>特化类</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lnSpc>
                <a:spcPct val="90000"/>
              </a:lnSpc>
            </a:pPr>
            <a:r>
              <a:rPr lang="zh-CN" altLang="en-US" sz="2800" b="1" dirty="0">
                <a:solidFill>
                  <a:srgbClr val="3366FF"/>
                </a:solidFill>
                <a:latin typeface="楷体_GB2312" pitchFamily="49" charset="-122"/>
                <a:ea typeface="楷体_GB2312" pitchFamily="49" charset="-122"/>
              </a:rPr>
              <a:t>泛化针对类型而不针对实例</a:t>
            </a:r>
            <a:r>
              <a:rPr lang="zh-CN" altLang="en-US" sz="2800" dirty="0">
                <a:latin typeface="楷体_GB2312" pitchFamily="49" charset="-122"/>
                <a:ea typeface="楷体_GB2312" pitchFamily="49" charset="-122"/>
              </a:rPr>
              <a:t>，因为一个类可以继承另一个类，但一个对象不能继承另一个对象。</a:t>
            </a:r>
            <a:endParaRPr lang="zh-CN" altLang="en-US" sz="2800" dirty="0">
              <a:latin typeface="楷体_GB2312" pitchFamily="49" charset="-122"/>
              <a:ea typeface="楷体_GB2312" pitchFamily="49" charset="-122"/>
            </a:endParaRPr>
          </a:p>
          <a:p>
            <a:pPr eaLnBrk="1" hangingPunct="1">
              <a:lnSpc>
                <a:spcPct val="90000"/>
              </a:lnSpc>
            </a:pPr>
            <a:r>
              <a:rPr lang="zh-CN" altLang="en-US" sz="2800" dirty="0">
                <a:latin typeface="楷体_GB2312" pitchFamily="49" charset="-122"/>
                <a:ea typeface="楷体_GB2312" pitchFamily="49" charset="-122"/>
              </a:rPr>
              <a:t>泛化可进一步划分成</a:t>
            </a:r>
            <a:r>
              <a:rPr lang="zh-CN" altLang="en-US" sz="2800" dirty="0">
                <a:solidFill>
                  <a:schemeClr val="accent2"/>
                </a:solidFill>
                <a:latin typeface="楷体_GB2312" pitchFamily="49" charset="-122"/>
                <a:ea typeface="楷体_GB2312" pitchFamily="49" charset="-122"/>
              </a:rPr>
              <a:t>普通泛化</a:t>
            </a:r>
            <a:r>
              <a:rPr lang="zh-CN" altLang="en-US" sz="2800" dirty="0">
                <a:latin typeface="楷体_GB2312" pitchFamily="49" charset="-122"/>
                <a:ea typeface="楷体_GB2312" pitchFamily="49" charset="-122"/>
              </a:rPr>
              <a:t>和</a:t>
            </a:r>
            <a:r>
              <a:rPr lang="zh-CN" altLang="en-US" sz="2800" dirty="0">
                <a:solidFill>
                  <a:schemeClr val="accent2"/>
                </a:solidFill>
                <a:latin typeface="楷体_GB2312" pitchFamily="49" charset="-122"/>
                <a:ea typeface="楷体_GB2312" pitchFamily="49" charset="-122"/>
              </a:rPr>
              <a:t>受限泛化</a:t>
            </a:r>
            <a:r>
              <a:rPr lang="zh-CN" altLang="en-US" sz="2800" dirty="0">
                <a:latin typeface="楷体_GB2312" pitchFamily="49" charset="-122"/>
                <a:ea typeface="楷体_GB2312" pitchFamily="49" charset="-122"/>
              </a:rPr>
              <a:t>两类。</a:t>
            </a:r>
            <a:endParaRPr lang="zh-CN" altLang="en-US" sz="2800" dirty="0">
              <a:latin typeface="楷体_GB2312" pitchFamily="49" charset="-122"/>
              <a:ea typeface="楷体_GB2312" pitchFamily="49"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lang="zh-CN" altLang="en-US" sz="3600" b="1" kern="0" dirty="0">
                <a:solidFill>
                  <a:srgbClr val="FFFF00"/>
                </a:solidFill>
                <a:latin typeface="+mj-lt"/>
                <a:ea typeface="+mj-ea"/>
                <a:cs typeface="+mj-cs"/>
              </a:rPr>
              <a:t>泛化关系</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6" name="Picture 4" descr="未标题-17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7031282" y="211138"/>
            <a:ext cx="2112718" cy="619426"/>
          </a:xfrm>
          <a:prstGeom prst="rect">
            <a:avLst/>
          </a:prstGeom>
          <a:noFill/>
          <a:ln w="9525">
            <a:noFill/>
            <a:miter lim="800000"/>
            <a:headEnd/>
            <a:tailEnd/>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57158" y="1643051"/>
            <a:ext cx="7455202" cy="3082093"/>
          </a:xfrm>
          <a:prstGeom prst="rect">
            <a:avLst/>
          </a:prstGeom>
          <a:noFill/>
          <a:ln w="9525">
            <a:noFill/>
            <a:miter lim="800000"/>
          </a:ln>
        </p:spPr>
        <p:txBody>
          <a:bodyPr lIns="92075" tIns="46038" rIns="92075" bIns="46038"/>
          <a:lstStyle/>
          <a:p>
            <a:pPr marL="342900" indent="-342900" eaLnBrk="0" hangingPunct="0">
              <a:lnSpc>
                <a:spcPct val="130000"/>
              </a:lnSpc>
              <a:buClr>
                <a:srgbClr val="0000FF"/>
              </a:buClr>
              <a:buSzPct val="70000"/>
              <a:buFont typeface="Wingdings" panose="05000000000000000000" pitchFamily="2" charset="2"/>
              <a:buChar char="l"/>
            </a:pPr>
            <a:r>
              <a:rPr lang="zh-CN" altLang="en-US" b="1" dirty="0">
                <a:latin typeface="宋体" panose="02010600030101010101" pitchFamily="2" charset="-122"/>
                <a:ea typeface="宋体" panose="02010600030101010101" pitchFamily="2" charset="-122"/>
              </a:rPr>
              <a:t>典型例子：美国</a:t>
            </a:r>
            <a:r>
              <a:rPr lang="en-US" altLang="zh-CN" b="1" dirty="0">
                <a:latin typeface="宋体" panose="02010600030101010101" pitchFamily="2" charset="-122"/>
                <a:ea typeface="宋体" panose="02010600030101010101" pitchFamily="2" charset="-122"/>
              </a:rPr>
              <a:t>IBM</a:t>
            </a:r>
            <a:r>
              <a:rPr lang="zh-CN" altLang="en-US" b="1" dirty="0">
                <a:latin typeface="宋体" panose="02010600030101010101" pitchFamily="2" charset="-122"/>
                <a:ea typeface="宋体" panose="02010600030101010101" pitchFamily="2" charset="-122"/>
              </a:rPr>
              <a:t>公司在</a:t>
            </a:r>
            <a:r>
              <a:rPr lang="en-US" altLang="zh-CN" b="1" dirty="0">
                <a:latin typeface="宋体" panose="02010600030101010101" pitchFamily="2" charset="-122"/>
                <a:ea typeface="宋体" panose="02010600030101010101" pitchFamily="2" charset="-122"/>
              </a:rPr>
              <a:t>1963</a:t>
            </a:r>
            <a:r>
              <a:rPr lang="zh-CN" altLang="en-US" b="1" dirty="0">
                <a:latin typeface="宋体" panose="02010600030101010101" pitchFamily="2" charset="-122"/>
                <a:ea typeface="宋体" panose="02010600030101010101" pitchFamily="2" charset="-122"/>
              </a:rPr>
              <a:t>年至</a:t>
            </a:r>
            <a:r>
              <a:rPr lang="en-US" altLang="zh-CN" b="1" dirty="0">
                <a:latin typeface="宋体" panose="02010600030101010101" pitchFamily="2" charset="-122"/>
                <a:ea typeface="宋体" panose="02010600030101010101" pitchFamily="2" charset="-122"/>
              </a:rPr>
              <a:t>1966</a:t>
            </a:r>
            <a:r>
              <a:rPr lang="zh-CN" altLang="en-US" b="1" dirty="0">
                <a:latin typeface="宋体" panose="02010600030101010101" pitchFamily="2" charset="-122"/>
                <a:ea typeface="宋体" panose="02010600030101010101" pitchFamily="2" charset="-122"/>
              </a:rPr>
              <a:t>年开发的</a:t>
            </a:r>
            <a:r>
              <a:rPr lang="en-US" altLang="zh-CN" b="1" dirty="0">
                <a:latin typeface="宋体" panose="02010600030101010101" pitchFamily="2" charset="-122"/>
                <a:ea typeface="宋体" panose="02010600030101010101" pitchFamily="2" charset="-122"/>
              </a:rPr>
              <a:t>IBM 360</a:t>
            </a:r>
            <a:r>
              <a:rPr lang="zh-CN" altLang="en-US" b="1" dirty="0">
                <a:latin typeface="宋体" panose="02010600030101010101" pitchFamily="2" charset="-122"/>
                <a:ea typeface="宋体" panose="02010600030101010101" pitchFamily="2" charset="-122"/>
              </a:rPr>
              <a:t>机的操作系统。 </a:t>
            </a:r>
            <a:endParaRPr lang="zh-CN" altLang="en-US" b="1" dirty="0">
              <a:latin typeface="宋体" panose="02010600030101010101" pitchFamily="2" charset="-122"/>
              <a:ea typeface="宋体" panose="02010600030101010101" pitchFamily="2" charset="-122"/>
            </a:endParaRPr>
          </a:p>
          <a:p>
            <a:pPr marL="342900" indent="-342900" eaLnBrk="0" hangingPunct="0">
              <a:lnSpc>
                <a:spcPct val="130000"/>
              </a:lnSpc>
              <a:buClr>
                <a:srgbClr val="0000FF"/>
              </a:buClr>
              <a:buSzPct val="70000"/>
              <a:buFont typeface="Wingdings" panose="05000000000000000000" pitchFamily="2" charset="2"/>
              <a:buChar char="l"/>
            </a:pPr>
            <a:r>
              <a:rPr lang="zh-CN" altLang="en-US" b="1" dirty="0">
                <a:latin typeface="宋体" panose="02010600030101010101" pitchFamily="2" charset="-122"/>
                <a:ea typeface="宋体" panose="02010600030101010101" pitchFamily="2" charset="-122"/>
              </a:rPr>
              <a:t>这个项目的负责人</a:t>
            </a:r>
            <a:r>
              <a:rPr lang="en-US" altLang="zh-CN" b="1" dirty="0" err="1">
                <a:latin typeface="宋体" panose="02010600030101010101" pitchFamily="2" charset="-122"/>
                <a:ea typeface="宋体" panose="02010600030101010101" pitchFamily="2" charset="-122"/>
              </a:rPr>
              <a:t>F.D.Brooks</a:t>
            </a:r>
            <a:r>
              <a:rPr lang="zh-CN" altLang="en-US" b="1" dirty="0">
                <a:latin typeface="宋体" panose="02010600030101010101" pitchFamily="2" charset="-122"/>
                <a:ea typeface="宋体" panose="02010600030101010101" pitchFamily="2" charset="-122"/>
              </a:rPr>
              <a:t>事后总结了他在组织开发过程中的沉痛教训时说：</a:t>
            </a:r>
            <a:endParaRPr lang="zh-CN" altLang="en-US" b="1" dirty="0">
              <a:latin typeface="宋体" panose="02010600030101010101" pitchFamily="2" charset="-122"/>
              <a:ea typeface="宋体" panose="02010600030101010101" pitchFamily="2" charset="-122"/>
            </a:endParaRPr>
          </a:p>
          <a:p>
            <a:pPr marL="342900" indent="-342900" eaLnBrk="0" hangingPunct="0">
              <a:lnSpc>
                <a:spcPct val="130000"/>
              </a:lnSpc>
              <a:buClr>
                <a:srgbClr val="0000FF"/>
              </a:buClr>
              <a:buSzPct val="70000"/>
              <a:buFont typeface="Wingdings" panose="05000000000000000000" pitchFamily="2" charset="2"/>
              <a:buNone/>
            </a:pPr>
            <a:r>
              <a:rPr lang="zh-CN" altLang="en-US" b="1" dirty="0">
                <a:latin typeface="宋体" panose="02010600030101010101" pitchFamily="2" charset="-122"/>
                <a:ea typeface="宋体" panose="02010600030101010101" pitchFamily="2" charset="-122"/>
              </a:rPr>
              <a:t>　</a:t>
            </a:r>
            <a:r>
              <a:rPr lang="en-US" altLang="zh-CN" b="1" dirty="0">
                <a:solidFill>
                  <a:srgbClr val="0000FF"/>
                </a:solidFill>
                <a:latin typeface="宋体" panose="02010600030101010101" pitchFamily="2" charset="-122"/>
                <a:ea typeface="宋体" panose="02010600030101010101" pitchFamily="2" charset="-122"/>
              </a:rPr>
              <a:t>……</a:t>
            </a:r>
            <a:r>
              <a:rPr lang="zh-CN" altLang="en-US" b="1" dirty="0">
                <a:solidFill>
                  <a:srgbClr val="0000FF"/>
                </a:solidFill>
                <a:latin typeface="宋体" panose="02010600030101010101" pitchFamily="2" charset="-122"/>
                <a:ea typeface="宋体" panose="02010600030101010101" pitchFamily="2" charset="-122"/>
              </a:rPr>
              <a:t>正像一只逃亡的野兽落到泥潭中做垂死的挣扎，越是挣扎，陷得越深。最后无法逃脱灭顶的灾难，</a:t>
            </a:r>
            <a:r>
              <a:rPr lang="en-US" altLang="zh-CN" b="1" dirty="0">
                <a:solidFill>
                  <a:srgbClr val="0000FF"/>
                </a:solidFill>
                <a:latin typeface="宋体" panose="02010600030101010101" pitchFamily="2" charset="-122"/>
                <a:ea typeface="宋体" panose="02010600030101010101" pitchFamily="2" charset="-122"/>
              </a:rPr>
              <a:t>……</a:t>
            </a:r>
            <a:r>
              <a:rPr lang="zh-CN" altLang="en-US" b="1" dirty="0">
                <a:solidFill>
                  <a:srgbClr val="0000FF"/>
                </a:solidFill>
                <a:latin typeface="宋体" panose="02010600030101010101" pitchFamily="2" charset="-122"/>
                <a:ea typeface="宋体" panose="02010600030101010101" pitchFamily="2" charset="-122"/>
              </a:rPr>
              <a:t>程序设计工作正像这样一个泥潭，</a:t>
            </a:r>
            <a:r>
              <a:rPr lang="en-US" altLang="zh-CN" b="1" dirty="0">
                <a:solidFill>
                  <a:srgbClr val="0000FF"/>
                </a:solidFill>
                <a:latin typeface="宋体" panose="02010600030101010101" pitchFamily="2" charset="-122"/>
                <a:ea typeface="宋体" panose="02010600030101010101" pitchFamily="2" charset="-122"/>
              </a:rPr>
              <a:t>……</a:t>
            </a:r>
            <a:r>
              <a:rPr lang="zh-CN" altLang="en-US" b="1" dirty="0">
                <a:solidFill>
                  <a:srgbClr val="0000FF"/>
                </a:solidFill>
                <a:latin typeface="宋体" panose="02010600030101010101" pitchFamily="2" charset="-122"/>
                <a:ea typeface="宋体" panose="02010600030101010101" pitchFamily="2" charset="-122"/>
              </a:rPr>
              <a:t>一批批程序员被迫在泥潭中拼命挣扎，</a:t>
            </a:r>
            <a:r>
              <a:rPr lang="en-US" altLang="zh-CN" b="1" dirty="0">
                <a:solidFill>
                  <a:srgbClr val="0000FF"/>
                </a:solidFill>
                <a:latin typeface="宋体" panose="02010600030101010101" pitchFamily="2" charset="-122"/>
                <a:ea typeface="宋体" panose="02010600030101010101" pitchFamily="2" charset="-122"/>
              </a:rPr>
              <a:t>……</a:t>
            </a:r>
            <a:r>
              <a:rPr lang="zh-CN" altLang="en-US" b="1" dirty="0">
                <a:solidFill>
                  <a:srgbClr val="0000FF"/>
                </a:solidFill>
                <a:latin typeface="宋体" panose="02010600030101010101" pitchFamily="2" charset="-122"/>
                <a:ea typeface="宋体" panose="02010600030101010101" pitchFamily="2" charset="-122"/>
              </a:rPr>
              <a:t>谁也没有料到竟会陷入这样的困境</a:t>
            </a:r>
            <a:r>
              <a:rPr lang="en-US" altLang="zh-CN"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
        <p:nvSpPr>
          <p:cNvPr id="17411"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graphicFrame>
        <p:nvGraphicFramePr>
          <p:cNvPr id="2" name="对象 1"/>
          <p:cNvGraphicFramePr>
            <a:graphicFrameLocks noChangeAspect="1"/>
          </p:cNvGraphicFramePr>
          <p:nvPr/>
        </p:nvGraphicFramePr>
        <p:xfrm>
          <a:off x="5940152" y="5315682"/>
          <a:ext cx="1981200" cy="711200"/>
        </p:xfrm>
        <a:graphic>
          <a:graphicData uri="http://schemas.openxmlformats.org/presentationml/2006/ole">
            <mc:AlternateContent xmlns:mc="http://schemas.openxmlformats.org/markup-compatibility/2006">
              <mc:Choice xmlns:v="urn:schemas-microsoft-com:vml" Requires="v">
                <p:oleObj spid="_x0000_s1037" name="包装程序外壳对象" showAsIcon="1" r:id="rId1" imgW="1476375" imgH="523875" progId="Package">
                  <p:embed/>
                </p:oleObj>
              </mc:Choice>
              <mc:Fallback>
                <p:oleObj name="包装程序外壳对象" showAsIcon="1" r:id="rId1" imgW="1476375" imgH="523875" progId="Package">
                  <p:embed/>
                  <p:pic>
                    <p:nvPicPr>
                      <p:cNvPr id="0" name="图片 1036"/>
                      <p:cNvPicPr/>
                      <p:nvPr/>
                    </p:nvPicPr>
                    <p:blipFill>
                      <a:blip r:embed="rId2"/>
                      <a:stretch>
                        <a:fillRect/>
                      </a:stretch>
                    </p:blipFill>
                    <p:spPr>
                      <a:xfrm>
                        <a:off x="5940152" y="5315682"/>
                        <a:ext cx="1981200" cy="711200"/>
                      </a:xfrm>
                      <a:prstGeom prst="rect">
                        <a:avLst/>
                      </a:prstGeom>
                    </p:spPr>
                  </p:pic>
                </p:oleObj>
              </mc:Fallback>
            </mc:AlternateContent>
          </a:graphicData>
        </a:graphic>
      </p:graphicFrame>
    </p:spTree>
  </p:cSld>
  <p:clrMapOvr>
    <a:masterClrMapping/>
  </p:clrMapOvr>
  <p:transition>
    <p:fade/>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body" idx="1"/>
          </p:nvPr>
        </p:nvSpPr>
        <p:spPr>
          <a:xfrm>
            <a:off x="428596" y="1571612"/>
            <a:ext cx="8229600" cy="4525963"/>
          </a:xfrm>
        </p:spPr>
        <p:txBody>
          <a:bodyPr/>
          <a:lstStyle/>
          <a:p>
            <a:pPr eaLnBrk="1" hangingPunct="1"/>
            <a:r>
              <a:rPr lang="zh-CN" altLang="en-US" sz="2800" b="1" dirty="0">
                <a:solidFill>
                  <a:srgbClr val="3366FF"/>
                </a:solidFill>
                <a:latin typeface="楷体_GB2312" pitchFamily="49" charset="-122"/>
                <a:ea typeface="楷体_GB2312" pitchFamily="49" charset="-122"/>
              </a:rPr>
              <a:t>普通泛化</a:t>
            </a:r>
            <a:r>
              <a:rPr lang="zh-CN" altLang="en-US" sz="2800" dirty="0">
                <a:latin typeface="楷体_GB2312" pitchFamily="49" charset="-122"/>
                <a:ea typeface="楷体_GB2312" pitchFamily="49" charset="-122"/>
              </a:rPr>
              <a:t>与前面讲过的继承基本相同。但在泛化关系中常遇到</a:t>
            </a:r>
            <a:r>
              <a:rPr lang="zh-CN" altLang="en-US" sz="2800" b="1" dirty="0">
                <a:solidFill>
                  <a:schemeClr val="accent2"/>
                </a:solidFill>
                <a:latin typeface="楷体_GB2312" pitchFamily="49" charset="-122"/>
                <a:ea typeface="楷体_GB2312" pitchFamily="49" charset="-122"/>
              </a:rPr>
              <a:t>抽象类</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一般称没有具体对象的类为抽象类。抽象类通常作为父类，用于描述其他类（子类）的公共属性和行为。</a:t>
            </a:r>
            <a:endParaRPr lang="zh-CN" altLang="en-US" sz="2800" dirty="0">
              <a:latin typeface="楷体_GB2312" pitchFamily="49" charset="-122"/>
              <a:ea typeface="楷体_GB2312" pitchFamily="49" charset="-122"/>
            </a:endParaRPr>
          </a:p>
        </p:txBody>
      </p:sp>
      <p:pic>
        <p:nvPicPr>
          <p:cNvPr id="63492"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571604" y="3929066"/>
            <a:ext cx="6156325" cy="2516187"/>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lang="zh-CN" altLang="en-US" sz="3600" b="1" kern="0" dirty="0">
                <a:solidFill>
                  <a:srgbClr val="FFFF00"/>
                </a:solidFill>
                <a:latin typeface="+mj-lt"/>
                <a:ea typeface="+mj-ea"/>
                <a:cs typeface="+mj-cs"/>
              </a:rPr>
              <a:t>泛化关系（普通泛化）</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6986811" y="211138"/>
            <a:ext cx="2112718" cy="619426"/>
          </a:xfrm>
          <a:prstGeom prst="rect">
            <a:avLst/>
          </a:prstGeom>
          <a:noFill/>
          <a:ln w="9525">
            <a:noFill/>
            <a:miter lim="800000"/>
            <a:headEnd/>
            <a:tailEnd/>
          </a:ln>
        </p:spPr>
      </p:pic>
    </p:spTree>
  </p:cSld>
  <p:clrMapOvr>
    <a:masterClrMapping/>
  </p:clrMapOvr>
  <p:transition>
    <p:fad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p:txBody>
          <a:bodyPr/>
          <a:lstStyle/>
          <a:p>
            <a:pPr eaLnBrk="1" hangingPunct="1"/>
            <a:r>
              <a:rPr lang="zh-CN" altLang="en-US" sz="2800" b="1" dirty="0">
                <a:solidFill>
                  <a:srgbClr val="3366FF"/>
                </a:solidFill>
                <a:ea typeface="宋体" panose="02010600030101010101" pitchFamily="2" charset="-122"/>
              </a:rPr>
              <a:t>普通泛化</a:t>
            </a:r>
            <a:r>
              <a:rPr lang="zh-CN" altLang="en-US" sz="2800" dirty="0">
                <a:ea typeface="宋体" panose="02010600030101010101" pitchFamily="2" charset="-122"/>
              </a:rPr>
              <a:t>可以分为多重继承和单继承。</a:t>
            </a:r>
            <a:r>
              <a:rPr lang="zh-CN" altLang="en-US" sz="2800" dirty="0">
                <a:solidFill>
                  <a:schemeClr val="accent2"/>
                </a:solidFill>
                <a:ea typeface="宋体" panose="02010600030101010101" pitchFamily="2" charset="-122"/>
              </a:rPr>
              <a:t>多重继承</a:t>
            </a:r>
            <a:r>
              <a:rPr lang="zh-CN" altLang="en-US" sz="2800" dirty="0">
                <a:ea typeface="宋体" panose="02010600030101010101" pitchFamily="2" charset="-122"/>
              </a:rPr>
              <a:t>是指一个子类可同时继承多个上层父类。</a:t>
            </a:r>
            <a:endParaRPr lang="zh-CN" altLang="en-US" sz="2800" dirty="0">
              <a:ea typeface="宋体" panose="02010600030101010101" pitchFamily="2" charset="-122"/>
            </a:endParaRPr>
          </a:p>
        </p:txBody>
      </p:sp>
      <p:pic>
        <p:nvPicPr>
          <p:cNvPr id="64516" name="Picture 4" descr="未标题-28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708400" y="2852738"/>
            <a:ext cx="2166938" cy="2879725"/>
          </a:xfrm>
          <a:prstGeom prst="rect">
            <a:avLst/>
          </a:prstGeom>
          <a:noFill/>
          <a:ln w="9525">
            <a:noFill/>
            <a:miter lim="800000"/>
            <a:headEnd/>
            <a:tailEnd/>
          </a:ln>
        </p:spPr>
      </p:pic>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lang="zh-CN" altLang="en-US" sz="3600" b="1" kern="0" dirty="0">
                <a:solidFill>
                  <a:srgbClr val="FFFF00"/>
                </a:solidFill>
                <a:latin typeface="+mj-lt"/>
                <a:ea typeface="+mj-ea"/>
                <a:cs typeface="+mj-cs"/>
              </a:rPr>
              <a:t>泛化关系（普通泛化）</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323528" y="762568"/>
            <a:ext cx="2112718" cy="619426"/>
          </a:xfrm>
          <a:prstGeom prst="rect">
            <a:avLst/>
          </a:prstGeom>
          <a:noFill/>
          <a:ln w="9525">
            <a:noFill/>
            <a:miter lim="800000"/>
            <a:headEnd/>
            <a:tailEnd/>
          </a:ln>
        </p:spPr>
      </p:pic>
    </p:spTree>
  </p:cSld>
  <p:clrMapOvr>
    <a:masterClrMapping/>
  </p:clrMapOvr>
  <p:transition>
    <p:fad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p:txBody>
          <a:bodyPr/>
          <a:lstStyle/>
          <a:p>
            <a:pPr eaLnBrk="1" hangingPunct="1"/>
            <a:r>
              <a:rPr lang="zh-CN" altLang="en-US" sz="2800" b="1" dirty="0">
                <a:solidFill>
                  <a:srgbClr val="3366FF"/>
                </a:solidFill>
                <a:latin typeface="楷体_GB2312" pitchFamily="49" charset="-122"/>
                <a:ea typeface="楷体_GB2312" pitchFamily="49" charset="-122"/>
              </a:rPr>
              <a:t>受限泛化关系</a:t>
            </a:r>
            <a:r>
              <a:rPr lang="zh-CN" altLang="en-US" sz="2800" dirty="0">
                <a:latin typeface="楷体_GB2312" pitchFamily="49" charset="-122"/>
                <a:ea typeface="楷体_GB2312" pitchFamily="49" charset="-122"/>
              </a:rPr>
              <a:t>是指泛化具有约束条件。</a:t>
            </a:r>
            <a:endParaRPr lang="zh-CN" altLang="en-US" sz="2800" dirty="0">
              <a:latin typeface="楷体_GB2312" pitchFamily="49" charset="-122"/>
              <a:ea typeface="楷体_GB2312" pitchFamily="49" charset="-122"/>
            </a:endParaRPr>
          </a:p>
          <a:p>
            <a:pPr eaLnBrk="1" hangingPunct="1"/>
            <a:r>
              <a:rPr lang="zh-CN" altLang="en-US" sz="2800" dirty="0">
                <a:latin typeface="楷体_GB2312" pitchFamily="49" charset="-122"/>
                <a:ea typeface="楷体_GB2312" pitchFamily="49" charset="-122"/>
              </a:rPr>
              <a:t>一般有</a:t>
            </a:r>
            <a:r>
              <a:rPr lang="en-US" altLang="zh-CN" sz="2800" dirty="0">
                <a:latin typeface="楷体_GB2312" pitchFamily="49" charset="-122"/>
                <a:ea typeface="楷体_GB2312" pitchFamily="49" charset="-122"/>
              </a:rPr>
              <a:t>4</a:t>
            </a:r>
            <a:r>
              <a:rPr lang="zh-CN" altLang="en-US" sz="2800" dirty="0">
                <a:latin typeface="楷体_GB2312" pitchFamily="49" charset="-122"/>
                <a:ea typeface="楷体_GB2312" pitchFamily="49" charset="-122"/>
              </a:rPr>
              <a:t>种约束：</a:t>
            </a:r>
            <a:r>
              <a:rPr lang="zh-CN" altLang="en-US" sz="2800" dirty="0">
                <a:solidFill>
                  <a:schemeClr val="accent2"/>
                </a:solidFill>
                <a:latin typeface="楷体_GB2312" pitchFamily="49" charset="-122"/>
                <a:ea typeface="楷体_GB2312" pitchFamily="49" charset="-122"/>
              </a:rPr>
              <a:t>交叠</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overlapping</a:t>
            </a:r>
            <a:r>
              <a:rPr lang="zh-CN" altLang="en-US" sz="2800" dirty="0">
                <a:latin typeface="楷体_GB2312" pitchFamily="49" charset="-122"/>
                <a:ea typeface="楷体_GB2312" pitchFamily="49" charset="-122"/>
              </a:rPr>
              <a:t>）、</a:t>
            </a:r>
            <a:r>
              <a:rPr lang="zh-CN" altLang="en-US" sz="2800" dirty="0">
                <a:solidFill>
                  <a:schemeClr val="accent2"/>
                </a:solidFill>
                <a:latin typeface="楷体_GB2312" pitchFamily="49" charset="-122"/>
                <a:ea typeface="楷体_GB2312" pitchFamily="49" charset="-122"/>
              </a:rPr>
              <a:t>不相交</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disjoint</a:t>
            </a:r>
            <a:r>
              <a:rPr lang="zh-CN" altLang="en-US" sz="2800" dirty="0">
                <a:latin typeface="楷体_GB2312" pitchFamily="49" charset="-122"/>
                <a:ea typeface="楷体_GB2312" pitchFamily="49" charset="-122"/>
              </a:rPr>
              <a:t>）、</a:t>
            </a:r>
            <a:r>
              <a:rPr lang="zh-CN" altLang="en-US" sz="2800" dirty="0">
                <a:solidFill>
                  <a:schemeClr val="accent2"/>
                </a:solidFill>
                <a:latin typeface="楷体_GB2312" pitchFamily="49" charset="-122"/>
                <a:ea typeface="楷体_GB2312" pitchFamily="49" charset="-122"/>
              </a:rPr>
              <a:t>完全</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complete</a:t>
            </a:r>
            <a:r>
              <a:rPr lang="zh-CN" altLang="en-US" sz="2800" dirty="0">
                <a:latin typeface="楷体_GB2312" pitchFamily="49" charset="-122"/>
                <a:ea typeface="楷体_GB2312" pitchFamily="49" charset="-122"/>
              </a:rPr>
              <a:t>）和</a:t>
            </a:r>
            <a:r>
              <a:rPr lang="zh-CN" altLang="en-US" sz="2800" dirty="0">
                <a:solidFill>
                  <a:schemeClr val="accent2"/>
                </a:solidFill>
                <a:latin typeface="楷体_GB2312" pitchFamily="49" charset="-122"/>
                <a:ea typeface="楷体_GB2312" pitchFamily="49" charset="-122"/>
              </a:rPr>
              <a:t>不完全</a:t>
            </a:r>
            <a:r>
              <a:rPr lang="zh-CN" altLang="en-US" sz="2800" dirty="0">
                <a:latin typeface="楷体_GB2312" pitchFamily="49" charset="-122"/>
                <a:ea typeface="楷体_GB2312" pitchFamily="49" charset="-122"/>
              </a:rPr>
              <a:t>（</a:t>
            </a:r>
            <a:r>
              <a:rPr lang="en-US" altLang="zh-CN" sz="2800" dirty="0" err="1">
                <a:latin typeface="楷体_GB2312" pitchFamily="49" charset="-122"/>
                <a:ea typeface="楷体_GB2312" pitchFamily="49" charset="-122"/>
              </a:rPr>
              <a:t>incomplate</a:t>
            </a: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p:txBody>
      </p:sp>
      <p:pic>
        <p:nvPicPr>
          <p:cNvPr id="65540" name="Picture 4" descr="未标题-29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059113" y="3429000"/>
            <a:ext cx="5040312" cy="2290763"/>
          </a:xfrm>
          <a:prstGeom prst="rect">
            <a:avLst/>
          </a:prstGeom>
          <a:noFill/>
          <a:ln w="9525">
            <a:noFill/>
            <a:miter lim="800000"/>
            <a:headEnd/>
            <a:tailEnd/>
          </a:ln>
        </p:spPr>
      </p:pic>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lang="zh-CN" altLang="en-US" sz="3600" b="1" kern="0" dirty="0">
                <a:solidFill>
                  <a:srgbClr val="FFFF00"/>
                </a:solidFill>
                <a:latin typeface="+mj-lt"/>
                <a:ea typeface="+mj-ea"/>
                <a:cs typeface="+mj-cs"/>
              </a:rPr>
              <a:t>泛化关系（受限泛化）</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79512" y="759818"/>
            <a:ext cx="2112718" cy="619426"/>
          </a:xfrm>
          <a:prstGeom prst="rect">
            <a:avLst/>
          </a:prstGeom>
          <a:noFill/>
          <a:ln w="9525">
            <a:noFill/>
            <a:miter lim="800000"/>
            <a:headEnd/>
            <a:tailEnd/>
          </a:ln>
        </p:spPr>
      </p:pic>
    </p:spTree>
  </p:cSld>
  <p:clrMapOvr>
    <a:masterClrMapping/>
  </p:clrMapOvr>
  <p:transition>
    <p:fad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500034" y="1428736"/>
            <a:ext cx="8229600" cy="4525963"/>
          </a:xfrm>
        </p:spPr>
        <p:txBody>
          <a:bodyPr/>
          <a:lstStyle/>
          <a:p>
            <a:pPr eaLnBrk="1" hangingPunct="1"/>
            <a:r>
              <a:rPr lang="zh-CN" altLang="en-US" sz="2800" b="1" dirty="0">
                <a:solidFill>
                  <a:srgbClr val="3366FF"/>
                </a:solidFill>
                <a:latin typeface="楷体_GB2312" pitchFamily="49" charset="-122"/>
                <a:ea typeface="楷体_GB2312" pitchFamily="49" charset="-122"/>
              </a:rPr>
              <a:t>实现</a:t>
            </a:r>
            <a:r>
              <a:rPr lang="en-US" altLang="zh-CN" sz="2800" b="1" dirty="0">
                <a:solidFill>
                  <a:srgbClr val="3366FF"/>
                </a:solidFill>
                <a:latin typeface="楷体_GB2312" pitchFamily="49" charset="-122"/>
                <a:ea typeface="楷体_GB2312" pitchFamily="49" charset="-122"/>
              </a:rPr>
              <a:t>(implement)</a:t>
            </a:r>
            <a:r>
              <a:rPr lang="zh-CN" altLang="en-US" sz="2800" dirty="0">
                <a:latin typeface="楷体_GB2312" pitchFamily="49" charset="-122"/>
                <a:ea typeface="楷体_GB2312" pitchFamily="49" charset="-122"/>
              </a:rPr>
              <a:t>是泛化关系和依赖关系的结合，也是类之间的语义关系，通常在以下两种情况出现实现关系：</a:t>
            </a:r>
            <a:endParaRPr lang="zh-CN" altLang="en-US" sz="2800" dirty="0">
              <a:latin typeface="楷体_GB2312" pitchFamily="49" charset="-122"/>
              <a:ea typeface="楷体_GB2312" pitchFamily="49" charset="-122"/>
            </a:endParaRPr>
          </a:p>
          <a:p>
            <a:pPr marL="514350" indent="-240030" eaLnBrk="1" hangingPunct="1">
              <a:buFont typeface="+mj-ea"/>
              <a:buAutoNum type="circleNumDbPlain"/>
            </a:pPr>
            <a:r>
              <a:rPr lang="zh-CN" altLang="en-US" sz="2800" dirty="0">
                <a:latin typeface="楷体_GB2312" pitchFamily="49" charset="-122"/>
                <a:ea typeface="楷体_GB2312" pitchFamily="49" charset="-122"/>
              </a:rPr>
              <a:t> 接口和实现它们的类或构件之间；</a:t>
            </a:r>
            <a:endParaRPr lang="zh-CN" altLang="en-US" sz="2800" dirty="0">
              <a:latin typeface="楷体_GB2312" pitchFamily="49" charset="-122"/>
              <a:ea typeface="楷体_GB2312" pitchFamily="49" charset="-122"/>
            </a:endParaRPr>
          </a:p>
          <a:p>
            <a:pPr marL="514350" indent="-240030" eaLnBrk="1" hangingPunct="1">
              <a:buFont typeface="+mj-ea"/>
              <a:buAutoNum type="circleNumDbPlain"/>
            </a:pPr>
            <a:r>
              <a:rPr lang="zh-CN" altLang="en-US" sz="2800" dirty="0">
                <a:latin typeface="楷体_GB2312" pitchFamily="49" charset="-122"/>
                <a:ea typeface="楷体_GB2312" pitchFamily="49" charset="-122"/>
              </a:rPr>
              <a:t> 用例和实现它们的协作之间。</a:t>
            </a:r>
            <a:endParaRPr lang="zh-CN" altLang="en-US" sz="2800" dirty="0">
              <a:latin typeface="楷体_GB2312" pitchFamily="49" charset="-122"/>
              <a:ea typeface="楷体_GB2312" pitchFamily="49" charset="-122"/>
            </a:endParaRPr>
          </a:p>
        </p:txBody>
      </p:sp>
      <p:pic>
        <p:nvPicPr>
          <p:cNvPr id="66564" name="Picture 4" descr="未标题-30 拷贝"/>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851275" y="3860800"/>
            <a:ext cx="4321175" cy="2773363"/>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.4</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的关系</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实现</a:t>
            </a:r>
            <a:r>
              <a:rPr lang="zh-CN" altLang="en-US" sz="3600" b="1" kern="0" dirty="0">
                <a:solidFill>
                  <a:srgbClr val="FFFF00"/>
                </a:solidFill>
                <a:latin typeface="+mj-lt"/>
                <a:ea typeface="+mj-ea"/>
                <a:cs typeface="+mj-cs"/>
              </a:rPr>
              <a:t>关系</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4" descr="未标题-17 拷贝"/>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323528" y="754611"/>
            <a:ext cx="2112718" cy="619426"/>
          </a:xfrm>
          <a:prstGeom prst="rect">
            <a:avLst/>
          </a:prstGeom>
          <a:noFill/>
          <a:ln w="9525">
            <a:noFill/>
            <a:miter lim="800000"/>
            <a:headEnd/>
            <a:tailEnd/>
          </a:ln>
        </p:spPr>
      </p:pic>
    </p:spTree>
  </p:cSld>
  <p:clrMapOvr>
    <a:masterClrMapping/>
  </p:clrMapOvr>
  <p:transition>
    <p:fad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1000100" y="1600200"/>
            <a:ext cx="7686700" cy="4525963"/>
          </a:xfrm>
        </p:spPr>
        <p:txBody>
          <a:bodyPr/>
          <a:lstStyle/>
          <a:p>
            <a:pPr eaLnBrk="1" hangingPunct="1">
              <a:buNone/>
            </a:pPr>
            <a:r>
              <a:rPr lang="en-US" altLang="zh-CN" sz="2800" b="1" dirty="0">
                <a:latin typeface="宋体" panose="02010600030101010101" pitchFamily="2" charset="-122"/>
                <a:ea typeface="宋体" panose="02010600030101010101" pitchFamily="2" charset="-122"/>
              </a:rPr>
              <a:t>3.2.1  </a:t>
            </a:r>
            <a:r>
              <a:rPr lang="zh-CN" altLang="en-US" sz="2800" b="1" dirty="0">
                <a:latin typeface="宋体" panose="02010600030101010101" pitchFamily="2" charset="-122"/>
                <a:ea typeface="宋体" panose="02010600030101010101" pitchFamily="2" charset="-122"/>
              </a:rPr>
              <a:t>面向对象的概念与开发方法</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3.2.2  UML</a:t>
            </a:r>
            <a:r>
              <a:rPr lang="zh-CN" altLang="en-US" sz="2800" b="1" dirty="0">
                <a:latin typeface="宋体" panose="02010600030101010101" pitchFamily="2" charset="-122"/>
                <a:ea typeface="宋体" panose="02010600030101010101" pitchFamily="2" charset="-122"/>
              </a:rPr>
              <a:t>简介</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3.2.3  UML</a:t>
            </a:r>
            <a:r>
              <a:rPr lang="zh-CN" altLang="en-US" sz="2800" b="1" dirty="0">
                <a:latin typeface="宋体" panose="02010600030101010101" pitchFamily="2" charset="-122"/>
                <a:ea typeface="宋体" panose="02010600030101010101" pitchFamily="2" charset="-122"/>
              </a:rPr>
              <a:t>的事物</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3.2.4  UML</a:t>
            </a:r>
            <a:r>
              <a:rPr lang="zh-CN" altLang="en-US" sz="2800" b="1" dirty="0">
                <a:latin typeface="宋体" panose="02010600030101010101" pitchFamily="2" charset="-122"/>
                <a:ea typeface="宋体" panose="02010600030101010101" pitchFamily="2" charset="-122"/>
              </a:rPr>
              <a:t>的关系</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solidFill>
                  <a:srgbClr val="C00000"/>
                </a:solidFill>
                <a:latin typeface="宋体" panose="02010600030101010101" pitchFamily="2" charset="-122"/>
                <a:ea typeface="宋体" panose="02010600030101010101" pitchFamily="2" charset="-122"/>
              </a:rPr>
              <a:t>3.2.5  UML</a:t>
            </a:r>
            <a:r>
              <a:rPr lang="zh-CN" altLang="en-US" sz="2800" b="1" dirty="0">
                <a:solidFill>
                  <a:srgbClr val="C00000"/>
                </a:solidFill>
                <a:latin typeface="宋体" panose="02010600030101010101" pitchFamily="2" charset="-122"/>
                <a:ea typeface="宋体" panose="02010600030101010101" pitchFamily="2" charset="-122"/>
              </a:rPr>
              <a:t>的图</a:t>
            </a:r>
            <a:endParaRPr lang="zh-CN" altLang="en-US" sz="2800" b="1" dirty="0">
              <a:solidFill>
                <a:srgbClr val="C00000"/>
              </a:solidFill>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3.2.6  </a:t>
            </a:r>
            <a:r>
              <a:rPr lang="zh-CN" altLang="en-US" sz="2800" b="1" dirty="0">
                <a:latin typeface="宋体" panose="02010600030101010101" pitchFamily="2" charset="-122"/>
                <a:ea typeface="宋体" panose="02010600030101010101" pitchFamily="2" charset="-122"/>
              </a:rPr>
              <a:t>使用和扩展</a:t>
            </a:r>
            <a:r>
              <a:rPr lang="en-US" altLang="zh-CN" sz="2800" b="1" dirty="0">
                <a:latin typeface="宋体" panose="02010600030101010101" pitchFamily="2" charset="-122"/>
                <a:ea typeface="宋体" panose="02010600030101010101" pitchFamily="2" charset="-122"/>
              </a:rPr>
              <a:t>UML</a:t>
            </a:r>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sz="4000" dirty="0"/>
              <a:t>3.2 </a:t>
            </a:r>
            <a:r>
              <a:rPr lang="zh-CN" altLang="en-US" sz="4000" dirty="0"/>
              <a:t>面向对象方法与</a:t>
            </a:r>
            <a:r>
              <a:rPr lang="en-US" altLang="zh-CN" sz="4000" dirty="0"/>
              <a:t>UML</a:t>
            </a:r>
            <a:endParaRPr lang="zh-CN" altLang="en-US" sz="40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图片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49721" y="1785926"/>
            <a:ext cx="8508559" cy="4214842"/>
          </a:xfrm>
          <a:prstGeom prst="rect">
            <a:avLst/>
          </a:prstGeom>
          <a:noFill/>
          <a:ln w="9525">
            <a:noFill/>
            <a:miter lim="800000"/>
            <a:headEnd/>
            <a:tailEnd/>
          </a:ln>
        </p:spPr>
      </p:pic>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3.2.5</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r>
              <a:rPr kumimoji="0" lang="zh-CN" altLang="en-US" sz="3200" b="1" i="0" u="none" strike="noStrike" kern="0" cap="none" spc="0" normalizeH="0" baseline="0" noProof="0" dirty="0">
                <a:ln>
                  <a:noFill/>
                </a:ln>
                <a:solidFill>
                  <a:schemeClr val="bg1"/>
                </a:solidFill>
                <a:effectLst/>
                <a:uLnTx/>
                <a:uFillTx/>
                <a:latin typeface="+mj-lt"/>
                <a:ea typeface="+mj-ea"/>
                <a:cs typeface="+mj-cs"/>
              </a:rPr>
              <a:t>的图</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323850" y="1484336"/>
            <a:ext cx="8610600" cy="5302250"/>
          </a:xfrm>
        </p:spPr>
        <p:txBody>
          <a:bodyPr/>
          <a:lstStyle/>
          <a:p>
            <a:pPr eaLnBrk="1" hangingPunct="1">
              <a:lnSpc>
                <a:spcPct val="115000"/>
              </a:lnSpc>
              <a:buFont typeface="Wingdings" panose="05000000000000000000" pitchFamily="2" charset="2"/>
              <a:buChar char="l"/>
            </a:pPr>
            <a:r>
              <a:rPr lang="zh-CN" altLang="en-US" sz="2800" b="1" dirty="0">
                <a:solidFill>
                  <a:srgbClr val="C00000"/>
                </a:solidFill>
                <a:latin typeface="楷体_GB2312" pitchFamily="49" charset="-122"/>
                <a:ea typeface="楷体_GB2312" pitchFamily="49" charset="-122"/>
              </a:rPr>
              <a:t>用例模型</a:t>
            </a:r>
            <a:endParaRPr lang="zh-CN" altLang="en-US" sz="2800" b="1" dirty="0">
              <a:solidFill>
                <a:srgbClr val="C00000"/>
              </a:solidFill>
              <a:latin typeface="楷体_GB2312" pitchFamily="49" charset="-122"/>
              <a:ea typeface="楷体_GB2312" pitchFamily="49" charset="-122"/>
            </a:endParaRPr>
          </a:p>
          <a:p>
            <a:pPr marL="711200">
              <a:lnSpc>
                <a:spcPct val="115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用于需求分析阶段，描述外部执行者</a:t>
            </a:r>
            <a:r>
              <a:rPr lang="en-US" altLang="zh-CN" sz="2400" dirty="0">
                <a:latin typeface="宋体" panose="02010600030101010101" pitchFamily="2" charset="-122"/>
                <a:ea typeface="宋体" panose="02010600030101010101" pitchFamily="2" charset="-122"/>
              </a:rPr>
              <a:t>(actor)</a:t>
            </a:r>
            <a:r>
              <a:rPr lang="zh-CN" altLang="en-US" sz="2400" dirty="0">
                <a:latin typeface="宋体" panose="02010600030101010101" pitchFamily="2" charset="-122"/>
                <a:ea typeface="宋体" panose="02010600030101010101" pitchFamily="2" charset="-122"/>
              </a:rPr>
              <a:t>所理解的系统功能。描述了开发者和用户对需求规格达成的共识。</a:t>
            </a:r>
            <a:endParaRPr lang="zh-CN" altLang="en-US" sz="2400" dirty="0">
              <a:latin typeface="宋体" panose="02010600030101010101" pitchFamily="2" charset="-122"/>
              <a:ea typeface="宋体" panose="02010600030101010101" pitchFamily="2" charset="-122"/>
            </a:endParaRPr>
          </a:p>
          <a:p>
            <a:pPr marL="711200" algn="just">
              <a:lnSpc>
                <a:spcPct val="110000"/>
              </a:lnSpc>
              <a:buSzPct val="850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用例模型</a:t>
            </a:r>
            <a:r>
              <a:rPr lang="zh-CN" altLang="en-US" sz="2400" b="1" dirty="0">
                <a:solidFill>
                  <a:srgbClr val="C00000"/>
                </a:solidFill>
                <a:latin typeface="宋体" panose="02010600030101010101" pitchFamily="2" charset="-122"/>
                <a:ea typeface="宋体" panose="02010600030101010101" pitchFamily="2" charset="-122"/>
              </a:rPr>
              <a:t>包括</a:t>
            </a:r>
            <a:r>
              <a:rPr lang="zh-CN" altLang="en-US" sz="2400" dirty="0">
                <a:latin typeface="宋体" panose="02010600030101010101" pitchFamily="2" charset="-122"/>
                <a:ea typeface="宋体" panose="02010600030101010101" pitchFamily="2" charset="-122"/>
              </a:rPr>
              <a:t>用例图、用例说明，有时还要辅之一些简单的行动图、状态图和序列图。</a:t>
            </a:r>
            <a:endParaRPr lang="en-US" altLang="zh-CN" sz="2400" dirty="0">
              <a:latin typeface="宋体" panose="02010600030101010101" pitchFamily="2" charset="-122"/>
              <a:ea typeface="宋体" panose="02010600030101010101" pitchFamily="2" charset="-122"/>
            </a:endParaRPr>
          </a:p>
          <a:p>
            <a:pPr marL="711200" algn="just">
              <a:lnSpc>
                <a:spcPct val="110000"/>
              </a:lnSpc>
              <a:buSzPct val="85000"/>
              <a:buFont typeface="Arial" panose="020B0604020202020204" pitchFamily="34" charset="0"/>
              <a:buChar char="•"/>
            </a:pPr>
            <a:r>
              <a:rPr lang="zh-CN" altLang="en-US" sz="2400" b="1" dirty="0">
                <a:solidFill>
                  <a:srgbClr val="C00000"/>
                </a:solidFill>
                <a:latin typeface="宋体" panose="02010600030101010101" pitchFamily="2" charset="-122"/>
                <a:ea typeface="宋体" panose="02010600030101010101" pitchFamily="2" charset="-122"/>
              </a:rPr>
              <a:t>用例图</a:t>
            </a:r>
            <a:r>
              <a:rPr lang="zh-CN" altLang="en-US" sz="2400" dirty="0">
                <a:latin typeface="宋体" panose="02010600030101010101" pitchFamily="2" charset="-122"/>
                <a:ea typeface="宋体" panose="02010600030101010101" pitchFamily="2" charset="-122"/>
              </a:rPr>
              <a:t>采用图形的方式，形象生动地展现了用例、参与者和系统边界之间的关系。</a:t>
            </a:r>
            <a:endParaRPr lang="en-US" altLang="zh-CN" sz="2400" dirty="0">
              <a:latin typeface="宋体" panose="02010600030101010101" pitchFamily="2" charset="-122"/>
              <a:ea typeface="宋体" panose="02010600030101010101" pitchFamily="2" charset="-122"/>
            </a:endParaRPr>
          </a:p>
          <a:p>
            <a:pPr marL="711200" algn="just">
              <a:lnSpc>
                <a:spcPct val="110000"/>
              </a:lnSpc>
              <a:buSzPct val="85000"/>
              <a:buFont typeface="Arial" panose="020B0604020202020204" pitchFamily="34" charset="0"/>
              <a:buChar char="•"/>
            </a:pPr>
            <a:r>
              <a:rPr lang="zh-CN" altLang="en-US" sz="2400" b="1" dirty="0">
                <a:solidFill>
                  <a:srgbClr val="C00000"/>
                </a:solidFill>
                <a:latin typeface="宋体" panose="02010600030101010101" pitchFamily="2" charset="-122"/>
                <a:ea typeface="宋体" panose="02010600030101010101" pitchFamily="2" charset="-122"/>
              </a:rPr>
              <a:t>用例说明</a:t>
            </a:r>
            <a:r>
              <a:rPr lang="zh-CN" altLang="en-US" sz="2400" dirty="0">
                <a:latin typeface="宋体" panose="02010600030101010101" pitchFamily="2" charset="-122"/>
                <a:ea typeface="宋体" panose="02010600030101010101" pitchFamily="2" charset="-122"/>
              </a:rPr>
              <a:t>是对用例、参与者和系统边界进行的详细描述。</a:t>
            </a:r>
            <a:endParaRPr lang="en-US" altLang="zh-CN" sz="2400" dirty="0">
              <a:latin typeface="宋体" panose="02010600030101010101" pitchFamily="2" charset="-122"/>
              <a:ea typeface="宋体" panose="02010600030101010101" pitchFamily="2" charset="-122"/>
            </a:endParaRPr>
          </a:p>
          <a:p>
            <a:pPr marL="711200" algn="just">
              <a:lnSpc>
                <a:spcPct val="110000"/>
              </a:lnSpc>
              <a:buSzPct val="850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在描述过程中，还可以对一些关键的流程，以及这些流程中关键类的状态变化，使用</a:t>
            </a:r>
            <a:r>
              <a:rPr lang="zh-CN" altLang="en-US" sz="2400" b="1" dirty="0">
                <a:solidFill>
                  <a:srgbClr val="C00000"/>
                </a:solidFill>
                <a:latin typeface="宋体" panose="02010600030101010101" pitchFamily="2" charset="-122"/>
                <a:ea typeface="宋体" panose="02010600030101010101" pitchFamily="2" charset="-122"/>
              </a:rPr>
              <a:t>行动图</a:t>
            </a:r>
            <a:r>
              <a:rPr lang="zh-CN" altLang="en-US" sz="2400" dirty="0">
                <a:latin typeface="宋体" panose="02010600030101010101" pitchFamily="2" charset="-122"/>
                <a:ea typeface="宋体" panose="02010600030101010101" pitchFamily="2" charset="-122"/>
              </a:rPr>
              <a:t>、</a:t>
            </a:r>
            <a:r>
              <a:rPr lang="zh-CN" altLang="en-US" sz="2400" b="1" dirty="0">
                <a:solidFill>
                  <a:srgbClr val="C00000"/>
                </a:solidFill>
                <a:latin typeface="宋体" panose="02010600030101010101" pitchFamily="2" charset="-122"/>
                <a:ea typeface="宋体" panose="02010600030101010101" pitchFamily="2" charset="-122"/>
              </a:rPr>
              <a:t>状态图</a:t>
            </a:r>
            <a:r>
              <a:rPr lang="zh-CN" altLang="en-US" sz="2400" dirty="0">
                <a:latin typeface="宋体" panose="02010600030101010101" pitchFamily="2" charset="-122"/>
                <a:ea typeface="宋体" panose="02010600030101010101" pitchFamily="2" charset="-122"/>
              </a:rPr>
              <a:t>和</a:t>
            </a:r>
            <a:r>
              <a:rPr lang="zh-CN" altLang="en-US" sz="2400" b="1" dirty="0">
                <a:solidFill>
                  <a:srgbClr val="C00000"/>
                </a:solidFill>
                <a:latin typeface="宋体" panose="02010600030101010101" pitchFamily="2" charset="-122"/>
                <a:ea typeface="宋体" panose="02010600030101010101" pitchFamily="2" charset="-122"/>
              </a:rPr>
              <a:t>序列图</a:t>
            </a:r>
            <a:r>
              <a:rPr lang="zh-CN" altLang="en-US" sz="2400" dirty="0">
                <a:latin typeface="宋体" panose="02010600030101010101" pitchFamily="2" charset="-122"/>
                <a:ea typeface="宋体" panose="02010600030101010101" pitchFamily="2" charset="-122"/>
              </a:rPr>
              <a:t>进行图形化地展现。</a:t>
            </a:r>
            <a:endParaRPr lang="en-US" altLang="zh-CN" sz="24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用例模型</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1142984"/>
            <a:ext cx="8229600" cy="1143000"/>
          </a:xfrm>
        </p:spPr>
        <p:txBody>
          <a:bodyPr/>
          <a:lstStyle/>
          <a:p>
            <a:pPr algn="l" eaLnBrk="1" hangingPunct="1"/>
            <a:r>
              <a:rPr kumimoji="1" lang="zh-CN" altLang="en-US" sz="3600" b="1" dirty="0">
                <a:solidFill>
                  <a:srgbClr val="CC0000"/>
                </a:solidFill>
              </a:rPr>
              <a:t>用例图</a:t>
            </a:r>
            <a:endParaRPr kumimoji="1" lang="zh-CN" altLang="en-US" sz="3600" b="1" dirty="0">
              <a:solidFill>
                <a:srgbClr val="CC0000"/>
              </a:solidFill>
            </a:endParaRPr>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用例模型</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TextBox 5"/>
          <p:cNvSpPr txBox="1"/>
          <p:nvPr/>
        </p:nvSpPr>
        <p:spPr>
          <a:xfrm>
            <a:off x="214282" y="2000240"/>
            <a:ext cx="3786214" cy="4201150"/>
          </a:xfrm>
          <a:prstGeom prst="rect">
            <a:avLst/>
          </a:prstGeom>
          <a:noFill/>
        </p:spPr>
        <p:txBody>
          <a:bodyPr wrap="square" rtlCol="0">
            <a:spAutoFit/>
          </a:bodyPr>
          <a:lstStyle/>
          <a:p>
            <a:pPr>
              <a:spcBef>
                <a:spcPts val="600"/>
              </a:spcBef>
              <a:spcAft>
                <a:spcPts val="1200"/>
              </a:spcAft>
            </a:pPr>
            <a:r>
              <a:rPr lang="zh-CN" altLang="en-US" sz="2400" b="1" dirty="0">
                <a:latin typeface="楷体_GB2312" pitchFamily="49" charset="-122"/>
                <a:ea typeface="楷体_GB2312" pitchFamily="49" charset="-122"/>
              </a:rPr>
              <a:t>包括：</a:t>
            </a:r>
            <a:endParaRPr lang="en-US" altLang="zh-CN" sz="2400" b="1" dirty="0">
              <a:latin typeface="楷体_GB2312" pitchFamily="49" charset="-122"/>
              <a:ea typeface="楷体_GB2312" pitchFamily="49" charset="-122"/>
            </a:endParaRPr>
          </a:p>
          <a:p>
            <a:pPr marL="355600" indent="-355600">
              <a:spcBef>
                <a:spcPts val="600"/>
              </a:spcBef>
              <a:spcAft>
                <a:spcPts val="1200"/>
              </a:spcAft>
              <a:buFont typeface="Arial" panose="020B0604020202020204" pitchFamily="34" charset="0"/>
              <a:buChar char="•"/>
            </a:pPr>
            <a:r>
              <a:rPr lang="zh-CN" altLang="en-US" sz="2400" b="1" dirty="0">
                <a:latin typeface="楷体_GB2312" pitchFamily="49" charset="-122"/>
                <a:ea typeface="楷体_GB2312" pitchFamily="49" charset="-122"/>
              </a:rPr>
              <a:t>执行者</a:t>
            </a:r>
            <a:endParaRPr lang="en-US" altLang="zh-CN" sz="2400" b="1" dirty="0">
              <a:latin typeface="楷体_GB2312" pitchFamily="49" charset="-122"/>
              <a:ea typeface="楷体_GB2312" pitchFamily="49" charset="-122"/>
            </a:endParaRPr>
          </a:p>
          <a:p>
            <a:pPr marL="355600" indent="-355600">
              <a:spcBef>
                <a:spcPts val="600"/>
              </a:spcBef>
              <a:spcAft>
                <a:spcPts val="1200"/>
              </a:spcAft>
              <a:buFont typeface="Arial" panose="020B0604020202020204" pitchFamily="34" charset="0"/>
              <a:buChar char="•"/>
            </a:pPr>
            <a:r>
              <a:rPr lang="zh-CN" altLang="en-US" sz="2400" b="1" dirty="0">
                <a:latin typeface="楷体_GB2312" pitchFamily="49" charset="-122"/>
                <a:ea typeface="楷体_GB2312" pitchFamily="49" charset="-122"/>
              </a:rPr>
              <a:t>（由系统边界（一个矩形）封闭的）一组用例</a:t>
            </a:r>
            <a:endParaRPr lang="en-US" altLang="zh-CN" sz="2400" b="1" dirty="0">
              <a:latin typeface="楷体_GB2312" pitchFamily="49" charset="-122"/>
              <a:ea typeface="楷体_GB2312" pitchFamily="49" charset="-122"/>
            </a:endParaRPr>
          </a:p>
          <a:p>
            <a:pPr marL="355600" indent="-355600">
              <a:spcBef>
                <a:spcPts val="600"/>
              </a:spcBef>
              <a:spcAft>
                <a:spcPts val="1200"/>
              </a:spcAft>
              <a:buFont typeface="Arial" panose="020B0604020202020204" pitchFamily="34" charset="0"/>
              <a:buChar char="•"/>
            </a:pPr>
            <a:r>
              <a:rPr lang="zh-CN" altLang="en-US" sz="2400" b="1" dirty="0">
                <a:latin typeface="楷体_GB2312" pitchFamily="49" charset="-122"/>
                <a:ea typeface="楷体_GB2312" pitchFamily="49" charset="-122"/>
              </a:rPr>
              <a:t>执行者和用例之间的关联</a:t>
            </a:r>
            <a:endParaRPr lang="en-US" altLang="zh-CN" sz="2400" b="1" dirty="0">
              <a:latin typeface="楷体_GB2312" pitchFamily="49" charset="-122"/>
              <a:ea typeface="楷体_GB2312" pitchFamily="49" charset="-122"/>
            </a:endParaRPr>
          </a:p>
          <a:p>
            <a:pPr marL="355600" indent="-355600">
              <a:spcBef>
                <a:spcPts val="600"/>
              </a:spcBef>
              <a:spcAft>
                <a:spcPts val="1200"/>
              </a:spcAft>
              <a:buFont typeface="Arial" panose="020B0604020202020204" pitchFamily="34" charset="0"/>
              <a:buChar char="•"/>
            </a:pPr>
            <a:r>
              <a:rPr lang="zh-CN" altLang="en-US" sz="2400" b="1" dirty="0">
                <a:latin typeface="楷体_GB2312" pitchFamily="49" charset="-122"/>
                <a:ea typeface="楷体_GB2312" pitchFamily="49" charset="-122"/>
              </a:rPr>
              <a:t>用例间关系</a:t>
            </a:r>
            <a:endParaRPr lang="en-US" altLang="zh-CN" sz="2400" b="1" dirty="0">
              <a:latin typeface="楷体_GB2312" pitchFamily="49" charset="-122"/>
              <a:ea typeface="楷体_GB2312" pitchFamily="49" charset="-122"/>
            </a:endParaRPr>
          </a:p>
          <a:p>
            <a:pPr marL="355600" indent="-355600">
              <a:spcBef>
                <a:spcPts val="600"/>
              </a:spcBef>
              <a:spcAft>
                <a:spcPts val="1200"/>
              </a:spcAft>
              <a:buFont typeface="Arial" panose="020B0604020202020204" pitchFamily="34" charset="0"/>
              <a:buChar char="•"/>
            </a:pPr>
            <a:r>
              <a:rPr lang="zh-CN" altLang="en-US" sz="2400" b="1" dirty="0">
                <a:latin typeface="楷体_GB2312" pitchFamily="49" charset="-122"/>
                <a:ea typeface="楷体_GB2312" pitchFamily="49" charset="-122"/>
              </a:rPr>
              <a:t>执行者的泛化的图。</a:t>
            </a:r>
            <a:endParaRPr lang="zh-CN" altLang="en-US" sz="2400" b="1" dirty="0"/>
          </a:p>
        </p:txBody>
      </p:sp>
      <p:graphicFrame>
        <p:nvGraphicFramePr>
          <p:cNvPr id="228353" name="Object 8"/>
          <p:cNvGraphicFramePr>
            <a:graphicFrameLocks noChangeAspect="1"/>
          </p:cNvGraphicFramePr>
          <p:nvPr/>
        </p:nvGraphicFramePr>
        <p:xfrm>
          <a:off x="4714876" y="4005064"/>
          <a:ext cx="3410313" cy="2689039"/>
        </p:xfrm>
        <a:graphic>
          <a:graphicData uri="http://schemas.openxmlformats.org/presentationml/2006/ole">
            <mc:AlternateContent xmlns:mc="http://schemas.openxmlformats.org/markup-compatibility/2006">
              <mc:Choice xmlns:v="urn:schemas-microsoft-com:vml" Requires="v">
                <p:oleObj spid="_x0000_s228364" name="Photo Editor Photo" r:id="rId1" imgW="8829675" imgH="6962775" progId="">
                  <p:embed/>
                </p:oleObj>
              </mc:Choice>
              <mc:Fallback>
                <p:oleObj name="Photo Editor Photo" r:id="rId1" imgW="8829675" imgH="6962775" progId="">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6" y="4005064"/>
                        <a:ext cx="3410313" cy="2689039"/>
                      </a:xfrm>
                      <a:prstGeom prst="rect">
                        <a:avLst/>
                      </a:prstGeom>
                      <a:noFill/>
                      <a:ln>
                        <a:noFill/>
                      </a:ln>
                      <a:effectLst/>
                    </p:spPr>
                  </p:pic>
                </p:oleObj>
              </mc:Fallback>
            </mc:AlternateContent>
          </a:graphicData>
        </a:graphic>
      </p:graphicFrame>
      <p:pic>
        <p:nvPicPr>
          <p:cNvPr id="8" name="Picture 5"/>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5063480" y="1535735"/>
            <a:ext cx="3394720" cy="2263946"/>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28353"/>
                                        </p:tgtEl>
                                        <p:attrNameLst>
                                          <p:attrName>style.visibility</p:attrName>
                                        </p:attrNameLst>
                                      </p:cBhvr>
                                      <p:to>
                                        <p:strVal val="visible"/>
                                      </p:to>
                                    </p:set>
                                    <p:animEffect transition="in" filter="diamond(in)">
                                      <p:cBhvr>
                                        <p:cTn id="12" dur="2000"/>
                                        <p:tgtEl>
                                          <p:spTgt spid="228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285720" y="1857364"/>
            <a:ext cx="8215312" cy="642942"/>
          </a:xfrm>
        </p:spPr>
        <p:txBody>
          <a:bodyPr/>
          <a:lstStyle/>
          <a:p>
            <a:pPr eaLnBrk="1" hangingPunct="1">
              <a:lnSpc>
                <a:spcPct val="110000"/>
              </a:lnSpc>
              <a:spcBef>
                <a:spcPct val="10000"/>
              </a:spcBef>
              <a:buFont typeface="Wingdings" panose="05000000000000000000" pitchFamily="2" charset="2"/>
              <a:buChar char="l"/>
            </a:pPr>
            <a:r>
              <a:rPr lang="zh-CN" altLang="en-US" sz="2800" dirty="0">
                <a:latin typeface="宋体" panose="02010600030101010101" pitchFamily="2" charset="-122"/>
                <a:ea typeface="宋体" panose="02010600030101010101" pitchFamily="2" charset="-122"/>
              </a:rPr>
              <a:t>有</a:t>
            </a:r>
            <a:r>
              <a:rPr lang="zh-CN" altLang="en-US" sz="2800" b="1" dirty="0">
                <a:solidFill>
                  <a:srgbClr val="3366FF"/>
                </a:solidFill>
                <a:latin typeface="宋体" panose="02010600030101010101" pitchFamily="2" charset="-122"/>
                <a:ea typeface="宋体" panose="02010600030101010101" pitchFamily="2" charset="-122"/>
              </a:rPr>
              <a:t>泛化、扩展、使用（包含</a:t>
            </a:r>
            <a:r>
              <a:rPr lang="zh-CN" altLang="en-US" sz="2800" dirty="0">
                <a:solidFill>
                  <a:srgbClr val="0B18BB"/>
                </a:solidFill>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三种关系。</a:t>
            </a:r>
            <a:endParaRPr lang="en-US" altLang="zh-CN" sz="2800" dirty="0">
              <a:latin typeface="宋体" panose="02010600030101010101" pitchFamily="2" charset="-122"/>
              <a:ea typeface="宋体" panose="02010600030101010101" pitchFamily="2" charset="-122"/>
            </a:endParaRPr>
          </a:p>
          <a:p>
            <a:pPr>
              <a:lnSpc>
                <a:spcPct val="110000"/>
              </a:lnSpc>
              <a:spcBef>
                <a:spcPct val="10000"/>
              </a:spcBef>
              <a:buFontTx/>
              <a:buNone/>
            </a:pPr>
            <a:endParaRPr lang="zh-CN" altLang="en-US" sz="2800" dirty="0">
              <a:latin typeface="宋体" panose="02010600030101010101" pitchFamily="2" charset="-122"/>
              <a:ea typeface="宋体" panose="02010600030101010101" pitchFamily="2" charset="-122"/>
            </a:endParaRPr>
          </a:p>
        </p:txBody>
      </p:sp>
      <p:sp>
        <p:nvSpPr>
          <p:cNvPr id="70659" name="Rectangle 3"/>
          <p:cNvSpPr>
            <a:spLocks noGrp="1" noChangeArrowheads="1"/>
          </p:cNvSpPr>
          <p:nvPr>
            <p:ph type="title"/>
          </p:nvPr>
        </p:nvSpPr>
        <p:spPr>
          <a:xfrm>
            <a:off x="214282" y="1214422"/>
            <a:ext cx="8229600" cy="785818"/>
          </a:xfrm>
          <a:noFill/>
        </p:spPr>
        <p:txBody>
          <a:bodyPr/>
          <a:lstStyle/>
          <a:p>
            <a:pPr algn="l" eaLnBrk="1" hangingPunct="1"/>
            <a:r>
              <a:rPr kumimoji="1" lang="zh-CN" altLang="en-US" sz="3600" b="1" dirty="0">
                <a:solidFill>
                  <a:srgbClr val="CC0000"/>
                </a:solidFill>
              </a:rPr>
              <a:t>用例图中的关系</a:t>
            </a:r>
            <a:endParaRPr kumimoji="1" lang="zh-CN" altLang="en-US" sz="3600" b="1" dirty="0">
              <a:solidFill>
                <a:srgbClr val="CC0000"/>
              </a:solidFill>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600" b="1" i="0" u="none" strike="noStrike" kern="0" cap="none" spc="0" normalizeH="0" baseline="0" noProof="0" dirty="0">
                <a:ln>
                  <a:noFill/>
                </a:ln>
                <a:solidFill>
                  <a:srgbClr val="FFFF00"/>
                </a:solidFill>
                <a:effectLst/>
                <a:uLnTx/>
                <a:uFillTx/>
                <a:latin typeface="+mj-lt"/>
                <a:ea typeface="+mj-ea"/>
                <a:cs typeface="+mj-cs"/>
              </a:rPr>
              <a:t>用例模型</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Rectangle 3"/>
          <p:cNvSpPr txBox="1">
            <a:spLocks noChangeArrowheads="1"/>
          </p:cNvSpPr>
          <p:nvPr/>
        </p:nvSpPr>
        <p:spPr bwMode="auto">
          <a:xfrm>
            <a:off x="500034" y="2428868"/>
            <a:ext cx="8229600" cy="3554419"/>
          </a:xfrm>
          <a:prstGeom prst="rect">
            <a:avLst/>
          </a:prstGeom>
          <a:noFill/>
          <a:ln w="9525">
            <a:noFill/>
            <a:miter lim="800000"/>
          </a:ln>
        </p:spPr>
        <p:txBody>
          <a:bodyPr vert="horz" wrap="square" lIns="91440" tIns="45720" rIns="91440" bIns="45720" numCol="1" anchor="t" anchorCtr="0" compatLnSpc="1"/>
          <a:lstStyle/>
          <a:p>
            <a:pPr marL="449580" marR="0" lvl="0" indent="-342900" algn="l" defTabSz="914400" rtl="0" eaLnBrk="1" fontAlgn="base" latinLnBrk="0" hangingPunct="1">
              <a:lnSpc>
                <a:spcPct val="150000"/>
              </a:lnSpc>
              <a:spcBef>
                <a:spcPct val="20000"/>
              </a:spcBef>
              <a:spcAft>
                <a:spcPct val="0"/>
              </a:spcAft>
              <a:buClrTx/>
              <a:buSzTx/>
              <a:buFontTx/>
              <a:buBlip>
                <a:blip r:embed="rId1"/>
              </a:buBlip>
              <a:defRPr/>
            </a:pPr>
            <a:r>
              <a:rPr kumimoji="0" lang="zh-CN" altLang="en-US" sz="2800" b="1" i="0" u="none" strike="noStrike" kern="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从原则上来讲，用例之间都是并列的，它们之间并不存在着包含从属关系。</a:t>
            </a:r>
            <a:endParaRPr kumimoji="0" lang="zh-CN" altLang="en-US" sz="2800" b="1" i="0" u="none" strike="noStrike" kern="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endParaRPr>
          </a:p>
          <a:p>
            <a:pPr marL="449580" marR="0" lvl="0" indent="-342900" algn="l" defTabSz="914400" rtl="0" eaLnBrk="1" fontAlgn="base" latinLnBrk="0" hangingPunct="1">
              <a:lnSpc>
                <a:spcPct val="150000"/>
              </a:lnSpc>
              <a:spcBef>
                <a:spcPct val="20000"/>
              </a:spcBef>
              <a:spcAft>
                <a:spcPct val="0"/>
              </a:spcAft>
              <a:buClrTx/>
              <a:buSzTx/>
              <a:buFontTx/>
              <a:buBlip>
                <a:blip r:embed="rId1"/>
              </a:buBlip>
              <a:defRPr/>
            </a:pPr>
            <a:r>
              <a:rPr kumimoji="0"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但从保证用例模型的</a:t>
            </a:r>
            <a:r>
              <a:rPr kumimoji="0" lang="zh-CN" altLang="en-US" sz="28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可维护性</a:t>
            </a:r>
            <a:r>
              <a:rPr kumimoji="0"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和</a:t>
            </a:r>
            <a:r>
              <a:rPr kumimoji="0" lang="zh-CN" altLang="en-US" sz="28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一致性</a:t>
            </a:r>
            <a:r>
              <a:rPr kumimoji="0"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角度来看，我们可以在用例之间抽象出</a:t>
            </a:r>
            <a:r>
              <a:rPr kumimoji="0" lang="zh-CN" altLang="en-US" sz="2800" b="1" i="0" u="none" strike="noStrike" kern="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包含</a:t>
            </a:r>
            <a:r>
              <a:rPr kumimoji="0" lang="en-US" altLang="zh-CN"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(include)</a:t>
            </a:r>
            <a:r>
              <a:rPr kumimoji="0"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zh-CN" altLang="en-US" sz="2800" b="1" i="0" u="none" strike="noStrike" kern="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扩展</a:t>
            </a:r>
            <a:r>
              <a:rPr kumimoji="0" lang="en-US" altLang="zh-CN"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(extend)</a:t>
            </a:r>
            <a:r>
              <a:rPr kumimoji="0"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和</a:t>
            </a:r>
            <a:r>
              <a:rPr kumimoji="0" lang="zh-CN" altLang="en-US" sz="2800" b="1" i="0" u="none" strike="noStrike" kern="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泛化</a:t>
            </a:r>
            <a:r>
              <a:rPr kumimoji="0" lang="en-US" altLang="zh-CN"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(generalization)</a:t>
            </a:r>
            <a:r>
              <a:rPr kumimoji="0"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这几种关系。</a:t>
            </a:r>
            <a:endParaRPr kumimoji="0"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灯片编号占位符 6"/>
          <p:cNvSpPr>
            <a:spLocks noGrp="1"/>
          </p:cNvSpPr>
          <p:nvPr>
            <p:ph type="sldNum" sz="quarter" idx="12"/>
          </p:nvPr>
        </p:nvSpPr>
        <p:spPr/>
        <p:txBody>
          <a:bodyPr/>
          <a:lstStyle/>
          <a:p>
            <a:pPr>
              <a:defRPr/>
            </a:pPr>
            <a:fld id="{6A118814-F1D9-4FBD-A219-0DE57B6FDC91}"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15364" name="Rectangle 2"/>
          <p:cNvSpPr>
            <a:spLocks noGrp="1" noChangeArrowheads="1"/>
          </p:cNvSpPr>
          <p:nvPr>
            <p:ph type="title"/>
          </p:nvPr>
        </p:nvSpPr>
        <p:spPr>
          <a:xfrm>
            <a:off x="971550" y="404813"/>
            <a:ext cx="6686550" cy="685800"/>
          </a:xfrm>
        </p:spPr>
        <p:txBody>
          <a:bodyPr/>
          <a:lstStyle/>
          <a:p>
            <a:pPr eaLnBrk="1" hangingPunct="1"/>
            <a:r>
              <a:rPr lang="zh-CN" altLang="en-US" dirty="0">
                <a:solidFill>
                  <a:schemeClr val="bg1"/>
                </a:solidFill>
              </a:rPr>
              <a:t>包含</a:t>
            </a:r>
            <a:r>
              <a:rPr lang="en-US" altLang="zh-CN" dirty="0">
                <a:solidFill>
                  <a:schemeClr val="bg1"/>
                </a:solidFill>
              </a:rPr>
              <a:t>(</a:t>
            </a:r>
            <a:r>
              <a:rPr lang="zh-CN" altLang="en-US" dirty="0">
                <a:solidFill>
                  <a:schemeClr val="bg1"/>
                </a:solidFill>
              </a:rPr>
              <a:t>使用</a:t>
            </a:r>
            <a:r>
              <a:rPr lang="en-US" altLang="zh-CN" dirty="0">
                <a:solidFill>
                  <a:schemeClr val="bg1"/>
                </a:solidFill>
              </a:rPr>
              <a:t>)</a:t>
            </a:r>
            <a:r>
              <a:rPr lang="zh-CN" altLang="en-US" dirty="0">
                <a:solidFill>
                  <a:schemeClr val="bg1"/>
                </a:solidFill>
              </a:rPr>
              <a:t>关系的概念 </a:t>
            </a:r>
            <a:endParaRPr lang="zh-CN" altLang="en-US" dirty="0">
              <a:solidFill>
                <a:schemeClr val="bg1"/>
              </a:solidFill>
            </a:endParaRPr>
          </a:p>
        </p:txBody>
      </p:sp>
      <p:sp>
        <p:nvSpPr>
          <p:cNvPr id="15365" name="Rectangle 3"/>
          <p:cNvSpPr>
            <a:spLocks noGrp="1" noChangeArrowheads="1"/>
          </p:cNvSpPr>
          <p:nvPr>
            <p:ph type="body" sz="half" idx="1"/>
          </p:nvPr>
        </p:nvSpPr>
        <p:spPr>
          <a:xfrm>
            <a:off x="685800" y="1412776"/>
            <a:ext cx="7631113" cy="2587728"/>
          </a:xfrm>
        </p:spPr>
        <p:txBody>
          <a:bodyPr/>
          <a:lstStyle/>
          <a:p>
            <a:pPr eaLnBrk="1" hangingPunct="1">
              <a:spcAft>
                <a:spcPts val="1200"/>
              </a:spcAft>
            </a:pPr>
            <a:r>
              <a:rPr lang="zh-CN" altLang="en-US" sz="2800" dirty="0">
                <a:latin typeface="微软雅黑" panose="020B0503020204020204" charset="-122"/>
                <a:ea typeface="微软雅黑" panose="020B0503020204020204" charset="-122"/>
              </a:rPr>
              <a:t>包含关系用于</a:t>
            </a:r>
            <a:r>
              <a:rPr lang="zh-CN" altLang="en-US" sz="2800" b="1" dirty="0">
                <a:latin typeface="微软雅黑" panose="020B0503020204020204" charset="-122"/>
                <a:ea typeface="微软雅黑" panose="020B0503020204020204" charset="-122"/>
              </a:rPr>
              <a:t>提取共用的用例</a:t>
            </a:r>
            <a:r>
              <a:rPr lang="en-US" altLang="zh-CN" sz="2800" dirty="0">
                <a:latin typeface="微软雅黑" panose="020B0503020204020204" charset="-122"/>
                <a:ea typeface="微软雅黑" panose="020B0503020204020204" charset="-122"/>
              </a:rPr>
              <a:t>(</a:t>
            </a:r>
            <a:r>
              <a:rPr lang="zh-CN" altLang="en-US" sz="2800" dirty="0">
                <a:solidFill>
                  <a:srgbClr val="0000FF"/>
                </a:solidFill>
                <a:latin typeface="微软雅黑" panose="020B0503020204020204" charset="-122"/>
                <a:ea typeface="微软雅黑" panose="020B0503020204020204" charset="-122"/>
              </a:rPr>
              <a:t>通用的功能段</a:t>
            </a:r>
            <a:r>
              <a:rPr lang="en-US"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a:p>
            <a:pPr eaLnBrk="1" hangingPunct="1">
              <a:spcAft>
                <a:spcPts val="1200"/>
              </a:spcAft>
            </a:pPr>
            <a:r>
              <a:rPr lang="zh-CN" altLang="en-US" sz="2800" dirty="0">
                <a:latin typeface="微软雅黑" panose="020B0503020204020204" charset="-122"/>
                <a:ea typeface="微软雅黑" panose="020B0503020204020204" charset="-122"/>
              </a:rPr>
              <a:t>包含关系是从</a:t>
            </a:r>
            <a:r>
              <a:rPr lang="zh-CN" altLang="en-US" sz="2800" b="1" dirty="0">
                <a:latin typeface="微软雅黑" panose="020B0503020204020204" charset="-122"/>
                <a:ea typeface="微软雅黑" panose="020B0503020204020204" charset="-122"/>
              </a:rPr>
              <a:t>基本用例</a:t>
            </a:r>
            <a:r>
              <a:rPr lang="zh-CN" altLang="en-US" sz="2800" dirty="0">
                <a:latin typeface="微软雅黑" panose="020B0503020204020204" charset="-122"/>
                <a:ea typeface="微软雅黑" panose="020B0503020204020204" charset="-122"/>
              </a:rPr>
              <a:t>到</a:t>
            </a:r>
            <a:r>
              <a:rPr lang="zh-CN" altLang="en-US" sz="2800" b="1" dirty="0">
                <a:latin typeface="微软雅黑" panose="020B0503020204020204" charset="-122"/>
                <a:ea typeface="微软雅黑" panose="020B0503020204020204" charset="-122"/>
              </a:rPr>
              <a:t>包含用例(</a:t>
            </a:r>
            <a:r>
              <a:rPr lang="zh-CN" altLang="en-US" sz="2800" b="1" dirty="0">
                <a:solidFill>
                  <a:srgbClr val="0000FF"/>
                </a:solidFill>
                <a:latin typeface="微软雅黑" panose="020B0503020204020204" charset="-122"/>
                <a:ea typeface="微软雅黑" panose="020B0503020204020204" charset="-122"/>
              </a:rPr>
              <a:t>抽象用例</a:t>
            </a:r>
            <a:r>
              <a:rPr lang="zh-CN" altLang="en-US" sz="2800" b="1"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的关系，它指定如何将为包含用例定义的行为明确地插入到为基本用例定义的</a:t>
            </a:r>
            <a:r>
              <a:rPr lang="en-US" altLang="zh-CN" sz="2800"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指定位置</a:t>
            </a:r>
            <a:r>
              <a:rPr lang="en-US" altLang="zh-CN" sz="2400" b="1"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行为中。</a:t>
            </a:r>
            <a:endParaRPr lang="zh-CN" altLang="en-US" sz="2800" dirty="0">
              <a:latin typeface="微软雅黑" panose="020B0503020204020204" charset="-122"/>
              <a:ea typeface="微软雅黑" panose="020B0503020204020204" charset="-122"/>
            </a:endParaRPr>
          </a:p>
          <a:p>
            <a:pPr eaLnBrk="1" hangingPunct="1"/>
            <a:endParaRPr lang="zh-CN" altLang="en-US" sz="2400" dirty="0">
              <a:latin typeface="微软雅黑" panose="020B0503020204020204" charset="-122"/>
              <a:ea typeface="微软雅黑" panose="020B0503020204020204" charset="-122"/>
            </a:endParaRPr>
          </a:p>
        </p:txBody>
      </p:sp>
      <p:grpSp>
        <p:nvGrpSpPr>
          <p:cNvPr id="7" name="Group 1076"/>
          <p:cNvGrpSpPr/>
          <p:nvPr/>
        </p:nvGrpSpPr>
        <p:grpSpPr bwMode="auto">
          <a:xfrm>
            <a:off x="1571604" y="4000504"/>
            <a:ext cx="6357982" cy="2198688"/>
            <a:chOff x="710" y="1466"/>
            <a:chExt cx="4522" cy="2034"/>
          </a:xfrm>
        </p:grpSpPr>
        <p:grpSp>
          <p:nvGrpSpPr>
            <p:cNvPr id="8" name="Group 1050"/>
            <p:cNvGrpSpPr/>
            <p:nvPr/>
          </p:nvGrpSpPr>
          <p:grpSpPr bwMode="auto">
            <a:xfrm>
              <a:off x="710" y="1466"/>
              <a:ext cx="1028" cy="2012"/>
              <a:chOff x="710" y="1466"/>
              <a:chExt cx="1028" cy="2012"/>
            </a:xfrm>
          </p:grpSpPr>
          <p:grpSp>
            <p:nvGrpSpPr>
              <p:cNvPr id="25" name="Group 1040"/>
              <p:cNvGrpSpPr/>
              <p:nvPr/>
            </p:nvGrpSpPr>
            <p:grpSpPr bwMode="auto">
              <a:xfrm>
                <a:off x="710" y="1466"/>
                <a:ext cx="1027" cy="886"/>
                <a:chOff x="710" y="1466"/>
                <a:chExt cx="1027" cy="886"/>
              </a:xfrm>
            </p:grpSpPr>
            <p:sp>
              <p:nvSpPr>
                <p:cNvPr id="33" name="Rectangle 1027"/>
                <p:cNvSpPr>
                  <a:spLocks noChangeArrowheads="1"/>
                </p:cNvSpPr>
                <p:nvPr/>
              </p:nvSpPr>
              <p:spPr bwMode="auto">
                <a:xfrm>
                  <a:off x="720" y="1776"/>
                  <a:ext cx="1008" cy="576"/>
                </a:xfrm>
                <a:prstGeom prst="rect">
                  <a:avLst/>
                </a:prstGeom>
                <a:solidFill>
                  <a:schemeClr val="hlink"/>
                </a:solidFill>
                <a:ln w="9525">
                  <a:solidFill>
                    <a:schemeClr val="tx1"/>
                  </a:solidFill>
                  <a:miter lim="800000"/>
                </a:ln>
              </p:spPr>
              <p:txBody>
                <a:bodyPr wrap="none" anchor="ctr"/>
                <a:lstStyle/>
                <a:p>
                  <a:endParaRPr lang="en-US" altLang="zh-CN" b="1">
                    <a:ea typeface="楷体_GB2312" pitchFamily="49" charset="-122"/>
                  </a:endParaRPr>
                </a:p>
              </p:txBody>
            </p:sp>
            <p:sp>
              <p:nvSpPr>
                <p:cNvPr id="34" name="Text Box 1030"/>
                <p:cNvSpPr txBox="1">
                  <a:spLocks noChangeArrowheads="1"/>
                </p:cNvSpPr>
                <p:nvPr/>
              </p:nvSpPr>
              <p:spPr bwMode="auto">
                <a:xfrm>
                  <a:off x="710" y="1466"/>
                  <a:ext cx="1027" cy="288"/>
                </a:xfrm>
                <a:prstGeom prst="rect">
                  <a:avLst/>
                </a:prstGeom>
                <a:noFill/>
                <a:ln w="9525">
                  <a:noFill/>
                  <a:miter lim="800000"/>
                </a:ln>
              </p:spPr>
              <p:txBody>
                <a:bodyPr wrap="none">
                  <a:spAutoFit/>
                </a:bodyPr>
                <a:lstStyle/>
                <a:p>
                  <a:r>
                    <a:rPr lang="zh-CN" altLang="en-US" b="1">
                      <a:ea typeface="楷体_GB2312" pitchFamily="49" charset="-122"/>
                    </a:rPr>
                    <a:t>基本用例</a:t>
                  </a:r>
                  <a:r>
                    <a:rPr lang="en-US" altLang="zh-CN" b="1">
                      <a:ea typeface="楷体_GB2312" pitchFamily="49" charset="-122"/>
                    </a:rPr>
                    <a:t>A</a:t>
                  </a:r>
                  <a:endParaRPr lang="zh-CN" altLang="en-US" b="1">
                    <a:ea typeface="楷体_GB2312" pitchFamily="49" charset="-122"/>
                  </a:endParaRPr>
                </a:p>
              </p:txBody>
            </p:sp>
            <p:sp>
              <p:nvSpPr>
                <p:cNvPr id="35" name="Line 1032"/>
                <p:cNvSpPr>
                  <a:spLocks noChangeShapeType="1"/>
                </p:cNvSpPr>
                <p:nvPr/>
              </p:nvSpPr>
              <p:spPr bwMode="auto">
                <a:xfrm>
                  <a:off x="912" y="1872"/>
                  <a:ext cx="624" cy="0"/>
                </a:xfrm>
                <a:prstGeom prst="line">
                  <a:avLst/>
                </a:prstGeom>
                <a:noFill/>
                <a:ln w="28575">
                  <a:solidFill>
                    <a:schemeClr val="tx1"/>
                  </a:solidFill>
                  <a:round/>
                </a:ln>
              </p:spPr>
              <p:txBody>
                <a:bodyPr/>
                <a:lstStyle/>
                <a:p>
                  <a:endParaRPr lang="zh-CN" altLang="en-US"/>
                </a:p>
              </p:txBody>
            </p:sp>
            <p:sp>
              <p:nvSpPr>
                <p:cNvPr id="36" name="Line 1036"/>
                <p:cNvSpPr>
                  <a:spLocks noChangeShapeType="1"/>
                </p:cNvSpPr>
                <p:nvPr/>
              </p:nvSpPr>
              <p:spPr bwMode="auto">
                <a:xfrm>
                  <a:off x="912" y="1968"/>
                  <a:ext cx="624" cy="0"/>
                </a:xfrm>
                <a:prstGeom prst="line">
                  <a:avLst/>
                </a:prstGeom>
                <a:noFill/>
                <a:ln w="28575">
                  <a:solidFill>
                    <a:schemeClr val="tx1"/>
                  </a:solidFill>
                  <a:round/>
                </a:ln>
              </p:spPr>
              <p:txBody>
                <a:bodyPr/>
                <a:lstStyle/>
                <a:p>
                  <a:endParaRPr lang="zh-CN" altLang="en-US"/>
                </a:p>
              </p:txBody>
            </p:sp>
            <p:sp>
              <p:nvSpPr>
                <p:cNvPr id="37" name="Line 1037"/>
                <p:cNvSpPr>
                  <a:spLocks noChangeShapeType="1"/>
                </p:cNvSpPr>
                <p:nvPr/>
              </p:nvSpPr>
              <p:spPr bwMode="auto">
                <a:xfrm>
                  <a:off x="912" y="2064"/>
                  <a:ext cx="624" cy="0"/>
                </a:xfrm>
                <a:prstGeom prst="line">
                  <a:avLst/>
                </a:prstGeom>
                <a:noFill/>
                <a:ln w="28575">
                  <a:solidFill>
                    <a:srgbClr val="FF3300"/>
                  </a:solidFill>
                  <a:round/>
                </a:ln>
              </p:spPr>
              <p:txBody>
                <a:bodyPr/>
                <a:lstStyle/>
                <a:p>
                  <a:endParaRPr lang="zh-CN" altLang="en-US"/>
                </a:p>
              </p:txBody>
            </p:sp>
            <p:sp>
              <p:nvSpPr>
                <p:cNvPr id="38" name="Line 1038"/>
                <p:cNvSpPr>
                  <a:spLocks noChangeShapeType="1"/>
                </p:cNvSpPr>
                <p:nvPr/>
              </p:nvSpPr>
              <p:spPr bwMode="auto">
                <a:xfrm>
                  <a:off x="912" y="2160"/>
                  <a:ext cx="624" cy="0"/>
                </a:xfrm>
                <a:prstGeom prst="line">
                  <a:avLst/>
                </a:prstGeom>
                <a:noFill/>
                <a:ln w="28575">
                  <a:solidFill>
                    <a:srgbClr val="FF3300"/>
                  </a:solidFill>
                  <a:round/>
                </a:ln>
              </p:spPr>
              <p:txBody>
                <a:bodyPr/>
                <a:lstStyle/>
                <a:p>
                  <a:endParaRPr lang="zh-CN" altLang="en-US"/>
                </a:p>
              </p:txBody>
            </p:sp>
            <p:sp>
              <p:nvSpPr>
                <p:cNvPr id="39" name="Line 1039"/>
                <p:cNvSpPr>
                  <a:spLocks noChangeShapeType="1"/>
                </p:cNvSpPr>
                <p:nvPr/>
              </p:nvSpPr>
              <p:spPr bwMode="auto">
                <a:xfrm>
                  <a:off x="912" y="2256"/>
                  <a:ext cx="624" cy="0"/>
                </a:xfrm>
                <a:prstGeom prst="line">
                  <a:avLst/>
                </a:prstGeom>
                <a:noFill/>
                <a:ln w="28575">
                  <a:solidFill>
                    <a:schemeClr val="tx1"/>
                  </a:solidFill>
                  <a:round/>
                </a:ln>
              </p:spPr>
              <p:txBody>
                <a:bodyPr/>
                <a:lstStyle/>
                <a:p>
                  <a:endParaRPr lang="zh-CN" altLang="en-US"/>
                </a:p>
              </p:txBody>
            </p:sp>
          </p:grpSp>
          <p:sp>
            <p:nvSpPr>
              <p:cNvPr id="26" name="Rectangle 1042"/>
              <p:cNvSpPr>
                <a:spLocks noChangeArrowheads="1"/>
              </p:cNvSpPr>
              <p:nvPr/>
            </p:nvSpPr>
            <p:spPr bwMode="auto">
              <a:xfrm>
                <a:off x="730" y="2902"/>
                <a:ext cx="1008" cy="576"/>
              </a:xfrm>
              <a:prstGeom prst="rect">
                <a:avLst/>
              </a:prstGeom>
              <a:solidFill>
                <a:schemeClr val="hlink"/>
              </a:solidFill>
              <a:ln w="9525">
                <a:solidFill>
                  <a:schemeClr val="tx1"/>
                </a:solidFill>
                <a:miter lim="800000"/>
              </a:ln>
            </p:spPr>
            <p:txBody>
              <a:bodyPr wrap="none" anchor="ctr"/>
              <a:lstStyle/>
              <a:p>
                <a:endParaRPr lang="en-US" altLang="zh-CN" b="1">
                  <a:ea typeface="楷体_GB2312" pitchFamily="49" charset="-122"/>
                </a:endParaRPr>
              </a:p>
            </p:txBody>
          </p:sp>
          <p:sp>
            <p:nvSpPr>
              <p:cNvPr id="27" name="Text Box 1043"/>
              <p:cNvSpPr txBox="1">
                <a:spLocks noChangeArrowheads="1"/>
              </p:cNvSpPr>
              <p:nvPr/>
            </p:nvSpPr>
            <p:spPr bwMode="auto">
              <a:xfrm>
                <a:off x="720" y="2592"/>
                <a:ext cx="1016" cy="288"/>
              </a:xfrm>
              <a:prstGeom prst="rect">
                <a:avLst/>
              </a:prstGeom>
              <a:noFill/>
              <a:ln w="9525">
                <a:noFill/>
                <a:miter lim="800000"/>
              </a:ln>
            </p:spPr>
            <p:txBody>
              <a:bodyPr wrap="none">
                <a:spAutoFit/>
              </a:bodyPr>
              <a:lstStyle/>
              <a:p>
                <a:r>
                  <a:rPr lang="zh-CN" altLang="en-US" b="1">
                    <a:ea typeface="楷体_GB2312" pitchFamily="49" charset="-122"/>
                  </a:rPr>
                  <a:t>基本用例</a:t>
                </a:r>
                <a:r>
                  <a:rPr lang="en-US" altLang="zh-CN" b="1">
                    <a:ea typeface="楷体_GB2312" pitchFamily="49" charset="-122"/>
                  </a:rPr>
                  <a:t>B</a:t>
                </a:r>
                <a:endParaRPr lang="en-US" altLang="zh-CN" b="1">
                  <a:ea typeface="楷体_GB2312" pitchFamily="49" charset="-122"/>
                </a:endParaRPr>
              </a:p>
            </p:txBody>
          </p:sp>
          <p:sp>
            <p:nvSpPr>
              <p:cNvPr id="28" name="Line 1044"/>
              <p:cNvSpPr>
                <a:spLocks noChangeShapeType="1"/>
              </p:cNvSpPr>
              <p:nvPr/>
            </p:nvSpPr>
            <p:spPr bwMode="auto">
              <a:xfrm>
                <a:off x="922" y="2998"/>
                <a:ext cx="624" cy="0"/>
              </a:xfrm>
              <a:prstGeom prst="line">
                <a:avLst/>
              </a:prstGeom>
              <a:noFill/>
              <a:ln w="28575">
                <a:solidFill>
                  <a:schemeClr val="accent2"/>
                </a:solidFill>
                <a:round/>
              </a:ln>
            </p:spPr>
            <p:txBody>
              <a:bodyPr/>
              <a:lstStyle/>
              <a:p>
                <a:endParaRPr lang="zh-CN" altLang="en-US"/>
              </a:p>
            </p:txBody>
          </p:sp>
          <p:sp>
            <p:nvSpPr>
              <p:cNvPr id="29" name="Line 1045"/>
              <p:cNvSpPr>
                <a:spLocks noChangeShapeType="1"/>
              </p:cNvSpPr>
              <p:nvPr/>
            </p:nvSpPr>
            <p:spPr bwMode="auto">
              <a:xfrm>
                <a:off x="922" y="3094"/>
                <a:ext cx="624" cy="0"/>
              </a:xfrm>
              <a:prstGeom prst="line">
                <a:avLst/>
              </a:prstGeom>
              <a:noFill/>
              <a:ln w="28575">
                <a:solidFill>
                  <a:schemeClr val="accent2"/>
                </a:solidFill>
                <a:round/>
              </a:ln>
            </p:spPr>
            <p:txBody>
              <a:bodyPr/>
              <a:lstStyle/>
              <a:p>
                <a:endParaRPr lang="zh-CN" altLang="en-US"/>
              </a:p>
            </p:txBody>
          </p:sp>
          <p:sp>
            <p:nvSpPr>
              <p:cNvPr id="30" name="Line 1046"/>
              <p:cNvSpPr>
                <a:spLocks noChangeShapeType="1"/>
              </p:cNvSpPr>
              <p:nvPr/>
            </p:nvSpPr>
            <p:spPr bwMode="auto">
              <a:xfrm>
                <a:off x="922" y="3190"/>
                <a:ext cx="624" cy="0"/>
              </a:xfrm>
              <a:prstGeom prst="line">
                <a:avLst/>
              </a:prstGeom>
              <a:noFill/>
              <a:ln w="28575">
                <a:solidFill>
                  <a:srgbClr val="FF3300"/>
                </a:solidFill>
                <a:round/>
              </a:ln>
            </p:spPr>
            <p:txBody>
              <a:bodyPr/>
              <a:lstStyle/>
              <a:p>
                <a:endParaRPr lang="zh-CN" altLang="en-US"/>
              </a:p>
            </p:txBody>
          </p:sp>
          <p:sp>
            <p:nvSpPr>
              <p:cNvPr id="31" name="Line 1047"/>
              <p:cNvSpPr>
                <a:spLocks noChangeShapeType="1"/>
              </p:cNvSpPr>
              <p:nvPr/>
            </p:nvSpPr>
            <p:spPr bwMode="auto">
              <a:xfrm>
                <a:off x="922" y="3286"/>
                <a:ext cx="624" cy="0"/>
              </a:xfrm>
              <a:prstGeom prst="line">
                <a:avLst/>
              </a:prstGeom>
              <a:noFill/>
              <a:ln w="28575">
                <a:solidFill>
                  <a:srgbClr val="FF3300"/>
                </a:solidFill>
                <a:round/>
              </a:ln>
            </p:spPr>
            <p:txBody>
              <a:bodyPr/>
              <a:lstStyle/>
              <a:p>
                <a:endParaRPr lang="zh-CN" altLang="en-US"/>
              </a:p>
            </p:txBody>
          </p:sp>
          <p:sp>
            <p:nvSpPr>
              <p:cNvPr id="32" name="Line 1048"/>
              <p:cNvSpPr>
                <a:spLocks noChangeShapeType="1"/>
              </p:cNvSpPr>
              <p:nvPr/>
            </p:nvSpPr>
            <p:spPr bwMode="auto">
              <a:xfrm>
                <a:off x="922" y="3382"/>
                <a:ext cx="624" cy="0"/>
              </a:xfrm>
              <a:prstGeom prst="line">
                <a:avLst/>
              </a:prstGeom>
              <a:noFill/>
              <a:ln w="28575">
                <a:solidFill>
                  <a:schemeClr val="accent2"/>
                </a:solidFill>
                <a:round/>
              </a:ln>
            </p:spPr>
            <p:txBody>
              <a:bodyPr/>
              <a:lstStyle/>
              <a:p>
                <a:endParaRPr lang="zh-CN" altLang="en-US"/>
              </a:p>
            </p:txBody>
          </p:sp>
        </p:grpSp>
        <p:sp>
          <p:nvSpPr>
            <p:cNvPr id="9" name="Rectangle 1053"/>
            <p:cNvSpPr>
              <a:spLocks noChangeArrowheads="1"/>
            </p:cNvSpPr>
            <p:nvPr/>
          </p:nvSpPr>
          <p:spPr bwMode="auto">
            <a:xfrm>
              <a:off x="2650" y="1798"/>
              <a:ext cx="1008" cy="576"/>
            </a:xfrm>
            <a:prstGeom prst="rect">
              <a:avLst/>
            </a:prstGeom>
            <a:solidFill>
              <a:schemeClr val="hlink"/>
            </a:solidFill>
            <a:ln w="9525">
              <a:solidFill>
                <a:schemeClr val="tx1"/>
              </a:solidFill>
              <a:miter lim="800000"/>
            </a:ln>
          </p:spPr>
          <p:txBody>
            <a:bodyPr wrap="none" anchor="ctr"/>
            <a:lstStyle/>
            <a:p>
              <a:endParaRPr lang="en-US" altLang="zh-CN" b="1">
                <a:ea typeface="楷体_GB2312" pitchFamily="49" charset="-122"/>
              </a:endParaRPr>
            </a:p>
          </p:txBody>
        </p:sp>
        <p:sp>
          <p:nvSpPr>
            <p:cNvPr id="10" name="Text Box 1054"/>
            <p:cNvSpPr txBox="1">
              <a:spLocks noChangeArrowheads="1"/>
            </p:cNvSpPr>
            <p:nvPr/>
          </p:nvSpPr>
          <p:spPr bwMode="auto">
            <a:xfrm>
              <a:off x="2640" y="1488"/>
              <a:ext cx="1027" cy="288"/>
            </a:xfrm>
            <a:prstGeom prst="rect">
              <a:avLst/>
            </a:prstGeom>
            <a:noFill/>
            <a:ln w="9525">
              <a:noFill/>
              <a:miter lim="800000"/>
            </a:ln>
          </p:spPr>
          <p:txBody>
            <a:bodyPr wrap="none">
              <a:spAutoFit/>
            </a:bodyPr>
            <a:lstStyle/>
            <a:p>
              <a:r>
                <a:rPr lang="zh-CN" altLang="en-US" b="1">
                  <a:ea typeface="楷体_GB2312" pitchFamily="49" charset="-122"/>
                </a:rPr>
                <a:t>基本用例</a:t>
              </a:r>
              <a:r>
                <a:rPr lang="en-US" altLang="zh-CN" b="1">
                  <a:ea typeface="楷体_GB2312" pitchFamily="49" charset="-122"/>
                </a:rPr>
                <a:t>A</a:t>
              </a:r>
              <a:endParaRPr lang="zh-CN" altLang="en-US" b="1">
                <a:ea typeface="楷体_GB2312" pitchFamily="49" charset="-122"/>
              </a:endParaRPr>
            </a:p>
          </p:txBody>
        </p:sp>
        <p:sp>
          <p:nvSpPr>
            <p:cNvPr id="11" name="Line 1055"/>
            <p:cNvSpPr>
              <a:spLocks noChangeShapeType="1"/>
            </p:cNvSpPr>
            <p:nvPr/>
          </p:nvSpPr>
          <p:spPr bwMode="auto">
            <a:xfrm>
              <a:off x="2842" y="1894"/>
              <a:ext cx="624" cy="0"/>
            </a:xfrm>
            <a:prstGeom prst="line">
              <a:avLst/>
            </a:prstGeom>
            <a:noFill/>
            <a:ln w="28575">
              <a:solidFill>
                <a:schemeClr val="tx1"/>
              </a:solidFill>
              <a:round/>
            </a:ln>
          </p:spPr>
          <p:txBody>
            <a:bodyPr/>
            <a:lstStyle/>
            <a:p>
              <a:endParaRPr lang="zh-CN" altLang="en-US"/>
            </a:p>
          </p:txBody>
        </p:sp>
        <p:sp>
          <p:nvSpPr>
            <p:cNvPr id="12" name="Line 1056"/>
            <p:cNvSpPr>
              <a:spLocks noChangeShapeType="1"/>
            </p:cNvSpPr>
            <p:nvPr/>
          </p:nvSpPr>
          <p:spPr bwMode="auto">
            <a:xfrm>
              <a:off x="2842" y="1990"/>
              <a:ext cx="624" cy="0"/>
            </a:xfrm>
            <a:prstGeom prst="line">
              <a:avLst/>
            </a:prstGeom>
            <a:noFill/>
            <a:ln w="28575">
              <a:solidFill>
                <a:schemeClr val="tx1"/>
              </a:solidFill>
              <a:round/>
            </a:ln>
          </p:spPr>
          <p:txBody>
            <a:bodyPr/>
            <a:lstStyle/>
            <a:p>
              <a:endParaRPr lang="zh-CN" altLang="en-US"/>
            </a:p>
          </p:txBody>
        </p:sp>
        <p:sp>
          <p:nvSpPr>
            <p:cNvPr id="13" name="Line 1059"/>
            <p:cNvSpPr>
              <a:spLocks noChangeShapeType="1"/>
            </p:cNvSpPr>
            <p:nvPr/>
          </p:nvSpPr>
          <p:spPr bwMode="auto">
            <a:xfrm>
              <a:off x="2842" y="2278"/>
              <a:ext cx="624" cy="0"/>
            </a:xfrm>
            <a:prstGeom prst="line">
              <a:avLst/>
            </a:prstGeom>
            <a:noFill/>
            <a:ln w="28575">
              <a:solidFill>
                <a:schemeClr val="tx1"/>
              </a:solidFill>
              <a:round/>
            </a:ln>
          </p:spPr>
          <p:txBody>
            <a:bodyPr/>
            <a:lstStyle/>
            <a:p>
              <a:endParaRPr lang="zh-CN" altLang="en-US"/>
            </a:p>
          </p:txBody>
        </p:sp>
        <p:sp>
          <p:nvSpPr>
            <p:cNvPr id="14" name="Rectangle 1060"/>
            <p:cNvSpPr>
              <a:spLocks noChangeArrowheads="1"/>
            </p:cNvSpPr>
            <p:nvPr/>
          </p:nvSpPr>
          <p:spPr bwMode="auto">
            <a:xfrm>
              <a:off x="2660" y="2924"/>
              <a:ext cx="1008" cy="576"/>
            </a:xfrm>
            <a:prstGeom prst="rect">
              <a:avLst/>
            </a:prstGeom>
            <a:solidFill>
              <a:schemeClr val="hlink"/>
            </a:solidFill>
            <a:ln w="9525">
              <a:solidFill>
                <a:schemeClr val="tx1"/>
              </a:solidFill>
              <a:miter lim="800000"/>
            </a:ln>
          </p:spPr>
          <p:txBody>
            <a:bodyPr wrap="none" anchor="ctr"/>
            <a:lstStyle/>
            <a:p>
              <a:endParaRPr lang="en-US" altLang="zh-CN" b="1">
                <a:ea typeface="楷体_GB2312" pitchFamily="49" charset="-122"/>
              </a:endParaRPr>
            </a:p>
          </p:txBody>
        </p:sp>
        <p:sp>
          <p:nvSpPr>
            <p:cNvPr id="15" name="Text Box 1061"/>
            <p:cNvSpPr txBox="1">
              <a:spLocks noChangeArrowheads="1"/>
            </p:cNvSpPr>
            <p:nvPr/>
          </p:nvSpPr>
          <p:spPr bwMode="auto">
            <a:xfrm>
              <a:off x="2650" y="2614"/>
              <a:ext cx="1016" cy="288"/>
            </a:xfrm>
            <a:prstGeom prst="rect">
              <a:avLst/>
            </a:prstGeom>
            <a:noFill/>
            <a:ln w="9525">
              <a:noFill/>
              <a:miter lim="800000"/>
            </a:ln>
          </p:spPr>
          <p:txBody>
            <a:bodyPr wrap="none">
              <a:spAutoFit/>
            </a:bodyPr>
            <a:lstStyle/>
            <a:p>
              <a:r>
                <a:rPr lang="zh-CN" altLang="en-US" b="1">
                  <a:ea typeface="楷体_GB2312" pitchFamily="49" charset="-122"/>
                </a:rPr>
                <a:t>基本用例</a:t>
              </a:r>
              <a:r>
                <a:rPr lang="en-US" altLang="zh-CN" b="1">
                  <a:ea typeface="楷体_GB2312" pitchFamily="49" charset="-122"/>
                </a:rPr>
                <a:t>B</a:t>
              </a:r>
              <a:endParaRPr lang="en-US" altLang="zh-CN" b="1">
                <a:ea typeface="楷体_GB2312" pitchFamily="49" charset="-122"/>
              </a:endParaRPr>
            </a:p>
          </p:txBody>
        </p:sp>
        <p:sp>
          <p:nvSpPr>
            <p:cNvPr id="16" name="Line 1062"/>
            <p:cNvSpPr>
              <a:spLocks noChangeShapeType="1"/>
            </p:cNvSpPr>
            <p:nvPr/>
          </p:nvSpPr>
          <p:spPr bwMode="auto">
            <a:xfrm>
              <a:off x="2852" y="3020"/>
              <a:ext cx="624" cy="0"/>
            </a:xfrm>
            <a:prstGeom prst="line">
              <a:avLst/>
            </a:prstGeom>
            <a:noFill/>
            <a:ln w="28575">
              <a:solidFill>
                <a:schemeClr val="accent2"/>
              </a:solidFill>
              <a:round/>
            </a:ln>
          </p:spPr>
          <p:txBody>
            <a:bodyPr/>
            <a:lstStyle/>
            <a:p>
              <a:endParaRPr lang="zh-CN" altLang="en-US"/>
            </a:p>
          </p:txBody>
        </p:sp>
        <p:sp>
          <p:nvSpPr>
            <p:cNvPr id="17" name="Line 1063"/>
            <p:cNvSpPr>
              <a:spLocks noChangeShapeType="1"/>
            </p:cNvSpPr>
            <p:nvPr/>
          </p:nvSpPr>
          <p:spPr bwMode="auto">
            <a:xfrm>
              <a:off x="2852" y="3116"/>
              <a:ext cx="624" cy="0"/>
            </a:xfrm>
            <a:prstGeom prst="line">
              <a:avLst/>
            </a:prstGeom>
            <a:noFill/>
            <a:ln w="28575">
              <a:solidFill>
                <a:schemeClr val="accent2"/>
              </a:solidFill>
              <a:round/>
            </a:ln>
          </p:spPr>
          <p:txBody>
            <a:bodyPr/>
            <a:lstStyle/>
            <a:p>
              <a:endParaRPr lang="zh-CN" altLang="en-US"/>
            </a:p>
          </p:txBody>
        </p:sp>
        <p:sp>
          <p:nvSpPr>
            <p:cNvPr id="18" name="Line 1066"/>
            <p:cNvSpPr>
              <a:spLocks noChangeShapeType="1"/>
            </p:cNvSpPr>
            <p:nvPr/>
          </p:nvSpPr>
          <p:spPr bwMode="auto">
            <a:xfrm>
              <a:off x="2852" y="3404"/>
              <a:ext cx="624" cy="0"/>
            </a:xfrm>
            <a:prstGeom prst="line">
              <a:avLst/>
            </a:prstGeom>
            <a:noFill/>
            <a:ln w="28575">
              <a:solidFill>
                <a:schemeClr val="accent2"/>
              </a:solidFill>
              <a:round/>
            </a:ln>
          </p:spPr>
          <p:txBody>
            <a:bodyPr/>
            <a:lstStyle/>
            <a:p>
              <a:endParaRPr lang="zh-CN" altLang="en-US"/>
            </a:p>
          </p:txBody>
        </p:sp>
        <p:sp>
          <p:nvSpPr>
            <p:cNvPr id="19" name="Rectangle 1067"/>
            <p:cNvSpPr>
              <a:spLocks noChangeArrowheads="1"/>
            </p:cNvSpPr>
            <p:nvPr/>
          </p:nvSpPr>
          <p:spPr bwMode="auto">
            <a:xfrm>
              <a:off x="4224" y="2448"/>
              <a:ext cx="1008" cy="576"/>
            </a:xfrm>
            <a:prstGeom prst="rect">
              <a:avLst/>
            </a:prstGeom>
            <a:solidFill>
              <a:schemeClr val="hlink"/>
            </a:solidFill>
            <a:ln w="9525">
              <a:solidFill>
                <a:schemeClr val="tx1"/>
              </a:solidFill>
              <a:miter lim="800000"/>
            </a:ln>
          </p:spPr>
          <p:txBody>
            <a:bodyPr wrap="none" anchor="ctr"/>
            <a:lstStyle/>
            <a:p>
              <a:endParaRPr lang="en-US" altLang="zh-CN" b="1">
                <a:ea typeface="楷体_GB2312" pitchFamily="49" charset="-122"/>
              </a:endParaRPr>
            </a:p>
          </p:txBody>
        </p:sp>
        <p:sp>
          <p:nvSpPr>
            <p:cNvPr id="20" name="Text Box 1068"/>
            <p:cNvSpPr txBox="1">
              <a:spLocks noChangeArrowheads="1"/>
            </p:cNvSpPr>
            <p:nvPr/>
          </p:nvSpPr>
          <p:spPr bwMode="auto">
            <a:xfrm>
              <a:off x="4214" y="2125"/>
              <a:ext cx="888" cy="288"/>
            </a:xfrm>
            <a:prstGeom prst="rect">
              <a:avLst/>
            </a:prstGeom>
            <a:noFill/>
            <a:ln w="9525">
              <a:noFill/>
              <a:miter lim="800000"/>
            </a:ln>
          </p:spPr>
          <p:txBody>
            <a:bodyPr wrap="none">
              <a:spAutoFit/>
            </a:bodyPr>
            <a:lstStyle/>
            <a:p>
              <a:r>
                <a:rPr lang="zh-CN" altLang="en-US" b="1">
                  <a:ea typeface="楷体_GB2312" pitchFamily="49" charset="-122"/>
                </a:rPr>
                <a:t>包含用例</a:t>
              </a:r>
              <a:endParaRPr lang="zh-CN" altLang="en-US" b="1">
                <a:ea typeface="楷体_GB2312" pitchFamily="49" charset="-122"/>
              </a:endParaRPr>
            </a:p>
          </p:txBody>
        </p:sp>
        <p:sp>
          <p:nvSpPr>
            <p:cNvPr id="21" name="Line 1069"/>
            <p:cNvSpPr>
              <a:spLocks noChangeShapeType="1"/>
            </p:cNvSpPr>
            <p:nvPr/>
          </p:nvSpPr>
          <p:spPr bwMode="auto">
            <a:xfrm>
              <a:off x="4416" y="2592"/>
              <a:ext cx="624" cy="0"/>
            </a:xfrm>
            <a:prstGeom prst="line">
              <a:avLst/>
            </a:prstGeom>
            <a:noFill/>
            <a:ln w="28575">
              <a:solidFill>
                <a:srgbClr val="FF3300"/>
              </a:solidFill>
              <a:round/>
            </a:ln>
          </p:spPr>
          <p:txBody>
            <a:bodyPr/>
            <a:lstStyle/>
            <a:p>
              <a:endParaRPr lang="zh-CN" altLang="en-US"/>
            </a:p>
          </p:txBody>
        </p:sp>
        <p:sp>
          <p:nvSpPr>
            <p:cNvPr id="22" name="Line 1070"/>
            <p:cNvSpPr>
              <a:spLocks noChangeShapeType="1"/>
            </p:cNvSpPr>
            <p:nvPr/>
          </p:nvSpPr>
          <p:spPr bwMode="auto">
            <a:xfrm>
              <a:off x="4416" y="2736"/>
              <a:ext cx="624" cy="0"/>
            </a:xfrm>
            <a:prstGeom prst="line">
              <a:avLst/>
            </a:prstGeom>
            <a:noFill/>
            <a:ln w="28575">
              <a:solidFill>
                <a:srgbClr val="FF3300"/>
              </a:solidFill>
              <a:round/>
            </a:ln>
          </p:spPr>
          <p:txBody>
            <a:bodyPr/>
            <a:lstStyle/>
            <a:p>
              <a:endParaRPr lang="zh-CN" altLang="en-US"/>
            </a:p>
          </p:txBody>
        </p:sp>
        <p:sp>
          <p:nvSpPr>
            <p:cNvPr id="23" name="Line 1072"/>
            <p:cNvSpPr>
              <a:spLocks noChangeShapeType="1"/>
            </p:cNvSpPr>
            <p:nvPr/>
          </p:nvSpPr>
          <p:spPr bwMode="auto">
            <a:xfrm flipH="1" flipV="1">
              <a:off x="3408" y="2112"/>
              <a:ext cx="912" cy="528"/>
            </a:xfrm>
            <a:prstGeom prst="line">
              <a:avLst/>
            </a:prstGeom>
            <a:noFill/>
            <a:ln w="19050">
              <a:solidFill>
                <a:schemeClr val="tx1"/>
              </a:solidFill>
              <a:round/>
              <a:tailEnd type="triangle" w="med" len="med"/>
            </a:ln>
          </p:spPr>
          <p:txBody>
            <a:bodyPr/>
            <a:lstStyle/>
            <a:p>
              <a:endParaRPr lang="zh-CN" altLang="en-US"/>
            </a:p>
          </p:txBody>
        </p:sp>
        <p:sp>
          <p:nvSpPr>
            <p:cNvPr id="24" name="Line 1073"/>
            <p:cNvSpPr>
              <a:spLocks noChangeShapeType="1"/>
            </p:cNvSpPr>
            <p:nvPr/>
          </p:nvSpPr>
          <p:spPr bwMode="auto">
            <a:xfrm flipH="1">
              <a:off x="3312" y="2640"/>
              <a:ext cx="1008" cy="576"/>
            </a:xfrm>
            <a:prstGeom prst="line">
              <a:avLst/>
            </a:prstGeom>
            <a:noFill/>
            <a:ln w="19050">
              <a:solidFill>
                <a:schemeClr val="tx1"/>
              </a:solidFill>
              <a:round/>
              <a:tailEnd type="triangle" w="med" len="med"/>
            </a:ln>
          </p:spPr>
          <p:txBody>
            <a:bodyPr/>
            <a:lstStyle/>
            <a:p>
              <a:endParaRPr lang="zh-CN" altLang="en-US"/>
            </a:p>
          </p:txBody>
        </p:sp>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611188" y="1268413"/>
            <a:ext cx="8077200" cy="5195268"/>
          </a:xfrm>
          <a:prstGeom prst="rect">
            <a:avLst/>
          </a:prstGeom>
          <a:noFill/>
          <a:ln w="9525">
            <a:noFill/>
            <a:miter lim="800000"/>
          </a:ln>
        </p:spPr>
        <p:txBody>
          <a:bodyPr>
            <a:spAutoFit/>
          </a:bodyPr>
          <a:lstStyle/>
          <a:p>
            <a:pPr algn="just">
              <a:lnSpc>
                <a:spcPct val="145000"/>
              </a:lnSpc>
              <a:spcBef>
                <a:spcPts val="600"/>
              </a:spcBef>
              <a:buSzPct val="90000"/>
            </a:pPr>
            <a:r>
              <a:rPr kumimoji="1" lang="zh-CN" altLang="en-US" sz="2800" b="1" dirty="0">
                <a:solidFill>
                  <a:srgbClr val="3333CC"/>
                </a:solidFill>
                <a:latin typeface="楷体_GB2312" pitchFamily="49" charset="-122"/>
                <a:ea typeface="楷体_GB2312" pitchFamily="49" charset="-122"/>
              </a:rPr>
              <a:t>具体来说，软件危机主要有以下一些典型表现</a:t>
            </a:r>
            <a:r>
              <a:rPr kumimoji="1" lang="en-US" altLang="zh-CN" sz="2800" dirty="0">
                <a:latin typeface="宋体" panose="02010600030101010101" pitchFamily="2" charset="-122"/>
              </a:rPr>
              <a:t>:</a:t>
            </a:r>
            <a:endParaRPr kumimoji="1" lang="en-US" altLang="zh-CN" sz="2800" dirty="0">
              <a:latin typeface="宋体" panose="02010600030101010101" pitchFamily="2" charset="-122"/>
            </a:endParaRPr>
          </a:p>
          <a:p>
            <a:pPr algn="just">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对软件开发成本和进度的估计常常很不准确。</a:t>
            </a:r>
            <a:endParaRPr kumimoji="1" lang="zh-CN" altLang="en-US" sz="2400" b="1" dirty="0">
              <a:latin typeface="楷体_GB2312" pitchFamily="49" charset="-122"/>
              <a:ea typeface="楷体_GB2312" pitchFamily="49" charset="-122"/>
            </a:endParaRPr>
          </a:p>
          <a:p>
            <a:pPr algn="just">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用户对</a:t>
            </a:r>
            <a:r>
              <a:rPr kumimoji="1" lang="zh-CN" altLang="en-US" sz="2400" b="1" dirty="0">
                <a:latin typeface="Times New Roman" panose="02020603050405020304" pitchFamily="18" charset="0"/>
                <a:ea typeface="楷体_GB2312" pitchFamily="49" charset="-122"/>
              </a:rPr>
              <a:t>“</a:t>
            </a:r>
            <a:r>
              <a:rPr kumimoji="1" lang="zh-CN" altLang="en-US" sz="2400" b="1" dirty="0">
                <a:latin typeface="楷体_GB2312" pitchFamily="49" charset="-122"/>
                <a:ea typeface="楷体_GB2312" pitchFamily="49" charset="-122"/>
              </a:rPr>
              <a:t>已完成的</a:t>
            </a:r>
            <a:r>
              <a:rPr kumimoji="1" lang="zh-CN" altLang="en-US" sz="2400" b="1" dirty="0">
                <a:latin typeface="Times New Roman" panose="02020603050405020304" pitchFamily="18" charset="0"/>
                <a:ea typeface="楷体_GB2312" pitchFamily="49" charset="-122"/>
              </a:rPr>
              <a:t>”</a:t>
            </a:r>
            <a:r>
              <a:rPr kumimoji="1" lang="zh-CN" altLang="en-US" sz="2400" b="1" dirty="0">
                <a:latin typeface="楷体_GB2312" pitchFamily="49" charset="-122"/>
                <a:ea typeface="楷体_GB2312" pitchFamily="49" charset="-122"/>
              </a:rPr>
              <a:t>软件系统不满意的现象经常发生。</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软件产品的质量往往靠不住。</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软件常常是不可维护的。</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软件通常没有适当的文档资料。</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软件成本在计算机系统总成本中所占的比例逐年上升。</a:t>
            </a:r>
            <a:endParaRPr kumimoji="1" lang="zh-CN" altLang="en-US"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latin typeface="楷体_GB2312" pitchFamily="49" charset="-122"/>
                <a:ea typeface="楷体_GB2312" pitchFamily="49" charset="-122"/>
              </a:rPr>
              <a:t>软件开发生产率提高的速度，既跟不上硬件的发展速度，也远远跟不上计算机应用迅速普及深入的趋势。 </a:t>
            </a:r>
            <a:endParaRPr kumimoji="1" lang="en-US" altLang="zh-CN" sz="2400" b="1" dirty="0">
              <a:latin typeface="楷体_GB2312" pitchFamily="49" charset="-122"/>
              <a:ea typeface="楷体_GB2312" pitchFamily="49" charset="-122"/>
            </a:endParaRPr>
          </a:p>
          <a:p>
            <a:pPr>
              <a:spcBef>
                <a:spcPts val="600"/>
              </a:spcBef>
              <a:spcAft>
                <a:spcPts val="600"/>
              </a:spcAft>
              <a:buClr>
                <a:srgbClr val="FF3300"/>
              </a:buClr>
              <a:buSzPct val="90000"/>
              <a:buFont typeface="Wingdings" panose="05000000000000000000" pitchFamily="2" charset="2"/>
              <a:buChar char="Ø"/>
            </a:pPr>
            <a:r>
              <a:rPr kumimoji="1" lang="zh-CN" altLang="en-US" sz="2400" b="1" dirty="0"/>
              <a:t>还有软件开发和维护有关的很多问题</a:t>
            </a:r>
            <a:endParaRPr kumimoji="1" lang="zh-CN" altLang="en-US" sz="2400" b="1" dirty="0">
              <a:latin typeface="楷体_GB2312" pitchFamily="49" charset="-122"/>
              <a:ea typeface="楷体_GB2312" pitchFamily="49" charset="-122"/>
            </a:endParaRPr>
          </a:p>
        </p:txBody>
      </p:sp>
      <p:sp>
        <p:nvSpPr>
          <p:cNvPr id="18435"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灯片编号占位符 6"/>
          <p:cNvSpPr>
            <a:spLocks noGrp="1"/>
          </p:cNvSpPr>
          <p:nvPr>
            <p:ph type="sldNum" sz="quarter" idx="12"/>
          </p:nvPr>
        </p:nvSpPr>
        <p:spPr>
          <a:xfrm>
            <a:off x="7010400" y="6381750"/>
            <a:ext cx="2133600" cy="476250"/>
          </a:xfrm>
        </p:spPr>
        <p:txBody>
          <a:bodyPr/>
          <a:lstStyle/>
          <a:p>
            <a:pPr>
              <a:defRPr/>
            </a:pPr>
            <a:fld id="{73A1B810-BD90-4660-9F0E-46B1C9ECB311}" type="slidenum">
              <a:rPr lang="zh-CN" altLang="en-US" smtClean="0">
                <a:latin typeface="Arial" panose="020B0604020202020204" pitchFamily="34" charset="0"/>
              </a:rPr>
            </a:fld>
            <a:endParaRPr lang="en-US" altLang="zh-CN" dirty="0">
              <a:latin typeface="Arial" panose="020B0604020202020204" pitchFamily="34" charset="0"/>
            </a:endParaRPr>
          </a:p>
        </p:txBody>
      </p:sp>
      <p:sp>
        <p:nvSpPr>
          <p:cNvPr id="17412" name="Rectangle 2"/>
          <p:cNvSpPr>
            <a:spLocks noGrp="1" noChangeArrowheads="1"/>
          </p:cNvSpPr>
          <p:nvPr>
            <p:ph type="title"/>
          </p:nvPr>
        </p:nvSpPr>
        <p:spPr>
          <a:xfrm>
            <a:off x="971550" y="404813"/>
            <a:ext cx="6686550" cy="685800"/>
          </a:xfrm>
        </p:spPr>
        <p:txBody>
          <a:bodyPr/>
          <a:lstStyle/>
          <a:p>
            <a:pPr eaLnBrk="1" hangingPunct="1"/>
            <a:r>
              <a:rPr lang="zh-CN" altLang="en-US" dirty="0">
                <a:solidFill>
                  <a:schemeClr val="bg1"/>
                </a:solidFill>
              </a:rPr>
              <a:t>用例扩展关系的概念</a:t>
            </a:r>
            <a:endParaRPr lang="zh-CN" altLang="en-US" dirty="0">
              <a:solidFill>
                <a:schemeClr val="bg1"/>
              </a:solidFill>
            </a:endParaRPr>
          </a:p>
        </p:txBody>
      </p:sp>
      <p:sp>
        <p:nvSpPr>
          <p:cNvPr id="17413" name="Rectangle 3"/>
          <p:cNvSpPr>
            <a:spLocks noGrp="1" noChangeArrowheads="1"/>
          </p:cNvSpPr>
          <p:nvPr>
            <p:ph type="body" sz="half" idx="1"/>
          </p:nvPr>
        </p:nvSpPr>
        <p:spPr>
          <a:xfrm>
            <a:off x="428596" y="1500174"/>
            <a:ext cx="7773987" cy="2428892"/>
          </a:xfrm>
        </p:spPr>
        <p:txBody>
          <a:bodyPr/>
          <a:lstStyle/>
          <a:p>
            <a:pPr eaLnBrk="1" hangingPunct="1"/>
            <a:r>
              <a:rPr lang="zh-CN" altLang="en-US" sz="2800" dirty="0">
                <a:latin typeface="微软雅黑" panose="020B0503020204020204" charset="-122"/>
                <a:ea typeface="微软雅黑" panose="020B0503020204020204" charset="-122"/>
              </a:rPr>
              <a:t>在不改变原始用例的情况下</a:t>
            </a:r>
            <a:r>
              <a:rPr lang="zh-CN" altLang="en-US" sz="2800" b="1" dirty="0">
                <a:latin typeface="微软雅黑" panose="020B0503020204020204" charset="-122"/>
                <a:ea typeface="微软雅黑" panose="020B0503020204020204" charset="-122"/>
              </a:rPr>
              <a:t>有条件地扩展已有用例的行为</a:t>
            </a:r>
            <a:r>
              <a:rPr lang="zh-CN" altLang="en-US" sz="2800" dirty="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a:p>
            <a:pPr eaLnBrk="1" hangingPunct="1"/>
            <a:r>
              <a:rPr lang="zh-CN" altLang="en-US" sz="2800" dirty="0">
                <a:latin typeface="微软雅黑" panose="020B0503020204020204" charset="-122"/>
                <a:ea typeface="微软雅黑" panose="020B0503020204020204" charset="-122"/>
              </a:rPr>
              <a:t>扩展关系是从</a:t>
            </a:r>
            <a:r>
              <a:rPr lang="zh-CN" altLang="en-US" sz="2800" b="1" dirty="0">
                <a:latin typeface="微软雅黑" panose="020B0503020204020204" charset="-122"/>
                <a:ea typeface="微软雅黑" panose="020B0503020204020204" charset="-122"/>
              </a:rPr>
              <a:t>扩展用例</a:t>
            </a:r>
            <a:r>
              <a:rPr lang="zh-CN" altLang="en-US" sz="2800" dirty="0">
                <a:latin typeface="微软雅黑" panose="020B0503020204020204" charset="-122"/>
                <a:ea typeface="微软雅黑" panose="020B0503020204020204" charset="-122"/>
              </a:rPr>
              <a:t>到</a:t>
            </a:r>
            <a:r>
              <a:rPr lang="zh-CN" altLang="en-US" sz="2800" b="1" dirty="0">
                <a:latin typeface="微软雅黑" panose="020B0503020204020204" charset="-122"/>
                <a:ea typeface="微软雅黑" panose="020B0503020204020204" charset="-122"/>
              </a:rPr>
              <a:t>基本用例</a:t>
            </a:r>
            <a:r>
              <a:rPr lang="zh-CN" altLang="en-US" sz="2800" dirty="0">
                <a:latin typeface="微软雅黑" panose="020B0503020204020204" charset="-122"/>
                <a:ea typeface="微软雅黑" panose="020B0503020204020204" charset="-122"/>
              </a:rPr>
              <a:t>的关系，它说明为扩展用例定义的行为如何插入到为基本用例定义的行为中。 </a:t>
            </a:r>
            <a:endParaRPr lang="zh-CN" altLang="en-US" sz="2800" dirty="0">
              <a:latin typeface="微软雅黑" panose="020B0503020204020204" charset="-122"/>
              <a:ea typeface="微软雅黑" panose="020B0503020204020204" charset="-122"/>
            </a:endParaRPr>
          </a:p>
        </p:txBody>
      </p:sp>
      <p:sp>
        <p:nvSpPr>
          <p:cNvPr id="7" name="Rectangle 3"/>
          <p:cNvSpPr txBox="1">
            <a:spLocks noChangeArrowheads="1"/>
          </p:cNvSpPr>
          <p:nvPr/>
        </p:nvSpPr>
        <p:spPr bwMode="auto">
          <a:xfrm>
            <a:off x="642910" y="4000504"/>
            <a:ext cx="3957638" cy="2381248"/>
          </a:xfrm>
          <a:prstGeom prst="rect">
            <a:avLst/>
          </a:prstGeom>
          <a:solidFill>
            <a:srgbClr val="92D050">
              <a:alpha val="24000"/>
            </a:srgbClr>
          </a:solid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Blip>
                <a:blip r:embed="rId1"/>
              </a:buBlip>
              <a:defRPr/>
            </a:pP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预定房间：首先检查是否有空闲房间</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如果有</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则创建一个预定。</a:t>
            </a:r>
            <a:endPar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Blip>
                <a:blip r:embed="rId1"/>
              </a:buBlip>
              <a:defRPr/>
            </a:pPr>
            <a:r>
              <a:rPr kumimoji="0" lang="zh-CN" altLang="en-US"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扩展</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 </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如果没有房间</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系统会将客户放入一个等候名单中</a:t>
            </a:r>
            <a:endPar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8" name="Picture 5"/>
          <p:cNvPicPr>
            <a:picLocks noChangeAspect="1" noChangeArrowheads="1"/>
          </p:cNvPicPr>
          <p:nvPr/>
        </p:nvPicPr>
        <p:blipFill>
          <a:blip r:embed="rId2" cstate="print"/>
          <a:srcRect/>
          <a:stretch>
            <a:fillRect/>
          </a:stretch>
        </p:blipFill>
        <p:spPr bwMode="auto">
          <a:xfrm>
            <a:off x="5072066" y="3643314"/>
            <a:ext cx="3483998" cy="2811459"/>
          </a:xfrm>
          <a:prstGeom prst="rect">
            <a:avLst/>
          </a:prstGeom>
          <a:noFill/>
          <a:ln w="9525">
            <a:noFill/>
            <a:miter lim="800000"/>
            <a:headEnd/>
            <a:tailEnd/>
          </a:ln>
        </p:spPr>
      </p:pic>
    </p:spTree>
  </p:cSld>
  <p:clrMapOvr>
    <a:masterClrMapping/>
  </p:clrMapOvr>
  <p:transition>
    <p:fade/>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灯片编号占位符 3"/>
          <p:cNvSpPr>
            <a:spLocks noGrp="1"/>
          </p:cNvSpPr>
          <p:nvPr>
            <p:ph type="sldNum" sz="quarter" idx="12"/>
          </p:nvPr>
        </p:nvSpPr>
        <p:spPr/>
        <p:txBody>
          <a:bodyPr/>
          <a:lstStyle/>
          <a:p>
            <a:pPr>
              <a:defRPr/>
            </a:pPr>
            <a:fld id="{BB0D19D3-572E-4A62-A691-7F4DE8A19216}"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19460" name="Rectangle 1026"/>
          <p:cNvSpPr>
            <a:spLocks noChangeArrowheads="1"/>
          </p:cNvSpPr>
          <p:nvPr/>
        </p:nvSpPr>
        <p:spPr bwMode="auto">
          <a:xfrm>
            <a:off x="1828800" y="685800"/>
            <a:ext cx="5227638" cy="762000"/>
          </a:xfrm>
          <a:prstGeom prst="rect">
            <a:avLst/>
          </a:prstGeom>
          <a:noFill/>
          <a:ln w="9525">
            <a:noFill/>
            <a:miter lim="800000"/>
          </a:ln>
        </p:spPr>
        <p:txBody>
          <a:bodyPr wrap="none">
            <a:spAutoFit/>
          </a:bodyPr>
          <a:lstStyle/>
          <a:p>
            <a:r>
              <a:rPr lang="zh-CN" altLang="en-US" sz="4400" b="1" dirty="0">
                <a:solidFill>
                  <a:schemeClr val="bg1"/>
                </a:solidFill>
                <a:ea typeface="楷体_GB2312" pitchFamily="49" charset="-122"/>
              </a:rPr>
              <a:t>用例扩展关系的概念</a:t>
            </a:r>
            <a:endParaRPr lang="zh-CN" altLang="en-US" sz="4400" b="1" dirty="0">
              <a:solidFill>
                <a:schemeClr val="bg1"/>
              </a:solidFill>
              <a:ea typeface="楷体_GB2312" pitchFamily="49" charset="-122"/>
            </a:endParaRPr>
          </a:p>
        </p:txBody>
      </p:sp>
      <p:grpSp>
        <p:nvGrpSpPr>
          <p:cNvPr id="2" name="Group 1061"/>
          <p:cNvGrpSpPr/>
          <p:nvPr/>
        </p:nvGrpSpPr>
        <p:grpSpPr bwMode="auto">
          <a:xfrm>
            <a:off x="1066800" y="2306638"/>
            <a:ext cx="6096000" cy="2189162"/>
            <a:chOff x="672" y="1453"/>
            <a:chExt cx="3840" cy="1379"/>
          </a:xfrm>
        </p:grpSpPr>
        <p:sp>
          <p:nvSpPr>
            <p:cNvPr id="19462" name="Rectangle 1029"/>
            <p:cNvSpPr>
              <a:spLocks noChangeArrowheads="1"/>
            </p:cNvSpPr>
            <p:nvPr/>
          </p:nvSpPr>
          <p:spPr bwMode="auto">
            <a:xfrm>
              <a:off x="1584" y="1776"/>
              <a:ext cx="1008" cy="829"/>
            </a:xfrm>
            <a:prstGeom prst="rect">
              <a:avLst/>
            </a:prstGeom>
            <a:solidFill>
              <a:schemeClr val="hlink"/>
            </a:solidFill>
            <a:ln w="9525">
              <a:solidFill>
                <a:schemeClr val="tx1"/>
              </a:solidFill>
              <a:miter lim="800000"/>
            </a:ln>
          </p:spPr>
          <p:txBody>
            <a:bodyPr wrap="none" anchor="ctr"/>
            <a:lstStyle/>
            <a:p>
              <a:endParaRPr lang="en-US" altLang="zh-CN" b="1">
                <a:ea typeface="楷体_GB2312" pitchFamily="49" charset="-122"/>
              </a:endParaRPr>
            </a:p>
          </p:txBody>
        </p:sp>
        <p:sp>
          <p:nvSpPr>
            <p:cNvPr id="19463" name="Text Box 1030"/>
            <p:cNvSpPr txBox="1">
              <a:spLocks noChangeArrowheads="1"/>
            </p:cNvSpPr>
            <p:nvPr/>
          </p:nvSpPr>
          <p:spPr bwMode="auto">
            <a:xfrm>
              <a:off x="1670" y="1453"/>
              <a:ext cx="888" cy="288"/>
            </a:xfrm>
            <a:prstGeom prst="rect">
              <a:avLst/>
            </a:prstGeom>
            <a:noFill/>
            <a:ln w="9525">
              <a:noFill/>
              <a:miter lim="800000"/>
            </a:ln>
          </p:spPr>
          <p:txBody>
            <a:bodyPr wrap="none">
              <a:spAutoFit/>
            </a:bodyPr>
            <a:lstStyle/>
            <a:p>
              <a:r>
                <a:rPr lang="zh-CN" altLang="en-US" b="1">
                  <a:ea typeface="楷体_GB2312" pitchFamily="49" charset="-122"/>
                </a:rPr>
                <a:t>基本用例</a:t>
              </a:r>
              <a:endParaRPr lang="zh-CN" altLang="en-US" b="1">
                <a:ea typeface="楷体_GB2312" pitchFamily="49" charset="-122"/>
              </a:endParaRPr>
            </a:p>
          </p:txBody>
        </p:sp>
        <p:sp>
          <p:nvSpPr>
            <p:cNvPr id="19464" name="Line 1031"/>
            <p:cNvSpPr>
              <a:spLocks noChangeShapeType="1"/>
            </p:cNvSpPr>
            <p:nvPr/>
          </p:nvSpPr>
          <p:spPr bwMode="auto">
            <a:xfrm>
              <a:off x="1776" y="1872"/>
              <a:ext cx="624" cy="0"/>
            </a:xfrm>
            <a:prstGeom prst="line">
              <a:avLst/>
            </a:prstGeom>
            <a:noFill/>
            <a:ln w="28575">
              <a:solidFill>
                <a:schemeClr val="tx1"/>
              </a:solidFill>
              <a:round/>
            </a:ln>
          </p:spPr>
          <p:txBody>
            <a:bodyPr/>
            <a:lstStyle/>
            <a:p>
              <a:endParaRPr lang="zh-CN" altLang="en-US"/>
            </a:p>
          </p:txBody>
        </p:sp>
        <p:sp>
          <p:nvSpPr>
            <p:cNvPr id="19465" name="Line 1032"/>
            <p:cNvSpPr>
              <a:spLocks noChangeShapeType="1"/>
            </p:cNvSpPr>
            <p:nvPr/>
          </p:nvSpPr>
          <p:spPr bwMode="auto">
            <a:xfrm>
              <a:off x="1776" y="1968"/>
              <a:ext cx="624" cy="0"/>
            </a:xfrm>
            <a:prstGeom prst="line">
              <a:avLst/>
            </a:prstGeom>
            <a:noFill/>
            <a:ln w="28575">
              <a:solidFill>
                <a:schemeClr val="tx1"/>
              </a:solidFill>
              <a:round/>
            </a:ln>
          </p:spPr>
          <p:txBody>
            <a:bodyPr/>
            <a:lstStyle/>
            <a:p>
              <a:endParaRPr lang="zh-CN" altLang="en-US"/>
            </a:p>
          </p:txBody>
        </p:sp>
        <p:sp>
          <p:nvSpPr>
            <p:cNvPr id="19466" name="Line 1033"/>
            <p:cNvSpPr>
              <a:spLocks noChangeShapeType="1"/>
            </p:cNvSpPr>
            <p:nvPr/>
          </p:nvSpPr>
          <p:spPr bwMode="auto">
            <a:xfrm>
              <a:off x="1776" y="2064"/>
              <a:ext cx="624" cy="0"/>
            </a:xfrm>
            <a:prstGeom prst="line">
              <a:avLst/>
            </a:prstGeom>
            <a:noFill/>
            <a:ln w="28575">
              <a:solidFill>
                <a:schemeClr val="tx1"/>
              </a:solidFill>
              <a:round/>
            </a:ln>
          </p:spPr>
          <p:txBody>
            <a:bodyPr/>
            <a:lstStyle/>
            <a:p>
              <a:endParaRPr lang="zh-CN" altLang="en-US"/>
            </a:p>
          </p:txBody>
        </p:sp>
        <p:sp>
          <p:nvSpPr>
            <p:cNvPr id="19467" name="Line 1035"/>
            <p:cNvSpPr>
              <a:spLocks noChangeShapeType="1"/>
            </p:cNvSpPr>
            <p:nvPr/>
          </p:nvSpPr>
          <p:spPr bwMode="auto">
            <a:xfrm>
              <a:off x="1776" y="2304"/>
              <a:ext cx="624" cy="0"/>
            </a:xfrm>
            <a:prstGeom prst="line">
              <a:avLst/>
            </a:prstGeom>
            <a:noFill/>
            <a:ln w="28575">
              <a:solidFill>
                <a:schemeClr val="tx1"/>
              </a:solidFill>
              <a:round/>
            </a:ln>
          </p:spPr>
          <p:txBody>
            <a:bodyPr/>
            <a:lstStyle/>
            <a:p>
              <a:endParaRPr lang="zh-CN" altLang="en-US"/>
            </a:p>
          </p:txBody>
        </p:sp>
        <p:sp>
          <p:nvSpPr>
            <p:cNvPr id="19468" name="Line 1043"/>
            <p:cNvSpPr>
              <a:spLocks noChangeShapeType="1"/>
            </p:cNvSpPr>
            <p:nvPr/>
          </p:nvSpPr>
          <p:spPr bwMode="auto">
            <a:xfrm>
              <a:off x="1776" y="2400"/>
              <a:ext cx="624" cy="0"/>
            </a:xfrm>
            <a:prstGeom prst="line">
              <a:avLst/>
            </a:prstGeom>
            <a:noFill/>
            <a:ln w="28575">
              <a:solidFill>
                <a:schemeClr val="tx1"/>
              </a:solidFill>
              <a:round/>
            </a:ln>
          </p:spPr>
          <p:txBody>
            <a:bodyPr/>
            <a:lstStyle/>
            <a:p>
              <a:endParaRPr lang="zh-CN" altLang="en-US"/>
            </a:p>
          </p:txBody>
        </p:sp>
        <p:sp>
          <p:nvSpPr>
            <p:cNvPr id="19469" name="Line 1044"/>
            <p:cNvSpPr>
              <a:spLocks noChangeShapeType="1"/>
            </p:cNvSpPr>
            <p:nvPr/>
          </p:nvSpPr>
          <p:spPr bwMode="auto">
            <a:xfrm>
              <a:off x="1776" y="2496"/>
              <a:ext cx="624" cy="0"/>
            </a:xfrm>
            <a:prstGeom prst="line">
              <a:avLst/>
            </a:prstGeom>
            <a:noFill/>
            <a:ln w="28575">
              <a:solidFill>
                <a:schemeClr val="tx1"/>
              </a:solidFill>
              <a:round/>
            </a:ln>
          </p:spPr>
          <p:txBody>
            <a:bodyPr/>
            <a:lstStyle/>
            <a:p>
              <a:endParaRPr lang="zh-CN" altLang="en-US"/>
            </a:p>
          </p:txBody>
        </p:sp>
        <p:sp>
          <p:nvSpPr>
            <p:cNvPr id="19470" name="Oval 1045"/>
            <p:cNvSpPr>
              <a:spLocks noChangeArrowheads="1"/>
            </p:cNvSpPr>
            <p:nvPr/>
          </p:nvSpPr>
          <p:spPr bwMode="auto">
            <a:xfrm>
              <a:off x="1910" y="2125"/>
              <a:ext cx="96" cy="96"/>
            </a:xfrm>
            <a:prstGeom prst="ellipse">
              <a:avLst/>
            </a:prstGeom>
            <a:solidFill>
              <a:srgbClr val="FF3300"/>
            </a:solidFill>
            <a:ln w="9525">
              <a:solidFill>
                <a:srgbClr val="FF3300"/>
              </a:solidFill>
              <a:round/>
            </a:ln>
          </p:spPr>
          <p:txBody>
            <a:bodyPr wrap="none" anchor="ctr"/>
            <a:lstStyle/>
            <a:p>
              <a:endParaRPr lang="zh-CN" altLang="en-US"/>
            </a:p>
          </p:txBody>
        </p:sp>
        <p:sp>
          <p:nvSpPr>
            <p:cNvPr id="19471" name="Text Box 1046"/>
            <p:cNvSpPr txBox="1">
              <a:spLocks noChangeArrowheads="1"/>
            </p:cNvSpPr>
            <p:nvPr/>
          </p:nvSpPr>
          <p:spPr bwMode="auto">
            <a:xfrm>
              <a:off x="672" y="1789"/>
              <a:ext cx="888" cy="518"/>
            </a:xfrm>
            <a:prstGeom prst="rect">
              <a:avLst/>
            </a:prstGeom>
            <a:noFill/>
            <a:ln w="9525">
              <a:noFill/>
              <a:miter lim="800000"/>
            </a:ln>
          </p:spPr>
          <p:txBody>
            <a:bodyPr wrap="none">
              <a:spAutoFit/>
            </a:bodyPr>
            <a:lstStyle/>
            <a:p>
              <a:r>
                <a:rPr lang="zh-CN" altLang="en-US" b="1">
                  <a:ea typeface="楷体_GB2312" pitchFamily="49" charset="-122"/>
                </a:rPr>
                <a:t>  扩展点</a:t>
              </a:r>
              <a:endParaRPr lang="zh-CN" altLang="en-US" b="1">
                <a:ea typeface="楷体_GB2312" pitchFamily="49" charset="-122"/>
              </a:endParaRPr>
            </a:p>
            <a:p>
              <a:r>
                <a:rPr lang="zh-CN" altLang="en-US" b="1">
                  <a:ea typeface="楷体_GB2312" pitchFamily="49" charset="-122"/>
                </a:rPr>
                <a:t>具有条件</a:t>
              </a:r>
              <a:endParaRPr lang="zh-CN" altLang="en-US" b="1">
                <a:ea typeface="楷体_GB2312" pitchFamily="49" charset="-122"/>
              </a:endParaRPr>
            </a:p>
          </p:txBody>
        </p:sp>
        <p:sp>
          <p:nvSpPr>
            <p:cNvPr id="19472" name="Line 1047"/>
            <p:cNvSpPr>
              <a:spLocks noChangeShapeType="1"/>
            </p:cNvSpPr>
            <p:nvPr/>
          </p:nvSpPr>
          <p:spPr bwMode="auto">
            <a:xfrm>
              <a:off x="1296" y="1968"/>
              <a:ext cx="624" cy="192"/>
            </a:xfrm>
            <a:prstGeom prst="line">
              <a:avLst/>
            </a:prstGeom>
            <a:noFill/>
            <a:ln w="9525">
              <a:solidFill>
                <a:schemeClr val="tx1"/>
              </a:solidFill>
              <a:round/>
              <a:tailEnd type="triangle" w="med" len="med"/>
            </a:ln>
          </p:spPr>
          <p:txBody>
            <a:bodyPr/>
            <a:lstStyle/>
            <a:p>
              <a:endParaRPr lang="zh-CN" altLang="en-US"/>
            </a:p>
          </p:txBody>
        </p:sp>
        <p:sp>
          <p:nvSpPr>
            <p:cNvPr id="19473" name="Rectangle 1048"/>
            <p:cNvSpPr>
              <a:spLocks noChangeArrowheads="1"/>
            </p:cNvSpPr>
            <p:nvPr/>
          </p:nvSpPr>
          <p:spPr bwMode="auto">
            <a:xfrm>
              <a:off x="3504" y="1920"/>
              <a:ext cx="1008" cy="829"/>
            </a:xfrm>
            <a:prstGeom prst="rect">
              <a:avLst/>
            </a:prstGeom>
            <a:solidFill>
              <a:schemeClr val="hlink"/>
            </a:solidFill>
            <a:ln w="9525">
              <a:solidFill>
                <a:schemeClr val="tx1"/>
              </a:solidFill>
              <a:miter lim="800000"/>
            </a:ln>
          </p:spPr>
          <p:txBody>
            <a:bodyPr wrap="none" anchor="ctr"/>
            <a:lstStyle/>
            <a:p>
              <a:endParaRPr lang="en-US" altLang="zh-CN" b="1">
                <a:ea typeface="楷体_GB2312" pitchFamily="49" charset="-122"/>
              </a:endParaRPr>
            </a:p>
          </p:txBody>
        </p:sp>
        <p:sp>
          <p:nvSpPr>
            <p:cNvPr id="19474" name="Text Box 1049"/>
            <p:cNvSpPr txBox="1">
              <a:spLocks noChangeArrowheads="1"/>
            </p:cNvSpPr>
            <p:nvPr/>
          </p:nvSpPr>
          <p:spPr bwMode="auto">
            <a:xfrm>
              <a:off x="3590" y="1597"/>
              <a:ext cx="888" cy="288"/>
            </a:xfrm>
            <a:prstGeom prst="rect">
              <a:avLst/>
            </a:prstGeom>
            <a:noFill/>
            <a:ln w="9525">
              <a:noFill/>
              <a:miter lim="800000"/>
            </a:ln>
          </p:spPr>
          <p:txBody>
            <a:bodyPr wrap="none">
              <a:spAutoFit/>
            </a:bodyPr>
            <a:lstStyle/>
            <a:p>
              <a:r>
                <a:rPr lang="zh-CN" altLang="en-US" b="1">
                  <a:ea typeface="楷体_GB2312" pitchFamily="49" charset="-122"/>
                </a:rPr>
                <a:t>扩展用例</a:t>
              </a:r>
              <a:endParaRPr lang="zh-CN" altLang="en-US" b="1">
                <a:ea typeface="楷体_GB2312" pitchFamily="49" charset="-122"/>
              </a:endParaRPr>
            </a:p>
          </p:txBody>
        </p:sp>
        <p:sp>
          <p:nvSpPr>
            <p:cNvPr id="19475" name="Line 1050"/>
            <p:cNvSpPr>
              <a:spLocks noChangeShapeType="1"/>
            </p:cNvSpPr>
            <p:nvPr/>
          </p:nvSpPr>
          <p:spPr bwMode="auto">
            <a:xfrm>
              <a:off x="3696" y="2016"/>
              <a:ext cx="624" cy="0"/>
            </a:xfrm>
            <a:prstGeom prst="line">
              <a:avLst/>
            </a:prstGeom>
            <a:noFill/>
            <a:ln w="28575">
              <a:solidFill>
                <a:schemeClr val="tx1"/>
              </a:solidFill>
              <a:round/>
            </a:ln>
          </p:spPr>
          <p:txBody>
            <a:bodyPr/>
            <a:lstStyle/>
            <a:p>
              <a:endParaRPr lang="zh-CN" altLang="en-US"/>
            </a:p>
          </p:txBody>
        </p:sp>
        <p:sp>
          <p:nvSpPr>
            <p:cNvPr id="19476" name="Line 1051"/>
            <p:cNvSpPr>
              <a:spLocks noChangeShapeType="1"/>
            </p:cNvSpPr>
            <p:nvPr/>
          </p:nvSpPr>
          <p:spPr bwMode="auto">
            <a:xfrm>
              <a:off x="3696" y="2112"/>
              <a:ext cx="624" cy="0"/>
            </a:xfrm>
            <a:prstGeom prst="line">
              <a:avLst/>
            </a:prstGeom>
            <a:noFill/>
            <a:ln w="28575">
              <a:solidFill>
                <a:schemeClr val="tx1"/>
              </a:solidFill>
              <a:round/>
            </a:ln>
          </p:spPr>
          <p:txBody>
            <a:bodyPr/>
            <a:lstStyle/>
            <a:p>
              <a:endParaRPr lang="zh-CN" altLang="en-US"/>
            </a:p>
          </p:txBody>
        </p:sp>
        <p:sp>
          <p:nvSpPr>
            <p:cNvPr id="19477" name="Line 1052"/>
            <p:cNvSpPr>
              <a:spLocks noChangeShapeType="1"/>
            </p:cNvSpPr>
            <p:nvPr/>
          </p:nvSpPr>
          <p:spPr bwMode="auto">
            <a:xfrm>
              <a:off x="3696" y="2208"/>
              <a:ext cx="624" cy="0"/>
            </a:xfrm>
            <a:prstGeom prst="line">
              <a:avLst/>
            </a:prstGeom>
            <a:noFill/>
            <a:ln w="28575">
              <a:solidFill>
                <a:schemeClr val="tx1"/>
              </a:solidFill>
              <a:round/>
            </a:ln>
          </p:spPr>
          <p:txBody>
            <a:bodyPr/>
            <a:lstStyle/>
            <a:p>
              <a:endParaRPr lang="zh-CN" altLang="en-US"/>
            </a:p>
          </p:txBody>
        </p:sp>
        <p:sp>
          <p:nvSpPr>
            <p:cNvPr id="19478" name="Line 1053"/>
            <p:cNvSpPr>
              <a:spLocks noChangeShapeType="1"/>
            </p:cNvSpPr>
            <p:nvPr/>
          </p:nvSpPr>
          <p:spPr bwMode="auto">
            <a:xfrm>
              <a:off x="3696" y="2304"/>
              <a:ext cx="624" cy="0"/>
            </a:xfrm>
            <a:prstGeom prst="line">
              <a:avLst/>
            </a:prstGeom>
            <a:noFill/>
            <a:ln w="28575">
              <a:solidFill>
                <a:schemeClr val="tx1"/>
              </a:solidFill>
              <a:round/>
            </a:ln>
          </p:spPr>
          <p:txBody>
            <a:bodyPr/>
            <a:lstStyle/>
            <a:p>
              <a:endParaRPr lang="zh-CN" altLang="en-US"/>
            </a:p>
          </p:txBody>
        </p:sp>
        <p:sp>
          <p:nvSpPr>
            <p:cNvPr id="19479" name="Line 1054"/>
            <p:cNvSpPr>
              <a:spLocks noChangeShapeType="1"/>
            </p:cNvSpPr>
            <p:nvPr/>
          </p:nvSpPr>
          <p:spPr bwMode="auto">
            <a:xfrm>
              <a:off x="3696" y="2448"/>
              <a:ext cx="624" cy="0"/>
            </a:xfrm>
            <a:prstGeom prst="line">
              <a:avLst/>
            </a:prstGeom>
            <a:noFill/>
            <a:ln w="28575">
              <a:solidFill>
                <a:schemeClr val="tx1"/>
              </a:solidFill>
              <a:round/>
            </a:ln>
          </p:spPr>
          <p:txBody>
            <a:bodyPr/>
            <a:lstStyle/>
            <a:p>
              <a:endParaRPr lang="zh-CN" altLang="en-US"/>
            </a:p>
          </p:txBody>
        </p:sp>
        <p:sp>
          <p:nvSpPr>
            <p:cNvPr id="19480" name="Line 1055"/>
            <p:cNvSpPr>
              <a:spLocks noChangeShapeType="1"/>
            </p:cNvSpPr>
            <p:nvPr/>
          </p:nvSpPr>
          <p:spPr bwMode="auto">
            <a:xfrm>
              <a:off x="3696" y="2544"/>
              <a:ext cx="624" cy="0"/>
            </a:xfrm>
            <a:prstGeom prst="line">
              <a:avLst/>
            </a:prstGeom>
            <a:noFill/>
            <a:ln w="28575">
              <a:solidFill>
                <a:schemeClr val="tx1"/>
              </a:solidFill>
              <a:round/>
            </a:ln>
          </p:spPr>
          <p:txBody>
            <a:bodyPr/>
            <a:lstStyle/>
            <a:p>
              <a:endParaRPr lang="zh-CN" altLang="en-US"/>
            </a:p>
          </p:txBody>
        </p:sp>
        <p:sp>
          <p:nvSpPr>
            <p:cNvPr id="19481" name="Line 1057"/>
            <p:cNvSpPr>
              <a:spLocks noChangeShapeType="1"/>
            </p:cNvSpPr>
            <p:nvPr/>
          </p:nvSpPr>
          <p:spPr bwMode="auto">
            <a:xfrm flipV="1">
              <a:off x="2016" y="1920"/>
              <a:ext cx="1488" cy="240"/>
            </a:xfrm>
            <a:prstGeom prst="line">
              <a:avLst/>
            </a:prstGeom>
            <a:noFill/>
            <a:ln w="9525">
              <a:solidFill>
                <a:schemeClr val="tx1"/>
              </a:solidFill>
              <a:round/>
              <a:tailEnd type="triangle" w="med" len="med"/>
            </a:ln>
          </p:spPr>
          <p:txBody>
            <a:bodyPr/>
            <a:lstStyle/>
            <a:p>
              <a:endParaRPr lang="zh-CN" altLang="en-US"/>
            </a:p>
          </p:txBody>
        </p:sp>
        <p:sp>
          <p:nvSpPr>
            <p:cNvPr id="19482" name="Line 1058"/>
            <p:cNvSpPr>
              <a:spLocks noChangeShapeType="1"/>
            </p:cNvSpPr>
            <p:nvPr/>
          </p:nvSpPr>
          <p:spPr bwMode="auto">
            <a:xfrm flipH="1" flipV="1">
              <a:off x="2064" y="2208"/>
              <a:ext cx="1440" cy="528"/>
            </a:xfrm>
            <a:prstGeom prst="line">
              <a:avLst/>
            </a:prstGeom>
            <a:noFill/>
            <a:ln w="9525">
              <a:solidFill>
                <a:schemeClr val="tx1"/>
              </a:solidFill>
              <a:round/>
              <a:tailEnd type="triangle" w="med" len="med"/>
            </a:ln>
          </p:spPr>
          <p:txBody>
            <a:bodyPr/>
            <a:lstStyle/>
            <a:p>
              <a:endParaRPr lang="zh-CN" altLang="en-US"/>
            </a:p>
          </p:txBody>
        </p:sp>
        <p:sp>
          <p:nvSpPr>
            <p:cNvPr id="19483" name="Text Box 1059"/>
            <p:cNvSpPr txBox="1">
              <a:spLocks noChangeArrowheads="1"/>
            </p:cNvSpPr>
            <p:nvPr/>
          </p:nvSpPr>
          <p:spPr bwMode="auto">
            <a:xfrm>
              <a:off x="2832" y="1920"/>
              <a:ext cx="502" cy="288"/>
            </a:xfrm>
            <a:prstGeom prst="rect">
              <a:avLst/>
            </a:prstGeom>
            <a:noFill/>
            <a:ln w="9525">
              <a:noFill/>
              <a:miter lim="800000"/>
            </a:ln>
          </p:spPr>
          <p:txBody>
            <a:bodyPr wrap="none">
              <a:spAutoFit/>
            </a:bodyPr>
            <a:lstStyle/>
            <a:p>
              <a:r>
                <a:rPr lang="zh-CN" altLang="en-US" b="1">
                  <a:ea typeface="楷体_GB2312" pitchFamily="49" charset="-122"/>
                </a:rPr>
                <a:t>执行</a:t>
              </a:r>
              <a:endParaRPr lang="zh-CN" altLang="en-US" b="1">
                <a:ea typeface="楷体_GB2312" pitchFamily="49" charset="-122"/>
              </a:endParaRPr>
            </a:p>
          </p:txBody>
        </p:sp>
        <p:sp>
          <p:nvSpPr>
            <p:cNvPr id="19484" name="Text Box 1060"/>
            <p:cNvSpPr txBox="1">
              <a:spLocks noChangeArrowheads="1"/>
            </p:cNvSpPr>
            <p:nvPr/>
          </p:nvSpPr>
          <p:spPr bwMode="auto">
            <a:xfrm>
              <a:off x="2784" y="2544"/>
              <a:ext cx="502" cy="288"/>
            </a:xfrm>
            <a:prstGeom prst="rect">
              <a:avLst/>
            </a:prstGeom>
            <a:noFill/>
            <a:ln w="9525">
              <a:noFill/>
              <a:miter lim="800000"/>
            </a:ln>
          </p:spPr>
          <p:txBody>
            <a:bodyPr wrap="none">
              <a:spAutoFit/>
            </a:bodyPr>
            <a:lstStyle/>
            <a:p>
              <a:r>
                <a:rPr lang="zh-CN" altLang="en-US" b="1">
                  <a:ea typeface="楷体_GB2312" pitchFamily="49" charset="-122"/>
                </a:rPr>
                <a:t>返回</a:t>
              </a:r>
              <a:endParaRPr lang="zh-CN" altLang="en-US" b="1">
                <a:ea typeface="楷体_GB2312" pitchFamily="49" charset="-122"/>
              </a:endParaRPr>
            </a:p>
          </p:txBody>
        </p:sp>
      </p:grpSp>
    </p:spTree>
  </p:cSld>
  <p:clrMapOvr>
    <a:masterClrMapping/>
  </p:clrMapOvr>
  <p:transition>
    <p:fade/>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灯片编号占位符 6"/>
          <p:cNvSpPr>
            <a:spLocks noGrp="1"/>
          </p:cNvSpPr>
          <p:nvPr>
            <p:ph type="sldNum" sz="quarter" idx="12"/>
          </p:nvPr>
        </p:nvSpPr>
        <p:spPr/>
        <p:txBody>
          <a:bodyPr/>
          <a:lstStyle/>
          <a:p>
            <a:pPr>
              <a:defRPr/>
            </a:pPr>
            <a:fld id="{D608A64B-8FF7-464C-A049-40242C44E234}"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21508" name="Rectangle 4"/>
          <p:cNvSpPr>
            <a:spLocks noGrp="1" noChangeArrowheads="1"/>
          </p:cNvSpPr>
          <p:nvPr>
            <p:ph type="title"/>
          </p:nvPr>
        </p:nvSpPr>
        <p:spPr/>
        <p:txBody>
          <a:bodyPr/>
          <a:lstStyle/>
          <a:p>
            <a:pPr eaLnBrk="1" hangingPunct="1"/>
            <a:r>
              <a:rPr lang="zh-CN" altLang="en-US" dirty="0">
                <a:solidFill>
                  <a:schemeClr val="bg1"/>
                </a:solidFill>
              </a:rPr>
              <a:t>包含关系与扩展关系的区别</a:t>
            </a:r>
            <a:endParaRPr lang="zh-CN" altLang="en-US" dirty="0">
              <a:solidFill>
                <a:schemeClr val="bg1"/>
              </a:solidFill>
            </a:endParaRPr>
          </a:p>
        </p:txBody>
      </p:sp>
      <p:sp>
        <p:nvSpPr>
          <p:cNvPr id="21509" name="Rectangle 5"/>
          <p:cNvSpPr>
            <a:spLocks noGrp="1" noChangeArrowheads="1"/>
          </p:cNvSpPr>
          <p:nvPr>
            <p:ph type="body" sz="half" idx="1"/>
          </p:nvPr>
        </p:nvSpPr>
        <p:spPr/>
        <p:txBody>
          <a:bodyPr/>
          <a:lstStyle/>
          <a:p>
            <a:pPr eaLnBrk="1" hangingPunct="1"/>
            <a:r>
              <a:rPr lang="zh-CN" altLang="en-US" b="1" dirty="0">
                <a:latin typeface="微软雅黑" panose="020B0503020204020204" charset="-122"/>
                <a:ea typeface="微软雅黑" panose="020B0503020204020204" charset="-122"/>
              </a:rPr>
              <a:t>包含关系</a:t>
            </a:r>
            <a:endParaRPr lang="zh-CN" altLang="en-US" b="1" dirty="0">
              <a:latin typeface="微软雅黑" panose="020B0503020204020204" charset="-122"/>
              <a:ea typeface="微软雅黑" panose="020B0503020204020204" charset="-122"/>
            </a:endParaRPr>
          </a:p>
          <a:p>
            <a:pPr eaLnBrk="1" hangingPunct="1">
              <a:buFontTx/>
              <a:buNone/>
            </a:pPr>
            <a:r>
              <a:rPr lang="en-US" altLang="zh-CN" sz="2400" dirty="0">
                <a:latin typeface="微软雅黑" panose="020B0503020204020204" charset="-122"/>
                <a:ea typeface="微软雅黑" panose="020B0503020204020204" charset="-122"/>
              </a:rPr>
              <a:t>1. </a:t>
            </a:r>
            <a:r>
              <a:rPr lang="zh-CN" altLang="en-US" sz="2400" dirty="0">
                <a:latin typeface="微软雅黑" panose="020B0503020204020204" charset="-122"/>
                <a:ea typeface="微软雅黑" panose="020B0503020204020204" charset="-122"/>
              </a:rPr>
              <a:t>当在两个或多个独立用例重复自已并希望避免重复时</a:t>
            </a:r>
            <a:endParaRPr lang="zh-CN" altLang="en-US" sz="2400" dirty="0">
              <a:latin typeface="微软雅黑" panose="020B0503020204020204" charset="-122"/>
              <a:ea typeface="微软雅黑" panose="020B0503020204020204" charset="-122"/>
            </a:endParaRPr>
          </a:p>
          <a:p>
            <a:pPr eaLnBrk="1" hangingPunct="1">
              <a:buFontTx/>
              <a:buNone/>
            </a:pPr>
            <a:r>
              <a:rPr lang="en-US" altLang="zh-CN" sz="2400" dirty="0">
                <a:latin typeface="微软雅黑" panose="020B0503020204020204" charset="-122"/>
                <a:ea typeface="微软雅黑" panose="020B0503020204020204" charset="-122"/>
              </a:rPr>
              <a:t>2. </a:t>
            </a:r>
            <a:r>
              <a:rPr lang="zh-CN" altLang="en-US" sz="2400" dirty="0">
                <a:latin typeface="微软雅黑" panose="020B0503020204020204" charset="-122"/>
                <a:ea typeface="微软雅黑" panose="020B0503020204020204" charset="-122"/>
              </a:rPr>
              <a:t>在基本用例上插入附加行为并具有明确的描述</a:t>
            </a:r>
            <a:endParaRPr lang="zh-CN" altLang="en-US" sz="2400" dirty="0">
              <a:latin typeface="微软雅黑" panose="020B0503020204020204" charset="-122"/>
              <a:ea typeface="微软雅黑" panose="020B0503020204020204" charset="-122"/>
            </a:endParaRPr>
          </a:p>
          <a:p>
            <a:pPr eaLnBrk="1" hangingPunct="1">
              <a:buFontTx/>
              <a:buNone/>
            </a:pPr>
            <a:r>
              <a:rPr lang="en-US" altLang="zh-CN" sz="2400" dirty="0">
                <a:latin typeface="微软雅黑" panose="020B0503020204020204" charset="-122"/>
                <a:ea typeface="微软雅黑" panose="020B0503020204020204" charset="-122"/>
              </a:rPr>
              <a:t>3. </a:t>
            </a:r>
            <a:r>
              <a:rPr lang="zh-CN" altLang="en-US" sz="2400" dirty="0">
                <a:latin typeface="微软雅黑" panose="020B0503020204020204" charset="-122"/>
                <a:ea typeface="微软雅黑" panose="020B0503020204020204" charset="-122"/>
              </a:rPr>
              <a:t>包含用例作为基本用例</a:t>
            </a:r>
            <a:r>
              <a:rPr lang="zh-CN" altLang="en-US" sz="2400" u="sng" dirty="0">
                <a:solidFill>
                  <a:srgbClr val="C00000"/>
                </a:solidFill>
                <a:latin typeface="微软雅黑" panose="020B0503020204020204" charset="-122"/>
                <a:ea typeface="微软雅黑" panose="020B0503020204020204" charset="-122"/>
              </a:rPr>
              <a:t>的一部分</a:t>
            </a:r>
            <a:endParaRPr lang="zh-CN" altLang="en-US" sz="2400" dirty="0">
              <a:latin typeface="微软雅黑" panose="020B0503020204020204" charset="-122"/>
              <a:ea typeface="微软雅黑" panose="020B0503020204020204" charset="-122"/>
            </a:endParaRPr>
          </a:p>
        </p:txBody>
      </p:sp>
      <p:sp>
        <p:nvSpPr>
          <p:cNvPr id="21510" name="Rectangle 6"/>
          <p:cNvSpPr>
            <a:spLocks noGrp="1" noChangeArrowheads="1"/>
          </p:cNvSpPr>
          <p:nvPr>
            <p:ph type="body" sz="half" idx="2"/>
          </p:nvPr>
        </p:nvSpPr>
        <p:spPr/>
        <p:txBody>
          <a:bodyPr/>
          <a:lstStyle/>
          <a:p>
            <a:pPr eaLnBrk="1" hangingPunct="1"/>
            <a:r>
              <a:rPr lang="zh-CN" altLang="en-US" b="1" dirty="0">
                <a:latin typeface="微软雅黑" panose="020B0503020204020204" charset="-122"/>
                <a:ea typeface="微软雅黑" panose="020B0503020204020204" charset="-122"/>
              </a:rPr>
              <a:t>扩展关系</a:t>
            </a:r>
            <a:endParaRPr lang="zh-CN" altLang="en-US" b="1" dirty="0">
              <a:latin typeface="微软雅黑" panose="020B0503020204020204" charset="-122"/>
              <a:ea typeface="微软雅黑" panose="020B0503020204020204" charset="-122"/>
            </a:endParaRPr>
          </a:p>
          <a:p>
            <a:pPr eaLnBrk="1" hangingPunct="1">
              <a:buFontTx/>
              <a:buNone/>
            </a:pPr>
            <a:r>
              <a:rPr lang="en-US" altLang="zh-CN" sz="2400" dirty="0">
                <a:latin typeface="微软雅黑" panose="020B0503020204020204" charset="-122"/>
                <a:ea typeface="微软雅黑" panose="020B0503020204020204" charset="-122"/>
              </a:rPr>
              <a:t>1. </a:t>
            </a:r>
            <a:r>
              <a:rPr lang="zh-CN" altLang="en-US" sz="2400" dirty="0">
                <a:latin typeface="微软雅黑" panose="020B0503020204020204" charset="-122"/>
                <a:ea typeface="微软雅黑" panose="020B0503020204020204" charset="-122"/>
              </a:rPr>
              <a:t>当表述关于正常行为的一个变化情况时</a:t>
            </a:r>
            <a:endParaRPr lang="zh-CN" altLang="en-US" sz="2400" dirty="0">
              <a:latin typeface="微软雅黑" panose="020B0503020204020204" charset="-122"/>
              <a:ea typeface="微软雅黑" panose="020B0503020204020204" charset="-122"/>
            </a:endParaRPr>
          </a:p>
          <a:p>
            <a:pPr eaLnBrk="1" hangingPunct="1">
              <a:buFontTx/>
              <a:buNone/>
            </a:pPr>
            <a:r>
              <a:rPr lang="en-US" altLang="zh-CN" sz="2400" dirty="0">
                <a:latin typeface="微软雅黑" panose="020B0503020204020204" charset="-122"/>
                <a:ea typeface="微软雅黑" panose="020B0503020204020204" charset="-122"/>
              </a:rPr>
              <a:t>2. </a:t>
            </a:r>
            <a:r>
              <a:rPr lang="zh-CN" altLang="en-US" sz="2400" dirty="0">
                <a:latin typeface="微软雅黑" panose="020B0503020204020204" charset="-122"/>
                <a:ea typeface="微软雅黑" panose="020B0503020204020204" charset="-122"/>
              </a:rPr>
              <a:t>在基本用例上</a:t>
            </a:r>
            <a:r>
              <a:rPr lang="zh-CN" altLang="en-US" sz="2400" dirty="0">
                <a:solidFill>
                  <a:srgbClr val="FF0000"/>
                </a:solidFill>
                <a:latin typeface="微软雅黑" panose="020B0503020204020204" charset="-122"/>
                <a:ea typeface="微软雅黑" panose="020B0503020204020204" charset="-122"/>
              </a:rPr>
              <a:t>插入基本用例不能说明的扩展部分</a:t>
            </a:r>
            <a:endParaRPr lang="zh-CN" altLang="en-US" sz="2400" dirty="0">
              <a:solidFill>
                <a:srgbClr val="FF0000"/>
              </a:solidFill>
              <a:latin typeface="微软雅黑" panose="020B0503020204020204" charset="-122"/>
              <a:ea typeface="微软雅黑" panose="020B0503020204020204" charset="-122"/>
            </a:endParaRPr>
          </a:p>
          <a:p>
            <a:pPr eaLnBrk="1" hangingPunct="1">
              <a:buFontTx/>
              <a:buNone/>
            </a:pPr>
            <a:r>
              <a:rPr lang="en-US" altLang="zh-CN" sz="2400" dirty="0">
                <a:latin typeface="微软雅黑" panose="020B0503020204020204" charset="-122"/>
                <a:ea typeface="微软雅黑" panose="020B0503020204020204" charset="-122"/>
              </a:rPr>
              <a:t>3. </a:t>
            </a:r>
            <a:r>
              <a:rPr lang="zh-CN" altLang="en-US" sz="2400" dirty="0">
                <a:latin typeface="微软雅黑" panose="020B0503020204020204" charset="-122"/>
                <a:ea typeface="微软雅黑" panose="020B0503020204020204" charset="-122"/>
              </a:rPr>
              <a:t>扩展用例作为基本用例的</a:t>
            </a:r>
            <a:r>
              <a:rPr lang="zh-CN" altLang="en-US" sz="2400" dirty="0">
                <a:solidFill>
                  <a:srgbClr val="0000FF"/>
                </a:solidFill>
                <a:latin typeface="微软雅黑" panose="020B0503020204020204" charset="-122"/>
                <a:ea typeface="微软雅黑" panose="020B0503020204020204" charset="-122"/>
              </a:rPr>
              <a:t>增量扩展</a:t>
            </a:r>
            <a:endParaRPr lang="zh-CN" altLang="en-US" sz="2400" dirty="0">
              <a:solidFill>
                <a:srgbClr val="0000FF"/>
              </a:solidFill>
              <a:latin typeface="微软雅黑" panose="020B0503020204020204" charset="-122"/>
              <a:ea typeface="微软雅黑" panose="020B0503020204020204" charset="-122"/>
            </a:endParaRPr>
          </a:p>
          <a:p>
            <a:pPr eaLnBrk="1" hangingPunct="1">
              <a:buFontTx/>
              <a:buNone/>
            </a:pPr>
            <a:r>
              <a:rPr lang="en-US" altLang="zh-CN" sz="2400" dirty="0">
                <a:latin typeface="微软雅黑" panose="020B0503020204020204" charset="-122"/>
                <a:ea typeface="微软雅黑" panose="020B0503020204020204" charset="-122"/>
              </a:rPr>
              <a:t>4. </a:t>
            </a:r>
            <a:r>
              <a:rPr lang="zh-CN" altLang="en-US" sz="2400" u="sng" dirty="0">
                <a:solidFill>
                  <a:srgbClr val="C00000"/>
                </a:solidFill>
                <a:latin typeface="微软雅黑" panose="020B0503020204020204" charset="-122"/>
                <a:ea typeface="微软雅黑" panose="020B0503020204020204" charset="-122"/>
              </a:rPr>
              <a:t>扩展用例是按条件要求执行的</a:t>
            </a:r>
            <a:endParaRPr lang="zh-CN" altLang="en-US" u="sng" dirty="0">
              <a:solidFill>
                <a:srgbClr val="C0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灯片编号占位符 6"/>
          <p:cNvSpPr>
            <a:spLocks noGrp="1"/>
          </p:cNvSpPr>
          <p:nvPr>
            <p:ph type="sldNum" sz="quarter" idx="12"/>
          </p:nvPr>
        </p:nvSpPr>
        <p:spPr/>
        <p:txBody>
          <a:bodyPr/>
          <a:lstStyle/>
          <a:p>
            <a:pPr>
              <a:defRPr/>
            </a:pPr>
            <a:fld id="{33152948-D473-4F72-8FCA-6DDF7FEF0AA1}"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22532" name="Rectangle 2"/>
          <p:cNvSpPr>
            <a:spLocks noGrp="1" noChangeArrowheads="1"/>
          </p:cNvSpPr>
          <p:nvPr>
            <p:ph type="title"/>
          </p:nvPr>
        </p:nvSpPr>
        <p:spPr>
          <a:xfrm>
            <a:off x="971550" y="404813"/>
            <a:ext cx="6686550" cy="685800"/>
          </a:xfrm>
        </p:spPr>
        <p:txBody>
          <a:bodyPr/>
          <a:lstStyle/>
          <a:p>
            <a:pPr eaLnBrk="1" hangingPunct="1"/>
            <a:r>
              <a:rPr lang="zh-CN" altLang="en-US" dirty="0">
                <a:solidFill>
                  <a:schemeClr val="bg1"/>
                </a:solidFill>
              </a:rPr>
              <a:t>继承关系</a:t>
            </a:r>
            <a:r>
              <a:rPr lang="en-US" altLang="zh-CN" dirty="0">
                <a:solidFill>
                  <a:schemeClr val="bg1"/>
                </a:solidFill>
              </a:rPr>
              <a:t>(</a:t>
            </a:r>
            <a:r>
              <a:rPr lang="zh-CN" altLang="en-US" dirty="0">
                <a:solidFill>
                  <a:schemeClr val="bg1"/>
                </a:solidFill>
              </a:rPr>
              <a:t>泛化</a:t>
            </a:r>
            <a:r>
              <a:rPr lang="en-US" altLang="zh-CN" dirty="0">
                <a:solidFill>
                  <a:schemeClr val="bg1"/>
                </a:solidFill>
              </a:rPr>
              <a:t>)</a:t>
            </a:r>
            <a:endParaRPr lang="zh-CN" altLang="en-US" dirty="0">
              <a:solidFill>
                <a:schemeClr val="bg1"/>
              </a:solidFill>
            </a:endParaRPr>
          </a:p>
        </p:txBody>
      </p:sp>
      <p:sp>
        <p:nvSpPr>
          <p:cNvPr id="22533" name="Rectangle 3"/>
          <p:cNvSpPr>
            <a:spLocks noGrp="1" noChangeArrowheads="1"/>
          </p:cNvSpPr>
          <p:nvPr>
            <p:ph type="body" sz="half" idx="1"/>
          </p:nvPr>
        </p:nvSpPr>
        <p:spPr>
          <a:xfrm>
            <a:off x="357158" y="1643050"/>
            <a:ext cx="4114800" cy="4454624"/>
          </a:xfrm>
        </p:spPr>
        <p:txBody>
          <a:bodyPr/>
          <a:lstStyle/>
          <a:p>
            <a:pPr eaLnBrk="1" hangingPunct="1">
              <a:lnSpc>
                <a:spcPct val="90000"/>
              </a:lnSpc>
              <a:spcAft>
                <a:spcPts val="1800"/>
              </a:spcAft>
            </a:pPr>
            <a:r>
              <a:rPr lang="zh-CN" altLang="en-US" sz="2800" dirty="0">
                <a:latin typeface="微软雅黑" panose="020B0503020204020204" charset="-122"/>
                <a:ea typeface="微软雅黑" panose="020B0503020204020204" charset="-122"/>
              </a:rPr>
              <a:t>在用例图中，继承可以在</a:t>
            </a:r>
            <a:r>
              <a:rPr lang="zh-CN" altLang="en-US" sz="2800" dirty="0">
                <a:solidFill>
                  <a:srgbClr val="0000FF"/>
                </a:solidFill>
                <a:latin typeface="微软雅黑" panose="020B0503020204020204" charset="-122"/>
                <a:ea typeface="微软雅黑" panose="020B0503020204020204" charset="-122"/>
              </a:rPr>
              <a:t>执行者</a:t>
            </a:r>
            <a:r>
              <a:rPr lang="zh-CN" altLang="en-US" sz="2800" dirty="0">
                <a:latin typeface="微软雅黑" panose="020B0503020204020204" charset="-122"/>
                <a:ea typeface="微软雅黑" panose="020B0503020204020204" charset="-122"/>
              </a:rPr>
              <a:t>或者</a:t>
            </a:r>
            <a:r>
              <a:rPr lang="zh-CN" altLang="en-US" sz="2800" dirty="0">
                <a:solidFill>
                  <a:srgbClr val="0000FF"/>
                </a:solidFill>
                <a:latin typeface="微软雅黑" panose="020B0503020204020204" charset="-122"/>
                <a:ea typeface="微软雅黑" panose="020B0503020204020204" charset="-122"/>
              </a:rPr>
              <a:t>用例</a:t>
            </a:r>
            <a:r>
              <a:rPr lang="zh-CN" altLang="en-US" sz="2800" dirty="0">
                <a:latin typeface="微软雅黑" panose="020B0503020204020204" charset="-122"/>
                <a:ea typeface="微软雅黑" panose="020B0503020204020204" charset="-122"/>
              </a:rPr>
              <a:t>之间使用。</a:t>
            </a:r>
            <a:endParaRPr lang="zh-CN" altLang="en-US" sz="2800" dirty="0">
              <a:latin typeface="微软雅黑" panose="020B0503020204020204" charset="-122"/>
              <a:ea typeface="微软雅黑" panose="020B0503020204020204" charset="-122"/>
            </a:endParaRPr>
          </a:p>
          <a:p>
            <a:pPr eaLnBrk="1" hangingPunct="1">
              <a:lnSpc>
                <a:spcPct val="90000"/>
              </a:lnSpc>
              <a:spcAft>
                <a:spcPts val="1800"/>
              </a:spcAft>
            </a:pPr>
            <a:r>
              <a:rPr lang="zh-CN" altLang="en-US" sz="2800" dirty="0">
                <a:latin typeface="微软雅黑" panose="020B0503020204020204" charset="-122"/>
                <a:ea typeface="微软雅黑" panose="020B0503020204020204" charset="-122"/>
              </a:rPr>
              <a:t>执行者之间的继承意味着一个执行者可以完成另一个执行者的同样的任务，它也可能补充额外的角色，它以同样的方式与相同的用例进行交互。</a:t>
            </a:r>
            <a:endParaRPr lang="zh-CN" altLang="en-US" sz="2800" dirty="0">
              <a:latin typeface="微软雅黑" panose="020B0503020204020204" charset="-122"/>
              <a:ea typeface="微软雅黑" panose="020B0503020204020204" charset="-122"/>
            </a:endParaRPr>
          </a:p>
          <a:p>
            <a:pPr eaLnBrk="1" hangingPunct="1">
              <a:lnSpc>
                <a:spcPct val="90000"/>
              </a:lnSpc>
              <a:spcAft>
                <a:spcPts val="1800"/>
              </a:spcAft>
            </a:pPr>
            <a:endParaRPr lang="zh-CN" altLang="en-US" sz="2800" dirty="0">
              <a:latin typeface="微软雅黑" panose="020B0503020204020204" charset="-122"/>
              <a:ea typeface="微软雅黑" panose="020B0503020204020204" charset="-122"/>
            </a:endParaRPr>
          </a:p>
        </p:txBody>
      </p:sp>
      <p:pic>
        <p:nvPicPr>
          <p:cNvPr id="22534" name="Picture 4"/>
          <p:cNvPicPr>
            <a:picLocks noGrp="1" noChangeAspect="1" noChangeArrowheads="1"/>
          </p:cNvPicPr>
          <p:nvPr>
            <p:ph sz="half" idx="2"/>
          </p:nvPr>
        </p:nvPicPr>
        <p:blipFill>
          <a:blip r:embed="rId1" cstate="print"/>
          <a:srcRect/>
          <a:stretch>
            <a:fillRect/>
          </a:stretch>
        </p:blipFill>
        <p:spPr>
          <a:xfrm>
            <a:off x="4716463" y="1844675"/>
            <a:ext cx="3743325" cy="3889375"/>
          </a:xfrm>
          <a:noFill/>
        </p:spPr>
      </p:pic>
      <p:grpSp>
        <p:nvGrpSpPr>
          <p:cNvPr id="2" name="Group 12"/>
          <p:cNvGrpSpPr/>
          <p:nvPr/>
        </p:nvGrpSpPr>
        <p:grpSpPr bwMode="auto">
          <a:xfrm>
            <a:off x="5148263" y="3429000"/>
            <a:ext cx="142875" cy="144463"/>
            <a:chOff x="4105" y="300"/>
            <a:chExt cx="90" cy="91"/>
          </a:xfrm>
        </p:grpSpPr>
        <p:sp>
          <p:nvSpPr>
            <p:cNvPr id="22537" name="Line 9"/>
            <p:cNvSpPr>
              <a:spLocks noChangeShapeType="1"/>
            </p:cNvSpPr>
            <p:nvPr/>
          </p:nvSpPr>
          <p:spPr bwMode="auto">
            <a:xfrm flipH="1">
              <a:off x="4105" y="300"/>
              <a:ext cx="45" cy="91"/>
            </a:xfrm>
            <a:prstGeom prst="line">
              <a:avLst/>
            </a:prstGeom>
            <a:noFill/>
            <a:ln w="9525">
              <a:solidFill>
                <a:schemeClr val="tx1"/>
              </a:solidFill>
              <a:round/>
            </a:ln>
          </p:spPr>
          <p:txBody>
            <a:bodyPr/>
            <a:lstStyle/>
            <a:p>
              <a:endParaRPr lang="zh-CN" altLang="en-US"/>
            </a:p>
          </p:txBody>
        </p:sp>
        <p:sp>
          <p:nvSpPr>
            <p:cNvPr id="22538" name="Line 10"/>
            <p:cNvSpPr>
              <a:spLocks noChangeShapeType="1"/>
            </p:cNvSpPr>
            <p:nvPr/>
          </p:nvSpPr>
          <p:spPr bwMode="auto">
            <a:xfrm>
              <a:off x="4150" y="300"/>
              <a:ext cx="45" cy="91"/>
            </a:xfrm>
            <a:prstGeom prst="line">
              <a:avLst/>
            </a:prstGeom>
            <a:noFill/>
            <a:ln w="9525">
              <a:solidFill>
                <a:schemeClr val="tx1"/>
              </a:solidFill>
              <a:round/>
            </a:ln>
          </p:spPr>
          <p:txBody>
            <a:bodyPr/>
            <a:lstStyle/>
            <a:p>
              <a:endParaRPr lang="zh-CN" altLang="en-US"/>
            </a:p>
          </p:txBody>
        </p:sp>
        <p:sp>
          <p:nvSpPr>
            <p:cNvPr id="22539" name="Line 11"/>
            <p:cNvSpPr>
              <a:spLocks noChangeShapeType="1"/>
            </p:cNvSpPr>
            <p:nvPr/>
          </p:nvSpPr>
          <p:spPr bwMode="auto">
            <a:xfrm>
              <a:off x="4105" y="391"/>
              <a:ext cx="90" cy="0"/>
            </a:xfrm>
            <a:prstGeom prst="line">
              <a:avLst/>
            </a:prstGeom>
            <a:noFill/>
            <a:ln w="9525">
              <a:solidFill>
                <a:schemeClr val="tx1"/>
              </a:solidFill>
              <a:round/>
            </a:ln>
          </p:spPr>
          <p:txBody>
            <a:bodyPr/>
            <a:lstStyle/>
            <a:p>
              <a:endParaRPr lang="zh-CN" altLang="en-US"/>
            </a:p>
          </p:txBody>
        </p:sp>
      </p:grpSp>
      <p:sp>
        <p:nvSpPr>
          <p:cNvPr id="22536" name="Line 13"/>
          <p:cNvSpPr>
            <a:spLocks noChangeShapeType="1"/>
          </p:cNvSpPr>
          <p:nvPr/>
        </p:nvSpPr>
        <p:spPr bwMode="auto">
          <a:xfrm>
            <a:off x="5219700" y="3573463"/>
            <a:ext cx="0" cy="503237"/>
          </a:xfrm>
          <a:prstGeom prst="line">
            <a:avLst/>
          </a:prstGeom>
          <a:noFill/>
          <a:ln w="9525">
            <a:solidFill>
              <a:schemeClr val="tx1"/>
            </a:solidFill>
            <a:round/>
          </a:ln>
        </p:spPr>
        <p:txBody>
          <a:bodyPr/>
          <a:lstStyle/>
          <a:p>
            <a:endParaRPr lang="zh-CN" altLang="en-US"/>
          </a:p>
        </p:txBody>
      </p:sp>
    </p:spTree>
  </p:cSld>
  <p:clrMapOvr>
    <a:masterClrMapping/>
  </p:clrMapOvr>
  <p:transition>
    <p:fade/>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灯片编号占位符 6"/>
          <p:cNvSpPr>
            <a:spLocks noGrp="1"/>
          </p:cNvSpPr>
          <p:nvPr>
            <p:ph type="sldNum" sz="quarter" idx="12"/>
          </p:nvPr>
        </p:nvSpPr>
        <p:spPr/>
        <p:txBody>
          <a:bodyPr/>
          <a:lstStyle/>
          <a:p>
            <a:pPr>
              <a:defRPr/>
            </a:pPr>
            <a:fld id="{6EDFA252-950B-4B76-9091-3706345A9E56}"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23556" name="Rectangle 2"/>
          <p:cNvSpPr>
            <a:spLocks noGrp="1" noChangeArrowheads="1"/>
          </p:cNvSpPr>
          <p:nvPr>
            <p:ph type="title"/>
          </p:nvPr>
        </p:nvSpPr>
        <p:spPr>
          <a:xfrm>
            <a:off x="971550" y="404813"/>
            <a:ext cx="6686550" cy="685800"/>
          </a:xfrm>
        </p:spPr>
        <p:txBody>
          <a:bodyPr/>
          <a:lstStyle/>
          <a:p>
            <a:pPr eaLnBrk="1" hangingPunct="1"/>
            <a:r>
              <a:rPr lang="zh-CN" altLang="en-US" dirty="0">
                <a:solidFill>
                  <a:schemeClr val="bg1"/>
                </a:solidFill>
              </a:rPr>
              <a:t>继承关系</a:t>
            </a:r>
            <a:r>
              <a:rPr lang="en-US" altLang="zh-CN" dirty="0">
                <a:solidFill>
                  <a:schemeClr val="bg1"/>
                </a:solidFill>
              </a:rPr>
              <a:t>(</a:t>
            </a:r>
            <a:r>
              <a:rPr lang="zh-CN" altLang="en-US" dirty="0">
                <a:solidFill>
                  <a:schemeClr val="bg1"/>
                </a:solidFill>
              </a:rPr>
              <a:t>泛化</a:t>
            </a:r>
            <a:r>
              <a:rPr lang="en-US" altLang="zh-CN" dirty="0">
                <a:solidFill>
                  <a:schemeClr val="bg1"/>
                </a:solidFill>
              </a:rPr>
              <a:t>)</a:t>
            </a:r>
            <a:endParaRPr lang="zh-CN" altLang="en-US" dirty="0">
              <a:solidFill>
                <a:schemeClr val="bg1"/>
              </a:solidFill>
            </a:endParaRPr>
          </a:p>
        </p:txBody>
      </p:sp>
      <p:sp>
        <p:nvSpPr>
          <p:cNvPr id="23557" name="Rectangle 3"/>
          <p:cNvSpPr>
            <a:spLocks noGrp="1" noChangeArrowheads="1"/>
          </p:cNvSpPr>
          <p:nvPr>
            <p:ph type="body" sz="half" idx="1"/>
          </p:nvPr>
        </p:nvSpPr>
        <p:spPr>
          <a:xfrm>
            <a:off x="683568" y="1484784"/>
            <a:ext cx="7558088" cy="4114800"/>
          </a:xfrm>
        </p:spPr>
        <p:txBody>
          <a:bodyPr/>
          <a:lstStyle/>
          <a:p>
            <a:pPr eaLnBrk="1" hangingPunct="1">
              <a:spcAft>
                <a:spcPts val="1200"/>
              </a:spcAft>
            </a:pPr>
            <a:r>
              <a:rPr lang="zh-CN" altLang="en-US" sz="2800" dirty="0">
                <a:latin typeface="微软雅黑" panose="020B0503020204020204" charset="-122"/>
                <a:ea typeface="微软雅黑" panose="020B0503020204020204" charset="-122"/>
              </a:rPr>
              <a:t>用例之间的继承</a:t>
            </a:r>
            <a:r>
              <a:rPr lang="en-US"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泛化</a:t>
            </a:r>
            <a:r>
              <a:rPr lang="en-US"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意味</a:t>
            </a:r>
            <a:r>
              <a:rPr lang="zh-CN" altLang="en-US" sz="2800" dirty="0">
                <a:solidFill>
                  <a:srgbClr val="FF0000"/>
                </a:solidFill>
                <a:latin typeface="微软雅黑" panose="020B0503020204020204" charset="-122"/>
                <a:ea typeface="微软雅黑" panose="020B0503020204020204" charset="-122"/>
              </a:rPr>
              <a:t>一个用例与另一个用例相似，但做的内容更多</a:t>
            </a:r>
            <a:r>
              <a:rPr lang="zh-CN" altLang="en-US" sz="2800" dirty="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a:p>
            <a:pPr eaLnBrk="1" hangingPunct="1">
              <a:spcAft>
                <a:spcPts val="1200"/>
              </a:spcAft>
            </a:pPr>
            <a:r>
              <a:rPr lang="zh-CN" altLang="en-US" sz="2800" dirty="0">
                <a:latin typeface="微软雅黑" panose="020B0503020204020204" charset="-122"/>
                <a:ea typeface="微软雅黑" panose="020B0503020204020204" charset="-122"/>
              </a:rPr>
              <a:t>当一组用例拥有相同的序列或拥有相似的一组约束时，就可以使用用例泛化。</a:t>
            </a:r>
            <a:endParaRPr lang="zh-CN" altLang="en-US" sz="2800" dirty="0">
              <a:latin typeface="微软雅黑" panose="020B0503020204020204" charset="-122"/>
              <a:ea typeface="微软雅黑" panose="020B0503020204020204" charset="-122"/>
            </a:endParaRPr>
          </a:p>
          <a:p>
            <a:pPr eaLnBrk="1" hangingPunct="1">
              <a:spcAft>
                <a:spcPts val="1200"/>
              </a:spcAft>
            </a:pPr>
            <a:r>
              <a:rPr lang="zh-CN" altLang="en-US" sz="2800" dirty="0">
                <a:latin typeface="微软雅黑" panose="020B0503020204020204" charset="-122"/>
                <a:ea typeface="微软雅黑" panose="020B0503020204020204" charset="-122"/>
              </a:rPr>
              <a:t>与其在每个用例中重复这些序列或约束，还不如对它们进行概括并在其父用例中描述它们。</a:t>
            </a:r>
            <a:r>
              <a:rPr lang="zh-CN" altLang="en-US" sz="2800" dirty="0">
                <a:solidFill>
                  <a:srgbClr val="FF0000"/>
                </a:solidFill>
                <a:latin typeface="微软雅黑" panose="020B0503020204020204" charset="-122"/>
                <a:ea typeface="微软雅黑" panose="020B0503020204020204" charset="-122"/>
              </a:rPr>
              <a:t>子用例将继承这些特性</a:t>
            </a:r>
            <a:r>
              <a:rPr lang="zh-CN" altLang="en-US" sz="2800" dirty="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a:p>
            <a:pPr eaLnBrk="1" hangingPunct="1">
              <a:spcAft>
                <a:spcPts val="1200"/>
              </a:spcAft>
            </a:pPr>
            <a:endParaRPr lang="zh-CN" altLang="en-US" sz="2800" dirty="0">
              <a:latin typeface="微软雅黑" panose="020B0503020204020204" charset="-122"/>
              <a:ea typeface="微软雅黑" panose="020B0503020204020204" charset="-122"/>
            </a:endParaRPr>
          </a:p>
        </p:txBody>
      </p:sp>
    </p:spTree>
  </p:cSld>
  <p:clrMapOvr>
    <a:masterClrMapping/>
  </p:clrMapOvr>
  <p:transition>
    <p:fade/>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灯片编号占位符 5"/>
          <p:cNvSpPr>
            <a:spLocks noGrp="1"/>
          </p:cNvSpPr>
          <p:nvPr>
            <p:ph type="sldNum" sz="quarter" idx="12"/>
          </p:nvPr>
        </p:nvSpPr>
        <p:spPr/>
        <p:txBody>
          <a:bodyPr/>
          <a:lstStyle/>
          <a:p>
            <a:pPr>
              <a:defRPr/>
            </a:pPr>
            <a:fld id="{A5E0CC98-C24B-4603-835C-4E36515C13C4}"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24580" name="Rectangle 2"/>
          <p:cNvSpPr>
            <a:spLocks noGrp="1" noChangeArrowheads="1"/>
          </p:cNvSpPr>
          <p:nvPr>
            <p:ph type="title"/>
          </p:nvPr>
        </p:nvSpPr>
        <p:spPr/>
        <p:txBody>
          <a:bodyPr/>
          <a:lstStyle/>
          <a:p>
            <a:pPr eaLnBrk="1" hangingPunct="1"/>
            <a:r>
              <a:rPr lang="zh-CN" altLang="en-US" dirty="0">
                <a:solidFill>
                  <a:schemeClr val="bg1"/>
                </a:solidFill>
              </a:rPr>
              <a:t>继承关系</a:t>
            </a:r>
            <a:r>
              <a:rPr lang="en-US" altLang="zh-CN" dirty="0">
                <a:solidFill>
                  <a:schemeClr val="bg1"/>
                </a:solidFill>
              </a:rPr>
              <a:t>(</a:t>
            </a:r>
            <a:r>
              <a:rPr lang="zh-CN" altLang="en-US" dirty="0">
                <a:solidFill>
                  <a:schemeClr val="bg1"/>
                </a:solidFill>
              </a:rPr>
              <a:t>泛化</a:t>
            </a:r>
            <a:r>
              <a:rPr lang="en-US" altLang="zh-CN" dirty="0">
                <a:solidFill>
                  <a:schemeClr val="bg1"/>
                </a:solidFill>
              </a:rPr>
              <a:t>)</a:t>
            </a:r>
            <a:endParaRPr lang="zh-CN" altLang="en-US" dirty="0">
              <a:solidFill>
                <a:schemeClr val="bg1"/>
              </a:solidFill>
            </a:endParaRPr>
          </a:p>
        </p:txBody>
      </p:sp>
      <p:sp>
        <p:nvSpPr>
          <p:cNvPr id="24581" name="Rectangle 3"/>
          <p:cNvSpPr>
            <a:spLocks noGrp="1" noChangeArrowheads="1"/>
          </p:cNvSpPr>
          <p:nvPr>
            <p:ph type="body" idx="1"/>
          </p:nvPr>
        </p:nvSpPr>
        <p:spPr/>
        <p:txBody>
          <a:bodyPr/>
          <a:lstStyle/>
          <a:p>
            <a:pPr eaLnBrk="1" hangingPunct="1">
              <a:spcAft>
                <a:spcPts val="1800"/>
              </a:spcAft>
            </a:pPr>
            <a:r>
              <a:rPr lang="zh-CN" altLang="en-US" sz="2400" b="1" dirty="0">
                <a:solidFill>
                  <a:schemeClr val="tx1"/>
                </a:solidFill>
                <a:latin typeface="微软雅黑" panose="020B0503020204020204" charset="-122"/>
                <a:ea typeface="微软雅黑" panose="020B0503020204020204" charset="-122"/>
              </a:rPr>
              <a:t>对于每个泛化用例都必须</a:t>
            </a:r>
            <a:r>
              <a:rPr lang="zh-CN" altLang="en-US" sz="2400" b="1" dirty="0">
                <a:solidFill>
                  <a:srgbClr val="FF0000"/>
                </a:solidFill>
                <a:latin typeface="微软雅黑" panose="020B0503020204020204" charset="-122"/>
                <a:ea typeface="微软雅黑" panose="020B0503020204020204" charset="-122"/>
              </a:rPr>
              <a:t>至少有两个子用例</a:t>
            </a:r>
            <a:r>
              <a:rPr lang="zh-CN" altLang="en-US" sz="2400" b="1" dirty="0">
                <a:solidFill>
                  <a:schemeClr val="tx1"/>
                </a:solidFill>
                <a:latin typeface="微软雅黑" panose="020B0503020204020204" charset="-122"/>
                <a:ea typeface="微软雅黑" panose="020B0503020204020204" charset="-122"/>
              </a:rPr>
              <a:t>，否则就无须对其泛化，当有多个具体用例时，泛化才有意义。</a:t>
            </a:r>
            <a:endParaRPr lang="zh-CN" altLang="en-US" sz="2400" b="1" dirty="0">
              <a:solidFill>
                <a:schemeClr val="tx1"/>
              </a:solidFill>
              <a:latin typeface="微软雅黑" panose="020B0503020204020204" charset="-122"/>
              <a:ea typeface="微软雅黑" panose="020B0503020204020204" charset="-122"/>
            </a:endParaRPr>
          </a:p>
          <a:p>
            <a:pPr eaLnBrk="1" hangingPunct="1">
              <a:spcAft>
                <a:spcPts val="1800"/>
              </a:spcAft>
            </a:pPr>
            <a:r>
              <a:rPr lang="zh-CN" altLang="en-US" sz="2400" b="1" dirty="0">
                <a:solidFill>
                  <a:schemeClr val="tx1"/>
                </a:solidFill>
                <a:latin typeface="微软雅黑" panose="020B0503020204020204" charset="-122"/>
                <a:ea typeface="微软雅黑" panose="020B0503020204020204" charset="-122"/>
              </a:rPr>
              <a:t>父用例和子用例之间拥有”</a:t>
            </a:r>
            <a:r>
              <a:rPr lang="en-US" altLang="zh-CN" sz="2400" b="1" dirty="0">
                <a:solidFill>
                  <a:schemeClr val="tx1"/>
                </a:solidFill>
                <a:latin typeface="微软雅黑" panose="020B0503020204020204" charset="-122"/>
                <a:ea typeface="微软雅黑" panose="020B0503020204020204" charset="-122"/>
              </a:rPr>
              <a:t>is-a-kind-of”</a:t>
            </a:r>
            <a:r>
              <a:rPr lang="zh-CN" altLang="en-US" sz="2400" b="1" dirty="0">
                <a:solidFill>
                  <a:schemeClr val="tx1"/>
                </a:solidFill>
                <a:latin typeface="微软雅黑" panose="020B0503020204020204" charset="-122"/>
                <a:ea typeface="微软雅黑" panose="020B0503020204020204" charset="-122"/>
              </a:rPr>
              <a:t>关系。</a:t>
            </a:r>
            <a:endParaRPr lang="zh-CN" altLang="en-US" sz="2400" b="1" dirty="0">
              <a:solidFill>
                <a:schemeClr val="tx1"/>
              </a:solidFill>
              <a:latin typeface="微软雅黑" panose="020B0503020204020204" charset="-122"/>
              <a:ea typeface="微软雅黑" panose="020B0503020204020204" charset="-122"/>
            </a:endParaRPr>
          </a:p>
        </p:txBody>
      </p:sp>
      <p:grpSp>
        <p:nvGrpSpPr>
          <p:cNvPr id="2" name="Group 19"/>
          <p:cNvGrpSpPr/>
          <p:nvPr/>
        </p:nvGrpSpPr>
        <p:grpSpPr bwMode="auto">
          <a:xfrm>
            <a:off x="2268538" y="3716338"/>
            <a:ext cx="4752975" cy="2808287"/>
            <a:chOff x="1383" y="2024"/>
            <a:chExt cx="2994" cy="1769"/>
          </a:xfrm>
        </p:grpSpPr>
        <p:pic>
          <p:nvPicPr>
            <p:cNvPr id="24583" name="Picture 9"/>
            <p:cNvPicPr>
              <a:picLocks noChangeAspect="1" noChangeArrowheads="1"/>
            </p:cNvPicPr>
            <p:nvPr/>
          </p:nvPicPr>
          <p:blipFill>
            <a:blip r:embed="rId1" cstate="print"/>
            <a:srcRect/>
            <a:stretch>
              <a:fillRect/>
            </a:stretch>
          </p:blipFill>
          <p:spPr bwMode="auto">
            <a:xfrm>
              <a:off x="1383" y="2024"/>
              <a:ext cx="2994" cy="1769"/>
            </a:xfrm>
            <a:prstGeom prst="rect">
              <a:avLst/>
            </a:prstGeom>
            <a:noFill/>
            <a:ln w="9525" algn="ctr">
              <a:noFill/>
              <a:miter lim="800000"/>
              <a:headEnd/>
              <a:tailEnd/>
            </a:ln>
          </p:spPr>
        </p:pic>
        <p:sp>
          <p:nvSpPr>
            <p:cNvPr id="24584" name="Line 13"/>
            <p:cNvSpPr>
              <a:spLocks noChangeShapeType="1"/>
            </p:cNvSpPr>
            <p:nvPr/>
          </p:nvSpPr>
          <p:spPr bwMode="auto">
            <a:xfrm>
              <a:off x="3061" y="2886"/>
              <a:ext cx="545" cy="0"/>
            </a:xfrm>
            <a:prstGeom prst="line">
              <a:avLst/>
            </a:prstGeom>
            <a:noFill/>
            <a:ln w="9525">
              <a:solidFill>
                <a:schemeClr val="tx1"/>
              </a:solidFill>
              <a:round/>
            </a:ln>
          </p:spPr>
          <p:txBody>
            <a:bodyPr wrap="none" anchor="ctr"/>
            <a:lstStyle/>
            <a:p>
              <a:endParaRPr lang="zh-CN" altLang="en-US"/>
            </a:p>
          </p:txBody>
        </p:sp>
        <p:sp>
          <p:nvSpPr>
            <p:cNvPr id="24585" name="AutoShape 14"/>
            <p:cNvSpPr>
              <a:spLocks noChangeArrowheads="1"/>
            </p:cNvSpPr>
            <p:nvPr/>
          </p:nvSpPr>
          <p:spPr bwMode="auto">
            <a:xfrm rot="5057498">
              <a:off x="3628" y="2818"/>
              <a:ext cx="91" cy="136"/>
            </a:xfrm>
            <a:prstGeom prst="triangle">
              <a:avLst>
                <a:gd name="adj" fmla="val 50000"/>
              </a:avLst>
            </a:prstGeom>
            <a:solidFill>
              <a:schemeClr val="bg1"/>
            </a:solidFill>
            <a:ln w="9525" algn="ctr">
              <a:solidFill>
                <a:schemeClr val="tx1"/>
              </a:solidFill>
              <a:miter lim="800000"/>
            </a:ln>
          </p:spPr>
          <p:txBody>
            <a:bodyPr wrap="none" anchor="ctr"/>
            <a:lstStyle/>
            <a:p>
              <a:endParaRPr lang="zh-CN" altLang="en-US"/>
            </a:p>
          </p:txBody>
        </p:sp>
        <p:sp>
          <p:nvSpPr>
            <p:cNvPr id="24586" name="AutoShape 15"/>
            <p:cNvSpPr>
              <a:spLocks noChangeArrowheads="1"/>
            </p:cNvSpPr>
            <p:nvPr/>
          </p:nvSpPr>
          <p:spPr bwMode="auto">
            <a:xfrm rot="7118785">
              <a:off x="3809" y="2592"/>
              <a:ext cx="91" cy="136"/>
            </a:xfrm>
            <a:prstGeom prst="triangle">
              <a:avLst>
                <a:gd name="adj" fmla="val 50000"/>
              </a:avLst>
            </a:prstGeom>
            <a:solidFill>
              <a:schemeClr val="bg1"/>
            </a:solidFill>
            <a:ln w="9525" algn="ctr">
              <a:solidFill>
                <a:schemeClr val="tx1"/>
              </a:solidFill>
              <a:miter lim="800000"/>
            </a:ln>
          </p:spPr>
          <p:txBody>
            <a:bodyPr wrap="none" anchor="ctr"/>
            <a:lstStyle/>
            <a:p>
              <a:endParaRPr lang="zh-CN" altLang="en-US"/>
            </a:p>
          </p:txBody>
        </p:sp>
        <p:sp>
          <p:nvSpPr>
            <p:cNvPr id="24587" name="AutoShape 16"/>
            <p:cNvSpPr>
              <a:spLocks noChangeArrowheads="1"/>
            </p:cNvSpPr>
            <p:nvPr/>
          </p:nvSpPr>
          <p:spPr bwMode="auto">
            <a:xfrm rot="3405606">
              <a:off x="3809" y="3045"/>
              <a:ext cx="91" cy="136"/>
            </a:xfrm>
            <a:prstGeom prst="triangle">
              <a:avLst>
                <a:gd name="adj" fmla="val 50000"/>
              </a:avLst>
            </a:prstGeom>
            <a:solidFill>
              <a:schemeClr val="bg1"/>
            </a:solidFill>
            <a:ln w="9525" algn="ctr">
              <a:solidFill>
                <a:schemeClr val="tx1"/>
              </a:solidFill>
              <a:miter lim="800000"/>
            </a:ln>
          </p:spPr>
          <p:txBody>
            <a:bodyPr wrap="none" anchor="ctr"/>
            <a:lstStyle/>
            <a:p>
              <a:endParaRPr lang="zh-CN" altLang="en-US"/>
            </a:p>
          </p:txBody>
        </p:sp>
        <p:sp>
          <p:nvSpPr>
            <p:cNvPr id="24588" name="Line 17"/>
            <p:cNvSpPr>
              <a:spLocks noChangeShapeType="1"/>
            </p:cNvSpPr>
            <p:nvPr/>
          </p:nvSpPr>
          <p:spPr bwMode="auto">
            <a:xfrm flipV="1">
              <a:off x="3061" y="3158"/>
              <a:ext cx="726" cy="363"/>
            </a:xfrm>
            <a:prstGeom prst="line">
              <a:avLst/>
            </a:prstGeom>
            <a:noFill/>
            <a:ln w="9525">
              <a:solidFill>
                <a:schemeClr val="tx1"/>
              </a:solidFill>
              <a:round/>
            </a:ln>
          </p:spPr>
          <p:txBody>
            <a:bodyPr wrap="none" anchor="ctr"/>
            <a:lstStyle/>
            <a:p>
              <a:endParaRPr lang="zh-CN" altLang="en-US"/>
            </a:p>
          </p:txBody>
        </p:sp>
        <p:sp>
          <p:nvSpPr>
            <p:cNvPr id="24589" name="Line 18"/>
            <p:cNvSpPr>
              <a:spLocks noChangeShapeType="1"/>
            </p:cNvSpPr>
            <p:nvPr/>
          </p:nvSpPr>
          <p:spPr bwMode="auto">
            <a:xfrm>
              <a:off x="3061" y="2251"/>
              <a:ext cx="726" cy="363"/>
            </a:xfrm>
            <a:prstGeom prst="line">
              <a:avLst/>
            </a:prstGeom>
            <a:noFill/>
            <a:ln w="9525">
              <a:solidFill>
                <a:schemeClr val="tx1"/>
              </a:solidFill>
              <a:round/>
            </a:ln>
          </p:spPr>
          <p:txBody>
            <a:bodyPr wrap="none" anchor="ctr"/>
            <a:lstStyle/>
            <a:p>
              <a:endParaRPr lang="zh-CN" altLang="en-US"/>
            </a:p>
          </p:txBody>
        </p:sp>
      </p:grpSp>
    </p:spTree>
  </p:cSld>
  <p:clrMapOvr>
    <a:masterClrMapping/>
  </p:clrMapOvr>
  <p:transition>
    <p:fade/>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214282" y="1500174"/>
            <a:ext cx="8534400" cy="5072098"/>
          </a:xfrm>
        </p:spPr>
        <p:txBody>
          <a:bodyPr/>
          <a:lstStyle/>
          <a:p>
            <a:pPr eaLnBrk="1" hangingPunct="1">
              <a:lnSpc>
                <a:spcPct val="115000"/>
              </a:lnSpc>
              <a:spcBef>
                <a:spcPts val="600"/>
              </a:spcBef>
              <a:spcAft>
                <a:spcPts val="600"/>
              </a:spcAft>
              <a:buFont typeface="Wingdings" panose="05000000000000000000" pitchFamily="2" charset="2"/>
              <a:buChar char="l"/>
            </a:pPr>
            <a:r>
              <a:rPr lang="zh-CN" altLang="en-US" sz="2800" dirty="0">
                <a:latin typeface="宋体" panose="02010600030101010101" pitchFamily="2" charset="-122"/>
                <a:ea typeface="宋体" panose="02010600030101010101" pitchFamily="2" charset="-122"/>
              </a:rPr>
              <a:t>类图描述类及类与类之间的静态关系，它是从静态角度表示系统的，因此类图属于一种静态模型。</a:t>
            </a:r>
            <a:r>
              <a:rPr lang="zh-CN" altLang="en-US" sz="2800" b="1" dirty="0">
                <a:solidFill>
                  <a:srgbClr val="3366FF"/>
                </a:solidFill>
                <a:latin typeface="宋体" panose="02010600030101010101" pitchFamily="2" charset="-122"/>
                <a:ea typeface="宋体" panose="02010600030101010101" pitchFamily="2" charset="-122"/>
              </a:rPr>
              <a:t>类图是构建其他图的基础，没有类图就没有状态图、协作图和顺序图。</a:t>
            </a:r>
            <a:endParaRPr lang="zh-CN" altLang="en-US" sz="2800" b="1" dirty="0">
              <a:solidFill>
                <a:srgbClr val="3366FF"/>
              </a:solidFill>
              <a:latin typeface="宋体" panose="02010600030101010101" pitchFamily="2" charset="-122"/>
              <a:ea typeface="宋体" panose="02010600030101010101" pitchFamily="2" charset="-122"/>
            </a:endParaRPr>
          </a:p>
          <a:p>
            <a:pPr eaLnBrk="1" hangingPunct="1">
              <a:lnSpc>
                <a:spcPct val="115000"/>
              </a:lnSpc>
              <a:buClr>
                <a:schemeClr val="accent2"/>
              </a:buClr>
              <a:buSzPct val="75000"/>
              <a:buFont typeface="Wingdings" panose="05000000000000000000" pitchFamily="2" charset="2"/>
              <a:buChar char="l"/>
            </a:pPr>
            <a:r>
              <a:rPr lang="zh-CN" altLang="en-US" sz="2800" dirty="0">
                <a:latin typeface="宋体" panose="02010600030101010101" pitchFamily="2" charset="-122"/>
                <a:ea typeface="宋体" panose="02010600030101010101" pitchFamily="2" charset="-122"/>
              </a:rPr>
              <a:t>类图显示了类（及其接口）、类的内部结构以及与其他类的联系。在类的建模中可以使用</a:t>
            </a:r>
            <a:r>
              <a:rPr lang="zh-CN" altLang="en-US" sz="2800" b="1" dirty="0">
                <a:solidFill>
                  <a:srgbClr val="3366FF"/>
                </a:solidFill>
                <a:latin typeface="宋体" panose="02010600030101010101" pitchFamily="2" charset="-122"/>
                <a:ea typeface="宋体" panose="02010600030101010101" pitchFamily="2" charset="-122"/>
              </a:rPr>
              <a:t>关联</a:t>
            </a:r>
            <a:r>
              <a:rPr lang="zh-CN" altLang="en-US" sz="2800" dirty="0">
                <a:latin typeface="宋体" panose="02010600030101010101" pitchFamily="2" charset="-122"/>
                <a:ea typeface="宋体" panose="02010600030101010101" pitchFamily="2" charset="-122"/>
              </a:rPr>
              <a:t>、</a:t>
            </a:r>
            <a:r>
              <a:rPr lang="zh-CN" altLang="en-US" sz="2800" b="1" dirty="0">
                <a:solidFill>
                  <a:srgbClr val="3366FF"/>
                </a:solidFill>
                <a:latin typeface="宋体" panose="02010600030101010101" pitchFamily="2" charset="-122"/>
                <a:ea typeface="宋体" panose="02010600030101010101" pitchFamily="2" charset="-122"/>
              </a:rPr>
              <a:t>聚合</a:t>
            </a:r>
            <a:r>
              <a:rPr lang="zh-CN" altLang="en-US" sz="2800" dirty="0">
                <a:latin typeface="宋体" panose="02010600030101010101" pitchFamily="2" charset="-122"/>
                <a:ea typeface="宋体" panose="02010600030101010101" pitchFamily="2" charset="-122"/>
              </a:rPr>
              <a:t>和</a:t>
            </a:r>
            <a:r>
              <a:rPr lang="zh-CN" altLang="en-US" sz="2800" b="1" dirty="0">
                <a:solidFill>
                  <a:srgbClr val="3366FF"/>
                </a:solidFill>
                <a:latin typeface="宋体" panose="02010600030101010101" pitchFamily="2" charset="-122"/>
                <a:ea typeface="宋体" panose="02010600030101010101" pitchFamily="2" charset="-122"/>
              </a:rPr>
              <a:t>泛化</a:t>
            </a:r>
            <a:r>
              <a:rPr lang="zh-CN" altLang="en-US" sz="2800" dirty="0">
                <a:latin typeface="宋体" panose="02010600030101010101" pitchFamily="2" charset="-122"/>
                <a:ea typeface="宋体" panose="02010600030101010101" pitchFamily="2" charset="-122"/>
              </a:rPr>
              <a:t>（继承）关系。</a:t>
            </a:r>
            <a:endParaRPr lang="zh-CN" altLang="en-US" sz="2800" dirty="0">
              <a:latin typeface="宋体" panose="02010600030101010101" pitchFamily="2" charset="-122"/>
              <a:ea typeface="宋体" panose="02010600030101010101" pitchFamily="2" charset="-122"/>
            </a:endParaRPr>
          </a:p>
        </p:txBody>
      </p:sp>
      <p:sp>
        <p:nvSpPr>
          <p:cNvPr id="3"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类图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571472" y="5857900"/>
            <a:ext cx="8229600" cy="1143000"/>
          </a:xfrm>
        </p:spPr>
        <p:txBody>
          <a:bodyPr/>
          <a:lstStyle/>
          <a:p>
            <a:pPr eaLnBrk="1" hangingPunct="1"/>
            <a:r>
              <a:rPr lang="zh-CN" altLang="en-US" sz="3200" dirty="0">
                <a:solidFill>
                  <a:srgbClr val="CC0000"/>
                </a:solidFill>
              </a:rPr>
              <a:t>银行储蓄系统的核心类图</a:t>
            </a:r>
            <a:endParaRPr lang="zh-CN" altLang="en-US" sz="3200" dirty="0">
              <a:solidFill>
                <a:srgbClr val="CC0000"/>
              </a:solidFill>
            </a:endParaRPr>
          </a:p>
        </p:txBody>
      </p:sp>
      <p:pic>
        <p:nvPicPr>
          <p:cNvPr id="74755"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408999" y="1500174"/>
            <a:ext cx="5377579" cy="4648835"/>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类图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Tree>
  </p:cSld>
  <p:clrMapOvr>
    <a:masterClrMapping/>
  </p:clrMapOvr>
  <p:transition>
    <p:fade/>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algn="l" eaLnBrk="1" hangingPunct="1"/>
            <a:r>
              <a:rPr lang="zh-CN" altLang="en-US" sz="3200" dirty="0">
                <a:solidFill>
                  <a:schemeClr val="bg1"/>
                </a:solidFill>
              </a:rPr>
              <a:t>关联类</a:t>
            </a:r>
            <a:endParaRPr lang="zh-CN" altLang="en-US" sz="3200" dirty="0">
              <a:solidFill>
                <a:schemeClr val="bg1"/>
              </a:solidFill>
            </a:endParaRPr>
          </a:p>
        </p:txBody>
      </p:sp>
      <p:sp>
        <p:nvSpPr>
          <p:cNvPr id="76803" name="Rectangle 3"/>
          <p:cNvSpPr>
            <a:spLocks noGrp="1" noChangeArrowheads="1"/>
          </p:cNvSpPr>
          <p:nvPr>
            <p:ph type="body" idx="1"/>
          </p:nvPr>
        </p:nvSpPr>
        <p:spPr>
          <a:xfrm>
            <a:off x="428596" y="1500174"/>
            <a:ext cx="8229600" cy="4525963"/>
          </a:xfrm>
        </p:spPr>
        <p:txBody>
          <a:bodyPr/>
          <a:lstStyle/>
          <a:p>
            <a:pPr eaLnBrk="1" hangingPunct="1"/>
            <a:r>
              <a:rPr lang="zh-CN" altLang="en-US" sz="2400" dirty="0">
                <a:latin typeface="楷体_GB2312" pitchFamily="49" charset="-122"/>
                <a:ea typeface="楷体_GB2312" pitchFamily="49" charset="-122"/>
              </a:rPr>
              <a:t>关联类是指表示其他类之间关联关系的类。当一个关联具有自己的属性并需要存储它们时，就需要用关联类建模。关联类用虚线连接在两个类之间的联系上。 </a:t>
            </a:r>
            <a:endParaRPr lang="zh-CN" altLang="en-US" sz="2400" dirty="0">
              <a:latin typeface="楷体_GB2312" pitchFamily="49" charset="-122"/>
              <a:ea typeface="楷体_GB2312" pitchFamily="49" charset="-122"/>
            </a:endParaRPr>
          </a:p>
        </p:txBody>
      </p:sp>
      <p:pic>
        <p:nvPicPr>
          <p:cNvPr id="76804"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785918" y="2857496"/>
            <a:ext cx="6119812" cy="35433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type="body" idx="1"/>
          </p:nvPr>
        </p:nvSpPr>
        <p:spPr>
          <a:xfrm>
            <a:off x="214282" y="1500174"/>
            <a:ext cx="8435975" cy="928694"/>
          </a:xfrm>
        </p:spPr>
        <p:txBody>
          <a:bodyPr/>
          <a:lstStyle/>
          <a:p>
            <a:pPr eaLnBrk="1" hangingPunct="1"/>
            <a:r>
              <a:rPr lang="en-US" altLang="zh-CN" sz="2800" dirty="0">
                <a:latin typeface="宋体" panose="02010600030101010101" pitchFamily="2" charset="-122"/>
                <a:ea typeface="宋体" panose="02010600030101010101" pitchFamily="2" charset="-122"/>
              </a:rPr>
              <a:t>UML</a:t>
            </a:r>
            <a:r>
              <a:rPr lang="zh-CN" altLang="en-US" sz="2800" dirty="0">
                <a:latin typeface="宋体" panose="02010600030101010101" pitchFamily="2" charset="-122"/>
                <a:ea typeface="宋体" panose="02010600030101010101" pitchFamily="2" charset="-122"/>
              </a:rPr>
              <a:t>中有两种类型的交互图：顺序图和通信图（协作图）。</a:t>
            </a:r>
            <a:endParaRPr lang="zh-CN" altLang="en-US" sz="2800" dirty="0">
              <a:latin typeface="宋体" panose="02010600030101010101" pitchFamily="2" charset="-122"/>
              <a:ea typeface="宋体" panose="02010600030101010101" pitchFamily="2" charset="-122"/>
            </a:endParaRPr>
          </a:p>
        </p:txBody>
      </p:sp>
      <p:pic>
        <p:nvPicPr>
          <p:cNvPr id="77828" name="Picture 4"/>
          <p:cNvPicPr>
            <a:picLocks noChangeAspect="1" noChangeArrowheads="1"/>
          </p:cNvPicPr>
          <p:nvPr/>
        </p:nvPicPr>
        <p:blipFill>
          <a:blip r:embed="rId1"/>
          <a:srcRect/>
          <a:stretch>
            <a:fillRect/>
          </a:stretch>
        </p:blipFill>
        <p:spPr bwMode="auto">
          <a:xfrm>
            <a:off x="3471880" y="2285992"/>
            <a:ext cx="5600714" cy="3439966"/>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交互图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Rectangle 3"/>
          <p:cNvSpPr txBox="1">
            <a:spLocks noChangeArrowheads="1"/>
          </p:cNvSpPr>
          <p:nvPr/>
        </p:nvSpPr>
        <p:spPr bwMode="auto">
          <a:xfrm>
            <a:off x="214282" y="2714620"/>
            <a:ext cx="2857520" cy="3143272"/>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Blip>
                <a:blip r:embed="rId2"/>
              </a:buBlip>
              <a:defRPr/>
            </a:pPr>
            <a:r>
              <a:rPr kumimoji="0" lang="zh-CN" altLang="en-US" sz="28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cs typeface="+mn-cs"/>
              </a:rPr>
              <a:t>顺序图：</a:t>
            </a:r>
            <a:r>
              <a:rPr kumimoji="0" lang="zh-CN" altLang="en-US"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描述对象之间的</a:t>
            </a:r>
            <a:r>
              <a:rPr kumimoji="0" lang="zh-CN" altLang="en-US" sz="2800" b="1" i="0" u="none" strike="noStrike" kern="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动态交互关系</a:t>
            </a:r>
            <a:r>
              <a:rPr kumimoji="0" lang="zh-CN" altLang="en-US"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，着重表现对象间</a:t>
            </a:r>
            <a:r>
              <a:rPr kumimoji="0" lang="zh-CN" altLang="en-US" sz="2800" b="1" i="0" u="none" strike="noStrike" kern="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消息传递的时间顺序</a:t>
            </a:r>
            <a:r>
              <a:rPr kumimoji="0" lang="zh-CN" altLang="en-US"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endParaRPr kumimoji="0" lang="en-US" altLang="zh-CN"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1" name="Rectangle 3"/>
          <p:cNvSpPr>
            <a:spLocks noGrp="1" noChangeArrowheads="1"/>
          </p:cNvSpPr>
          <p:nvPr>
            <p:ph idx="1"/>
          </p:nvPr>
        </p:nvSpPr>
        <p:spPr>
          <a:xfrm>
            <a:off x="500034" y="2285992"/>
            <a:ext cx="8286808" cy="1571636"/>
          </a:xfrm>
        </p:spPr>
        <p:txBody>
          <a:bodyPr/>
          <a:lstStyle/>
          <a:p>
            <a:pPr eaLnBrk="1" hangingPunct="1">
              <a:buFontTx/>
              <a:buNone/>
            </a:pPr>
            <a:r>
              <a:rPr lang="zh-CN" altLang="en-US" sz="3200" b="1" dirty="0">
                <a:solidFill>
                  <a:srgbClr val="FF0066"/>
                </a:solidFill>
                <a:cs typeface="楷体_GB2312" pitchFamily="49" charset="-122"/>
              </a:rPr>
              <a:t> </a:t>
            </a:r>
            <a:r>
              <a:rPr lang="zh-CN" altLang="en-US" b="1" dirty="0">
                <a:solidFill>
                  <a:schemeClr val="accent2"/>
                </a:solidFill>
                <a:cs typeface="楷体_GB2312" pitchFamily="49" charset="-122"/>
              </a:rPr>
              <a:t>（客观）软件本身特点：</a:t>
            </a:r>
            <a:endParaRPr lang="zh-CN" altLang="en-US" b="1" dirty="0">
              <a:solidFill>
                <a:schemeClr val="accent2"/>
              </a:solidFill>
              <a:cs typeface="楷体_GB2312" pitchFamily="49" charset="-122"/>
            </a:endParaRPr>
          </a:p>
          <a:p>
            <a:pPr eaLnBrk="1" hangingPunct="1">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逻辑部件：管理和控制软件开发过程相当困难，较难维护</a:t>
            </a:r>
            <a:endParaRPr lang="zh-CN" altLang="en-US" sz="2400" b="1" dirty="0">
              <a:latin typeface="宋体" panose="02010600030101010101" pitchFamily="2" charset="-122"/>
              <a:ea typeface="宋体" panose="02010600030101010101" pitchFamily="2" charset="-122"/>
              <a:cs typeface="楷体_GB2312" pitchFamily="49" charset="-122"/>
            </a:endParaRPr>
          </a:p>
          <a:p>
            <a:pPr eaLnBrk="1" hangingPunct="1">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规模庞大：代码长度及程序复杂程度增加</a:t>
            </a:r>
            <a:endParaRPr lang="zh-CN" altLang="en-US" sz="2400" b="1" dirty="0">
              <a:latin typeface="宋体" panose="02010600030101010101" pitchFamily="2" charset="-122"/>
              <a:ea typeface="宋体" panose="02010600030101010101" pitchFamily="2" charset="-122"/>
              <a:cs typeface="楷体_GB2312" pitchFamily="49" charset="-122"/>
            </a:endParaRPr>
          </a:p>
        </p:txBody>
      </p:sp>
      <p:sp>
        <p:nvSpPr>
          <p:cNvPr id="44036" name="灯片编号占位符 4"/>
          <p:cNvSpPr>
            <a:spLocks noGrp="1"/>
          </p:cNvSpPr>
          <p:nvPr>
            <p:ph type="sldNum" sz="quarter" idx="11"/>
          </p:nvPr>
        </p:nvSpPr>
        <p:spPr>
          <a:xfrm>
            <a:off x="5929322" y="6215082"/>
            <a:ext cx="2895600" cy="476250"/>
          </a:xfrm>
          <a:noFill/>
        </p:spPr>
        <p:txBody>
          <a:bodyPr/>
          <a:lstStyle/>
          <a:p>
            <a:pPr algn="r"/>
            <a:fld id="{46738EFC-1341-4E14-BFCD-3A6A846DDA61}" type="slidenum">
              <a:rPr lang="zh-CN" altLang="en-US" smtClean="0"/>
            </a:fld>
            <a:endParaRPr lang="en-US" altLang="zh-CN" dirty="0"/>
          </a:p>
        </p:txBody>
      </p:sp>
      <p:sp>
        <p:nvSpPr>
          <p:cNvPr id="258057" name="Text Box 9"/>
          <p:cNvSpPr txBox="1">
            <a:spLocks noChangeArrowheads="1"/>
          </p:cNvSpPr>
          <p:nvPr/>
        </p:nvSpPr>
        <p:spPr bwMode="auto">
          <a:xfrm>
            <a:off x="214282" y="4143380"/>
            <a:ext cx="8640763" cy="1914370"/>
          </a:xfrm>
          <a:prstGeom prst="rect">
            <a:avLst/>
          </a:prstGeom>
          <a:noFill/>
          <a:ln w="12700" cap="sq">
            <a:noFill/>
            <a:miter lim="800000"/>
          </a:ln>
        </p:spPr>
        <p:txBody>
          <a:bodyPr wrap="square">
            <a:spAutoFit/>
          </a:bodyPr>
          <a:lstStyle/>
          <a:p>
            <a:pPr lvl="1">
              <a:spcBef>
                <a:spcPct val="20000"/>
              </a:spcBef>
              <a:buClr>
                <a:schemeClr val="folHlink"/>
              </a:buClr>
              <a:buSzPct val="60000"/>
            </a:pPr>
            <a:r>
              <a:rPr lang="zh-CN" altLang="en-US" sz="3200" b="1" dirty="0">
                <a:solidFill>
                  <a:schemeClr val="accent2"/>
                </a:solidFill>
                <a:cs typeface="楷体_GB2312" pitchFamily="49" charset="-122"/>
              </a:rPr>
              <a:t>（主观）软件开发与维护的方法不正确</a:t>
            </a:r>
            <a:endParaRPr lang="en-US" altLang="zh-CN" sz="3200" b="1" dirty="0">
              <a:solidFill>
                <a:schemeClr val="accent2"/>
              </a:solidFill>
              <a:cs typeface="楷体_GB2312" pitchFamily="49" charset="-122"/>
            </a:endParaRPr>
          </a:p>
          <a:p>
            <a:pPr lvl="1">
              <a:spcBef>
                <a:spcPct val="20000"/>
              </a:spcBef>
              <a:buClr>
                <a:schemeClr val="folHlink"/>
              </a:buClr>
              <a:buSzPct val="600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没有认识到软件的生命周期</a:t>
            </a:r>
            <a:endParaRPr lang="en-US" altLang="zh-CN" sz="2400" b="1" dirty="0">
              <a:latin typeface="宋体" panose="02010600030101010101" pitchFamily="2" charset="-122"/>
              <a:ea typeface="宋体" panose="02010600030101010101" pitchFamily="2" charset="-122"/>
              <a:cs typeface="楷体_GB2312" pitchFamily="49" charset="-122"/>
            </a:endParaRPr>
          </a:p>
          <a:p>
            <a:pPr lvl="1">
              <a:spcBef>
                <a:spcPct val="20000"/>
              </a:spcBef>
              <a:buClr>
                <a:schemeClr val="folHlink"/>
              </a:buClr>
              <a:buSzPct val="600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软件开发不同阶段进行修改需要付出的代价差别很大</a:t>
            </a:r>
            <a:endParaRPr lang="en-US" altLang="zh-CN" sz="2400" b="1" dirty="0">
              <a:latin typeface="宋体" panose="02010600030101010101" pitchFamily="2" charset="-122"/>
              <a:ea typeface="宋体" panose="02010600030101010101" pitchFamily="2" charset="-122"/>
              <a:cs typeface="楷体_GB2312" pitchFamily="49" charset="-122"/>
            </a:endParaRPr>
          </a:p>
          <a:p>
            <a:pPr lvl="1">
              <a:spcBef>
                <a:spcPct val="20000"/>
              </a:spcBef>
              <a:buClr>
                <a:schemeClr val="folHlink"/>
              </a:buClr>
              <a:buSzPct val="600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楷体_GB2312" pitchFamily="49" charset="-122"/>
              </a:rPr>
              <a:t>软件产品＝程序＋每个阶段的文档资料</a:t>
            </a:r>
            <a:endParaRPr lang="zh-CN" altLang="en-US" sz="2400" b="1" dirty="0">
              <a:latin typeface="宋体" panose="02010600030101010101" pitchFamily="2" charset="-122"/>
              <a:ea typeface="宋体" panose="02010600030101010101" pitchFamily="2" charset="-122"/>
              <a:cs typeface="楷体_GB2312" pitchFamily="49" charset="-122"/>
            </a:endParaRPr>
          </a:p>
        </p:txBody>
      </p:sp>
      <p:sp>
        <p:nvSpPr>
          <p:cNvPr id="12"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13" name="Rectangle 2"/>
          <p:cNvSpPr>
            <a:spLocks noGrp="1" noChangeArrowheads="1"/>
          </p:cNvSpPr>
          <p:nvPr>
            <p:ph type="title"/>
          </p:nvPr>
        </p:nvSpPr>
        <p:spPr>
          <a:xfrm>
            <a:off x="500034" y="1428736"/>
            <a:ext cx="7467600" cy="762000"/>
          </a:xfrm>
        </p:spPr>
        <p:txBody>
          <a:bodyPr/>
          <a:lstStyle/>
          <a:p>
            <a:pPr algn="l" eaLnBrk="1" hangingPunct="1"/>
            <a:r>
              <a:rPr lang="zh-CN" altLang="en-US" dirty="0">
                <a:solidFill>
                  <a:srgbClr val="C00000"/>
                </a:solidFill>
              </a:rPr>
              <a:t>产生软件危机的原因</a:t>
            </a:r>
            <a:endParaRPr lang="zh-CN" altLang="en-US" dirty="0">
              <a:solidFill>
                <a:srgbClr val="C00000"/>
              </a:solidFill>
            </a:endParaRPr>
          </a:p>
        </p:txBody>
      </p:sp>
    </p:spTree>
  </p:cSld>
  <p:clrMapOvr>
    <a:masterClrMapping/>
  </p:clrMapOvr>
  <p:transition>
    <p:fade/>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nvGraphicFramePr>
        <p:xfrm>
          <a:off x="2000232" y="2214554"/>
          <a:ext cx="4968875" cy="2046287"/>
        </p:xfrm>
        <a:graphic>
          <a:graphicData uri="http://schemas.openxmlformats.org/presentationml/2006/ole">
            <mc:AlternateContent xmlns:mc="http://schemas.openxmlformats.org/markup-compatibility/2006">
              <mc:Choice xmlns:v="urn:schemas-microsoft-com:vml" Requires="v">
                <p:oleObj spid="_x0000_s1037" name="图像文档" r:id="rId1" imgW="3886200" imgH="1600200" progId="">
                  <p:embed/>
                </p:oleObj>
              </mc:Choice>
              <mc:Fallback>
                <p:oleObj name="图像文档" r:id="rId1" imgW="3886200" imgH="16002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32" y="2214554"/>
                        <a:ext cx="4968875" cy="2046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7" name="Text Box 4"/>
          <p:cNvSpPr txBox="1">
            <a:spLocks noChangeArrowheads="1"/>
          </p:cNvSpPr>
          <p:nvPr/>
        </p:nvSpPr>
        <p:spPr bwMode="auto">
          <a:xfrm>
            <a:off x="3708400" y="4652963"/>
            <a:ext cx="1708150" cy="457200"/>
          </a:xfrm>
          <a:prstGeom prst="rect">
            <a:avLst/>
          </a:prstGeom>
          <a:noFill/>
          <a:ln w="9525">
            <a:noFill/>
            <a:miter lim="800000"/>
          </a:ln>
        </p:spPr>
        <p:txBody>
          <a:bodyPr wrap="none">
            <a:spAutoFit/>
          </a:bodyPr>
          <a:lstStyle/>
          <a:p>
            <a:r>
              <a:rPr kumimoji="1" lang="zh-CN" altLang="en-US" sz="2400">
                <a:latin typeface="Times New Roman" panose="02020603050405020304" pitchFamily="18" charset="0"/>
              </a:rPr>
              <a:t>消息的类型</a:t>
            </a:r>
            <a:endParaRPr kumimoji="1" lang="zh-CN" altLang="en-US" sz="2400">
              <a:latin typeface="Times New Roman" panose="02020603050405020304" pitchFamily="18" charset="0"/>
            </a:endParaRPr>
          </a:p>
        </p:txBody>
      </p:sp>
      <p:sp>
        <p:nvSpPr>
          <p:cNvPr id="5" name="Rectangle 2"/>
          <p:cNvSpPr txBox="1">
            <a:spLocks noChangeArrowheads="1"/>
          </p:cNvSpPr>
          <p:nvPr/>
        </p:nvSpPr>
        <p:spPr bwMode="auto">
          <a:xfrm>
            <a:off x="500034" y="357166"/>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交互图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body" idx="1"/>
          </p:nvPr>
        </p:nvSpPr>
        <p:spPr>
          <a:xfrm>
            <a:off x="428596" y="571480"/>
            <a:ext cx="8280400" cy="6048375"/>
          </a:xfrm>
        </p:spPr>
        <p:txBody>
          <a:bodyPr/>
          <a:lstStyle/>
          <a:p>
            <a:pPr eaLnBrk="1" hangingPunct="1">
              <a:buFontTx/>
              <a:buNone/>
              <a:defRPr/>
            </a:pPr>
            <a:r>
              <a:rPr lang="en-US" altLang="zh-CN" dirty="0">
                <a:solidFill>
                  <a:schemeClr val="bg1"/>
                </a:solidFill>
                <a:latin typeface="楷体_GB2312" pitchFamily="49" charset="-122"/>
                <a:ea typeface="楷体_GB2312" pitchFamily="49" charset="-122"/>
              </a:rPr>
              <a:t>UML</a:t>
            </a:r>
            <a:r>
              <a:rPr lang="zh-CN" altLang="en-US" dirty="0">
                <a:solidFill>
                  <a:schemeClr val="bg1"/>
                </a:solidFill>
                <a:latin typeface="楷体_GB2312" pitchFamily="49" charset="-122"/>
                <a:ea typeface="楷体_GB2312" pitchFamily="49" charset="-122"/>
              </a:rPr>
              <a:t>定义了三种消息</a:t>
            </a:r>
            <a:r>
              <a:rPr lang="en-US" altLang="zh-CN" dirty="0">
                <a:solidFill>
                  <a:schemeClr val="bg1"/>
                </a:solidFill>
                <a:latin typeface="楷体_GB2312" pitchFamily="49" charset="-122"/>
                <a:ea typeface="楷体_GB2312" pitchFamily="49" charset="-122"/>
              </a:rPr>
              <a:t>:</a:t>
            </a:r>
            <a:endParaRPr lang="en-US" altLang="zh-CN" dirty="0">
              <a:solidFill>
                <a:schemeClr val="bg1"/>
              </a:solidFill>
              <a:latin typeface="楷体_GB2312" pitchFamily="49" charset="-122"/>
              <a:ea typeface="楷体_GB2312" pitchFamily="49" charset="-122"/>
            </a:endParaRPr>
          </a:p>
          <a:p>
            <a:pPr eaLnBrk="1" hangingPunct="1">
              <a:defRPr/>
            </a:pPr>
            <a:endParaRPr lang="en-US" altLang="zh-CN" sz="2800" dirty="0">
              <a:solidFill>
                <a:srgbClr val="FF3300"/>
              </a:solidFill>
              <a:latin typeface="楷体_GB2312" pitchFamily="49" charset="-122"/>
              <a:ea typeface="楷体_GB2312" pitchFamily="49" charset="-122"/>
            </a:endParaRPr>
          </a:p>
          <a:p>
            <a:pPr eaLnBrk="1" hangingPunct="1">
              <a:defRPr/>
            </a:pPr>
            <a:r>
              <a:rPr lang="zh-CN" altLang="en-US" sz="2800" dirty="0">
                <a:solidFill>
                  <a:srgbClr val="FF3300"/>
                </a:solidFill>
                <a:latin typeface="楷体_GB2312" pitchFamily="49" charset="-122"/>
                <a:ea typeface="楷体_GB2312" pitchFamily="49" charset="-122"/>
              </a:rPr>
              <a:t>简单消息</a:t>
            </a:r>
            <a:r>
              <a:rPr lang="zh-CN" altLang="en-US" sz="2800" dirty="0">
                <a:latin typeface="楷体_GB2312" pitchFamily="49" charset="-122"/>
                <a:ea typeface="楷体_GB2312" pitchFamily="49" charset="-122"/>
              </a:rPr>
              <a:t>：</a:t>
            </a:r>
            <a:r>
              <a:rPr lang="zh-CN" altLang="en-US" sz="2800" dirty="0">
                <a:solidFill>
                  <a:srgbClr val="3366FF"/>
                </a:solidFill>
                <a:latin typeface="楷体_GB2312" pitchFamily="49" charset="-122"/>
                <a:ea typeface="楷体_GB2312" pitchFamily="49" charset="-122"/>
              </a:rPr>
              <a:t>表示简单的控制流</a:t>
            </a:r>
            <a:r>
              <a:rPr lang="zh-CN" altLang="en-US" sz="2800" dirty="0">
                <a:latin typeface="楷体_GB2312" pitchFamily="49" charset="-122"/>
                <a:ea typeface="楷体_GB2312" pitchFamily="49" charset="-122"/>
              </a:rPr>
              <a:t>，它只是表示控制从一个对象传给另一个对象，而没有描述通信的任何细节。</a:t>
            </a:r>
            <a:endParaRPr lang="zh-CN" altLang="en-US" sz="2800" dirty="0">
              <a:latin typeface="楷体_GB2312" pitchFamily="49" charset="-122"/>
              <a:ea typeface="楷体_GB2312" pitchFamily="49" charset="-122"/>
            </a:endParaRPr>
          </a:p>
          <a:p>
            <a:pPr eaLnBrk="1" hangingPunct="1">
              <a:defRPr/>
            </a:pPr>
            <a:r>
              <a:rPr lang="zh-CN" altLang="en-US" sz="2800" dirty="0">
                <a:solidFill>
                  <a:srgbClr val="FF3300"/>
                </a:solidFill>
                <a:latin typeface="楷体_GB2312" pitchFamily="49" charset="-122"/>
                <a:ea typeface="楷体_GB2312" pitchFamily="49" charset="-122"/>
              </a:rPr>
              <a:t>同步消息</a:t>
            </a:r>
            <a:r>
              <a:rPr lang="zh-CN" altLang="en-US" sz="2800" dirty="0">
                <a:latin typeface="楷体_GB2312" pitchFamily="49" charset="-122"/>
                <a:ea typeface="楷体_GB2312" pitchFamily="49" charset="-122"/>
              </a:rPr>
              <a:t>：</a:t>
            </a:r>
            <a:r>
              <a:rPr lang="zh-CN" altLang="en-US" sz="2800" dirty="0">
                <a:solidFill>
                  <a:srgbClr val="3366FF"/>
                </a:solidFill>
                <a:latin typeface="楷体_GB2312" pitchFamily="49" charset="-122"/>
                <a:ea typeface="楷体_GB2312" pitchFamily="49" charset="-122"/>
              </a:rPr>
              <a:t>表示嵌套的控制流</a:t>
            </a:r>
            <a:r>
              <a:rPr lang="zh-CN" altLang="en-US" sz="2800" dirty="0">
                <a:latin typeface="楷体_GB2312" pitchFamily="49" charset="-122"/>
                <a:ea typeface="楷体_GB2312" pitchFamily="49" charset="-122"/>
              </a:rPr>
              <a:t>，操作的调用是一种典型的同步消息。调用者发出消息后必须等待消息返回，只有当处理消息的操作执行完毕后，调用者才可以继续执行自己的操作。</a:t>
            </a:r>
            <a:endParaRPr lang="zh-CN" altLang="en-US" sz="2800" dirty="0">
              <a:latin typeface="楷体_GB2312" pitchFamily="49" charset="-122"/>
              <a:ea typeface="楷体_GB2312" pitchFamily="49" charset="-122"/>
            </a:endParaRPr>
          </a:p>
          <a:p>
            <a:pPr eaLnBrk="1" hangingPunct="1">
              <a:defRPr/>
            </a:pPr>
            <a:r>
              <a:rPr lang="zh-CN" altLang="en-US" sz="2800" dirty="0">
                <a:solidFill>
                  <a:srgbClr val="FF3300"/>
                </a:solidFill>
                <a:latin typeface="楷体_GB2312" pitchFamily="49" charset="-122"/>
                <a:ea typeface="楷体_GB2312" pitchFamily="49" charset="-122"/>
              </a:rPr>
              <a:t>异步消息</a:t>
            </a:r>
            <a:r>
              <a:rPr lang="zh-CN" altLang="en-US" sz="2800" dirty="0">
                <a:latin typeface="楷体_GB2312" pitchFamily="49" charset="-122"/>
                <a:ea typeface="楷体_GB2312" pitchFamily="49" charset="-122"/>
              </a:rPr>
              <a:t>：</a:t>
            </a:r>
            <a:r>
              <a:rPr lang="zh-CN" altLang="en-US" sz="2800" dirty="0">
                <a:solidFill>
                  <a:srgbClr val="3366FF"/>
                </a:solidFill>
                <a:latin typeface="楷体_GB2312" pitchFamily="49" charset="-122"/>
                <a:ea typeface="楷体_GB2312" pitchFamily="49" charset="-122"/>
              </a:rPr>
              <a:t>表示异步控制流</a:t>
            </a:r>
            <a:r>
              <a:rPr lang="zh-CN" altLang="en-US" sz="2800" dirty="0">
                <a:latin typeface="楷体_GB2312" pitchFamily="49" charset="-122"/>
                <a:ea typeface="楷体_GB2312" pitchFamily="49" charset="-122"/>
              </a:rPr>
              <a:t>，发送者发出消息后不用等待消息处理完就可以继续执行自己的操作。异步消息主要用于描述实时系统中的并发行为。</a:t>
            </a:r>
            <a:endParaRPr lang="zh-CN" altLang="en-US" sz="2800" dirty="0">
              <a:latin typeface="楷体_GB2312" pitchFamily="49" charset="-122"/>
              <a:ea typeface="楷体_GB2312" pitchFamily="49" charset="-122"/>
            </a:endParaRPr>
          </a:p>
        </p:txBody>
      </p:sp>
      <p:sp>
        <p:nvSpPr>
          <p:cNvPr id="3" name="灯片编号占位符 2"/>
          <p:cNvSpPr>
            <a:spLocks noGrp="1"/>
          </p:cNvSpPr>
          <p:nvPr>
            <p:ph type="sldNum" sz="quarter" idx="12"/>
          </p:nvPr>
        </p:nvSpPr>
        <p:spPr/>
        <p:txBody>
          <a:bodyPr/>
          <a:lstStyle/>
          <a:p>
            <a:fld id="{38DE0820-E4E3-469F-8339-675226DFBBFE}" type="slidenum">
              <a:rPr lang="zh-CN" altLang="en-US" smtClean="0"/>
            </a:fld>
            <a:endParaRPr lang="zh-CN" altLang="en-US"/>
          </a:p>
        </p:txBody>
      </p:sp>
      <p:graphicFrame>
        <p:nvGraphicFramePr>
          <p:cNvPr id="4" name="Object 3"/>
          <p:cNvGraphicFramePr>
            <a:graphicFrameLocks noChangeAspect="1"/>
          </p:cNvGraphicFramePr>
          <p:nvPr/>
        </p:nvGraphicFramePr>
        <p:xfrm>
          <a:off x="7164288" y="582816"/>
          <a:ext cx="1786670" cy="735788"/>
        </p:xfrm>
        <a:graphic>
          <a:graphicData uri="http://schemas.openxmlformats.org/presentationml/2006/ole">
            <mc:AlternateContent xmlns:mc="http://schemas.openxmlformats.org/markup-compatibility/2006">
              <mc:Choice xmlns:v="urn:schemas-microsoft-com:vml" Requires="v">
                <p:oleObj spid="_x0000_s323592" name="图像文档" r:id="rId1" imgW="3886200" imgH="1600200" progId="">
                  <p:embed/>
                </p:oleObj>
              </mc:Choice>
              <mc:Fallback>
                <p:oleObj name="图像文档" r:id="rId1" imgW="3886200" imgH="16002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582816"/>
                        <a:ext cx="1786670" cy="735788"/>
                      </a:xfrm>
                      <a:prstGeom prst="rect">
                        <a:avLst/>
                      </a:prstGeom>
                      <a:noFill/>
                      <a:ln>
                        <a:noFill/>
                      </a:ln>
                    </p:spPr>
                  </p:pic>
                </p:oleObj>
              </mc:Fallback>
            </mc:AlternateContent>
          </a:graphicData>
        </a:graphic>
      </p:graphicFrame>
    </p:spTree>
  </p:cSld>
  <p:clrMapOvr>
    <a:masterClrMapping/>
  </p:clrMapOvr>
  <p:transition>
    <p:random/>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pPr algn="l" eaLnBrk="1" hangingPunct="1">
              <a:defRPr/>
            </a:pPr>
            <a:r>
              <a:rPr lang="zh-CN" altLang="en-US" sz="3200" b="1">
                <a:solidFill>
                  <a:srgbClr val="CC0000"/>
                </a:solidFill>
                <a:effectLst>
                  <a:outerShdw blurRad="38100" dist="38100" dir="2700000" algn="tl">
                    <a:srgbClr val="C0C0C0"/>
                  </a:outerShdw>
                </a:effectLst>
                <a:latin typeface="楷体_GB2312" pitchFamily="49" charset="-122"/>
                <a:ea typeface="楷体_GB2312" pitchFamily="49" charset="-122"/>
              </a:rPr>
              <a:t>取款用例的顺序图</a:t>
            </a:r>
            <a:endParaRPr lang="zh-CN" altLang="en-US" sz="3200" b="1">
              <a:solidFill>
                <a:srgbClr val="CC0000"/>
              </a:solidFill>
              <a:effectLst>
                <a:outerShdw blurRad="38100" dist="38100" dir="2700000" algn="tl">
                  <a:srgbClr val="C0C0C0"/>
                </a:outerShdw>
              </a:effectLst>
              <a:latin typeface="楷体_GB2312" pitchFamily="49" charset="-122"/>
              <a:ea typeface="楷体_GB2312" pitchFamily="49" charset="-122"/>
            </a:endParaRPr>
          </a:p>
        </p:txBody>
      </p:sp>
      <p:pic>
        <p:nvPicPr>
          <p:cNvPr id="79875"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54030" y="1571612"/>
            <a:ext cx="8604250" cy="428783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graphicFrame>
        <p:nvGraphicFramePr>
          <p:cNvPr id="5" name="Object 3"/>
          <p:cNvGraphicFramePr>
            <a:graphicFrameLocks noChangeAspect="1"/>
          </p:cNvGraphicFramePr>
          <p:nvPr/>
        </p:nvGraphicFramePr>
        <p:xfrm>
          <a:off x="7061142" y="642937"/>
          <a:ext cx="1786670" cy="735788"/>
        </p:xfrm>
        <a:graphic>
          <a:graphicData uri="http://schemas.openxmlformats.org/presentationml/2006/ole">
            <mc:AlternateContent xmlns:mc="http://schemas.openxmlformats.org/markup-compatibility/2006">
              <mc:Choice xmlns:v="urn:schemas-microsoft-com:vml" Requires="v">
                <p:oleObj spid="_x0000_s324616" name="图像文档" r:id="rId2" imgW="3886200" imgH="1600200" progId="">
                  <p:embed/>
                </p:oleObj>
              </mc:Choice>
              <mc:Fallback>
                <p:oleObj name="图像文档" r:id="rId2" imgW="3886200" imgH="1600200"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142" y="642937"/>
                        <a:ext cx="1786670" cy="735788"/>
                      </a:xfrm>
                      <a:prstGeom prst="rect">
                        <a:avLst/>
                      </a:prstGeom>
                      <a:noFill/>
                      <a:ln>
                        <a:noFill/>
                      </a:ln>
                    </p:spPr>
                  </p:pic>
                </p:oleObj>
              </mc:Fallback>
            </mc:AlternateContent>
          </a:graphicData>
        </a:graphic>
      </p:graphicFrame>
    </p:spTree>
  </p:cSld>
  <p:clrMapOvr>
    <a:masterClrMapping/>
  </p:clrMapOvr>
  <p:transition>
    <p:fade/>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pPr algn="l" eaLnBrk="1" hangingPunct="1">
              <a:defRPr/>
            </a:pPr>
            <a:r>
              <a:rPr lang="zh-CN" altLang="en-US" sz="3600" b="1" dirty="0">
                <a:solidFill>
                  <a:schemeClr val="bg1"/>
                </a:solidFill>
                <a:effectLst>
                  <a:outerShdw blurRad="38100" dist="38100" dir="2700000" algn="tl">
                    <a:srgbClr val="C0C0C0"/>
                  </a:outerShdw>
                </a:effectLst>
                <a:latin typeface="楷体_GB2312" pitchFamily="49" charset="-122"/>
                <a:ea typeface="楷体_GB2312" pitchFamily="49" charset="-122"/>
              </a:rPr>
              <a:t>通信图</a:t>
            </a:r>
            <a:endParaRPr lang="zh-CN" altLang="en-US" sz="3600" b="1" dirty="0">
              <a:solidFill>
                <a:schemeClr val="bg1"/>
              </a:solidFill>
              <a:effectLst>
                <a:outerShdw blurRad="38100" dist="38100" dir="2700000" algn="tl">
                  <a:srgbClr val="C0C0C0"/>
                </a:outerShdw>
              </a:effectLst>
              <a:latin typeface="楷体_GB2312" pitchFamily="49" charset="-122"/>
              <a:ea typeface="楷体_GB2312" pitchFamily="49" charset="-122"/>
            </a:endParaRPr>
          </a:p>
        </p:txBody>
      </p:sp>
      <p:sp>
        <p:nvSpPr>
          <p:cNvPr id="80899" name="Rectangle 3"/>
          <p:cNvSpPr>
            <a:spLocks noGrp="1" noChangeArrowheads="1"/>
          </p:cNvSpPr>
          <p:nvPr>
            <p:ph type="body" idx="1"/>
          </p:nvPr>
        </p:nvSpPr>
        <p:spPr/>
        <p:txBody>
          <a:bodyPr/>
          <a:lstStyle/>
          <a:p>
            <a:pPr eaLnBrk="1" hangingPunct="1"/>
            <a:r>
              <a:rPr lang="zh-CN" altLang="en-US" sz="2400" dirty="0">
                <a:ea typeface="楷体_GB2312" pitchFamily="49" charset="-122"/>
              </a:rPr>
              <a:t>通信图是顺序图的一种变化形式，用于描述相互协作的对象间的交互关系和链接关系。</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80900"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785786" y="2643182"/>
            <a:ext cx="7777163" cy="344805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graphicFrame>
        <p:nvGraphicFramePr>
          <p:cNvPr id="6" name="Object 3"/>
          <p:cNvGraphicFramePr>
            <a:graphicFrameLocks noChangeAspect="1"/>
          </p:cNvGraphicFramePr>
          <p:nvPr/>
        </p:nvGraphicFramePr>
        <p:xfrm>
          <a:off x="7164288" y="582816"/>
          <a:ext cx="1786670" cy="735788"/>
        </p:xfrm>
        <a:graphic>
          <a:graphicData uri="http://schemas.openxmlformats.org/presentationml/2006/ole">
            <mc:AlternateContent xmlns:mc="http://schemas.openxmlformats.org/markup-compatibility/2006">
              <mc:Choice xmlns:v="urn:schemas-microsoft-com:vml" Requires="v">
                <p:oleObj spid="_x0000_s325640" name="图像文档" r:id="rId2" imgW="3886200" imgH="1600200" progId="">
                  <p:embed/>
                </p:oleObj>
              </mc:Choice>
              <mc:Fallback>
                <p:oleObj name="图像文档" r:id="rId2" imgW="3886200" imgH="1600200"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582816"/>
                        <a:ext cx="1786670" cy="735788"/>
                      </a:xfrm>
                      <a:prstGeom prst="rect">
                        <a:avLst/>
                      </a:prstGeom>
                      <a:noFill/>
                      <a:ln>
                        <a:noFill/>
                      </a:ln>
                    </p:spPr>
                  </p:pic>
                </p:oleObj>
              </mc:Fallback>
            </mc:AlternateContent>
          </a:graphicData>
        </a:graphic>
      </p:graphicFrame>
    </p:spTree>
  </p:cSld>
  <p:clrMapOvr>
    <a:masterClrMapping/>
  </p:clrMapOvr>
  <p:transition>
    <p:fad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body" idx="1"/>
          </p:nvPr>
        </p:nvSpPr>
        <p:spPr>
          <a:xfrm>
            <a:off x="468313" y="1500173"/>
            <a:ext cx="8280400" cy="5178439"/>
          </a:xfrm>
        </p:spPr>
        <p:txBody>
          <a:bodyPr/>
          <a:lstStyle/>
          <a:p>
            <a:pPr eaLnBrk="1" hangingPunct="1">
              <a:lnSpc>
                <a:spcPct val="110000"/>
              </a:lnSpc>
              <a:buFontTx/>
              <a:buNone/>
              <a:defRPr/>
            </a:pPr>
            <a:r>
              <a:rPr lang="en-US" altLang="zh-CN" sz="2800" b="0" dirty="0">
                <a:latin typeface="楷体_GB2312" pitchFamily="49" charset="-122"/>
                <a:ea typeface="宋体" panose="02010600030101010101" pitchFamily="2" charset="-122"/>
              </a:rPr>
              <a:t>  </a:t>
            </a:r>
            <a:r>
              <a:rPr lang="zh-CN" altLang="en-US" sz="2800" dirty="0">
                <a:latin typeface="楷体_GB2312" pitchFamily="49" charset="-122"/>
                <a:ea typeface="宋体" panose="02010600030101010101" pitchFamily="2" charset="-122"/>
              </a:rPr>
              <a:t>状态图：描述一个特定对象的所有可能的状态以及引起状态转换的事件。大多数面向对象技术都用状态图表示单个对象在其生命期中的行为。一个状态图包括一系列状态、事件以及状态之间的转移。</a:t>
            </a:r>
            <a:endParaRPr lang="zh-CN" altLang="en-US" sz="2800" dirty="0">
              <a:latin typeface="楷体_GB2312" pitchFamily="49" charset="-122"/>
              <a:ea typeface="宋体" panose="02010600030101010101" pitchFamily="2" charset="-122"/>
            </a:endParaRPr>
          </a:p>
          <a:p>
            <a:pPr eaLnBrk="1" hangingPunct="1">
              <a:lnSpc>
                <a:spcPct val="110000"/>
              </a:lnSpc>
              <a:buFont typeface="Wingdings" panose="05000000000000000000" pitchFamily="2" charset="2"/>
              <a:buChar char="l"/>
              <a:defRPr/>
            </a:pPr>
            <a:r>
              <a:rPr lang="en-US" altLang="zh-CN" sz="2400" dirty="0">
                <a:latin typeface="楷体_GB2312" pitchFamily="49" charset="-122"/>
                <a:ea typeface="楷体_GB2312" pitchFamily="49" charset="-122"/>
              </a:rPr>
              <a:t> </a:t>
            </a:r>
            <a:r>
              <a:rPr lang="zh-CN" altLang="en-US" sz="2400" b="1" dirty="0">
                <a:solidFill>
                  <a:srgbClr val="C00000"/>
                </a:solidFill>
                <a:latin typeface="楷体_GB2312" pitchFamily="49" charset="-122"/>
                <a:ea typeface="楷体_GB2312" pitchFamily="49" charset="-122"/>
              </a:rPr>
              <a:t>状态</a:t>
            </a:r>
            <a:endParaRPr lang="zh-CN" altLang="en-US" sz="2400" b="1" dirty="0">
              <a:solidFill>
                <a:srgbClr val="C00000"/>
              </a:solidFill>
              <a:latin typeface="楷体_GB2312" pitchFamily="49" charset="-122"/>
              <a:ea typeface="楷体_GB2312" pitchFamily="49" charset="-122"/>
            </a:endParaRPr>
          </a:p>
          <a:p>
            <a:pPr eaLnBrk="1" hangingPunct="1">
              <a:lnSpc>
                <a:spcPct val="110000"/>
              </a:lnSpc>
              <a:defRPr/>
            </a:pPr>
            <a:r>
              <a:rPr lang="zh-CN" altLang="en-US" sz="2400" dirty="0">
                <a:latin typeface="楷体_GB2312" pitchFamily="49" charset="-122"/>
                <a:ea typeface="楷体_GB2312" pitchFamily="49" charset="-122"/>
              </a:rPr>
              <a:t>所有对象都具有状态，状态是对象执行了一系列活动的结果。当某个事件发生后，对象的状态将发生变化。在状态图中定义的状态可能有：</a:t>
            </a:r>
            <a:r>
              <a:rPr lang="zh-CN" altLang="en-US" sz="2400" dirty="0">
                <a:solidFill>
                  <a:srgbClr val="0000FF"/>
                </a:solidFill>
                <a:latin typeface="楷体_GB2312" pitchFamily="49" charset="-122"/>
                <a:ea typeface="楷体_GB2312" pitchFamily="49" charset="-122"/>
              </a:rPr>
              <a:t>初态</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初始状态</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a:t>
            </a:r>
            <a:r>
              <a:rPr lang="zh-CN" altLang="en-US" sz="2400" dirty="0">
                <a:solidFill>
                  <a:srgbClr val="0000FF"/>
                </a:solidFill>
                <a:latin typeface="楷体_GB2312" pitchFamily="49" charset="-122"/>
                <a:ea typeface="楷体_GB2312" pitchFamily="49" charset="-122"/>
              </a:rPr>
              <a:t>终态</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最终状态</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a:t>
            </a:r>
            <a:r>
              <a:rPr lang="zh-CN" altLang="en-US" sz="2400" dirty="0">
                <a:solidFill>
                  <a:srgbClr val="0000FF"/>
                </a:solidFill>
                <a:latin typeface="楷体_GB2312" pitchFamily="49" charset="-122"/>
                <a:ea typeface="楷体_GB2312" pitchFamily="49" charset="-122"/>
              </a:rPr>
              <a:t>中间状态</a:t>
            </a:r>
            <a:r>
              <a:rPr lang="zh-CN" altLang="en-US" sz="2400" dirty="0">
                <a:latin typeface="楷体_GB2312" pitchFamily="49" charset="-122"/>
                <a:ea typeface="楷体_GB2312" pitchFamily="49" charset="-122"/>
              </a:rPr>
              <a:t>和</a:t>
            </a:r>
            <a:r>
              <a:rPr lang="zh-CN" altLang="en-US" sz="2400" dirty="0">
                <a:solidFill>
                  <a:srgbClr val="0000FF"/>
                </a:solidFill>
                <a:latin typeface="楷体_GB2312" pitchFamily="49" charset="-122"/>
                <a:ea typeface="楷体_GB2312" pitchFamily="49" charset="-122"/>
              </a:rPr>
              <a:t>复合状态</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eaLnBrk="1" hangingPunct="1">
              <a:lnSpc>
                <a:spcPct val="110000"/>
              </a:lnSpc>
              <a:defRPr/>
            </a:pPr>
            <a:r>
              <a:rPr lang="zh-CN" altLang="en-US" sz="2400" dirty="0">
                <a:latin typeface="楷体_GB2312" pitchFamily="49" charset="-122"/>
                <a:ea typeface="楷体_GB2312" pitchFamily="49" charset="-122"/>
              </a:rPr>
              <a:t>在一张状态图中只能有</a:t>
            </a:r>
            <a:r>
              <a:rPr lang="zh-CN" altLang="en-US" sz="2400" dirty="0">
                <a:solidFill>
                  <a:srgbClr val="0000FF"/>
                </a:solidFill>
                <a:latin typeface="楷体_GB2312" pitchFamily="49" charset="-122"/>
                <a:ea typeface="楷体_GB2312" pitchFamily="49" charset="-122"/>
              </a:rPr>
              <a:t>一个初态</a:t>
            </a:r>
            <a:r>
              <a:rPr lang="zh-CN" altLang="en-US" sz="2400" dirty="0">
                <a:latin typeface="楷体_GB2312" pitchFamily="49" charset="-122"/>
                <a:ea typeface="楷体_GB2312" pitchFamily="49" charset="-122"/>
              </a:rPr>
              <a:t>，而</a:t>
            </a:r>
            <a:r>
              <a:rPr lang="zh-CN" altLang="en-US" sz="2400" dirty="0">
                <a:solidFill>
                  <a:srgbClr val="0000FF"/>
                </a:solidFill>
                <a:latin typeface="楷体_GB2312" pitchFamily="49" charset="-122"/>
                <a:ea typeface="楷体_GB2312" pitchFamily="49" charset="-122"/>
              </a:rPr>
              <a:t>终态则可以有多个</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状态图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graphicFrame>
        <p:nvGraphicFramePr>
          <p:cNvPr id="6" name="Object 3"/>
          <p:cNvGraphicFramePr>
            <a:graphicFrameLocks noChangeAspect="1"/>
          </p:cNvGraphicFramePr>
          <p:nvPr/>
        </p:nvGraphicFramePr>
        <p:xfrm>
          <a:off x="251520" y="595778"/>
          <a:ext cx="1786670" cy="735788"/>
        </p:xfrm>
        <a:graphic>
          <a:graphicData uri="http://schemas.openxmlformats.org/presentationml/2006/ole">
            <mc:AlternateContent xmlns:mc="http://schemas.openxmlformats.org/markup-compatibility/2006">
              <mc:Choice xmlns:v="urn:schemas-microsoft-com:vml" Requires="v">
                <p:oleObj spid="_x0000_s326664" name="图像文档" r:id="rId1" imgW="3886200" imgH="1600200" progId="">
                  <p:embed/>
                </p:oleObj>
              </mc:Choice>
              <mc:Fallback>
                <p:oleObj name="图像文档" r:id="rId1" imgW="3886200" imgH="16002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95778"/>
                        <a:ext cx="1786670" cy="735788"/>
                      </a:xfrm>
                      <a:prstGeom prst="rect">
                        <a:avLst/>
                      </a:prstGeom>
                      <a:noFill/>
                      <a:ln>
                        <a:noFill/>
                      </a:ln>
                    </p:spPr>
                  </p:pic>
                </p:oleObj>
              </mc:Fallback>
            </mc:AlternateContent>
          </a:graphicData>
        </a:graphic>
      </p:graphicFrame>
    </p:spTree>
  </p:cSld>
  <p:clrMapOvr>
    <a:masterClrMapping/>
  </p:clrMapOvr>
  <p:transition>
    <p:random/>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366713" y="1700213"/>
          <a:ext cx="8777287" cy="2819400"/>
        </p:xfrm>
        <a:graphic>
          <a:graphicData uri="http://schemas.openxmlformats.org/presentationml/2006/ole">
            <mc:AlternateContent xmlns:mc="http://schemas.openxmlformats.org/markup-compatibility/2006">
              <mc:Choice xmlns:v="urn:schemas-microsoft-com:vml" Requires="v">
                <p:oleObj spid="_x0000_s2067" name="位图图像" r:id="rId1" imgW="5514975" imgH="1771650" progId="PBrush">
                  <p:embed/>
                </p:oleObj>
              </mc:Choice>
              <mc:Fallback>
                <p:oleObj name="位图图像" r:id="rId1" imgW="5514975" imgH="1771650"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700213"/>
                        <a:ext cx="877728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Text Box 3"/>
          <p:cNvSpPr txBox="1">
            <a:spLocks noChangeArrowheads="1"/>
          </p:cNvSpPr>
          <p:nvPr/>
        </p:nvSpPr>
        <p:spPr bwMode="auto">
          <a:xfrm>
            <a:off x="3059113" y="4848225"/>
            <a:ext cx="2622550" cy="457200"/>
          </a:xfrm>
          <a:prstGeom prst="rect">
            <a:avLst/>
          </a:prstGeom>
          <a:noFill/>
          <a:ln w="9525">
            <a:noFill/>
            <a:miter lim="800000"/>
          </a:ln>
        </p:spPr>
        <p:txBody>
          <a:bodyPr wrap="none">
            <a:spAutoFit/>
          </a:bodyPr>
          <a:lstStyle/>
          <a:p>
            <a:r>
              <a:rPr kumimoji="1" lang="zh-CN" altLang="en-US" sz="2400" dirty="0">
                <a:latin typeface="宋体" panose="02010600030101010101" pitchFamily="2" charset="-122"/>
                <a:ea typeface="宋体" panose="02010600030101010101" pitchFamily="2" charset="-122"/>
              </a:rPr>
              <a:t>支票对象的状态图</a:t>
            </a:r>
            <a:endParaRPr kumimoji="1" lang="zh-CN" altLang="en-US" sz="2400" dirty="0">
              <a:latin typeface="宋体" panose="02010600030101010101" pitchFamily="2" charset="-122"/>
              <a:ea typeface="宋体" panose="02010600030101010101" pitchFamily="2" charset="-122"/>
            </a:endParaRPr>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状态图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graphicFrame>
        <p:nvGraphicFramePr>
          <p:cNvPr id="7" name="Object 3"/>
          <p:cNvGraphicFramePr>
            <a:graphicFrameLocks noChangeAspect="1"/>
          </p:cNvGraphicFramePr>
          <p:nvPr/>
        </p:nvGraphicFramePr>
        <p:xfrm>
          <a:off x="7357330" y="621178"/>
          <a:ext cx="1786670" cy="735788"/>
        </p:xfrm>
        <a:graphic>
          <a:graphicData uri="http://schemas.openxmlformats.org/presentationml/2006/ole">
            <mc:AlternateContent xmlns:mc="http://schemas.openxmlformats.org/markup-compatibility/2006">
              <mc:Choice xmlns:v="urn:schemas-microsoft-com:vml" Requires="v">
                <p:oleObj spid="_x0000_s2068" name="图像文档" r:id="rId3" imgW="3886200" imgH="1600200" progId="">
                  <p:embed/>
                </p:oleObj>
              </mc:Choice>
              <mc:Fallback>
                <p:oleObj name="图像文档" r:id="rId3" imgW="3886200" imgH="16002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330" y="621178"/>
                        <a:ext cx="1786670" cy="735788"/>
                      </a:xfrm>
                      <a:prstGeom prst="rect">
                        <a:avLst/>
                      </a:prstGeom>
                      <a:noFill/>
                      <a:ln>
                        <a:noFill/>
                      </a:ln>
                    </p:spPr>
                  </p:pic>
                </p:oleObj>
              </mc:Fallback>
            </mc:AlternateContent>
          </a:graphicData>
        </a:graphic>
      </p:graphicFrame>
    </p:spTree>
  </p:cSld>
  <p:clrMapOvr>
    <a:masterClrMapping/>
  </p:clrMapOvr>
  <p:transition>
    <p:fade/>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body" idx="1"/>
          </p:nvPr>
        </p:nvSpPr>
        <p:spPr>
          <a:xfrm>
            <a:off x="560388" y="1566866"/>
            <a:ext cx="8332787" cy="2362200"/>
          </a:xfrm>
        </p:spPr>
        <p:txBody>
          <a:bodyPr/>
          <a:lstStyle/>
          <a:p>
            <a:pPr eaLnBrk="1" hangingPunct="1">
              <a:lnSpc>
                <a:spcPct val="115000"/>
              </a:lnSpc>
              <a:defRPr/>
            </a:pPr>
            <a:r>
              <a:rPr lang="zh-CN" altLang="en-US" sz="2800" dirty="0">
                <a:solidFill>
                  <a:srgbClr val="0000FF"/>
                </a:solidFill>
                <a:latin typeface="楷体_GB2312" pitchFamily="49" charset="-122"/>
                <a:ea typeface="楷体_GB2312" pitchFamily="49" charset="-122"/>
              </a:rPr>
              <a:t>中间状态</a:t>
            </a:r>
            <a:r>
              <a:rPr lang="zh-CN" altLang="en-US" sz="2800" dirty="0">
                <a:latin typeface="楷体_GB2312" pitchFamily="49" charset="-122"/>
                <a:ea typeface="楷体_GB2312" pitchFamily="49" charset="-122"/>
              </a:rPr>
              <a:t>用</a:t>
            </a:r>
            <a:r>
              <a:rPr lang="zh-CN" altLang="en-US" sz="2800" dirty="0">
                <a:solidFill>
                  <a:srgbClr val="FF3300"/>
                </a:solidFill>
                <a:latin typeface="楷体_GB2312" pitchFamily="49" charset="-122"/>
                <a:ea typeface="楷体_GB2312" pitchFamily="49" charset="-122"/>
              </a:rPr>
              <a:t>圆角矩形</a:t>
            </a:r>
            <a:r>
              <a:rPr lang="zh-CN" altLang="en-US" sz="2800" dirty="0">
                <a:latin typeface="楷体_GB2312" pitchFamily="49" charset="-122"/>
                <a:ea typeface="楷体_GB2312" pitchFamily="49" charset="-122"/>
              </a:rPr>
              <a:t>表示，可能包含三个部分，第一部分为</a:t>
            </a:r>
            <a:r>
              <a:rPr lang="zh-CN" altLang="en-US" sz="2800" dirty="0">
                <a:solidFill>
                  <a:srgbClr val="0000FF"/>
                </a:solidFill>
                <a:latin typeface="楷体_GB2312" pitchFamily="49" charset="-122"/>
                <a:ea typeface="楷体_GB2312" pitchFamily="49" charset="-122"/>
              </a:rPr>
              <a:t>状态的名称</a:t>
            </a:r>
            <a:r>
              <a:rPr lang="zh-CN" altLang="en-US" sz="2800" dirty="0">
                <a:latin typeface="楷体_GB2312" pitchFamily="49" charset="-122"/>
                <a:ea typeface="楷体_GB2312" pitchFamily="49" charset="-122"/>
              </a:rPr>
              <a:t>；第二部分为</a:t>
            </a:r>
            <a:r>
              <a:rPr lang="zh-CN" altLang="en-US" sz="2800" dirty="0">
                <a:solidFill>
                  <a:srgbClr val="0000FF"/>
                </a:solidFill>
                <a:latin typeface="楷体_GB2312" pitchFamily="49" charset="-122"/>
                <a:ea typeface="楷体_GB2312" pitchFamily="49" charset="-122"/>
              </a:rPr>
              <a:t>状态变量的名字和值</a:t>
            </a:r>
            <a:r>
              <a:rPr lang="zh-CN" altLang="en-US" sz="2800" dirty="0">
                <a:latin typeface="楷体_GB2312" pitchFamily="49" charset="-122"/>
                <a:ea typeface="楷体_GB2312" pitchFamily="49" charset="-122"/>
              </a:rPr>
              <a:t>，这部分是可选的；第三部分是</a:t>
            </a:r>
            <a:r>
              <a:rPr lang="zh-CN" altLang="en-US" sz="2800" dirty="0">
                <a:solidFill>
                  <a:srgbClr val="0000FF"/>
                </a:solidFill>
                <a:latin typeface="楷体_GB2312" pitchFamily="49" charset="-122"/>
                <a:ea typeface="楷体_GB2312" pitchFamily="49" charset="-122"/>
              </a:rPr>
              <a:t>活动表</a:t>
            </a:r>
            <a:r>
              <a:rPr lang="zh-CN" altLang="en-US" sz="2800" dirty="0">
                <a:latin typeface="楷体_GB2312" pitchFamily="49" charset="-122"/>
                <a:ea typeface="楷体_GB2312" pitchFamily="49" charset="-122"/>
              </a:rPr>
              <a:t>，这部分也是可选的。</a:t>
            </a:r>
            <a:endParaRPr lang="zh-CN" altLang="en-US" sz="2800" dirty="0">
              <a:ea typeface="楷体_GB2312" pitchFamily="49" charset="-122"/>
            </a:endParaRPr>
          </a:p>
        </p:txBody>
      </p:sp>
      <p:graphicFrame>
        <p:nvGraphicFramePr>
          <p:cNvPr id="3074" name="Object 3"/>
          <p:cNvGraphicFramePr>
            <a:graphicFrameLocks noChangeAspect="1"/>
          </p:cNvGraphicFramePr>
          <p:nvPr/>
        </p:nvGraphicFramePr>
        <p:xfrm>
          <a:off x="2627313" y="3768744"/>
          <a:ext cx="4572000" cy="2374900"/>
        </p:xfrm>
        <a:graphic>
          <a:graphicData uri="http://schemas.openxmlformats.org/presentationml/2006/ole">
            <mc:AlternateContent xmlns:mc="http://schemas.openxmlformats.org/markup-compatibility/2006">
              <mc:Choice xmlns:v="urn:schemas-microsoft-com:vml" Requires="v">
                <p:oleObj spid="_x0000_s3084" name="图像文档" r:id="rId1" imgW="3886200" imgH="2019300" progId="">
                  <p:embed/>
                </p:oleObj>
              </mc:Choice>
              <mc:Fallback>
                <p:oleObj name="图像文档" r:id="rId1" imgW="3886200" imgH="20193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768744"/>
                        <a:ext cx="4572000" cy="237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76" name="Text Box 4"/>
          <p:cNvSpPr txBox="1">
            <a:spLocks noChangeArrowheads="1"/>
          </p:cNvSpPr>
          <p:nvPr/>
        </p:nvSpPr>
        <p:spPr bwMode="auto">
          <a:xfrm>
            <a:off x="4067175" y="6092825"/>
            <a:ext cx="1403350" cy="457200"/>
          </a:xfrm>
          <a:prstGeom prst="rect">
            <a:avLst/>
          </a:prstGeom>
          <a:noFill/>
          <a:ln w="9525">
            <a:noFill/>
            <a:miter lim="800000"/>
          </a:ln>
        </p:spPr>
        <p:txBody>
          <a:bodyPr wrap="none">
            <a:spAutoFit/>
          </a:bodyPr>
          <a:lstStyle/>
          <a:p>
            <a:r>
              <a:rPr kumimoji="1" lang="zh-CN" altLang="en-US" sz="2400" dirty="0">
                <a:latin typeface="宋体" panose="02010600030101010101" pitchFamily="2" charset="-122"/>
                <a:ea typeface="宋体" panose="02010600030101010101" pitchFamily="2" charset="-122"/>
              </a:rPr>
              <a:t>中间状态</a:t>
            </a:r>
            <a:endParaRPr kumimoji="1" lang="zh-CN" altLang="en-US" sz="2400" dirty="0">
              <a:latin typeface="宋体" panose="02010600030101010101" pitchFamily="2" charset="-122"/>
              <a:ea typeface="宋体" panose="02010600030101010101" pitchFamily="2" charset="-122"/>
            </a:endParaRPr>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状态图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2428860" y="5929330"/>
            <a:ext cx="5445722" cy="461665"/>
          </a:xfrm>
          <a:prstGeom prst="rect">
            <a:avLst/>
          </a:prstGeom>
          <a:noFill/>
          <a:ln w="9525">
            <a:noFill/>
            <a:miter lim="800000"/>
          </a:ln>
        </p:spPr>
        <p:txBody>
          <a:bodyPr wrap="none">
            <a:spAutoFit/>
          </a:bodyPr>
          <a:lstStyle/>
          <a:p>
            <a:r>
              <a:rPr kumimoji="1" lang="zh-CN" altLang="en-US" sz="2400" b="1" dirty="0">
                <a:latin typeface="宋体" panose="02010600030101010101" pitchFamily="2" charset="-122"/>
                <a:ea typeface="宋体" panose="02010600030101010101" pitchFamily="2" charset="-122"/>
              </a:rPr>
              <a:t>电梯对象的状态图</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本状态图没有终点</a:t>
            </a:r>
            <a:r>
              <a:rPr kumimoji="1" lang="en-US" altLang="zh-CN" sz="2400" b="1" dirty="0">
                <a:latin typeface="宋体" panose="02010600030101010101" pitchFamily="2" charset="-122"/>
                <a:ea typeface="宋体" panose="02010600030101010101" pitchFamily="2" charset="-122"/>
              </a:rPr>
              <a:t>)</a:t>
            </a:r>
            <a:endParaRPr kumimoji="1" lang="en-US" altLang="zh-CN" sz="2400" b="1" dirty="0">
              <a:latin typeface="宋体" panose="02010600030101010101" pitchFamily="2" charset="-122"/>
              <a:ea typeface="宋体" panose="02010600030101010101" pitchFamily="2" charset="-122"/>
            </a:endParaRPr>
          </a:p>
        </p:txBody>
      </p:sp>
      <p:pic>
        <p:nvPicPr>
          <p:cNvPr id="82947" name="Picture 5"/>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214414" y="1500174"/>
            <a:ext cx="6913563" cy="4341813"/>
          </a:xfrm>
          <a:prstGeom prst="rect">
            <a:avLst/>
          </a:prstGeom>
          <a:noFill/>
          <a:ln w="9525">
            <a:noFill/>
            <a:miter lim="800000"/>
            <a:headEnd/>
            <a:tailEnd/>
          </a:ln>
        </p:spPr>
      </p:pic>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状态图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pPr>
              <a:defRPr/>
            </a:pPr>
            <a:fld id="{28AAD8B6-8163-45BA-ACCF-00DAA9332CD2}" type="slidenum">
              <a:rPr lang="en-US" altLang="zh-CN" smtClean="0"/>
            </a:fld>
            <a:endParaRPr lang="en-US" altLang="zh-CN"/>
          </a:p>
        </p:txBody>
      </p:sp>
    </p:spTree>
  </p:cSld>
  <p:clrMapOvr>
    <a:masterClrMapping/>
  </p:clrMapOvr>
  <p:transition>
    <p:random/>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2428860" y="2428868"/>
          <a:ext cx="6072230" cy="3641531"/>
        </p:xfrm>
        <a:graphic>
          <a:graphicData uri="http://schemas.openxmlformats.org/presentationml/2006/ole">
            <mc:AlternateContent xmlns:mc="http://schemas.openxmlformats.org/markup-compatibility/2006">
              <mc:Choice xmlns:v="urn:schemas-microsoft-com:vml" Requires="v">
                <p:oleObj spid="_x0000_s4108" name="位图图像" r:id="rId1" imgW="6115050" imgH="3667125" progId="PBrush">
                  <p:embed/>
                </p:oleObj>
              </mc:Choice>
              <mc:Fallback>
                <p:oleObj name="位图图像" r:id="rId1" imgW="6115050" imgH="3667125"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60" y="2428868"/>
                        <a:ext cx="6072230" cy="3641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3779" name="Text Box 3"/>
          <p:cNvSpPr txBox="1">
            <a:spLocks noChangeArrowheads="1"/>
          </p:cNvSpPr>
          <p:nvPr/>
        </p:nvSpPr>
        <p:spPr bwMode="auto">
          <a:xfrm>
            <a:off x="0" y="1500174"/>
            <a:ext cx="8305800" cy="946150"/>
          </a:xfrm>
          <a:prstGeom prst="rect">
            <a:avLst/>
          </a:prstGeom>
          <a:noFill/>
          <a:ln w="12700" cap="sq">
            <a:noFill/>
            <a:miter lim="800000"/>
            <a:headEnd type="none" w="sm" len="sm"/>
            <a:tailEnd type="none" w="med" len="lg"/>
          </a:ln>
          <a:effectLst/>
        </p:spPr>
        <p:txBody>
          <a:bodyPr>
            <a:spAutoFit/>
          </a:bodyPr>
          <a:lstStyle/>
          <a:p>
            <a:pPr>
              <a:spcBef>
                <a:spcPct val="50000"/>
              </a:spcBef>
              <a:defRPr/>
            </a:pPr>
            <a:r>
              <a:rPr kumimoji="1" lang="zh-CN" altLang="en-US" sz="2800" b="1" dirty="0">
                <a:effectLst>
                  <a:outerShdw blurRad="38100" dist="38100" dir="2700000" algn="tl">
                    <a:srgbClr val="C0C0C0"/>
                  </a:outerShdw>
                </a:effectLst>
                <a:latin typeface="楷体_GB2312" pitchFamily="49" charset="-122"/>
                <a:ea typeface="楷体_GB2312" pitchFamily="49" charset="-122"/>
              </a:rPr>
              <a:t>例</a:t>
            </a:r>
            <a:r>
              <a:rPr kumimoji="1" lang="en-US" altLang="zh-CN" sz="2800" b="1" dirty="0">
                <a:effectLst>
                  <a:outerShdw blurRad="38100" dist="38100" dir="2700000" algn="tl">
                    <a:srgbClr val="C0C0C0"/>
                  </a:outerShdw>
                </a:effectLst>
                <a:latin typeface="楷体_GB2312" pitchFamily="49" charset="-122"/>
                <a:ea typeface="楷体_GB2312" pitchFamily="49" charset="-122"/>
              </a:rPr>
              <a:t>:</a:t>
            </a:r>
            <a:r>
              <a:rPr kumimoji="1" lang="zh-CN" altLang="en-US" sz="2800" b="1" dirty="0">
                <a:effectLst>
                  <a:outerShdw blurRad="38100" dist="38100" dir="2700000" algn="tl">
                    <a:srgbClr val="C0C0C0"/>
                  </a:outerShdw>
                </a:effectLst>
                <a:latin typeface="楷体_GB2312" pitchFamily="49" charset="-122"/>
                <a:ea typeface="楷体_GB2312" pitchFamily="49" charset="-122"/>
              </a:rPr>
              <a:t>带有事件说明的状态转换的例子</a:t>
            </a:r>
            <a:r>
              <a:rPr kumimoji="1" lang="en-US" altLang="zh-CN" sz="2800" b="1" dirty="0">
                <a:effectLst>
                  <a:outerShdw blurRad="38100" dist="38100" dir="2700000" algn="tl">
                    <a:srgbClr val="C0C0C0"/>
                  </a:outerShdw>
                </a:effectLst>
                <a:latin typeface="楷体_GB2312" pitchFamily="49" charset="-122"/>
                <a:ea typeface="楷体_GB2312" pitchFamily="49" charset="-122"/>
              </a:rPr>
              <a:t>,</a:t>
            </a:r>
            <a:r>
              <a:rPr kumimoji="1" lang="zh-CN" altLang="en-US" sz="2800" b="1" dirty="0">
                <a:effectLst>
                  <a:outerShdw blurRad="38100" dist="38100" dir="2700000" algn="tl">
                    <a:srgbClr val="C0C0C0"/>
                  </a:outerShdw>
                </a:effectLst>
                <a:latin typeface="楷体_GB2312" pitchFamily="49" charset="-122"/>
                <a:ea typeface="楷体_GB2312" pitchFamily="49" charset="-122"/>
              </a:rPr>
              <a:t>在上楼及下楼事件中增加参数</a:t>
            </a:r>
            <a:r>
              <a:rPr kumimoji="1" lang="en-US" altLang="zh-CN" sz="2800" b="1" dirty="0">
                <a:effectLst>
                  <a:outerShdw blurRad="38100" dist="38100" dir="2700000" algn="tl">
                    <a:srgbClr val="C0C0C0"/>
                  </a:outerShdw>
                </a:effectLst>
                <a:latin typeface="楷体_GB2312" pitchFamily="49" charset="-122"/>
                <a:ea typeface="楷体_GB2312" pitchFamily="49" charset="-122"/>
              </a:rPr>
              <a:t>floor.</a:t>
            </a:r>
            <a:endParaRPr kumimoji="1" lang="en-US" altLang="zh-CN" sz="2800" b="1" dirty="0">
              <a:effectLst>
                <a:outerShdw blurRad="38100" dist="38100" dir="2700000" algn="tl">
                  <a:srgbClr val="C0C0C0"/>
                </a:outerShdw>
              </a:effectLst>
              <a:latin typeface="楷体_GB2312" pitchFamily="49" charset="-122"/>
              <a:ea typeface="楷体_GB2312" pitchFamily="49" charset="-122"/>
            </a:endParaRPr>
          </a:p>
        </p:txBody>
      </p:sp>
      <p:sp>
        <p:nvSpPr>
          <p:cNvPr id="4100" name="Text Box 4"/>
          <p:cNvSpPr txBox="1">
            <a:spLocks noChangeArrowheads="1"/>
          </p:cNvSpPr>
          <p:nvPr/>
        </p:nvSpPr>
        <p:spPr bwMode="auto">
          <a:xfrm>
            <a:off x="1763713" y="6165850"/>
            <a:ext cx="5761037" cy="457200"/>
          </a:xfrm>
          <a:prstGeom prst="rect">
            <a:avLst/>
          </a:prstGeom>
          <a:noFill/>
          <a:ln w="12700" cap="sq">
            <a:noFill/>
            <a:miter lim="800000"/>
            <a:headEnd type="none" w="sm" len="sm"/>
            <a:tailEnd type="none" w="med" len="lg"/>
          </a:ln>
        </p:spPr>
        <p:txBody>
          <a:bodyPr>
            <a:spAutoFit/>
          </a:bodyPr>
          <a:lstStyle/>
          <a:p>
            <a:pPr algn="ctr">
              <a:spcBef>
                <a:spcPct val="50000"/>
              </a:spcBef>
            </a:pPr>
            <a:r>
              <a:rPr kumimoji="1" lang="zh-CN" altLang="en-US" sz="2400" b="1">
                <a:latin typeface="Times New Roman" panose="02020603050405020304" pitchFamily="18" charset="0"/>
              </a:rPr>
              <a:t>带有事件说明的状态转换</a:t>
            </a:r>
            <a:endParaRPr kumimoji="1" lang="zh-CN" altLang="en-US" sz="2400" b="1">
              <a:latin typeface="Times New Roman" panose="02020603050405020304" pitchFamily="18" charset="0"/>
            </a:endParaRPr>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状态图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2357422" y="2643182"/>
          <a:ext cx="5857916" cy="3512037"/>
        </p:xfrm>
        <a:graphic>
          <a:graphicData uri="http://schemas.openxmlformats.org/presentationml/2006/ole">
            <mc:AlternateContent xmlns:mc="http://schemas.openxmlformats.org/markup-compatibility/2006">
              <mc:Choice xmlns:v="urn:schemas-microsoft-com:vml" Requires="v">
                <p:oleObj spid="_x0000_s5132" name="位图图像" r:id="rId1" imgW="6134100" imgH="3676650" progId="PBrush">
                  <p:embed/>
                </p:oleObj>
              </mc:Choice>
              <mc:Fallback>
                <p:oleObj name="位图图像" r:id="rId1" imgW="6134100" imgH="3676650"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22" y="2643182"/>
                        <a:ext cx="5857916" cy="351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03" name="Text Box 3"/>
          <p:cNvSpPr txBox="1">
            <a:spLocks noChangeArrowheads="1"/>
          </p:cNvSpPr>
          <p:nvPr/>
        </p:nvSpPr>
        <p:spPr bwMode="auto">
          <a:xfrm>
            <a:off x="214282" y="1500174"/>
            <a:ext cx="8153400" cy="1187450"/>
          </a:xfrm>
          <a:prstGeom prst="rect">
            <a:avLst/>
          </a:prstGeom>
          <a:noFill/>
          <a:ln w="12700" cap="sq">
            <a:noFill/>
            <a:miter lim="800000"/>
            <a:headEnd type="none" w="sm" len="sm"/>
            <a:tailEnd type="none" w="med" len="lg"/>
          </a:ln>
          <a:effectLst/>
        </p:spPr>
        <p:txBody>
          <a:bodyPr>
            <a:spAutoFit/>
          </a:bodyPr>
          <a:lstStyle/>
          <a:p>
            <a:pPr>
              <a:spcBef>
                <a:spcPct val="50000"/>
              </a:spcBef>
              <a:defRPr/>
            </a:pPr>
            <a:r>
              <a:rPr kumimoji="1" lang="zh-CN" altLang="en-US" sz="2400" b="1" dirty="0">
                <a:effectLst>
                  <a:outerShdw blurRad="38100" dist="38100" dir="2700000" algn="tl">
                    <a:srgbClr val="C0C0C0"/>
                  </a:outerShdw>
                </a:effectLst>
                <a:latin typeface="楷体_GB2312" pitchFamily="49" charset="-122"/>
                <a:ea typeface="楷体_GB2312" pitchFamily="49" charset="-122"/>
              </a:rPr>
              <a:t>在</a:t>
            </a:r>
            <a:r>
              <a:rPr kumimoji="1" lang="zh-CN" altLang="en-US" sz="2400" b="1" dirty="0">
                <a:effectLst>
                  <a:outerShdw blurRad="38100" dist="38100" dir="2700000" algn="tl">
                    <a:srgbClr val="C0C0C0"/>
                  </a:outerShdw>
                </a:effectLst>
                <a:latin typeface="Times New Roman" panose="02020603050405020304"/>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空闲</a:t>
            </a:r>
            <a:r>
              <a:rPr kumimoji="1" lang="zh-CN" altLang="en-US" sz="2400" b="1" dirty="0">
                <a:effectLst>
                  <a:outerShdw blurRad="38100" dist="38100" dir="2700000" algn="tl">
                    <a:srgbClr val="C0C0C0"/>
                  </a:outerShdw>
                </a:effectLst>
                <a:latin typeface="Times New Roman" panose="02020603050405020304"/>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状态</a:t>
            </a:r>
            <a:r>
              <a:rPr kumimoji="1" lang="en-US" altLang="zh-CN" sz="2400" b="1" dirty="0">
                <a:effectLst>
                  <a:outerShdw blurRad="38100" dist="38100" dir="2700000" algn="tl">
                    <a:srgbClr val="C0C0C0"/>
                  </a:outerShdw>
                </a:effectLst>
                <a:latin typeface="楷体_GB2312" pitchFamily="49" charset="-122"/>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将属性</a:t>
            </a:r>
            <a:r>
              <a:rPr kumimoji="1" lang="en-US" altLang="zh-CN" sz="2400" b="1" dirty="0">
                <a:effectLst>
                  <a:outerShdw blurRad="38100" dist="38100" dir="2700000" algn="tl">
                    <a:srgbClr val="C0C0C0"/>
                  </a:outerShdw>
                </a:effectLst>
                <a:latin typeface="楷体_GB2312" pitchFamily="49" charset="-122"/>
                <a:ea typeface="楷体_GB2312" pitchFamily="49" charset="-122"/>
              </a:rPr>
              <a:t>timer</a:t>
            </a:r>
            <a:r>
              <a:rPr kumimoji="1" lang="zh-CN" altLang="en-US" sz="2400" b="1" dirty="0">
                <a:effectLst>
                  <a:outerShdw blurRad="38100" dist="38100" dir="2700000" algn="tl">
                    <a:srgbClr val="C0C0C0"/>
                  </a:outerShdw>
                </a:effectLst>
                <a:latin typeface="楷体_GB2312" pitchFamily="49" charset="-122"/>
                <a:ea typeface="楷体_GB2312" pitchFamily="49" charset="-122"/>
              </a:rPr>
              <a:t>的值置</a:t>
            </a:r>
            <a:r>
              <a:rPr kumimoji="1" lang="en-US" altLang="zh-CN" sz="2400" b="1" dirty="0">
                <a:effectLst>
                  <a:outerShdw blurRad="38100" dist="38100" dir="2700000" algn="tl">
                    <a:srgbClr val="C0C0C0"/>
                  </a:outerShdw>
                </a:effectLst>
                <a:latin typeface="楷体_GB2312" pitchFamily="49" charset="-122"/>
                <a:ea typeface="楷体_GB2312" pitchFamily="49" charset="-122"/>
              </a:rPr>
              <a:t>0,</a:t>
            </a:r>
            <a:r>
              <a:rPr kumimoji="1" lang="zh-CN" altLang="en-US" sz="2400" b="1" dirty="0">
                <a:effectLst>
                  <a:outerShdw blurRad="38100" dist="38100" dir="2700000" algn="tl">
                    <a:srgbClr val="C0C0C0"/>
                  </a:outerShdw>
                </a:effectLst>
                <a:latin typeface="楷体_GB2312" pitchFamily="49" charset="-122"/>
                <a:ea typeface="楷体_GB2312" pitchFamily="49" charset="-122"/>
              </a:rPr>
              <a:t>然后连续递增</a:t>
            </a:r>
            <a:r>
              <a:rPr kumimoji="1" lang="en-US" altLang="zh-CN" sz="2400" b="1" dirty="0">
                <a:effectLst>
                  <a:outerShdw blurRad="38100" dist="38100" dir="2700000" algn="tl">
                    <a:srgbClr val="C0C0C0"/>
                  </a:outerShdw>
                </a:effectLst>
                <a:latin typeface="楷体_GB2312" pitchFamily="49" charset="-122"/>
                <a:ea typeface="楷体_GB2312" pitchFamily="49" charset="-122"/>
              </a:rPr>
              <a:t>timer</a:t>
            </a:r>
            <a:r>
              <a:rPr kumimoji="1" lang="zh-CN" altLang="en-US" sz="2400" b="1" dirty="0">
                <a:effectLst>
                  <a:outerShdw blurRad="38100" dist="38100" dir="2700000" algn="tl">
                    <a:srgbClr val="C0C0C0"/>
                  </a:outerShdw>
                </a:effectLst>
                <a:latin typeface="楷体_GB2312" pitchFamily="49" charset="-122"/>
                <a:ea typeface="楷体_GB2312" pitchFamily="49" charset="-122"/>
              </a:rPr>
              <a:t>的值</a:t>
            </a:r>
            <a:r>
              <a:rPr kumimoji="1" lang="en-US" altLang="zh-CN" sz="2400" b="1" dirty="0">
                <a:effectLst>
                  <a:outerShdw blurRad="38100" dist="38100" dir="2700000" algn="tl">
                    <a:srgbClr val="C0C0C0"/>
                  </a:outerShdw>
                </a:effectLst>
                <a:latin typeface="楷体_GB2312" pitchFamily="49" charset="-122"/>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直到</a:t>
            </a:r>
            <a:r>
              <a:rPr kumimoji="1" lang="zh-CN" altLang="en-US" sz="2400" b="1" dirty="0">
                <a:effectLst>
                  <a:outerShdw blurRad="38100" dist="38100" dir="2700000" algn="tl">
                    <a:srgbClr val="C0C0C0"/>
                  </a:outerShdw>
                </a:effectLst>
                <a:latin typeface="Times New Roman" panose="02020603050405020304"/>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上楼</a:t>
            </a:r>
            <a:r>
              <a:rPr kumimoji="1" lang="zh-CN" altLang="en-US" sz="2400" b="1" dirty="0">
                <a:effectLst>
                  <a:outerShdw blurRad="38100" dist="38100" dir="2700000" algn="tl">
                    <a:srgbClr val="C0C0C0"/>
                  </a:outerShdw>
                </a:effectLst>
                <a:latin typeface="Times New Roman" panose="02020603050405020304"/>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或</a:t>
            </a:r>
            <a:r>
              <a:rPr kumimoji="1" lang="zh-CN" altLang="en-US" sz="2400" b="1" dirty="0">
                <a:effectLst>
                  <a:outerShdw blurRad="38100" dist="38100" dir="2700000" algn="tl">
                    <a:srgbClr val="C0C0C0"/>
                  </a:outerShdw>
                </a:effectLst>
                <a:latin typeface="Times New Roman" panose="02020603050405020304"/>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下楼</a:t>
            </a:r>
            <a:r>
              <a:rPr kumimoji="1" lang="zh-CN" altLang="en-US" sz="2400" b="1" dirty="0">
                <a:effectLst>
                  <a:outerShdw blurRad="38100" dist="38100" dir="2700000" algn="tl">
                    <a:srgbClr val="C0C0C0"/>
                  </a:outerShdw>
                </a:effectLst>
                <a:latin typeface="Times New Roman" panose="02020603050405020304"/>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事件发生</a:t>
            </a:r>
            <a:r>
              <a:rPr kumimoji="1" lang="en-US" altLang="zh-CN" sz="2400" b="1" dirty="0">
                <a:effectLst>
                  <a:outerShdw blurRad="38100" dist="38100" dir="2700000" algn="tl">
                    <a:srgbClr val="C0C0C0"/>
                  </a:outerShdw>
                </a:effectLst>
                <a:latin typeface="楷体_GB2312" pitchFamily="49" charset="-122"/>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或守卫条件</a:t>
            </a:r>
            <a:r>
              <a:rPr kumimoji="1" lang="zh-CN" altLang="en-US" sz="2400" b="1" dirty="0">
                <a:effectLst>
                  <a:outerShdw blurRad="38100" dist="38100" dir="2700000" algn="tl">
                    <a:srgbClr val="C0C0C0"/>
                  </a:outerShdw>
                </a:effectLst>
                <a:latin typeface="Times New Roman" panose="02020603050405020304"/>
                <a:ea typeface="楷体_GB2312" pitchFamily="49" charset="-122"/>
              </a:rPr>
              <a:t>“</a:t>
            </a:r>
            <a:r>
              <a:rPr kumimoji="1" lang="en-US" altLang="zh-CN" sz="2400" b="1" dirty="0">
                <a:effectLst>
                  <a:outerShdw blurRad="38100" dist="38100" dir="2700000" algn="tl">
                    <a:srgbClr val="C0C0C0"/>
                  </a:outerShdw>
                </a:effectLst>
                <a:latin typeface="楷体_GB2312" pitchFamily="49" charset="-122"/>
                <a:ea typeface="楷体_GB2312" pitchFamily="49" charset="-122"/>
              </a:rPr>
              <a:t>timer=</a:t>
            </a:r>
            <a:r>
              <a:rPr kumimoji="1" lang="zh-CN" altLang="en-US" sz="2400" b="1" dirty="0">
                <a:effectLst>
                  <a:outerShdw blurRad="38100" dist="38100" dir="2700000" algn="tl">
                    <a:srgbClr val="C0C0C0"/>
                  </a:outerShdw>
                </a:effectLst>
                <a:latin typeface="楷体_GB2312" pitchFamily="49" charset="-122"/>
                <a:ea typeface="楷体_GB2312" pitchFamily="49" charset="-122"/>
              </a:rPr>
              <a:t>超时值</a:t>
            </a:r>
            <a:r>
              <a:rPr kumimoji="1" lang="zh-CN" altLang="en-US" sz="2400" b="1" dirty="0">
                <a:effectLst>
                  <a:outerShdw blurRad="38100" dist="38100" dir="2700000" algn="tl">
                    <a:srgbClr val="C0C0C0"/>
                  </a:outerShdw>
                </a:effectLst>
                <a:latin typeface="Times New Roman" panose="02020603050405020304"/>
                <a:ea typeface="楷体_GB2312" pitchFamily="49" charset="-122"/>
              </a:rPr>
              <a:t>”</a:t>
            </a:r>
            <a:r>
              <a:rPr kumimoji="1" lang="zh-CN" altLang="en-US" sz="2400" b="1" dirty="0">
                <a:effectLst>
                  <a:outerShdw blurRad="38100" dist="38100" dir="2700000" algn="tl">
                    <a:srgbClr val="C0C0C0"/>
                  </a:outerShdw>
                </a:effectLst>
                <a:latin typeface="楷体_GB2312" pitchFamily="49" charset="-122"/>
                <a:ea typeface="楷体_GB2312" pitchFamily="49" charset="-122"/>
              </a:rPr>
              <a:t>。</a:t>
            </a:r>
            <a:endParaRPr kumimoji="1" lang="zh-CN" altLang="en-US" sz="2400" b="1" dirty="0">
              <a:effectLst>
                <a:outerShdw blurRad="38100" dist="38100" dir="2700000" algn="tl">
                  <a:srgbClr val="C0C0C0"/>
                </a:outerShdw>
              </a:effectLst>
              <a:latin typeface="楷体_GB2312" pitchFamily="49" charset="-122"/>
              <a:ea typeface="楷体_GB2312" pitchFamily="49" charset="-122"/>
            </a:endParaRPr>
          </a:p>
        </p:txBody>
      </p:sp>
      <p:sp>
        <p:nvSpPr>
          <p:cNvPr id="5124" name="Text Box 4"/>
          <p:cNvSpPr txBox="1">
            <a:spLocks noChangeArrowheads="1"/>
          </p:cNvSpPr>
          <p:nvPr/>
        </p:nvSpPr>
        <p:spPr bwMode="auto">
          <a:xfrm>
            <a:off x="1643042" y="6143644"/>
            <a:ext cx="5761037" cy="457200"/>
          </a:xfrm>
          <a:prstGeom prst="rect">
            <a:avLst/>
          </a:prstGeom>
          <a:noFill/>
          <a:ln w="12700" cap="sq">
            <a:noFill/>
            <a:miter lim="800000"/>
            <a:headEnd type="none" w="sm" len="sm"/>
            <a:tailEnd type="none" w="med" len="lg"/>
          </a:ln>
        </p:spPr>
        <p:txBody>
          <a:bodyPr>
            <a:spAutoFit/>
          </a:bodyPr>
          <a:lstStyle/>
          <a:p>
            <a:pPr algn="ctr">
              <a:spcBef>
                <a:spcPct val="50000"/>
              </a:spcBef>
            </a:pPr>
            <a:r>
              <a:rPr kumimoji="1" lang="zh-CN" altLang="en-US" sz="2400" b="1" dirty="0">
                <a:latin typeface="宋体" panose="02010600030101010101" pitchFamily="2" charset="-122"/>
                <a:ea typeface="宋体" panose="02010600030101010101" pitchFamily="2" charset="-122"/>
              </a:rPr>
              <a:t>加上属性的状态转换</a:t>
            </a:r>
            <a:endParaRPr kumimoji="1" lang="zh-CN" altLang="en-US" sz="2400" b="1"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状态图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357158" y="1571612"/>
            <a:ext cx="8286808" cy="4929222"/>
          </a:xfrm>
          <a:prstGeom prst="rect">
            <a:avLst/>
          </a:prstGeom>
          <a:noFill/>
          <a:ln w="9525">
            <a:noFill/>
            <a:miter lim="800000"/>
          </a:ln>
        </p:spPr>
        <p:txBody>
          <a:bodyPr lIns="92075" tIns="46038" rIns="92075" bIns="46038"/>
          <a:lstStyle/>
          <a:p>
            <a:pPr marL="533400" indent="-533400" eaLnBrk="0" hangingPunct="0">
              <a:buClr>
                <a:srgbClr val="0000FF"/>
              </a:buClr>
              <a:buSzPct val="70000"/>
              <a:buFont typeface="Wingdings" panose="05000000000000000000" pitchFamily="2" charset="2"/>
              <a:buNone/>
            </a:pPr>
            <a:r>
              <a:rPr lang="zh-CN" altLang="en-US" sz="2800" b="1" dirty="0">
                <a:solidFill>
                  <a:srgbClr val="C00000"/>
                </a:solidFill>
                <a:latin typeface="宋体" panose="02010600030101010101" pitchFamily="2" charset="-122"/>
                <a:ea typeface="宋体" panose="02010600030101010101" pitchFamily="2" charset="-122"/>
              </a:rPr>
              <a:t>软件危机发生的主要原因还有：</a:t>
            </a:r>
            <a:r>
              <a:rPr lang="zh-CN" altLang="en-US" sz="2400" b="1" dirty="0">
                <a:solidFill>
                  <a:srgbClr val="C00000"/>
                </a:solidFill>
                <a:latin typeface="宋体" panose="02010600030101010101" pitchFamily="2" charset="-122"/>
                <a:ea typeface="宋体" panose="02010600030101010101" pitchFamily="2" charset="-122"/>
              </a:rPr>
              <a:t> </a:t>
            </a:r>
            <a:endParaRPr lang="zh-CN" altLang="en-US" sz="2400" dirty="0">
              <a:solidFill>
                <a:srgbClr val="C00000"/>
              </a:solidFill>
              <a:latin typeface="宋体" panose="02010600030101010101" pitchFamily="2" charset="-122"/>
              <a:ea typeface="宋体" panose="02010600030101010101" pitchFamily="2" charset="-122"/>
            </a:endParaRPr>
          </a:p>
          <a:p>
            <a:pPr marL="533400" indent="-533400" eaLnBrk="0" hangingPunct="0">
              <a:spcBef>
                <a:spcPts val="600"/>
              </a:spcBef>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缺乏软件开发的</a:t>
            </a:r>
            <a:r>
              <a:rPr lang="zh-CN" altLang="en-US" sz="2400" b="1" dirty="0">
                <a:solidFill>
                  <a:srgbClr val="3366FF"/>
                </a:solidFill>
                <a:latin typeface="宋体" panose="02010600030101010101" pitchFamily="2" charset="-122"/>
                <a:ea typeface="宋体" panose="02010600030101010101" pitchFamily="2" charset="-122"/>
              </a:rPr>
              <a:t>经验</a:t>
            </a:r>
            <a:r>
              <a:rPr lang="zh-CN" altLang="en-US" sz="2400" b="1" dirty="0">
                <a:latin typeface="宋体" panose="02010600030101010101" pitchFamily="2" charset="-122"/>
                <a:ea typeface="宋体" panose="02010600030101010101" pitchFamily="2" charset="-122"/>
              </a:rPr>
              <a:t>和有关软件开发数据的</a:t>
            </a:r>
            <a:r>
              <a:rPr lang="zh-CN" altLang="en-US" sz="2400" b="1" dirty="0">
                <a:solidFill>
                  <a:srgbClr val="3366FF"/>
                </a:solidFill>
                <a:latin typeface="宋体" panose="02010600030101010101" pitchFamily="2" charset="-122"/>
                <a:ea typeface="宋体" panose="02010600030101010101" pitchFamily="2" charset="-122"/>
              </a:rPr>
              <a:t>积累</a:t>
            </a:r>
            <a:r>
              <a:rPr lang="zh-CN" altLang="en-US" sz="2400" b="1" dirty="0">
                <a:latin typeface="宋体" panose="02010600030101010101" pitchFamily="2" charset="-122"/>
                <a:ea typeface="宋体" panose="02010600030101010101" pitchFamily="2" charset="-122"/>
              </a:rPr>
              <a:t>，使得开发工作的计划很难制定。</a:t>
            </a:r>
            <a:endParaRPr lang="zh-CN" altLang="en-US" sz="2400" b="1" dirty="0">
              <a:latin typeface="宋体" panose="02010600030101010101" pitchFamily="2" charset="-122"/>
              <a:ea typeface="宋体" panose="02010600030101010101" pitchFamily="2" charset="-122"/>
            </a:endParaRPr>
          </a:p>
          <a:p>
            <a:pPr marL="533400" indent="-533400" eaLnBrk="0" hangingPunct="0">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软件人员与用户的</a:t>
            </a:r>
            <a:r>
              <a:rPr lang="zh-CN" altLang="en-US" sz="2400" b="1" dirty="0">
                <a:solidFill>
                  <a:srgbClr val="3366FF"/>
                </a:solidFill>
                <a:latin typeface="宋体" panose="02010600030101010101" pitchFamily="2" charset="-122"/>
                <a:ea typeface="宋体" panose="02010600030101010101" pitchFamily="2" charset="-122"/>
              </a:rPr>
              <a:t>交流存在障碍</a:t>
            </a:r>
            <a:r>
              <a:rPr lang="zh-CN" altLang="en-US" sz="2400" b="1" dirty="0">
                <a:latin typeface="宋体" panose="02010600030101010101" pitchFamily="2" charset="-122"/>
                <a:ea typeface="宋体" panose="02010600030101010101" pitchFamily="2" charset="-122"/>
              </a:rPr>
              <a:t>，使得获取的需求不充分或存在错误 。</a:t>
            </a:r>
            <a:endParaRPr lang="zh-CN" altLang="en-US" sz="2400" b="1" dirty="0">
              <a:latin typeface="宋体" panose="02010600030101010101" pitchFamily="2" charset="-122"/>
              <a:ea typeface="宋体" panose="02010600030101010101" pitchFamily="2" charset="-122"/>
            </a:endParaRPr>
          </a:p>
          <a:p>
            <a:pPr marL="533400" indent="-533400" eaLnBrk="0" hangingPunct="0">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软件开发</a:t>
            </a:r>
            <a:r>
              <a:rPr lang="zh-CN" altLang="en-US" sz="2400" b="1" dirty="0">
                <a:solidFill>
                  <a:srgbClr val="3366FF"/>
                </a:solidFill>
                <a:latin typeface="宋体" panose="02010600030101010101" pitchFamily="2" charset="-122"/>
                <a:ea typeface="宋体" panose="02010600030101010101" pitchFamily="2" charset="-122"/>
              </a:rPr>
              <a:t>过程不规范</a:t>
            </a:r>
            <a:r>
              <a:rPr lang="zh-CN" altLang="en-US" sz="2400" b="1" dirty="0">
                <a:latin typeface="宋体" panose="02010600030101010101" pitchFamily="2" charset="-122"/>
                <a:ea typeface="宋体" panose="02010600030101010101" pitchFamily="2" charset="-122"/>
              </a:rPr>
              <a:t>。如，没有真正了解用户的需求就开始编程序。 </a:t>
            </a:r>
            <a:endParaRPr lang="zh-CN" altLang="en-US" sz="2400" b="1" dirty="0">
              <a:latin typeface="宋体" panose="02010600030101010101" pitchFamily="2" charset="-122"/>
              <a:ea typeface="宋体" panose="02010600030101010101" pitchFamily="2" charset="-122"/>
            </a:endParaRPr>
          </a:p>
          <a:p>
            <a:pPr marL="533400" indent="-533400" eaLnBrk="0" hangingPunct="0">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随着软件规模的增大，其</a:t>
            </a:r>
            <a:r>
              <a:rPr lang="zh-CN" altLang="en-US" sz="2400" b="1" dirty="0">
                <a:solidFill>
                  <a:srgbClr val="3366FF"/>
                </a:solidFill>
                <a:latin typeface="宋体" panose="02010600030101010101" pitchFamily="2" charset="-122"/>
                <a:ea typeface="宋体" panose="02010600030101010101" pitchFamily="2" charset="-122"/>
              </a:rPr>
              <a:t>复杂性</a:t>
            </a:r>
            <a:r>
              <a:rPr lang="zh-CN" altLang="en-US" sz="2400" b="1" dirty="0">
                <a:latin typeface="宋体" panose="02010600030101010101" pitchFamily="2" charset="-122"/>
                <a:ea typeface="宋体" panose="02010600030101010101" pitchFamily="2" charset="-122"/>
              </a:rPr>
              <a:t>往往会呈指数级升高。需要很多人分工协作，不仅涉及技术问题，更重要的是必须有科学严格的管理。</a:t>
            </a:r>
            <a:endParaRPr lang="zh-CN" altLang="en-US" sz="2400" b="1" dirty="0">
              <a:latin typeface="宋体" panose="02010600030101010101" pitchFamily="2" charset="-122"/>
              <a:ea typeface="宋体" panose="02010600030101010101" pitchFamily="2" charset="-122"/>
            </a:endParaRPr>
          </a:p>
          <a:p>
            <a:pPr marL="533400" indent="-533400" eaLnBrk="0" hangingPunct="0">
              <a:spcAft>
                <a:spcPts val="600"/>
              </a:spcAft>
              <a:buClr>
                <a:srgbClr val="0000FF"/>
              </a:buClr>
              <a:buSzPct val="70000"/>
              <a:buFont typeface="Wingdings" panose="05000000000000000000" pitchFamily="2" charset="2"/>
              <a:buAutoNum type="arabicParenBoth"/>
            </a:pPr>
            <a:r>
              <a:rPr lang="zh-CN" altLang="en-US" sz="2400" b="1" dirty="0">
                <a:latin typeface="宋体" panose="02010600030101010101" pitchFamily="2" charset="-122"/>
                <a:ea typeface="宋体" panose="02010600030101010101" pitchFamily="2" charset="-122"/>
              </a:rPr>
              <a:t>缺少有效的软件</a:t>
            </a:r>
            <a:r>
              <a:rPr lang="zh-CN" altLang="en-US" sz="2400" b="1" dirty="0">
                <a:solidFill>
                  <a:srgbClr val="3366FF"/>
                </a:solidFill>
                <a:latin typeface="宋体" panose="02010600030101010101" pitchFamily="2" charset="-122"/>
                <a:ea typeface="宋体" panose="02010600030101010101" pitchFamily="2" charset="-122"/>
              </a:rPr>
              <a:t>评测手段</a:t>
            </a:r>
            <a:r>
              <a:rPr lang="zh-CN" altLang="en-US" sz="2400" b="1" dirty="0">
                <a:latin typeface="宋体" panose="02010600030101010101" pitchFamily="2" charset="-122"/>
                <a:ea typeface="宋体" panose="02010600030101010101" pitchFamily="2" charset="-122"/>
              </a:rPr>
              <a:t>，提交用户的软件质量不能完全保证。     </a:t>
            </a:r>
            <a:endParaRPr lang="zh-CN" altLang="en-US" sz="2400" b="1" dirty="0">
              <a:latin typeface="宋体" panose="02010600030101010101" pitchFamily="2" charset="-122"/>
              <a:ea typeface="宋体" panose="02010600030101010101" pitchFamily="2" charset="-122"/>
            </a:endParaRPr>
          </a:p>
        </p:txBody>
      </p:sp>
      <p:sp>
        <p:nvSpPr>
          <p:cNvPr id="19459"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1378">
                                            <p:txEl>
                                              <p:pRg st="1" end="1"/>
                                            </p:txEl>
                                          </p:spTgt>
                                        </p:tgtEl>
                                        <p:attrNameLst>
                                          <p:attrName>style.visibility</p:attrName>
                                        </p:attrNameLst>
                                      </p:cBhvr>
                                      <p:to>
                                        <p:strVal val="visible"/>
                                      </p:to>
                                    </p:set>
                                    <p:animEffect transition="in" filter="box(in)">
                                      <p:cBhvr>
                                        <p:cTn id="7" dur="500"/>
                                        <p:tgtEl>
                                          <p:spTgt spid="10137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01378">
                                            <p:txEl>
                                              <p:pRg st="2" end="2"/>
                                            </p:txEl>
                                          </p:spTgt>
                                        </p:tgtEl>
                                        <p:attrNameLst>
                                          <p:attrName>style.visibility</p:attrName>
                                        </p:attrNameLst>
                                      </p:cBhvr>
                                      <p:to>
                                        <p:strVal val="visible"/>
                                      </p:to>
                                    </p:set>
                                    <p:animEffect transition="in" filter="diamond(in)">
                                      <p:cBhvr>
                                        <p:cTn id="12" dur="2000"/>
                                        <p:tgtEl>
                                          <p:spTgt spid="10137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1378">
                                            <p:txEl>
                                              <p:pRg st="3" end="3"/>
                                            </p:txEl>
                                          </p:spTgt>
                                        </p:tgtEl>
                                        <p:attrNameLst>
                                          <p:attrName>style.visibility</p:attrName>
                                        </p:attrNameLst>
                                      </p:cBhvr>
                                      <p:to>
                                        <p:strVal val="visible"/>
                                      </p:to>
                                    </p:set>
                                    <p:animEffect transition="in" filter="checkerboard(across)">
                                      <p:cBhvr>
                                        <p:cTn id="17" dur="500"/>
                                        <p:tgtEl>
                                          <p:spTgt spid="10137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1378">
                                            <p:txEl>
                                              <p:pRg st="4" end="4"/>
                                            </p:txEl>
                                          </p:spTgt>
                                        </p:tgtEl>
                                        <p:attrNameLst>
                                          <p:attrName>style.visibility</p:attrName>
                                        </p:attrNameLst>
                                      </p:cBhvr>
                                      <p:to>
                                        <p:strVal val="visible"/>
                                      </p:to>
                                    </p:set>
                                    <p:animEffect transition="in" filter="blinds(horizontal)">
                                      <p:cBhvr>
                                        <p:cTn id="22" dur="500"/>
                                        <p:tgtEl>
                                          <p:spTgt spid="10137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1378">
                                            <p:txEl>
                                              <p:pRg st="5" end="5"/>
                                            </p:txEl>
                                          </p:spTgt>
                                        </p:tgtEl>
                                        <p:attrNameLst>
                                          <p:attrName>style.visibility</p:attrName>
                                        </p:attrNameLst>
                                      </p:cBhvr>
                                      <p:to>
                                        <p:strVal val="visible"/>
                                      </p:to>
                                    </p:set>
                                    <p:animEffect transition="in" filter="box(in)">
                                      <p:cBhvr>
                                        <p:cTn id="27" dur="500"/>
                                        <p:tgtEl>
                                          <p:spTgt spid="1013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body" idx="1"/>
          </p:nvPr>
        </p:nvSpPr>
        <p:spPr>
          <a:xfrm>
            <a:off x="357158" y="1714488"/>
            <a:ext cx="8077200" cy="4824412"/>
          </a:xfrm>
        </p:spPr>
        <p:txBody>
          <a:bodyPr/>
          <a:lstStyle/>
          <a:p>
            <a:pPr eaLnBrk="1" hangingPunct="1">
              <a:lnSpc>
                <a:spcPct val="120000"/>
              </a:lnSpc>
              <a:buClr>
                <a:schemeClr val="accent2"/>
              </a:buClr>
              <a:buSzPct val="75000"/>
              <a:buFont typeface="Wingdings" panose="05000000000000000000" pitchFamily="2" charset="2"/>
              <a:buChar char="Ø"/>
            </a:pPr>
            <a:r>
              <a:rPr lang="zh-CN" altLang="en-US" sz="2800" dirty="0">
                <a:latin typeface="楷体_GB2312" pitchFamily="49" charset="-122"/>
                <a:ea typeface="楷体_GB2312" pitchFamily="49" charset="-122"/>
              </a:rPr>
              <a:t>活动图用来捕捉用例的活动，使用框图的方式显示动作及其结果。</a:t>
            </a:r>
            <a:endParaRPr lang="zh-CN" altLang="en-US" sz="2800" dirty="0">
              <a:latin typeface="楷体_GB2312" pitchFamily="49" charset="-122"/>
              <a:ea typeface="楷体_GB2312" pitchFamily="49" charset="-122"/>
            </a:endParaRPr>
          </a:p>
          <a:p>
            <a:pPr eaLnBrk="1" hangingPunct="1">
              <a:lnSpc>
                <a:spcPct val="120000"/>
              </a:lnSpc>
              <a:buClr>
                <a:schemeClr val="accent2"/>
              </a:buClr>
              <a:buSzPct val="75000"/>
              <a:buFont typeface="Wingdings" panose="05000000000000000000" pitchFamily="2" charset="2"/>
              <a:buChar char="Ø"/>
            </a:pPr>
            <a:r>
              <a:rPr lang="zh-CN" altLang="en-US" sz="2800" b="1" dirty="0">
                <a:solidFill>
                  <a:srgbClr val="00B050"/>
                </a:solidFill>
                <a:latin typeface="楷体_GB2312" pitchFamily="49" charset="-122"/>
                <a:ea typeface="楷体_GB2312" pitchFamily="49" charset="-122"/>
              </a:rPr>
              <a:t>活动图是一个流图，描述了从活动到活动的流</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lnSpc>
                <a:spcPct val="120000"/>
              </a:lnSpc>
              <a:buClr>
                <a:schemeClr val="accent2"/>
              </a:buClr>
              <a:buSzPct val="75000"/>
              <a:buFont typeface="Wingdings" panose="05000000000000000000" pitchFamily="2" charset="2"/>
              <a:buChar char="Ø"/>
            </a:pPr>
            <a:r>
              <a:rPr lang="zh-CN" altLang="en-US" sz="2800" dirty="0">
                <a:latin typeface="楷体_GB2312" pitchFamily="49" charset="-122"/>
                <a:ea typeface="楷体_GB2312" pitchFamily="49" charset="-122"/>
              </a:rPr>
              <a:t>它是另一种描述交互的方式，它描述采取何种动作，动作的结果是什么</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动作状态改变</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，何时发生</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动作序列</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，以及在何处发生</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泳道</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活动图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957388" y="1484784"/>
            <a:ext cx="5294312" cy="4314024"/>
          </a:xfrm>
          <a:prstGeom prst="rect">
            <a:avLst/>
          </a:prstGeom>
          <a:noFill/>
          <a:ln w="9525">
            <a:noFill/>
            <a:miter lim="800000"/>
            <a:headEnd/>
            <a:tailEnd/>
          </a:ln>
        </p:spPr>
      </p:pic>
      <p:sp>
        <p:nvSpPr>
          <p:cNvPr id="84995" name="Text Box 3"/>
          <p:cNvSpPr txBox="1">
            <a:spLocks noChangeArrowheads="1"/>
          </p:cNvSpPr>
          <p:nvPr/>
        </p:nvSpPr>
        <p:spPr bwMode="auto">
          <a:xfrm>
            <a:off x="3440113" y="5999163"/>
            <a:ext cx="2328862" cy="457200"/>
          </a:xfrm>
          <a:prstGeom prst="rect">
            <a:avLst/>
          </a:prstGeom>
          <a:noFill/>
          <a:ln w="9525">
            <a:noFill/>
            <a:miter lim="800000"/>
          </a:ln>
        </p:spPr>
        <p:txBody>
          <a:bodyPr wrap="none">
            <a:spAutoFit/>
          </a:bodyPr>
          <a:lstStyle/>
          <a:p>
            <a:pPr algn="ctr"/>
            <a:r>
              <a:rPr kumimoji="1" lang="zh-CN" altLang="en-US" sz="2400" b="1">
                <a:latin typeface="楷体_GB2312" pitchFamily="49" charset="-122"/>
                <a:ea typeface="楷体_GB2312" pitchFamily="49" charset="-122"/>
              </a:rPr>
              <a:t>活动图中的符号</a:t>
            </a:r>
            <a:endParaRPr kumimoji="1" lang="zh-CN" altLang="en-US" sz="2400" b="1">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2195513" y="6165850"/>
            <a:ext cx="4943475" cy="457200"/>
          </a:xfrm>
          <a:prstGeom prst="rect">
            <a:avLst/>
          </a:prstGeom>
          <a:noFill/>
          <a:ln w="9525">
            <a:noFill/>
            <a:miter lim="800000"/>
          </a:ln>
        </p:spPr>
        <p:txBody>
          <a:bodyPr>
            <a:spAutoFit/>
          </a:bodyPr>
          <a:lstStyle/>
          <a:p>
            <a:pPr algn="ctr"/>
            <a:r>
              <a:rPr kumimoji="1" lang="zh-CN" altLang="en-US" sz="2400" b="1">
                <a:latin typeface="楷体_GB2312" pitchFamily="49" charset="-122"/>
                <a:ea typeface="楷体_GB2312" pitchFamily="49" charset="-122"/>
              </a:rPr>
              <a:t>取款用例的活动图</a:t>
            </a:r>
            <a:endParaRPr kumimoji="1" lang="zh-CN" altLang="en-US" sz="2400" b="1">
              <a:latin typeface="楷体_GB2312" pitchFamily="49" charset="-122"/>
              <a:ea typeface="楷体_GB2312" pitchFamily="49" charset="-122"/>
            </a:endParaRPr>
          </a:p>
        </p:txBody>
      </p:sp>
      <p:pic>
        <p:nvPicPr>
          <p:cNvPr id="86019"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619672" y="1503660"/>
            <a:ext cx="6048722" cy="4653062"/>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pPr>
              <a:defRPr/>
            </a:pPr>
            <a:fld id="{28AAD8B6-8163-45BA-ACCF-00DAA9332CD2}" type="slidenum">
              <a:rPr lang="en-US" altLang="zh-CN" smtClean="0"/>
            </a:fld>
            <a:endParaRPr lang="en-US" altLang="zh-CN"/>
          </a:p>
        </p:txBody>
      </p:sp>
    </p:spTree>
  </p:cSld>
  <p:clrMapOvr>
    <a:masterClrMapping/>
  </p:clrMapOvr>
  <p:transition>
    <p:random/>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457200" y="1484313"/>
            <a:ext cx="8153400" cy="4992687"/>
          </a:xfrm>
        </p:spPr>
        <p:txBody>
          <a:bodyPr/>
          <a:lstStyle/>
          <a:p>
            <a:pPr eaLnBrk="1" hangingPunct="1">
              <a:lnSpc>
                <a:spcPct val="130000"/>
              </a:lnSpc>
              <a:spcBef>
                <a:spcPct val="10000"/>
              </a:spcBef>
              <a:buClr>
                <a:srgbClr val="CC0000"/>
              </a:buClr>
              <a:buSzPct val="75000"/>
              <a:buFont typeface="Wingdings" panose="05000000000000000000" pitchFamily="2" charset="2"/>
              <a:buChar char="Ø"/>
            </a:pPr>
            <a:r>
              <a:rPr lang="zh-CN" altLang="en-US" sz="2800" dirty="0">
                <a:latin typeface="楷体_GB2312" pitchFamily="49" charset="-122"/>
                <a:ea typeface="楷体_GB2312" pitchFamily="49" charset="-122"/>
              </a:rPr>
              <a:t>构件图描述软件构件及构件之间的依赖关系，显示代码的静态结构。</a:t>
            </a:r>
            <a:endParaRPr lang="zh-CN" altLang="en-US" sz="2800" dirty="0">
              <a:latin typeface="楷体_GB2312" pitchFamily="49" charset="-122"/>
              <a:ea typeface="楷体_GB2312" pitchFamily="49" charset="-122"/>
            </a:endParaRPr>
          </a:p>
          <a:p>
            <a:pPr eaLnBrk="1" hangingPunct="1">
              <a:lnSpc>
                <a:spcPct val="130000"/>
              </a:lnSpc>
              <a:spcBef>
                <a:spcPct val="10000"/>
              </a:spcBef>
              <a:buClr>
                <a:srgbClr val="CC0000"/>
              </a:buClr>
              <a:buSzPct val="75000"/>
              <a:buFont typeface="Wingdings" panose="05000000000000000000" pitchFamily="2" charset="2"/>
              <a:buChar char="Ø"/>
            </a:pPr>
            <a:r>
              <a:rPr lang="zh-CN" altLang="en-US" sz="2800" dirty="0">
                <a:latin typeface="楷体_GB2312" pitchFamily="49" charset="-122"/>
                <a:ea typeface="楷体_GB2312" pitchFamily="49" charset="-122"/>
              </a:rPr>
              <a:t>构件是</a:t>
            </a:r>
            <a:r>
              <a:rPr lang="zh-CN" altLang="en-US" sz="2800" dirty="0">
                <a:solidFill>
                  <a:srgbClr val="C00000"/>
                </a:solidFill>
                <a:latin typeface="楷体_GB2312" pitchFamily="49" charset="-122"/>
                <a:ea typeface="楷体_GB2312" pitchFamily="49" charset="-122"/>
              </a:rPr>
              <a:t>逻辑架构</a:t>
            </a:r>
            <a:r>
              <a:rPr lang="zh-CN" altLang="en-US" sz="2800" dirty="0">
                <a:latin typeface="楷体_GB2312" pitchFamily="49" charset="-122"/>
                <a:ea typeface="楷体_GB2312" pitchFamily="49" charset="-122"/>
              </a:rPr>
              <a:t>中定义的概念和功能</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例如，类、对象及它们之间的关系</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在物理架构中的实现。典型情况下，构件是开发环境中的实现文件。</a:t>
            </a:r>
            <a:endParaRPr lang="zh-CN" altLang="en-US" sz="2800" dirty="0">
              <a:latin typeface="楷体_GB2312" pitchFamily="49" charset="-122"/>
              <a:ea typeface="楷体_GB2312" pitchFamily="49"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构件图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Grp="1" noChangeArrowheads="1"/>
          </p:cNvSpPr>
          <p:nvPr>
            <p:ph type="body" idx="1"/>
          </p:nvPr>
        </p:nvSpPr>
        <p:spPr>
          <a:xfrm>
            <a:off x="468313" y="1751031"/>
            <a:ext cx="8153400" cy="4321175"/>
          </a:xfrm>
          <a:noFill/>
        </p:spPr>
        <p:txBody>
          <a:bodyPr/>
          <a:lstStyle/>
          <a:p>
            <a:pPr eaLnBrk="1" hangingPunct="1">
              <a:buFontTx/>
              <a:buNone/>
            </a:pPr>
            <a:r>
              <a:rPr lang="zh-CN" altLang="en-US" sz="2800" dirty="0">
                <a:latin typeface="楷体_GB2312" pitchFamily="49" charset="-122"/>
                <a:ea typeface="楷体_GB2312" pitchFamily="49" charset="-122"/>
              </a:rPr>
              <a:t>软件构件可以是下述的任何一种构件。</a:t>
            </a:r>
            <a:endParaRPr lang="zh-CN" altLang="en-US" sz="2800" dirty="0">
              <a:latin typeface="楷体_GB2312" pitchFamily="49" charset="-122"/>
              <a:ea typeface="楷体_GB2312" pitchFamily="49" charset="-122"/>
            </a:endParaRPr>
          </a:p>
          <a:p>
            <a:pPr eaLnBrk="1" hangingPunct="1"/>
            <a:r>
              <a:rPr lang="zh-CN" altLang="en-US" sz="2800" dirty="0">
                <a:solidFill>
                  <a:srgbClr val="CC0000"/>
                </a:solidFill>
                <a:latin typeface="楷体_GB2312" pitchFamily="49" charset="-122"/>
                <a:ea typeface="楷体_GB2312" pitchFamily="49" charset="-122"/>
              </a:rPr>
              <a:t>源构件</a:t>
            </a:r>
            <a:r>
              <a:rPr lang="zh-CN" altLang="en-US" sz="2800" dirty="0">
                <a:latin typeface="楷体_GB2312" pitchFamily="49" charset="-122"/>
                <a:ea typeface="楷体_GB2312" pitchFamily="49" charset="-122"/>
              </a:rPr>
              <a:t>：源构件仅在编译时才有意义。典型情况下，它是实现一个或多个类的</a:t>
            </a:r>
            <a:r>
              <a:rPr lang="zh-CN" altLang="en-US" sz="2800" b="1" dirty="0">
                <a:solidFill>
                  <a:srgbClr val="3366FF"/>
                </a:solidFill>
                <a:latin typeface="楷体_GB2312" pitchFamily="49" charset="-122"/>
                <a:ea typeface="楷体_GB2312" pitchFamily="49" charset="-122"/>
              </a:rPr>
              <a:t>源代码文件</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r>
              <a:rPr lang="zh-CN" altLang="en-US" sz="2800" dirty="0">
                <a:solidFill>
                  <a:srgbClr val="CC0000"/>
                </a:solidFill>
                <a:latin typeface="楷体_GB2312" pitchFamily="49" charset="-122"/>
                <a:ea typeface="楷体_GB2312" pitchFamily="49" charset="-122"/>
              </a:rPr>
              <a:t>二进制构件</a:t>
            </a:r>
            <a:r>
              <a:rPr lang="zh-CN" altLang="en-US" sz="2800" dirty="0">
                <a:latin typeface="楷体_GB2312" pitchFamily="49" charset="-122"/>
                <a:ea typeface="楷体_GB2312" pitchFamily="49" charset="-122"/>
              </a:rPr>
              <a:t>：典型情况下，二进制构件是对象代码，它是源构件的</a:t>
            </a:r>
            <a:r>
              <a:rPr lang="zh-CN" altLang="en-US" sz="2800" b="1" dirty="0">
                <a:solidFill>
                  <a:srgbClr val="3366FF"/>
                </a:solidFill>
                <a:latin typeface="楷体_GB2312" pitchFamily="49" charset="-122"/>
                <a:ea typeface="楷体_GB2312" pitchFamily="49" charset="-122"/>
              </a:rPr>
              <a:t>编译结果</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r>
              <a:rPr lang="zh-CN" altLang="en-US" sz="2800" dirty="0">
                <a:solidFill>
                  <a:srgbClr val="CC0000"/>
                </a:solidFill>
                <a:latin typeface="楷体_GB2312" pitchFamily="49" charset="-122"/>
                <a:ea typeface="楷体_GB2312" pitchFamily="49" charset="-122"/>
              </a:rPr>
              <a:t>可执行构件</a:t>
            </a:r>
            <a:r>
              <a:rPr lang="zh-CN" altLang="en-US" sz="2800" dirty="0">
                <a:latin typeface="楷体_GB2312" pitchFamily="49" charset="-122"/>
                <a:ea typeface="楷体_GB2312" pitchFamily="49" charset="-122"/>
              </a:rPr>
              <a:t>：可执行构件是一个可执行的程序文件，它是链接所有二进制构件所得到的结果。一个可执行构件代表在</a:t>
            </a:r>
            <a:r>
              <a:rPr lang="zh-CN" altLang="en-US" sz="2800" b="1" dirty="0">
                <a:solidFill>
                  <a:srgbClr val="3366FF"/>
                </a:solidFill>
                <a:latin typeface="楷体_GB2312" pitchFamily="49" charset="-122"/>
                <a:ea typeface="楷体_GB2312" pitchFamily="49" charset="-122"/>
              </a:rPr>
              <a:t>处理器</a:t>
            </a:r>
            <a:r>
              <a:rPr lang="en-US" altLang="zh-CN" sz="2800" b="1" dirty="0">
                <a:solidFill>
                  <a:srgbClr val="3366FF"/>
                </a:solidFill>
                <a:latin typeface="楷体_GB2312" pitchFamily="49" charset="-122"/>
                <a:ea typeface="楷体_GB2312" pitchFamily="49" charset="-122"/>
              </a:rPr>
              <a:t>(</a:t>
            </a:r>
            <a:r>
              <a:rPr lang="zh-CN" altLang="en-US" sz="2800" b="1" dirty="0">
                <a:solidFill>
                  <a:srgbClr val="3366FF"/>
                </a:solidFill>
                <a:latin typeface="楷体_GB2312" pitchFamily="49" charset="-122"/>
                <a:ea typeface="楷体_GB2312" pitchFamily="49" charset="-122"/>
              </a:rPr>
              <a:t>计算机</a:t>
            </a:r>
            <a:r>
              <a:rPr lang="en-US" altLang="zh-CN" sz="2800" b="1" dirty="0">
                <a:solidFill>
                  <a:srgbClr val="3366FF"/>
                </a:solidFill>
                <a:latin typeface="楷体_GB2312" pitchFamily="49" charset="-122"/>
                <a:ea typeface="楷体_GB2312" pitchFamily="49" charset="-122"/>
              </a:rPr>
              <a:t>)</a:t>
            </a:r>
            <a:r>
              <a:rPr lang="zh-CN" altLang="en-US" sz="2800" b="1" dirty="0">
                <a:solidFill>
                  <a:srgbClr val="3366FF"/>
                </a:solidFill>
                <a:latin typeface="楷体_GB2312" pitchFamily="49" charset="-122"/>
                <a:ea typeface="楷体_GB2312" pitchFamily="49" charset="-122"/>
              </a:rPr>
              <a:t>上运行的可执行单元</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构件图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3428992" y="6072206"/>
            <a:ext cx="2635250" cy="457200"/>
          </a:xfrm>
          <a:prstGeom prst="rect">
            <a:avLst/>
          </a:prstGeom>
          <a:noFill/>
          <a:ln w="9525">
            <a:noFill/>
            <a:miter lim="800000"/>
          </a:ln>
        </p:spPr>
        <p:txBody>
          <a:bodyPr wrap="none">
            <a:spAutoFit/>
          </a:bodyPr>
          <a:lstStyle/>
          <a:p>
            <a:r>
              <a:rPr kumimoji="1" lang="zh-CN" altLang="en-US" sz="2400" b="1" dirty="0">
                <a:latin typeface="Times New Roman" panose="02020603050405020304" pitchFamily="18" charset="0"/>
                <a:ea typeface="楷体_GB2312" pitchFamily="49" charset="-122"/>
              </a:rPr>
              <a:t>画图系统的构件图</a:t>
            </a:r>
            <a:endParaRPr kumimoji="1" lang="zh-CN" altLang="en-US" sz="2400" b="1" dirty="0">
              <a:latin typeface="Times New Roman" panose="02020603050405020304" pitchFamily="18" charset="0"/>
              <a:ea typeface="楷体_GB2312" pitchFamily="49" charset="-122"/>
            </a:endParaRPr>
          </a:p>
        </p:txBody>
      </p:sp>
      <p:pic>
        <p:nvPicPr>
          <p:cNvPr id="89091" name="Picture 3"/>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214414" y="1714488"/>
            <a:ext cx="6551612" cy="4346575"/>
          </a:xfrm>
          <a:prstGeom prst="rect">
            <a:avLst/>
          </a:prstGeom>
          <a:noFill/>
          <a:ln w="9525">
            <a:noFill/>
            <a:miter lim="800000"/>
            <a:headEnd/>
            <a:tailEnd/>
          </a:ln>
        </p:spPr>
      </p:pic>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构件图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pPr>
              <a:defRPr/>
            </a:pPr>
            <a:fld id="{28AAD8B6-8163-45BA-ACCF-00DAA9332CD2}" type="slidenum">
              <a:rPr lang="en-US" altLang="zh-CN" smtClean="0"/>
            </a:fld>
            <a:endParaRPr lang="en-US" altLang="zh-CN"/>
          </a:p>
        </p:txBody>
      </p:sp>
    </p:spTree>
  </p:cSld>
  <p:clrMapOvr>
    <a:masterClrMapping/>
  </p:clrMapOvr>
  <p:transition>
    <p:random/>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1285852" y="1500174"/>
            <a:ext cx="5929354" cy="4618042"/>
          </a:xfrm>
          <a:prstGeom prst="rect">
            <a:avLst/>
          </a:prstGeom>
          <a:noFill/>
          <a:ln w="9525">
            <a:noFill/>
            <a:miter lim="800000"/>
            <a:headEnd/>
            <a:tailEnd/>
          </a:ln>
        </p:spPr>
      </p:pic>
      <p:sp>
        <p:nvSpPr>
          <p:cNvPr id="90115" name="Text Box 3"/>
          <p:cNvSpPr txBox="1">
            <a:spLocks noChangeArrowheads="1"/>
          </p:cNvSpPr>
          <p:nvPr/>
        </p:nvSpPr>
        <p:spPr bwMode="auto">
          <a:xfrm>
            <a:off x="3214678" y="6143644"/>
            <a:ext cx="3248025" cy="457200"/>
          </a:xfrm>
          <a:prstGeom prst="rect">
            <a:avLst/>
          </a:prstGeom>
          <a:noFill/>
          <a:ln w="9525">
            <a:noFill/>
            <a:miter lim="800000"/>
          </a:ln>
        </p:spPr>
        <p:txBody>
          <a:bodyPr wrap="none">
            <a:spAutoFit/>
          </a:bodyPr>
          <a:lstStyle/>
          <a:p>
            <a:r>
              <a:rPr kumimoji="1" lang="zh-CN" altLang="en-US" sz="2400" b="1" dirty="0">
                <a:latin typeface="Times New Roman" panose="02020603050405020304" pitchFamily="18" charset="0"/>
                <a:ea typeface="楷体_GB2312" pitchFamily="49" charset="-122"/>
              </a:rPr>
              <a:t>银行储蓄系统的构件图</a:t>
            </a:r>
            <a:endParaRPr kumimoji="1" lang="zh-CN" altLang="en-US" sz="2400" b="1" dirty="0">
              <a:latin typeface="Times New Roman" panose="02020603050405020304" pitchFamily="18" charset="0"/>
              <a:ea typeface="楷体_GB2312" pitchFamily="49"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构件图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body" idx="1"/>
          </p:nvPr>
        </p:nvSpPr>
        <p:spPr>
          <a:xfrm>
            <a:off x="428596" y="2000240"/>
            <a:ext cx="8507413" cy="2946405"/>
          </a:xfrm>
        </p:spPr>
        <p:txBody>
          <a:bodyPr/>
          <a:lstStyle/>
          <a:p>
            <a:pPr eaLnBrk="1" hangingPunct="1"/>
            <a:r>
              <a:rPr lang="zh-CN" altLang="en-US" sz="2800" b="1" dirty="0">
                <a:solidFill>
                  <a:srgbClr val="C00000"/>
                </a:solidFill>
                <a:ea typeface="楷体_GB2312" pitchFamily="49" charset="-122"/>
              </a:rPr>
              <a:t>部署图</a:t>
            </a:r>
            <a:r>
              <a:rPr lang="zh-CN" altLang="en-US" sz="2800" dirty="0">
                <a:ea typeface="楷体_GB2312" pitchFamily="49" charset="-122"/>
              </a:rPr>
              <a:t>描述处理器、设备和连接，它显示</a:t>
            </a:r>
            <a:r>
              <a:rPr lang="zh-CN" altLang="en-US" sz="2800" dirty="0">
                <a:solidFill>
                  <a:srgbClr val="3366FF"/>
                </a:solidFill>
                <a:ea typeface="楷体_GB2312" pitchFamily="49" charset="-122"/>
              </a:rPr>
              <a:t>系统硬件的物理拓扑结</a:t>
            </a:r>
            <a:r>
              <a:rPr lang="zh-CN" altLang="en-US" sz="2800" dirty="0">
                <a:ea typeface="楷体_GB2312" pitchFamily="49" charset="-122"/>
              </a:rPr>
              <a:t>构及在此结构上</a:t>
            </a:r>
            <a:r>
              <a:rPr lang="zh-CN" altLang="en-US" sz="2800" dirty="0">
                <a:solidFill>
                  <a:srgbClr val="3366FF"/>
                </a:solidFill>
                <a:ea typeface="楷体_GB2312" pitchFamily="49" charset="-122"/>
              </a:rPr>
              <a:t>执行的软件</a:t>
            </a:r>
            <a:r>
              <a:rPr lang="zh-CN" altLang="en-US" sz="2800" dirty="0">
                <a:ea typeface="楷体_GB2312" pitchFamily="49" charset="-122"/>
              </a:rPr>
              <a:t>。</a:t>
            </a:r>
            <a:endParaRPr lang="zh-CN" altLang="en-US" sz="2800" dirty="0">
              <a:ea typeface="楷体_GB2312" pitchFamily="49" charset="-122"/>
            </a:endParaRPr>
          </a:p>
          <a:p>
            <a:pPr eaLnBrk="1" hangingPunct="1"/>
            <a:r>
              <a:rPr lang="zh-CN" altLang="en-US" sz="2800" dirty="0">
                <a:ea typeface="楷体_GB2312" pitchFamily="49" charset="-122"/>
              </a:rPr>
              <a:t>部署图可以显示计算节点的拓扑结构和通信路径、节点上运行的软件以及软件包含的逻辑单元。</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部署图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3"/>
          <p:cNvSpPr txBox="1">
            <a:spLocks noChangeArrowheads="1"/>
          </p:cNvSpPr>
          <p:nvPr/>
        </p:nvSpPr>
        <p:spPr bwMode="auto">
          <a:xfrm>
            <a:off x="3779838" y="6021388"/>
            <a:ext cx="2022475" cy="457200"/>
          </a:xfrm>
          <a:prstGeom prst="rect">
            <a:avLst/>
          </a:prstGeom>
          <a:noFill/>
          <a:ln w="9525">
            <a:noFill/>
            <a:miter lim="800000"/>
          </a:ln>
        </p:spPr>
        <p:txBody>
          <a:bodyPr wrap="none">
            <a:spAutoFit/>
          </a:bodyPr>
          <a:lstStyle/>
          <a:p>
            <a:r>
              <a:rPr kumimoji="1" lang="zh-CN" altLang="en-US" sz="2400" b="1">
                <a:latin typeface="Times New Roman" panose="02020603050405020304" pitchFamily="18" charset="0"/>
                <a:ea typeface="楷体_GB2312" pitchFamily="49" charset="-122"/>
              </a:rPr>
              <a:t>典型的部署图</a:t>
            </a:r>
            <a:endParaRPr kumimoji="1" lang="zh-CN" altLang="en-US" sz="2400" b="1">
              <a:latin typeface="Times New Roman" panose="02020603050405020304" pitchFamily="18" charset="0"/>
              <a:ea typeface="楷体_GB2312" pitchFamily="49" charset="-122"/>
            </a:endParaRPr>
          </a:p>
        </p:txBody>
      </p:sp>
      <p:pic>
        <p:nvPicPr>
          <p:cNvPr id="92163"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500298" y="1500174"/>
            <a:ext cx="4357718" cy="4357718"/>
          </a:xfrm>
          <a:prstGeom prst="rect">
            <a:avLst/>
          </a:prstGeom>
          <a:noFill/>
          <a:ln w="9525">
            <a:noFill/>
            <a:miter lim="800000"/>
            <a:headEnd/>
            <a:tailEnd/>
          </a:ln>
        </p:spPr>
      </p:pic>
      <p:sp>
        <p:nvSpPr>
          <p:cNvPr id="4"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a:t>
            </a:r>
            <a:r>
              <a:rPr lang="en-US" altLang="zh-CN" sz="4000" b="1" kern="0" dirty="0">
                <a:solidFill>
                  <a:schemeClr val="tx2"/>
                </a:solidFill>
                <a:latin typeface="+mj-lt"/>
                <a:ea typeface="+mj-ea"/>
                <a:cs typeface="+mj-cs"/>
              </a:rPr>
              <a:t>.5</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 UML</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的图</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400" b="1" i="0" u="none" strike="noStrike" kern="0" cap="none" spc="0" normalizeH="0" baseline="0" noProof="0" dirty="0">
                <a:ln>
                  <a:noFill/>
                </a:ln>
                <a:solidFill>
                  <a:srgbClr val="FFFF00"/>
                </a:solidFill>
                <a:effectLst/>
                <a:uLnTx/>
                <a:uFillTx/>
                <a:latin typeface="+mj-lt"/>
                <a:ea typeface="+mj-ea"/>
                <a:cs typeface="+mj-cs"/>
              </a:rPr>
              <a:t>---</a:t>
            </a:r>
            <a:r>
              <a:rPr kumimoji="0" lang="zh-CN" altLang="en-US" sz="4400" b="1" i="0" u="none" strike="noStrike" kern="0" cap="none" spc="0" normalizeH="0" baseline="0" noProof="0" dirty="0">
                <a:ln>
                  <a:noFill/>
                </a:ln>
                <a:solidFill>
                  <a:srgbClr val="FFFF00"/>
                </a:solidFill>
                <a:effectLst/>
                <a:uLnTx/>
                <a:uFillTx/>
                <a:latin typeface="+mj-lt"/>
                <a:ea typeface="+mj-ea"/>
                <a:cs typeface="+mj-cs"/>
              </a:rPr>
              <a:t>部署图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1000100" y="1600200"/>
            <a:ext cx="7686700" cy="4525963"/>
          </a:xfrm>
        </p:spPr>
        <p:txBody>
          <a:bodyPr/>
          <a:lstStyle/>
          <a:p>
            <a:pPr eaLnBrk="1" hangingPunct="1">
              <a:buNone/>
            </a:pPr>
            <a:r>
              <a:rPr lang="en-US" altLang="zh-CN" sz="2800" b="1" dirty="0">
                <a:latin typeface="宋体" panose="02010600030101010101" pitchFamily="2" charset="-122"/>
                <a:ea typeface="宋体" panose="02010600030101010101" pitchFamily="2" charset="-122"/>
              </a:rPr>
              <a:t>3.2.1  </a:t>
            </a:r>
            <a:r>
              <a:rPr lang="zh-CN" altLang="en-US" sz="2800" b="1" dirty="0">
                <a:latin typeface="宋体" panose="02010600030101010101" pitchFamily="2" charset="-122"/>
                <a:ea typeface="宋体" panose="02010600030101010101" pitchFamily="2" charset="-122"/>
              </a:rPr>
              <a:t>面向对象的概念与开发方法</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3.2.2  UML</a:t>
            </a:r>
            <a:r>
              <a:rPr lang="zh-CN" altLang="en-US" sz="2800" b="1" dirty="0">
                <a:latin typeface="宋体" panose="02010600030101010101" pitchFamily="2" charset="-122"/>
                <a:ea typeface="宋体" panose="02010600030101010101" pitchFamily="2" charset="-122"/>
              </a:rPr>
              <a:t>简介</a:t>
            </a:r>
            <a:endParaRPr lang="en-US" altLang="zh-CN"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3.2.3  UML</a:t>
            </a:r>
            <a:r>
              <a:rPr lang="zh-CN" altLang="en-US" sz="2800" b="1" dirty="0">
                <a:latin typeface="宋体" panose="02010600030101010101" pitchFamily="2" charset="-122"/>
                <a:ea typeface="宋体" panose="02010600030101010101" pitchFamily="2" charset="-122"/>
              </a:rPr>
              <a:t>的事物</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3.2.4  UML</a:t>
            </a:r>
            <a:r>
              <a:rPr lang="zh-CN" altLang="en-US" sz="2800" b="1" dirty="0">
                <a:latin typeface="宋体" panose="02010600030101010101" pitchFamily="2" charset="-122"/>
                <a:ea typeface="宋体" panose="02010600030101010101" pitchFamily="2" charset="-122"/>
              </a:rPr>
              <a:t>的关系</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latin typeface="宋体" panose="02010600030101010101" pitchFamily="2" charset="-122"/>
                <a:ea typeface="宋体" panose="02010600030101010101" pitchFamily="2" charset="-122"/>
              </a:rPr>
              <a:t>3.2.5  UML</a:t>
            </a:r>
            <a:r>
              <a:rPr lang="zh-CN" altLang="en-US" sz="2800" b="1" dirty="0">
                <a:latin typeface="宋体" panose="02010600030101010101" pitchFamily="2" charset="-122"/>
                <a:ea typeface="宋体" panose="02010600030101010101" pitchFamily="2" charset="-122"/>
              </a:rPr>
              <a:t>的图</a:t>
            </a:r>
            <a:endParaRPr lang="zh-CN" altLang="en-US" sz="2800" b="1" dirty="0">
              <a:latin typeface="宋体" panose="02010600030101010101" pitchFamily="2" charset="-122"/>
              <a:ea typeface="宋体" panose="02010600030101010101" pitchFamily="2" charset="-122"/>
            </a:endParaRPr>
          </a:p>
          <a:p>
            <a:pPr eaLnBrk="1" hangingPunct="1">
              <a:buNone/>
            </a:pPr>
            <a:r>
              <a:rPr lang="en-US" altLang="zh-CN" sz="2800" b="1" dirty="0">
                <a:solidFill>
                  <a:srgbClr val="C00000"/>
                </a:solidFill>
                <a:latin typeface="宋体" panose="02010600030101010101" pitchFamily="2" charset="-122"/>
                <a:ea typeface="宋体" panose="02010600030101010101" pitchFamily="2" charset="-122"/>
              </a:rPr>
              <a:t>3.2.6  </a:t>
            </a:r>
            <a:r>
              <a:rPr lang="zh-CN" altLang="en-US" sz="2800" b="1" dirty="0">
                <a:solidFill>
                  <a:srgbClr val="C00000"/>
                </a:solidFill>
                <a:latin typeface="宋体" panose="02010600030101010101" pitchFamily="2" charset="-122"/>
                <a:ea typeface="宋体" panose="02010600030101010101" pitchFamily="2" charset="-122"/>
              </a:rPr>
              <a:t>使用和扩展</a:t>
            </a:r>
            <a:r>
              <a:rPr lang="en-US" altLang="zh-CN" sz="2800" b="1" dirty="0">
                <a:solidFill>
                  <a:srgbClr val="C00000"/>
                </a:solidFill>
                <a:latin typeface="宋体" panose="02010600030101010101" pitchFamily="2" charset="-122"/>
                <a:ea typeface="宋体" panose="02010600030101010101" pitchFamily="2" charset="-122"/>
              </a:rPr>
              <a:t>UML</a:t>
            </a:r>
            <a:endParaRPr lang="en-US" altLang="zh-CN" sz="2800" b="1" dirty="0">
              <a:solidFill>
                <a:srgbClr val="C00000"/>
              </a:solidFill>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a:p>
            <a:pPr eaLnBrk="1" hangingPunct="1"/>
            <a:endParaRPr lang="en-US" altLang="zh-CN" sz="2800" b="1"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eaLnBrk="1" hangingPunct="1"/>
            <a:r>
              <a:rPr lang="en-US" altLang="zh-CN" sz="4000" dirty="0"/>
              <a:t>3.2 </a:t>
            </a:r>
            <a:r>
              <a:rPr lang="zh-CN" altLang="en-US" sz="4000" dirty="0"/>
              <a:t>面向对象方法与</a:t>
            </a:r>
            <a:r>
              <a:rPr lang="en-US" altLang="zh-CN" sz="4000" dirty="0"/>
              <a:t>UML</a:t>
            </a:r>
            <a:endParaRPr lang="zh-CN" altLang="en-US" sz="4000"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pic>
        <p:nvPicPr>
          <p:cNvPr id="2" name="图片 1"/>
          <p:cNvPicPr>
            <a:picLocks noChangeAspect="1"/>
          </p:cNvPicPr>
          <p:nvPr/>
        </p:nvPicPr>
        <p:blipFill>
          <a:blip r:embed="rId1"/>
          <a:stretch>
            <a:fillRect/>
          </a:stretch>
        </p:blipFill>
        <p:spPr>
          <a:xfrm>
            <a:off x="9737" y="1640117"/>
            <a:ext cx="9144000" cy="5081358"/>
          </a:xfrm>
          <a:prstGeom prst="rect">
            <a:avLst/>
          </a:prstGeom>
        </p:spPr>
      </p:pic>
    </p:spTree>
  </p:cSld>
  <p:clrMapOvr>
    <a:masterClrMapping/>
  </p:clrMapOvr>
  <p:transition>
    <p:fade/>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idx="1"/>
          </p:nvPr>
        </p:nvSpPr>
        <p:spPr>
          <a:xfrm>
            <a:off x="428596" y="1785926"/>
            <a:ext cx="8229600" cy="4525963"/>
          </a:xfrm>
        </p:spPr>
        <p:txBody>
          <a:bodyPr/>
          <a:lstStyle/>
          <a:p>
            <a:pPr eaLnBrk="1" hangingPunct="1">
              <a:lnSpc>
                <a:spcPct val="125000"/>
              </a:lnSpc>
              <a:buFontTx/>
              <a:buNone/>
            </a:pPr>
            <a:r>
              <a:rPr lang="zh-CN" altLang="en-US" sz="2800" dirty="0">
                <a:solidFill>
                  <a:srgbClr val="CC0000"/>
                </a:solidFill>
                <a:latin typeface="楷体_GB2312" pitchFamily="49" charset="-122"/>
                <a:ea typeface="楷体_GB2312" pitchFamily="49" charset="-122"/>
              </a:rPr>
              <a:t>使用</a:t>
            </a:r>
            <a:r>
              <a:rPr lang="en-US" altLang="zh-CN" sz="2800" dirty="0">
                <a:solidFill>
                  <a:srgbClr val="CC0000"/>
                </a:solidFill>
                <a:latin typeface="楷体_GB2312" pitchFamily="49" charset="-122"/>
                <a:ea typeface="楷体_GB2312" pitchFamily="49" charset="-122"/>
              </a:rPr>
              <a:t>UML</a:t>
            </a:r>
            <a:r>
              <a:rPr lang="zh-CN" altLang="en-US" sz="2800" dirty="0">
                <a:solidFill>
                  <a:srgbClr val="CC0000"/>
                </a:solidFill>
                <a:latin typeface="楷体_GB2312" pitchFamily="49" charset="-122"/>
                <a:ea typeface="楷体_GB2312" pitchFamily="49" charset="-122"/>
              </a:rPr>
              <a:t>的准则</a:t>
            </a:r>
            <a:endParaRPr lang="zh-CN" altLang="en-US" sz="2000" dirty="0">
              <a:solidFill>
                <a:srgbClr val="CC0000"/>
              </a:solidFill>
              <a:latin typeface="楷体_GB2312" pitchFamily="49" charset="-122"/>
              <a:ea typeface="楷体_GB2312" pitchFamily="49" charset="-122"/>
            </a:endParaRPr>
          </a:p>
          <a:p>
            <a:pPr eaLnBrk="1" hangingPunct="1">
              <a:lnSpc>
                <a:spcPct val="125000"/>
              </a:lnSpc>
              <a:buFontTx/>
              <a:buNone/>
            </a:pPr>
            <a:r>
              <a:rPr lang="en-US" altLang="zh-CN" sz="1800" dirty="0">
                <a:latin typeface="楷体_GB2312" pitchFamily="49" charset="-122"/>
                <a:ea typeface="楷体_GB2312" pitchFamily="49" charset="-122"/>
              </a:rPr>
              <a:t>1.</a:t>
            </a:r>
            <a:r>
              <a:rPr lang="zh-CN" altLang="en-US" sz="2400" b="1" dirty="0">
                <a:solidFill>
                  <a:srgbClr val="3366FF"/>
                </a:solidFill>
                <a:latin typeface="楷体_GB2312" pitchFamily="49" charset="-122"/>
                <a:ea typeface="楷体_GB2312" pitchFamily="49" charset="-122"/>
              </a:rPr>
              <a:t>不要试图使用所有的图形和符号</a:t>
            </a:r>
            <a:endParaRPr lang="zh-CN" altLang="en-US" sz="2400" b="1" dirty="0">
              <a:solidFill>
                <a:srgbClr val="3366FF"/>
              </a:solidFill>
              <a:latin typeface="楷体_GB2312" pitchFamily="49" charset="-122"/>
              <a:ea typeface="楷体_GB2312" pitchFamily="49" charset="-122"/>
            </a:endParaRPr>
          </a:p>
          <a:p>
            <a:pPr eaLnBrk="1" hangingPunct="1">
              <a:lnSpc>
                <a:spcPct val="125000"/>
              </a:lnSpc>
              <a:buFontTx/>
              <a:buNone/>
            </a:pPr>
            <a:r>
              <a:rPr lang="zh-CN" altLang="en-US" sz="2400" dirty="0">
                <a:latin typeface="楷体_GB2312" pitchFamily="49" charset="-122"/>
                <a:ea typeface="楷体_GB2312" pitchFamily="49" charset="-122"/>
              </a:rPr>
              <a:t>  应该根据项目的特点，选用最适用的图形和符号。一般来说，应该优先选用简单的图形和符号，例如，用例、类、关联、属性和继承等概念是最常用的。</a:t>
            </a:r>
            <a:endParaRPr lang="zh-CN" altLang="en-US" sz="2400" dirty="0">
              <a:latin typeface="楷体_GB2312" pitchFamily="49" charset="-122"/>
              <a:ea typeface="楷体_GB2312" pitchFamily="49" charset="-122"/>
            </a:endParaRPr>
          </a:p>
          <a:p>
            <a:pPr eaLnBrk="1" hangingPunct="1">
              <a:lnSpc>
                <a:spcPct val="125000"/>
              </a:lnSpc>
              <a:buFontTx/>
              <a:buNone/>
            </a:pPr>
            <a:r>
              <a:rPr lang="en-US" altLang="zh-CN" sz="2400" dirty="0">
                <a:latin typeface="楷体_GB2312" pitchFamily="49" charset="-122"/>
                <a:ea typeface="楷体_GB2312" pitchFamily="49" charset="-122"/>
              </a:rPr>
              <a:t>2</a:t>
            </a:r>
            <a:r>
              <a:rPr lang="en-US" altLang="zh-CN" sz="2400" b="1" dirty="0">
                <a:solidFill>
                  <a:srgbClr val="3366FF"/>
                </a:solidFill>
                <a:latin typeface="楷体_GB2312" pitchFamily="49" charset="-122"/>
                <a:ea typeface="楷体_GB2312" pitchFamily="49" charset="-122"/>
              </a:rPr>
              <a:t>.</a:t>
            </a:r>
            <a:r>
              <a:rPr lang="zh-CN" altLang="en-US" sz="2400" b="1" dirty="0">
                <a:solidFill>
                  <a:srgbClr val="3366FF"/>
                </a:solidFill>
                <a:latin typeface="楷体_GB2312" pitchFamily="49" charset="-122"/>
                <a:ea typeface="楷体_GB2312" pitchFamily="49" charset="-122"/>
              </a:rPr>
              <a:t>不要为每个事物都画一个模型</a:t>
            </a:r>
            <a:endParaRPr lang="zh-CN" altLang="en-US" sz="2400" b="1" dirty="0">
              <a:solidFill>
                <a:srgbClr val="3366FF"/>
              </a:solidFill>
              <a:latin typeface="楷体_GB2312" pitchFamily="49" charset="-122"/>
              <a:ea typeface="楷体_GB2312" pitchFamily="49" charset="-122"/>
            </a:endParaRPr>
          </a:p>
          <a:p>
            <a:pPr eaLnBrk="1" hangingPunct="1">
              <a:lnSpc>
                <a:spcPct val="125000"/>
              </a:lnSpc>
              <a:buFontTx/>
              <a:buNone/>
            </a:pPr>
            <a:r>
              <a:rPr lang="zh-CN" altLang="en-US" sz="2400" dirty="0">
                <a:latin typeface="楷体_GB2312" pitchFamily="49" charset="-122"/>
                <a:ea typeface="楷体_GB2312" pitchFamily="49" charset="-122"/>
              </a:rPr>
              <a:t>  应该把</a:t>
            </a:r>
            <a:r>
              <a:rPr lang="zh-CN" altLang="en-US" sz="2400" dirty="0">
                <a:solidFill>
                  <a:srgbClr val="3366FF"/>
                </a:solidFill>
                <a:latin typeface="楷体_GB2312" pitchFamily="49" charset="-122"/>
                <a:ea typeface="楷体_GB2312" pitchFamily="49" charset="-122"/>
              </a:rPr>
              <a:t>精力集中于关键的领域</a:t>
            </a:r>
            <a:r>
              <a:rPr lang="zh-CN" altLang="en-US" sz="2400" dirty="0">
                <a:latin typeface="楷体_GB2312" pitchFamily="49" charset="-122"/>
                <a:ea typeface="楷体_GB2312" pitchFamily="49" charset="-122"/>
              </a:rPr>
              <a:t>。最好只画几张关键的图，经常使用并不断更新、修改这几张图。</a:t>
            </a:r>
            <a:endParaRPr lang="zh-CN" altLang="en-US" sz="2400" dirty="0">
              <a:latin typeface="楷体_GB2312" pitchFamily="49" charset="-122"/>
              <a:ea typeface="楷体_GB2312" pitchFamily="49" charset="-122"/>
            </a:endParaRPr>
          </a:p>
          <a:p>
            <a:pPr eaLnBrk="1" hangingPunct="1">
              <a:lnSpc>
                <a:spcPct val="90000"/>
              </a:lnSpc>
            </a:pPr>
            <a:endParaRPr lang="en-US" altLang="zh-CN" sz="2400" dirty="0">
              <a:ea typeface="宋体" panose="02010600030101010101" pitchFamily="2" charset="-122"/>
            </a:endParaRPr>
          </a:p>
        </p:txBody>
      </p:sp>
      <p:sp>
        <p:nvSpPr>
          <p:cNvPr id="4" name="Rectangle 2"/>
          <p:cNvSpPr txBox="1">
            <a:spLocks noChangeArrowheads="1"/>
          </p:cNvSpPr>
          <p:nvPr/>
        </p:nvSpPr>
        <p:spPr bwMode="auto">
          <a:xfrm>
            <a:off x="571472" y="214290"/>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3.2.6</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使用和扩展</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body" idx="1"/>
          </p:nvPr>
        </p:nvSpPr>
        <p:spPr>
          <a:xfrm>
            <a:off x="457200" y="1268413"/>
            <a:ext cx="8229600" cy="5400675"/>
          </a:xfrm>
        </p:spPr>
        <p:txBody>
          <a:bodyPr/>
          <a:lstStyle/>
          <a:p>
            <a:pPr eaLnBrk="1" hangingPunct="1">
              <a:lnSpc>
                <a:spcPct val="135000"/>
              </a:lnSpc>
              <a:buFontTx/>
              <a:buNone/>
            </a:pPr>
            <a:r>
              <a:rPr lang="en-US" altLang="zh-CN" sz="2400" b="1" dirty="0">
                <a:solidFill>
                  <a:srgbClr val="3366FF"/>
                </a:solidFill>
                <a:latin typeface="楷体_GB2312" pitchFamily="49" charset="-122"/>
                <a:ea typeface="楷体_GB2312" pitchFamily="49" charset="-122"/>
              </a:rPr>
              <a:t>3. </a:t>
            </a:r>
            <a:r>
              <a:rPr lang="zh-CN" altLang="en-US" sz="2400" b="1" dirty="0">
                <a:solidFill>
                  <a:srgbClr val="3366FF"/>
                </a:solidFill>
                <a:latin typeface="楷体_GB2312" pitchFamily="49" charset="-122"/>
                <a:ea typeface="楷体_GB2312" pitchFamily="49" charset="-122"/>
              </a:rPr>
              <a:t>应该分层次地画模型图</a:t>
            </a:r>
            <a:endParaRPr lang="zh-CN" altLang="en-US" sz="2400" b="1" dirty="0">
              <a:solidFill>
                <a:srgbClr val="3366FF"/>
              </a:solidFill>
              <a:latin typeface="楷体_GB2312" pitchFamily="49" charset="-122"/>
              <a:ea typeface="楷体_GB2312" pitchFamily="49" charset="-122"/>
            </a:endParaRPr>
          </a:p>
          <a:p>
            <a:pPr eaLnBrk="1" hangingPunct="1">
              <a:lnSpc>
                <a:spcPct val="135000"/>
              </a:lnSpc>
              <a:buFontTx/>
              <a:buNone/>
            </a:pPr>
            <a:r>
              <a:rPr lang="zh-CN" altLang="en-US" sz="2400" dirty="0">
                <a:latin typeface="楷体_GB2312" pitchFamily="49" charset="-122"/>
                <a:ea typeface="楷体_GB2312" pitchFamily="49" charset="-122"/>
              </a:rPr>
              <a:t>      根据项目进展的不同阶段，用正确的观点画模型图。如果处于分析阶段，应该画概念层模型图；当开始着手进行软件设计时，应该画设计层模型图；当考察某个特定的实现方案时，则应画实现层模型图。</a:t>
            </a:r>
            <a:endParaRPr lang="zh-CN" altLang="en-US" sz="2400" dirty="0">
              <a:latin typeface="楷体_GB2312" pitchFamily="49" charset="-122"/>
              <a:ea typeface="楷体_GB2312" pitchFamily="49" charset="-122"/>
            </a:endParaRPr>
          </a:p>
          <a:p>
            <a:pPr eaLnBrk="1" hangingPunct="1">
              <a:lnSpc>
                <a:spcPct val="135000"/>
              </a:lnSpc>
              <a:buFontTx/>
              <a:buNone/>
            </a:pPr>
            <a:r>
              <a:rPr lang="zh-CN" altLang="en-US" sz="2400" dirty="0">
                <a:latin typeface="楷体_GB2312" pitchFamily="49" charset="-122"/>
                <a:ea typeface="楷体_GB2312" pitchFamily="49" charset="-122"/>
              </a:rPr>
              <a:t>      </a:t>
            </a:r>
            <a:r>
              <a:rPr lang="zh-CN" altLang="en-US" sz="2400" b="1" dirty="0">
                <a:solidFill>
                  <a:srgbClr val="C00000"/>
                </a:solidFill>
                <a:latin typeface="楷体_GB2312" pitchFamily="49" charset="-122"/>
                <a:ea typeface="楷体_GB2312" pitchFamily="49" charset="-122"/>
              </a:rPr>
              <a:t>使用</a:t>
            </a:r>
            <a:r>
              <a:rPr lang="en-US" altLang="zh-CN" sz="2400" b="1" dirty="0">
                <a:solidFill>
                  <a:srgbClr val="C00000"/>
                </a:solidFill>
                <a:latin typeface="楷体_GB2312" pitchFamily="49" charset="-122"/>
                <a:ea typeface="楷体_GB2312" pitchFamily="49" charset="-122"/>
              </a:rPr>
              <a:t>UML</a:t>
            </a:r>
            <a:r>
              <a:rPr lang="zh-CN" altLang="en-US" sz="2400" b="1" dirty="0">
                <a:solidFill>
                  <a:srgbClr val="C00000"/>
                </a:solidFill>
                <a:latin typeface="楷体_GB2312" pitchFamily="49" charset="-122"/>
                <a:ea typeface="楷体_GB2312" pitchFamily="49" charset="-122"/>
              </a:rPr>
              <a:t>的最大危险是过早地陷入实现细节。为了避免这一危险，应该把重点放在概念层和说明层。  </a:t>
            </a:r>
            <a:endParaRPr lang="zh-CN" altLang="en-US" sz="2400" b="1" dirty="0">
              <a:solidFill>
                <a:srgbClr val="C00000"/>
              </a:solidFill>
              <a:latin typeface="楷体_GB2312" pitchFamily="49" charset="-122"/>
              <a:ea typeface="楷体_GB2312" pitchFamily="49" charset="-122"/>
            </a:endParaRPr>
          </a:p>
          <a:p>
            <a:pPr eaLnBrk="1" hangingPunct="1">
              <a:lnSpc>
                <a:spcPct val="135000"/>
              </a:lnSpc>
              <a:buFontTx/>
              <a:buNone/>
            </a:pPr>
            <a:r>
              <a:rPr lang="en-US" altLang="zh-CN" sz="2400" b="1" dirty="0">
                <a:solidFill>
                  <a:srgbClr val="3366FF"/>
                </a:solidFill>
                <a:latin typeface="楷体_GB2312" pitchFamily="49" charset="-122"/>
                <a:ea typeface="楷体_GB2312" pitchFamily="49" charset="-122"/>
              </a:rPr>
              <a:t>4. </a:t>
            </a:r>
            <a:r>
              <a:rPr lang="zh-CN" altLang="en-US" sz="2400" b="1" dirty="0">
                <a:solidFill>
                  <a:srgbClr val="3366FF"/>
                </a:solidFill>
                <a:latin typeface="楷体_GB2312" pitchFamily="49" charset="-122"/>
                <a:ea typeface="楷体_GB2312" pitchFamily="49" charset="-122"/>
              </a:rPr>
              <a:t>模型应该具有协调性</a:t>
            </a:r>
            <a:endParaRPr lang="zh-CN" altLang="en-US" sz="2400" b="1" dirty="0">
              <a:solidFill>
                <a:srgbClr val="3366FF"/>
              </a:solidFill>
              <a:latin typeface="楷体_GB2312" pitchFamily="49" charset="-122"/>
              <a:ea typeface="楷体_GB2312" pitchFamily="49" charset="-122"/>
            </a:endParaRPr>
          </a:p>
          <a:p>
            <a:pPr eaLnBrk="1" hangingPunct="1">
              <a:lnSpc>
                <a:spcPct val="135000"/>
              </a:lnSpc>
              <a:buFontTx/>
              <a:buNone/>
            </a:pPr>
            <a:r>
              <a:rPr lang="zh-CN" altLang="en-US" sz="2400" dirty="0">
                <a:latin typeface="楷体_GB2312" pitchFamily="49" charset="-122"/>
                <a:ea typeface="楷体_GB2312" pitchFamily="49" charset="-122"/>
              </a:rPr>
              <a:t>   模型必须在每个抽象层次内和不同的抽象层次之间协调。</a:t>
            </a:r>
            <a:endParaRPr lang="zh-CN" altLang="en-US" sz="2400" dirty="0">
              <a:latin typeface="楷体_GB2312" pitchFamily="49" charset="-122"/>
              <a:ea typeface="楷体_GB2312" pitchFamily="49" charset="-122"/>
            </a:endParaRPr>
          </a:p>
          <a:p>
            <a:pPr eaLnBrk="1" hangingPunct="1"/>
            <a:endParaRPr lang="en-US" altLang="zh-CN" sz="2400" dirty="0">
              <a:ea typeface="宋体" panose="02010600030101010101" pitchFamily="2" charset="-122"/>
            </a:endParaRPr>
          </a:p>
        </p:txBody>
      </p:sp>
      <p:sp>
        <p:nvSpPr>
          <p:cNvPr id="5" name="Rectangle 2"/>
          <p:cNvSpPr txBox="1">
            <a:spLocks noChangeArrowheads="1"/>
          </p:cNvSpPr>
          <p:nvPr/>
        </p:nvSpPr>
        <p:spPr bwMode="auto">
          <a:xfrm>
            <a:off x="571472" y="214290"/>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3.2.6</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使用和扩展</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idx="1"/>
          </p:nvPr>
        </p:nvSpPr>
        <p:spPr/>
        <p:txBody>
          <a:bodyPr/>
          <a:lstStyle/>
          <a:p>
            <a:pPr eaLnBrk="1" hangingPunct="1">
              <a:lnSpc>
                <a:spcPct val="125000"/>
              </a:lnSpc>
              <a:buFontTx/>
              <a:buNone/>
            </a:pPr>
            <a:r>
              <a:rPr lang="en-US" altLang="zh-CN" sz="2800" b="1" dirty="0">
                <a:solidFill>
                  <a:srgbClr val="3366FF"/>
                </a:solidFill>
                <a:latin typeface="楷体_GB2312" pitchFamily="49" charset="-122"/>
                <a:ea typeface="楷体_GB2312" pitchFamily="49" charset="-122"/>
              </a:rPr>
              <a:t>5. </a:t>
            </a:r>
            <a:r>
              <a:rPr lang="zh-CN" altLang="en-US" sz="2800" b="1" dirty="0">
                <a:solidFill>
                  <a:srgbClr val="3366FF"/>
                </a:solidFill>
                <a:latin typeface="楷体_GB2312" pitchFamily="49" charset="-122"/>
                <a:ea typeface="楷体_GB2312" pitchFamily="49" charset="-122"/>
              </a:rPr>
              <a:t>模型和模型元素的大小应该适中</a:t>
            </a:r>
            <a:endParaRPr lang="zh-CN" altLang="en-US" sz="2800" b="1" dirty="0">
              <a:solidFill>
                <a:srgbClr val="3366FF"/>
              </a:solidFill>
              <a:latin typeface="楷体_GB2312" pitchFamily="49" charset="-122"/>
              <a:ea typeface="楷体_GB2312" pitchFamily="49" charset="-122"/>
            </a:endParaRPr>
          </a:p>
          <a:p>
            <a:pPr eaLnBrk="1" hangingPunct="1">
              <a:lnSpc>
                <a:spcPct val="125000"/>
              </a:lnSpc>
              <a:buFontTx/>
              <a:buNone/>
            </a:pPr>
            <a:r>
              <a:rPr lang="zh-CN" altLang="en-US" sz="2800" dirty="0">
                <a:latin typeface="楷体_GB2312" pitchFamily="49" charset="-122"/>
                <a:ea typeface="楷体_GB2312" pitchFamily="49" charset="-122"/>
              </a:rPr>
              <a:t>      过于复杂的模型和模型元素难于理解也难于使用，这样的模型和模型元素很难生存下去。如果要建模的问题相当复杂，则可以把该问题分解成若干个子问题，分别为每个子问题建模，</a:t>
            </a:r>
            <a:r>
              <a:rPr lang="zh-CN" altLang="en-US" sz="2800" b="1" dirty="0">
                <a:solidFill>
                  <a:srgbClr val="C00000"/>
                </a:solidFill>
                <a:latin typeface="楷体_GB2312" pitchFamily="49" charset="-122"/>
                <a:ea typeface="楷体_GB2312" pitchFamily="49" charset="-122"/>
              </a:rPr>
              <a:t>每个子模型构成原模型中的一个包，以降低建模的难度和模型的复杂性</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sp>
        <p:nvSpPr>
          <p:cNvPr id="5" name="Rectangle 2"/>
          <p:cNvSpPr txBox="1">
            <a:spLocks noChangeArrowheads="1"/>
          </p:cNvSpPr>
          <p:nvPr/>
        </p:nvSpPr>
        <p:spPr bwMode="auto">
          <a:xfrm>
            <a:off x="571472" y="214290"/>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3.2.6</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使用和扩展</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p:txBody>
          <a:bodyPr/>
          <a:lstStyle/>
          <a:p>
            <a:pPr eaLnBrk="1" hangingPunct="1">
              <a:buFontTx/>
              <a:buNone/>
            </a:pPr>
            <a:r>
              <a:rPr lang="zh-CN" altLang="en-US" dirty="0">
                <a:solidFill>
                  <a:srgbClr val="CC0000"/>
                </a:solidFill>
                <a:ea typeface="宋体" panose="02010600030101010101" pitchFamily="2" charset="-122"/>
              </a:rPr>
              <a:t>扩展</a:t>
            </a:r>
            <a:r>
              <a:rPr lang="en-US" altLang="zh-CN" dirty="0">
                <a:solidFill>
                  <a:srgbClr val="CC0000"/>
                </a:solidFill>
                <a:ea typeface="宋体" panose="02010600030101010101" pitchFamily="2" charset="-122"/>
              </a:rPr>
              <a:t>UML</a:t>
            </a:r>
            <a:r>
              <a:rPr lang="zh-CN" altLang="en-US" dirty="0">
                <a:solidFill>
                  <a:srgbClr val="CC0000"/>
                </a:solidFill>
                <a:ea typeface="宋体" panose="02010600030101010101" pitchFamily="2" charset="-122"/>
              </a:rPr>
              <a:t>的机制</a:t>
            </a:r>
            <a:endParaRPr lang="zh-CN" altLang="en-US" dirty="0">
              <a:solidFill>
                <a:srgbClr val="CC0000"/>
              </a:solidFill>
              <a:ea typeface="宋体" panose="02010600030101010101" pitchFamily="2" charset="-122"/>
            </a:endParaRPr>
          </a:p>
          <a:p>
            <a:pPr eaLnBrk="1" hangingPunct="1">
              <a:lnSpc>
                <a:spcPct val="125000"/>
              </a:lnSpc>
            </a:pPr>
            <a:r>
              <a:rPr lang="zh-CN" altLang="en-US" sz="2800" dirty="0">
                <a:latin typeface="楷体_GB2312" pitchFamily="49" charset="-122"/>
                <a:ea typeface="宋体" panose="02010600030101010101" pitchFamily="2" charset="-122"/>
              </a:rPr>
              <a:t>为避免使</a:t>
            </a:r>
            <a:r>
              <a:rPr lang="en-US" altLang="zh-CN" sz="2800" dirty="0">
                <a:latin typeface="楷体_GB2312" pitchFamily="49" charset="-122"/>
                <a:ea typeface="楷体_GB2312" pitchFamily="49" charset="-122"/>
              </a:rPr>
              <a:t>UML</a:t>
            </a:r>
            <a:r>
              <a:rPr lang="zh-CN" altLang="en-US" sz="2800" dirty="0">
                <a:latin typeface="楷体_GB2312" pitchFamily="49" charset="-122"/>
                <a:ea typeface="楷体_GB2312" pitchFamily="49" charset="-122"/>
              </a:rPr>
              <a:t>变得过于复杂，</a:t>
            </a:r>
            <a:r>
              <a:rPr lang="en-US" altLang="zh-CN" sz="2800" dirty="0">
                <a:latin typeface="楷体_GB2312" pitchFamily="49" charset="-122"/>
                <a:ea typeface="楷体_GB2312" pitchFamily="49" charset="-122"/>
              </a:rPr>
              <a:t>UML</a:t>
            </a:r>
            <a:r>
              <a:rPr lang="zh-CN" altLang="en-US" sz="2800" dirty="0">
                <a:latin typeface="楷体_GB2312" pitchFamily="49" charset="-122"/>
                <a:ea typeface="楷体_GB2312" pitchFamily="49" charset="-122"/>
              </a:rPr>
              <a:t>并没有吸收所有面向对象的建模技术和机制，而是</a:t>
            </a:r>
            <a:r>
              <a:rPr lang="zh-CN" altLang="en-US" sz="2800" b="1" dirty="0">
                <a:solidFill>
                  <a:srgbClr val="3366FF"/>
                </a:solidFill>
                <a:latin typeface="楷体_GB2312" pitchFamily="49" charset="-122"/>
                <a:ea typeface="楷体_GB2312" pitchFamily="49" charset="-122"/>
              </a:rPr>
              <a:t>设计了适当的扩展机制，</a:t>
            </a:r>
            <a:r>
              <a:rPr lang="zh-CN" altLang="en-US" sz="2800" dirty="0">
                <a:latin typeface="楷体_GB2312" pitchFamily="49" charset="-122"/>
                <a:ea typeface="楷体_GB2312" pitchFamily="49" charset="-122"/>
              </a:rPr>
              <a:t>使得它能很容易地适应某些特定的方法、机构或用户的需要。</a:t>
            </a:r>
            <a:r>
              <a:rPr lang="zh-CN" altLang="en-US" sz="2800" b="1" dirty="0">
                <a:solidFill>
                  <a:srgbClr val="3366FF"/>
                </a:solidFill>
                <a:latin typeface="楷体_GB2312" pitchFamily="49" charset="-122"/>
                <a:ea typeface="楷体_GB2312" pitchFamily="49" charset="-122"/>
              </a:rPr>
              <a:t>利用扩展机制，用户可以定义和使用自己的模型元素</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endParaRPr lang="en-US" altLang="zh-CN" dirty="0">
              <a:ea typeface="宋体" panose="02010600030101010101" pitchFamily="2" charset="-122"/>
            </a:endParaRPr>
          </a:p>
        </p:txBody>
      </p:sp>
      <p:sp>
        <p:nvSpPr>
          <p:cNvPr id="5" name="Rectangle 2"/>
          <p:cNvSpPr txBox="1">
            <a:spLocks noChangeArrowheads="1"/>
          </p:cNvSpPr>
          <p:nvPr/>
        </p:nvSpPr>
        <p:spPr bwMode="auto">
          <a:xfrm>
            <a:off x="571472" y="214290"/>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3.2.6</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使用和扩展</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type="body" idx="1"/>
          </p:nvPr>
        </p:nvSpPr>
        <p:spPr/>
        <p:txBody>
          <a:bodyPr/>
          <a:lstStyle/>
          <a:p>
            <a:pPr eaLnBrk="1" hangingPunct="1">
              <a:buFontTx/>
              <a:buNone/>
            </a:pPr>
            <a:r>
              <a:rPr lang="zh-CN" altLang="en-US" dirty="0">
                <a:solidFill>
                  <a:srgbClr val="CC0000"/>
                </a:solidFill>
                <a:ea typeface="宋体" panose="02010600030101010101" pitchFamily="2" charset="-122"/>
              </a:rPr>
              <a:t>扩展</a:t>
            </a:r>
            <a:r>
              <a:rPr lang="en-US" altLang="zh-CN" dirty="0">
                <a:solidFill>
                  <a:srgbClr val="CC0000"/>
                </a:solidFill>
                <a:ea typeface="宋体" panose="02010600030101010101" pitchFamily="2" charset="-122"/>
              </a:rPr>
              <a:t>UML</a:t>
            </a:r>
            <a:r>
              <a:rPr lang="zh-CN" altLang="en-US" dirty="0">
                <a:solidFill>
                  <a:srgbClr val="CC0000"/>
                </a:solidFill>
                <a:ea typeface="宋体" panose="02010600030101010101" pitchFamily="2" charset="-122"/>
              </a:rPr>
              <a:t>的机制</a:t>
            </a:r>
            <a:endParaRPr lang="zh-CN" altLang="en-US" dirty="0">
              <a:solidFill>
                <a:srgbClr val="CC0000"/>
              </a:solidFill>
              <a:ea typeface="宋体" panose="02010600030101010101" pitchFamily="2" charset="-122"/>
            </a:endParaRPr>
          </a:p>
          <a:p>
            <a:pPr eaLnBrk="1" hangingPunct="1"/>
            <a:r>
              <a:rPr lang="zh-CN" altLang="en-US" sz="2800" dirty="0">
                <a:latin typeface="楷体_GB2312" pitchFamily="49" charset="-122"/>
                <a:ea typeface="楷体_GB2312" pitchFamily="49" charset="-122"/>
              </a:rPr>
              <a:t>扩展的基础是</a:t>
            </a:r>
            <a:r>
              <a:rPr lang="en-US" altLang="zh-CN" sz="2800" dirty="0">
                <a:latin typeface="楷体_GB2312" pitchFamily="49" charset="-122"/>
                <a:ea typeface="楷体_GB2312" pitchFamily="49" charset="-122"/>
              </a:rPr>
              <a:t>UML</a:t>
            </a:r>
            <a:r>
              <a:rPr lang="zh-CN" altLang="en-US" sz="2800" dirty="0">
                <a:latin typeface="楷体_GB2312" pitchFamily="49" charset="-122"/>
                <a:ea typeface="楷体_GB2312" pitchFamily="49" charset="-122"/>
              </a:rPr>
              <a:t>的模型元素，</a:t>
            </a:r>
            <a:r>
              <a:rPr lang="zh-CN" altLang="en-US" sz="2800" dirty="0">
                <a:solidFill>
                  <a:srgbClr val="3366FF"/>
                </a:solidFill>
                <a:latin typeface="楷体_GB2312" pitchFamily="49" charset="-122"/>
                <a:ea typeface="楷体_GB2312" pitchFamily="49" charset="-122"/>
              </a:rPr>
              <a:t>利用扩展机制可以给这些元素的变形加上新的语义</a:t>
            </a:r>
            <a:r>
              <a:rPr lang="zh-CN" altLang="en-US" sz="2800" dirty="0">
                <a:latin typeface="楷体_GB2312" pitchFamily="49" charset="-122"/>
                <a:ea typeface="楷体_GB2312" pitchFamily="49" charset="-122"/>
              </a:rPr>
              <a:t>。新语义可以有三种形式：重新定义，增加新语义或者对某种元素的使用增加一些限制。相应地，有下述三种扩展机制。</a:t>
            </a:r>
            <a:endParaRPr lang="zh-CN" altLang="en-US" sz="2800" dirty="0">
              <a:latin typeface="楷体_GB2312" pitchFamily="49" charset="-122"/>
              <a:ea typeface="楷体_GB2312" pitchFamily="49" charset="-122"/>
            </a:endParaRPr>
          </a:p>
          <a:p>
            <a:pPr eaLnBrk="1" hangingPunct="1">
              <a:buClr>
                <a:srgbClr val="CC0000"/>
              </a:buClr>
              <a:buSzPct val="75000"/>
              <a:buFont typeface="Wingdings" panose="05000000000000000000" pitchFamily="2" charset="2"/>
              <a:buChar char="Ø"/>
            </a:pPr>
            <a:r>
              <a:rPr lang="zh-CN" altLang="en-US" sz="2800" dirty="0">
                <a:latin typeface="楷体_GB2312" pitchFamily="49" charset="-122"/>
                <a:ea typeface="楷体_GB2312" pitchFamily="49" charset="-122"/>
              </a:rPr>
              <a:t>构造型 </a:t>
            </a:r>
            <a:r>
              <a:rPr lang="en-US" altLang="zh-CN" sz="2800" dirty="0">
                <a:latin typeface="楷体_GB2312" pitchFamily="49" charset="-122"/>
                <a:ea typeface="楷体_GB2312" pitchFamily="49" charset="-122"/>
              </a:rPr>
              <a:t>(stereotype)</a:t>
            </a:r>
            <a:endParaRPr lang="en-US" altLang="zh-CN" sz="2800" dirty="0">
              <a:latin typeface="楷体_GB2312" pitchFamily="49" charset="-122"/>
              <a:ea typeface="楷体_GB2312" pitchFamily="49" charset="-122"/>
            </a:endParaRPr>
          </a:p>
          <a:p>
            <a:pPr eaLnBrk="1" hangingPunct="1">
              <a:buClr>
                <a:srgbClr val="CC0000"/>
              </a:buClr>
              <a:buSzPct val="75000"/>
              <a:buFont typeface="Wingdings" panose="05000000000000000000" pitchFamily="2" charset="2"/>
              <a:buChar char="Ø"/>
            </a:pPr>
            <a:r>
              <a:rPr lang="zh-CN" altLang="en-US" sz="2800" dirty="0">
                <a:latin typeface="楷体_GB2312" pitchFamily="49" charset="-122"/>
                <a:ea typeface="楷体_GB2312" pitchFamily="49" charset="-122"/>
              </a:rPr>
              <a:t>标记值 </a:t>
            </a:r>
            <a:r>
              <a:rPr lang="en-US" altLang="zh-CN" sz="2800" dirty="0">
                <a:latin typeface="楷体_GB2312" pitchFamily="49" charset="-122"/>
                <a:ea typeface="楷体_GB2312" pitchFamily="49" charset="-122"/>
              </a:rPr>
              <a:t>(tagged value)</a:t>
            </a:r>
            <a:endParaRPr lang="en-US" altLang="zh-CN" sz="2800" dirty="0">
              <a:latin typeface="楷体_GB2312" pitchFamily="49" charset="-122"/>
              <a:ea typeface="楷体_GB2312" pitchFamily="49" charset="-122"/>
            </a:endParaRPr>
          </a:p>
          <a:p>
            <a:pPr eaLnBrk="1" hangingPunct="1">
              <a:buClr>
                <a:srgbClr val="CC0000"/>
              </a:buClr>
              <a:buSzPct val="75000"/>
              <a:buFont typeface="Wingdings" panose="05000000000000000000" pitchFamily="2" charset="2"/>
              <a:buChar char="Ø"/>
            </a:pPr>
            <a:r>
              <a:rPr lang="zh-CN" altLang="en-US" sz="2800" dirty="0">
                <a:latin typeface="楷体_GB2312" pitchFamily="49" charset="-122"/>
                <a:ea typeface="楷体_GB2312" pitchFamily="49" charset="-122"/>
              </a:rPr>
              <a:t>约束 </a:t>
            </a:r>
            <a:r>
              <a:rPr lang="en-US" altLang="zh-CN" sz="2800" dirty="0">
                <a:latin typeface="楷体_GB2312" pitchFamily="49" charset="-122"/>
                <a:ea typeface="楷体_GB2312" pitchFamily="49" charset="-122"/>
              </a:rPr>
              <a:t>(constraint)</a:t>
            </a:r>
            <a:endParaRPr lang="en-US" altLang="zh-CN" sz="2800" dirty="0">
              <a:latin typeface="楷体_GB2312" pitchFamily="49" charset="-122"/>
              <a:ea typeface="楷体_GB2312" pitchFamily="49" charset="-122"/>
            </a:endParaRPr>
          </a:p>
          <a:p>
            <a:pPr eaLnBrk="1" hangingPunct="1">
              <a:buFontTx/>
              <a:buNone/>
            </a:pPr>
            <a:endParaRPr lang="en-US" altLang="zh-CN" sz="2800" dirty="0">
              <a:solidFill>
                <a:srgbClr val="CC0000"/>
              </a:solidFill>
              <a:ea typeface="宋体" panose="02010600030101010101" pitchFamily="2" charset="-122"/>
            </a:endParaRPr>
          </a:p>
          <a:p>
            <a:pPr eaLnBrk="1" hangingPunct="1"/>
            <a:endParaRPr lang="en-US" altLang="zh-CN" dirty="0">
              <a:ea typeface="宋体" panose="02010600030101010101" pitchFamily="2" charset="-122"/>
            </a:endParaRPr>
          </a:p>
        </p:txBody>
      </p:sp>
      <p:sp>
        <p:nvSpPr>
          <p:cNvPr id="5" name="Rectangle 2"/>
          <p:cNvSpPr txBox="1">
            <a:spLocks noChangeArrowheads="1"/>
          </p:cNvSpPr>
          <p:nvPr/>
        </p:nvSpPr>
        <p:spPr bwMode="auto">
          <a:xfrm>
            <a:off x="571472" y="214290"/>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3.2.6</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使用和扩展</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500034" y="1714488"/>
            <a:ext cx="7777163" cy="519112"/>
          </a:xfrm>
          <a:prstGeom prst="rect">
            <a:avLst/>
          </a:prstGeom>
          <a:noFill/>
          <a:ln w="12700" cap="sq">
            <a:noFill/>
            <a:miter lim="800000"/>
            <a:headEnd type="none" w="sm" len="sm"/>
            <a:tailEnd type="none" w="med" len="lg"/>
          </a:ln>
        </p:spPr>
        <p:txBody>
          <a:bodyPr>
            <a:spAutoFit/>
          </a:bodyPr>
          <a:lstStyle/>
          <a:p>
            <a:pPr>
              <a:spcBef>
                <a:spcPct val="20000"/>
              </a:spcBef>
              <a:buClr>
                <a:schemeClr val="hlink"/>
              </a:buClr>
              <a:buSzPct val="50000"/>
              <a:buFont typeface="Wingdings" panose="05000000000000000000" pitchFamily="2" charset="2"/>
              <a:buChar char="l"/>
            </a:pPr>
            <a:r>
              <a:rPr kumimoji="1" lang="en-US" altLang="zh-CN" sz="2800" b="1" dirty="0">
                <a:solidFill>
                  <a:srgbClr val="C00000"/>
                </a:solidFill>
                <a:latin typeface="楷体_GB2312" pitchFamily="49" charset="-122"/>
                <a:ea typeface="楷体_GB2312" pitchFamily="49" charset="-122"/>
              </a:rPr>
              <a:t>   </a:t>
            </a:r>
            <a:r>
              <a:rPr kumimoji="1" lang="zh-CN" altLang="en-US" sz="2800" b="1" dirty="0">
                <a:solidFill>
                  <a:srgbClr val="C00000"/>
                </a:solidFill>
                <a:latin typeface="楷体_GB2312" pitchFamily="49" charset="-122"/>
                <a:ea typeface="楷体_GB2312" pitchFamily="49" charset="-122"/>
              </a:rPr>
              <a:t>构造型</a:t>
            </a:r>
            <a:r>
              <a:rPr kumimoji="1" lang="zh-CN" altLang="en-US" sz="2400" b="1" dirty="0">
                <a:solidFill>
                  <a:srgbClr val="C00000"/>
                </a:solidFill>
                <a:latin typeface="Times New Roman" panose="02020603050405020304" pitchFamily="18" charset="0"/>
              </a:rPr>
              <a:t> </a:t>
            </a:r>
            <a:r>
              <a:rPr kumimoji="1" lang="en-US" altLang="zh-CN" sz="2400" b="1" dirty="0">
                <a:solidFill>
                  <a:srgbClr val="C00000"/>
                </a:solidFill>
                <a:latin typeface="Times New Roman" panose="02020603050405020304" pitchFamily="18" charset="0"/>
              </a:rPr>
              <a:t>(stereotype)</a:t>
            </a:r>
            <a:endParaRPr kumimoji="1" lang="en-US" altLang="zh-CN" sz="2400" dirty="0">
              <a:solidFill>
                <a:srgbClr val="C00000"/>
              </a:solidFill>
              <a:latin typeface="Times New Roman" panose="02020603050405020304" pitchFamily="18" charset="0"/>
            </a:endParaRPr>
          </a:p>
        </p:txBody>
      </p:sp>
      <p:sp>
        <p:nvSpPr>
          <p:cNvPr id="98307" name="Text Box 3"/>
          <p:cNvSpPr txBox="1">
            <a:spLocks noChangeArrowheads="1"/>
          </p:cNvSpPr>
          <p:nvPr/>
        </p:nvSpPr>
        <p:spPr bwMode="auto">
          <a:xfrm>
            <a:off x="500034" y="2500306"/>
            <a:ext cx="8208963" cy="1463675"/>
          </a:xfrm>
          <a:prstGeom prst="rect">
            <a:avLst/>
          </a:prstGeom>
          <a:noFill/>
          <a:ln w="12700" cap="sq">
            <a:noFill/>
            <a:miter lim="800000"/>
            <a:headEnd type="none" w="sm" len="sm"/>
            <a:tailEnd type="none" w="med" len="lg"/>
          </a:ln>
        </p:spPr>
        <p:txBody>
          <a:bodyPr>
            <a:spAutoFit/>
          </a:bodyPr>
          <a:lstStyle/>
          <a:p>
            <a:pPr>
              <a:lnSpc>
                <a:spcPct val="125000"/>
              </a:lnSpc>
              <a:spcBef>
                <a:spcPct val="50000"/>
              </a:spcBef>
            </a:pPr>
            <a:r>
              <a:rPr kumimoji="1" lang="zh-CN" altLang="en-US" sz="2400" b="1" dirty="0">
                <a:latin typeface="楷体_GB2312" pitchFamily="49" charset="-122"/>
                <a:ea typeface="楷体_GB2312" pitchFamily="49" charset="-122"/>
              </a:rPr>
              <a:t>构造型是在一个已定义的模型元素的基础上构造的一种新的模型元素。构造型的信息内容和形式与已存在的基本模型元素相同，但是含义和使用不同。</a:t>
            </a:r>
            <a:r>
              <a:rPr kumimoji="1" lang="zh-CN" altLang="en-US" sz="2400" dirty="0">
                <a:latin typeface="Times New Roman" panose="02020603050405020304" pitchFamily="18" charset="0"/>
              </a:rPr>
              <a:t> </a:t>
            </a:r>
            <a:endParaRPr kumimoji="1" lang="zh-CN" altLang="en-US" sz="2400" dirty="0">
              <a:latin typeface="Times New Roman" panose="02020603050405020304" pitchFamily="18" charset="0"/>
            </a:endParaRPr>
          </a:p>
        </p:txBody>
      </p:sp>
      <p:sp>
        <p:nvSpPr>
          <p:cNvPr id="10" name="Rectangle 2"/>
          <p:cNvSpPr txBox="1">
            <a:spLocks noChangeArrowheads="1"/>
          </p:cNvSpPr>
          <p:nvPr/>
        </p:nvSpPr>
        <p:spPr bwMode="auto">
          <a:xfrm>
            <a:off x="571472" y="214290"/>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3.2.6</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使用和扩展</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11" name="灯片编号占位符 10"/>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ltLang="zh-CN">
                <a:ea typeface="宋体" panose="02010600030101010101" pitchFamily="2" charset="-122"/>
              </a:rPr>
              <a:t>Stereotypes</a:t>
            </a:r>
            <a:endParaRPr lang="en-US" altLang="zh-CN" i="1">
              <a:solidFill>
                <a:schemeClr val="tx1"/>
              </a:solidFill>
              <a:ea typeface="宋体" panose="02010600030101010101" pitchFamily="2" charset="-122"/>
            </a:endParaRPr>
          </a:p>
        </p:txBody>
      </p:sp>
      <p:sp>
        <p:nvSpPr>
          <p:cNvPr id="2052" name="Rectangle 3"/>
          <p:cNvSpPr>
            <a:spLocks noGrp="1" noChangeArrowheads="1"/>
          </p:cNvSpPr>
          <p:nvPr>
            <p:ph type="body" idx="1"/>
          </p:nvPr>
        </p:nvSpPr>
        <p:spPr>
          <a:xfrm>
            <a:off x="0" y="1428737"/>
            <a:ext cx="8839200" cy="4929222"/>
          </a:xfrm>
        </p:spPr>
        <p:txBody>
          <a:bodyPr/>
          <a:lstStyle/>
          <a:p>
            <a:r>
              <a:rPr lang="en-US" altLang="zh-CN" sz="2400" dirty="0">
                <a:solidFill>
                  <a:schemeClr val="tx1"/>
                </a:solidFill>
                <a:ea typeface="宋体" panose="02010600030101010101" pitchFamily="2" charset="-122"/>
              </a:rPr>
              <a:t>UML notation for these three types of classes</a:t>
            </a:r>
            <a:endParaRPr lang="en-US" altLang="zh-CN" sz="2400" dirty="0">
              <a:solidFill>
                <a:schemeClr val="tx1"/>
              </a:solidFill>
              <a:ea typeface="宋体" panose="02010600030101010101" pitchFamily="2" charset="-122"/>
            </a:endParaRPr>
          </a:p>
          <a:p>
            <a:endParaRPr lang="en-US" altLang="zh-CN" sz="2400" dirty="0">
              <a:solidFill>
                <a:schemeClr val="tx1"/>
              </a:solidFill>
              <a:ea typeface="宋体" panose="02010600030101010101" pitchFamily="2" charset="-122"/>
            </a:endParaRPr>
          </a:p>
          <a:p>
            <a:endParaRPr lang="en-US" altLang="zh-CN" sz="2400" dirty="0">
              <a:solidFill>
                <a:schemeClr val="tx1"/>
              </a:solidFill>
              <a:ea typeface="宋体" panose="02010600030101010101" pitchFamily="2" charset="-122"/>
            </a:endParaRPr>
          </a:p>
          <a:p>
            <a:endParaRPr lang="en-US" altLang="zh-CN" sz="2400" dirty="0">
              <a:solidFill>
                <a:schemeClr val="tx1"/>
              </a:solidFill>
              <a:ea typeface="宋体" panose="02010600030101010101" pitchFamily="2" charset="-122"/>
            </a:endParaRPr>
          </a:p>
          <a:p>
            <a:endParaRPr lang="en-US" altLang="zh-CN" sz="2400" dirty="0">
              <a:solidFill>
                <a:schemeClr val="tx1"/>
              </a:solidFill>
              <a:ea typeface="宋体" panose="02010600030101010101" pitchFamily="2" charset="-122"/>
            </a:endParaRPr>
          </a:p>
          <a:p>
            <a:endParaRPr lang="en-US" altLang="zh-CN" sz="2400" dirty="0">
              <a:solidFill>
                <a:schemeClr val="tx1"/>
              </a:solidFill>
              <a:ea typeface="宋体" panose="02010600030101010101" pitchFamily="2" charset="-122"/>
            </a:endParaRPr>
          </a:p>
          <a:p>
            <a:endParaRPr lang="en-US" altLang="zh-CN" sz="2400" dirty="0">
              <a:solidFill>
                <a:schemeClr val="tx1"/>
              </a:solidFill>
              <a:ea typeface="宋体" panose="02010600030101010101" pitchFamily="2" charset="-122"/>
            </a:endParaRPr>
          </a:p>
          <a:p>
            <a:r>
              <a:rPr lang="en-US" altLang="zh-CN" sz="2400" dirty="0">
                <a:solidFill>
                  <a:schemeClr val="tx1"/>
                </a:solidFill>
                <a:ea typeface="宋体" panose="02010600030101010101" pitchFamily="2" charset="-122"/>
              </a:rPr>
              <a:t>These are </a:t>
            </a:r>
            <a:r>
              <a:rPr lang="en-US" altLang="zh-CN" sz="2400" i="1" dirty="0">
                <a:solidFill>
                  <a:schemeClr val="tx1"/>
                </a:solidFill>
                <a:ea typeface="宋体" panose="02010600030101010101" pitchFamily="2" charset="-122"/>
              </a:rPr>
              <a:t>stereotypes</a:t>
            </a:r>
            <a:r>
              <a:rPr lang="en-US" altLang="zh-CN" sz="2400" dirty="0">
                <a:solidFill>
                  <a:schemeClr val="tx1"/>
                </a:solidFill>
                <a:ea typeface="宋体" panose="02010600030101010101" pitchFamily="2" charset="-122"/>
              </a:rPr>
              <a:t> (extensions of UML) </a:t>
            </a:r>
            <a:endParaRPr lang="en-US" altLang="zh-CN" sz="2400" dirty="0">
              <a:solidFill>
                <a:schemeClr val="tx1"/>
              </a:solidFill>
              <a:ea typeface="宋体" panose="02010600030101010101" pitchFamily="2" charset="-122"/>
            </a:endParaRPr>
          </a:p>
          <a:p>
            <a:pPr lvl="1"/>
            <a:r>
              <a:rPr lang="en-US" altLang="zh-CN" sz="2400" dirty="0">
                <a:solidFill>
                  <a:schemeClr val="tx1"/>
                </a:solidFill>
                <a:ea typeface="宋体" panose="02010600030101010101" pitchFamily="2" charset="-122"/>
              </a:rPr>
              <a:t>UML allows us to define additional constructs that are not part of UML but which we need in order to model a system accurately</a:t>
            </a:r>
            <a:endParaRPr lang="en-US" altLang="zh-CN" sz="2400" dirty="0">
              <a:ea typeface="宋体" panose="02010600030101010101" pitchFamily="2" charset="-122"/>
            </a:endParaRPr>
          </a:p>
        </p:txBody>
      </p:sp>
      <p:graphicFrame>
        <p:nvGraphicFramePr>
          <p:cNvPr id="2050" name="Object 9"/>
          <p:cNvGraphicFramePr>
            <a:graphicFrameLocks noChangeAspect="1"/>
          </p:cNvGraphicFramePr>
          <p:nvPr/>
        </p:nvGraphicFramePr>
        <p:xfrm>
          <a:off x="1071538" y="2071678"/>
          <a:ext cx="7034213" cy="2074863"/>
        </p:xfrm>
        <a:graphic>
          <a:graphicData uri="http://schemas.openxmlformats.org/presentationml/2006/ole">
            <mc:AlternateContent xmlns:mc="http://schemas.openxmlformats.org/markup-compatibility/2006">
              <mc:Choice xmlns:v="urn:schemas-microsoft-com:vml" Requires="v">
                <p:oleObj spid="_x0000_s322572" name="Photo Editor Photo" r:id="rId1" imgW="7362825" imgH="2171700" progId="MSPhotoEd.3">
                  <p:embed/>
                </p:oleObj>
              </mc:Choice>
              <mc:Fallback>
                <p:oleObj name="Photo Editor Photo" r:id="rId1" imgW="7362825" imgH="2171700" progId="MSPhotoEd.3">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38" y="2071678"/>
                        <a:ext cx="7034213"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2916238" y="1700213"/>
            <a:ext cx="2951162" cy="1111250"/>
          </a:xfrm>
          <a:prstGeom prst="rect">
            <a:avLst/>
          </a:prstGeom>
          <a:noFill/>
          <a:ln w="9525">
            <a:noFill/>
            <a:miter lim="800000"/>
            <a:headEnd/>
            <a:tailEnd/>
          </a:ln>
        </p:spPr>
      </p:pic>
      <p:pic>
        <p:nvPicPr>
          <p:cNvPr id="99331" name="Picture 3"/>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2124075" y="3429000"/>
            <a:ext cx="4895850" cy="1550988"/>
          </a:xfrm>
          <a:prstGeom prst="rect">
            <a:avLst/>
          </a:prstGeom>
          <a:noFill/>
          <a:ln w="9525">
            <a:noFill/>
            <a:miter lim="800000"/>
            <a:headEnd/>
            <a:tailEnd/>
          </a:ln>
        </p:spPr>
      </p:pic>
      <p:sp>
        <p:nvSpPr>
          <p:cNvPr id="4" name="Rectangle 2"/>
          <p:cNvSpPr txBox="1">
            <a:spLocks noChangeArrowheads="1"/>
          </p:cNvSpPr>
          <p:nvPr/>
        </p:nvSpPr>
        <p:spPr bwMode="auto">
          <a:xfrm>
            <a:off x="571472" y="214290"/>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3.2.6</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使用和扩展</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357158" y="1357298"/>
            <a:ext cx="7777163" cy="519112"/>
          </a:xfrm>
          <a:prstGeom prst="rect">
            <a:avLst/>
          </a:prstGeom>
          <a:noFill/>
          <a:ln w="12700" cap="sq">
            <a:noFill/>
            <a:miter lim="800000"/>
            <a:headEnd type="none" w="sm" len="sm"/>
            <a:tailEnd type="none" w="med" len="lg"/>
          </a:ln>
        </p:spPr>
        <p:txBody>
          <a:bodyPr>
            <a:spAutoFit/>
          </a:bodyPr>
          <a:lstStyle/>
          <a:p>
            <a:pPr>
              <a:spcBef>
                <a:spcPct val="20000"/>
              </a:spcBef>
              <a:buClr>
                <a:schemeClr val="hlink"/>
              </a:buClr>
              <a:buSzPct val="50000"/>
              <a:buFont typeface="Wingdings" panose="05000000000000000000" pitchFamily="2" charset="2"/>
              <a:buChar char="l"/>
            </a:pPr>
            <a:r>
              <a:rPr kumimoji="1" lang="en-US" altLang="zh-CN" sz="2800" b="1" dirty="0">
                <a:solidFill>
                  <a:srgbClr val="C00000"/>
                </a:solidFill>
                <a:latin typeface="楷体_GB2312" pitchFamily="49" charset="-122"/>
                <a:ea typeface="楷体_GB2312" pitchFamily="49" charset="-122"/>
              </a:rPr>
              <a:t>  </a:t>
            </a:r>
            <a:r>
              <a:rPr kumimoji="1" lang="zh-CN" altLang="en-US" sz="2800" b="1" dirty="0">
                <a:solidFill>
                  <a:srgbClr val="C00000"/>
                </a:solidFill>
                <a:latin typeface="楷体_GB2312" pitchFamily="49" charset="-122"/>
                <a:ea typeface="楷体_GB2312" pitchFamily="49" charset="-122"/>
              </a:rPr>
              <a:t>标记值 </a:t>
            </a:r>
            <a:r>
              <a:rPr kumimoji="1" lang="en-US" altLang="zh-CN" sz="2800" b="1" dirty="0">
                <a:solidFill>
                  <a:srgbClr val="C00000"/>
                </a:solidFill>
                <a:latin typeface="楷体_GB2312" pitchFamily="49" charset="-122"/>
                <a:ea typeface="楷体_GB2312" pitchFamily="49" charset="-122"/>
              </a:rPr>
              <a:t>(tagged value)</a:t>
            </a:r>
            <a:endParaRPr kumimoji="1" lang="en-US" altLang="zh-CN" sz="2800" b="1" dirty="0">
              <a:solidFill>
                <a:srgbClr val="C00000"/>
              </a:solidFill>
              <a:latin typeface="楷体_GB2312" pitchFamily="49" charset="-122"/>
              <a:ea typeface="楷体_GB2312" pitchFamily="49" charset="-122"/>
            </a:endParaRPr>
          </a:p>
        </p:txBody>
      </p:sp>
      <p:sp>
        <p:nvSpPr>
          <p:cNvPr id="100355" name="Text Box 3"/>
          <p:cNvSpPr txBox="1">
            <a:spLocks noChangeArrowheads="1"/>
          </p:cNvSpPr>
          <p:nvPr/>
        </p:nvSpPr>
        <p:spPr bwMode="auto">
          <a:xfrm>
            <a:off x="357158" y="2071678"/>
            <a:ext cx="7993063" cy="2560638"/>
          </a:xfrm>
          <a:prstGeom prst="rect">
            <a:avLst/>
          </a:prstGeom>
          <a:noFill/>
          <a:ln w="12700" cap="sq">
            <a:noFill/>
            <a:miter lim="800000"/>
            <a:headEnd type="none" w="sm" len="sm"/>
            <a:tailEnd type="none" w="med" len="lg"/>
          </a:ln>
        </p:spPr>
        <p:txBody>
          <a:bodyPr>
            <a:spAutoFit/>
          </a:bodyPr>
          <a:lstStyle/>
          <a:p>
            <a:pPr>
              <a:lnSpc>
                <a:spcPct val="125000"/>
              </a:lnSpc>
              <a:spcBef>
                <a:spcPct val="50000"/>
              </a:spcBef>
            </a:pPr>
            <a:r>
              <a:rPr kumimoji="1" lang="zh-CN" altLang="en-US" sz="2400" dirty="0">
                <a:latin typeface="宋体" panose="02010600030101010101" pitchFamily="2" charset="-122"/>
                <a:ea typeface="宋体" panose="02010600030101010101" pitchFamily="2" charset="-122"/>
              </a:rPr>
              <a:t>　　</a:t>
            </a:r>
            <a:r>
              <a:rPr kumimoji="1" lang="zh-CN" altLang="en-US" sz="2400" b="1" dirty="0">
                <a:latin typeface="宋体" panose="02010600030101010101" pitchFamily="2" charset="-122"/>
                <a:ea typeface="宋体" panose="02010600030101010101" pitchFamily="2" charset="-122"/>
              </a:rPr>
              <a:t>标记值可以用来存储元素的任意信息，对于存储项目管理信息尤其有用的，如元素的创建日期、开发状态、截止日期和测试状态。</a:t>
            </a:r>
            <a:endParaRPr kumimoji="1" lang="zh-CN" altLang="en-US" sz="2400" b="1" dirty="0">
              <a:latin typeface="宋体" panose="02010600030101010101" pitchFamily="2" charset="-122"/>
              <a:ea typeface="宋体" panose="02010600030101010101" pitchFamily="2" charset="-122"/>
            </a:endParaRPr>
          </a:p>
          <a:p>
            <a:pPr>
              <a:lnSpc>
                <a:spcPct val="125000"/>
              </a:lnSpc>
              <a:spcBef>
                <a:spcPct val="50000"/>
              </a:spcBef>
            </a:pPr>
            <a:r>
              <a:rPr kumimoji="1" lang="zh-CN" altLang="en-US" sz="2400" b="1" dirty="0">
                <a:solidFill>
                  <a:srgbClr val="3366FF"/>
                </a:solidFill>
                <a:latin typeface="宋体" panose="02010600030101010101" pitchFamily="2" charset="-122"/>
                <a:ea typeface="宋体" panose="02010600030101010101" pitchFamily="2" charset="-122"/>
              </a:rPr>
              <a:t>    标记值用字符串表示，字符串有标记名、等号和值。它们被规则地放置在大括弧内。 </a:t>
            </a:r>
            <a:endParaRPr kumimoji="1" lang="zh-CN" altLang="en-US" sz="2400" b="1" dirty="0">
              <a:solidFill>
                <a:srgbClr val="3366FF"/>
              </a:solidFill>
              <a:latin typeface="宋体" panose="02010600030101010101" pitchFamily="2" charset="-122"/>
              <a:ea typeface="宋体" panose="02010600030101010101" pitchFamily="2" charset="-122"/>
            </a:endParaRPr>
          </a:p>
        </p:txBody>
      </p:sp>
      <p:pic>
        <p:nvPicPr>
          <p:cNvPr id="100356"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6143636" y="4071942"/>
            <a:ext cx="2501915" cy="2407254"/>
          </a:xfrm>
          <a:prstGeom prst="rect">
            <a:avLst/>
          </a:prstGeom>
          <a:noFill/>
          <a:ln w="9525">
            <a:noFill/>
            <a:miter lim="800000"/>
            <a:headEnd/>
            <a:tailEnd/>
          </a:ln>
        </p:spPr>
      </p:pic>
      <p:sp>
        <p:nvSpPr>
          <p:cNvPr id="5" name="Rectangle 2"/>
          <p:cNvSpPr txBox="1">
            <a:spLocks noChangeArrowheads="1"/>
          </p:cNvSpPr>
          <p:nvPr/>
        </p:nvSpPr>
        <p:spPr bwMode="auto">
          <a:xfrm>
            <a:off x="571472" y="214290"/>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3.2.6</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使用和扩展</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500034" y="1643050"/>
            <a:ext cx="7777163" cy="519112"/>
          </a:xfrm>
          <a:prstGeom prst="rect">
            <a:avLst/>
          </a:prstGeom>
          <a:noFill/>
          <a:ln w="12700" cap="sq">
            <a:noFill/>
            <a:miter lim="800000"/>
            <a:headEnd type="none" w="sm" len="sm"/>
            <a:tailEnd type="none" w="med" len="lg"/>
          </a:ln>
        </p:spPr>
        <p:txBody>
          <a:bodyPr>
            <a:spAutoFit/>
          </a:bodyPr>
          <a:lstStyle/>
          <a:p>
            <a:pPr>
              <a:spcBef>
                <a:spcPct val="20000"/>
              </a:spcBef>
              <a:buClr>
                <a:schemeClr val="hlink"/>
              </a:buClr>
              <a:buSzPct val="50000"/>
              <a:buFont typeface="Wingdings" panose="05000000000000000000" pitchFamily="2" charset="2"/>
              <a:buChar char="l"/>
            </a:pPr>
            <a:r>
              <a:rPr kumimoji="1" lang="en-US" altLang="zh-CN" sz="2800" b="1" dirty="0">
                <a:solidFill>
                  <a:srgbClr val="C00000"/>
                </a:solidFill>
                <a:latin typeface="楷体_GB2312" pitchFamily="49" charset="-122"/>
                <a:ea typeface="楷体_GB2312" pitchFamily="49" charset="-122"/>
              </a:rPr>
              <a:t> </a:t>
            </a:r>
            <a:r>
              <a:rPr kumimoji="1" lang="zh-CN" altLang="en-US" sz="2800" b="1" dirty="0">
                <a:solidFill>
                  <a:srgbClr val="C00000"/>
                </a:solidFill>
                <a:latin typeface="楷体_GB2312" pitchFamily="49" charset="-122"/>
                <a:ea typeface="楷体_GB2312" pitchFamily="49" charset="-122"/>
              </a:rPr>
              <a:t>约束 </a:t>
            </a:r>
            <a:r>
              <a:rPr kumimoji="1" lang="en-US" altLang="zh-CN" sz="2800" b="1" dirty="0">
                <a:solidFill>
                  <a:srgbClr val="C00000"/>
                </a:solidFill>
                <a:latin typeface="楷体_GB2312" pitchFamily="49" charset="-122"/>
                <a:ea typeface="楷体_GB2312" pitchFamily="49" charset="-122"/>
              </a:rPr>
              <a:t>(constraint)</a:t>
            </a:r>
            <a:endParaRPr kumimoji="1" lang="en-US" altLang="zh-CN" sz="2800" b="1" dirty="0">
              <a:solidFill>
                <a:srgbClr val="C00000"/>
              </a:solidFill>
              <a:latin typeface="楷体_GB2312" pitchFamily="49" charset="-122"/>
              <a:ea typeface="楷体_GB2312" pitchFamily="49" charset="-122"/>
            </a:endParaRPr>
          </a:p>
        </p:txBody>
      </p:sp>
      <p:sp>
        <p:nvSpPr>
          <p:cNvPr id="101379" name="Text Box 3"/>
          <p:cNvSpPr txBox="1">
            <a:spLocks noChangeArrowheads="1"/>
          </p:cNvSpPr>
          <p:nvPr/>
        </p:nvSpPr>
        <p:spPr bwMode="auto">
          <a:xfrm>
            <a:off x="428596" y="2357430"/>
            <a:ext cx="7993062" cy="1463675"/>
          </a:xfrm>
          <a:prstGeom prst="rect">
            <a:avLst/>
          </a:prstGeom>
          <a:noFill/>
          <a:ln w="12700" cap="sq">
            <a:noFill/>
            <a:miter lim="800000"/>
            <a:headEnd type="none" w="sm" len="sm"/>
            <a:tailEnd type="none" w="med" len="lg"/>
          </a:ln>
        </p:spPr>
        <p:txBody>
          <a:bodyPr>
            <a:spAutoFit/>
          </a:bodyPr>
          <a:lstStyle/>
          <a:p>
            <a:pPr>
              <a:lnSpc>
                <a:spcPct val="125000"/>
              </a:lnSpc>
              <a:spcBef>
                <a:spcPct val="50000"/>
              </a:spcBef>
            </a:pPr>
            <a:r>
              <a:rPr kumimoji="1" lang="en-US" altLang="zh-CN" sz="2400" b="1" dirty="0">
                <a:latin typeface="宋体" panose="02010600030101010101" pitchFamily="2" charset="-122"/>
                <a:ea typeface="宋体" panose="02010600030101010101" pitchFamily="2" charset="-122"/>
              </a:rPr>
              <a:t>    </a:t>
            </a:r>
            <a:r>
              <a:rPr kumimoji="1" lang="zh-CN" altLang="en-US" sz="2400" b="1" dirty="0">
                <a:latin typeface="宋体" panose="02010600030101010101" pitchFamily="2" charset="-122"/>
                <a:ea typeface="宋体" panose="02010600030101010101" pitchFamily="2" charset="-122"/>
              </a:rPr>
              <a:t>约束是用文字表达式表示的语义限制。</a:t>
            </a:r>
            <a:r>
              <a:rPr kumimoji="1" lang="zh-CN" altLang="en-US" sz="2400" b="1" dirty="0">
                <a:solidFill>
                  <a:srgbClr val="3366FF"/>
                </a:solidFill>
                <a:latin typeface="宋体" panose="02010600030101010101" pitchFamily="2" charset="-122"/>
                <a:ea typeface="宋体" panose="02010600030101010101" pitchFamily="2" charset="-122"/>
              </a:rPr>
              <a:t>约束用大括弧内的字符串表达式表示</a:t>
            </a:r>
            <a:r>
              <a:rPr kumimoji="1" lang="zh-CN" altLang="en-US" sz="2400" b="1" dirty="0">
                <a:latin typeface="宋体" panose="02010600030101010101" pitchFamily="2" charset="-122"/>
                <a:ea typeface="宋体" panose="02010600030101010101" pitchFamily="2" charset="-122"/>
              </a:rPr>
              <a:t>。约束可以附加在表元素、依赖关系，或注释上。</a:t>
            </a:r>
            <a:r>
              <a:rPr kumimoji="1" lang="zh-CN" altLang="en-US" sz="2400" dirty="0">
                <a:latin typeface="宋体" panose="02010600030101010101" pitchFamily="2" charset="-122"/>
                <a:ea typeface="宋体" panose="02010600030101010101" pitchFamily="2" charset="-122"/>
              </a:rPr>
              <a:t> </a:t>
            </a:r>
            <a:endParaRPr kumimoji="1" lang="zh-CN" altLang="en-US" sz="2400" dirty="0">
              <a:latin typeface="宋体" panose="02010600030101010101" pitchFamily="2" charset="-122"/>
              <a:ea typeface="宋体" panose="02010600030101010101" pitchFamily="2" charset="-122"/>
            </a:endParaRPr>
          </a:p>
        </p:txBody>
      </p:sp>
      <p:pic>
        <p:nvPicPr>
          <p:cNvPr id="101380"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4857752" y="3786190"/>
            <a:ext cx="3155961" cy="2563476"/>
          </a:xfrm>
          <a:prstGeom prst="rect">
            <a:avLst/>
          </a:prstGeom>
          <a:noFill/>
          <a:ln w="9525">
            <a:noFill/>
            <a:miter lim="800000"/>
            <a:headEnd/>
            <a:tailEnd/>
          </a:ln>
        </p:spPr>
      </p:pic>
      <p:sp>
        <p:nvSpPr>
          <p:cNvPr id="5" name="Rectangle 2"/>
          <p:cNvSpPr txBox="1">
            <a:spLocks noChangeArrowheads="1"/>
          </p:cNvSpPr>
          <p:nvPr/>
        </p:nvSpPr>
        <p:spPr bwMode="auto">
          <a:xfrm>
            <a:off x="571472" y="214290"/>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3.2 </a:t>
            </a:r>
            <a:r>
              <a:rPr kumimoji="0" lang="zh-CN" altLang="en-US" sz="4000" b="1" i="0" u="none" strike="noStrike" kern="0" cap="none" spc="0" normalizeH="0" baseline="0" noProof="0" dirty="0">
                <a:ln>
                  <a:noFill/>
                </a:ln>
                <a:solidFill>
                  <a:schemeClr val="tx2"/>
                </a:solidFill>
                <a:effectLst/>
                <a:uLnTx/>
                <a:uFillTx/>
                <a:latin typeface="+mj-lt"/>
                <a:ea typeface="+mj-ea"/>
                <a:cs typeface="+mj-cs"/>
              </a:rPr>
              <a:t>面向对象方法与</a:t>
            </a:r>
            <a:r>
              <a:rPr kumimoji="0" lang="en-US" altLang="zh-CN" sz="4000" b="1" i="0" u="none" strike="noStrike" kern="0" cap="none" spc="0" normalizeH="0" baseline="0" noProof="0" dirty="0">
                <a:ln>
                  <a:noFill/>
                </a:ln>
                <a:solidFill>
                  <a:schemeClr val="tx2"/>
                </a:solidFill>
                <a:effectLst/>
                <a:uLnTx/>
                <a:uFillTx/>
                <a:latin typeface="+mj-lt"/>
                <a:ea typeface="+mj-ea"/>
                <a:cs typeface="+mj-cs"/>
              </a:rPr>
              <a:t>UML</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tx2"/>
                </a:solidFill>
                <a:effectLst/>
                <a:uLnTx/>
                <a:uFillTx/>
                <a:latin typeface="+mj-lt"/>
                <a:ea typeface="+mj-ea"/>
                <a:cs typeface="+mj-cs"/>
              </a:rPr>
              <a:t>3.2.6</a:t>
            </a:r>
            <a:r>
              <a:rPr kumimoji="0" lang="en-US" altLang="zh-CN" sz="3200" b="1" i="0" u="none" strike="noStrike" kern="0" cap="none" spc="0" normalizeH="0" baseline="0" noProof="0" dirty="0">
                <a:ln>
                  <a:noFill/>
                </a:ln>
                <a:solidFill>
                  <a:schemeClr val="bg1"/>
                </a:solidFill>
                <a:effectLst/>
                <a:uLnTx/>
                <a:uFillTx/>
                <a:latin typeface="+mj-ea"/>
                <a:ea typeface="+mj-ea"/>
                <a:cs typeface="+mj-cs"/>
              </a:rPr>
              <a:t> </a:t>
            </a:r>
            <a:r>
              <a:rPr kumimoji="0" lang="zh-CN" altLang="en-US" sz="3200" b="1" i="0" u="none" strike="noStrike" kern="0" cap="none" spc="0" normalizeH="0" baseline="0" noProof="0" dirty="0">
                <a:ln>
                  <a:noFill/>
                </a:ln>
                <a:solidFill>
                  <a:schemeClr val="bg1"/>
                </a:solidFill>
                <a:effectLst/>
                <a:uLnTx/>
                <a:uFillTx/>
                <a:latin typeface="+mj-ea"/>
                <a:ea typeface="+mj-ea"/>
                <a:cs typeface="+mj-cs"/>
              </a:rPr>
              <a:t>使用和扩展</a:t>
            </a:r>
            <a:r>
              <a:rPr kumimoji="0" lang="en-US" altLang="zh-CN" sz="3200" b="1" i="0" u="none" strike="noStrike" kern="0" cap="none" spc="0" normalizeH="0" baseline="0" noProof="0" dirty="0">
                <a:ln>
                  <a:noFill/>
                </a:ln>
                <a:solidFill>
                  <a:schemeClr val="bg1"/>
                </a:solidFill>
                <a:effectLst/>
                <a:uLnTx/>
                <a:uFillTx/>
                <a:latin typeface="+mj-lt"/>
                <a:ea typeface="+mj-ea"/>
                <a:cs typeface="+mj-cs"/>
              </a:rPr>
              <a:t>UML</a:t>
            </a:r>
            <a:endParaRPr kumimoji="0" lang="zh-CN" altLang="en-US" sz="3200" b="1" i="0" u="none" strike="noStrike" kern="0" cap="none" spc="0" normalizeH="0" baseline="0" noProof="0" dirty="0">
              <a:ln>
                <a:noFill/>
              </a:ln>
              <a:solidFill>
                <a:schemeClr val="bg1"/>
              </a:solidFill>
              <a:effectLst/>
              <a:uLnTx/>
              <a:uFillTx/>
              <a:latin typeface="+mj-ea"/>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3" name="矩形 2"/>
          <p:cNvSpPr/>
          <p:nvPr/>
        </p:nvSpPr>
        <p:spPr>
          <a:xfrm>
            <a:off x="285720" y="1571612"/>
            <a:ext cx="8572560" cy="71438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zh-CN" altLang="en-US" sz="3200" b="1" dirty="0">
                <a:solidFill>
                  <a:srgbClr val="C00000"/>
                </a:solidFill>
                <a:latin typeface="宋体" panose="02010600030101010101" pitchFamily="2" charset="-122"/>
                <a:ea typeface="宋体" panose="02010600030101010101" pitchFamily="2" charset="-122"/>
              </a:rPr>
              <a:t>在软件开发的不同阶段进行修改需要付出的代价</a:t>
            </a:r>
            <a:endParaRPr lang="zh-CN" altLang="en-US" sz="3200" b="1" dirty="0">
              <a:solidFill>
                <a:srgbClr val="C00000"/>
              </a:solidFill>
              <a:latin typeface="宋体" panose="02010600030101010101" pitchFamily="2" charset="-122"/>
              <a:ea typeface="宋体" panose="02010600030101010101" pitchFamily="2" charset="-122"/>
            </a:endParaRPr>
          </a:p>
        </p:txBody>
      </p:sp>
      <p:pic>
        <p:nvPicPr>
          <p:cNvPr id="4" name="图片 1"/>
          <p:cNvPicPr>
            <a:picLocks noChangeAspect="1"/>
          </p:cNvPicPr>
          <p:nvPr/>
        </p:nvPicPr>
        <p:blipFill>
          <a:blip r:embed="rId1"/>
          <a:srcRect/>
          <a:stretch>
            <a:fillRect/>
          </a:stretch>
        </p:blipFill>
        <p:spPr bwMode="auto">
          <a:xfrm>
            <a:off x="928662" y="2214554"/>
            <a:ext cx="6900863" cy="4187825"/>
          </a:xfrm>
          <a:prstGeom prst="rect">
            <a:avLst/>
          </a:prstGeom>
          <a:noFill/>
          <a:ln w="9525">
            <a:noFill/>
            <a:miter lim="800000"/>
            <a:headEnd/>
            <a:tailEnd/>
          </a:ln>
        </p:spPr>
      </p:pic>
      <p:sp>
        <p:nvSpPr>
          <p:cNvPr id="5" name="灯片编号占位符 4"/>
          <p:cNvSpPr>
            <a:spLocks noGrp="1"/>
          </p:cNvSpPr>
          <p:nvPr>
            <p:ph type="sldNum" sz="quarter" idx="11"/>
          </p:nvPr>
        </p:nvSpPr>
        <p:spPr>
          <a:xfrm>
            <a:off x="5929322" y="6215082"/>
            <a:ext cx="2895600" cy="476250"/>
          </a:xfrm>
          <a:noFill/>
        </p:spPr>
        <p:txBody>
          <a:bodyPr/>
          <a:lstStyle/>
          <a:p>
            <a:pPr algn="r"/>
            <a:fld id="{46738EFC-1341-4E14-BFCD-3A6A846DDA61}" type="slidenum">
              <a:rPr lang="zh-CN" altLang="en-US" smtClean="0"/>
            </a:fld>
            <a:endParaRPr lang="en-US" altLang="zh-CN" dirty="0"/>
          </a:p>
        </p:txBody>
      </p:sp>
    </p:spTree>
  </p:cSld>
  <p:clrMapOvr>
    <a:masterClrMapping/>
  </p:clrMapOvr>
  <p:transition>
    <p:fade/>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本章作业</a:t>
            </a:r>
            <a:endParaRPr lang="zh-CN" altLang="en-US" dirty="0"/>
          </a:p>
        </p:txBody>
      </p:sp>
      <p:sp>
        <p:nvSpPr>
          <p:cNvPr id="3" name="内容占位符 2"/>
          <p:cNvSpPr>
            <a:spLocks noGrp="1"/>
          </p:cNvSpPr>
          <p:nvPr>
            <p:ph idx="1"/>
          </p:nvPr>
        </p:nvSpPr>
        <p:spPr>
          <a:xfrm>
            <a:off x="457200" y="1600200"/>
            <a:ext cx="8229600" cy="4925144"/>
          </a:xfrm>
        </p:spPr>
        <p:txBody>
          <a:bodyPr/>
          <a:lstStyle/>
          <a:p>
            <a:pPr>
              <a:buNone/>
            </a:pPr>
            <a:r>
              <a:rPr lang="zh-CN" altLang="en-US" sz="2400" dirty="0">
                <a:latin typeface="宋体" panose="02010600030101010101" pitchFamily="2" charset="-122"/>
                <a:ea typeface="宋体" panose="02010600030101010101" pitchFamily="2" charset="-122"/>
              </a:rPr>
              <a:t>复习与思考：</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P45 </a:t>
            </a:r>
            <a:r>
              <a:rPr lang="zh-CN" altLang="en-US" sz="2400" dirty="0">
                <a:latin typeface="宋体" panose="02010600030101010101" pitchFamily="2" charset="-122"/>
                <a:ea typeface="宋体" panose="02010600030101010101" pitchFamily="2" charset="-122"/>
              </a:rPr>
              <a:t>例</a:t>
            </a:r>
            <a:r>
              <a:rPr lang="en-US" altLang="zh-CN" sz="2400" dirty="0">
                <a:latin typeface="宋体" panose="02010600030101010101" pitchFamily="2" charset="-122"/>
                <a:ea typeface="宋体" panose="02010600030101010101" pitchFamily="2" charset="-122"/>
              </a:rPr>
              <a:t>3.1</a:t>
            </a:r>
            <a:r>
              <a:rPr lang="zh-CN" altLang="en-US" sz="2400" dirty="0">
                <a:latin typeface="宋体" panose="02010600030101010101" pitchFamily="2" charset="-122"/>
                <a:ea typeface="宋体" panose="02010600030101010101" pitchFamily="2" charset="-122"/>
              </a:rPr>
              <a:t>，注意顶层数据流图，一层数据流图</a:t>
            </a:r>
            <a:endParaRPr lang="zh-CN" altLang="en-US"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P63 3.5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3.6</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3.7</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P129 </a:t>
            </a:r>
            <a:r>
              <a:rPr lang="zh-CN" altLang="en-US" sz="2400" dirty="0">
                <a:latin typeface="宋体" panose="02010600030101010101" pitchFamily="2" charset="-122"/>
                <a:ea typeface="宋体" panose="02010600030101010101" pitchFamily="2" charset="-122"/>
              </a:rPr>
              <a:t>图</a:t>
            </a:r>
            <a:r>
              <a:rPr lang="en-US" altLang="zh-CN" sz="2400" dirty="0">
                <a:latin typeface="宋体" panose="02010600030101010101" pitchFamily="2" charset="-122"/>
                <a:ea typeface="宋体" panose="02010600030101010101" pitchFamily="2" charset="-122"/>
              </a:rPr>
              <a:t>5-24</a:t>
            </a:r>
            <a:r>
              <a:rPr lang="zh-CN" altLang="en-US" sz="2400" dirty="0">
                <a:latin typeface="宋体" panose="02010600030101010101" pitchFamily="2" charset="-122"/>
                <a:ea typeface="宋体" panose="02010600030101010101" pitchFamily="2" charset="-122"/>
              </a:rPr>
              <a:t>银行系统</a:t>
            </a:r>
            <a:r>
              <a:rPr lang="zh-CN" altLang="en-US" sz="2400">
                <a:latin typeface="宋体" panose="02010600030101010101" pitchFamily="2" charset="-122"/>
                <a:ea typeface="宋体" panose="02010600030101010101" pitchFamily="2" charset="-122"/>
              </a:rPr>
              <a:t>用例图 </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P129 </a:t>
            </a:r>
            <a:r>
              <a:rPr lang="zh-CN" altLang="en-US" sz="2400" dirty="0">
                <a:latin typeface="宋体" panose="02010600030101010101" pitchFamily="2" charset="-122"/>
                <a:ea typeface="宋体" panose="02010600030101010101" pitchFamily="2" charset="-122"/>
              </a:rPr>
              <a:t>例</a:t>
            </a:r>
            <a:r>
              <a:rPr lang="en-US" altLang="zh-CN" sz="2400" dirty="0">
                <a:latin typeface="宋体" panose="02010600030101010101" pitchFamily="2" charset="-122"/>
                <a:ea typeface="宋体" panose="02010600030101010101" pitchFamily="2" charset="-122"/>
              </a:rPr>
              <a:t>5.2</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P130 </a:t>
            </a:r>
            <a:r>
              <a:rPr lang="zh-CN" altLang="en-US" sz="2400" dirty="0">
                <a:latin typeface="宋体" panose="02010600030101010101" pitchFamily="2" charset="-122"/>
                <a:ea typeface="宋体" panose="02010600030101010101" pitchFamily="2" charset="-122"/>
              </a:rPr>
              <a:t>图</a:t>
            </a:r>
            <a:r>
              <a:rPr lang="en-US" altLang="zh-CN" sz="2400" dirty="0">
                <a:latin typeface="宋体" panose="02010600030101010101" pitchFamily="2" charset="-122"/>
                <a:ea typeface="宋体" panose="02010600030101010101" pitchFamily="2" charset="-122"/>
              </a:rPr>
              <a:t>5-26 </a:t>
            </a:r>
            <a:r>
              <a:rPr lang="zh-CN" altLang="en-US" sz="2400" dirty="0">
                <a:latin typeface="宋体" panose="02010600030101010101" pitchFamily="2" charset="-122"/>
                <a:ea typeface="宋体" panose="02010600030101010101" pitchFamily="2" charset="-122"/>
              </a:rPr>
              <a:t>教学管理系统类图</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P132 </a:t>
            </a:r>
            <a:r>
              <a:rPr lang="zh-CN" altLang="en-US" sz="2400" dirty="0">
                <a:latin typeface="宋体" panose="02010600030101010101" pitchFamily="2" charset="-122"/>
                <a:ea typeface="宋体" panose="02010600030101010101" pitchFamily="2" charset="-122"/>
              </a:rPr>
              <a:t>图</a:t>
            </a:r>
            <a:r>
              <a:rPr lang="en-US" altLang="zh-CN" sz="2400" dirty="0">
                <a:latin typeface="宋体" panose="02010600030101010101" pitchFamily="2" charset="-122"/>
                <a:ea typeface="宋体" panose="02010600030101010101" pitchFamily="2" charset="-122"/>
              </a:rPr>
              <a:t>5-30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31 </a:t>
            </a:r>
            <a:r>
              <a:rPr lang="zh-CN" altLang="en-US" sz="2400" dirty="0">
                <a:latin typeface="宋体" panose="02010600030101010101" pitchFamily="2" charset="-122"/>
                <a:ea typeface="宋体" panose="02010600030101010101" pitchFamily="2" charset="-122"/>
              </a:rPr>
              <a:t>取款用例的顺序图、通信图</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P134 </a:t>
            </a:r>
            <a:r>
              <a:rPr lang="zh-CN" altLang="en-US" sz="2400" dirty="0">
                <a:latin typeface="宋体" panose="02010600030101010101" pitchFamily="2" charset="-122"/>
                <a:ea typeface="宋体" panose="02010600030101010101" pitchFamily="2" charset="-122"/>
              </a:rPr>
              <a:t>图</a:t>
            </a:r>
            <a:r>
              <a:rPr lang="en-US" altLang="zh-CN" sz="2400" dirty="0">
                <a:latin typeface="宋体" panose="02010600030101010101" pitchFamily="2" charset="-122"/>
                <a:ea typeface="宋体" panose="02010600030101010101" pitchFamily="2" charset="-122"/>
              </a:rPr>
              <a:t>5-35 </a:t>
            </a:r>
            <a:r>
              <a:rPr lang="zh-CN" altLang="en-US" sz="2400" dirty="0">
                <a:latin typeface="宋体" panose="02010600030101010101" pitchFamily="2" charset="-122"/>
                <a:ea typeface="宋体" panose="02010600030101010101" pitchFamily="2" charset="-122"/>
              </a:rPr>
              <a:t>取款用例活动图</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P137 5.2</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5.3</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5.5</a:t>
            </a:r>
            <a:endParaRPr lang="zh-CN" altLang="en-US" sz="24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dirty="0">
                <a:solidFill>
                  <a:schemeClr val="tx1"/>
                </a:solidFill>
                <a:ea typeface="华文楷体" panose="02010600040101010101" pitchFamily="2" charset="-122"/>
              </a:rPr>
              <a:t>软件工程</a:t>
            </a:r>
            <a:br>
              <a:rPr altLang="zh-CN" b="1" dirty="0">
                <a:solidFill>
                  <a:schemeClr val="tx1"/>
                </a:solidFill>
                <a:ea typeface="华文楷体" panose="02010600040101010101" pitchFamily="2" charset="-122"/>
              </a:rPr>
            </a:br>
            <a:r>
              <a:rPr altLang="zh-CN" sz="4400" b="1" dirty="0">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4786346"/>
          </a:xfrm>
        </p:spPr>
        <p:txBody>
          <a:bodyPr/>
          <a:lstStyle/>
          <a:p>
            <a:pPr marL="542925">
              <a:buNone/>
            </a:pPr>
            <a:r>
              <a:rPr lang="en-US" sz="2800" b="1" dirty="0">
                <a:solidFill>
                  <a:srgbClr val="C00000"/>
                </a:solidFill>
                <a:latin typeface="宋体" panose="02010600030101010101" pitchFamily="2" charset="-122"/>
                <a:ea typeface="宋体" panose="02010600030101010101" pitchFamily="2" charset="-122"/>
              </a:rPr>
              <a:t>4.1  </a:t>
            </a:r>
            <a:r>
              <a:rPr lang="zh-CN" altLang="en-US" sz="2800" b="1" dirty="0">
                <a:solidFill>
                  <a:srgbClr val="C00000"/>
                </a:solidFill>
                <a:latin typeface="宋体" panose="02010600030101010101" pitchFamily="2" charset="-122"/>
                <a:ea typeface="宋体" panose="02010600030101010101" pitchFamily="2" charset="-122"/>
              </a:rPr>
              <a:t>软件体系结构与设计模式★</a:t>
            </a:r>
            <a:endParaRPr lang="zh-CN" altLang="en-US" sz="2800" b="1" dirty="0">
              <a:solidFill>
                <a:srgbClr val="C00000"/>
              </a:solidFill>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4.2  </a:t>
            </a:r>
            <a:r>
              <a:rPr lang="zh-CN" altLang="en-US" sz="2800" b="1" dirty="0">
                <a:latin typeface="宋体" panose="02010600030101010101" pitchFamily="2" charset="-122"/>
                <a:ea typeface="宋体" panose="02010600030101010101" pitchFamily="2" charset="-122"/>
              </a:rPr>
              <a:t>面向对象设计过程与准则★</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4.3  </a:t>
            </a:r>
            <a:r>
              <a:rPr lang="zh-CN" altLang="en-US" sz="2800" b="1" dirty="0">
                <a:latin typeface="宋体" panose="02010600030101010101" pitchFamily="2" charset="-122"/>
                <a:ea typeface="宋体" panose="02010600030101010101" pitchFamily="2" charset="-122"/>
              </a:rPr>
              <a:t>体系结构模块及依赖性★</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a:t>
            </a:r>
            <a:r>
              <a:rPr lang="en-US" altLang="zh-CN" sz="2800" b="1" dirty="0">
                <a:latin typeface="宋体" panose="02010600030101010101" pitchFamily="2" charset="-122"/>
                <a:ea typeface="宋体" panose="02010600030101010101" pitchFamily="2" charset="-122"/>
              </a:rPr>
              <a:t>4  </a:t>
            </a:r>
            <a:r>
              <a:rPr lang="zh-CN" altLang="en-US" sz="2800" b="1" dirty="0">
                <a:latin typeface="宋体" panose="02010600030101010101" pitchFamily="2" charset="-122"/>
                <a:ea typeface="宋体" panose="02010600030101010101" pitchFamily="2" charset="-122"/>
              </a:rPr>
              <a:t>系统分解★</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4.5  </a:t>
            </a:r>
            <a:r>
              <a:rPr lang="zh-CN" altLang="en-US" sz="2800" b="1" dirty="0">
                <a:latin typeface="宋体" panose="02010600030101010101" pitchFamily="2" charset="-122"/>
                <a:ea typeface="宋体" panose="02010600030101010101" pitchFamily="2" charset="-122"/>
              </a:rPr>
              <a:t>问题域部分的设计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4.6  </a:t>
            </a:r>
            <a:r>
              <a:rPr lang="zh-CN" altLang="en-US" sz="2800" b="1" dirty="0">
                <a:latin typeface="宋体" panose="02010600030101010101" pitchFamily="2" charset="-122"/>
                <a:ea typeface="宋体" panose="02010600030101010101" pitchFamily="2" charset="-122"/>
              </a:rPr>
              <a:t>人机交互部分的设计</a:t>
            </a:r>
            <a:endParaRPr lang="en-US" altLang="zh-CN" sz="2800" b="1" dirty="0">
              <a:latin typeface="宋体" panose="02010600030101010101" pitchFamily="2" charset="-122"/>
              <a:ea typeface="宋体" panose="02010600030101010101" pitchFamily="2" charset="-122"/>
            </a:endParaRPr>
          </a:p>
          <a:p>
            <a:pPr marL="542925">
              <a:buNone/>
            </a:pPr>
            <a:r>
              <a:rPr lang="en-US" altLang="zh-CN" sz="2800" b="1" dirty="0">
                <a:latin typeface="宋体" panose="02010600030101010101" pitchFamily="2" charset="-122"/>
                <a:ea typeface="宋体" panose="02010600030101010101" pitchFamily="2" charset="-122"/>
              </a:rPr>
              <a:t>4.7  </a:t>
            </a:r>
            <a:r>
              <a:rPr lang="zh-CN" altLang="en-US" sz="2800" b="1" dirty="0">
                <a:latin typeface="宋体" panose="02010600030101010101" pitchFamily="2" charset="-122"/>
                <a:ea typeface="宋体" panose="02010600030101010101" pitchFamily="2" charset="-122"/>
              </a:rPr>
              <a:t>任务管理部分的设计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4.8  </a:t>
            </a:r>
            <a:r>
              <a:rPr lang="zh-CN" altLang="en-US" sz="2800" b="1" dirty="0">
                <a:latin typeface="宋体" panose="02010600030101010101" pitchFamily="2" charset="-122"/>
                <a:ea typeface="宋体" panose="02010600030101010101" pitchFamily="2" charset="-122"/>
              </a:rPr>
              <a:t>数据管理部分的设计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4.9  </a:t>
            </a:r>
            <a:r>
              <a:rPr lang="zh-CN" altLang="en-US" sz="2800" b="1" dirty="0">
                <a:latin typeface="宋体" panose="02010600030101010101" pitchFamily="2" charset="-122"/>
                <a:ea typeface="宋体" panose="02010600030101010101" pitchFamily="2" charset="-122"/>
              </a:rPr>
              <a:t>对象设计★</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4</a:t>
            </a:r>
            <a:r>
              <a:rPr lang="zh-CN" altLang="en-US" dirty="0">
                <a:solidFill>
                  <a:schemeClr val="bg1"/>
                </a:solidFill>
              </a:rPr>
              <a:t>章  面向对象设计</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4.1 </a:t>
            </a:r>
            <a:r>
              <a:rPr lang="zh-CN" altLang="en-US" dirty="0"/>
              <a:t>软件体系结构与设计模式</a:t>
            </a:r>
            <a:endParaRPr lang="zh-CN" altLang="en-US" dirty="0"/>
          </a:p>
        </p:txBody>
      </p:sp>
      <p:sp>
        <p:nvSpPr>
          <p:cNvPr id="8195" name="Rectangle 3"/>
          <p:cNvSpPr>
            <a:spLocks noGrp="1" noChangeArrowheads="1"/>
          </p:cNvSpPr>
          <p:nvPr>
            <p:ph type="body" idx="1"/>
          </p:nvPr>
        </p:nvSpPr>
        <p:spPr>
          <a:xfrm>
            <a:off x="714348" y="1600200"/>
            <a:ext cx="7972452" cy="4525963"/>
          </a:xfrm>
        </p:spPr>
        <p:txBody>
          <a:bodyPr/>
          <a:lstStyle/>
          <a:p>
            <a:pPr marL="542925" eaLnBrk="1" hangingPunct="1">
              <a:buNone/>
            </a:pPr>
            <a:r>
              <a:rPr lang="en-US" altLang="zh-CN" sz="2800" b="1" dirty="0">
                <a:solidFill>
                  <a:srgbClr val="00FF00"/>
                </a:solidFill>
                <a:ea typeface="宋体" panose="02010600030101010101" pitchFamily="2" charset="-122"/>
              </a:rPr>
              <a:t>4.1.1   </a:t>
            </a:r>
            <a:r>
              <a:rPr lang="zh-CN" altLang="en-US" sz="2800" b="1" dirty="0">
                <a:solidFill>
                  <a:srgbClr val="00FF00"/>
                </a:solidFill>
                <a:ea typeface="宋体" panose="02010600030101010101" pitchFamily="2" charset="-122"/>
              </a:rPr>
              <a:t>软件体系结构的基本概念</a:t>
            </a:r>
            <a:endParaRPr lang="zh-CN" altLang="en-US" sz="2800" b="1" dirty="0">
              <a:solidFill>
                <a:srgbClr val="00FF00"/>
              </a:solidFill>
              <a:ea typeface="宋体" panose="02010600030101010101" pitchFamily="2" charset="-122"/>
            </a:endParaRPr>
          </a:p>
          <a:p>
            <a:pPr marL="542925" eaLnBrk="1" hangingPunct="1">
              <a:buNone/>
            </a:pPr>
            <a:r>
              <a:rPr lang="en-US" altLang="zh-CN" sz="2800" b="1" dirty="0">
                <a:ea typeface="宋体" panose="02010600030101010101" pitchFamily="2" charset="-122"/>
              </a:rPr>
              <a:t>4.1.2   </a:t>
            </a:r>
            <a:r>
              <a:rPr lang="zh-CN" altLang="en-US" sz="2800" b="1" dirty="0">
                <a:ea typeface="宋体" panose="02010600030101010101" pitchFamily="2" charset="-122"/>
              </a:rPr>
              <a:t>典型的软件体系结构风格</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4.1.3   </a:t>
            </a:r>
            <a:r>
              <a:rPr lang="zh-CN" altLang="en-US" sz="2800" b="1" dirty="0">
                <a:ea typeface="宋体" panose="02010600030101010101" pitchFamily="2" charset="-122"/>
              </a:rPr>
              <a:t>特定领域的软件体系结构</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4.1.4   </a:t>
            </a:r>
            <a:r>
              <a:rPr lang="zh-CN" altLang="en-US" sz="2800" b="1" dirty="0">
                <a:ea typeface="宋体" panose="02010600030101010101" pitchFamily="2" charset="-122"/>
              </a:rPr>
              <a:t>分布式系统结构</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4.1.5   </a:t>
            </a:r>
            <a:r>
              <a:rPr lang="zh-CN" altLang="en-US" sz="2800" b="1" dirty="0">
                <a:ea typeface="宋体" panose="02010600030101010101" pitchFamily="2" charset="-122"/>
              </a:rPr>
              <a:t>体系结构框架</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4.1.6   </a:t>
            </a:r>
            <a:r>
              <a:rPr lang="zh-CN" altLang="en-US" sz="2800" b="1" dirty="0">
                <a:ea typeface="宋体" panose="02010600030101010101" pitchFamily="2" charset="-122"/>
              </a:rPr>
              <a:t>设计模式</a:t>
            </a:r>
            <a:endParaRPr lang="zh-CN" altLang="en-US" sz="2800" b="1" dirty="0">
              <a:ea typeface="宋体" panose="02010600030101010101" pitchFamily="2" charset="-122"/>
            </a:endParaRPr>
          </a:p>
          <a:p>
            <a:pPr eaLnBrk="1" hangingPunct="1"/>
            <a:endParaRPr lang="zh-CN" altLang="en-US" sz="2800" b="1" dirty="0">
              <a:ea typeface="宋体" panose="02010600030101010101" pitchFamily="2" charset="-122"/>
            </a:endParaRPr>
          </a:p>
          <a:p>
            <a:pPr eaLnBrk="1" hangingPunct="1"/>
            <a:endParaRPr lang="en-US" altLang="zh-CN" sz="2800" b="1"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357158" y="1500174"/>
            <a:ext cx="8229600" cy="4968875"/>
          </a:xfrm>
        </p:spPr>
        <p:txBody>
          <a:bodyPr/>
          <a:lstStyle/>
          <a:p>
            <a:pPr eaLnBrk="1" hangingPunct="1">
              <a:lnSpc>
                <a:spcPct val="120000"/>
              </a:lnSpc>
              <a:buFont typeface="Wingdings" panose="05000000000000000000" pitchFamily="2" charset="2"/>
              <a:buChar char="l"/>
            </a:pPr>
            <a:r>
              <a:rPr lang="zh-CN" altLang="en-US" sz="2800" b="1" dirty="0">
                <a:solidFill>
                  <a:srgbClr val="CC0000"/>
                </a:solidFill>
                <a:ea typeface="楷体_GB2312" pitchFamily="49" charset="-122"/>
              </a:rPr>
              <a:t>什么是体系结构</a:t>
            </a:r>
            <a:endParaRPr lang="zh-CN" altLang="en-US" sz="2800" b="1" dirty="0">
              <a:solidFill>
                <a:srgbClr val="CC0000"/>
              </a:solidFill>
              <a:ea typeface="楷体_GB2312" pitchFamily="49" charset="-122"/>
            </a:endParaRPr>
          </a:p>
          <a:p>
            <a:pPr eaLnBrk="1" hangingPunct="1">
              <a:lnSpc>
                <a:spcPct val="120000"/>
              </a:lnSpc>
              <a:buFont typeface="Arial" panose="020B0604020202020204" pitchFamily="34" charset="0"/>
              <a:buChar char="•"/>
            </a:pPr>
            <a:r>
              <a:rPr kumimoji="1" lang="zh-CN" altLang="en-US" sz="2400" b="1" dirty="0">
                <a:ea typeface="楷体_GB2312" pitchFamily="49" charset="-122"/>
              </a:rPr>
              <a:t>目前还没有公认的定义</a:t>
            </a:r>
            <a:r>
              <a:rPr kumimoji="1" lang="zh-CN" altLang="en-US" sz="2400" dirty="0">
                <a:ea typeface="楷体_GB2312" pitchFamily="49" charset="-122"/>
              </a:rPr>
              <a:t>，许多专家学者从不同角度对软件体系结构进行了描述。</a:t>
            </a:r>
            <a:endParaRPr kumimoji="1" lang="en-US" altLang="zh-CN" sz="2400" dirty="0">
              <a:ea typeface="楷体_GB2312" pitchFamily="49" charset="-122"/>
            </a:endParaRPr>
          </a:p>
          <a:p>
            <a:pPr eaLnBrk="1" hangingPunct="1">
              <a:lnSpc>
                <a:spcPct val="120000"/>
              </a:lnSpc>
              <a:buFont typeface="Arial" panose="020B0604020202020204" pitchFamily="34" charset="0"/>
              <a:buChar char="•"/>
            </a:pPr>
            <a:r>
              <a:rPr kumimoji="1" lang="en-US" altLang="zh-CN" sz="2400" dirty="0">
                <a:ea typeface="楷体_GB2312" pitchFamily="49" charset="-122"/>
              </a:rPr>
              <a:t>Bass</a:t>
            </a:r>
            <a:r>
              <a:rPr kumimoji="1" lang="zh-CN" altLang="en-US" sz="2400" dirty="0">
                <a:ea typeface="楷体_GB2312" pitchFamily="49" charset="-122"/>
              </a:rPr>
              <a:t>、</a:t>
            </a:r>
            <a:r>
              <a:rPr kumimoji="1" lang="en-US" altLang="zh-CN" sz="2400" dirty="0">
                <a:ea typeface="楷体_GB2312" pitchFamily="49" charset="-122"/>
              </a:rPr>
              <a:t>Clements</a:t>
            </a:r>
            <a:r>
              <a:rPr kumimoji="1" lang="zh-CN" altLang="en-US" sz="2400" dirty="0">
                <a:ea typeface="楷体_GB2312" pitchFamily="49" charset="-122"/>
              </a:rPr>
              <a:t>和</a:t>
            </a:r>
            <a:r>
              <a:rPr kumimoji="1" lang="en-US" altLang="zh-CN" sz="2400" dirty="0" err="1">
                <a:ea typeface="楷体_GB2312" pitchFamily="49" charset="-122"/>
              </a:rPr>
              <a:t>Kazman</a:t>
            </a:r>
            <a:r>
              <a:rPr kumimoji="1" lang="zh-CN" altLang="en-US" sz="2400" dirty="0">
                <a:ea typeface="楷体_GB2312" pitchFamily="49" charset="-122"/>
              </a:rPr>
              <a:t>给出了如下定义：</a:t>
            </a:r>
            <a:r>
              <a:rPr kumimoji="1" lang="zh-CN" altLang="en-US" sz="2400" b="1" dirty="0">
                <a:solidFill>
                  <a:srgbClr val="3366FF"/>
                </a:solidFill>
                <a:ea typeface="楷体_GB2312" pitchFamily="49" charset="-122"/>
              </a:rPr>
              <a:t>“一个程序或计算机系统的软件体系结构是指系统的一个或者多个结构。结构中包括软件的</a:t>
            </a:r>
            <a:r>
              <a:rPr kumimoji="1" lang="zh-CN" altLang="en-US" sz="2400" b="1" dirty="0">
                <a:solidFill>
                  <a:srgbClr val="00B050"/>
                </a:solidFill>
                <a:ea typeface="楷体_GB2312" pitchFamily="49" charset="-122"/>
              </a:rPr>
              <a:t>构件</a:t>
            </a:r>
            <a:r>
              <a:rPr kumimoji="1" lang="zh-CN" altLang="en-US" sz="2400" b="1" dirty="0">
                <a:solidFill>
                  <a:srgbClr val="3366FF"/>
                </a:solidFill>
                <a:ea typeface="楷体_GB2312" pitchFamily="49" charset="-122"/>
              </a:rPr>
              <a:t>、</a:t>
            </a:r>
            <a:r>
              <a:rPr kumimoji="1" lang="zh-CN" altLang="en-US" sz="2400" b="1" dirty="0">
                <a:solidFill>
                  <a:srgbClr val="00B050"/>
                </a:solidFill>
                <a:ea typeface="楷体_GB2312" pitchFamily="49" charset="-122"/>
              </a:rPr>
              <a:t>构件的外部可见属性</a:t>
            </a:r>
            <a:r>
              <a:rPr kumimoji="1" lang="zh-CN" altLang="en-US" sz="2400" b="1" dirty="0">
                <a:solidFill>
                  <a:srgbClr val="3366FF"/>
                </a:solidFill>
                <a:ea typeface="楷体_GB2312" pitchFamily="49" charset="-122"/>
              </a:rPr>
              <a:t>以及它们之间的</a:t>
            </a:r>
            <a:r>
              <a:rPr kumimoji="1" lang="zh-CN" altLang="en-US" sz="2400" b="1" dirty="0">
                <a:solidFill>
                  <a:srgbClr val="00B050"/>
                </a:solidFill>
                <a:ea typeface="楷体_GB2312" pitchFamily="49" charset="-122"/>
              </a:rPr>
              <a:t>相互关系</a:t>
            </a:r>
            <a:r>
              <a:rPr kumimoji="1" lang="zh-CN" altLang="en-US" sz="2400" b="1" dirty="0">
                <a:solidFill>
                  <a:srgbClr val="3366FF"/>
                </a:solidFill>
                <a:ea typeface="楷体_GB2312" pitchFamily="49" charset="-122"/>
              </a:rPr>
              <a:t>。外部可见属性则是指软件构件提供的</a:t>
            </a:r>
            <a:r>
              <a:rPr kumimoji="1" lang="zh-CN" altLang="en-US" sz="2400" b="1" dirty="0">
                <a:solidFill>
                  <a:srgbClr val="00B050"/>
                </a:solidFill>
                <a:ea typeface="楷体_GB2312" pitchFamily="49" charset="-122"/>
              </a:rPr>
              <a:t>服务</a:t>
            </a:r>
            <a:r>
              <a:rPr kumimoji="1" lang="zh-CN" altLang="en-US" sz="2400" b="1" dirty="0">
                <a:solidFill>
                  <a:srgbClr val="3366FF"/>
                </a:solidFill>
                <a:ea typeface="楷体_GB2312" pitchFamily="49" charset="-122"/>
              </a:rPr>
              <a:t>、</a:t>
            </a:r>
            <a:r>
              <a:rPr kumimoji="1" lang="zh-CN" altLang="en-US" sz="2400" b="1" dirty="0">
                <a:solidFill>
                  <a:srgbClr val="00B050"/>
                </a:solidFill>
                <a:ea typeface="楷体_GB2312" pitchFamily="49" charset="-122"/>
              </a:rPr>
              <a:t>性能</a:t>
            </a:r>
            <a:r>
              <a:rPr kumimoji="1" lang="zh-CN" altLang="en-US" sz="2400" b="1" dirty="0">
                <a:solidFill>
                  <a:srgbClr val="3366FF"/>
                </a:solidFill>
                <a:ea typeface="楷体_GB2312" pitchFamily="49" charset="-122"/>
              </a:rPr>
              <a:t>、</a:t>
            </a:r>
            <a:r>
              <a:rPr kumimoji="1" lang="zh-CN" altLang="en-US" sz="2400" b="1" dirty="0">
                <a:solidFill>
                  <a:srgbClr val="00B050"/>
                </a:solidFill>
                <a:ea typeface="楷体_GB2312" pitchFamily="49" charset="-122"/>
              </a:rPr>
              <a:t>使用特性</a:t>
            </a:r>
            <a:r>
              <a:rPr kumimoji="1" lang="zh-CN" altLang="en-US" sz="2400" b="1" dirty="0">
                <a:solidFill>
                  <a:srgbClr val="3366FF"/>
                </a:solidFill>
                <a:ea typeface="楷体_GB2312" pitchFamily="49" charset="-122"/>
              </a:rPr>
              <a:t>、</a:t>
            </a:r>
            <a:r>
              <a:rPr kumimoji="1" lang="zh-CN" altLang="en-US" sz="2400" b="1" dirty="0">
                <a:solidFill>
                  <a:srgbClr val="00B050"/>
                </a:solidFill>
                <a:ea typeface="楷体_GB2312" pitchFamily="49" charset="-122"/>
              </a:rPr>
              <a:t>错误处理</a:t>
            </a:r>
            <a:r>
              <a:rPr kumimoji="1" lang="zh-CN" altLang="en-US" sz="2400" b="1" dirty="0">
                <a:solidFill>
                  <a:srgbClr val="3366FF"/>
                </a:solidFill>
                <a:ea typeface="楷体_GB2312" pitchFamily="49" charset="-122"/>
              </a:rPr>
              <a:t>、</a:t>
            </a:r>
            <a:r>
              <a:rPr kumimoji="1" lang="zh-CN" altLang="en-US" sz="2400" b="1" dirty="0">
                <a:solidFill>
                  <a:srgbClr val="00B050"/>
                </a:solidFill>
                <a:ea typeface="楷体_GB2312" pitchFamily="49" charset="-122"/>
              </a:rPr>
              <a:t>共享资源使用</a:t>
            </a:r>
            <a:r>
              <a:rPr kumimoji="1" lang="zh-CN" altLang="en-US" sz="2400" b="1" dirty="0">
                <a:solidFill>
                  <a:srgbClr val="3366FF"/>
                </a:solidFill>
                <a:ea typeface="楷体_GB2312" pitchFamily="49" charset="-122"/>
              </a:rPr>
              <a:t>等。”</a:t>
            </a:r>
            <a:r>
              <a:rPr kumimoji="1" lang="zh-CN" altLang="en-US" sz="2400" dirty="0">
                <a:ea typeface="楷体_GB2312" pitchFamily="49" charset="-122"/>
              </a:rPr>
              <a:t>这一定义强调在任一体系结构表述中</a:t>
            </a:r>
            <a:r>
              <a:rPr kumimoji="1" lang="zh-CN" altLang="en-US" sz="2400" b="1" u="sng" dirty="0">
                <a:solidFill>
                  <a:srgbClr val="FF0000"/>
                </a:solidFill>
                <a:ea typeface="楷体_GB2312" pitchFamily="49" charset="-122"/>
              </a:rPr>
              <a:t>“软件构件”</a:t>
            </a:r>
            <a:r>
              <a:rPr kumimoji="1" lang="zh-CN" altLang="en-US" sz="2400" dirty="0">
                <a:ea typeface="楷体_GB2312" pitchFamily="49" charset="-122"/>
              </a:rPr>
              <a:t>的角色。</a:t>
            </a:r>
            <a:endParaRPr kumimoji="1" lang="zh-CN" altLang="en-US" sz="2800" dirty="0">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nSpc>
                <a:spcPts val="4000"/>
              </a:lnSpc>
            </a:pPr>
            <a:r>
              <a:rPr lang="en-US" altLang="en-US" dirty="0"/>
              <a:t>4.1 </a:t>
            </a:r>
            <a:r>
              <a:rPr lang="zh-CN" altLang="en-US" dirty="0"/>
              <a:t>软件体系结构与设计模式</a:t>
            </a:r>
            <a:br>
              <a:rPr lang="en-US" altLang="zh-CN" dirty="0"/>
            </a:br>
            <a:r>
              <a:rPr lang="en-US" altLang="zh-CN" dirty="0"/>
              <a:t>           </a:t>
            </a:r>
            <a:r>
              <a:rPr lang="en-US" altLang="zh-CN" sz="3200" dirty="0">
                <a:solidFill>
                  <a:schemeClr val="bg1"/>
                </a:solidFill>
                <a:ea typeface="宋体" panose="02010600030101010101" pitchFamily="2" charset="-122"/>
              </a:rPr>
              <a:t>4.1.1   </a:t>
            </a:r>
            <a:r>
              <a:rPr lang="zh-CN" altLang="en-US" sz="3200" dirty="0">
                <a:solidFill>
                  <a:schemeClr val="bg1"/>
                </a:solidFill>
                <a:ea typeface="宋体" panose="02010600030101010101" pitchFamily="2" charset="-122"/>
              </a:rPr>
              <a:t>软件体系结构的基本概念</a:t>
            </a:r>
            <a:endParaRPr lang="zh-CN" altLang="en-US" dirty="0">
              <a:solidFill>
                <a:schemeClr val="bg1"/>
              </a:solidFill>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a:spLocks noGrp="1" noChangeArrowheads="1"/>
          </p:cNvSpPr>
          <p:nvPr>
            <p:ph type="body" idx="1"/>
          </p:nvPr>
        </p:nvSpPr>
        <p:spPr>
          <a:xfrm>
            <a:off x="457200" y="1500174"/>
            <a:ext cx="8229600" cy="4857784"/>
          </a:xfrm>
          <a:noFill/>
        </p:spPr>
        <p:txBody>
          <a:bodyPr/>
          <a:lstStyle/>
          <a:p>
            <a:pPr marL="361950" indent="-361950" eaLnBrk="1" hangingPunct="1">
              <a:lnSpc>
                <a:spcPct val="120000"/>
              </a:lnSpc>
              <a:buFont typeface="Arial" panose="020B0604020202020204" pitchFamily="34" charset="0"/>
              <a:buChar char="•"/>
            </a:pPr>
            <a:r>
              <a:rPr kumimoji="1" lang="en-US" altLang="zh-CN" sz="2400" dirty="0">
                <a:ea typeface="楷体_GB2312" pitchFamily="49" charset="-122"/>
              </a:rPr>
              <a:t>Dewayne Perry</a:t>
            </a:r>
            <a:r>
              <a:rPr kumimoji="1" lang="zh-CN" altLang="en-US" sz="2400" dirty="0">
                <a:ea typeface="楷体_GB2312" pitchFamily="49" charset="-122"/>
              </a:rPr>
              <a:t>和</a:t>
            </a:r>
            <a:r>
              <a:rPr kumimoji="1" lang="en-US" altLang="zh-CN" sz="2400" dirty="0">
                <a:ea typeface="楷体_GB2312" pitchFamily="49" charset="-122"/>
              </a:rPr>
              <a:t>A1exander Wo1f</a:t>
            </a:r>
            <a:r>
              <a:rPr kumimoji="1" lang="zh-CN" altLang="en-US" sz="2400" dirty="0">
                <a:ea typeface="楷体_GB2312" pitchFamily="49" charset="-122"/>
              </a:rPr>
              <a:t>曾这样定义：</a:t>
            </a:r>
            <a:r>
              <a:rPr kumimoji="1" lang="zh-CN" altLang="en-US" sz="2400" b="1" dirty="0">
                <a:solidFill>
                  <a:srgbClr val="3366FF"/>
                </a:solidFill>
                <a:ea typeface="楷体_GB2312" pitchFamily="49" charset="-122"/>
              </a:rPr>
              <a:t>“软件体系结构是具有一定形式的结构化元素，即</a:t>
            </a:r>
            <a:r>
              <a:rPr kumimoji="1" lang="zh-CN" altLang="en-US" sz="2400" b="1" dirty="0">
                <a:solidFill>
                  <a:srgbClr val="00B050"/>
                </a:solidFill>
                <a:ea typeface="楷体_GB2312" pitchFamily="49" charset="-122"/>
              </a:rPr>
              <a:t>构件的集合</a:t>
            </a:r>
            <a:r>
              <a:rPr kumimoji="1" lang="zh-CN" altLang="en-US" sz="2400" b="1" dirty="0">
                <a:solidFill>
                  <a:srgbClr val="3366FF"/>
                </a:solidFill>
                <a:ea typeface="楷体_GB2312" pitchFamily="49" charset="-122"/>
              </a:rPr>
              <a:t>，包括</a:t>
            </a:r>
            <a:r>
              <a:rPr kumimoji="1" lang="zh-CN" altLang="en-US" sz="2400" b="1" dirty="0">
                <a:solidFill>
                  <a:srgbClr val="00B050"/>
                </a:solidFill>
                <a:ea typeface="楷体_GB2312" pitchFamily="49" charset="-122"/>
              </a:rPr>
              <a:t>处理构件</a:t>
            </a:r>
            <a:r>
              <a:rPr kumimoji="1" lang="zh-CN" altLang="en-US" sz="2400" b="1" dirty="0">
                <a:solidFill>
                  <a:srgbClr val="3366FF"/>
                </a:solidFill>
                <a:ea typeface="楷体_GB2312" pitchFamily="49" charset="-122"/>
              </a:rPr>
              <a:t>、</a:t>
            </a:r>
            <a:r>
              <a:rPr kumimoji="1" lang="zh-CN" altLang="en-US" sz="2400" b="1" dirty="0">
                <a:solidFill>
                  <a:srgbClr val="00B050"/>
                </a:solidFill>
                <a:ea typeface="楷体_GB2312" pitchFamily="49" charset="-122"/>
              </a:rPr>
              <a:t>数据构件</a:t>
            </a:r>
            <a:r>
              <a:rPr kumimoji="1" lang="zh-CN" altLang="en-US" sz="2400" b="1" dirty="0">
                <a:solidFill>
                  <a:srgbClr val="3366FF"/>
                </a:solidFill>
                <a:ea typeface="楷体_GB2312" pitchFamily="49" charset="-122"/>
              </a:rPr>
              <a:t>和</a:t>
            </a:r>
            <a:r>
              <a:rPr kumimoji="1" lang="zh-CN" altLang="en-US" sz="2400" b="1" dirty="0">
                <a:solidFill>
                  <a:srgbClr val="00B050"/>
                </a:solidFill>
                <a:ea typeface="楷体_GB2312" pitchFamily="49" charset="-122"/>
              </a:rPr>
              <a:t>连接构件</a:t>
            </a:r>
            <a:r>
              <a:rPr kumimoji="1" lang="zh-CN" altLang="en-US" sz="2400" b="1" dirty="0">
                <a:solidFill>
                  <a:srgbClr val="3366FF"/>
                </a:solidFill>
                <a:ea typeface="楷体_GB2312" pitchFamily="49" charset="-122"/>
              </a:rPr>
              <a:t>。处理构件负责对数据进行加工，数据构件是被加工的信息，连接构件把体系结构的不同部分组合连接起来。”</a:t>
            </a:r>
            <a:r>
              <a:rPr kumimoji="1" lang="zh-CN" altLang="en-US" sz="2400" dirty="0">
                <a:ea typeface="楷体_GB2312" pitchFamily="49" charset="-122"/>
              </a:rPr>
              <a:t>  这一定义注重</a:t>
            </a:r>
            <a:r>
              <a:rPr kumimoji="1" lang="zh-CN" altLang="en-US" sz="2400" b="1" u="sng" dirty="0">
                <a:solidFill>
                  <a:srgbClr val="FF0000"/>
                </a:solidFill>
                <a:ea typeface="楷体_GB2312" pitchFamily="49" charset="-122"/>
              </a:rPr>
              <a:t>区分处理构件</a:t>
            </a:r>
            <a:r>
              <a:rPr kumimoji="1" lang="zh-CN" altLang="en-US" sz="2400" u="sng" dirty="0">
                <a:ea typeface="楷体_GB2312" pitchFamily="49" charset="-122"/>
              </a:rPr>
              <a:t>、</a:t>
            </a:r>
            <a:r>
              <a:rPr kumimoji="1" lang="zh-CN" altLang="en-US" sz="2400" b="1" u="sng" dirty="0">
                <a:solidFill>
                  <a:srgbClr val="FF0000"/>
                </a:solidFill>
                <a:ea typeface="楷体_GB2312" pitchFamily="49" charset="-122"/>
              </a:rPr>
              <a:t>数据构件</a:t>
            </a:r>
            <a:r>
              <a:rPr kumimoji="1" lang="zh-CN" altLang="en-US" sz="2400" u="sng" dirty="0">
                <a:ea typeface="楷体_GB2312" pitchFamily="49" charset="-122"/>
              </a:rPr>
              <a:t>和</a:t>
            </a:r>
            <a:r>
              <a:rPr kumimoji="1" lang="zh-CN" altLang="en-US" sz="2400" b="1" u="sng" dirty="0">
                <a:solidFill>
                  <a:srgbClr val="FF0000"/>
                </a:solidFill>
                <a:ea typeface="楷体_GB2312" pitchFamily="49" charset="-122"/>
              </a:rPr>
              <a:t>连接构件</a:t>
            </a:r>
            <a:r>
              <a:rPr kumimoji="1" lang="zh-CN" altLang="en-US" sz="2400" u="sng" dirty="0">
                <a:ea typeface="楷体_GB2312" pitchFamily="49" charset="-122"/>
              </a:rPr>
              <a:t>。</a:t>
            </a:r>
            <a:endParaRPr kumimoji="1" lang="en-US" altLang="zh-CN" sz="2400" u="sng" dirty="0">
              <a:ea typeface="楷体_GB2312" pitchFamily="49" charset="-122"/>
            </a:endParaRPr>
          </a:p>
          <a:p>
            <a:pPr marL="361950" indent="-361950" eaLnBrk="1" hangingPunct="1">
              <a:lnSpc>
                <a:spcPct val="120000"/>
              </a:lnSpc>
              <a:buFont typeface="Arial" panose="020B0604020202020204" pitchFamily="34" charset="0"/>
              <a:buChar char="•"/>
            </a:pPr>
            <a:r>
              <a:rPr kumimoji="1" lang="zh-CN" altLang="en-US" sz="2400" dirty="0">
                <a:ea typeface="楷体_GB2312" pitchFamily="49" charset="-122"/>
              </a:rPr>
              <a:t>虽然软件体系结构的定义在变化，但其意图是清晰的。结构设计是</a:t>
            </a:r>
            <a:r>
              <a:rPr kumimoji="1" lang="zh-CN" altLang="en-US" sz="2400" b="1" dirty="0">
                <a:solidFill>
                  <a:srgbClr val="FF0000"/>
                </a:solidFill>
                <a:ea typeface="楷体_GB2312" pitchFamily="49" charset="-122"/>
              </a:rPr>
              <a:t>一系列决策和基本原理的集合</a:t>
            </a:r>
            <a:r>
              <a:rPr kumimoji="1" lang="zh-CN" altLang="en-US" sz="2400" dirty="0">
                <a:ea typeface="楷体_GB2312" pitchFamily="49" charset="-122"/>
              </a:rPr>
              <a:t>，这些决策的</a:t>
            </a:r>
            <a:r>
              <a:rPr kumimoji="1" lang="zh-CN" altLang="en-US" sz="2400" b="1" dirty="0">
                <a:solidFill>
                  <a:srgbClr val="FF0000"/>
                </a:solidFill>
                <a:ea typeface="楷体_GB2312" pitchFamily="49" charset="-122"/>
              </a:rPr>
              <a:t>目标在于开发高效的软件体系结构</a:t>
            </a:r>
            <a:r>
              <a:rPr kumimoji="1" lang="zh-CN" altLang="en-US" sz="2400" dirty="0">
                <a:ea typeface="楷体_GB2312" pitchFamily="49" charset="-122"/>
              </a:rPr>
              <a:t>。在体系结构设计中所强调的</a:t>
            </a:r>
            <a:r>
              <a:rPr kumimoji="1" lang="zh-CN" altLang="en-US" sz="2400" b="1" u="sng" dirty="0">
                <a:ea typeface="楷体_GB2312" pitchFamily="49" charset="-122"/>
              </a:rPr>
              <a:t>基本原理是系统的可理解性、可维护性和可扩展性</a:t>
            </a:r>
            <a:r>
              <a:rPr kumimoji="1" lang="zh-CN" altLang="en-US" sz="2400" dirty="0">
                <a:ea typeface="楷体_GB2312" pitchFamily="49" charset="-122"/>
              </a:rPr>
              <a:t>。 </a:t>
            </a:r>
            <a:endParaRPr kumimoji="1" lang="zh-CN" altLang="en-US" sz="2400" dirty="0">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nSpc>
                <a:spcPts val="4000"/>
              </a:lnSpc>
            </a:pPr>
            <a:r>
              <a:rPr lang="en-US" altLang="en-US" dirty="0"/>
              <a:t>4.1 </a:t>
            </a:r>
            <a:r>
              <a:rPr lang="zh-CN" altLang="en-US" dirty="0"/>
              <a:t>软件体系结构与设计模式</a:t>
            </a:r>
            <a:br>
              <a:rPr lang="en-US" altLang="zh-CN" dirty="0"/>
            </a:br>
            <a:r>
              <a:rPr lang="en-US" altLang="zh-CN" dirty="0">
                <a:solidFill>
                  <a:schemeClr val="bg1"/>
                </a:solidFill>
              </a:rPr>
              <a:t>           </a:t>
            </a:r>
            <a:r>
              <a:rPr lang="en-US" altLang="zh-CN" sz="3200" dirty="0">
                <a:solidFill>
                  <a:schemeClr val="bg1"/>
                </a:solidFill>
                <a:ea typeface="宋体" panose="02010600030101010101" pitchFamily="2" charset="-122"/>
              </a:rPr>
              <a:t>4.1.1   </a:t>
            </a:r>
            <a:r>
              <a:rPr lang="zh-CN" altLang="en-US" sz="3200" dirty="0">
                <a:solidFill>
                  <a:schemeClr val="bg1"/>
                </a:solidFill>
                <a:ea typeface="宋体" panose="02010600030101010101" pitchFamily="2" charset="-122"/>
              </a:rPr>
              <a:t>软件体系结构的基本概念</a:t>
            </a:r>
            <a:endParaRPr lang="zh-CN" altLang="en-US" dirty="0">
              <a:solidFill>
                <a:schemeClr val="bg1"/>
              </a:solidFill>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211138"/>
            <a:ext cx="8229600" cy="1143000"/>
          </a:xfrm>
        </p:spPr>
        <p:txBody>
          <a:bodyPr/>
          <a:lstStyle/>
          <a:p>
            <a:pPr>
              <a:lnSpc>
                <a:spcPts val="4000"/>
              </a:lnSpc>
            </a:pPr>
            <a:r>
              <a:rPr lang="en-US" altLang="en-US" dirty="0"/>
              <a:t>4.1 </a:t>
            </a:r>
            <a:r>
              <a:rPr lang="zh-CN" altLang="en-US" dirty="0"/>
              <a:t>软件体系结构与设计模式</a:t>
            </a:r>
            <a:br>
              <a:rPr lang="en-US" altLang="zh-CN" dirty="0"/>
            </a:br>
            <a:r>
              <a:rPr lang="en-US" altLang="zh-CN" dirty="0">
                <a:solidFill>
                  <a:schemeClr val="bg1"/>
                </a:solidFill>
              </a:rPr>
              <a:t>           </a:t>
            </a:r>
            <a:r>
              <a:rPr lang="en-US" altLang="zh-CN" sz="3200" dirty="0">
                <a:solidFill>
                  <a:schemeClr val="bg1"/>
                </a:solidFill>
                <a:ea typeface="宋体" panose="02010600030101010101" pitchFamily="2" charset="-122"/>
              </a:rPr>
              <a:t>4.1.1   </a:t>
            </a:r>
            <a:r>
              <a:rPr lang="zh-CN" altLang="en-US" sz="3200" dirty="0">
                <a:solidFill>
                  <a:schemeClr val="bg1"/>
                </a:solidFill>
                <a:ea typeface="宋体" panose="02010600030101010101" pitchFamily="2" charset="-122"/>
              </a:rPr>
              <a:t>软件体系结构的基本概念</a:t>
            </a:r>
            <a:endParaRPr lang="zh-CN" altLang="en-US" dirty="0">
              <a:solidFill>
                <a:schemeClr val="bg1"/>
              </a:solidFill>
            </a:endParaRPr>
          </a:p>
        </p:txBody>
      </p:sp>
      <p:sp>
        <p:nvSpPr>
          <p:cNvPr id="4" name="Rectangle 8"/>
          <p:cNvSpPr>
            <a:spLocks noGrp="1" noChangeArrowheads="1"/>
          </p:cNvSpPr>
          <p:nvPr>
            <p:ph type="body" idx="1"/>
          </p:nvPr>
        </p:nvSpPr>
        <p:spPr bwMode="auto">
          <a:xfrm>
            <a:off x="457200" y="2357430"/>
            <a:ext cx="8229600" cy="4000508"/>
          </a:xfrm>
          <a:prstGeom prst="rect">
            <a:avLst/>
          </a:prstGeom>
          <a:noFill/>
          <a:ln w="9525">
            <a:noFill/>
            <a:miter lim="800000"/>
          </a:ln>
        </p:spPr>
        <p:txBody>
          <a:bodyPr/>
          <a:lstStyle/>
          <a:p>
            <a:pPr marL="342900" indent="-342900">
              <a:spcBef>
                <a:spcPct val="20000"/>
              </a:spcBef>
              <a:buFont typeface="Wingdings" panose="05000000000000000000" pitchFamily="2" charset="2"/>
              <a:buChar char="l"/>
            </a:pPr>
            <a:r>
              <a:rPr lang="zh-CN" altLang="en-US" sz="2800" b="1" dirty="0">
                <a:solidFill>
                  <a:srgbClr val="CC0000"/>
                </a:solidFill>
                <a:ea typeface="楷体_GB2312" pitchFamily="49" charset="-122"/>
              </a:rPr>
              <a:t>体系结构风格、模式和框架的概念</a:t>
            </a:r>
            <a:r>
              <a:rPr lang="zh-CN" altLang="en-US" sz="2800" b="1" dirty="0"/>
              <a:t> </a:t>
            </a:r>
            <a:endParaRPr lang="zh-CN" altLang="en-US" sz="2800" b="1" dirty="0"/>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428596" y="1428736"/>
            <a:ext cx="8064500" cy="5256212"/>
          </a:xfrm>
          <a:prstGeom prst="rect">
            <a:avLst/>
          </a:prstGeom>
          <a:noFill/>
          <a:ln w="9525">
            <a:noFill/>
            <a:miter lim="800000"/>
          </a:ln>
        </p:spPr>
        <p:txBody>
          <a:bodyPr/>
          <a:lstStyle/>
          <a:p>
            <a:pPr marL="342900" indent="-342900">
              <a:spcBef>
                <a:spcPct val="20000"/>
              </a:spcBef>
            </a:pPr>
            <a:r>
              <a:rPr lang="en-US" altLang="zh-CN" sz="2800" b="1" dirty="0">
                <a:solidFill>
                  <a:srgbClr val="C00000"/>
                </a:solidFill>
                <a:ea typeface="楷体_GB2312" pitchFamily="49" charset="-122"/>
              </a:rPr>
              <a:t>1</a:t>
            </a:r>
            <a:r>
              <a:rPr lang="zh-CN" altLang="en-US" sz="2800" b="1" dirty="0">
                <a:solidFill>
                  <a:srgbClr val="C00000"/>
                </a:solidFill>
                <a:ea typeface="楷体_GB2312" pitchFamily="49" charset="-122"/>
              </a:rPr>
              <a:t>）风格</a:t>
            </a:r>
            <a:endParaRPr lang="zh-CN" altLang="en-US" sz="2800" b="1" dirty="0">
              <a:solidFill>
                <a:srgbClr val="C00000"/>
              </a:solidFill>
              <a:ea typeface="楷体_GB2312" pitchFamily="49" charset="-122"/>
            </a:endParaRPr>
          </a:p>
          <a:p>
            <a:pPr marL="342900" indent="-342900">
              <a:spcBef>
                <a:spcPct val="20000"/>
              </a:spcBef>
              <a:buFont typeface="Wingdings" panose="05000000000000000000" pitchFamily="2" charset="2"/>
              <a:buChar char="l"/>
            </a:pPr>
            <a:r>
              <a:rPr lang="zh-CN" altLang="en-US" sz="2400" dirty="0">
                <a:ea typeface="楷体_GB2312" pitchFamily="49" charset="-122"/>
              </a:rPr>
              <a:t>  </a:t>
            </a:r>
            <a:r>
              <a:rPr lang="zh-CN" altLang="en-US" sz="2400" b="1" dirty="0">
                <a:ea typeface="楷体_GB2312" pitchFamily="49" charset="-122"/>
              </a:rPr>
              <a:t>风格是带有一种倾向性的模式</a:t>
            </a:r>
            <a:r>
              <a:rPr lang="zh-CN" altLang="en-US" sz="2400" dirty="0">
                <a:ea typeface="楷体_GB2312" pitchFamily="49" charset="-122"/>
              </a:rPr>
              <a:t>。同一个问题可以有不同</a:t>
            </a:r>
            <a:endParaRPr lang="zh-CN" altLang="en-US" sz="2400" dirty="0">
              <a:ea typeface="楷体_GB2312" pitchFamily="49" charset="-122"/>
            </a:endParaRPr>
          </a:p>
          <a:p>
            <a:pPr marL="342900" indent="-342900">
              <a:spcBef>
                <a:spcPct val="20000"/>
              </a:spcBef>
            </a:pPr>
            <a:r>
              <a:rPr lang="zh-CN" altLang="en-US" sz="2400" dirty="0">
                <a:ea typeface="楷体_GB2312" pitchFamily="49" charset="-122"/>
              </a:rPr>
              <a:t>的解决问题的方案或模式，但我们根据经验，通常会强烈</a:t>
            </a:r>
            <a:endParaRPr lang="zh-CN" altLang="en-US" sz="2400" dirty="0">
              <a:ea typeface="楷体_GB2312" pitchFamily="49" charset="-122"/>
            </a:endParaRPr>
          </a:p>
          <a:p>
            <a:pPr marL="342900" indent="-342900">
              <a:spcBef>
                <a:spcPct val="20000"/>
              </a:spcBef>
            </a:pPr>
            <a:r>
              <a:rPr lang="zh-CN" altLang="en-US" sz="2400" dirty="0">
                <a:ea typeface="楷体_GB2312" pitchFamily="49" charset="-122"/>
              </a:rPr>
              <a:t>倾向于采用特定的模式，这就是风格。</a:t>
            </a:r>
            <a:endParaRPr lang="zh-CN" altLang="en-US" sz="2400" dirty="0">
              <a:ea typeface="楷体_GB2312" pitchFamily="49" charset="-122"/>
            </a:endParaRPr>
          </a:p>
          <a:p>
            <a:pPr marL="342900" indent="-342900">
              <a:spcBef>
                <a:spcPct val="20000"/>
              </a:spcBef>
            </a:pPr>
            <a:r>
              <a:rPr lang="zh-CN" altLang="en-US" sz="2400" dirty="0">
                <a:ea typeface="楷体_GB2312" pitchFamily="49" charset="-122"/>
              </a:rPr>
              <a:t>    每种风格描述</a:t>
            </a:r>
            <a:r>
              <a:rPr lang="zh-CN" altLang="en-US" sz="2400" b="1" dirty="0">
                <a:solidFill>
                  <a:srgbClr val="CC0000"/>
                </a:solidFill>
                <a:ea typeface="楷体_GB2312" pitchFamily="49" charset="-122"/>
              </a:rPr>
              <a:t>一种系统范畴</a:t>
            </a:r>
            <a:r>
              <a:rPr lang="zh-CN" altLang="en-US" sz="2400" dirty="0">
                <a:ea typeface="楷体_GB2312" pitchFamily="49" charset="-122"/>
              </a:rPr>
              <a:t>，该范畴包括：</a:t>
            </a:r>
            <a:endParaRPr lang="zh-CN" altLang="en-US" sz="2400" dirty="0">
              <a:ea typeface="楷体_GB2312" pitchFamily="49" charset="-122"/>
            </a:endParaRPr>
          </a:p>
          <a:p>
            <a:pPr marL="714375" indent="-447675">
              <a:spcBef>
                <a:spcPct val="20000"/>
              </a:spcBef>
              <a:buFont typeface="+mj-ea"/>
              <a:buAutoNum type="circleNumDbPlain"/>
            </a:pPr>
            <a:r>
              <a:rPr lang="zh-CN" altLang="en-US" sz="2400" b="1" dirty="0">
                <a:solidFill>
                  <a:srgbClr val="3333CC"/>
                </a:solidFill>
                <a:ea typeface="楷体_GB2312" pitchFamily="49" charset="-122"/>
              </a:rPr>
              <a:t>一组构件</a:t>
            </a:r>
            <a:r>
              <a:rPr lang="zh-CN" altLang="en-US" sz="2400" dirty="0">
                <a:ea typeface="楷体_GB2312" pitchFamily="49" charset="-122"/>
              </a:rPr>
              <a:t>（如数据库、计算模块）完成系统需要的某         种功能；</a:t>
            </a:r>
            <a:endParaRPr lang="zh-CN" altLang="en-US" sz="2400" dirty="0">
              <a:ea typeface="楷体_GB2312" pitchFamily="49" charset="-122"/>
            </a:endParaRPr>
          </a:p>
          <a:p>
            <a:pPr marL="714375" indent="-447675">
              <a:spcBef>
                <a:spcPct val="20000"/>
              </a:spcBef>
              <a:buFont typeface="+mj-ea"/>
              <a:buAutoNum type="circleNumDbPlain"/>
            </a:pPr>
            <a:r>
              <a:rPr lang="zh-CN" altLang="en-US" sz="2400" b="1" dirty="0">
                <a:solidFill>
                  <a:srgbClr val="3333CC"/>
                </a:solidFill>
                <a:ea typeface="楷体_GB2312" pitchFamily="49" charset="-122"/>
              </a:rPr>
              <a:t>一组连接件</a:t>
            </a:r>
            <a:r>
              <a:rPr lang="zh-CN" altLang="en-US" sz="2400" dirty="0">
                <a:ea typeface="楷体_GB2312" pitchFamily="49" charset="-122"/>
              </a:rPr>
              <a:t>，它们能使构件间实现“通信”、“合作”和“协调”；</a:t>
            </a:r>
            <a:endParaRPr lang="zh-CN" altLang="en-US" sz="2400" dirty="0">
              <a:ea typeface="楷体_GB2312" pitchFamily="49" charset="-122"/>
            </a:endParaRPr>
          </a:p>
          <a:p>
            <a:pPr marL="714375" indent="-447675">
              <a:spcBef>
                <a:spcPct val="20000"/>
              </a:spcBef>
              <a:buFont typeface="+mj-ea"/>
              <a:buAutoNum type="circleNumDbPlain"/>
            </a:pPr>
            <a:r>
              <a:rPr lang="zh-CN" altLang="en-US" sz="2400" b="1" dirty="0">
                <a:solidFill>
                  <a:srgbClr val="3333CC"/>
                </a:solidFill>
                <a:ea typeface="楷体_GB2312" pitchFamily="49" charset="-122"/>
              </a:rPr>
              <a:t>约束</a:t>
            </a:r>
            <a:r>
              <a:rPr lang="zh-CN" altLang="en-US" sz="2400" dirty="0">
                <a:ea typeface="楷体_GB2312" pitchFamily="49" charset="-122"/>
              </a:rPr>
              <a:t>，定义构件如何集成为一个系统；</a:t>
            </a:r>
            <a:endParaRPr lang="zh-CN" altLang="en-US" sz="2400" dirty="0">
              <a:ea typeface="楷体_GB2312" pitchFamily="49" charset="-122"/>
            </a:endParaRPr>
          </a:p>
          <a:p>
            <a:pPr marL="714375" indent="-447675">
              <a:spcBef>
                <a:spcPct val="20000"/>
              </a:spcBef>
              <a:buFont typeface="+mj-ea"/>
              <a:buAutoNum type="circleNumDbPlain"/>
            </a:pPr>
            <a:r>
              <a:rPr lang="zh-CN" altLang="en-US" sz="2400" b="1" dirty="0">
                <a:solidFill>
                  <a:srgbClr val="3333CC"/>
                </a:solidFill>
                <a:ea typeface="楷体_GB2312" pitchFamily="49" charset="-122"/>
              </a:rPr>
              <a:t>语义模型</a:t>
            </a:r>
            <a:r>
              <a:rPr lang="zh-CN" altLang="en-US" sz="2400" dirty="0">
                <a:ea typeface="楷体_GB2312" pitchFamily="49" charset="-122"/>
              </a:rPr>
              <a:t>，它能使设计者通过分析系统的构成成分的         性质来理解系统的整体性质。 </a:t>
            </a:r>
            <a:endParaRPr lang="zh-CN" altLang="en-US" sz="2400"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4.1.1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软件体系结构的基本概念</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500034" y="1500174"/>
            <a:ext cx="8064500" cy="4968875"/>
          </a:xfrm>
          <a:prstGeom prst="rect">
            <a:avLst/>
          </a:prstGeom>
          <a:noFill/>
          <a:ln w="9525">
            <a:noFill/>
            <a:miter lim="800000"/>
          </a:ln>
        </p:spPr>
        <p:txBody>
          <a:bodyPr/>
          <a:lstStyle/>
          <a:p>
            <a:pPr marL="361950" indent="-361950">
              <a:lnSpc>
                <a:spcPct val="120000"/>
              </a:lnSpc>
              <a:spcBef>
                <a:spcPct val="20000"/>
              </a:spcBef>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体系结构风格定义了一个系统家族</a:t>
            </a:r>
            <a:r>
              <a:rPr lang="zh-CN" altLang="en-US" sz="2400" dirty="0">
                <a:latin typeface="宋体" panose="02010600030101010101" pitchFamily="2" charset="-122"/>
                <a:ea typeface="宋体" panose="02010600030101010101" pitchFamily="2" charset="-122"/>
              </a:rPr>
              <a:t>，即</a:t>
            </a:r>
            <a:r>
              <a:rPr lang="zh-CN" altLang="en-US" sz="2400" b="1" dirty="0">
                <a:solidFill>
                  <a:srgbClr val="3333CC"/>
                </a:solidFill>
                <a:latin typeface="宋体" panose="02010600030101010101" pitchFamily="2" charset="-122"/>
                <a:ea typeface="宋体" panose="02010600030101010101" pitchFamily="2" charset="-122"/>
              </a:rPr>
              <a:t>一个体系结构定义一个词汇表和一组约束</a:t>
            </a:r>
            <a:r>
              <a:rPr lang="zh-CN" altLang="en-US" sz="2400" dirty="0">
                <a:latin typeface="宋体" panose="02010600030101010101" pitchFamily="2" charset="-122"/>
                <a:ea typeface="宋体" panose="02010600030101010101" pitchFamily="2" charset="-122"/>
              </a:rPr>
              <a:t>。词汇表中包含一些构件和连接件类型，而这组约束指出系统是如何将这些构件和连接件组合起来的。</a:t>
            </a:r>
            <a:endParaRPr lang="en-US" altLang="zh-CN" sz="2400" dirty="0">
              <a:latin typeface="宋体" panose="02010600030101010101" pitchFamily="2" charset="-122"/>
              <a:ea typeface="宋体" panose="02010600030101010101" pitchFamily="2" charset="-122"/>
            </a:endParaRPr>
          </a:p>
          <a:p>
            <a:pPr marL="361950" indent="-361950">
              <a:lnSpc>
                <a:spcPct val="120000"/>
              </a:lnSpc>
              <a:spcBef>
                <a:spcPct val="20000"/>
              </a:spcBef>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体系结构风格</a:t>
            </a:r>
            <a:r>
              <a:rPr lang="zh-CN" altLang="en-US" sz="2400" b="1" dirty="0">
                <a:solidFill>
                  <a:srgbClr val="00B050"/>
                </a:solidFill>
                <a:latin typeface="宋体" panose="02010600030101010101" pitchFamily="2" charset="-122"/>
                <a:ea typeface="宋体" panose="02010600030101010101" pitchFamily="2" charset="-122"/>
              </a:rPr>
              <a:t>反映了领域中众多系统所共有的结构和语义特性</a:t>
            </a:r>
            <a:r>
              <a:rPr lang="zh-CN" altLang="en-US" sz="2400" dirty="0">
                <a:latin typeface="宋体" panose="02010600030101010101" pitchFamily="2" charset="-122"/>
                <a:ea typeface="宋体" panose="02010600030101010101" pitchFamily="2" charset="-122"/>
              </a:rPr>
              <a:t>，并指导如何将各个模块和子系统有效地组织成一个完整的系统。 </a:t>
            </a:r>
            <a:endParaRPr lang="zh-CN" altLang="en-US" sz="2400" dirty="0">
              <a:latin typeface="宋体" panose="02010600030101010101" pitchFamily="2" charset="-122"/>
              <a:ea typeface="宋体" panose="02010600030101010101" pitchFamily="2" charset="-122"/>
            </a:endParaRPr>
          </a:p>
          <a:p>
            <a:pPr marL="361950" indent="-361950">
              <a:lnSpc>
                <a:spcPct val="120000"/>
              </a:lnSpc>
              <a:spcBef>
                <a:spcPct val="20000"/>
              </a:spcBef>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 对体系结构风格的研究和实践</a:t>
            </a:r>
            <a:r>
              <a:rPr lang="zh-CN" altLang="en-US" sz="2400" b="1" dirty="0">
                <a:solidFill>
                  <a:srgbClr val="00B050"/>
                </a:solidFill>
                <a:latin typeface="宋体" panose="02010600030101010101" pitchFamily="2" charset="-122"/>
                <a:ea typeface="宋体" panose="02010600030101010101" pitchFamily="2" charset="-122"/>
              </a:rPr>
              <a:t>为大粒度的软件复用</a:t>
            </a:r>
            <a:r>
              <a:rPr lang="zh-CN" altLang="en-US" sz="2400" dirty="0">
                <a:latin typeface="宋体" panose="02010600030101010101" pitchFamily="2" charset="-122"/>
                <a:ea typeface="宋体" panose="02010600030101010101" pitchFamily="2" charset="-122"/>
              </a:rPr>
              <a:t>提供了可能。</a:t>
            </a:r>
            <a:endParaRPr lang="zh-CN" altLang="en-US" sz="24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4.1.1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软件体系结构的基本概念</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642910" y="1857364"/>
            <a:ext cx="8064500" cy="4143404"/>
          </a:xfrm>
          <a:prstGeom prst="rect">
            <a:avLst/>
          </a:prstGeom>
          <a:noFill/>
          <a:ln w="9525">
            <a:noFill/>
            <a:miter lim="800000"/>
          </a:ln>
        </p:spPr>
        <p:txBody>
          <a:bodyPr/>
          <a:lstStyle/>
          <a:p>
            <a:pPr marL="342900" indent="-342900">
              <a:lnSpc>
                <a:spcPct val="150000"/>
              </a:lnSpc>
              <a:spcBef>
                <a:spcPct val="20000"/>
              </a:spcBef>
            </a:pPr>
            <a:r>
              <a:rPr lang="en-US" altLang="zh-CN" sz="2800" b="1" dirty="0">
                <a:solidFill>
                  <a:srgbClr val="C00000"/>
                </a:solidFill>
                <a:latin typeface="宋体" panose="02010600030101010101" pitchFamily="2" charset="-122"/>
                <a:ea typeface="宋体" panose="02010600030101010101" pitchFamily="2" charset="-122"/>
              </a:rPr>
              <a:t>2</a:t>
            </a:r>
            <a:r>
              <a:rPr lang="zh-CN" altLang="en-US" sz="2800" b="1" dirty="0">
                <a:solidFill>
                  <a:srgbClr val="C00000"/>
                </a:solidFill>
                <a:latin typeface="宋体" panose="02010600030101010101" pitchFamily="2" charset="-122"/>
                <a:ea typeface="宋体" panose="02010600030101010101" pitchFamily="2" charset="-122"/>
              </a:rPr>
              <a:t>）模式</a:t>
            </a:r>
            <a:endParaRPr lang="zh-CN" altLang="en-US" sz="2800" b="1" dirty="0">
              <a:solidFill>
                <a:srgbClr val="C00000"/>
              </a:solidFill>
              <a:latin typeface="宋体" panose="02010600030101010101" pitchFamily="2" charset="-122"/>
              <a:ea typeface="宋体" panose="02010600030101010101" pitchFamily="2" charset="-122"/>
            </a:endParaRPr>
          </a:p>
          <a:p>
            <a:pPr marL="342900" indent="-342900">
              <a:lnSpc>
                <a:spcPct val="150000"/>
              </a:lnSpc>
              <a:spcBef>
                <a:spcPct val="20000"/>
              </a:spcBef>
            </a:pPr>
            <a:r>
              <a:rPr lang="zh-CN" altLang="en-US" sz="2400" b="1"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软件设计模式是从软件设计过程中总结出来的，</a:t>
            </a:r>
            <a:r>
              <a:rPr lang="zh-CN" altLang="en-US" sz="2400" b="1" dirty="0">
                <a:latin typeface="宋体" panose="02010600030101010101" pitchFamily="2" charset="-122"/>
                <a:ea typeface="宋体" panose="02010600030101010101" pitchFamily="2" charset="-122"/>
              </a:rPr>
              <a:t>是针对特定问题的解决方案</a:t>
            </a:r>
            <a:r>
              <a:rPr lang="zh-CN" altLang="en-US" sz="2400" dirty="0">
                <a:latin typeface="宋体" panose="02010600030101010101" pitchFamily="2" charset="-122"/>
                <a:ea typeface="宋体" panose="02010600030101010101" pitchFamily="2" charset="-122"/>
              </a:rPr>
              <a:t>。建筑师</a:t>
            </a:r>
            <a:r>
              <a:rPr lang="en-US" altLang="zh-CN" sz="2400" dirty="0" err="1">
                <a:latin typeface="宋体" panose="02010600030101010101" pitchFamily="2" charset="-122"/>
                <a:ea typeface="宋体" panose="02010600030101010101" pitchFamily="2" charset="-122"/>
              </a:rPr>
              <a:t>C.Alexander</a:t>
            </a:r>
            <a:r>
              <a:rPr lang="zh-CN" altLang="en-US" sz="2400" dirty="0">
                <a:latin typeface="宋体" panose="02010600030101010101" pitchFamily="2" charset="-122"/>
                <a:ea typeface="宋体" panose="02010600030101010101" pitchFamily="2" charset="-122"/>
              </a:rPr>
              <a:t>对模式给出的经典定义是：</a:t>
            </a:r>
            <a:r>
              <a:rPr lang="zh-CN" altLang="en-US" sz="2400" b="1" dirty="0">
                <a:solidFill>
                  <a:srgbClr val="3366FF"/>
                </a:solidFill>
                <a:latin typeface="宋体" panose="02010600030101010101" pitchFamily="2" charset="-122"/>
                <a:ea typeface="宋体" panose="02010600030101010101" pitchFamily="2" charset="-122"/>
              </a:rPr>
              <a:t>每个模式都描述了一个在我们的环境中不断出现的问题及该问题解决方案的核心</a:t>
            </a:r>
            <a:r>
              <a:rPr lang="zh-CN" altLang="en-US" sz="2400" dirty="0">
                <a:latin typeface="宋体" panose="02010600030101010101" pitchFamily="2" charset="-122"/>
                <a:ea typeface="宋体" panose="02010600030101010101" pitchFamily="2" charset="-122"/>
              </a:rPr>
              <a:t>。在软件系统中，可以将模式划分为以下</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类。</a:t>
            </a:r>
            <a:endParaRPr lang="zh-CN" altLang="en-US" sz="2400" dirty="0">
              <a:latin typeface="宋体" panose="02010600030101010101" pitchFamily="2" charset="-122"/>
              <a:ea typeface="宋体" panose="02010600030101010101" pitchFamily="2" charset="-122"/>
            </a:endParaRPr>
          </a:p>
        </p:txBody>
      </p:sp>
      <p:sp>
        <p:nvSpPr>
          <p:cNvPr id="6" name="Rectangle 2"/>
          <p:cNvSpPr>
            <a:spLocks noGrp="1" noChangeArrowheads="1"/>
          </p:cNvSpPr>
          <p:nvPr>
            <p:ph type="title"/>
          </p:nvPr>
        </p:nvSpPr>
        <p:spPr>
          <a:xfrm>
            <a:off x="457200" y="211138"/>
            <a:ext cx="8229600" cy="1143000"/>
          </a:xfrm>
        </p:spPr>
        <p:txBody>
          <a:bodyPr/>
          <a:lstStyle/>
          <a:p>
            <a:pPr>
              <a:lnSpc>
                <a:spcPts val="4000"/>
              </a:lnSpc>
            </a:pPr>
            <a:r>
              <a:rPr lang="en-US" altLang="en-US" dirty="0"/>
              <a:t>4.1 </a:t>
            </a:r>
            <a:r>
              <a:rPr lang="zh-CN" altLang="en-US" dirty="0"/>
              <a:t>软件体系结构与设计模式</a:t>
            </a:r>
            <a:br>
              <a:rPr lang="en-US" altLang="zh-CN" dirty="0"/>
            </a:br>
            <a:r>
              <a:rPr lang="en-US" altLang="zh-CN" dirty="0">
                <a:solidFill>
                  <a:schemeClr val="bg1"/>
                </a:solidFill>
              </a:rPr>
              <a:t>           </a:t>
            </a:r>
            <a:r>
              <a:rPr lang="en-US" altLang="zh-CN" sz="3200" dirty="0">
                <a:solidFill>
                  <a:schemeClr val="bg1"/>
                </a:solidFill>
                <a:ea typeface="宋体" panose="02010600030101010101" pitchFamily="2" charset="-122"/>
              </a:rPr>
              <a:t>4.1.1   </a:t>
            </a:r>
            <a:r>
              <a:rPr lang="zh-CN" altLang="en-US" sz="3200" dirty="0">
                <a:solidFill>
                  <a:schemeClr val="bg1"/>
                </a:solidFill>
                <a:ea typeface="宋体" panose="02010600030101010101" pitchFamily="2" charset="-122"/>
              </a:rPr>
              <a:t>软件体系结构的基本概念</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428596" y="2000240"/>
            <a:ext cx="8215312" cy="4224338"/>
          </a:xfrm>
        </p:spPr>
        <p:txBody>
          <a:bodyPr/>
          <a:lstStyle/>
          <a:p>
            <a:pPr eaLnBrk="1" hangingPunct="1">
              <a:lnSpc>
                <a:spcPts val="3500"/>
              </a:lnSpc>
              <a:spcBef>
                <a:spcPts val="1200"/>
              </a:spcBef>
              <a:buNone/>
            </a:pPr>
            <a:r>
              <a:rPr lang="zh-CN" altLang="en-US" sz="2800" b="1" dirty="0">
                <a:solidFill>
                  <a:srgbClr val="3366FF"/>
                </a:solidFill>
                <a:latin typeface="宋体" panose="02010600030101010101" pitchFamily="2" charset="-122"/>
                <a:ea typeface="宋体" panose="02010600030101010101" pitchFamily="2" charset="-122"/>
              </a:rPr>
              <a:t>认识上要解决：</a:t>
            </a:r>
            <a:endParaRPr lang="en-US" altLang="zh-CN" sz="2800" b="1" dirty="0">
              <a:solidFill>
                <a:srgbClr val="3366FF"/>
              </a:solidFill>
              <a:latin typeface="宋体" panose="02010600030101010101" pitchFamily="2" charset="-122"/>
              <a:ea typeface="宋体" panose="02010600030101010101" pitchFamily="2" charset="-122"/>
            </a:endParaRPr>
          </a:p>
          <a:p>
            <a:pPr eaLnBrk="1" hangingPunct="1">
              <a:lnSpc>
                <a:spcPts val="3500"/>
              </a:lnSpc>
              <a:spcBef>
                <a:spcPts val="1200"/>
              </a:spcBef>
            </a:pPr>
            <a:r>
              <a:rPr lang="zh-CN" altLang="en-US" sz="2800" b="1" dirty="0">
                <a:latin typeface="宋体" panose="02010600030101010101" pitchFamily="2" charset="-122"/>
                <a:ea typeface="宋体" panose="02010600030101010101" pitchFamily="2" charset="-122"/>
              </a:rPr>
              <a:t>彻底消除“软件就是程序”的错误观念。</a:t>
            </a:r>
            <a:endParaRPr lang="zh-CN" altLang="en-US" sz="2800" b="1" dirty="0">
              <a:latin typeface="宋体" panose="02010600030101010101" pitchFamily="2" charset="-122"/>
              <a:ea typeface="宋体" panose="02010600030101010101" pitchFamily="2" charset="-122"/>
            </a:endParaRPr>
          </a:p>
          <a:p>
            <a:pPr eaLnBrk="1" hangingPunct="1">
              <a:lnSpc>
                <a:spcPts val="3500"/>
              </a:lnSpc>
              <a:spcBef>
                <a:spcPts val="1200"/>
              </a:spcBef>
            </a:pPr>
            <a:r>
              <a:rPr lang="zh-CN" altLang="en-US" sz="2800" b="1" dirty="0">
                <a:latin typeface="宋体" panose="02010600030101010101" pitchFamily="2" charset="-122"/>
                <a:ea typeface="宋体" panose="02010600030101010101" pitchFamily="2" charset="-122"/>
              </a:rPr>
              <a:t>充分认识到软件开发应该是一种组织良好、管理严密、各类人员协同配合、共同完成的工程项目。</a:t>
            </a:r>
            <a:endParaRPr lang="zh-CN" altLang="en-US" sz="2800" b="1" dirty="0">
              <a:latin typeface="宋体" panose="02010600030101010101" pitchFamily="2" charset="-122"/>
              <a:ea typeface="宋体" panose="02010600030101010101" pitchFamily="2" charset="-122"/>
            </a:endParaRPr>
          </a:p>
          <a:p>
            <a:pPr eaLnBrk="1" hangingPunct="1">
              <a:lnSpc>
                <a:spcPts val="3500"/>
              </a:lnSpc>
              <a:spcBef>
                <a:spcPts val="1200"/>
              </a:spcBef>
              <a:buNone/>
            </a:pPr>
            <a:r>
              <a:rPr lang="zh-CN" altLang="en-US" sz="2800" b="1" dirty="0">
                <a:solidFill>
                  <a:srgbClr val="3366FF"/>
                </a:solidFill>
                <a:latin typeface="宋体" panose="02010600030101010101" pitchFamily="2" charset="-122"/>
                <a:ea typeface="宋体" panose="02010600030101010101" pitchFamily="2" charset="-122"/>
              </a:rPr>
              <a:t>方法上要解决：</a:t>
            </a:r>
            <a:endParaRPr lang="en-US" altLang="zh-CN" sz="2800" b="1" dirty="0">
              <a:solidFill>
                <a:srgbClr val="3366FF"/>
              </a:solidFill>
              <a:latin typeface="宋体" panose="02010600030101010101" pitchFamily="2" charset="-122"/>
              <a:ea typeface="宋体" panose="02010600030101010101" pitchFamily="2" charset="-122"/>
            </a:endParaRPr>
          </a:p>
          <a:p>
            <a:pPr eaLnBrk="1" hangingPunct="1">
              <a:lnSpc>
                <a:spcPts val="3500"/>
              </a:lnSpc>
              <a:spcBef>
                <a:spcPts val="1200"/>
              </a:spcBef>
            </a:pPr>
            <a:r>
              <a:rPr lang="zh-CN" altLang="en-US" sz="2800" b="1" dirty="0">
                <a:latin typeface="宋体" panose="02010600030101010101" pitchFamily="2" charset="-122"/>
                <a:ea typeface="宋体" panose="02010600030101010101" pitchFamily="2" charset="-122"/>
              </a:rPr>
              <a:t>推广和使用在实践中总结出来的开发软件的成功技术、方法和工具。</a:t>
            </a:r>
            <a:endParaRPr lang="zh-CN" altLang="en-US" sz="2800" b="1" dirty="0">
              <a:latin typeface="宋体" panose="02010600030101010101" pitchFamily="2" charset="-122"/>
              <a:ea typeface="宋体" panose="02010600030101010101" pitchFamily="2" charset="-122"/>
            </a:endParaRPr>
          </a:p>
          <a:p>
            <a:pPr eaLnBrk="1" hangingPunct="1">
              <a:lnSpc>
                <a:spcPts val="3500"/>
              </a:lnSpc>
              <a:spcBef>
                <a:spcPts val="1200"/>
              </a:spcBef>
            </a:pPr>
            <a:r>
              <a:rPr lang="zh-CN" altLang="en-US" sz="2800" b="1" dirty="0">
                <a:latin typeface="宋体" panose="02010600030101010101" pitchFamily="2" charset="-122"/>
                <a:ea typeface="宋体" panose="02010600030101010101" pitchFamily="2" charset="-122"/>
              </a:rPr>
              <a:t>按工程化的原则和方法组织软件开发工作。 </a:t>
            </a:r>
            <a:endParaRPr lang="zh-CN" altLang="en-US" sz="2800" b="1" dirty="0">
              <a:latin typeface="宋体" panose="02010600030101010101" pitchFamily="2" charset="-122"/>
              <a:ea typeface="宋体" panose="02010600030101010101" pitchFamily="2" charset="-122"/>
            </a:endParaRPr>
          </a:p>
        </p:txBody>
      </p:sp>
      <p:sp>
        <p:nvSpPr>
          <p:cNvPr id="20483" name="Text Box 3"/>
          <p:cNvSpPr txBox="1">
            <a:spLocks noChangeArrowheads="1"/>
          </p:cNvSpPr>
          <p:nvPr/>
        </p:nvSpPr>
        <p:spPr bwMode="auto">
          <a:xfrm>
            <a:off x="1295400" y="4038600"/>
            <a:ext cx="6934200" cy="457200"/>
          </a:xfrm>
          <a:prstGeom prst="rect">
            <a:avLst/>
          </a:prstGeom>
          <a:noFill/>
          <a:ln w="9525">
            <a:noFill/>
            <a:miter lim="800000"/>
          </a:ln>
        </p:spPr>
        <p:txBody>
          <a:bodyPr>
            <a:spAutoFit/>
          </a:bodyPr>
          <a:lstStyle/>
          <a:p>
            <a:pPr>
              <a:spcBef>
                <a:spcPct val="50000"/>
              </a:spcBef>
            </a:pPr>
            <a:endParaRPr kumimoji="1" lang="zh-CN" altLang="zh-CN" sz="2400">
              <a:latin typeface="Times New Roman" panose="02020603050405020304" pitchFamily="18" charset="0"/>
            </a:endParaRPr>
          </a:p>
        </p:txBody>
      </p:sp>
      <p:sp>
        <p:nvSpPr>
          <p:cNvPr id="20484" name="Text Box 4"/>
          <p:cNvSpPr txBox="1">
            <a:spLocks noChangeArrowheads="1"/>
          </p:cNvSpPr>
          <p:nvPr/>
        </p:nvSpPr>
        <p:spPr bwMode="auto">
          <a:xfrm>
            <a:off x="539750" y="1341438"/>
            <a:ext cx="5832475" cy="519112"/>
          </a:xfrm>
          <a:prstGeom prst="rect">
            <a:avLst/>
          </a:prstGeom>
          <a:noFill/>
          <a:ln w="9525">
            <a:noFill/>
            <a:miter lim="800000"/>
          </a:ln>
        </p:spPr>
        <p:txBody>
          <a:bodyPr>
            <a:spAutoFit/>
          </a:bodyPr>
          <a:lstStyle/>
          <a:p>
            <a:pPr>
              <a:spcBef>
                <a:spcPct val="50000"/>
              </a:spcBef>
            </a:pPr>
            <a:r>
              <a:rPr lang="zh-CN" altLang="en-US" sz="2800" b="1" dirty="0">
                <a:solidFill>
                  <a:srgbClr val="C00000"/>
                </a:solidFill>
                <a:latin typeface="楷体_GB2312" pitchFamily="49" charset="-122"/>
                <a:ea typeface="楷体_GB2312" pitchFamily="49" charset="-122"/>
              </a:rPr>
              <a:t>如何摆脱软件危机</a:t>
            </a:r>
            <a:r>
              <a:rPr lang="en-US" altLang="zh-CN" sz="2800" b="1" dirty="0">
                <a:solidFill>
                  <a:srgbClr val="C00000"/>
                </a:solidFill>
                <a:latin typeface="楷体_GB2312" pitchFamily="49" charset="-122"/>
                <a:ea typeface="楷体_GB2312" pitchFamily="49" charset="-122"/>
              </a:rPr>
              <a:t>?</a:t>
            </a:r>
            <a:endParaRPr lang="en-US" altLang="zh-CN" sz="2800" b="1" dirty="0">
              <a:solidFill>
                <a:srgbClr val="C00000"/>
              </a:solidFill>
              <a:latin typeface="楷体_GB2312" pitchFamily="49" charset="-122"/>
              <a:ea typeface="楷体_GB2312" pitchFamily="49" charset="-122"/>
            </a:endParaRPr>
          </a:p>
        </p:txBody>
      </p:sp>
      <p:sp>
        <p:nvSpPr>
          <p:cNvPr id="20485" name="Rectangle 5"/>
          <p:cNvSpPr>
            <a:spLocks noChangeArrowheads="1"/>
          </p:cNvSpPr>
          <p:nvPr/>
        </p:nvSpPr>
        <p:spPr bwMode="auto">
          <a:xfrm>
            <a:off x="450850" y="260350"/>
            <a:ext cx="8229600" cy="792163"/>
          </a:xfrm>
          <a:prstGeom prst="rect">
            <a:avLst/>
          </a:prstGeom>
          <a:noFill/>
          <a:ln w="9525">
            <a:noFill/>
            <a:miter lim="800000"/>
          </a:ln>
        </p:spPr>
        <p:txBody>
          <a:bodyPr anchor="ctr"/>
          <a:lstStyle/>
          <a:p>
            <a:pPr algn="ctr"/>
            <a:r>
              <a:rPr lang="en-US" altLang="zh-CN" sz="4400" dirty="0">
                <a:solidFill>
                  <a:schemeClr val="bg1"/>
                </a:solidFill>
                <a:ea typeface="黑体" panose="02010609060101010101" pitchFamily="2" charset="-122"/>
              </a:rPr>
              <a:t>1.2  </a:t>
            </a:r>
            <a:r>
              <a:rPr lang="zh-CN" altLang="en-US" sz="4400" dirty="0">
                <a:solidFill>
                  <a:schemeClr val="bg1"/>
                </a:solidFill>
                <a:ea typeface="黑体" panose="02010609060101010101" pitchFamily="2" charset="-122"/>
              </a:rPr>
              <a:t>软件危机与软件工程</a:t>
            </a:r>
            <a:endParaRPr lang="zh-CN" altLang="en-US" sz="4400" dirty="0">
              <a:solidFill>
                <a:schemeClr val="bg1"/>
              </a:solidFill>
              <a:ea typeface="黑体" panose="02010609060101010101" pitchFamily="2" charset="-122"/>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ChangeArrowheads="1"/>
          </p:cNvSpPr>
          <p:nvPr/>
        </p:nvSpPr>
        <p:spPr bwMode="auto">
          <a:xfrm>
            <a:off x="500034" y="1500174"/>
            <a:ext cx="8064500" cy="5113337"/>
          </a:xfrm>
          <a:prstGeom prst="rect">
            <a:avLst/>
          </a:prstGeom>
          <a:noFill/>
          <a:ln w="9525">
            <a:noFill/>
            <a:miter lim="800000"/>
          </a:ln>
        </p:spPr>
        <p:txBody>
          <a:bodyPr/>
          <a:lstStyle/>
          <a:p>
            <a:pPr marL="457200" indent="-457200">
              <a:lnSpc>
                <a:spcPct val="120000"/>
              </a:lnSpc>
              <a:spcBef>
                <a:spcPct val="20000"/>
              </a:spcBef>
              <a:buFont typeface="+mj-ea"/>
              <a:buAutoNum type="circleNumDbPlain"/>
            </a:pPr>
            <a:r>
              <a:rPr lang="zh-CN" altLang="en-US" sz="2400" b="1" dirty="0">
                <a:solidFill>
                  <a:srgbClr val="3366FF"/>
                </a:solidFill>
                <a:latin typeface="宋体" panose="02010600030101010101" pitchFamily="2" charset="-122"/>
                <a:ea typeface="宋体" panose="02010600030101010101" pitchFamily="2" charset="-122"/>
              </a:rPr>
              <a:t>体系结构模式（</a:t>
            </a:r>
            <a:r>
              <a:rPr lang="en-US" altLang="zh-CN" sz="2400" b="1" dirty="0">
                <a:solidFill>
                  <a:srgbClr val="3366FF"/>
                </a:solidFill>
                <a:latin typeface="宋体" panose="02010600030101010101" pitchFamily="2" charset="-122"/>
                <a:ea typeface="宋体" panose="02010600030101010101" pitchFamily="2" charset="-122"/>
              </a:rPr>
              <a:t>architectural pattern</a:t>
            </a:r>
            <a:r>
              <a:rPr lang="zh-CN" altLang="en-US" sz="2400" b="1" dirty="0">
                <a:solidFill>
                  <a:srgbClr val="3366FF"/>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表达了</a:t>
            </a:r>
            <a:r>
              <a:rPr lang="zh-CN" altLang="en-US" sz="2000" b="1" dirty="0">
                <a:solidFill>
                  <a:srgbClr val="00B050"/>
                </a:solidFill>
                <a:ea typeface="楷体_GB2312" pitchFamily="49" charset="-122"/>
              </a:rPr>
              <a:t>软件系统的基本结构组织形式或者结构方案</a:t>
            </a:r>
            <a:r>
              <a:rPr lang="zh-CN" altLang="en-US" sz="2000" dirty="0">
                <a:latin typeface="宋体" panose="02010600030101010101" pitchFamily="2" charset="-122"/>
                <a:ea typeface="宋体" panose="02010600030101010101" pitchFamily="2" charset="-122"/>
              </a:rPr>
              <a:t>，包含了一组预定义的子系统，规定了这些子系统的责任，同时还提供了用于组织和管理这些子系统的规则和向导。典型的体系结构模式如</a:t>
            </a:r>
            <a:r>
              <a:rPr lang="en-US" altLang="zh-CN" sz="2000" dirty="0">
                <a:solidFill>
                  <a:srgbClr val="3333CC"/>
                </a:solidFill>
                <a:latin typeface="宋体" panose="02010600030101010101" pitchFamily="2" charset="-122"/>
                <a:ea typeface="宋体" panose="02010600030101010101" pitchFamily="2" charset="-122"/>
              </a:rPr>
              <a:t>OSI</a:t>
            </a:r>
            <a:r>
              <a:rPr lang="zh-CN" altLang="en-US" sz="2000" dirty="0">
                <a:solidFill>
                  <a:srgbClr val="3333CC"/>
                </a:solidFill>
                <a:latin typeface="宋体" panose="02010600030101010101" pitchFamily="2" charset="-122"/>
                <a:ea typeface="宋体" panose="02010600030101010101" pitchFamily="2" charset="-122"/>
              </a:rPr>
              <a:t>参考模型</a:t>
            </a:r>
            <a:endParaRPr lang="en-US" altLang="zh-CN" sz="2000" b="1" dirty="0">
              <a:solidFill>
                <a:srgbClr val="3366FF"/>
              </a:solidFill>
              <a:ea typeface="楷体_GB2312" pitchFamily="49" charset="-122"/>
            </a:endParaRPr>
          </a:p>
          <a:p>
            <a:pPr marL="447675" indent="-447675">
              <a:lnSpc>
                <a:spcPct val="120000"/>
              </a:lnSpc>
              <a:spcBef>
                <a:spcPct val="20000"/>
              </a:spcBef>
              <a:buFont typeface="+mj-ea"/>
              <a:buAutoNum type="circleNumDbPlain"/>
            </a:pPr>
            <a:r>
              <a:rPr lang="zh-CN" altLang="en-US" sz="2400" b="1" dirty="0">
                <a:solidFill>
                  <a:srgbClr val="3366FF"/>
                </a:solidFill>
                <a:ea typeface="楷体_GB2312" pitchFamily="49" charset="-122"/>
              </a:rPr>
              <a:t>设计模式（</a:t>
            </a:r>
            <a:r>
              <a:rPr lang="en-US" altLang="zh-CN" sz="2400" b="1" dirty="0">
                <a:solidFill>
                  <a:srgbClr val="3366FF"/>
                </a:solidFill>
                <a:ea typeface="楷体_GB2312" pitchFamily="49" charset="-122"/>
              </a:rPr>
              <a:t>design pattern</a:t>
            </a:r>
            <a:r>
              <a:rPr lang="zh-CN" altLang="en-US" sz="2400" b="1" dirty="0">
                <a:solidFill>
                  <a:srgbClr val="3366FF"/>
                </a:solidFill>
                <a:ea typeface="楷体_GB2312" pitchFamily="49" charset="-122"/>
              </a:rPr>
              <a:t>）：</a:t>
            </a:r>
            <a:r>
              <a:rPr lang="zh-CN" altLang="en-US" sz="2000" dirty="0">
                <a:ea typeface="楷体_GB2312" pitchFamily="49" charset="-122"/>
              </a:rPr>
              <a:t>为软件系统的</a:t>
            </a:r>
            <a:r>
              <a:rPr lang="zh-CN" altLang="en-US" sz="2000" b="1" dirty="0">
                <a:solidFill>
                  <a:srgbClr val="00B050"/>
                </a:solidFill>
                <a:ea typeface="楷体_GB2312" pitchFamily="49" charset="-122"/>
              </a:rPr>
              <a:t>子系统、构件或者构件之间</a:t>
            </a:r>
            <a:r>
              <a:rPr lang="zh-CN" altLang="en-US" sz="2000" dirty="0">
                <a:ea typeface="楷体_GB2312" pitchFamily="49" charset="-122"/>
              </a:rPr>
              <a:t>的关系提供一个精炼之后的解决方案，描述了在特定环境下，用于解决通用软件设计问题的构件以及这些构件相互通信时的各种结构。有代表性的设计模式是</a:t>
            </a:r>
            <a:r>
              <a:rPr lang="en-US" altLang="zh-CN" sz="2000" dirty="0">
                <a:ea typeface="楷体_GB2312" pitchFamily="49" charset="-122"/>
              </a:rPr>
              <a:t>Erich Gamma</a:t>
            </a:r>
            <a:r>
              <a:rPr lang="zh-CN" altLang="en-US" sz="2000" dirty="0">
                <a:ea typeface="楷体_GB2312" pitchFamily="49" charset="-122"/>
              </a:rPr>
              <a:t>及其同事提出的</a:t>
            </a:r>
            <a:r>
              <a:rPr lang="en-US" altLang="zh-CN" sz="2000" dirty="0">
                <a:solidFill>
                  <a:srgbClr val="CC0000"/>
                </a:solidFill>
                <a:ea typeface="楷体_GB2312" pitchFamily="49" charset="-122"/>
              </a:rPr>
              <a:t>23</a:t>
            </a:r>
            <a:r>
              <a:rPr lang="zh-CN" altLang="en-US" sz="2000" dirty="0">
                <a:solidFill>
                  <a:srgbClr val="CC0000"/>
                </a:solidFill>
                <a:ea typeface="楷体_GB2312" pitchFamily="49" charset="-122"/>
              </a:rPr>
              <a:t>种设计模式</a:t>
            </a:r>
            <a:r>
              <a:rPr lang="zh-CN" altLang="en-US" sz="2000" dirty="0">
                <a:ea typeface="楷体_GB2312" pitchFamily="49" charset="-122"/>
              </a:rPr>
              <a:t>。</a:t>
            </a:r>
            <a:endParaRPr lang="zh-CN" altLang="en-US" sz="2000" dirty="0">
              <a:ea typeface="楷体_GB2312" pitchFamily="49" charset="-122"/>
            </a:endParaRPr>
          </a:p>
          <a:p>
            <a:pPr marL="447675" indent="-447675">
              <a:lnSpc>
                <a:spcPct val="120000"/>
              </a:lnSpc>
              <a:spcBef>
                <a:spcPct val="20000"/>
              </a:spcBef>
              <a:buFont typeface="+mj-ea"/>
              <a:buAutoNum type="circleNumDbPlain" startAt="3"/>
            </a:pPr>
            <a:r>
              <a:rPr lang="zh-CN" altLang="en-US" sz="2400" b="1" dirty="0">
                <a:solidFill>
                  <a:srgbClr val="3366FF"/>
                </a:solidFill>
                <a:ea typeface="楷体_GB2312" pitchFamily="49" charset="-122"/>
              </a:rPr>
              <a:t>惯用法（</a:t>
            </a:r>
            <a:r>
              <a:rPr lang="en-US" altLang="zh-CN" sz="2400" b="1" dirty="0">
                <a:solidFill>
                  <a:srgbClr val="3366FF"/>
                </a:solidFill>
                <a:ea typeface="楷体_GB2312" pitchFamily="49" charset="-122"/>
              </a:rPr>
              <a:t>idiom</a:t>
            </a:r>
            <a:r>
              <a:rPr lang="zh-CN" altLang="en-US" sz="2400" b="1" dirty="0">
                <a:solidFill>
                  <a:srgbClr val="3366FF"/>
                </a:solidFill>
                <a:ea typeface="楷体_GB2312" pitchFamily="49" charset="-122"/>
              </a:rPr>
              <a:t>）：</a:t>
            </a:r>
            <a:r>
              <a:rPr lang="zh-CN" altLang="en-US" sz="2400" dirty="0">
                <a:ea typeface="楷体_GB2312" pitchFamily="49" charset="-122"/>
              </a:rPr>
              <a:t>是与</a:t>
            </a:r>
            <a:r>
              <a:rPr lang="zh-CN" altLang="en-US" sz="2400" b="1" dirty="0">
                <a:solidFill>
                  <a:srgbClr val="00B050"/>
                </a:solidFill>
                <a:ea typeface="楷体_GB2312" pitchFamily="49" charset="-122"/>
              </a:rPr>
              <a:t>编程语言相关的低级模式</a:t>
            </a:r>
            <a:r>
              <a:rPr lang="zh-CN" altLang="en-US" sz="2400" dirty="0">
                <a:ea typeface="楷体_GB2312" pitchFamily="49" charset="-122"/>
              </a:rPr>
              <a:t>，描述如何实现构件的某些功能，或者利用编程语言的特性来实现构件内部要素之间的通信功能。</a:t>
            </a:r>
            <a:endParaRPr lang="zh-CN" altLang="en-US" sz="2400" dirty="0">
              <a:ea typeface="楷体_GB2312" pitchFamily="49"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tx2"/>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4.1.1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软件体系结构的基本概念</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6"/>
          <p:cNvSpPr>
            <a:spLocks noChangeArrowheads="1"/>
          </p:cNvSpPr>
          <p:nvPr/>
        </p:nvSpPr>
        <p:spPr bwMode="auto">
          <a:xfrm>
            <a:off x="428596" y="1500174"/>
            <a:ext cx="8143932" cy="4681537"/>
          </a:xfrm>
          <a:prstGeom prst="rect">
            <a:avLst/>
          </a:prstGeom>
          <a:noFill/>
          <a:ln w="9525">
            <a:noFill/>
            <a:miter lim="800000"/>
          </a:ln>
        </p:spPr>
        <p:txBody>
          <a:bodyPr/>
          <a:lstStyle/>
          <a:p>
            <a:pPr marL="342900" indent="-342900">
              <a:spcBef>
                <a:spcPct val="20000"/>
              </a:spcBef>
            </a:pPr>
            <a:r>
              <a:rPr lang="zh-CN" altLang="en-US" sz="2800" b="1" dirty="0">
                <a:solidFill>
                  <a:srgbClr val="C00000"/>
                </a:solidFill>
                <a:ea typeface="楷体_GB2312" pitchFamily="49" charset="-122"/>
              </a:rPr>
              <a:t>体系结构风格与体系结构模式的区别</a:t>
            </a:r>
            <a:endParaRPr lang="en-US" altLang="zh-CN" sz="2800" b="1" dirty="0">
              <a:solidFill>
                <a:srgbClr val="C00000"/>
              </a:solidFill>
              <a:ea typeface="楷体_GB2312" pitchFamily="49" charset="-122"/>
            </a:endParaRPr>
          </a:p>
          <a:p>
            <a:pPr marL="628650" indent="-450850">
              <a:lnSpc>
                <a:spcPts val="3500"/>
              </a:lnSpc>
              <a:spcBef>
                <a:spcPct val="20000"/>
              </a:spcBef>
              <a:buFont typeface="+mj-ea"/>
              <a:buAutoNum type="circleNumDbPlain"/>
            </a:pPr>
            <a:r>
              <a:rPr lang="zh-CN" altLang="en-US" sz="2400" dirty="0">
                <a:ea typeface="楷体_GB2312" pitchFamily="49" charset="-122"/>
              </a:rPr>
              <a:t>体系结构模式涉及的</a:t>
            </a:r>
            <a:r>
              <a:rPr lang="zh-CN" altLang="en-US" sz="2400" b="1" dirty="0">
                <a:solidFill>
                  <a:srgbClr val="3366FF"/>
                </a:solidFill>
                <a:ea typeface="楷体_GB2312" pitchFamily="49" charset="-122"/>
              </a:rPr>
              <a:t>范围要小一些</a:t>
            </a:r>
            <a:r>
              <a:rPr lang="zh-CN" altLang="en-US" sz="2400" dirty="0">
                <a:ea typeface="楷体_GB2312" pitchFamily="49" charset="-122"/>
              </a:rPr>
              <a:t>，他更多集中在体系结构的某一局部而不是体系结构的整体；</a:t>
            </a:r>
            <a:endParaRPr lang="en-US" altLang="zh-CN" sz="2400" dirty="0">
              <a:ea typeface="楷体_GB2312" pitchFamily="49" charset="-122"/>
            </a:endParaRPr>
          </a:p>
          <a:p>
            <a:pPr marL="628650" indent="-450850">
              <a:lnSpc>
                <a:spcPts val="3500"/>
              </a:lnSpc>
              <a:spcBef>
                <a:spcPct val="20000"/>
              </a:spcBef>
              <a:buFont typeface="+mj-ea"/>
              <a:buAutoNum type="circleNumDbPlain"/>
            </a:pPr>
            <a:r>
              <a:rPr lang="zh-CN" altLang="en-US" sz="2400" dirty="0">
                <a:ea typeface="楷体_GB2312" pitchFamily="49" charset="-122"/>
              </a:rPr>
              <a:t>模式在体系结构上施加规则，描述了软件是如何在基础设施层次上</a:t>
            </a:r>
            <a:r>
              <a:rPr lang="zh-CN" altLang="en-US" sz="2400" b="1" dirty="0">
                <a:solidFill>
                  <a:srgbClr val="3366FF"/>
                </a:solidFill>
                <a:ea typeface="楷体_GB2312" pitchFamily="49" charset="-122"/>
              </a:rPr>
              <a:t>处理某些功能性方面的问题</a:t>
            </a:r>
            <a:r>
              <a:rPr lang="zh-CN" altLang="en-US" sz="2400" dirty="0">
                <a:ea typeface="楷体_GB2312" pitchFamily="49" charset="-122"/>
              </a:rPr>
              <a:t>；</a:t>
            </a:r>
            <a:endParaRPr lang="en-US" altLang="zh-CN" sz="2400" dirty="0">
              <a:ea typeface="楷体_GB2312" pitchFamily="49" charset="-122"/>
            </a:endParaRPr>
          </a:p>
          <a:p>
            <a:pPr marL="628650" indent="-450850">
              <a:lnSpc>
                <a:spcPts val="3500"/>
              </a:lnSpc>
              <a:spcBef>
                <a:spcPct val="20000"/>
              </a:spcBef>
              <a:buFont typeface="+mj-ea"/>
              <a:buAutoNum type="circleNumDbPlain"/>
            </a:pPr>
            <a:r>
              <a:rPr lang="zh-CN" altLang="en-US" sz="2400" dirty="0">
                <a:ea typeface="楷体_GB2312" pitchFamily="49" charset="-122"/>
              </a:rPr>
              <a:t>体系结构模式倾向于在系统结构的环境中</a:t>
            </a:r>
            <a:r>
              <a:rPr lang="zh-CN" altLang="en-US" sz="2400" b="1" dirty="0">
                <a:solidFill>
                  <a:srgbClr val="3366FF"/>
                </a:solidFill>
                <a:ea typeface="楷体_GB2312" pitchFamily="49" charset="-122"/>
              </a:rPr>
              <a:t>处理特定的行为问题</a:t>
            </a:r>
            <a:endParaRPr lang="en-US" altLang="zh-CN" sz="2400" b="1" dirty="0">
              <a:solidFill>
                <a:srgbClr val="3366FF"/>
              </a:solidFill>
              <a:ea typeface="楷体_GB2312" pitchFamily="49" charset="-122"/>
            </a:endParaRPr>
          </a:p>
          <a:p>
            <a:pPr marL="628650" indent="-450850">
              <a:lnSpc>
                <a:spcPts val="3500"/>
              </a:lnSpc>
              <a:spcBef>
                <a:spcPct val="20000"/>
              </a:spcBef>
              <a:buFont typeface="+mj-ea"/>
              <a:buAutoNum type="circleNumDbPlain"/>
            </a:pPr>
            <a:r>
              <a:rPr lang="zh-CN" altLang="en-US" sz="2400" dirty="0">
                <a:ea typeface="楷体_GB2312" pitchFamily="49" charset="-122"/>
              </a:rPr>
              <a:t>模式可以与体系结构风格结合起来，用于加你整个系统结构的外形</a:t>
            </a:r>
            <a:endParaRPr lang="en-US" altLang="zh-CN" sz="2400" dirty="0">
              <a:ea typeface="楷体_GB2312" pitchFamily="49" charset="-122"/>
            </a:endParaRPr>
          </a:p>
          <a:p>
            <a:pPr marL="342900" indent="-342900">
              <a:spcBef>
                <a:spcPct val="20000"/>
              </a:spcBef>
            </a:pPr>
            <a:endParaRPr lang="zh-CN" altLang="en-US" sz="2800" b="1" dirty="0">
              <a:solidFill>
                <a:srgbClr val="3333CC"/>
              </a:solidFill>
              <a:ea typeface="楷体_GB2312" pitchFamily="49" charset="-122"/>
            </a:endParaRPr>
          </a:p>
          <a:p>
            <a:pPr marL="342900" indent="-342900">
              <a:spcBef>
                <a:spcPct val="20000"/>
              </a:spcBef>
            </a:pPr>
            <a:r>
              <a:rPr lang="zh-CN" altLang="en-US" sz="2400" b="1" dirty="0">
                <a:ea typeface="楷体_GB2312" pitchFamily="49" charset="-122"/>
              </a:rPr>
              <a:t>    </a:t>
            </a:r>
            <a:endParaRPr lang="zh-CN" altLang="en-US" sz="2400" b="1"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4.1.1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软件体系结构的基本概念</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6"/>
          <p:cNvSpPr>
            <a:spLocks noChangeArrowheads="1"/>
          </p:cNvSpPr>
          <p:nvPr/>
        </p:nvSpPr>
        <p:spPr bwMode="auto">
          <a:xfrm>
            <a:off x="500034" y="1571612"/>
            <a:ext cx="8064500" cy="4681537"/>
          </a:xfrm>
          <a:prstGeom prst="rect">
            <a:avLst/>
          </a:prstGeom>
          <a:noFill/>
          <a:ln w="9525">
            <a:noFill/>
            <a:miter lim="800000"/>
          </a:ln>
        </p:spPr>
        <p:txBody>
          <a:bodyPr/>
          <a:lstStyle/>
          <a:p>
            <a:pPr marL="342900" indent="-342900">
              <a:spcBef>
                <a:spcPct val="20000"/>
              </a:spcBef>
            </a:pPr>
            <a:r>
              <a:rPr lang="en-US" altLang="zh-CN" sz="2800" b="1" dirty="0">
                <a:solidFill>
                  <a:srgbClr val="3333CC"/>
                </a:solidFill>
                <a:ea typeface="楷体_GB2312" pitchFamily="49" charset="-122"/>
              </a:rPr>
              <a:t>3</a:t>
            </a:r>
            <a:r>
              <a:rPr lang="zh-CN" altLang="en-US" sz="2800" b="1" dirty="0">
                <a:solidFill>
                  <a:srgbClr val="3333CC"/>
                </a:solidFill>
                <a:ea typeface="楷体_GB2312" pitchFamily="49" charset="-122"/>
              </a:rPr>
              <a:t>）框架</a:t>
            </a:r>
            <a:endParaRPr lang="zh-CN" altLang="en-US" sz="2800" b="1" dirty="0">
              <a:solidFill>
                <a:srgbClr val="3333CC"/>
              </a:solidFill>
              <a:ea typeface="楷体_GB2312" pitchFamily="49" charset="-122"/>
            </a:endParaRPr>
          </a:p>
          <a:p>
            <a:pPr marL="342900" indent="-342900">
              <a:spcBef>
                <a:spcPct val="20000"/>
              </a:spcBef>
            </a:pPr>
            <a:r>
              <a:rPr lang="zh-CN" altLang="en-US" sz="2400" dirty="0">
                <a:ea typeface="楷体_GB2312" pitchFamily="49" charset="-122"/>
              </a:rPr>
              <a:t>    随着应用的发展和完善，某些带有</a:t>
            </a:r>
            <a:r>
              <a:rPr lang="zh-CN" altLang="en-US" sz="2400" b="1" dirty="0">
                <a:ea typeface="楷体_GB2312" pitchFamily="49" charset="-122"/>
              </a:rPr>
              <a:t>整体性的应用模式被</a:t>
            </a:r>
            <a:endParaRPr lang="zh-CN" altLang="en-US" sz="2400" b="1" dirty="0">
              <a:ea typeface="楷体_GB2312" pitchFamily="49" charset="-122"/>
            </a:endParaRPr>
          </a:p>
          <a:p>
            <a:pPr marL="342900" indent="-342900">
              <a:spcBef>
                <a:spcPct val="20000"/>
              </a:spcBef>
            </a:pPr>
            <a:r>
              <a:rPr lang="zh-CN" altLang="en-US" sz="2400" b="1" dirty="0">
                <a:ea typeface="楷体_GB2312" pitchFamily="49" charset="-122"/>
              </a:rPr>
              <a:t>逐渐固定下来</a:t>
            </a:r>
            <a:r>
              <a:rPr lang="zh-CN" altLang="en-US" sz="2400" dirty="0">
                <a:ea typeface="楷体_GB2312" pitchFamily="49" charset="-122"/>
              </a:rPr>
              <a:t>，形成特定的框架，包括</a:t>
            </a:r>
            <a:r>
              <a:rPr lang="zh-CN" altLang="en-US" sz="2400" b="1" dirty="0">
                <a:solidFill>
                  <a:srgbClr val="3333CC"/>
                </a:solidFill>
                <a:ea typeface="楷体_GB2312" pitchFamily="49" charset="-122"/>
              </a:rPr>
              <a:t>基本构成元素</a:t>
            </a:r>
            <a:r>
              <a:rPr lang="zh-CN" altLang="en-US" sz="2400" dirty="0">
                <a:ea typeface="楷体_GB2312" pitchFamily="49" charset="-122"/>
              </a:rPr>
              <a:t>和</a:t>
            </a:r>
            <a:r>
              <a:rPr lang="zh-CN" altLang="en-US" sz="2400" b="1" dirty="0">
                <a:solidFill>
                  <a:srgbClr val="3333CC"/>
                </a:solidFill>
                <a:ea typeface="楷体_GB2312" pitchFamily="49" charset="-122"/>
              </a:rPr>
              <a:t>关</a:t>
            </a:r>
            <a:endParaRPr lang="zh-CN" altLang="en-US" sz="2400" b="1" dirty="0">
              <a:solidFill>
                <a:srgbClr val="3333CC"/>
              </a:solidFill>
              <a:ea typeface="楷体_GB2312" pitchFamily="49" charset="-122"/>
            </a:endParaRPr>
          </a:p>
          <a:p>
            <a:pPr marL="342900" indent="-342900">
              <a:spcBef>
                <a:spcPct val="20000"/>
              </a:spcBef>
            </a:pPr>
            <a:r>
              <a:rPr lang="zh-CN" altLang="en-US" sz="2400" b="1" dirty="0">
                <a:solidFill>
                  <a:srgbClr val="3333CC"/>
                </a:solidFill>
                <a:ea typeface="楷体_GB2312" pitchFamily="49" charset="-122"/>
              </a:rPr>
              <a:t>系</a:t>
            </a:r>
            <a:r>
              <a:rPr lang="zh-CN" altLang="en-US" sz="2400" dirty="0">
                <a:ea typeface="楷体_GB2312" pitchFamily="49" charset="-122"/>
              </a:rPr>
              <a:t>。</a:t>
            </a:r>
            <a:r>
              <a:rPr lang="zh-CN" altLang="en-US" sz="2400" b="1" dirty="0">
                <a:solidFill>
                  <a:srgbClr val="CC0000"/>
                </a:solidFill>
                <a:ea typeface="楷体_GB2312" pitchFamily="49" charset="-122"/>
              </a:rPr>
              <a:t>框架</a:t>
            </a:r>
            <a:r>
              <a:rPr lang="zh-CN" altLang="en-US" sz="2400" dirty="0">
                <a:ea typeface="楷体_GB2312" pitchFamily="49" charset="-122"/>
              </a:rPr>
              <a:t>是</a:t>
            </a:r>
            <a:r>
              <a:rPr lang="zh-CN" altLang="en-US" sz="2400" b="1" dirty="0">
                <a:ea typeface="楷体_GB2312" pitchFamily="49" charset="-122"/>
              </a:rPr>
              <a:t>特定应用领域问题的体系结构模式</a:t>
            </a:r>
            <a:r>
              <a:rPr lang="zh-CN" altLang="en-US" sz="2400" dirty="0">
                <a:ea typeface="楷体_GB2312" pitchFamily="49" charset="-122"/>
              </a:rPr>
              <a:t>，框架定义</a:t>
            </a:r>
            <a:endParaRPr lang="zh-CN" altLang="en-US" sz="2400" dirty="0">
              <a:ea typeface="楷体_GB2312" pitchFamily="49" charset="-122"/>
            </a:endParaRPr>
          </a:p>
          <a:p>
            <a:pPr marL="342900" indent="-342900">
              <a:spcBef>
                <a:spcPct val="20000"/>
              </a:spcBef>
            </a:pPr>
            <a:r>
              <a:rPr lang="zh-CN" altLang="en-US" sz="2400" dirty="0">
                <a:ea typeface="楷体_GB2312" pitchFamily="49" charset="-122"/>
              </a:rPr>
              <a:t>了基本构成单元和关系后，开发者就可以集中精力解决业</a:t>
            </a:r>
            <a:endParaRPr lang="zh-CN" altLang="en-US" sz="2400" dirty="0">
              <a:ea typeface="楷体_GB2312" pitchFamily="49" charset="-122"/>
            </a:endParaRPr>
          </a:p>
          <a:p>
            <a:pPr marL="342900" indent="-342900">
              <a:spcBef>
                <a:spcPct val="20000"/>
              </a:spcBef>
            </a:pPr>
            <a:r>
              <a:rPr lang="zh-CN" altLang="en-US" sz="2400" dirty="0">
                <a:ea typeface="楷体_GB2312" pitchFamily="49" charset="-122"/>
              </a:rPr>
              <a:t>务逻辑问题。</a:t>
            </a:r>
            <a:endParaRPr lang="zh-CN" altLang="en-US" sz="2400" dirty="0">
              <a:ea typeface="楷体_GB2312" pitchFamily="49" charset="-122"/>
            </a:endParaRPr>
          </a:p>
          <a:p>
            <a:pPr marL="342900" indent="-342900">
              <a:spcBef>
                <a:spcPct val="20000"/>
              </a:spcBef>
            </a:pPr>
            <a:r>
              <a:rPr lang="zh-CN" altLang="en-US" sz="2400" dirty="0">
                <a:ea typeface="楷体_GB2312" pitchFamily="49" charset="-122"/>
              </a:rPr>
              <a:t>    在组织形式上，框架是一个</a:t>
            </a:r>
            <a:r>
              <a:rPr lang="zh-CN" altLang="en-US" sz="2400" b="1" dirty="0">
                <a:ea typeface="楷体_GB2312" pitchFamily="49" charset="-122"/>
              </a:rPr>
              <a:t>待实例化的完整系统</a:t>
            </a:r>
            <a:r>
              <a:rPr lang="zh-CN" altLang="en-US" sz="2400" dirty="0">
                <a:ea typeface="楷体_GB2312" pitchFamily="49" charset="-122"/>
              </a:rPr>
              <a:t>，定义</a:t>
            </a:r>
            <a:endParaRPr lang="zh-CN" altLang="en-US" sz="2400" dirty="0">
              <a:ea typeface="楷体_GB2312" pitchFamily="49" charset="-122"/>
            </a:endParaRPr>
          </a:p>
          <a:p>
            <a:pPr marL="342900" indent="-342900">
              <a:spcBef>
                <a:spcPct val="20000"/>
              </a:spcBef>
            </a:pPr>
            <a:r>
              <a:rPr lang="zh-CN" altLang="en-US" sz="2400" dirty="0">
                <a:ea typeface="楷体_GB2312" pitchFamily="49" charset="-122"/>
              </a:rPr>
              <a:t>了软件系统的元素和关系，创建了基本的模块，定义了涉</a:t>
            </a:r>
            <a:endParaRPr lang="zh-CN" altLang="en-US" sz="2400" dirty="0">
              <a:ea typeface="楷体_GB2312" pitchFamily="49" charset="-122"/>
            </a:endParaRPr>
          </a:p>
          <a:p>
            <a:pPr marL="342900" indent="-342900">
              <a:spcBef>
                <a:spcPct val="20000"/>
              </a:spcBef>
            </a:pPr>
            <a:r>
              <a:rPr lang="zh-CN" altLang="en-US" sz="2400" dirty="0">
                <a:ea typeface="楷体_GB2312" pitchFamily="49" charset="-122"/>
              </a:rPr>
              <a:t>及功能更改和扩充的插件位置。典型的框架例子有</a:t>
            </a:r>
            <a:r>
              <a:rPr lang="en-US" altLang="zh-CN" sz="2400" b="1" dirty="0">
                <a:solidFill>
                  <a:srgbClr val="3333CC"/>
                </a:solidFill>
                <a:ea typeface="楷体_GB2312" pitchFamily="49" charset="-122"/>
              </a:rPr>
              <a:t>MFC</a:t>
            </a:r>
            <a:r>
              <a:rPr lang="zh-CN" altLang="en-US" sz="2400" b="1" dirty="0">
                <a:solidFill>
                  <a:srgbClr val="3333CC"/>
                </a:solidFill>
                <a:ea typeface="楷体_GB2312" pitchFamily="49" charset="-122"/>
              </a:rPr>
              <a:t>框</a:t>
            </a:r>
            <a:endParaRPr lang="zh-CN" altLang="en-US" sz="2400" b="1" dirty="0">
              <a:solidFill>
                <a:srgbClr val="3333CC"/>
              </a:solidFill>
              <a:ea typeface="楷体_GB2312" pitchFamily="49" charset="-122"/>
            </a:endParaRPr>
          </a:p>
          <a:p>
            <a:pPr marL="342900" indent="-342900">
              <a:spcBef>
                <a:spcPct val="20000"/>
              </a:spcBef>
            </a:pPr>
            <a:r>
              <a:rPr lang="zh-CN" altLang="en-US" sz="2400" b="1" dirty="0">
                <a:solidFill>
                  <a:srgbClr val="3333CC"/>
                </a:solidFill>
                <a:ea typeface="楷体_GB2312" pitchFamily="49" charset="-122"/>
              </a:rPr>
              <a:t>架</a:t>
            </a:r>
            <a:r>
              <a:rPr lang="zh-CN" altLang="en-US" sz="2400" dirty="0">
                <a:ea typeface="楷体_GB2312" pitchFamily="49" charset="-122"/>
              </a:rPr>
              <a:t>和</a:t>
            </a:r>
            <a:r>
              <a:rPr lang="en-US" altLang="zh-CN" sz="2400" b="1" dirty="0">
                <a:solidFill>
                  <a:srgbClr val="3333CC"/>
                </a:solidFill>
                <a:ea typeface="楷体_GB2312" pitchFamily="49" charset="-122"/>
              </a:rPr>
              <a:t>Struts</a:t>
            </a:r>
            <a:r>
              <a:rPr lang="zh-CN" altLang="en-US" sz="2400" b="1" dirty="0">
                <a:solidFill>
                  <a:srgbClr val="3333CC"/>
                </a:solidFill>
                <a:ea typeface="楷体_GB2312" pitchFamily="49" charset="-122"/>
              </a:rPr>
              <a:t>框架</a:t>
            </a:r>
            <a:r>
              <a:rPr lang="zh-CN" altLang="en-US" sz="2400" dirty="0">
                <a:ea typeface="楷体_GB2312" pitchFamily="49" charset="-122"/>
              </a:rPr>
              <a:t>。</a:t>
            </a:r>
            <a:endParaRPr lang="zh-CN" altLang="en-US" sz="2400"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4.1.1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软件体系结构的基本概念</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500034" y="2428868"/>
            <a:ext cx="8001056" cy="3786214"/>
          </a:xfrm>
        </p:spPr>
        <p:txBody>
          <a:bodyPr/>
          <a:lstStyle/>
          <a:p>
            <a:pPr>
              <a:lnSpc>
                <a:spcPct val="130000"/>
              </a:lnSpc>
              <a:spcBef>
                <a:spcPct val="0"/>
              </a:spcBef>
              <a:spcAft>
                <a:spcPts val="600"/>
              </a:spcAft>
              <a:buClr>
                <a:srgbClr val="0000FF"/>
              </a:buClr>
              <a:buSzPct val="60000"/>
              <a:buFont typeface="Wingdings" panose="05000000000000000000" pitchFamily="2" charset="2"/>
              <a:buNone/>
            </a:pPr>
            <a:r>
              <a:rPr lang="en-US" altLang="zh-CN" sz="2400" b="1" dirty="0">
                <a:ea typeface="楷体_GB2312" pitchFamily="49" charset="-122"/>
              </a:rPr>
              <a:t>    </a:t>
            </a:r>
            <a:r>
              <a:rPr lang="zh-CN" altLang="en-US" sz="2400" b="1" dirty="0">
                <a:ea typeface="楷体_GB2312" pitchFamily="49" charset="-122"/>
              </a:rPr>
              <a:t>体系结构的重要作用体现在以下三个方面 ：</a:t>
            </a:r>
            <a:endParaRPr lang="zh-CN" altLang="en-US" sz="2400" b="1" dirty="0">
              <a:ea typeface="楷体_GB2312" pitchFamily="49" charset="-122"/>
            </a:endParaRPr>
          </a:p>
          <a:p>
            <a:pPr marL="809625" indent="-447675">
              <a:lnSpc>
                <a:spcPct val="130000"/>
              </a:lnSpc>
              <a:spcBef>
                <a:spcPct val="0"/>
              </a:spcBef>
              <a:spcAft>
                <a:spcPts val="600"/>
              </a:spcAft>
              <a:buClr>
                <a:srgbClr val="0000FF"/>
              </a:buClr>
              <a:buSzPct val="60000"/>
              <a:buFont typeface="+mj-ea"/>
              <a:buAutoNum type="circleNumDbPlain"/>
            </a:pPr>
            <a:r>
              <a:rPr lang="zh-CN" altLang="en-US" sz="2400" b="1" dirty="0">
                <a:ea typeface="楷体_GB2312" pitchFamily="49" charset="-122"/>
              </a:rPr>
              <a:t>体系结构的表示有助于</a:t>
            </a:r>
            <a:r>
              <a:rPr lang="zh-CN" altLang="en-US" sz="2400" b="1" dirty="0">
                <a:solidFill>
                  <a:srgbClr val="00B050"/>
                </a:solidFill>
                <a:ea typeface="楷体_GB2312" pitchFamily="49" charset="-122"/>
              </a:rPr>
              <a:t>风险承担者（项目干系 人）进行交流。 </a:t>
            </a:r>
            <a:endParaRPr lang="zh-CN" altLang="en-US" sz="2400" b="1" dirty="0">
              <a:solidFill>
                <a:srgbClr val="00B050"/>
              </a:solidFill>
              <a:ea typeface="楷体_GB2312" pitchFamily="49" charset="-122"/>
            </a:endParaRPr>
          </a:p>
          <a:p>
            <a:pPr marL="809625" indent="-447675">
              <a:lnSpc>
                <a:spcPct val="130000"/>
              </a:lnSpc>
              <a:spcBef>
                <a:spcPct val="0"/>
              </a:spcBef>
              <a:spcAft>
                <a:spcPts val="600"/>
              </a:spcAft>
              <a:buClr>
                <a:srgbClr val="0000FF"/>
              </a:buClr>
              <a:buSzPct val="60000"/>
              <a:buFont typeface="+mj-ea"/>
              <a:buAutoNum type="circleNumDbPlain"/>
            </a:pPr>
            <a:r>
              <a:rPr lang="zh-CN" altLang="en-US" sz="2400" b="1" dirty="0">
                <a:ea typeface="楷体_GB2312" pitchFamily="49" charset="-122"/>
              </a:rPr>
              <a:t>体系结构</a:t>
            </a:r>
            <a:r>
              <a:rPr lang="zh-CN" altLang="en-US" sz="2400" b="1" dirty="0">
                <a:solidFill>
                  <a:srgbClr val="00B050"/>
                </a:solidFill>
                <a:ea typeface="楷体_GB2312" pitchFamily="49" charset="-122"/>
              </a:rPr>
              <a:t>突出了早期设计决策</a:t>
            </a:r>
            <a:r>
              <a:rPr lang="zh-CN" altLang="en-US" sz="2400" b="1" dirty="0">
                <a:ea typeface="楷体_GB2312" pitchFamily="49" charset="-122"/>
              </a:rPr>
              <a:t>。这些决策对随后的所有软件工程工作有深远的影响，同时对系统作为一个可运行实体的最后成功有重要作用。</a:t>
            </a:r>
            <a:endParaRPr lang="zh-CN" altLang="en-US" sz="2400" b="1" dirty="0">
              <a:solidFill>
                <a:srgbClr val="FF0000"/>
              </a:solidFill>
              <a:ea typeface="楷体_GB2312" pitchFamily="49" charset="-122"/>
            </a:endParaRPr>
          </a:p>
          <a:p>
            <a:pPr marL="809625" indent="-447675">
              <a:lnSpc>
                <a:spcPct val="130000"/>
              </a:lnSpc>
              <a:spcBef>
                <a:spcPct val="0"/>
              </a:spcBef>
              <a:spcAft>
                <a:spcPts val="600"/>
              </a:spcAft>
              <a:buClr>
                <a:srgbClr val="0000FF"/>
              </a:buClr>
              <a:buSzPct val="60000"/>
              <a:buFont typeface="+mj-ea"/>
              <a:buAutoNum type="circleNumDbPlain"/>
            </a:pPr>
            <a:r>
              <a:rPr lang="zh-CN" altLang="en-US" sz="2400" b="1" dirty="0">
                <a:ea typeface="楷体_GB2312" pitchFamily="49" charset="-122"/>
              </a:rPr>
              <a:t>软件体系结构是</a:t>
            </a:r>
            <a:r>
              <a:rPr lang="zh-CN" altLang="en-US" sz="2400" b="1" dirty="0">
                <a:solidFill>
                  <a:srgbClr val="00B050"/>
                </a:solidFill>
                <a:ea typeface="楷体_GB2312" pitchFamily="49" charset="-122"/>
              </a:rPr>
              <a:t>可传递</a:t>
            </a:r>
            <a:r>
              <a:rPr lang="zh-CN" altLang="en-US" sz="2400" b="1" dirty="0">
                <a:ea typeface="楷体_GB2312" pitchFamily="49" charset="-122"/>
              </a:rPr>
              <a:t>和</a:t>
            </a:r>
            <a:r>
              <a:rPr lang="zh-CN" altLang="en-US" sz="2400" b="1" dirty="0">
                <a:solidFill>
                  <a:srgbClr val="00B050"/>
                </a:solidFill>
                <a:ea typeface="楷体_GB2312" pitchFamily="49" charset="-122"/>
              </a:rPr>
              <a:t>可复用</a:t>
            </a:r>
            <a:r>
              <a:rPr lang="zh-CN" altLang="en-US" sz="2400" b="1" dirty="0">
                <a:ea typeface="楷体_GB2312" pitchFamily="49" charset="-122"/>
              </a:rPr>
              <a:t>的模型。</a:t>
            </a:r>
            <a:r>
              <a:rPr lang="zh-CN" altLang="en-US" sz="2400" b="1" dirty="0">
                <a:ea typeface="宋体" panose="02010600030101010101" pitchFamily="2" charset="-122"/>
              </a:rPr>
              <a:t> </a:t>
            </a:r>
            <a:endParaRPr lang="zh-CN" altLang="en-US" sz="2400" b="1" dirty="0">
              <a:ea typeface="宋体" panose="02010600030101010101" pitchFamily="2" charset="-122"/>
            </a:endParaRPr>
          </a:p>
          <a:p>
            <a:pPr>
              <a:lnSpc>
                <a:spcPct val="130000"/>
              </a:lnSpc>
              <a:spcBef>
                <a:spcPct val="0"/>
              </a:spcBef>
              <a:spcAft>
                <a:spcPts val="600"/>
              </a:spcAft>
              <a:buClr>
                <a:srgbClr val="0000FF"/>
              </a:buClr>
              <a:buSzPct val="60000"/>
              <a:buFont typeface="Wingdings" panose="05000000000000000000" pitchFamily="2" charset="2"/>
              <a:buNone/>
            </a:pPr>
            <a:endParaRPr lang="zh-CN" altLang="en-US" dirty="0">
              <a:latin typeface="楷体_GB2312" pitchFamily="49" charset="-122"/>
              <a:ea typeface="楷体_GB2312" pitchFamily="49" charset="-122"/>
            </a:endParaRPr>
          </a:p>
          <a:p>
            <a:pPr>
              <a:lnSpc>
                <a:spcPct val="130000"/>
              </a:lnSpc>
              <a:spcBef>
                <a:spcPct val="0"/>
              </a:spcBef>
              <a:spcAft>
                <a:spcPts val="600"/>
              </a:spcAft>
              <a:buClr>
                <a:schemeClr val="bg1"/>
              </a:buClr>
              <a:buFontTx/>
              <a:buNone/>
            </a:pPr>
            <a:endParaRPr lang="en-US" altLang="zh-CN" dirty="0">
              <a:latin typeface="楷体_GB2312" pitchFamily="49" charset="-122"/>
              <a:ea typeface="楷体_GB2312" pitchFamily="49" charset="-122"/>
            </a:endParaRPr>
          </a:p>
        </p:txBody>
      </p:sp>
      <p:sp>
        <p:nvSpPr>
          <p:cNvPr id="16388" name="Rectangle 5"/>
          <p:cNvSpPr>
            <a:spLocks noChangeArrowheads="1"/>
          </p:cNvSpPr>
          <p:nvPr/>
        </p:nvSpPr>
        <p:spPr bwMode="auto">
          <a:xfrm>
            <a:off x="428596" y="1714488"/>
            <a:ext cx="8229600" cy="720725"/>
          </a:xfrm>
          <a:prstGeom prst="rect">
            <a:avLst/>
          </a:prstGeom>
          <a:noFill/>
          <a:ln w="9525">
            <a:noFill/>
            <a:miter lim="800000"/>
          </a:ln>
        </p:spPr>
        <p:txBody>
          <a:bodyPr/>
          <a:lstStyle/>
          <a:p>
            <a:pPr marL="342900" indent="-342900">
              <a:spcBef>
                <a:spcPct val="20000"/>
              </a:spcBef>
              <a:buFont typeface="Wingdings" panose="05000000000000000000" pitchFamily="2" charset="2"/>
              <a:buChar char="l"/>
            </a:pPr>
            <a:r>
              <a:rPr lang="zh-CN" altLang="en-US" sz="3200" b="1" dirty="0">
                <a:solidFill>
                  <a:srgbClr val="CC0000"/>
                </a:solidFill>
                <a:ea typeface="楷体_GB2312" pitchFamily="49" charset="-122"/>
              </a:rPr>
              <a:t>体系结构的重要作用</a:t>
            </a:r>
            <a:endParaRPr lang="zh-CN" altLang="en-US" sz="3200" b="1" dirty="0">
              <a:solidFill>
                <a:srgbClr val="CC0000"/>
              </a:solidFill>
              <a:ea typeface="楷体_GB2312" pitchFamily="49" charset="-122"/>
            </a:endParaRPr>
          </a:p>
        </p:txBody>
      </p:sp>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4.1.1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软件体系结构的基本概念</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4.1 </a:t>
            </a:r>
            <a:r>
              <a:rPr lang="zh-CN" altLang="en-US" dirty="0"/>
              <a:t>软件体系结构与设计模式</a:t>
            </a:r>
            <a:endParaRPr lang="zh-CN" altLang="en-US" dirty="0"/>
          </a:p>
        </p:txBody>
      </p:sp>
      <p:sp>
        <p:nvSpPr>
          <p:cNvPr id="8195" name="Rectangle 3"/>
          <p:cNvSpPr>
            <a:spLocks noGrp="1" noChangeArrowheads="1"/>
          </p:cNvSpPr>
          <p:nvPr>
            <p:ph type="body" idx="1"/>
          </p:nvPr>
        </p:nvSpPr>
        <p:spPr>
          <a:xfrm>
            <a:off x="714348" y="1600200"/>
            <a:ext cx="7972452" cy="4525963"/>
          </a:xfrm>
        </p:spPr>
        <p:txBody>
          <a:bodyPr/>
          <a:lstStyle/>
          <a:p>
            <a:pPr marL="542925" eaLnBrk="1" hangingPunct="1">
              <a:buNone/>
            </a:pPr>
            <a:r>
              <a:rPr lang="en-US" altLang="zh-CN" sz="2800" b="1" dirty="0">
                <a:ea typeface="宋体" panose="02010600030101010101" pitchFamily="2" charset="-122"/>
              </a:rPr>
              <a:t>4.1.1   </a:t>
            </a:r>
            <a:r>
              <a:rPr lang="zh-CN" altLang="en-US" sz="2800" b="1" dirty="0">
                <a:ea typeface="宋体" panose="02010600030101010101" pitchFamily="2" charset="-122"/>
              </a:rPr>
              <a:t>软件体系结构的基本概念</a:t>
            </a:r>
            <a:endParaRPr lang="zh-CN" altLang="en-US" sz="2800" b="1" dirty="0">
              <a:ea typeface="宋体" panose="02010600030101010101" pitchFamily="2" charset="-122"/>
            </a:endParaRPr>
          </a:p>
          <a:p>
            <a:pPr marL="542925" eaLnBrk="1" hangingPunct="1">
              <a:buNone/>
            </a:pPr>
            <a:r>
              <a:rPr lang="en-US" altLang="zh-CN" sz="2800" b="1" dirty="0">
                <a:solidFill>
                  <a:srgbClr val="00FF00"/>
                </a:solidFill>
                <a:ea typeface="宋体" panose="02010600030101010101" pitchFamily="2" charset="-122"/>
              </a:rPr>
              <a:t>4.1.2   </a:t>
            </a:r>
            <a:r>
              <a:rPr lang="zh-CN" altLang="en-US" sz="2800" b="1" dirty="0">
                <a:solidFill>
                  <a:srgbClr val="00FF00"/>
                </a:solidFill>
                <a:ea typeface="宋体" panose="02010600030101010101" pitchFamily="2" charset="-122"/>
              </a:rPr>
              <a:t>典型的软件体系结构风格</a:t>
            </a:r>
            <a:endParaRPr lang="zh-CN" altLang="en-US" sz="2800" b="1" dirty="0">
              <a:solidFill>
                <a:srgbClr val="00FF00"/>
              </a:solidFill>
              <a:ea typeface="宋体" panose="02010600030101010101" pitchFamily="2" charset="-122"/>
            </a:endParaRPr>
          </a:p>
          <a:p>
            <a:pPr marL="542925" eaLnBrk="1" hangingPunct="1">
              <a:buNone/>
            </a:pPr>
            <a:r>
              <a:rPr lang="en-US" altLang="zh-CN" sz="2800" b="1" dirty="0">
                <a:ea typeface="宋体" panose="02010600030101010101" pitchFamily="2" charset="-122"/>
              </a:rPr>
              <a:t>4.1.3   </a:t>
            </a:r>
            <a:r>
              <a:rPr lang="zh-CN" altLang="en-US" sz="2800" b="1" dirty="0">
                <a:ea typeface="宋体" panose="02010600030101010101" pitchFamily="2" charset="-122"/>
              </a:rPr>
              <a:t>特定领域的软件体系结构</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4.1.4   </a:t>
            </a:r>
            <a:r>
              <a:rPr lang="zh-CN" altLang="en-US" sz="2800" b="1" dirty="0">
                <a:ea typeface="宋体" panose="02010600030101010101" pitchFamily="2" charset="-122"/>
              </a:rPr>
              <a:t>分布式系统结构</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4.1.5   </a:t>
            </a:r>
            <a:r>
              <a:rPr lang="zh-CN" altLang="en-US" sz="2800" b="1" dirty="0">
                <a:ea typeface="宋体" panose="02010600030101010101" pitchFamily="2" charset="-122"/>
              </a:rPr>
              <a:t>体系结构框架</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4.1.6   </a:t>
            </a:r>
            <a:r>
              <a:rPr lang="zh-CN" altLang="en-US" sz="2800" b="1" dirty="0">
                <a:ea typeface="宋体" panose="02010600030101010101" pitchFamily="2" charset="-122"/>
              </a:rPr>
              <a:t>设计模式</a:t>
            </a:r>
            <a:endParaRPr lang="zh-CN" altLang="en-US" sz="2800" b="1" dirty="0">
              <a:ea typeface="宋体" panose="02010600030101010101" pitchFamily="2" charset="-122"/>
            </a:endParaRPr>
          </a:p>
          <a:p>
            <a:pPr eaLnBrk="1" hangingPunct="1"/>
            <a:endParaRPr lang="zh-CN" altLang="en-US" sz="2800" b="1" dirty="0">
              <a:ea typeface="宋体" panose="02010600030101010101" pitchFamily="2" charset="-122"/>
            </a:endParaRPr>
          </a:p>
          <a:p>
            <a:pPr eaLnBrk="1" hangingPunct="1"/>
            <a:endParaRPr lang="en-US" altLang="zh-CN" sz="2800" b="1"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714348" y="2143116"/>
            <a:ext cx="8135937" cy="1512887"/>
          </a:xfrm>
          <a:prstGeom prst="rect">
            <a:avLst/>
          </a:prstGeom>
          <a:noFill/>
          <a:ln w="9525">
            <a:noFill/>
            <a:miter lim="800000"/>
          </a:ln>
        </p:spPr>
        <p:txBody>
          <a:bodyPr lIns="92075" tIns="46038" rIns="92075" bIns="46038"/>
          <a:lstStyle/>
          <a:p>
            <a:pPr marL="609600" indent="-609600">
              <a:spcBef>
                <a:spcPct val="20000"/>
              </a:spcBef>
            </a:pPr>
            <a:r>
              <a:rPr lang="zh-CN" altLang="en-US" sz="2400" b="1" dirty="0">
                <a:latin typeface="楷体_GB2312" pitchFamily="49" charset="-122"/>
                <a:ea typeface="楷体_GB2312" pitchFamily="49" charset="-122"/>
              </a:rPr>
              <a:t>当输入数据经过一系列的</a:t>
            </a:r>
            <a:r>
              <a:rPr lang="zh-CN" altLang="en-US" sz="2400" b="1" dirty="0">
                <a:solidFill>
                  <a:srgbClr val="00B050"/>
                </a:solidFill>
                <a:latin typeface="楷体_GB2312" pitchFamily="49" charset="-122"/>
                <a:ea typeface="楷体_GB2312" pitchFamily="49" charset="-122"/>
              </a:rPr>
              <a:t>计算</a:t>
            </a:r>
            <a:r>
              <a:rPr lang="zh-CN" altLang="en-US" sz="2400" b="1" dirty="0">
                <a:latin typeface="楷体_GB2312" pitchFamily="49" charset="-122"/>
                <a:ea typeface="楷体_GB2312" pitchFamily="49" charset="-122"/>
              </a:rPr>
              <a:t>和</a:t>
            </a:r>
            <a:r>
              <a:rPr lang="zh-CN" altLang="en-US" sz="2400" b="1" dirty="0">
                <a:solidFill>
                  <a:srgbClr val="00B050"/>
                </a:solidFill>
                <a:latin typeface="楷体_GB2312" pitchFamily="49" charset="-122"/>
                <a:ea typeface="楷体_GB2312" pitchFamily="49" charset="-122"/>
              </a:rPr>
              <a:t>操作构件</a:t>
            </a:r>
            <a:r>
              <a:rPr lang="zh-CN" altLang="en-US" sz="2400" b="1" dirty="0">
                <a:latin typeface="楷体_GB2312" pitchFamily="49" charset="-122"/>
                <a:ea typeface="楷体_GB2312" pitchFamily="49" charset="-122"/>
              </a:rPr>
              <a:t>的变换形成输出</a:t>
            </a:r>
            <a:endParaRPr lang="zh-CN" altLang="en-US" sz="2400" b="1" dirty="0">
              <a:latin typeface="楷体_GB2312" pitchFamily="49" charset="-122"/>
              <a:ea typeface="楷体_GB2312" pitchFamily="49" charset="-122"/>
            </a:endParaRPr>
          </a:p>
          <a:p>
            <a:pPr marL="609600" indent="-609600">
              <a:spcBef>
                <a:spcPct val="20000"/>
              </a:spcBef>
            </a:pPr>
            <a:r>
              <a:rPr lang="zh-CN" altLang="en-US" sz="2400" b="1" dirty="0">
                <a:latin typeface="楷体_GB2312" pitchFamily="49" charset="-122"/>
                <a:ea typeface="楷体_GB2312" pitchFamily="49" charset="-122"/>
              </a:rPr>
              <a:t>数据时，可以应用这种体系结构。</a:t>
            </a:r>
            <a:r>
              <a:rPr lang="zh-CN" altLang="en-US" sz="2400" b="1" dirty="0">
                <a:solidFill>
                  <a:srgbClr val="CC0000"/>
                </a:solidFill>
                <a:latin typeface="楷体_GB2312" pitchFamily="49" charset="-122"/>
                <a:ea typeface="楷体_GB2312" pitchFamily="49" charset="-122"/>
              </a:rPr>
              <a:t>管道</a:t>
            </a:r>
            <a:r>
              <a:rPr lang="en-US" altLang="zh-CN" sz="2400" b="1" dirty="0">
                <a:solidFill>
                  <a:srgbClr val="CC0000"/>
                </a:solidFill>
                <a:latin typeface="楷体_GB2312" pitchFamily="49" charset="-122"/>
                <a:ea typeface="楷体_GB2312" pitchFamily="49" charset="-122"/>
              </a:rPr>
              <a:t>/</a:t>
            </a:r>
            <a:r>
              <a:rPr lang="zh-CN" altLang="en-US" sz="2400" b="1" dirty="0">
                <a:solidFill>
                  <a:srgbClr val="CC0000"/>
                </a:solidFill>
                <a:latin typeface="楷体_GB2312" pitchFamily="49" charset="-122"/>
                <a:ea typeface="楷体_GB2312" pitchFamily="49" charset="-122"/>
              </a:rPr>
              <a:t>过滤器</a:t>
            </a:r>
            <a:r>
              <a:rPr lang="zh-CN" altLang="en-US" sz="2400" b="1" dirty="0">
                <a:latin typeface="楷体_GB2312" pitchFamily="49" charset="-122"/>
                <a:ea typeface="楷体_GB2312" pitchFamily="49" charset="-122"/>
              </a:rPr>
              <a:t>、</a:t>
            </a:r>
            <a:r>
              <a:rPr lang="zh-CN" altLang="en-US" sz="2400" b="1" dirty="0">
                <a:solidFill>
                  <a:srgbClr val="CC0000"/>
                </a:solidFill>
                <a:latin typeface="楷体_GB2312" pitchFamily="49" charset="-122"/>
                <a:ea typeface="楷体_GB2312" pitchFamily="49" charset="-122"/>
              </a:rPr>
              <a:t>批处理序</a:t>
            </a:r>
            <a:endParaRPr lang="zh-CN" altLang="en-US" sz="2400" b="1" dirty="0">
              <a:solidFill>
                <a:srgbClr val="CC0000"/>
              </a:solidFill>
              <a:latin typeface="楷体_GB2312" pitchFamily="49" charset="-122"/>
              <a:ea typeface="楷体_GB2312" pitchFamily="49" charset="-122"/>
            </a:endParaRPr>
          </a:p>
          <a:p>
            <a:pPr marL="609600" indent="-609600">
              <a:spcBef>
                <a:spcPct val="20000"/>
              </a:spcBef>
            </a:pPr>
            <a:r>
              <a:rPr lang="zh-CN" altLang="en-US" sz="2400" b="1" dirty="0">
                <a:solidFill>
                  <a:srgbClr val="CC0000"/>
                </a:solidFill>
                <a:latin typeface="楷体_GB2312" pitchFamily="49" charset="-122"/>
                <a:ea typeface="楷体_GB2312" pitchFamily="49" charset="-122"/>
              </a:rPr>
              <a:t>列</a:t>
            </a:r>
            <a:r>
              <a:rPr lang="zh-CN" altLang="en-US" sz="2400" b="1" dirty="0">
                <a:latin typeface="楷体_GB2312" pitchFamily="49" charset="-122"/>
                <a:ea typeface="楷体_GB2312" pitchFamily="49" charset="-122"/>
              </a:rPr>
              <a:t>都属于数据流风格。 管道</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过滤器结构如下图所示。</a:t>
            </a:r>
            <a:endParaRPr lang="zh-CN" altLang="en-US" sz="3200" b="1" dirty="0"/>
          </a:p>
        </p:txBody>
      </p:sp>
      <p:sp>
        <p:nvSpPr>
          <p:cNvPr id="17412" name="Rectangle 5"/>
          <p:cNvSpPr>
            <a:spLocks noChangeArrowheads="1"/>
          </p:cNvSpPr>
          <p:nvPr/>
        </p:nvSpPr>
        <p:spPr bwMode="auto">
          <a:xfrm>
            <a:off x="285720" y="1428736"/>
            <a:ext cx="8229600" cy="720725"/>
          </a:xfrm>
          <a:prstGeom prst="rect">
            <a:avLst/>
          </a:prstGeom>
          <a:noFill/>
          <a:ln w="9525">
            <a:noFill/>
            <a:miter lim="800000"/>
          </a:ln>
        </p:spPr>
        <p:txBody>
          <a:bodyPr/>
          <a:lstStyle/>
          <a:p>
            <a:pPr marL="342900" indent="-342900">
              <a:spcBef>
                <a:spcPct val="20000"/>
              </a:spcBef>
              <a:buFont typeface="Wingdings" panose="05000000000000000000" pitchFamily="2" charset="2"/>
              <a:buChar char="l"/>
            </a:pPr>
            <a:r>
              <a:rPr lang="zh-CN" altLang="en-US" sz="3200" b="1" dirty="0">
                <a:solidFill>
                  <a:srgbClr val="CC0000"/>
                </a:solidFill>
                <a:ea typeface="楷体_GB2312" pitchFamily="49" charset="-122"/>
              </a:rPr>
              <a:t>数据流体系结构风格</a:t>
            </a:r>
            <a:r>
              <a:rPr lang="zh-CN" altLang="en-US" sz="3200" b="1" dirty="0"/>
              <a:t> </a:t>
            </a:r>
            <a:endParaRPr lang="zh-CN" altLang="en-US" sz="3200" b="1" dirty="0"/>
          </a:p>
        </p:txBody>
      </p:sp>
      <p:pic>
        <p:nvPicPr>
          <p:cNvPr id="17413" name="Picture 6" descr="1201"/>
          <p:cNvPicPr>
            <a:picLocks noChangeAspect="1" noChangeArrowheads="1"/>
          </p:cNvPicPr>
          <p:nvPr/>
        </p:nvPicPr>
        <p:blipFill>
          <a:blip r:embed="rId1"/>
          <a:srcRect/>
          <a:stretch>
            <a:fillRect/>
          </a:stretch>
        </p:blipFill>
        <p:spPr bwMode="auto">
          <a:xfrm>
            <a:off x="571472" y="3714752"/>
            <a:ext cx="7993063" cy="2062162"/>
          </a:xfrm>
          <a:prstGeom prst="rect">
            <a:avLst/>
          </a:prstGeom>
          <a:noFill/>
          <a:ln w="9525">
            <a:noFill/>
            <a:miter lim="800000"/>
            <a:headEnd/>
            <a:tailEnd/>
          </a:ln>
        </p:spPr>
      </p:pic>
      <p:sp>
        <p:nvSpPr>
          <p:cNvPr id="17414" name="Rectangle 7"/>
          <p:cNvSpPr>
            <a:spLocks noChangeArrowheads="1"/>
          </p:cNvSpPr>
          <p:nvPr/>
        </p:nvSpPr>
        <p:spPr bwMode="auto">
          <a:xfrm>
            <a:off x="3500430" y="6000768"/>
            <a:ext cx="2165350" cy="396875"/>
          </a:xfrm>
          <a:prstGeom prst="rect">
            <a:avLst/>
          </a:prstGeom>
          <a:noFill/>
          <a:ln w="9525">
            <a:noFill/>
            <a:miter lim="800000"/>
          </a:ln>
        </p:spPr>
        <p:txBody>
          <a:bodyPr wrap="none" anchor="ctr">
            <a:spAutoFit/>
          </a:bodyPr>
          <a:lstStyle/>
          <a:p>
            <a:r>
              <a:rPr lang="zh-CN" altLang="en-US" sz="2000" b="1" dirty="0">
                <a:latin typeface="楷体_GB2312" pitchFamily="49" charset="-122"/>
                <a:ea typeface="楷体_GB2312" pitchFamily="49" charset="-122"/>
              </a:rPr>
              <a:t>管道</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过滤器结构</a:t>
            </a:r>
            <a:r>
              <a:rPr lang="zh-CN" altLang="en-US" dirty="0"/>
              <a:t> </a:t>
            </a:r>
            <a:endParaRPr lang="zh-CN" altLang="en-US" dirty="0"/>
          </a:p>
        </p:txBody>
      </p:sp>
      <p:sp>
        <p:nvSpPr>
          <p:cNvPr id="7"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571472" y="1857364"/>
            <a:ext cx="8077200" cy="4181475"/>
          </a:xfrm>
          <a:prstGeom prst="rect">
            <a:avLst/>
          </a:prstGeom>
          <a:noFill/>
          <a:ln w="9525">
            <a:noFill/>
            <a:miter lim="800000"/>
          </a:ln>
        </p:spPr>
        <p:txBody>
          <a:bodyPr>
            <a:spAutoFit/>
          </a:bodyPr>
          <a:lstStyle/>
          <a:p>
            <a:pPr algn="just">
              <a:lnSpc>
                <a:spcPct val="120000"/>
              </a:lnSpc>
              <a:spcBef>
                <a:spcPct val="20000"/>
              </a:spcBef>
              <a:buSzPct val="90000"/>
            </a:pPr>
            <a:r>
              <a:rPr kumimoji="1" lang="en-US" altLang="zh-CN" sz="2400" dirty="0">
                <a:latin typeface="宋体" panose="02010600030101010101" pitchFamily="2" charset="-122"/>
                <a:ea typeface="宋体" panose="02010600030101010101" pitchFamily="2" charset="-122"/>
              </a:rPr>
              <a:t>   </a:t>
            </a:r>
            <a:r>
              <a:rPr kumimoji="1" lang="zh-CN" altLang="en-US" sz="2400" dirty="0">
                <a:latin typeface="宋体" panose="02010600030101010101" pitchFamily="2" charset="-122"/>
                <a:ea typeface="宋体" panose="02010600030101010101" pitchFamily="2" charset="-122"/>
              </a:rPr>
              <a:t>从上图可看出，管道</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过滤器结构拥有一组被称为</a:t>
            </a:r>
            <a:r>
              <a:rPr kumimoji="1" lang="zh-CN" altLang="en-US" sz="2400" dirty="0">
                <a:solidFill>
                  <a:srgbClr val="3333CC"/>
                </a:solidFill>
                <a:latin typeface="宋体" panose="02010600030101010101" pitchFamily="2" charset="-122"/>
                <a:ea typeface="宋体" panose="02010600030101010101" pitchFamily="2" charset="-122"/>
              </a:rPr>
              <a:t>过滤器</a:t>
            </a: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filter</a:t>
            </a:r>
            <a:r>
              <a:rPr kumimoji="1" lang="zh-CN" altLang="en-US" sz="2400" dirty="0">
                <a:latin typeface="宋体" panose="02010600030101010101" pitchFamily="2" charset="-122"/>
                <a:ea typeface="宋体" panose="02010600030101010101" pitchFamily="2" charset="-122"/>
              </a:rPr>
              <a:t>）的构件，这些构件通过</a:t>
            </a:r>
            <a:r>
              <a:rPr kumimoji="1" lang="zh-CN" altLang="en-US" sz="2400" dirty="0">
                <a:solidFill>
                  <a:srgbClr val="3333CC"/>
                </a:solidFill>
                <a:latin typeface="宋体" panose="02010600030101010101" pitchFamily="2" charset="-122"/>
                <a:ea typeface="宋体" panose="02010600030101010101" pitchFamily="2" charset="-122"/>
              </a:rPr>
              <a:t>管道</a:t>
            </a: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pipe</a:t>
            </a:r>
            <a:r>
              <a:rPr kumimoji="1" lang="zh-CN" altLang="en-US" sz="2400" dirty="0">
                <a:latin typeface="宋体" panose="02010600030101010101" pitchFamily="2" charset="-122"/>
                <a:ea typeface="宋体" panose="02010600030101010101" pitchFamily="2" charset="-122"/>
              </a:rPr>
              <a:t>）连接，管道将数据从一个构件传送到下一个构件。每个过滤器独立于其上游和下游的构件而工作，过滤器的设计要针对某种形式的数据输入，并且产生某种特定形式的数据输出。</a:t>
            </a:r>
            <a:endParaRPr kumimoji="1" lang="zh-CN" altLang="en-US" sz="2400" dirty="0">
              <a:latin typeface="宋体" panose="02010600030101010101" pitchFamily="2" charset="-122"/>
              <a:ea typeface="宋体" panose="02010600030101010101" pitchFamily="2" charset="-122"/>
            </a:endParaRPr>
          </a:p>
          <a:p>
            <a:pPr algn="just">
              <a:lnSpc>
                <a:spcPct val="120000"/>
              </a:lnSpc>
              <a:spcBef>
                <a:spcPct val="20000"/>
              </a:spcBef>
              <a:buSzPct val="90000"/>
            </a:pPr>
            <a:r>
              <a:rPr kumimoji="1" lang="zh-CN" altLang="en-US" sz="2400" dirty="0">
                <a:latin typeface="宋体" panose="02010600030101010101" pitchFamily="2" charset="-122"/>
                <a:ea typeface="宋体" panose="02010600030101010101" pitchFamily="2" charset="-122"/>
              </a:rPr>
              <a:t>   如果数据流退化成为</a:t>
            </a:r>
            <a:r>
              <a:rPr kumimoji="1" lang="zh-CN" altLang="en-US" sz="2400" dirty="0">
                <a:solidFill>
                  <a:srgbClr val="00B050"/>
                </a:solidFill>
                <a:latin typeface="宋体" panose="02010600030101010101" pitchFamily="2" charset="-122"/>
                <a:ea typeface="宋体" panose="02010600030101010101" pitchFamily="2" charset="-122"/>
              </a:rPr>
              <a:t>单线的变换</a:t>
            </a:r>
            <a:r>
              <a:rPr kumimoji="1" lang="zh-CN" altLang="en-US" sz="2400" dirty="0">
                <a:latin typeface="宋体" panose="02010600030101010101" pitchFamily="2" charset="-122"/>
                <a:ea typeface="宋体" panose="02010600030101010101" pitchFamily="2" charset="-122"/>
              </a:rPr>
              <a:t>，则称为</a:t>
            </a:r>
            <a:r>
              <a:rPr kumimoji="1" lang="zh-CN" altLang="en-US" sz="2400" dirty="0">
                <a:solidFill>
                  <a:srgbClr val="CC0000"/>
                </a:solidFill>
                <a:latin typeface="宋体" panose="02010600030101010101" pitchFamily="2" charset="-122"/>
                <a:ea typeface="宋体" panose="02010600030101010101" pitchFamily="2" charset="-122"/>
              </a:rPr>
              <a:t>批处理序列</a:t>
            </a: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batch sequential</a:t>
            </a:r>
            <a:r>
              <a:rPr kumimoji="1" lang="zh-CN" altLang="en-US" sz="2400" dirty="0">
                <a:latin typeface="宋体" panose="02010600030101010101" pitchFamily="2" charset="-122"/>
                <a:ea typeface="宋体" panose="02010600030101010101" pitchFamily="2" charset="-122"/>
              </a:rPr>
              <a:t>）。这种结构接收一批数据，然后应用一系列连续的构件（过滤器）变换它。</a:t>
            </a:r>
            <a:endParaRPr kumimoji="1" lang="zh-CN" altLang="en-US" sz="2400" dirty="0">
              <a:latin typeface="宋体" panose="02010600030101010101" pitchFamily="2" charset="-122"/>
              <a:ea typeface="宋体" panose="02010600030101010101" pitchFamily="2" charset="-122"/>
            </a:endParaRPr>
          </a:p>
          <a:p>
            <a:pPr>
              <a:lnSpc>
                <a:spcPct val="120000"/>
              </a:lnSpc>
              <a:spcBef>
                <a:spcPct val="20000"/>
              </a:spcBef>
            </a:pPr>
            <a:endParaRPr kumimoji="1" lang="en-US" altLang="zh-CN" sz="24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500034" y="1428736"/>
            <a:ext cx="8207375" cy="5256212"/>
          </a:xfrm>
          <a:prstGeom prst="rect">
            <a:avLst/>
          </a:prstGeom>
          <a:noFill/>
          <a:ln w="9525">
            <a:noFill/>
            <a:miter lim="800000"/>
          </a:ln>
        </p:spPr>
        <p:txBody>
          <a:bodyPr lIns="92075" tIns="46038" rIns="92075" bIns="46038"/>
          <a:lstStyle/>
          <a:p>
            <a:pPr marL="533400" indent="-533400">
              <a:spcBef>
                <a:spcPct val="20000"/>
              </a:spcBef>
            </a:pPr>
            <a:r>
              <a:rPr kumimoji="1" lang="zh-CN" altLang="en-US" sz="2400" b="1" dirty="0">
                <a:latin typeface="宋体" panose="02010600030101010101" pitchFamily="2" charset="-122"/>
                <a:ea typeface="宋体" panose="02010600030101010101" pitchFamily="2" charset="-122"/>
              </a:rPr>
              <a:t>管道</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过滤器风格具有以下</a:t>
            </a:r>
            <a:r>
              <a:rPr kumimoji="1" lang="zh-CN" altLang="en-US" sz="2400" b="1" dirty="0">
                <a:solidFill>
                  <a:srgbClr val="CC0000"/>
                </a:solidFill>
                <a:latin typeface="宋体" panose="02010600030101010101" pitchFamily="2" charset="-122"/>
                <a:ea typeface="宋体" panose="02010600030101010101" pitchFamily="2" charset="-122"/>
              </a:rPr>
              <a:t>优点</a:t>
            </a:r>
            <a:r>
              <a:rPr kumimoji="1" lang="zh-CN" altLang="en-US" sz="2400" b="1" dirty="0">
                <a:latin typeface="宋体" panose="02010600030101010101" pitchFamily="2" charset="-122"/>
                <a:ea typeface="宋体" panose="02010600030101010101" pitchFamily="2" charset="-122"/>
              </a:rPr>
              <a:t>：</a:t>
            </a:r>
            <a:endParaRPr kumimoji="1" lang="zh-CN" altLang="en-US" sz="2400" b="1" dirty="0">
              <a:latin typeface="宋体" panose="02010600030101010101" pitchFamily="2" charset="-122"/>
              <a:ea typeface="宋体" panose="02010600030101010101" pitchFamily="2" charset="-122"/>
            </a:endParaRPr>
          </a:p>
          <a:p>
            <a:pPr marL="533400" indent="-533400">
              <a:spcBef>
                <a:spcPct val="20000"/>
              </a:spcBef>
              <a:buFont typeface="+mj-ea"/>
              <a:buAutoNum type="circleNumDbPlain"/>
            </a:pPr>
            <a:r>
              <a:rPr kumimoji="1" lang="zh-CN" altLang="en-US" sz="2400" dirty="0">
                <a:latin typeface="宋体" panose="02010600030101010101" pitchFamily="2" charset="-122"/>
                <a:ea typeface="宋体" panose="02010600030101010101" pitchFamily="2" charset="-122"/>
              </a:rPr>
              <a:t>使得软构件具有良好的隐蔽性和高内聚、低耦合的特     点。</a:t>
            </a:r>
            <a:endParaRPr kumimoji="1" lang="zh-CN" altLang="en-US" sz="2400" dirty="0">
              <a:latin typeface="宋体" panose="02010600030101010101" pitchFamily="2" charset="-122"/>
              <a:ea typeface="宋体" panose="02010600030101010101" pitchFamily="2" charset="-122"/>
            </a:endParaRPr>
          </a:p>
          <a:p>
            <a:pPr marL="533400" indent="-533400">
              <a:spcBef>
                <a:spcPct val="20000"/>
              </a:spcBef>
              <a:buFont typeface="+mj-ea"/>
              <a:buAutoNum type="circleNumDbPlain"/>
            </a:pPr>
            <a:r>
              <a:rPr kumimoji="1" lang="zh-CN" altLang="en-US" sz="2400" dirty="0">
                <a:latin typeface="宋体" panose="02010600030101010101" pitchFamily="2" charset="-122"/>
                <a:ea typeface="宋体" panose="02010600030101010101" pitchFamily="2" charset="-122"/>
              </a:rPr>
              <a:t>允许设计者将整个系统的输入</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输出行为看成是多个过     滤器的行为的简单合成。 </a:t>
            </a:r>
            <a:endParaRPr lang="zh-CN" altLang="en-US" sz="2400" dirty="0">
              <a:latin typeface="宋体" panose="02010600030101010101" pitchFamily="2" charset="-122"/>
              <a:ea typeface="宋体" panose="02010600030101010101" pitchFamily="2" charset="-122"/>
            </a:endParaRPr>
          </a:p>
          <a:p>
            <a:pPr marL="533400" indent="-533400">
              <a:spcBef>
                <a:spcPct val="20000"/>
              </a:spcBef>
              <a:buFont typeface="+mj-ea"/>
              <a:buAutoNum type="circleNumDbPlain"/>
            </a:pPr>
            <a:r>
              <a:rPr lang="zh-CN" altLang="en-US" sz="2400" dirty="0">
                <a:latin typeface="宋体" panose="02010600030101010101" pitchFamily="2" charset="-122"/>
                <a:ea typeface="宋体" panose="02010600030101010101" pitchFamily="2" charset="-122"/>
              </a:rPr>
              <a:t>支持软件复用。只要提供适合在两个过滤器之间传送    的数据，任何两个过滤器都可被连接起来。</a:t>
            </a:r>
            <a:endParaRPr lang="zh-CN" altLang="en-US" sz="2400" dirty="0">
              <a:latin typeface="宋体" panose="02010600030101010101" pitchFamily="2" charset="-122"/>
              <a:ea typeface="宋体" panose="02010600030101010101" pitchFamily="2" charset="-122"/>
            </a:endParaRPr>
          </a:p>
          <a:p>
            <a:pPr marL="533400" indent="-533400">
              <a:spcBef>
                <a:spcPct val="20000"/>
              </a:spcBef>
              <a:buFont typeface="+mj-ea"/>
              <a:buAutoNum type="circleNumDbPlain"/>
            </a:pPr>
            <a:r>
              <a:rPr lang="zh-CN" altLang="en-US" sz="2400" dirty="0">
                <a:latin typeface="宋体" panose="02010600030101010101" pitchFamily="2" charset="-122"/>
                <a:ea typeface="宋体" panose="02010600030101010101" pitchFamily="2" charset="-122"/>
              </a:rPr>
              <a:t>系统维护和增强系统性能简单。新的过滤器可以添加     到现有系统中来；旧的可以被改进的过滤器替换掉。</a:t>
            </a:r>
            <a:endParaRPr lang="zh-CN" altLang="en-US" sz="2400" dirty="0">
              <a:latin typeface="宋体" panose="02010600030101010101" pitchFamily="2" charset="-122"/>
              <a:ea typeface="宋体" panose="02010600030101010101" pitchFamily="2" charset="-122"/>
            </a:endParaRPr>
          </a:p>
          <a:p>
            <a:pPr marL="533400" indent="-533400">
              <a:spcBef>
                <a:spcPct val="20000"/>
              </a:spcBef>
              <a:buFont typeface="+mj-ea"/>
              <a:buAutoNum type="circleNumDbPlain"/>
            </a:pPr>
            <a:r>
              <a:rPr lang="zh-CN" altLang="en-US" sz="2400" dirty="0">
                <a:latin typeface="宋体" panose="02010600030101010101" pitchFamily="2" charset="-122"/>
                <a:ea typeface="宋体" panose="02010600030101010101" pitchFamily="2" charset="-122"/>
              </a:rPr>
              <a:t>允许对一些如吞吐量、死锁等属性的分析。</a:t>
            </a:r>
            <a:endParaRPr lang="zh-CN" altLang="en-US" sz="2400" dirty="0">
              <a:latin typeface="宋体" panose="02010600030101010101" pitchFamily="2" charset="-122"/>
              <a:ea typeface="宋体" panose="02010600030101010101" pitchFamily="2" charset="-122"/>
            </a:endParaRPr>
          </a:p>
          <a:p>
            <a:pPr marL="533400" indent="-533400">
              <a:spcBef>
                <a:spcPct val="20000"/>
              </a:spcBef>
              <a:buFont typeface="+mj-ea"/>
              <a:buAutoNum type="circleNumDbPlain"/>
            </a:pPr>
            <a:r>
              <a:rPr lang="zh-CN" altLang="en-US" sz="2400" dirty="0">
                <a:latin typeface="宋体" panose="02010600030101010101" pitchFamily="2" charset="-122"/>
                <a:ea typeface="宋体" panose="02010600030101010101" pitchFamily="2" charset="-122"/>
              </a:rPr>
              <a:t>支持并行执行。每个过滤器是作为一个单独的任务完成，因此可与其他任务并行执行。</a:t>
            </a:r>
            <a:endParaRPr lang="zh-CN" altLang="en-US" sz="24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428596" y="1428736"/>
            <a:ext cx="8207375" cy="4857784"/>
          </a:xfrm>
        </p:spPr>
        <p:txBody>
          <a:bodyPr/>
          <a:lstStyle/>
          <a:p>
            <a:pPr marL="0" eaLnBrk="1" hangingPunct="1">
              <a:lnSpc>
                <a:spcPts val="4000"/>
              </a:lnSpc>
              <a:spcAft>
                <a:spcPts val="0"/>
              </a:spcAft>
              <a:buFontTx/>
              <a:buNone/>
            </a:pPr>
            <a:r>
              <a:rPr kumimoji="1" lang="zh-CN" altLang="en-US" sz="2400" b="1" dirty="0">
                <a:latin typeface="宋体" panose="02010600030101010101" pitchFamily="2" charset="-122"/>
                <a:ea typeface="宋体" panose="02010600030101010101" pitchFamily="2" charset="-122"/>
              </a:rPr>
              <a:t>管道</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过滤器风格</a:t>
            </a:r>
            <a:r>
              <a:rPr lang="zh-CN" altLang="en-US" sz="2400" b="1" dirty="0">
                <a:latin typeface="宋体" panose="02010600030101010101" pitchFamily="2" charset="-122"/>
                <a:ea typeface="宋体" panose="02010600030101010101" pitchFamily="2" charset="-122"/>
              </a:rPr>
              <a:t>主要</a:t>
            </a:r>
            <a:r>
              <a:rPr lang="zh-CN" altLang="en-US" sz="2400" b="1" dirty="0">
                <a:solidFill>
                  <a:srgbClr val="CC0000"/>
                </a:solidFill>
                <a:latin typeface="宋体" panose="02010600030101010101" pitchFamily="2" charset="-122"/>
                <a:ea typeface="宋体" panose="02010600030101010101" pitchFamily="2" charset="-122"/>
              </a:rPr>
              <a:t>缺点</a:t>
            </a:r>
            <a:r>
              <a:rPr lang="zh-CN" altLang="en-US" sz="2400" b="1" dirty="0">
                <a:latin typeface="宋体" panose="02010600030101010101" pitchFamily="2" charset="-122"/>
                <a:ea typeface="宋体" panose="02010600030101010101" pitchFamily="2" charset="-122"/>
              </a:rPr>
              <a:t>如下：</a:t>
            </a:r>
            <a:endParaRPr lang="zh-CN" altLang="en-US" sz="2400" b="1" dirty="0">
              <a:latin typeface="宋体" panose="02010600030101010101" pitchFamily="2" charset="-122"/>
              <a:ea typeface="宋体" panose="02010600030101010101" pitchFamily="2" charset="-122"/>
            </a:endParaRPr>
          </a:p>
          <a:p>
            <a:pPr marL="0" indent="-457200" eaLnBrk="1" hangingPunct="1">
              <a:lnSpc>
                <a:spcPts val="4000"/>
              </a:lnSpc>
              <a:spcAft>
                <a:spcPts val="0"/>
              </a:spcAft>
              <a:buFont typeface="+mj-ea"/>
              <a:buAutoNum type="circleNumDbPlain"/>
            </a:pPr>
            <a:r>
              <a:rPr lang="zh-CN" altLang="en-US" sz="2400" dirty="0">
                <a:latin typeface="宋体" panose="02010600030101010101" pitchFamily="2" charset="-122"/>
                <a:ea typeface="宋体" panose="02010600030101010101" pitchFamily="2" charset="-122"/>
              </a:rPr>
              <a:t>通常导致进程成为批处理的结构。这是因为虽然过滤器可增量式地处理数据，但它们是独立的，所以设计者必须将每个过滤器看成一个完整的从输入到输出的转换。</a:t>
            </a:r>
            <a:endParaRPr lang="zh-CN" altLang="en-US" sz="2400" dirty="0">
              <a:latin typeface="宋体" panose="02010600030101010101" pitchFamily="2" charset="-122"/>
              <a:ea typeface="宋体" panose="02010600030101010101" pitchFamily="2" charset="-122"/>
            </a:endParaRPr>
          </a:p>
          <a:p>
            <a:pPr marL="0" indent="-457200" eaLnBrk="1" hangingPunct="1">
              <a:lnSpc>
                <a:spcPts val="4000"/>
              </a:lnSpc>
              <a:spcAft>
                <a:spcPts val="0"/>
              </a:spcAft>
              <a:buFont typeface="+mj-ea"/>
              <a:buAutoNum type="circleNumDbPlain"/>
            </a:pPr>
            <a:r>
              <a:rPr lang="zh-CN" altLang="en-US" sz="2400" dirty="0">
                <a:latin typeface="宋体" panose="02010600030101010101" pitchFamily="2" charset="-122"/>
                <a:ea typeface="宋体" panose="02010600030101010101" pitchFamily="2" charset="-122"/>
              </a:rPr>
              <a:t>不适合处理交互的应用。当需要增量地显示改变时，这个问题尤为严重。</a:t>
            </a:r>
            <a:endParaRPr lang="zh-CN" altLang="en-US" sz="2400" dirty="0">
              <a:latin typeface="宋体" panose="02010600030101010101" pitchFamily="2" charset="-122"/>
              <a:ea typeface="宋体" panose="02010600030101010101" pitchFamily="2" charset="-122"/>
            </a:endParaRPr>
          </a:p>
          <a:p>
            <a:pPr marL="0" indent="-457200" eaLnBrk="1" hangingPunct="1">
              <a:lnSpc>
                <a:spcPts val="4000"/>
              </a:lnSpc>
              <a:spcAft>
                <a:spcPts val="0"/>
              </a:spcAft>
              <a:buFont typeface="+mj-ea"/>
              <a:buAutoNum type="circleNumDbPlain"/>
            </a:pPr>
            <a:r>
              <a:rPr lang="zh-CN" altLang="en-US" sz="2400" dirty="0">
                <a:latin typeface="宋体" panose="02010600030101010101" pitchFamily="2" charset="-122"/>
                <a:ea typeface="宋体" panose="02010600030101010101" pitchFamily="2" charset="-122"/>
              </a:rPr>
              <a:t>因为在数据传输上没有通用的标准，每个过滤器都增加了解析和合成数据的工作，这样就导致了系统性能下降，并增加了编写过滤器的复杂性。</a:t>
            </a:r>
            <a:endParaRPr lang="zh-CN" altLang="en-US" dirty="0">
              <a:latin typeface="宋体" panose="02010600030101010101" pitchFamily="2" charset="-122"/>
              <a:ea typeface="宋体" panose="02010600030101010101" pitchFamily="2" charset="-122"/>
            </a:endParaRPr>
          </a:p>
        </p:txBody>
      </p:sp>
      <p:sp>
        <p:nvSpPr>
          <p:cNvPr id="20483" name="Text Box 4"/>
          <p:cNvSpPr txBox="1">
            <a:spLocks noChangeArrowheads="1"/>
          </p:cNvSpPr>
          <p:nvPr/>
        </p:nvSpPr>
        <p:spPr bwMode="auto">
          <a:xfrm>
            <a:off x="1295400" y="4038600"/>
            <a:ext cx="6934200" cy="457200"/>
          </a:xfrm>
          <a:prstGeom prst="rect">
            <a:avLst/>
          </a:prstGeom>
          <a:noFill/>
          <a:ln w="9525">
            <a:noFill/>
            <a:miter lim="800000"/>
          </a:ln>
        </p:spPr>
        <p:txBody>
          <a:bodyPr>
            <a:spAutoFit/>
          </a:bodyPr>
          <a:lstStyle/>
          <a:p>
            <a:pPr>
              <a:spcBef>
                <a:spcPct val="50000"/>
              </a:spcBef>
            </a:pPr>
            <a:endParaRPr kumimoji="1" lang="zh-CN" altLang="zh-CN" sz="2400">
              <a:latin typeface="Times New Roman" panose="02020603050405020304" pitchFamily="18" charset="0"/>
            </a:endParaRPr>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ChangeArrowheads="1"/>
          </p:cNvSpPr>
          <p:nvPr/>
        </p:nvSpPr>
        <p:spPr bwMode="auto">
          <a:xfrm>
            <a:off x="755650" y="1844675"/>
            <a:ext cx="7921625" cy="4537075"/>
          </a:xfrm>
          <a:prstGeom prst="rect">
            <a:avLst/>
          </a:prstGeom>
          <a:noFill/>
          <a:ln w="9525">
            <a:noFill/>
            <a:miter lim="800000"/>
          </a:ln>
        </p:spPr>
        <p:txBody>
          <a:bodyPr lIns="92075" tIns="46038" rIns="92075" bIns="46038"/>
          <a:lstStyle/>
          <a:p>
            <a:pPr marL="533400" indent="-533400">
              <a:spcBef>
                <a:spcPct val="20000"/>
              </a:spcBef>
            </a:pPr>
            <a:r>
              <a:rPr lang="zh-CN" altLang="en-US" sz="2400" dirty="0">
                <a:latin typeface="宋体" panose="02010600030101010101" pitchFamily="2" charset="-122"/>
                <a:ea typeface="宋体" panose="02010600030101010101" pitchFamily="2" charset="-122"/>
              </a:rPr>
              <a:t>在此类体系结构中，存在以下</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种子风格。   </a:t>
            </a:r>
            <a:endParaRPr lang="zh-CN" altLang="en-US" sz="2400" dirty="0">
              <a:latin typeface="宋体" panose="02010600030101010101" pitchFamily="2" charset="-122"/>
              <a:ea typeface="宋体" panose="02010600030101010101" pitchFamily="2" charset="-122"/>
            </a:endParaRPr>
          </a:p>
          <a:p>
            <a:pPr marL="533400" indent="-533400">
              <a:spcBef>
                <a:spcPct val="20000"/>
              </a:spcBef>
            </a:pPr>
            <a:r>
              <a:rPr lang="en-US" altLang="zh-CN" sz="2400" b="1" dirty="0">
                <a:solidFill>
                  <a:srgbClr val="3366FF"/>
                </a:solidFill>
                <a:latin typeface="宋体" panose="02010600030101010101" pitchFamily="2" charset="-122"/>
                <a:ea typeface="宋体" panose="02010600030101010101" pitchFamily="2" charset="-122"/>
              </a:rPr>
              <a:t>1)</a:t>
            </a:r>
            <a:r>
              <a:rPr lang="zh-CN" altLang="en-US" sz="2400" b="1" dirty="0">
                <a:solidFill>
                  <a:srgbClr val="3366FF"/>
                </a:solidFill>
                <a:latin typeface="宋体" panose="02010600030101010101" pitchFamily="2" charset="-122"/>
                <a:ea typeface="宋体" panose="02010600030101010101" pitchFamily="2" charset="-122"/>
              </a:rPr>
              <a:t>主程序</a:t>
            </a:r>
            <a:r>
              <a:rPr lang="en-US" altLang="zh-CN" sz="2400" b="1" dirty="0">
                <a:solidFill>
                  <a:srgbClr val="3366FF"/>
                </a:solidFill>
                <a:latin typeface="宋体" panose="02010600030101010101" pitchFamily="2" charset="-122"/>
                <a:ea typeface="宋体" panose="02010600030101010101" pitchFamily="2" charset="-122"/>
              </a:rPr>
              <a:t>/</a:t>
            </a:r>
            <a:r>
              <a:rPr lang="zh-CN" altLang="en-US" sz="2400" b="1" dirty="0">
                <a:solidFill>
                  <a:srgbClr val="3366FF"/>
                </a:solidFill>
                <a:latin typeface="宋体" panose="02010600030101010101" pitchFamily="2" charset="-122"/>
                <a:ea typeface="宋体" panose="02010600030101010101" pitchFamily="2" charset="-122"/>
              </a:rPr>
              <a:t>子程序体系结构：</a:t>
            </a:r>
            <a:r>
              <a:rPr lang="zh-CN" altLang="en-US" sz="2400" dirty="0">
                <a:latin typeface="宋体" panose="02010600030101010101" pitchFamily="2" charset="-122"/>
                <a:ea typeface="宋体" panose="02010600030101010101" pitchFamily="2" charset="-122"/>
              </a:rPr>
              <a:t>这种传统的程序结构将功能分解为一个控制层次，其中“主”程序调用一组程序构件，这些程序构件又去调用别的程序构件</a:t>
            </a:r>
            <a:r>
              <a:rPr lang="en-US"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533400" indent="-533400">
              <a:spcBef>
                <a:spcPct val="20000"/>
              </a:spcBef>
            </a:pPr>
            <a:r>
              <a:rPr lang="zh-CN" altLang="en-US" sz="2400" dirty="0">
                <a:latin typeface="宋体" panose="02010600030101010101" pitchFamily="2" charset="-122"/>
                <a:ea typeface="宋体" panose="02010600030101010101" pitchFamily="2" charset="-122"/>
              </a:rPr>
              <a:t>另外还有</a:t>
            </a:r>
            <a:r>
              <a:rPr lang="zh-CN" altLang="en-US" sz="2400" b="1" dirty="0">
                <a:solidFill>
                  <a:srgbClr val="3366FF"/>
                </a:solidFill>
                <a:latin typeface="宋体" panose="02010600030101010101" pitchFamily="2" charset="-122"/>
                <a:ea typeface="宋体" panose="02010600030101010101" pitchFamily="2" charset="-122"/>
              </a:rPr>
              <a:t>过程调用体系结构：</a:t>
            </a:r>
            <a:r>
              <a:rPr lang="zh-CN" altLang="en-US" sz="2400" dirty="0">
                <a:latin typeface="宋体" panose="02010600030101010101" pitchFamily="2" charset="-122"/>
                <a:ea typeface="宋体" panose="02010600030101010101" pitchFamily="2" charset="-122"/>
              </a:rPr>
              <a:t>结构的构件分布在网络的多个计算机上</a:t>
            </a:r>
            <a:endParaRPr lang="zh-CN" altLang="en-US" sz="2400" dirty="0">
              <a:latin typeface="宋体" panose="02010600030101010101" pitchFamily="2" charset="-122"/>
              <a:ea typeface="宋体" panose="02010600030101010101" pitchFamily="2" charset="-122"/>
            </a:endParaRPr>
          </a:p>
          <a:p>
            <a:pPr marL="533400" indent="-533400">
              <a:spcBef>
                <a:spcPct val="20000"/>
              </a:spcBef>
            </a:pPr>
            <a:endParaRPr lang="en-US" altLang="zh-CN" sz="2400" dirty="0">
              <a:latin typeface="宋体" panose="02010600030101010101" pitchFamily="2" charset="-122"/>
              <a:ea typeface="宋体" panose="02010600030101010101" pitchFamily="2" charset="-122"/>
            </a:endParaRPr>
          </a:p>
        </p:txBody>
      </p:sp>
      <p:sp>
        <p:nvSpPr>
          <p:cNvPr id="21508" name="Rectangle 9"/>
          <p:cNvSpPr>
            <a:spLocks noChangeArrowheads="1"/>
          </p:cNvSpPr>
          <p:nvPr/>
        </p:nvSpPr>
        <p:spPr bwMode="auto">
          <a:xfrm>
            <a:off x="468313" y="1268413"/>
            <a:ext cx="8229600" cy="720725"/>
          </a:xfrm>
          <a:prstGeom prst="rect">
            <a:avLst/>
          </a:prstGeom>
          <a:noFill/>
          <a:ln w="9525">
            <a:noFill/>
            <a:miter lim="800000"/>
          </a:ln>
        </p:spPr>
        <p:txBody>
          <a:bodyPr/>
          <a:lstStyle/>
          <a:p>
            <a:pPr marL="342900" indent="-342900">
              <a:spcBef>
                <a:spcPct val="20000"/>
              </a:spcBef>
              <a:buFont typeface="Wingdings" panose="05000000000000000000" pitchFamily="2" charset="2"/>
              <a:buChar char="l"/>
            </a:pPr>
            <a:r>
              <a:rPr lang="zh-CN" altLang="en-US" sz="3200" b="1" dirty="0">
                <a:solidFill>
                  <a:srgbClr val="CC0000"/>
                </a:solidFill>
                <a:ea typeface="楷体_GB2312" pitchFamily="49" charset="-122"/>
              </a:rPr>
              <a:t>调用</a:t>
            </a:r>
            <a:r>
              <a:rPr lang="en-US" altLang="zh-CN" sz="3200" b="1" dirty="0">
                <a:solidFill>
                  <a:srgbClr val="CC0000"/>
                </a:solidFill>
                <a:ea typeface="楷体_GB2312" pitchFamily="49" charset="-122"/>
              </a:rPr>
              <a:t>/</a:t>
            </a:r>
            <a:r>
              <a:rPr lang="zh-CN" altLang="en-US" sz="3200" b="1" dirty="0">
                <a:solidFill>
                  <a:srgbClr val="CC0000"/>
                </a:solidFill>
                <a:ea typeface="楷体_GB2312" pitchFamily="49" charset="-122"/>
              </a:rPr>
              <a:t>返回风格</a:t>
            </a:r>
            <a:endParaRPr lang="zh-CN" altLang="en-US" sz="3200" b="1" dirty="0"/>
          </a:p>
        </p:txBody>
      </p:sp>
      <p:pic>
        <p:nvPicPr>
          <p:cNvPr id="21509" name="Picture 10" descr="1202"/>
          <p:cNvPicPr>
            <a:picLocks noChangeAspect="1" noChangeArrowheads="1"/>
          </p:cNvPicPr>
          <p:nvPr/>
        </p:nvPicPr>
        <p:blipFill>
          <a:blip r:embed="rId1"/>
          <a:srcRect/>
          <a:stretch>
            <a:fillRect/>
          </a:stretch>
        </p:blipFill>
        <p:spPr bwMode="auto">
          <a:xfrm>
            <a:off x="2143107" y="4214818"/>
            <a:ext cx="5630615" cy="2325689"/>
          </a:xfrm>
          <a:prstGeom prst="rect">
            <a:avLst/>
          </a:prstGeom>
          <a:noFill/>
          <a:ln w="9525">
            <a:noFill/>
            <a:miter lim="800000"/>
            <a:headEnd/>
            <a:tailEnd/>
          </a:ln>
        </p:spPr>
      </p:pic>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t>Course Information</a:t>
            </a:r>
            <a:endParaRPr lang="en-US" altLang="zh-CN" dirty="0"/>
          </a:p>
        </p:txBody>
      </p:sp>
      <p:sp>
        <p:nvSpPr>
          <p:cNvPr id="8195" name="Rectangle 3"/>
          <p:cNvSpPr>
            <a:spLocks noGrp="1" noChangeArrowheads="1"/>
          </p:cNvSpPr>
          <p:nvPr>
            <p:ph idx="1"/>
          </p:nvPr>
        </p:nvSpPr>
        <p:spPr>
          <a:xfrm>
            <a:off x="214282" y="1428736"/>
            <a:ext cx="8643998" cy="5429264"/>
          </a:xfrm>
        </p:spPr>
        <p:txBody>
          <a:bodyPr>
            <a:noAutofit/>
          </a:bodyPr>
          <a:lstStyle/>
          <a:p>
            <a:r>
              <a:rPr lang="zh-CN" altLang="en-US" sz="2400" b="1" dirty="0">
                <a:solidFill>
                  <a:srgbClr val="C00000"/>
                </a:solidFill>
                <a:latin typeface="宋体" panose="02010600030101010101" pitchFamily="2" charset="-122"/>
                <a:ea typeface="宋体" panose="02010600030101010101" pitchFamily="2" charset="-122"/>
              </a:rPr>
              <a:t>教材</a:t>
            </a:r>
            <a:endParaRPr lang="zh-CN" altLang="en-US" sz="2400" b="1" dirty="0">
              <a:solidFill>
                <a:srgbClr val="C00000"/>
              </a:solidFill>
              <a:latin typeface="宋体" panose="02010600030101010101" pitchFamily="2" charset="-122"/>
              <a:ea typeface="宋体" panose="02010600030101010101" pitchFamily="2" charset="-122"/>
            </a:endParaRPr>
          </a:p>
          <a:p>
            <a:pPr lvl="1"/>
            <a:r>
              <a:rPr lang="zh-CN" altLang="en-US" sz="2000" b="1" dirty="0">
                <a:latin typeface="宋体" panose="02010600030101010101" pitchFamily="2" charset="-122"/>
                <a:ea typeface="宋体" panose="02010600030101010101" pitchFamily="2" charset="-122"/>
              </a:rPr>
              <a:t>郑人杰，马素霞，殷人昆编著，</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软件工程概论</a:t>
            </a:r>
            <a:r>
              <a:rPr lang="en-US" altLang="zh-CN" sz="2000" b="1" dirty="0">
                <a:latin typeface="宋体" panose="02010600030101010101" pitchFamily="2" charset="-122"/>
                <a:ea typeface="宋体" panose="02010600030101010101" pitchFamily="2" charset="-122"/>
              </a:rPr>
              <a:t>》</a:t>
            </a:r>
            <a:r>
              <a:rPr lang="en-US" altLang="en-US"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第</a:t>
            </a:r>
            <a:r>
              <a:rPr lang="en-US" altLang="en-US"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版</a:t>
            </a:r>
            <a:r>
              <a:rPr lang="en-US" altLang="en-US"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，机械工业出版社</a:t>
            </a:r>
            <a:r>
              <a:rPr lang="en-US" altLang="zh-CN" sz="2000" b="1" dirty="0">
                <a:latin typeface="宋体" panose="02010600030101010101" pitchFamily="2" charset="-122"/>
                <a:ea typeface="宋体" panose="02010600030101010101" pitchFamily="2" charset="-122"/>
              </a:rPr>
              <a:t>,2014</a:t>
            </a:r>
            <a:r>
              <a:rPr lang="zh-CN" altLang="en-US" sz="2000" b="1" dirty="0">
                <a:latin typeface="宋体" panose="02010600030101010101" pitchFamily="2" charset="-122"/>
                <a:ea typeface="宋体" panose="02010600030101010101" pitchFamily="2" charset="-122"/>
              </a:rPr>
              <a:t>年</a:t>
            </a:r>
            <a:endParaRPr lang="zh-CN" altLang="en-US" sz="2400" b="1" dirty="0">
              <a:latin typeface="宋体" panose="02010600030101010101" pitchFamily="2" charset="-122"/>
              <a:ea typeface="宋体" panose="02010600030101010101" pitchFamily="2" charset="-122"/>
            </a:endParaRPr>
          </a:p>
          <a:p>
            <a:r>
              <a:rPr lang="zh-CN" altLang="en-US" sz="2400" b="1" dirty="0">
                <a:solidFill>
                  <a:srgbClr val="C00000"/>
                </a:solidFill>
                <a:latin typeface="宋体" panose="02010600030101010101" pitchFamily="2" charset="-122"/>
                <a:ea typeface="宋体" panose="02010600030101010101" pitchFamily="2" charset="-122"/>
              </a:rPr>
              <a:t>参考教材</a:t>
            </a:r>
            <a:endParaRPr lang="zh-CN" altLang="en-US" sz="2400" b="1" dirty="0">
              <a:solidFill>
                <a:srgbClr val="C00000"/>
              </a:solidFill>
              <a:latin typeface="宋体" panose="02010600030101010101" pitchFamily="2" charset="-122"/>
              <a:ea typeface="宋体" panose="02010600030101010101" pitchFamily="2" charset="-122"/>
            </a:endParaRPr>
          </a:p>
          <a:p>
            <a:pPr marL="514350" indent="-514350">
              <a:buFont typeface="+mj-ea"/>
              <a:buAutoNum type="circleNumDbPlain"/>
            </a:pPr>
            <a:r>
              <a:rPr lang="zh-CN" sz="2000" b="1" dirty="0">
                <a:solidFill>
                  <a:srgbClr val="0070C0"/>
                </a:solidFill>
                <a:latin typeface="宋体" panose="02010600030101010101" pitchFamily="2" charset="-122"/>
                <a:ea typeface="宋体" panose="02010600030101010101" pitchFamily="2" charset="-122"/>
              </a:rPr>
              <a:t>《软件工程</a:t>
            </a:r>
            <a:r>
              <a:rPr lang="en-US" sz="2000" b="1" dirty="0">
                <a:solidFill>
                  <a:srgbClr val="0070C0"/>
                </a:solidFill>
                <a:latin typeface="宋体" panose="02010600030101010101" pitchFamily="2" charset="-122"/>
                <a:ea typeface="宋体" panose="02010600030101010101" pitchFamily="2" charset="-122"/>
              </a:rPr>
              <a:t>-</a:t>
            </a:r>
            <a:r>
              <a:rPr lang="zh-CN" sz="2000" b="1" dirty="0">
                <a:solidFill>
                  <a:srgbClr val="0070C0"/>
                </a:solidFill>
                <a:latin typeface="宋体" panose="02010600030101010101" pitchFamily="2" charset="-122"/>
                <a:ea typeface="宋体" panose="02010600030101010101" pitchFamily="2" charset="-122"/>
              </a:rPr>
              <a:t>方法与实践》，许家珆，电北京：子工业出版社，</a:t>
            </a:r>
            <a:r>
              <a:rPr lang="en-US" sz="2000" b="1" dirty="0">
                <a:solidFill>
                  <a:srgbClr val="0070C0"/>
                </a:solidFill>
                <a:latin typeface="宋体" panose="02010600030101010101" pitchFamily="2" charset="-122"/>
                <a:ea typeface="宋体" panose="02010600030101010101" pitchFamily="2" charset="-122"/>
              </a:rPr>
              <a:t>2011</a:t>
            </a:r>
            <a:r>
              <a:rPr lang="zh-CN" sz="2000" b="1" dirty="0">
                <a:solidFill>
                  <a:srgbClr val="0070C0"/>
                </a:solidFill>
                <a:latin typeface="宋体" panose="02010600030101010101" pitchFamily="2" charset="-122"/>
                <a:ea typeface="宋体" panose="02010600030101010101" pitchFamily="2" charset="-122"/>
              </a:rPr>
              <a:t>年</a:t>
            </a:r>
            <a:endParaRPr lang="zh-CN" sz="2000" b="1" dirty="0">
              <a:solidFill>
                <a:srgbClr val="0070C0"/>
              </a:solidFill>
              <a:latin typeface="宋体" panose="02010600030101010101" pitchFamily="2" charset="-122"/>
              <a:ea typeface="宋体" panose="02010600030101010101" pitchFamily="2" charset="-122"/>
            </a:endParaRPr>
          </a:p>
          <a:p>
            <a:pPr marL="514350" indent="-514350">
              <a:buFont typeface="+mj-ea"/>
              <a:buAutoNum type="circleNumDbPlain"/>
            </a:pPr>
            <a:r>
              <a:rPr lang="zh-CN" sz="2000" b="1" dirty="0">
                <a:solidFill>
                  <a:srgbClr val="0070C0"/>
                </a:solidFill>
                <a:latin typeface="宋体" panose="02010600030101010101" pitchFamily="2" charset="-122"/>
                <a:ea typeface="宋体" panose="02010600030101010101" pitchFamily="2" charset="-122"/>
              </a:rPr>
              <a:t>《软件工程导论》（第五版），张海藩，北京：清华大学出版社，</a:t>
            </a:r>
            <a:r>
              <a:rPr lang="en-US" sz="2000" b="1" dirty="0">
                <a:solidFill>
                  <a:srgbClr val="0070C0"/>
                </a:solidFill>
                <a:latin typeface="宋体" panose="02010600030101010101" pitchFamily="2" charset="-122"/>
                <a:ea typeface="宋体" panose="02010600030101010101" pitchFamily="2" charset="-122"/>
              </a:rPr>
              <a:t>2008</a:t>
            </a:r>
            <a:endParaRPr lang="zh-CN" sz="2000" b="1" dirty="0">
              <a:solidFill>
                <a:srgbClr val="0070C0"/>
              </a:solidFill>
              <a:latin typeface="宋体" panose="02010600030101010101" pitchFamily="2" charset="-122"/>
              <a:ea typeface="宋体" panose="02010600030101010101" pitchFamily="2" charset="-122"/>
            </a:endParaRPr>
          </a:p>
          <a:p>
            <a:pPr marL="514350" indent="-514350">
              <a:buFont typeface="+mj-ea"/>
              <a:buAutoNum type="circleNumDbPlain"/>
            </a:pPr>
            <a:r>
              <a:rPr lang="zh-CN" sz="2000" b="1" dirty="0">
                <a:solidFill>
                  <a:srgbClr val="0070C0"/>
                </a:solidFill>
                <a:latin typeface="宋体" panose="02010600030101010101" pitchFamily="2" charset="-122"/>
                <a:ea typeface="宋体" panose="02010600030101010101" pitchFamily="2" charset="-122"/>
              </a:rPr>
              <a:t>《面向对象软件工程</a:t>
            </a:r>
            <a:r>
              <a:rPr lang="en-US" sz="2000" b="1" dirty="0">
                <a:solidFill>
                  <a:srgbClr val="0070C0"/>
                </a:solidFill>
                <a:latin typeface="宋体" panose="02010600030101010101" pitchFamily="2" charset="-122"/>
                <a:ea typeface="宋体" panose="02010600030101010101" pitchFamily="2" charset="-122"/>
              </a:rPr>
              <a:t>——</a:t>
            </a:r>
            <a:r>
              <a:rPr lang="zh-CN" sz="2000" b="1" dirty="0">
                <a:solidFill>
                  <a:srgbClr val="0070C0"/>
                </a:solidFill>
                <a:latin typeface="宋体" panose="02010600030101010101" pitchFamily="2" charset="-122"/>
                <a:ea typeface="宋体" panose="02010600030101010101" pitchFamily="2" charset="-122"/>
              </a:rPr>
              <a:t>使用</a:t>
            </a:r>
            <a:r>
              <a:rPr lang="en-US" sz="2000" b="1" dirty="0">
                <a:solidFill>
                  <a:srgbClr val="0070C0"/>
                </a:solidFill>
                <a:latin typeface="宋体" panose="02010600030101010101" pitchFamily="2" charset="-122"/>
                <a:ea typeface="宋体" panose="02010600030101010101" pitchFamily="2" charset="-122"/>
              </a:rPr>
              <a:t>UML</a:t>
            </a:r>
            <a:r>
              <a:rPr lang="zh-CN" sz="2000" b="1" dirty="0">
                <a:solidFill>
                  <a:srgbClr val="0070C0"/>
                </a:solidFill>
                <a:latin typeface="宋体" panose="02010600030101010101" pitchFamily="2" charset="-122"/>
                <a:ea typeface="宋体" panose="02010600030101010101" pitchFamily="2" charset="-122"/>
              </a:rPr>
              <a:t>、模式与</a:t>
            </a:r>
            <a:r>
              <a:rPr lang="en-US" sz="2000" b="1" dirty="0">
                <a:solidFill>
                  <a:srgbClr val="0070C0"/>
                </a:solidFill>
                <a:latin typeface="宋体" panose="02010600030101010101" pitchFamily="2" charset="-122"/>
                <a:ea typeface="宋体" panose="02010600030101010101" pitchFamily="2" charset="-122"/>
              </a:rPr>
              <a:t>Java</a:t>
            </a:r>
            <a:r>
              <a:rPr lang="zh-CN" sz="2000" b="1" dirty="0">
                <a:solidFill>
                  <a:srgbClr val="0070C0"/>
                </a:solidFill>
                <a:latin typeface="宋体" panose="02010600030101010101" pitchFamily="2" charset="-122"/>
                <a:ea typeface="宋体" panose="02010600030101010101" pitchFamily="2" charset="-122"/>
              </a:rPr>
              <a:t>》</a:t>
            </a:r>
            <a:r>
              <a:rPr lang="en-US" sz="2000" b="1" dirty="0">
                <a:solidFill>
                  <a:srgbClr val="0070C0"/>
                </a:solidFill>
                <a:latin typeface="宋体" panose="02010600030101010101" pitchFamily="2" charset="-122"/>
                <a:ea typeface="宋体" panose="02010600030101010101" pitchFamily="2" charset="-122"/>
              </a:rPr>
              <a:t>(</a:t>
            </a:r>
            <a:r>
              <a:rPr lang="zh-CN" sz="2000" b="1" dirty="0">
                <a:solidFill>
                  <a:srgbClr val="0070C0"/>
                </a:solidFill>
                <a:latin typeface="宋体" panose="02010600030101010101" pitchFamily="2" charset="-122"/>
                <a:ea typeface="宋体" panose="02010600030101010101" pitchFamily="2" charset="-122"/>
              </a:rPr>
              <a:t>第</a:t>
            </a:r>
            <a:r>
              <a:rPr lang="en-US" sz="2000" b="1" dirty="0">
                <a:solidFill>
                  <a:srgbClr val="0070C0"/>
                </a:solidFill>
                <a:latin typeface="宋体" panose="02010600030101010101" pitchFamily="2" charset="-122"/>
                <a:ea typeface="宋体" panose="02010600030101010101" pitchFamily="2" charset="-122"/>
              </a:rPr>
              <a:t>3</a:t>
            </a:r>
            <a:r>
              <a:rPr lang="zh-CN" sz="2000" b="1" dirty="0">
                <a:solidFill>
                  <a:srgbClr val="0070C0"/>
                </a:solidFill>
                <a:latin typeface="宋体" panose="02010600030101010101" pitchFamily="2" charset="-122"/>
                <a:ea typeface="宋体" panose="02010600030101010101" pitchFamily="2" charset="-122"/>
              </a:rPr>
              <a:t>版</a:t>
            </a:r>
            <a:r>
              <a:rPr lang="en-US" sz="2000" b="1" dirty="0">
                <a:solidFill>
                  <a:srgbClr val="0070C0"/>
                </a:solidFill>
                <a:latin typeface="宋体" panose="02010600030101010101" pitchFamily="2" charset="-122"/>
                <a:ea typeface="宋体" panose="02010600030101010101" pitchFamily="2" charset="-122"/>
              </a:rPr>
              <a:t>)</a:t>
            </a:r>
            <a:r>
              <a:rPr lang="zh-CN" sz="2000" b="1" dirty="0">
                <a:solidFill>
                  <a:srgbClr val="0070C0"/>
                </a:solidFill>
                <a:latin typeface="宋体" panose="02010600030101010101" pitchFamily="2" charset="-122"/>
                <a:ea typeface="宋体" panose="02010600030101010101" pitchFamily="2" charset="-122"/>
              </a:rPr>
              <a:t>，</a:t>
            </a:r>
            <a:r>
              <a:rPr lang="en-US" sz="2000" b="1" dirty="0">
                <a:solidFill>
                  <a:srgbClr val="0070C0"/>
                </a:solidFill>
                <a:latin typeface="宋体" panose="02010600030101010101" pitchFamily="2" charset="-122"/>
                <a:ea typeface="宋体" panose="02010600030101010101" pitchFamily="2" charset="-122"/>
              </a:rPr>
              <a:t>Bernd </a:t>
            </a:r>
            <a:r>
              <a:rPr lang="en-US" sz="2000" b="1" dirty="0" err="1">
                <a:solidFill>
                  <a:srgbClr val="0070C0"/>
                </a:solidFill>
                <a:latin typeface="宋体" panose="02010600030101010101" pitchFamily="2" charset="-122"/>
                <a:ea typeface="宋体" panose="02010600030101010101" pitchFamily="2" charset="-122"/>
              </a:rPr>
              <a:t>Bruegge</a:t>
            </a:r>
            <a:r>
              <a:rPr lang="zh-CN" sz="2000" b="1" dirty="0">
                <a:solidFill>
                  <a:srgbClr val="0070C0"/>
                </a:solidFill>
                <a:latin typeface="宋体" panose="02010600030101010101" pitchFamily="2" charset="-122"/>
                <a:ea typeface="宋体" panose="02010600030101010101" pitchFamily="2" charset="-122"/>
              </a:rPr>
              <a:t>，</a:t>
            </a:r>
            <a:r>
              <a:rPr lang="en-US" sz="2000" b="1" dirty="0">
                <a:solidFill>
                  <a:srgbClr val="0070C0"/>
                </a:solidFill>
                <a:latin typeface="宋体" panose="02010600030101010101" pitchFamily="2" charset="-122"/>
                <a:ea typeface="宋体" panose="02010600030101010101" pitchFamily="2" charset="-122"/>
              </a:rPr>
              <a:t>Allen H. </a:t>
            </a:r>
            <a:r>
              <a:rPr lang="en-US" sz="2000" b="1" dirty="0" err="1">
                <a:solidFill>
                  <a:srgbClr val="0070C0"/>
                </a:solidFill>
                <a:latin typeface="宋体" panose="02010600030101010101" pitchFamily="2" charset="-122"/>
                <a:ea typeface="宋体" panose="02010600030101010101" pitchFamily="2" charset="-122"/>
              </a:rPr>
              <a:t>Dutoit</a:t>
            </a:r>
            <a:r>
              <a:rPr lang="en-US" sz="2000" b="1" dirty="0">
                <a:solidFill>
                  <a:srgbClr val="0070C0"/>
                </a:solidFill>
                <a:latin typeface="宋体" panose="02010600030101010101" pitchFamily="2" charset="-122"/>
                <a:ea typeface="宋体" panose="02010600030101010101" pitchFamily="2" charset="-122"/>
              </a:rPr>
              <a:t> </a:t>
            </a:r>
            <a:r>
              <a:rPr lang="zh-CN" sz="2000" b="1" dirty="0">
                <a:solidFill>
                  <a:srgbClr val="0070C0"/>
                </a:solidFill>
                <a:latin typeface="宋体" panose="02010600030101010101" pitchFamily="2" charset="-122"/>
                <a:ea typeface="宋体" panose="02010600030101010101" pitchFamily="2" charset="-122"/>
              </a:rPr>
              <a:t>著，叶俊民、汪望珠等译，北京：清华大学出版社，</a:t>
            </a:r>
            <a:r>
              <a:rPr lang="en-US" sz="2000" b="1" dirty="0">
                <a:solidFill>
                  <a:srgbClr val="0070C0"/>
                </a:solidFill>
                <a:latin typeface="宋体" panose="02010600030101010101" pitchFamily="2" charset="-122"/>
                <a:ea typeface="宋体" panose="02010600030101010101" pitchFamily="2" charset="-122"/>
              </a:rPr>
              <a:t>2012</a:t>
            </a:r>
            <a:endParaRPr lang="en-US" sz="2000" dirty="0">
              <a:solidFill>
                <a:srgbClr val="0070C0"/>
              </a:solidFill>
              <a:latin typeface="+mn-lt"/>
              <a:ea typeface="+mn-ea"/>
              <a:cs typeface="+mn-cs"/>
            </a:endParaRPr>
          </a:p>
          <a:p>
            <a:pPr marL="514350" indent="-514350">
              <a:buFont typeface="+mj-ea"/>
              <a:buAutoNum type="circleNumDbPlain"/>
            </a:pPr>
            <a:r>
              <a:rPr lang="en-US" altLang="zh-CN" sz="2000" b="1" dirty="0">
                <a:latin typeface="宋体" panose="02010600030101010101" pitchFamily="2" charset="-122"/>
                <a:ea typeface="宋体" panose="02010600030101010101" pitchFamily="2" charset="-122"/>
              </a:rPr>
              <a:t>Stephen </a:t>
            </a:r>
            <a:r>
              <a:rPr lang="en-US" altLang="zh-CN" sz="2000" b="1" dirty="0" err="1">
                <a:latin typeface="宋体" panose="02010600030101010101" pitchFamily="2" charset="-122"/>
                <a:ea typeface="宋体" panose="02010600030101010101" pitchFamily="2" charset="-122"/>
              </a:rPr>
              <a:t>R.schach</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美</a:t>
            </a:r>
            <a:r>
              <a:rPr lang="en-US" altLang="zh-CN" sz="2000" b="1" dirty="0">
                <a:latin typeface="宋体" panose="02010600030101010101" pitchFamily="2" charset="-122"/>
                <a:ea typeface="宋体" panose="02010600030101010101" pitchFamily="2" charset="-122"/>
              </a:rPr>
              <a:t>) </a:t>
            </a:r>
            <a:r>
              <a:rPr lang="en-US" altLang="en-US"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著</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黄林鹏、徐小辉、伍建焜</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译</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面向对象软件工程</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，机械工业出版社；</a:t>
            </a:r>
            <a:endParaRPr lang="en-US" altLang="zh-CN" sz="2000" b="1" dirty="0">
              <a:latin typeface="宋体" panose="02010600030101010101" pitchFamily="2" charset="-122"/>
              <a:ea typeface="宋体" panose="02010600030101010101" pitchFamily="2" charset="-122"/>
            </a:endParaRPr>
          </a:p>
          <a:p>
            <a:pPr marL="514350" indent="-514350">
              <a:buFont typeface="+mj-ea"/>
              <a:buAutoNum type="circleNumDbPlain"/>
            </a:pPr>
            <a:r>
              <a:rPr lang="en-US" altLang="zh-CN" sz="2000" b="1" dirty="0">
                <a:latin typeface="宋体" panose="02010600030101010101" pitchFamily="2" charset="-122"/>
                <a:ea typeface="宋体" panose="02010600030101010101" pitchFamily="2" charset="-122"/>
              </a:rPr>
              <a:t>Stephen </a:t>
            </a:r>
            <a:r>
              <a:rPr lang="en-US" altLang="zh-CN" sz="2000" b="1" dirty="0" err="1">
                <a:latin typeface="宋体" panose="02010600030101010101" pitchFamily="2" charset="-122"/>
                <a:ea typeface="宋体" panose="02010600030101010101" pitchFamily="2" charset="-122"/>
              </a:rPr>
              <a:t>R.schach</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美</a:t>
            </a:r>
            <a:r>
              <a:rPr lang="en-US" altLang="zh-CN" sz="2000" b="1" dirty="0">
                <a:latin typeface="宋体" panose="02010600030101010101" pitchFamily="2" charset="-122"/>
                <a:ea typeface="宋体" panose="02010600030101010101" pitchFamily="2" charset="-122"/>
              </a:rPr>
              <a:t>) </a:t>
            </a:r>
            <a:r>
              <a:rPr lang="en-US" altLang="en-US"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著</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，邓迎春等译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软件工程：面向对象和传统的方法</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机械工业出版社；</a:t>
            </a:r>
            <a:endParaRPr lang="en-US" altLang="zh-CN" sz="2000" b="1" dirty="0">
              <a:latin typeface="宋体" panose="02010600030101010101" pitchFamily="2" charset="-122"/>
              <a:ea typeface="宋体" panose="02010600030101010101" pitchFamily="2" charset="-122"/>
            </a:endParaRPr>
          </a:p>
          <a:p>
            <a:pPr marL="514350" indent="-514350">
              <a:buFont typeface="+mj-ea"/>
              <a:buAutoNum type="circleNumDbPlain"/>
            </a:pPr>
            <a:r>
              <a:rPr lang="zh-CN" altLang="en-US" sz="2000" b="1" dirty="0">
                <a:latin typeface="宋体" panose="02010600030101010101" pitchFamily="2" charset="-122"/>
                <a:ea typeface="宋体" panose="02010600030101010101" pitchFamily="2" charset="-122"/>
              </a:rPr>
              <a:t>布鲁格</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美</a:t>
            </a:r>
            <a:r>
              <a:rPr lang="en-US" altLang="zh-CN" sz="2000" b="1" dirty="0">
                <a:latin typeface="宋体" panose="02010600030101010101" pitchFamily="2" charset="-122"/>
                <a:ea typeface="宋体" panose="02010600030101010101" pitchFamily="2" charset="-122"/>
              </a:rPr>
              <a:t>) </a:t>
            </a:r>
            <a:r>
              <a:rPr lang="en-US" altLang="en-US"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著</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面向对象软件工程：使用</a:t>
            </a:r>
            <a:r>
              <a:rPr lang="en-US" altLang="zh-CN" sz="2000" b="1" dirty="0">
                <a:latin typeface="宋体" panose="02010600030101010101" pitchFamily="2" charset="-122"/>
                <a:ea typeface="宋体" panose="02010600030101010101" pitchFamily="2" charset="-122"/>
              </a:rPr>
              <a:t>UML</a:t>
            </a:r>
            <a:r>
              <a:rPr lang="zh-CN" altLang="en-US" sz="2000" b="1" dirty="0">
                <a:latin typeface="宋体" panose="02010600030101010101" pitchFamily="2" charset="-122"/>
                <a:ea typeface="宋体" panose="02010600030101010101" pitchFamily="2" charset="-122"/>
              </a:rPr>
              <a:t>、模式与</a:t>
            </a:r>
            <a:r>
              <a:rPr lang="en-US" altLang="zh-CN" sz="2000" b="1" dirty="0">
                <a:latin typeface="宋体" panose="02010600030101010101" pitchFamily="2" charset="-122"/>
                <a:ea typeface="宋体" panose="02010600030101010101" pitchFamily="2" charset="-122"/>
              </a:rPr>
              <a:t>Java》(</a:t>
            </a:r>
            <a:r>
              <a:rPr lang="zh-CN" altLang="en-US" sz="2000" b="1" dirty="0">
                <a:latin typeface="宋体" panose="02010600030101010101" pitchFamily="2" charset="-122"/>
                <a:ea typeface="宋体" panose="02010600030101010101" pitchFamily="2" charset="-122"/>
              </a:rPr>
              <a:t>第</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版</a:t>
            </a:r>
            <a:r>
              <a:rPr lang="en-US" altLang="zh-CN" sz="2000" b="1" dirty="0">
                <a:latin typeface="宋体" panose="02010600030101010101" pitchFamily="2" charset="-122"/>
                <a:ea typeface="宋体" panose="02010600030101010101" pitchFamily="2" charset="-122"/>
              </a:rPr>
              <a:t>) </a:t>
            </a:r>
            <a:endParaRPr lang="en-US" altLang="zh-CN" sz="2000" b="1" dirty="0">
              <a:latin typeface="宋体" panose="02010600030101010101" pitchFamily="2" charset="-122"/>
              <a:ea typeface="宋体" panose="02010600030101010101" pitchFamily="2" charset="-122"/>
            </a:endParaRPr>
          </a:p>
          <a:p>
            <a:pPr lvl="1"/>
            <a:endParaRPr lang="en-US" altLang="zh-CN" sz="2400" b="1" dirty="0"/>
          </a:p>
        </p:txBody>
      </p:sp>
      <p:sp>
        <p:nvSpPr>
          <p:cNvPr id="4" name="灯片编号占位符 5"/>
          <p:cNvSpPr>
            <a:spLocks noGrp="1"/>
          </p:cNvSpPr>
          <p:nvPr>
            <p:ph type="sldNum" sz="quarter" idx="12"/>
          </p:nvPr>
        </p:nvSpPr>
        <p:spPr>
          <a:xfrm>
            <a:off x="6653242" y="6381774"/>
            <a:ext cx="2133600" cy="476250"/>
          </a:xfrm>
        </p:spPr>
        <p:txBody>
          <a:bodyPr/>
          <a:lstStyle/>
          <a:p>
            <a:fld id="{FA9CFFE8-582E-44C2-BB79-3F15C22E068F}" type="slidenum">
              <a:rPr lang="en-US" altLang="zh-CN"/>
            </a:fld>
            <a:endParaRPr lang="en-US" altLang="zh-CN"/>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solidFill>
                  <a:schemeClr val="bg1"/>
                </a:solidFill>
              </a:rPr>
              <a:t>1.2  </a:t>
            </a:r>
            <a:r>
              <a:rPr lang="zh-CN" altLang="en-US" dirty="0">
                <a:solidFill>
                  <a:schemeClr val="bg1"/>
                </a:solidFill>
              </a:rPr>
              <a:t>软件危机与软件工程</a:t>
            </a:r>
            <a:endParaRPr lang="zh-CN" altLang="en-US" dirty="0">
              <a:solidFill>
                <a:schemeClr val="bg1"/>
              </a:solidFill>
            </a:endParaRPr>
          </a:p>
        </p:txBody>
      </p:sp>
      <p:sp>
        <p:nvSpPr>
          <p:cNvPr id="21507" name="Rectangle 3"/>
          <p:cNvSpPr>
            <a:spLocks noGrp="1" noChangeArrowheads="1"/>
          </p:cNvSpPr>
          <p:nvPr>
            <p:ph type="body" idx="1"/>
          </p:nvPr>
        </p:nvSpPr>
        <p:spPr>
          <a:xfrm>
            <a:off x="457200" y="1423978"/>
            <a:ext cx="8229600" cy="647700"/>
          </a:xfrm>
        </p:spPr>
        <p:txBody>
          <a:bodyPr/>
          <a:lstStyle/>
          <a:p>
            <a:pPr eaLnBrk="1" hangingPunct="1">
              <a:spcBef>
                <a:spcPct val="50000"/>
              </a:spcBef>
              <a:buSzPct val="70000"/>
              <a:buFont typeface="Wingdings" panose="05000000000000000000" pitchFamily="2" charset="2"/>
              <a:buChar char="l"/>
            </a:pPr>
            <a:r>
              <a:rPr lang="zh-CN" altLang="en-US" b="1" dirty="0">
                <a:solidFill>
                  <a:srgbClr val="CC0000"/>
                </a:solidFill>
                <a:ea typeface="宋体" panose="02010600030101010101" pitchFamily="2" charset="-122"/>
              </a:rPr>
              <a:t>软件工程概念的提出</a:t>
            </a:r>
            <a:endParaRPr lang="zh-CN" altLang="en-US" b="1" dirty="0">
              <a:solidFill>
                <a:srgbClr val="CC0000"/>
              </a:solidFill>
              <a:ea typeface="宋体" panose="02010600030101010101" pitchFamily="2" charset="-122"/>
            </a:endParaRPr>
          </a:p>
          <a:p>
            <a:pPr eaLnBrk="1" hangingPunct="1"/>
            <a:endParaRPr lang="en-US" altLang="zh-CN" b="1" dirty="0">
              <a:ea typeface="宋体" panose="02010600030101010101" pitchFamily="2" charset="-122"/>
            </a:endParaRPr>
          </a:p>
        </p:txBody>
      </p:sp>
      <p:sp>
        <p:nvSpPr>
          <p:cNvPr id="21508" name="Rectangle 4"/>
          <p:cNvSpPr>
            <a:spLocks noChangeArrowheads="1"/>
          </p:cNvSpPr>
          <p:nvPr/>
        </p:nvSpPr>
        <p:spPr bwMode="auto">
          <a:xfrm>
            <a:off x="468313" y="2178072"/>
            <a:ext cx="8207375" cy="4322762"/>
          </a:xfrm>
          <a:prstGeom prst="rect">
            <a:avLst/>
          </a:prstGeom>
          <a:noFill/>
          <a:ln w="9525">
            <a:noFill/>
            <a:miter lim="800000"/>
          </a:ln>
        </p:spPr>
        <p:txBody>
          <a:bodyPr lIns="92075" tIns="46038" rIns="92075" bIns="46038"/>
          <a:lstStyle/>
          <a:p>
            <a:pPr marL="342900" indent="-342900">
              <a:lnSpc>
                <a:spcPct val="120000"/>
              </a:lnSpc>
              <a:spcBef>
                <a:spcPct val="20000"/>
              </a:spcBef>
              <a:buFontTx/>
              <a:buChar char="•"/>
            </a:pPr>
            <a:r>
              <a:rPr lang="zh-CN" altLang="en-US" sz="2800" b="1" dirty="0">
                <a:ea typeface="楷体_GB2312" pitchFamily="49" charset="-122"/>
              </a:rPr>
              <a:t>为了克服软件危机，</a:t>
            </a:r>
            <a:r>
              <a:rPr lang="en-US" altLang="zh-CN" sz="2800" b="1" dirty="0">
                <a:ea typeface="楷体_GB2312" pitchFamily="49" charset="-122"/>
              </a:rPr>
              <a:t>1968</a:t>
            </a:r>
            <a:r>
              <a:rPr lang="zh-CN" altLang="en-US" sz="2800" b="1" dirty="0">
                <a:ea typeface="楷体_GB2312" pitchFamily="49" charset="-122"/>
              </a:rPr>
              <a:t>年</a:t>
            </a:r>
            <a:r>
              <a:rPr lang="en-US" altLang="zh-CN" sz="2800" b="1" dirty="0">
                <a:ea typeface="楷体_GB2312" pitchFamily="49" charset="-122"/>
              </a:rPr>
              <a:t>10</a:t>
            </a:r>
            <a:r>
              <a:rPr lang="zh-CN" altLang="en-US" sz="2800" b="1" dirty="0">
                <a:ea typeface="楷体_GB2312" pitchFamily="49" charset="-122"/>
              </a:rPr>
              <a:t>月在北大西洋公约组织（</a:t>
            </a:r>
            <a:r>
              <a:rPr lang="en-US" altLang="zh-CN" sz="2800" b="1" dirty="0">
                <a:ea typeface="楷体_GB2312" pitchFamily="49" charset="-122"/>
              </a:rPr>
              <a:t>NATO</a:t>
            </a:r>
            <a:r>
              <a:rPr lang="zh-CN" altLang="en-US" sz="2800" b="1" dirty="0">
                <a:ea typeface="楷体_GB2312" pitchFamily="49" charset="-122"/>
              </a:rPr>
              <a:t>）召开的计算机科学会议上，</a:t>
            </a:r>
            <a:r>
              <a:rPr lang="en-US" altLang="zh-CN" sz="2800" b="1" dirty="0">
                <a:ea typeface="楷体_GB2312" pitchFamily="49" charset="-122"/>
              </a:rPr>
              <a:t>Fritz Bauer</a:t>
            </a:r>
            <a:r>
              <a:rPr lang="zh-CN" altLang="en-US" sz="2800" b="1" dirty="0">
                <a:ea typeface="楷体_GB2312" pitchFamily="49" charset="-122"/>
              </a:rPr>
              <a:t>首次提出“软件工程”的概念，试图将工程化方法应用于软件开发。</a:t>
            </a:r>
            <a:endParaRPr lang="zh-CN" altLang="en-US" sz="2800" b="1" dirty="0">
              <a:ea typeface="楷体_GB2312" pitchFamily="49" charset="-122"/>
            </a:endParaRPr>
          </a:p>
          <a:p>
            <a:pPr marL="342900" indent="-342900">
              <a:lnSpc>
                <a:spcPct val="120000"/>
              </a:lnSpc>
              <a:spcBef>
                <a:spcPct val="20000"/>
              </a:spcBef>
              <a:buFontTx/>
              <a:buChar char="•"/>
            </a:pPr>
            <a:r>
              <a:rPr lang="zh-CN" altLang="en-US" sz="2800" b="1" dirty="0">
                <a:ea typeface="楷体_GB2312" pitchFamily="49" charset="-122"/>
              </a:rPr>
              <a:t>在</a:t>
            </a:r>
            <a:r>
              <a:rPr lang="en-US" altLang="zh-CN" sz="2800" b="1" dirty="0">
                <a:ea typeface="楷体_GB2312" pitchFamily="49" charset="-122"/>
              </a:rPr>
              <a:t>NATO</a:t>
            </a:r>
            <a:r>
              <a:rPr lang="zh-CN" altLang="en-US" sz="2800" b="1" dirty="0">
                <a:ea typeface="楷体_GB2312" pitchFamily="49" charset="-122"/>
              </a:rPr>
              <a:t>会议上，</a:t>
            </a:r>
            <a:r>
              <a:rPr lang="en-US" altLang="zh-CN" sz="2800" b="1" dirty="0">
                <a:ea typeface="楷体_GB2312" pitchFamily="49" charset="-122"/>
              </a:rPr>
              <a:t>Fritz Bauer</a:t>
            </a:r>
            <a:r>
              <a:rPr lang="zh-CN" altLang="en-US" sz="2800" b="1" dirty="0">
                <a:ea typeface="楷体_GB2312" pitchFamily="49" charset="-122"/>
              </a:rPr>
              <a:t>对软件工程的定义是：</a:t>
            </a:r>
            <a:r>
              <a:rPr lang="zh-CN" altLang="en-US" sz="2800" b="1" dirty="0">
                <a:solidFill>
                  <a:srgbClr val="3366FF"/>
                </a:solidFill>
                <a:ea typeface="楷体_GB2312" pitchFamily="49" charset="-122"/>
              </a:rPr>
              <a:t>“软件工程就是为了经济地获得可靠的且能在实际机器上有效地运行的软件，而建立和使用完善的工程原理。” </a:t>
            </a:r>
            <a:endParaRPr lang="zh-CN" altLang="en-US" sz="2800" b="1" dirty="0">
              <a:solidFill>
                <a:srgbClr val="3366FF"/>
              </a:solidFill>
              <a:ea typeface="楷体_GB2312" pitchFamily="49"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428596" y="1571612"/>
            <a:ext cx="8280400" cy="4684733"/>
          </a:xfrm>
          <a:prstGeom prst="rect">
            <a:avLst/>
          </a:prstGeom>
          <a:noFill/>
          <a:ln w="9525">
            <a:noFill/>
            <a:miter lim="800000"/>
          </a:ln>
        </p:spPr>
        <p:txBody>
          <a:bodyPr lIns="92075" tIns="46038" rIns="92075" bIns="46038"/>
          <a:lstStyle/>
          <a:p>
            <a:pPr marL="342900" indent="-342900">
              <a:lnSpc>
                <a:spcPct val="110000"/>
              </a:lnSpc>
              <a:spcBef>
                <a:spcPct val="20000"/>
              </a:spcBef>
            </a:pPr>
            <a:r>
              <a:rPr lang="zh-CN" altLang="en-US" sz="2400" b="1" dirty="0">
                <a:ea typeface="楷体_GB2312" pitchFamily="49" charset="-122"/>
              </a:rPr>
              <a:t>主程序</a:t>
            </a:r>
            <a:r>
              <a:rPr lang="en-US" altLang="zh-CN" sz="2400" b="1" dirty="0">
                <a:ea typeface="楷体_GB2312" pitchFamily="49" charset="-122"/>
              </a:rPr>
              <a:t>/</a:t>
            </a:r>
            <a:r>
              <a:rPr lang="zh-CN" altLang="en-US" sz="2400" b="1" dirty="0">
                <a:ea typeface="楷体_GB2312" pitchFamily="49" charset="-122"/>
              </a:rPr>
              <a:t>子程序体系结构的</a:t>
            </a:r>
            <a:r>
              <a:rPr lang="zh-CN" altLang="en-US" sz="2400" b="1" dirty="0">
                <a:solidFill>
                  <a:srgbClr val="C00000"/>
                </a:solidFill>
                <a:ea typeface="楷体_GB2312" pitchFamily="49" charset="-122"/>
              </a:rPr>
              <a:t>优点</a:t>
            </a:r>
            <a:r>
              <a:rPr lang="zh-CN" altLang="en-US" sz="2400" b="1" dirty="0">
                <a:ea typeface="楷体_GB2312" pitchFamily="49" charset="-122"/>
              </a:rPr>
              <a:t>如下</a:t>
            </a:r>
            <a:r>
              <a:rPr lang="en-US" altLang="zh-CN" sz="2400" b="1" dirty="0">
                <a:ea typeface="楷体_GB2312" pitchFamily="49" charset="-122"/>
              </a:rPr>
              <a:t>:</a:t>
            </a:r>
            <a:endParaRPr lang="en-US" altLang="zh-CN" sz="2400" b="1" dirty="0">
              <a:ea typeface="楷体_GB2312" pitchFamily="49" charset="-122"/>
            </a:endParaRPr>
          </a:p>
          <a:p>
            <a:pPr marL="457200" indent="-457200">
              <a:lnSpc>
                <a:spcPct val="110000"/>
              </a:lnSpc>
              <a:spcBef>
                <a:spcPct val="20000"/>
              </a:spcBef>
              <a:buFont typeface="+mj-ea"/>
              <a:buAutoNum type="circleNumDbPlain"/>
            </a:pPr>
            <a:r>
              <a:rPr lang="zh-CN" altLang="en-US" sz="2400" dirty="0">
                <a:ea typeface="楷体_GB2312" pitchFamily="49" charset="-122"/>
              </a:rPr>
              <a:t>可以使用</a:t>
            </a:r>
            <a:r>
              <a:rPr lang="zh-CN" altLang="en-US" sz="2400" b="1" dirty="0">
                <a:solidFill>
                  <a:srgbClr val="00B050"/>
                </a:solidFill>
                <a:ea typeface="楷体_GB2312" pitchFamily="49" charset="-122"/>
              </a:rPr>
              <a:t>自顶向下，逐步分解</a:t>
            </a:r>
            <a:r>
              <a:rPr lang="zh-CN" altLang="en-US" sz="2400" dirty="0">
                <a:ea typeface="楷体_GB2312" pitchFamily="49" charset="-122"/>
              </a:rPr>
              <a:t>的方法得到体系结构图，典型的拓扑结构为树状结构。基于定义</a:t>
            </a:r>
            <a:r>
              <a:rPr lang="en-US" altLang="zh-CN" sz="2400" dirty="0">
                <a:ea typeface="楷体_GB2312" pitchFamily="49" charset="-122"/>
              </a:rPr>
              <a:t>—</a:t>
            </a:r>
            <a:r>
              <a:rPr lang="zh-CN" altLang="en-US" sz="2400" dirty="0">
                <a:ea typeface="楷体_GB2312" pitchFamily="49" charset="-122"/>
              </a:rPr>
              <a:t>使用关系对子程序进行分解，使用过程调用作为程序之间的交互机制。</a:t>
            </a:r>
            <a:endParaRPr lang="zh-CN" altLang="en-US" sz="2400" dirty="0">
              <a:ea typeface="楷体_GB2312" pitchFamily="49" charset="-122"/>
            </a:endParaRPr>
          </a:p>
          <a:p>
            <a:pPr marL="457200" indent="-457200">
              <a:lnSpc>
                <a:spcPct val="110000"/>
              </a:lnSpc>
              <a:spcBef>
                <a:spcPct val="20000"/>
              </a:spcBef>
              <a:buFont typeface="+mj-ea"/>
              <a:buAutoNum type="circleNumDbPlain"/>
            </a:pPr>
            <a:r>
              <a:rPr lang="zh-CN" altLang="en-US" sz="2400" dirty="0">
                <a:ea typeface="楷体_GB2312" pitchFamily="49" charset="-122"/>
              </a:rPr>
              <a:t>采用程序设计语言</a:t>
            </a:r>
            <a:r>
              <a:rPr lang="zh-CN" altLang="en-US" sz="2400" b="1" dirty="0">
                <a:solidFill>
                  <a:srgbClr val="00B050"/>
                </a:solidFill>
                <a:ea typeface="楷体_GB2312" pitchFamily="49" charset="-122"/>
              </a:rPr>
              <a:t>支持的单线程控制</a:t>
            </a:r>
            <a:r>
              <a:rPr lang="zh-CN" altLang="en-US" sz="2400" dirty="0">
                <a:ea typeface="楷体_GB2312" pitchFamily="49" charset="-122"/>
              </a:rPr>
              <a:t>。其主要</a:t>
            </a:r>
            <a:r>
              <a:rPr lang="zh-CN" altLang="en-US" sz="2400" b="1" dirty="0">
                <a:solidFill>
                  <a:srgbClr val="C00000"/>
                </a:solidFill>
                <a:ea typeface="楷体_GB2312" pitchFamily="49" charset="-122"/>
              </a:rPr>
              <a:t>缺点</a:t>
            </a:r>
            <a:r>
              <a:rPr lang="zh-CN" altLang="en-US" sz="2400" dirty="0">
                <a:ea typeface="楷体_GB2312" pitchFamily="49" charset="-122"/>
              </a:rPr>
              <a:t>如下</a:t>
            </a:r>
            <a:r>
              <a:rPr lang="en-US" altLang="zh-CN" sz="2400" dirty="0">
                <a:ea typeface="楷体_GB2312" pitchFamily="49" charset="-122"/>
              </a:rPr>
              <a:t>:</a:t>
            </a:r>
            <a:endParaRPr lang="en-US" altLang="zh-CN" sz="2400" dirty="0">
              <a:ea typeface="楷体_GB2312" pitchFamily="49" charset="-122"/>
            </a:endParaRPr>
          </a:p>
          <a:p>
            <a:pPr marL="713105" indent="-357505">
              <a:lnSpc>
                <a:spcPct val="110000"/>
              </a:lnSpc>
              <a:spcBef>
                <a:spcPct val="20000"/>
              </a:spcBef>
              <a:buFont typeface="Arial" panose="020B0604020202020204" pitchFamily="34" charset="0"/>
              <a:buChar char="•"/>
            </a:pPr>
            <a:r>
              <a:rPr lang="zh-CN" altLang="en-US" sz="2400" dirty="0">
                <a:ea typeface="楷体_GB2312" pitchFamily="49" charset="-122"/>
              </a:rPr>
              <a:t>子程序的正确性难于判断。需要运用层次推理来判断子程序的正确性，因为子程序的正确性取决于它调用的子程序的正确性。</a:t>
            </a:r>
            <a:endParaRPr lang="zh-CN" altLang="en-US" sz="2400" dirty="0">
              <a:ea typeface="楷体_GB2312" pitchFamily="49" charset="-122"/>
            </a:endParaRPr>
          </a:p>
          <a:p>
            <a:pPr marL="713105" indent="-357505">
              <a:lnSpc>
                <a:spcPct val="110000"/>
              </a:lnSpc>
              <a:spcBef>
                <a:spcPct val="20000"/>
              </a:spcBef>
              <a:buFont typeface="Arial" panose="020B0604020202020204" pitchFamily="34" charset="0"/>
              <a:buChar char="•"/>
            </a:pPr>
            <a:r>
              <a:rPr lang="zh-CN" altLang="en-US" sz="2400" dirty="0">
                <a:ea typeface="楷体_GB2312" pitchFamily="49" charset="-122"/>
              </a:rPr>
              <a:t>子系统的结构不清晰。通常可以将多个子程序合成为模块。</a:t>
            </a:r>
            <a:endParaRPr lang="zh-CN" altLang="en-US" sz="2400"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357158" y="1500174"/>
            <a:ext cx="8247092" cy="5183187"/>
          </a:xfrm>
        </p:spPr>
        <p:txBody>
          <a:bodyPr/>
          <a:lstStyle/>
          <a:p>
            <a:pPr eaLnBrk="1" hangingPunct="1">
              <a:buNone/>
            </a:pPr>
            <a:r>
              <a:rPr lang="en-US" altLang="zh-CN" sz="2800" b="1" dirty="0">
                <a:solidFill>
                  <a:srgbClr val="C00000"/>
                </a:solidFill>
                <a:latin typeface="宋体" panose="02010600030101010101" pitchFamily="2" charset="-122"/>
                <a:ea typeface="宋体" panose="02010600030101010101" pitchFamily="2" charset="-122"/>
              </a:rPr>
              <a:t>2</a:t>
            </a:r>
            <a:r>
              <a:rPr lang="zh-CN" altLang="en-US" sz="2800" b="1" dirty="0">
                <a:solidFill>
                  <a:srgbClr val="C00000"/>
                </a:solidFill>
                <a:latin typeface="宋体" panose="02010600030101010101" pitchFamily="2" charset="-122"/>
                <a:ea typeface="宋体" panose="02010600030101010101" pitchFamily="2" charset="-122"/>
              </a:rPr>
              <a:t>）面向对象风格</a:t>
            </a:r>
            <a:endParaRPr lang="zh-CN" altLang="en-US" sz="2800" b="1" dirty="0">
              <a:solidFill>
                <a:srgbClr val="C00000"/>
              </a:solidFill>
              <a:latin typeface="宋体" panose="02010600030101010101" pitchFamily="2" charset="-122"/>
              <a:ea typeface="宋体" panose="02010600030101010101" pitchFamily="2" charset="-122"/>
            </a:endParaRPr>
          </a:p>
          <a:p>
            <a:pPr marL="177800" indent="-177800" eaLnBrk="1" hangingPunct="1">
              <a:buFontTx/>
              <a:buNone/>
            </a:pPr>
            <a:r>
              <a:rPr lang="zh-CN" altLang="en-US" sz="2800"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系统的构件</a:t>
            </a:r>
            <a:r>
              <a:rPr lang="zh-CN" altLang="en-US" sz="2400" b="1" dirty="0">
                <a:solidFill>
                  <a:srgbClr val="00B050"/>
                </a:solidFill>
                <a:latin typeface="宋体" panose="02010600030101010101" pitchFamily="2" charset="-122"/>
                <a:ea typeface="宋体" panose="02010600030101010101" pitchFamily="2" charset="-122"/>
              </a:rPr>
              <a:t>封装了数据和必须应用到该数据上的操作</a:t>
            </a:r>
            <a:r>
              <a:rPr lang="zh-CN" altLang="en-US" sz="2400" b="1" dirty="0">
                <a:latin typeface="宋体" panose="02010600030101010101" pitchFamily="2" charset="-122"/>
                <a:ea typeface="宋体" panose="02010600030101010101" pitchFamily="2" charset="-122"/>
              </a:rPr>
              <a:t>，构件间通过消息传递进行通信与合作</a:t>
            </a:r>
            <a:r>
              <a:rPr lang="zh-CN" altLang="en-US" sz="2400" dirty="0">
                <a:latin typeface="宋体" panose="02010600030101010101" pitchFamily="2" charset="-122"/>
                <a:ea typeface="宋体" panose="02010600030101010101" pitchFamily="2" charset="-122"/>
              </a:rPr>
              <a:t>。与主程序</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子程序的体系结构相比，面向对象风格中的对象交互会复杂一些。面向对象风格与网络应用的需求在分布性、自治性、协作性、演化性等方面具有内在的一致性。</a:t>
            </a:r>
            <a:endParaRPr lang="zh-CN" altLang="en-US" sz="2400" dirty="0">
              <a:latin typeface="宋体" panose="02010600030101010101" pitchFamily="2" charset="-122"/>
              <a:ea typeface="宋体" panose="02010600030101010101" pitchFamily="2" charset="-122"/>
            </a:endParaRPr>
          </a:p>
          <a:p>
            <a:pPr eaLnBrk="1" hangingPunct="1">
              <a:buFontTx/>
              <a:buNone/>
            </a:pPr>
            <a:r>
              <a:rPr lang="zh-CN" altLang="en-US" sz="2400" dirty="0">
                <a:latin typeface="宋体" panose="02010600030101010101" pitchFamily="2" charset="-122"/>
                <a:ea typeface="宋体" panose="02010600030101010101" pitchFamily="2" charset="-122"/>
              </a:rPr>
              <a:t>  面向对象风格具有以下</a:t>
            </a:r>
            <a:r>
              <a:rPr lang="zh-CN" altLang="en-US" sz="2400" b="1" dirty="0">
                <a:solidFill>
                  <a:srgbClr val="C00000"/>
                </a:solidFill>
                <a:latin typeface="宋体" panose="02010600030101010101" pitchFamily="2" charset="-122"/>
                <a:ea typeface="宋体" panose="02010600030101010101" pitchFamily="2" charset="-122"/>
              </a:rPr>
              <a:t>优点</a:t>
            </a:r>
            <a:r>
              <a:rPr lang="en-US"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717550" indent="-457200" eaLnBrk="1" hangingPunct="1">
              <a:buFont typeface="+mj-ea"/>
              <a:buAutoNum type="circleNumDbPlain"/>
            </a:pPr>
            <a:r>
              <a:rPr lang="zh-CN" altLang="en-US" sz="2400" dirty="0">
                <a:latin typeface="宋体" panose="02010600030101010101" pitchFamily="2" charset="-122"/>
                <a:ea typeface="宋体" panose="02010600030101010101" pitchFamily="2" charset="-122"/>
              </a:rPr>
              <a:t>因为对象对其他</a:t>
            </a:r>
            <a:r>
              <a:rPr lang="zh-CN" altLang="en-US" sz="2400" b="1" dirty="0">
                <a:solidFill>
                  <a:srgbClr val="00B050"/>
                </a:solidFill>
                <a:latin typeface="宋体" panose="02010600030101010101" pitchFamily="2" charset="-122"/>
                <a:ea typeface="宋体" panose="02010600030101010101" pitchFamily="2" charset="-122"/>
              </a:rPr>
              <a:t>对象隐藏</a:t>
            </a:r>
            <a:r>
              <a:rPr lang="zh-CN" altLang="en-US" sz="2400" dirty="0">
                <a:latin typeface="宋体" panose="02010600030101010101" pitchFamily="2" charset="-122"/>
                <a:ea typeface="宋体" panose="02010600030101010101" pitchFamily="2" charset="-122"/>
              </a:rPr>
              <a:t>它的表示，所以可以改变一     个对象的表示，而不影响其他对象。</a:t>
            </a:r>
            <a:endParaRPr lang="zh-CN" altLang="en-US" sz="2400" dirty="0">
              <a:latin typeface="宋体" panose="02010600030101010101" pitchFamily="2" charset="-122"/>
              <a:ea typeface="宋体" panose="02010600030101010101" pitchFamily="2" charset="-122"/>
            </a:endParaRPr>
          </a:p>
          <a:p>
            <a:pPr marL="717550" indent="-457200" eaLnBrk="1" hangingPunct="1">
              <a:buFont typeface="+mj-ea"/>
              <a:buAutoNum type="circleNumDbPlain"/>
            </a:pPr>
            <a:r>
              <a:rPr lang="zh-CN" altLang="en-US" sz="2400" dirty="0">
                <a:latin typeface="宋体" panose="02010600030101010101" pitchFamily="2" charset="-122"/>
                <a:ea typeface="宋体" panose="02010600030101010101" pitchFamily="2" charset="-122"/>
              </a:rPr>
              <a:t>设计者可将一些数据存取操作的问题分解成一些交互     的代理程序的集合。</a:t>
            </a:r>
            <a:endParaRPr lang="zh-CN" altLang="en-US"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wipe/>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500034" y="1857364"/>
            <a:ext cx="8064500" cy="4032250"/>
          </a:xfrm>
          <a:prstGeom prst="rect">
            <a:avLst/>
          </a:prstGeom>
          <a:noFill/>
          <a:ln w="9525">
            <a:noFill/>
            <a:miter lim="800000"/>
          </a:ln>
        </p:spPr>
        <p:txBody>
          <a:bodyPr/>
          <a:lstStyle/>
          <a:p>
            <a:pPr marL="342900" indent="-342900">
              <a:lnSpc>
                <a:spcPct val="120000"/>
              </a:lnSpc>
              <a:spcBef>
                <a:spcPct val="20000"/>
              </a:spcBef>
            </a:pPr>
            <a:r>
              <a:rPr lang="zh-CN" altLang="en-US" sz="2400" dirty="0">
                <a:ea typeface="楷体_GB2312" pitchFamily="49" charset="-122"/>
              </a:rPr>
              <a:t>其</a:t>
            </a:r>
            <a:r>
              <a:rPr lang="zh-CN" altLang="en-US" sz="2400" b="1" dirty="0">
                <a:solidFill>
                  <a:srgbClr val="3333CC"/>
                </a:solidFill>
                <a:ea typeface="楷体_GB2312" pitchFamily="49" charset="-122"/>
              </a:rPr>
              <a:t>缺点</a:t>
            </a:r>
            <a:r>
              <a:rPr lang="zh-CN" altLang="en-US" sz="2400" dirty="0">
                <a:ea typeface="楷体_GB2312" pitchFamily="49" charset="-122"/>
              </a:rPr>
              <a:t>如下</a:t>
            </a:r>
            <a:r>
              <a:rPr lang="en-US" altLang="zh-CN" sz="2400" dirty="0">
                <a:ea typeface="楷体_GB2312" pitchFamily="49" charset="-122"/>
              </a:rPr>
              <a:t>:</a:t>
            </a:r>
            <a:endParaRPr lang="en-US" altLang="zh-CN" sz="2400" dirty="0">
              <a:ea typeface="楷体_GB2312" pitchFamily="49" charset="-122"/>
            </a:endParaRPr>
          </a:p>
          <a:p>
            <a:pPr marL="457200" indent="-457200">
              <a:lnSpc>
                <a:spcPct val="120000"/>
              </a:lnSpc>
              <a:spcBef>
                <a:spcPct val="20000"/>
              </a:spcBef>
              <a:buFont typeface="+mj-ea"/>
              <a:buAutoNum type="circleNumDbPlain"/>
            </a:pPr>
            <a:r>
              <a:rPr lang="zh-CN" altLang="en-US" sz="2400" dirty="0">
                <a:ea typeface="楷体_GB2312" pitchFamily="49" charset="-122"/>
              </a:rPr>
              <a:t>为了使一个对象和另一个对象通过过程调用等进行        交互，必须知道对象的标识。只要一个对象的标识          改变了，就必须修改所有其他明确调用它的对象。</a:t>
            </a:r>
            <a:endParaRPr lang="zh-CN" altLang="en-US" sz="2400" dirty="0">
              <a:ea typeface="楷体_GB2312" pitchFamily="49" charset="-122"/>
            </a:endParaRPr>
          </a:p>
          <a:p>
            <a:pPr marL="457200" indent="-457200">
              <a:lnSpc>
                <a:spcPct val="120000"/>
              </a:lnSpc>
              <a:spcBef>
                <a:spcPct val="20000"/>
              </a:spcBef>
              <a:buFont typeface="+mj-ea"/>
              <a:buAutoNum type="circleNumDbPlain"/>
            </a:pPr>
            <a:r>
              <a:rPr lang="zh-CN" altLang="en-US" sz="2400" dirty="0">
                <a:ea typeface="楷体_GB2312" pitchFamily="49" charset="-122"/>
              </a:rPr>
              <a:t>必须修改所有显式调用它的其他对象，并消除由此         带来的一些副作用。例如，如果</a:t>
            </a:r>
            <a:r>
              <a:rPr lang="en-US" altLang="zh-CN" sz="2400" dirty="0">
                <a:ea typeface="楷体_GB2312" pitchFamily="49" charset="-122"/>
              </a:rPr>
              <a:t>A</a:t>
            </a:r>
            <a:r>
              <a:rPr lang="zh-CN" altLang="en-US" sz="2400" dirty="0">
                <a:ea typeface="楷体_GB2312" pitchFamily="49" charset="-122"/>
              </a:rPr>
              <a:t>使用了对象</a:t>
            </a:r>
            <a:r>
              <a:rPr lang="en-US" altLang="zh-CN" sz="2400" dirty="0">
                <a:ea typeface="楷体_GB2312" pitchFamily="49" charset="-122"/>
              </a:rPr>
              <a:t>B</a:t>
            </a:r>
            <a:r>
              <a:rPr lang="zh-CN" altLang="en-US" sz="2400" dirty="0">
                <a:ea typeface="楷体_GB2312" pitchFamily="49" charset="-122"/>
              </a:rPr>
              <a:t>，</a:t>
            </a:r>
            <a:r>
              <a:rPr lang="en-US" altLang="zh-CN" sz="2400" dirty="0">
                <a:ea typeface="楷体_GB2312" pitchFamily="49" charset="-122"/>
              </a:rPr>
              <a:t>C         </a:t>
            </a:r>
            <a:r>
              <a:rPr lang="zh-CN" altLang="en-US" sz="2400" dirty="0">
                <a:ea typeface="楷体_GB2312" pitchFamily="49" charset="-122"/>
              </a:rPr>
              <a:t>也使用了对象</a:t>
            </a:r>
            <a:r>
              <a:rPr lang="en-US" altLang="zh-CN" sz="2400" dirty="0">
                <a:ea typeface="楷体_GB2312" pitchFamily="49" charset="-122"/>
              </a:rPr>
              <a:t>B</a:t>
            </a:r>
            <a:r>
              <a:rPr lang="zh-CN" altLang="en-US" sz="2400" dirty="0">
                <a:ea typeface="楷体_GB2312" pitchFamily="49" charset="-122"/>
              </a:rPr>
              <a:t>，那么，</a:t>
            </a:r>
            <a:r>
              <a:rPr lang="en-US" altLang="zh-CN" sz="2400" dirty="0">
                <a:ea typeface="楷体_GB2312" pitchFamily="49" charset="-122"/>
              </a:rPr>
              <a:t>C</a:t>
            </a:r>
            <a:r>
              <a:rPr lang="zh-CN" altLang="en-US" sz="2400" dirty="0">
                <a:ea typeface="楷体_GB2312" pitchFamily="49" charset="-122"/>
              </a:rPr>
              <a:t>对</a:t>
            </a:r>
            <a:r>
              <a:rPr lang="en-US" altLang="zh-CN" sz="2400" dirty="0">
                <a:ea typeface="楷体_GB2312" pitchFamily="49" charset="-122"/>
              </a:rPr>
              <a:t>B</a:t>
            </a:r>
            <a:r>
              <a:rPr lang="zh-CN" altLang="en-US" sz="2400" dirty="0">
                <a:ea typeface="楷体_GB2312" pitchFamily="49" charset="-122"/>
              </a:rPr>
              <a:t>的使用所造成的对</a:t>
            </a:r>
            <a:r>
              <a:rPr lang="en-US" altLang="zh-CN" sz="2400" dirty="0">
                <a:ea typeface="楷体_GB2312" pitchFamily="49" charset="-122"/>
              </a:rPr>
              <a:t>A         </a:t>
            </a:r>
            <a:r>
              <a:rPr lang="zh-CN" altLang="en-US" sz="2400" dirty="0">
                <a:ea typeface="楷体_GB2312" pitchFamily="49" charset="-122"/>
              </a:rPr>
              <a:t>的影响可能是料想不到的。 </a:t>
            </a:r>
            <a:endParaRPr lang="zh-CN" altLang="en-US" sz="2400"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a:xfrm>
            <a:off x="428596" y="1571612"/>
            <a:ext cx="8207375" cy="2016125"/>
          </a:xfrm>
        </p:spPr>
        <p:txBody>
          <a:bodyPr/>
          <a:lstStyle/>
          <a:p>
            <a:pPr eaLnBrk="1" hangingPunct="1">
              <a:buNone/>
            </a:pPr>
            <a:r>
              <a:rPr lang="en-US" altLang="zh-CN" sz="2800" b="1" dirty="0">
                <a:solidFill>
                  <a:srgbClr val="C00000"/>
                </a:solidFill>
                <a:ea typeface="楷体_GB2312" pitchFamily="49" charset="-122"/>
              </a:rPr>
              <a:t>3</a:t>
            </a:r>
            <a:r>
              <a:rPr lang="zh-CN" altLang="en-US" sz="2800" b="1" dirty="0">
                <a:solidFill>
                  <a:srgbClr val="C00000"/>
                </a:solidFill>
                <a:ea typeface="楷体_GB2312" pitchFamily="49" charset="-122"/>
              </a:rPr>
              <a:t>）层次体系结构</a:t>
            </a:r>
            <a:endParaRPr lang="zh-CN" altLang="en-US" sz="2800" b="1" dirty="0">
              <a:solidFill>
                <a:srgbClr val="C00000"/>
              </a:solidFill>
              <a:ea typeface="楷体_GB2312" pitchFamily="49" charset="-122"/>
            </a:endParaRPr>
          </a:p>
          <a:p>
            <a:pPr marL="0" indent="0" eaLnBrk="1" hangingPunct="1">
              <a:buFontTx/>
              <a:buNone/>
            </a:pPr>
            <a:r>
              <a:rPr lang="zh-CN" altLang="en-US" sz="2400" dirty="0">
                <a:ea typeface="楷体_GB2312" pitchFamily="49" charset="-122"/>
              </a:rPr>
              <a:t>     层次结构的基本结构如下图所示。在这种体系结构中，整个系统被组织成一个分层结构，每一层为上层提供服务，并作为下一层的客户。</a:t>
            </a:r>
            <a:endParaRPr lang="zh-CN" altLang="en-US" dirty="0">
              <a:ea typeface="宋体" panose="02010600030101010101" pitchFamily="2" charset="-122"/>
            </a:endParaRPr>
          </a:p>
        </p:txBody>
      </p:sp>
      <p:sp>
        <p:nvSpPr>
          <p:cNvPr id="1029" name="Rectangle 8"/>
          <p:cNvSpPr>
            <a:spLocks noChangeArrowheads="1"/>
          </p:cNvSpPr>
          <p:nvPr/>
        </p:nvSpPr>
        <p:spPr bwMode="auto">
          <a:xfrm>
            <a:off x="0" y="2390775"/>
            <a:ext cx="9144000" cy="0"/>
          </a:xfrm>
          <a:prstGeom prst="rect">
            <a:avLst/>
          </a:prstGeom>
          <a:noFill/>
          <a:ln w="9525">
            <a:noFill/>
            <a:miter lim="800000"/>
          </a:ln>
        </p:spPr>
        <p:txBody>
          <a:bodyPr wrap="none" anchor="ctr">
            <a:spAutoFit/>
          </a:bodyPr>
          <a:lstStyle/>
          <a:p>
            <a:endParaRPr lang="zh-CN" altLang="en-US"/>
          </a:p>
        </p:txBody>
      </p:sp>
      <p:graphicFrame>
        <p:nvGraphicFramePr>
          <p:cNvPr id="1026" name="Object 7"/>
          <p:cNvGraphicFramePr>
            <a:graphicFrameLocks noChangeAspect="1"/>
          </p:cNvGraphicFramePr>
          <p:nvPr/>
        </p:nvGraphicFramePr>
        <p:xfrm>
          <a:off x="2357422" y="3214686"/>
          <a:ext cx="5688013" cy="3298825"/>
        </p:xfrm>
        <a:graphic>
          <a:graphicData uri="http://schemas.openxmlformats.org/presentationml/2006/ole">
            <mc:AlternateContent xmlns:mc="http://schemas.openxmlformats.org/markup-compatibility/2006">
              <mc:Choice xmlns:v="urn:schemas-microsoft-com:vml" Requires="v">
                <p:oleObj spid="_x0000_s1035" name="图片" r:id="rId1" imgW="47377350" imgH="28479750" progId="Word.Picture.8">
                  <p:embed/>
                </p:oleObj>
              </mc:Choice>
              <mc:Fallback>
                <p:oleObj name="图片" r:id="rId1" imgW="47377350" imgH="28479750" progId="Word.Picture.8">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b="3651"/>
                      <a:stretch>
                        <a:fillRect/>
                      </a:stretch>
                    </p:blipFill>
                    <p:spPr bwMode="auto">
                      <a:xfrm>
                        <a:off x="2357422" y="3214686"/>
                        <a:ext cx="5688013" cy="329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468313" y="1412875"/>
            <a:ext cx="8207375" cy="5184775"/>
          </a:xfrm>
          <a:prstGeom prst="rect">
            <a:avLst/>
          </a:prstGeom>
          <a:noFill/>
          <a:ln w="9525">
            <a:noFill/>
            <a:miter lim="800000"/>
          </a:ln>
        </p:spPr>
        <p:txBody>
          <a:bodyPr/>
          <a:lstStyle/>
          <a:p>
            <a:pPr marL="609600" indent="-609600">
              <a:lnSpc>
                <a:spcPct val="120000"/>
              </a:lnSpc>
              <a:spcBef>
                <a:spcPct val="20000"/>
              </a:spcBef>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这种风格</a:t>
            </a:r>
            <a:r>
              <a:rPr lang="zh-CN" altLang="en-US" sz="2400" b="1" dirty="0">
                <a:solidFill>
                  <a:srgbClr val="3366FF"/>
                </a:solidFill>
                <a:latin typeface="宋体" panose="02010600030101010101" pitchFamily="2" charset="-122"/>
                <a:ea typeface="宋体" panose="02010600030101010101" pitchFamily="2" charset="-122"/>
              </a:rPr>
              <a:t>支持基于可增加抽象层</a:t>
            </a:r>
            <a:r>
              <a:rPr lang="zh-CN" altLang="en-US" sz="2400" dirty="0">
                <a:latin typeface="宋体" panose="02010600030101010101" pitchFamily="2" charset="-122"/>
                <a:ea typeface="宋体" panose="02010600030101010101" pitchFamily="2" charset="-122"/>
              </a:rPr>
              <a:t>的设计。允许将复杂问</a:t>
            </a:r>
            <a:endParaRPr lang="zh-CN" altLang="en-US" sz="2400" dirty="0">
              <a:latin typeface="宋体" panose="02010600030101010101" pitchFamily="2" charset="-122"/>
              <a:ea typeface="宋体" panose="02010600030101010101" pitchFamily="2" charset="-122"/>
            </a:endParaRPr>
          </a:p>
          <a:p>
            <a:pPr marL="609600" indent="-609600">
              <a:lnSpc>
                <a:spcPct val="120000"/>
              </a:lnSpc>
              <a:spcBef>
                <a:spcPct val="20000"/>
              </a:spcBef>
            </a:pPr>
            <a:r>
              <a:rPr lang="zh-CN" altLang="en-US" sz="2400" dirty="0">
                <a:latin typeface="宋体" panose="02010600030101010101" pitchFamily="2" charset="-122"/>
                <a:ea typeface="宋体" panose="02010600030101010101" pitchFamily="2" charset="-122"/>
              </a:rPr>
              <a:t>题分解成一个增量步骤序列的实现。由于每一层最多只影响</a:t>
            </a:r>
            <a:endParaRPr lang="zh-CN" altLang="en-US" sz="2400" dirty="0">
              <a:latin typeface="宋体" panose="02010600030101010101" pitchFamily="2" charset="-122"/>
              <a:ea typeface="宋体" panose="02010600030101010101" pitchFamily="2" charset="-122"/>
            </a:endParaRPr>
          </a:p>
          <a:p>
            <a:pPr marL="609600" indent="-609600">
              <a:lnSpc>
                <a:spcPct val="120000"/>
              </a:lnSpc>
              <a:spcBef>
                <a:spcPct val="20000"/>
              </a:spcBef>
            </a:pPr>
            <a:r>
              <a:rPr lang="zh-CN" altLang="en-US" sz="2400" dirty="0">
                <a:latin typeface="宋体" panose="02010600030101010101" pitchFamily="2" charset="-122"/>
                <a:ea typeface="宋体" panose="02010600030101010101" pitchFamily="2" charset="-122"/>
              </a:rPr>
              <a:t>两层，同时只要给相邻层提供相同的接口，允许每层用不同</a:t>
            </a:r>
            <a:endParaRPr lang="zh-CN" altLang="en-US" sz="2400" dirty="0">
              <a:latin typeface="宋体" panose="02010600030101010101" pitchFamily="2" charset="-122"/>
              <a:ea typeface="宋体" panose="02010600030101010101" pitchFamily="2" charset="-122"/>
            </a:endParaRPr>
          </a:p>
          <a:p>
            <a:pPr marL="609600" indent="-609600">
              <a:lnSpc>
                <a:spcPct val="120000"/>
              </a:lnSpc>
              <a:spcBef>
                <a:spcPct val="20000"/>
              </a:spcBef>
            </a:pPr>
            <a:r>
              <a:rPr lang="zh-CN" altLang="en-US" sz="2400" dirty="0">
                <a:latin typeface="宋体" panose="02010600030101010101" pitchFamily="2" charset="-122"/>
                <a:ea typeface="宋体" panose="02010600030101010101" pitchFamily="2" charset="-122"/>
              </a:rPr>
              <a:t>的方法实现，同样为软件复用提供了强大的支持。</a:t>
            </a:r>
            <a:endParaRPr lang="zh-CN" altLang="en-US" sz="2400" dirty="0">
              <a:latin typeface="宋体" panose="02010600030101010101" pitchFamily="2" charset="-122"/>
              <a:ea typeface="宋体" panose="02010600030101010101" pitchFamily="2" charset="-122"/>
            </a:endParaRPr>
          </a:p>
          <a:p>
            <a:pPr marL="609600" indent="-609600">
              <a:lnSpc>
                <a:spcPct val="120000"/>
              </a:lnSpc>
              <a:spcBef>
                <a:spcPct val="20000"/>
              </a:spcBef>
            </a:pPr>
            <a:r>
              <a:rPr lang="zh-CN" altLang="en-US" sz="2400" dirty="0">
                <a:latin typeface="宋体" panose="02010600030101010101" pitchFamily="2" charset="-122"/>
                <a:ea typeface="宋体" panose="02010600030101010101" pitchFamily="2" charset="-122"/>
              </a:rPr>
              <a:t>   层次结构具有以下</a:t>
            </a:r>
            <a:r>
              <a:rPr lang="zh-CN" altLang="en-US" sz="2400" dirty="0">
                <a:solidFill>
                  <a:srgbClr val="3333CC"/>
                </a:solidFill>
                <a:latin typeface="宋体" panose="02010600030101010101" pitchFamily="2" charset="-122"/>
                <a:ea typeface="宋体" panose="02010600030101010101" pitchFamily="2" charset="-122"/>
              </a:rPr>
              <a:t>优点</a:t>
            </a:r>
            <a:r>
              <a:rPr lang="en-US"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713105" indent="-440055">
              <a:lnSpc>
                <a:spcPct val="120000"/>
              </a:lnSpc>
              <a:spcBef>
                <a:spcPct val="20000"/>
              </a:spcBef>
              <a:buFont typeface="+mj-ea"/>
              <a:buAutoNum type="circleNumDbPlain"/>
            </a:pPr>
            <a:r>
              <a:rPr lang="zh-CN" altLang="en-US" sz="2400" dirty="0">
                <a:latin typeface="宋体" panose="02010600030101010101" pitchFamily="2" charset="-122"/>
                <a:ea typeface="宋体" panose="02010600030101010101" pitchFamily="2" charset="-122"/>
              </a:rPr>
              <a:t>支持基于抽象程度递增的系统设计，使设计者可以把          一个复杂系统</a:t>
            </a:r>
            <a:r>
              <a:rPr lang="zh-CN" altLang="en-US" sz="2400" b="1" dirty="0">
                <a:solidFill>
                  <a:srgbClr val="3366FF"/>
                </a:solidFill>
                <a:latin typeface="宋体" panose="02010600030101010101" pitchFamily="2" charset="-122"/>
                <a:ea typeface="宋体" panose="02010600030101010101" pitchFamily="2" charset="-122"/>
              </a:rPr>
              <a:t>按递增</a:t>
            </a:r>
            <a:r>
              <a:rPr lang="zh-CN" altLang="en-US" sz="2400" dirty="0">
                <a:latin typeface="宋体" panose="02010600030101010101" pitchFamily="2" charset="-122"/>
                <a:ea typeface="宋体" panose="02010600030101010101" pitchFamily="2" charset="-122"/>
              </a:rPr>
              <a:t>的步骤进行分解。 </a:t>
            </a:r>
            <a:endParaRPr lang="zh-CN" altLang="en-US" sz="2400" dirty="0">
              <a:latin typeface="宋体" panose="02010600030101010101" pitchFamily="2" charset="-122"/>
              <a:ea typeface="宋体" panose="02010600030101010101" pitchFamily="2" charset="-122"/>
            </a:endParaRPr>
          </a:p>
          <a:p>
            <a:pPr marL="713105" indent="-440055">
              <a:lnSpc>
                <a:spcPct val="120000"/>
              </a:lnSpc>
              <a:spcBef>
                <a:spcPct val="20000"/>
              </a:spcBef>
              <a:buFont typeface="+mj-ea"/>
              <a:buAutoNum type="circleNumDbPlain"/>
            </a:pPr>
            <a:r>
              <a:rPr lang="zh-CN" altLang="en-US" sz="2400" b="1" dirty="0">
                <a:solidFill>
                  <a:srgbClr val="3366FF"/>
                </a:solidFill>
                <a:latin typeface="宋体" panose="02010600030101010101" pitchFamily="2" charset="-122"/>
                <a:ea typeface="宋体" panose="02010600030101010101" pitchFamily="2" charset="-122"/>
              </a:rPr>
              <a:t>支持功能增强</a:t>
            </a:r>
            <a:r>
              <a:rPr lang="zh-CN" altLang="en-US" sz="2400" dirty="0">
                <a:latin typeface="宋体" panose="02010600030101010101" pitchFamily="2" charset="-122"/>
                <a:ea typeface="宋体" panose="02010600030101010101" pitchFamily="2" charset="-122"/>
              </a:rPr>
              <a:t>，因为每一层至多和相邻的上下层交          互，因此，功能的改变最多影响相邻的内外层。</a:t>
            </a:r>
            <a:endParaRPr lang="zh-CN" altLang="en-US" sz="24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428596" y="1571612"/>
            <a:ext cx="8280400" cy="4608512"/>
          </a:xfrm>
          <a:prstGeom prst="rect">
            <a:avLst/>
          </a:prstGeom>
          <a:noFill/>
          <a:ln w="9525">
            <a:noFill/>
            <a:miter lim="800000"/>
          </a:ln>
        </p:spPr>
        <p:txBody>
          <a:bodyPr/>
          <a:lstStyle/>
          <a:p>
            <a:pPr marL="628650" indent="-450850">
              <a:lnSpc>
                <a:spcPct val="120000"/>
              </a:lnSpc>
              <a:spcBef>
                <a:spcPct val="20000"/>
              </a:spcBef>
              <a:buFont typeface="+mj-ea"/>
              <a:buAutoNum type="circleNumDbPlain" startAt="3"/>
            </a:pPr>
            <a:r>
              <a:rPr lang="zh-CN" altLang="en-US" sz="2400" b="1" dirty="0">
                <a:solidFill>
                  <a:srgbClr val="3366FF"/>
                </a:solidFill>
                <a:latin typeface="宋体" panose="02010600030101010101" pitchFamily="2" charset="-122"/>
                <a:ea typeface="宋体" panose="02010600030101010101" pitchFamily="2" charset="-122"/>
              </a:rPr>
              <a:t>支持复用</a:t>
            </a:r>
            <a:r>
              <a:rPr lang="zh-CN" altLang="en-US" sz="2400" dirty="0">
                <a:ea typeface="楷体_GB2312" pitchFamily="49" charset="-122"/>
              </a:rPr>
              <a:t>。只要提供的服务接口定义不变，同一层的         不同实现可以交换使用。这样，就</a:t>
            </a:r>
            <a:r>
              <a:rPr lang="zh-CN" altLang="en-US" sz="2400" b="1" dirty="0">
                <a:solidFill>
                  <a:srgbClr val="00B050"/>
                </a:solidFill>
                <a:ea typeface="楷体_GB2312" pitchFamily="49" charset="-122"/>
              </a:rPr>
              <a:t>可以定义一组标准         的接口，从而允许各种不同的实现方法</a:t>
            </a:r>
            <a:r>
              <a:rPr lang="zh-CN" altLang="en-US" sz="2400" dirty="0">
                <a:ea typeface="楷体_GB2312" pitchFamily="49" charset="-122"/>
              </a:rPr>
              <a:t>。</a:t>
            </a:r>
            <a:endParaRPr lang="zh-CN" altLang="en-US" sz="2400" dirty="0">
              <a:ea typeface="楷体_GB2312" pitchFamily="49" charset="-122"/>
            </a:endParaRPr>
          </a:p>
          <a:p>
            <a:pPr marL="342900" indent="-342900">
              <a:lnSpc>
                <a:spcPct val="120000"/>
              </a:lnSpc>
              <a:spcBef>
                <a:spcPct val="20000"/>
              </a:spcBef>
            </a:pPr>
            <a:r>
              <a:rPr lang="zh-CN" altLang="en-US" sz="2400" dirty="0">
                <a:ea typeface="楷体_GB2312" pitchFamily="49" charset="-122"/>
              </a:rPr>
              <a:t>其</a:t>
            </a:r>
            <a:r>
              <a:rPr lang="zh-CN" altLang="en-US" sz="2400" dirty="0">
                <a:solidFill>
                  <a:srgbClr val="3333CC"/>
                </a:solidFill>
                <a:ea typeface="楷体_GB2312" pitchFamily="49" charset="-122"/>
              </a:rPr>
              <a:t>缺点</a:t>
            </a:r>
            <a:r>
              <a:rPr lang="zh-CN" altLang="en-US" sz="2400" dirty="0">
                <a:ea typeface="楷体_GB2312" pitchFamily="49" charset="-122"/>
              </a:rPr>
              <a:t>如下</a:t>
            </a:r>
            <a:r>
              <a:rPr lang="en-US" altLang="zh-CN" sz="2400" dirty="0">
                <a:ea typeface="楷体_GB2312" pitchFamily="49" charset="-122"/>
              </a:rPr>
              <a:t>:</a:t>
            </a:r>
            <a:endParaRPr lang="en-US" altLang="zh-CN" sz="2400" dirty="0">
              <a:ea typeface="楷体_GB2312" pitchFamily="49" charset="-122"/>
            </a:endParaRPr>
          </a:p>
          <a:p>
            <a:pPr marL="628650" indent="-450850">
              <a:lnSpc>
                <a:spcPct val="120000"/>
              </a:lnSpc>
              <a:spcBef>
                <a:spcPct val="20000"/>
              </a:spcBef>
              <a:buFont typeface="+mj-ea"/>
              <a:buAutoNum type="circleNumDbPlain"/>
            </a:pPr>
            <a:r>
              <a:rPr lang="zh-CN" altLang="en-US" sz="2400" b="1" dirty="0">
                <a:solidFill>
                  <a:srgbClr val="00B050"/>
                </a:solidFill>
                <a:ea typeface="楷体_GB2312" pitchFamily="49" charset="-122"/>
              </a:rPr>
              <a:t>并不是每个系统都可以很容易地划分为分层的模式</a:t>
            </a:r>
            <a:r>
              <a:rPr lang="zh-CN" altLang="en-US" sz="2400" dirty="0">
                <a:ea typeface="楷体_GB2312" pitchFamily="49" charset="-122"/>
              </a:rPr>
              <a:t>，        甚至即使一个系统的逻辑结构是层次化的，出于对系         统性能的考虑，系统设计师不得不把一些低级或高级         的功能综合起来。</a:t>
            </a:r>
            <a:endParaRPr lang="zh-CN" altLang="en-US" sz="2400" dirty="0">
              <a:ea typeface="楷体_GB2312" pitchFamily="49" charset="-122"/>
            </a:endParaRPr>
          </a:p>
          <a:p>
            <a:pPr marL="628650" indent="-450850">
              <a:lnSpc>
                <a:spcPct val="120000"/>
              </a:lnSpc>
              <a:spcBef>
                <a:spcPct val="20000"/>
              </a:spcBef>
              <a:buFont typeface="+mj-ea"/>
              <a:buAutoNum type="circleNumDbPlain"/>
            </a:pPr>
            <a:r>
              <a:rPr lang="zh-CN" altLang="en-US" sz="2400" b="1" dirty="0">
                <a:solidFill>
                  <a:srgbClr val="00B050"/>
                </a:solidFill>
                <a:ea typeface="楷体_GB2312" pitchFamily="49" charset="-122"/>
              </a:rPr>
              <a:t>很难找到一个合适的、正确的层次抽象方法</a:t>
            </a:r>
            <a:r>
              <a:rPr lang="zh-CN" altLang="en-US" sz="2400" dirty="0">
                <a:ea typeface="楷体_GB2312" pitchFamily="49" charset="-122"/>
              </a:rPr>
              <a:t>。</a:t>
            </a:r>
            <a:endParaRPr lang="zh-CN" altLang="en-US" sz="2400"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428596" y="2143116"/>
            <a:ext cx="3929090" cy="4392612"/>
          </a:xfrm>
          <a:prstGeom prst="rect">
            <a:avLst/>
          </a:prstGeom>
          <a:noFill/>
          <a:ln w="9525">
            <a:noFill/>
            <a:miter lim="800000"/>
          </a:ln>
        </p:spPr>
        <p:txBody>
          <a:bodyPr/>
          <a:lstStyle/>
          <a:p>
            <a:pPr marL="342900" indent="-342900" algn="just">
              <a:spcBef>
                <a:spcPct val="20000"/>
              </a:spcBef>
            </a:pPr>
            <a:r>
              <a:rPr lang="zh-CN" altLang="en-US" sz="2400" dirty="0">
                <a:solidFill>
                  <a:srgbClr val="CC0000"/>
                </a:solidFill>
                <a:latin typeface="宋体" panose="02010600030101010101" pitchFamily="2" charset="-122"/>
                <a:ea typeface="宋体" panose="02010600030101010101" pitchFamily="2" charset="-122"/>
              </a:rPr>
              <a:t>  数据库系统</a:t>
            </a:r>
            <a:r>
              <a:rPr lang="zh-CN" altLang="en-US" sz="2400" dirty="0">
                <a:latin typeface="宋体" panose="02010600030101010101" pitchFamily="2" charset="-122"/>
                <a:ea typeface="宋体" panose="02010600030101010101" pitchFamily="2" charset="-122"/>
              </a:rPr>
              <a:t>、</a:t>
            </a:r>
            <a:r>
              <a:rPr lang="zh-CN" altLang="en-US" sz="2400" dirty="0">
                <a:solidFill>
                  <a:srgbClr val="CC0000"/>
                </a:solidFill>
                <a:latin typeface="宋体" panose="02010600030101010101" pitchFamily="2" charset="-122"/>
                <a:ea typeface="宋体" panose="02010600030101010101" pitchFamily="2" charset="-122"/>
              </a:rPr>
              <a:t>超文本系统</a:t>
            </a:r>
            <a:endParaRPr lang="zh-CN" altLang="en-US" sz="2400" dirty="0">
              <a:solidFill>
                <a:srgbClr val="CC0000"/>
              </a:solidFill>
              <a:latin typeface="宋体" panose="02010600030101010101" pitchFamily="2" charset="-122"/>
              <a:ea typeface="宋体" panose="02010600030101010101" pitchFamily="2" charset="-122"/>
            </a:endParaRPr>
          </a:p>
          <a:p>
            <a:pPr marL="342900" indent="-342900" algn="just">
              <a:spcBef>
                <a:spcPct val="20000"/>
              </a:spcBef>
            </a:pPr>
            <a:r>
              <a:rPr lang="zh-CN" altLang="en-US" sz="2400" dirty="0">
                <a:latin typeface="宋体" panose="02010600030101010101" pitchFamily="2" charset="-122"/>
                <a:ea typeface="宋体" panose="02010600030101010101" pitchFamily="2" charset="-122"/>
              </a:rPr>
              <a:t>和</a:t>
            </a:r>
            <a:r>
              <a:rPr lang="zh-CN" altLang="en-US" sz="2400" dirty="0">
                <a:solidFill>
                  <a:srgbClr val="CC0000"/>
                </a:solidFill>
                <a:latin typeface="宋体" panose="02010600030101010101" pitchFamily="2" charset="-122"/>
                <a:ea typeface="宋体" panose="02010600030101010101" pitchFamily="2" charset="-122"/>
              </a:rPr>
              <a:t>黑板系统</a:t>
            </a:r>
            <a:r>
              <a:rPr lang="zh-CN" altLang="en-US" sz="2400" dirty="0">
                <a:latin typeface="宋体" panose="02010600030101010101" pitchFamily="2" charset="-122"/>
                <a:ea typeface="宋体" panose="02010600030101010101" pitchFamily="2" charset="-122"/>
              </a:rPr>
              <a:t>都属于仓库风</a:t>
            </a:r>
            <a:endParaRPr lang="zh-CN" altLang="en-US" sz="2400" dirty="0">
              <a:latin typeface="宋体" panose="02010600030101010101" pitchFamily="2" charset="-122"/>
              <a:ea typeface="宋体" panose="02010600030101010101" pitchFamily="2" charset="-122"/>
            </a:endParaRPr>
          </a:p>
          <a:p>
            <a:pPr marL="342900" indent="-342900" algn="just">
              <a:spcBef>
                <a:spcPct val="20000"/>
              </a:spcBef>
            </a:pPr>
            <a:r>
              <a:rPr lang="zh-CN" altLang="en-US" sz="2400" dirty="0">
                <a:latin typeface="宋体" panose="02010600030101010101" pitchFamily="2" charset="-122"/>
                <a:ea typeface="宋体" panose="02010600030101010101" pitchFamily="2" charset="-122"/>
              </a:rPr>
              <a:t>格。在这种风格中，数据</a:t>
            </a:r>
            <a:endParaRPr lang="zh-CN" altLang="en-US" sz="2400" dirty="0">
              <a:latin typeface="宋体" panose="02010600030101010101" pitchFamily="2" charset="-122"/>
              <a:ea typeface="宋体" panose="02010600030101010101" pitchFamily="2" charset="-122"/>
            </a:endParaRPr>
          </a:p>
          <a:p>
            <a:pPr marL="342900" indent="-342900" algn="just">
              <a:spcBef>
                <a:spcPct val="20000"/>
              </a:spcBef>
            </a:pPr>
            <a:r>
              <a:rPr lang="zh-CN" altLang="en-US" sz="2400" dirty="0">
                <a:latin typeface="宋体" panose="02010600030101010101" pitchFamily="2" charset="-122"/>
                <a:ea typeface="宋体" panose="02010600030101010101" pitchFamily="2" charset="-122"/>
              </a:rPr>
              <a:t>仓库（如文件或数据库）</a:t>
            </a:r>
            <a:endParaRPr lang="zh-CN" altLang="en-US" sz="2400" dirty="0">
              <a:latin typeface="宋体" panose="02010600030101010101" pitchFamily="2" charset="-122"/>
              <a:ea typeface="宋体" panose="02010600030101010101" pitchFamily="2" charset="-122"/>
            </a:endParaRPr>
          </a:p>
          <a:p>
            <a:pPr marL="342900" indent="-342900" algn="just">
              <a:spcBef>
                <a:spcPct val="20000"/>
              </a:spcBef>
            </a:pPr>
            <a:r>
              <a:rPr lang="zh-CN" altLang="en-US" sz="2400" dirty="0">
                <a:latin typeface="宋体" panose="02010600030101010101" pitchFamily="2" charset="-122"/>
                <a:ea typeface="宋体" panose="02010600030101010101" pitchFamily="2" charset="-122"/>
              </a:rPr>
              <a:t>位于这种体系结构的中心，</a:t>
            </a:r>
            <a:endParaRPr lang="zh-CN" altLang="en-US" sz="2400" dirty="0">
              <a:latin typeface="宋体" panose="02010600030101010101" pitchFamily="2" charset="-122"/>
              <a:ea typeface="宋体" panose="02010600030101010101" pitchFamily="2" charset="-122"/>
            </a:endParaRPr>
          </a:p>
          <a:p>
            <a:pPr marL="342900" indent="-342900" algn="just">
              <a:spcBef>
                <a:spcPct val="20000"/>
              </a:spcBef>
            </a:pPr>
            <a:r>
              <a:rPr lang="zh-CN" altLang="en-US" sz="2400" dirty="0">
                <a:latin typeface="宋体" panose="02010600030101010101" pitchFamily="2" charset="-122"/>
                <a:ea typeface="宋体" panose="02010600030101010101" pitchFamily="2" charset="-122"/>
              </a:rPr>
              <a:t>其他构件会经常访问该数</a:t>
            </a:r>
            <a:endParaRPr lang="zh-CN" altLang="en-US" sz="2400" dirty="0">
              <a:latin typeface="宋体" panose="02010600030101010101" pitchFamily="2" charset="-122"/>
              <a:ea typeface="宋体" panose="02010600030101010101" pitchFamily="2" charset="-122"/>
            </a:endParaRPr>
          </a:p>
          <a:p>
            <a:pPr marL="342900" indent="-342900" algn="just">
              <a:spcBef>
                <a:spcPct val="20000"/>
              </a:spcBef>
            </a:pPr>
            <a:r>
              <a:rPr lang="zh-CN" altLang="en-US" sz="2400" dirty="0">
                <a:latin typeface="宋体" panose="02010600030101010101" pitchFamily="2" charset="-122"/>
                <a:ea typeface="宋体" panose="02010600030101010101" pitchFamily="2" charset="-122"/>
              </a:rPr>
              <a:t>据仓库，并对仓库中的数</a:t>
            </a:r>
            <a:endParaRPr lang="zh-CN" altLang="en-US" sz="2400" dirty="0">
              <a:latin typeface="宋体" panose="02010600030101010101" pitchFamily="2" charset="-122"/>
              <a:ea typeface="宋体" panose="02010600030101010101" pitchFamily="2" charset="-122"/>
            </a:endParaRPr>
          </a:p>
          <a:p>
            <a:pPr marL="342900" indent="-342900" algn="just">
              <a:spcBef>
                <a:spcPct val="20000"/>
              </a:spcBef>
            </a:pPr>
            <a:r>
              <a:rPr lang="zh-CN" altLang="en-US" sz="2400" dirty="0">
                <a:latin typeface="宋体" panose="02010600030101010101" pitchFamily="2" charset="-122"/>
                <a:ea typeface="宋体" panose="02010600030101010101" pitchFamily="2" charset="-122"/>
              </a:rPr>
              <a:t>据进行增加、修改或删除</a:t>
            </a:r>
            <a:endParaRPr lang="zh-CN" altLang="en-US" sz="2400" dirty="0">
              <a:latin typeface="宋体" panose="02010600030101010101" pitchFamily="2" charset="-122"/>
              <a:ea typeface="宋体" panose="02010600030101010101" pitchFamily="2" charset="-122"/>
            </a:endParaRPr>
          </a:p>
          <a:p>
            <a:pPr marL="342900" indent="-342900" algn="just">
              <a:spcBef>
                <a:spcPct val="20000"/>
              </a:spcBef>
            </a:pPr>
            <a:r>
              <a:rPr lang="zh-CN" altLang="en-US" sz="2400" dirty="0">
                <a:latin typeface="宋体" panose="02010600030101010101" pitchFamily="2" charset="-122"/>
                <a:ea typeface="宋体" panose="02010600030101010101" pitchFamily="2" charset="-122"/>
              </a:rPr>
              <a:t>操作。右图为一个典型的</a:t>
            </a:r>
            <a:endParaRPr lang="zh-CN" altLang="en-US" sz="2400" dirty="0">
              <a:latin typeface="宋体" panose="02010600030101010101" pitchFamily="2" charset="-122"/>
              <a:ea typeface="宋体" panose="02010600030101010101" pitchFamily="2" charset="-122"/>
            </a:endParaRPr>
          </a:p>
          <a:p>
            <a:pPr marL="342900" indent="-342900" algn="just">
              <a:spcBef>
                <a:spcPct val="20000"/>
              </a:spcBef>
            </a:pPr>
            <a:r>
              <a:rPr lang="zh-CN" altLang="en-US" sz="2400" dirty="0">
                <a:latin typeface="宋体" panose="02010600030101010101" pitchFamily="2" charset="-122"/>
                <a:ea typeface="宋体" panose="02010600030101010101" pitchFamily="2" charset="-122"/>
              </a:rPr>
              <a:t>仓库风格的体系结构。</a:t>
            </a:r>
            <a:endParaRPr lang="zh-CN" altLang="en-US" sz="2400" dirty="0">
              <a:latin typeface="宋体" panose="02010600030101010101" pitchFamily="2" charset="-122"/>
              <a:ea typeface="宋体" panose="02010600030101010101" pitchFamily="2" charset="-122"/>
            </a:endParaRPr>
          </a:p>
        </p:txBody>
      </p:sp>
      <p:sp>
        <p:nvSpPr>
          <p:cNvPr id="2052" name="Rectangle 7"/>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2053" name="Rectangle 9"/>
          <p:cNvSpPr>
            <a:spLocks noChangeArrowheads="1"/>
          </p:cNvSpPr>
          <p:nvPr/>
        </p:nvSpPr>
        <p:spPr bwMode="auto">
          <a:xfrm>
            <a:off x="0" y="3338513"/>
            <a:ext cx="9144000" cy="0"/>
          </a:xfrm>
          <a:prstGeom prst="rect">
            <a:avLst/>
          </a:prstGeom>
          <a:noFill/>
          <a:ln w="9525">
            <a:noFill/>
            <a:miter lim="800000"/>
          </a:ln>
        </p:spPr>
        <p:txBody>
          <a:bodyPr wrap="none" anchor="ctr">
            <a:spAutoFit/>
          </a:bodyPr>
          <a:lstStyle/>
          <a:p>
            <a:endParaRPr lang="zh-CN" altLang="en-US"/>
          </a:p>
        </p:txBody>
      </p:sp>
      <p:sp>
        <p:nvSpPr>
          <p:cNvPr id="2054" name="Rectangle 11"/>
          <p:cNvSpPr>
            <a:spLocks noChangeArrowheads="1"/>
          </p:cNvSpPr>
          <p:nvPr/>
        </p:nvSpPr>
        <p:spPr bwMode="auto">
          <a:xfrm>
            <a:off x="0" y="3338513"/>
            <a:ext cx="9144000" cy="0"/>
          </a:xfrm>
          <a:prstGeom prst="rect">
            <a:avLst/>
          </a:prstGeom>
          <a:noFill/>
          <a:ln w="9525">
            <a:noFill/>
            <a:miter lim="800000"/>
          </a:ln>
        </p:spPr>
        <p:txBody>
          <a:bodyPr wrap="none" anchor="ctr">
            <a:spAutoFit/>
          </a:bodyPr>
          <a:lstStyle/>
          <a:p>
            <a:endParaRPr lang="zh-CN" altLang="en-US"/>
          </a:p>
        </p:txBody>
      </p:sp>
      <p:sp>
        <p:nvSpPr>
          <p:cNvPr id="2055" name="Rectangle 13"/>
          <p:cNvSpPr>
            <a:spLocks noChangeArrowheads="1"/>
          </p:cNvSpPr>
          <p:nvPr/>
        </p:nvSpPr>
        <p:spPr bwMode="auto">
          <a:xfrm>
            <a:off x="0" y="3333750"/>
            <a:ext cx="9144000" cy="0"/>
          </a:xfrm>
          <a:prstGeom prst="rect">
            <a:avLst/>
          </a:prstGeom>
          <a:noFill/>
          <a:ln w="9525">
            <a:noFill/>
            <a:miter lim="800000"/>
          </a:ln>
        </p:spPr>
        <p:txBody>
          <a:bodyPr wrap="none" anchor="ctr">
            <a:spAutoFit/>
          </a:bodyPr>
          <a:lstStyle/>
          <a:p>
            <a:endParaRPr lang="zh-CN" altLang="en-US"/>
          </a:p>
        </p:txBody>
      </p:sp>
      <p:sp>
        <p:nvSpPr>
          <p:cNvPr id="2056" name="Rectangle 15"/>
          <p:cNvSpPr>
            <a:spLocks noChangeArrowheads="1"/>
          </p:cNvSpPr>
          <p:nvPr/>
        </p:nvSpPr>
        <p:spPr bwMode="auto">
          <a:xfrm>
            <a:off x="0" y="3338513"/>
            <a:ext cx="9144000" cy="0"/>
          </a:xfrm>
          <a:prstGeom prst="rect">
            <a:avLst/>
          </a:prstGeom>
          <a:noFill/>
          <a:ln w="9525">
            <a:noFill/>
            <a:miter lim="800000"/>
          </a:ln>
        </p:spPr>
        <p:txBody>
          <a:bodyPr wrap="none" anchor="ctr">
            <a:spAutoFit/>
          </a:bodyPr>
          <a:lstStyle/>
          <a:p>
            <a:endParaRPr lang="zh-CN" altLang="en-US"/>
          </a:p>
        </p:txBody>
      </p:sp>
      <p:sp>
        <p:nvSpPr>
          <p:cNvPr id="2058" name="Rectangle 17"/>
          <p:cNvSpPr>
            <a:spLocks noChangeArrowheads="1"/>
          </p:cNvSpPr>
          <p:nvPr/>
        </p:nvSpPr>
        <p:spPr bwMode="auto">
          <a:xfrm>
            <a:off x="500034" y="1500174"/>
            <a:ext cx="8229600" cy="720725"/>
          </a:xfrm>
          <a:prstGeom prst="rect">
            <a:avLst/>
          </a:prstGeom>
          <a:noFill/>
          <a:ln w="9525">
            <a:noFill/>
            <a:miter lim="800000"/>
          </a:ln>
        </p:spPr>
        <p:txBody>
          <a:bodyPr/>
          <a:lstStyle/>
          <a:p>
            <a:pPr marL="342900" indent="-342900">
              <a:spcBef>
                <a:spcPct val="20000"/>
              </a:spcBef>
              <a:buFont typeface="Wingdings" panose="05000000000000000000" pitchFamily="2" charset="2"/>
              <a:buChar char="l"/>
            </a:pPr>
            <a:r>
              <a:rPr lang="zh-CN" altLang="en-US" sz="3200" b="1" dirty="0">
                <a:solidFill>
                  <a:srgbClr val="CC0000"/>
                </a:solidFill>
                <a:ea typeface="楷体_GB2312" pitchFamily="49" charset="-122"/>
              </a:rPr>
              <a:t>仓库风格</a:t>
            </a:r>
            <a:r>
              <a:rPr lang="zh-CN" altLang="en-US" sz="3200" b="1" dirty="0"/>
              <a:t> </a:t>
            </a:r>
            <a:endParaRPr lang="zh-CN" altLang="en-US" sz="3200" b="1" dirty="0"/>
          </a:p>
        </p:txBody>
      </p:sp>
      <p:sp>
        <p:nvSpPr>
          <p:cNvPr id="2059" name="Rectangle 19"/>
          <p:cNvSpPr>
            <a:spLocks noChangeArrowheads="1"/>
          </p:cNvSpPr>
          <p:nvPr/>
        </p:nvSpPr>
        <p:spPr bwMode="auto">
          <a:xfrm>
            <a:off x="0" y="2138363"/>
            <a:ext cx="9144000" cy="0"/>
          </a:xfrm>
          <a:prstGeom prst="rect">
            <a:avLst/>
          </a:prstGeom>
          <a:noFill/>
          <a:ln w="9525">
            <a:noFill/>
            <a:miter lim="800000"/>
          </a:ln>
        </p:spPr>
        <p:txBody>
          <a:bodyPr wrap="none" anchor="ctr">
            <a:spAutoFit/>
          </a:bodyPr>
          <a:lstStyle/>
          <a:p>
            <a:endParaRPr lang="zh-CN" altLang="en-US"/>
          </a:p>
        </p:txBody>
      </p:sp>
      <p:graphicFrame>
        <p:nvGraphicFramePr>
          <p:cNvPr id="2050" name="Object 18"/>
          <p:cNvGraphicFramePr>
            <a:graphicFrameLocks noChangeAspect="1"/>
          </p:cNvGraphicFramePr>
          <p:nvPr/>
        </p:nvGraphicFramePr>
        <p:xfrm>
          <a:off x="4398227" y="1700213"/>
          <a:ext cx="4566386" cy="4157679"/>
        </p:xfrm>
        <a:graphic>
          <a:graphicData uri="http://schemas.openxmlformats.org/presentationml/2006/ole">
            <mc:AlternateContent xmlns:mc="http://schemas.openxmlformats.org/markup-compatibility/2006">
              <mc:Choice xmlns:v="urn:schemas-microsoft-com:vml" Requires="v">
                <p:oleObj spid="_x0000_s2" name="图片" r:id="rId1" imgW="54311550" imgH="34147125" progId="Word.Picture.8">
                  <p:embed/>
                </p:oleObj>
              </mc:Choice>
              <mc:Fallback>
                <p:oleObj name="图片" r:id="rId1" imgW="54311550" imgH="34147125" progId="Word.Picture.8">
                  <p:embed/>
                  <p:pic>
                    <p:nvPicPr>
                      <p:cNvPr id="0" name="Object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27" y="1700213"/>
                        <a:ext cx="4566386" cy="41576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13" name="灯片编号占位符 12"/>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xfrm>
            <a:off x="428596" y="1500174"/>
            <a:ext cx="8229600" cy="2376487"/>
          </a:xfrm>
        </p:spPr>
        <p:txBody>
          <a:bodyPr/>
          <a:lstStyle/>
          <a:p>
            <a:pPr eaLnBrk="1" hangingPunct="1">
              <a:buFontTx/>
              <a:buNone/>
            </a:pPr>
            <a:r>
              <a:rPr lang="zh-CN" altLang="en-US" sz="2400" dirty="0">
                <a:ea typeface="楷体_GB2312" pitchFamily="49" charset="-122"/>
              </a:rPr>
              <a:t>     </a:t>
            </a:r>
            <a:r>
              <a:rPr lang="zh-CN" altLang="en-US" sz="2400" b="1" dirty="0">
                <a:solidFill>
                  <a:srgbClr val="3366FF"/>
                </a:solidFill>
                <a:ea typeface="楷体_GB2312" pitchFamily="49" charset="-122"/>
              </a:rPr>
              <a:t>如果把中心存储库变换成“黑板”</a:t>
            </a:r>
            <a:r>
              <a:rPr lang="zh-CN" altLang="en-US" sz="2400" dirty="0">
                <a:ea typeface="楷体_GB2312" pitchFamily="49" charset="-122"/>
              </a:rPr>
              <a:t>，黑板构件负责协</a:t>
            </a:r>
            <a:endParaRPr lang="zh-CN" altLang="en-US" sz="2400" dirty="0">
              <a:ea typeface="楷体_GB2312" pitchFamily="49" charset="-122"/>
            </a:endParaRPr>
          </a:p>
          <a:p>
            <a:pPr eaLnBrk="1" hangingPunct="1">
              <a:buFontTx/>
              <a:buNone/>
            </a:pPr>
            <a:r>
              <a:rPr lang="zh-CN" altLang="en-US" sz="2400" dirty="0">
                <a:ea typeface="楷体_GB2312" pitchFamily="49" charset="-122"/>
              </a:rPr>
              <a:t>调信息在客户间的传递，当用户感兴趣的数据发生变化时，</a:t>
            </a:r>
            <a:endParaRPr lang="zh-CN" altLang="en-US" sz="2400" dirty="0">
              <a:ea typeface="楷体_GB2312" pitchFamily="49" charset="-122"/>
            </a:endParaRPr>
          </a:p>
          <a:p>
            <a:pPr eaLnBrk="1" hangingPunct="1">
              <a:buFontTx/>
              <a:buNone/>
            </a:pPr>
            <a:r>
              <a:rPr lang="zh-CN" altLang="en-US" sz="2400" dirty="0">
                <a:ea typeface="楷体_GB2312" pitchFamily="49" charset="-122"/>
              </a:rPr>
              <a:t>它将通知客户软件。黑板系统的组成如下图所示。</a:t>
            </a:r>
            <a:r>
              <a:rPr lang="zh-CN" altLang="en-US" sz="2400" b="1" dirty="0">
                <a:solidFill>
                  <a:srgbClr val="3366FF"/>
                </a:solidFill>
                <a:ea typeface="楷体_GB2312" pitchFamily="49" charset="-122"/>
              </a:rPr>
              <a:t>黑板系统</a:t>
            </a:r>
            <a:endParaRPr lang="zh-CN" altLang="en-US" sz="2400" b="1" dirty="0">
              <a:solidFill>
                <a:srgbClr val="3366FF"/>
              </a:solidFill>
              <a:ea typeface="楷体_GB2312" pitchFamily="49" charset="-122"/>
            </a:endParaRPr>
          </a:p>
          <a:p>
            <a:pPr eaLnBrk="1" hangingPunct="1">
              <a:buFontTx/>
              <a:buNone/>
            </a:pPr>
            <a:r>
              <a:rPr lang="zh-CN" altLang="en-US" sz="2400" b="1" dirty="0">
                <a:solidFill>
                  <a:srgbClr val="3366FF"/>
                </a:solidFill>
                <a:ea typeface="楷体_GB2312" pitchFamily="49" charset="-122"/>
              </a:rPr>
              <a:t>的传统应用是信号处理领域，如语音和模式识别。</a:t>
            </a:r>
            <a:r>
              <a:rPr lang="zh-CN" altLang="en-US" sz="2400" dirty="0">
                <a:ea typeface="楷体_GB2312" pitchFamily="49" charset="-122"/>
              </a:rPr>
              <a:t>另一应用</a:t>
            </a:r>
            <a:endParaRPr lang="zh-CN" altLang="en-US" sz="2400" dirty="0">
              <a:ea typeface="楷体_GB2312" pitchFamily="49" charset="-122"/>
            </a:endParaRPr>
          </a:p>
          <a:p>
            <a:pPr eaLnBrk="1" hangingPunct="1">
              <a:buFontTx/>
              <a:buNone/>
            </a:pPr>
            <a:r>
              <a:rPr lang="zh-CN" altLang="en-US" sz="2400" dirty="0">
                <a:ea typeface="楷体_GB2312" pitchFamily="49" charset="-122"/>
              </a:rPr>
              <a:t>是松耦合代理数据共享存取。</a:t>
            </a:r>
            <a:endParaRPr lang="zh-CN" altLang="en-US" dirty="0">
              <a:ea typeface="宋体" panose="02010600030101010101" pitchFamily="2" charset="-122"/>
            </a:endParaRPr>
          </a:p>
        </p:txBody>
      </p:sp>
      <p:pic>
        <p:nvPicPr>
          <p:cNvPr id="27652" name="Picture 7"/>
          <p:cNvPicPr>
            <a:picLocks noChangeAspect="1" noChangeArrowheads="1"/>
          </p:cNvPicPr>
          <p:nvPr/>
        </p:nvPicPr>
        <p:blipFill>
          <a:blip r:embed="rId1"/>
          <a:srcRect/>
          <a:stretch>
            <a:fillRect/>
          </a:stretch>
        </p:blipFill>
        <p:spPr bwMode="auto">
          <a:xfrm>
            <a:off x="3000364" y="3786190"/>
            <a:ext cx="4106860" cy="2733949"/>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典型的体系结构风格</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4.1 </a:t>
            </a:r>
            <a:r>
              <a:rPr lang="zh-CN" altLang="en-US" dirty="0"/>
              <a:t>软件体系结构与设计模式</a:t>
            </a:r>
            <a:endParaRPr lang="zh-CN" altLang="en-US" dirty="0"/>
          </a:p>
        </p:txBody>
      </p:sp>
      <p:sp>
        <p:nvSpPr>
          <p:cNvPr id="8195" name="Rectangle 3"/>
          <p:cNvSpPr>
            <a:spLocks noGrp="1" noChangeArrowheads="1"/>
          </p:cNvSpPr>
          <p:nvPr>
            <p:ph type="body" idx="1"/>
          </p:nvPr>
        </p:nvSpPr>
        <p:spPr>
          <a:xfrm>
            <a:off x="714348" y="1600200"/>
            <a:ext cx="7972452" cy="4525963"/>
          </a:xfrm>
        </p:spPr>
        <p:txBody>
          <a:bodyPr/>
          <a:lstStyle/>
          <a:p>
            <a:pPr marL="542925" eaLnBrk="1" hangingPunct="1">
              <a:buNone/>
            </a:pPr>
            <a:r>
              <a:rPr lang="en-US" altLang="zh-CN" sz="2800" b="1" dirty="0">
                <a:ea typeface="宋体" panose="02010600030101010101" pitchFamily="2" charset="-122"/>
              </a:rPr>
              <a:t>4.1.1   </a:t>
            </a:r>
            <a:r>
              <a:rPr lang="zh-CN" altLang="en-US" sz="2800" b="1" dirty="0">
                <a:ea typeface="宋体" panose="02010600030101010101" pitchFamily="2" charset="-122"/>
              </a:rPr>
              <a:t>软件体系结构的基本概念</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4.1.2   </a:t>
            </a:r>
            <a:r>
              <a:rPr lang="zh-CN" altLang="en-US" sz="2800" b="1" dirty="0">
                <a:ea typeface="宋体" panose="02010600030101010101" pitchFamily="2" charset="-122"/>
              </a:rPr>
              <a:t>典型的软件体系结构风格</a:t>
            </a:r>
            <a:endParaRPr lang="zh-CN" altLang="en-US" sz="2800" b="1" dirty="0">
              <a:ea typeface="宋体" panose="02010600030101010101" pitchFamily="2" charset="-122"/>
            </a:endParaRPr>
          </a:p>
          <a:p>
            <a:pPr marL="542925" eaLnBrk="1" hangingPunct="1">
              <a:buNone/>
            </a:pPr>
            <a:r>
              <a:rPr lang="en-US" altLang="zh-CN" sz="2800" b="1" dirty="0">
                <a:solidFill>
                  <a:srgbClr val="00FF00"/>
                </a:solidFill>
                <a:ea typeface="宋体" panose="02010600030101010101" pitchFamily="2" charset="-122"/>
              </a:rPr>
              <a:t>4.1.3   </a:t>
            </a:r>
            <a:r>
              <a:rPr lang="zh-CN" altLang="en-US" sz="2800" b="1" dirty="0">
                <a:solidFill>
                  <a:srgbClr val="00FF00"/>
                </a:solidFill>
                <a:ea typeface="宋体" panose="02010600030101010101" pitchFamily="2" charset="-122"/>
              </a:rPr>
              <a:t>特定领域的软件体系结构</a:t>
            </a:r>
            <a:endParaRPr lang="zh-CN" altLang="en-US" sz="2800" b="1" dirty="0">
              <a:solidFill>
                <a:srgbClr val="00FF00"/>
              </a:solidFill>
              <a:ea typeface="宋体" panose="02010600030101010101" pitchFamily="2" charset="-122"/>
            </a:endParaRPr>
          </a:p>
          <a:p>
            <a:pPr marL="542925" eaLnBrk="1" hangingPunct="1">
              <a:buNone/>
            </a:pPr>
            <a:r>
              <a:rPr lang="en-US" altLang="zh-CN" sz="2800" b="1" dirty="0">
                <a:ea typeface="宋体" panose="02010600030101010101" pitchFamily="2" charset="-122"/>
              </a:rPr>
              <a:t>4.1.4   </a:t>
            </a:r>
            <a:r>
              <a:rPr lang="zh-CN" altLang="en-US" sz="2800" b="1" dirty="0">
                <a:ea typeface="宋体" panose="02010600030101010101" pitchFamily="2" charset="-122"/>
              </a:rPr>
              <a:t>分布式系统结构</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4.1.5   </a:t>
            </a:r>
            <a:r>
              <a:rPr lang="zh-CN" altLang="en-US" sz="2800" b="1" dirty="0">
                <a:ea typeface="宋体" panose="02010600030101010101" pitchFamily="2" charset="-122"/>
              </a:rPr>
              <a:t>体系结构框架</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4.1.6   </a:t>
            </a:r>
            <a:r>
              <a:rPr lang="zh-CN" altLang="en-US" sz="2800" b="1" dirty="0">
                <a:ea typeface="宋体" panose="02010600030101010101" pitchFamily="2" charset="-122"/>
              </a:rPr>
              <a:t>设计模式</a:t>
            </a:r>
            <a:endParaRPr lang="zh-CN" altLang="en-US" sz="2800" b="1" dirty="0">
              <a:ea typeface="宋体" panose="02010600030101010101" pitchFamily="2" charset="-122"/>
            </a:endParaRPr>
          </a:p>
          <a:p>
            <a:pPr eaLnBrk="1" hangingPunct="1"/>
            <a:endParaRPr lang="zh-CN" altLang="en-US" sz="2800" b="1" dirty="0">
              <a:ea typeface="宋体" panose="02010600030101010101" pitchFamily="2" charset="-122"/>
            </a:endParaRPr>
          </a:p>
          <a:p>
            <a:pPr eaLnBrk="1" hangingPunct="1"/>
            <a:endParaRPr lang="en-US" altLang="zh-CN" sz="2800" b="1"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500034" y="1714488"/>
            <a:ext cx="8207375" cy="3778250"/>
          </a:xfrm>
        </p:spPr>
        <p:txBody>
          <a:bodyPr/>
          <a:lstStyle/>
          <a:p>
            <a:pPr eaLnBrk="1" hangingPunct="1">
              <a:lnSpc>
                <a:spcPct val="120000"/>
              </a:lnSpc>
              <a:spcAft>
                <a:spcPts val="1200"/>
              </a:spcAft>
              <a:buClr>
                <a:schemeClr val="accent2"/>
              </a:buClr>
              <a:buSzPct val="75000"/>
              <a:buFont typeface="Wingdings" panose="05000000000000000000" pitchFamily="2" charset="2"/>
              <a:buChar char="Ø"/>
            </a:pPr>
            <a:r>
              <a:rPr lang="zh-CN" altLang="en-US" sz="2800" dirty="0">
                <a:ea typeface="楷体_GB2312" pitchFamily="49" charset="-122"/>
              </a:rPr>
              <a:t>特定的应用还需要特定的体系结构模型。这些体系结构模型称为</a:t>
            </a:r>
            <a:r>
              <a:rPr lang="zh-CN" altLang="en-US" sz="2800" b="1" dirty="0">
                <a:solidFill>
                  <a:srgbClr val="00B050"/>
                </a:solidFill>
                <a:ea typeface="楷体_GB2312" pitchFamily="49" charset="-122"/>
              </a:rPr>
              <a:t>领域相关的体系结构</a:t>
            </a:r>
            <a:r>
              <a:rPr lang="zh-CN" altLang="en-US" sz="2800" dirty="0">
                <a:ea typeface="楷体_GB2312" pitchFamily="49" charset="-122"/>
              </a:rPr>
              <a:t>。</a:t>
            </a:r>
            <a:endParaRPr lang="zh-CN" altLang="en-US" sz="2800" dirty="0">
              <a:ea typeface="楷体_GB2312" pitchFamily="49" charset="-122"/>
            </a:endParaRPr>
          </a:p>
          <a:p>
            <a:pPr eaLnBrk="1" hangingPunct="1">
              <a:lnSpc>
                <a:spcPct val="120000"/>
              </a:lnSpc>
              <a:spcAft>
                <a:spcPts val="1200"/>
              </a:spcAft>
              <a:buClr>
                <a:schemeClr val="accent2"/>
              </a:buClr>
              <a:buSzPct val="75000"/>
              <a:buFont typeface="Wingdings" panose="05000000000000000000" pitchFamily="2" charset="2"/>
              <a:buChar char="Ø"/>
            </a:pPr>
            <a:r>
              <a:rPr lang="zh-CN" altLang="en-US" sz="2800" dirty="0">
                <a:ea typeface="楷体_GB2312" pitchFamily="49" charset="-122"/>
              </a:rPr>
              <a:t>有两种领域相关的体系结构模型：</a:t>
            </a:r>
            <a:r>
              <a:rPr lang="zh-CN" altLang="en-US" sz="2800" b="1" dirty="0">
                <a:solidFill>
                  <a:srgbClr val="CC0000"/>
                </a:solidFill>
                <a:ea typeface="楷体_GB2312" pitchFamily="49" charset="-122"/>
              </a:rPr>
              <a:t>类属模型</a:t>
            </a:r>
            <a:r>
              <a:rPr lang="zh-CN" altLang="en-US" sz="2800" dirty="0">
                <a:ea typeface="楷体_GB2312" pitchFamily="49" charset="-122"/>
              </a:rPr>
              <a:t>（</a:t>
            </a:r>
            <a:r>
              <a:rPr lang="en-US" altLang="zh-CN" sz="2800" dirty="0">
                <a:ea typeface="楷体_GB2312" pitchFamily="49" charset="-122"/>
              </a:rPr>
              <a:t>generic model</a:t>
            </a:r>
            <a:r>
              <a:rPr lang="zh-CN" altLang="en-US" sz="2800" dirty="0">
                <a:ea typeface="楷体_GB2312" pitchFamily="49" charset="-122"/>
              </a:rPr>
              <a:t>）和</a:t>
            </a:r>
            <a:r>
              <a:rPr lang="zh-CN" altLang="en-US" sz="2800" b="1" dirty="0">
                <a:solidFill>
                  <a:srgbClr val="CC0000"/>
                </a:solidFill>
                <a:ea typeface="楷体_GB2312" pitchFamily="49" charset="-122"/>
              </a:rPr>
              <a:t>参考模型</a:t>
            </a:r>
            <a:r>
              <a:rPr lang="zh-CN" altLang="en-US" sz="2800" dirty="0">
                <a:ea typeface="楷体_GB2312" pitchFamily="49" charset="-122"/>
              </a:rPr>
              <a:t>（</a:t>
            </a:r>
            <a:r>
              <a:rPr lang="en-US" altLang="zh-CN" sz="2800" dirty="0">
                <a:ea typeface="楷体_GB2312" pitchFamily="49" charset="-122"/>
              </a:rPr>
              <a:t>reference model</a:t>
            </a:r>
            <a:r>
              <a:rPr lang="zh-CN" altLang="en-US" sz="2800" dirty="0">
                <a:ea typeface="楷体_GB2312" pitchFamily="49" charset="-122"/>
              </a:rPr>
              <a:t>）。</a:t>
            </a:r>
            <a:endParaRPr lang="zh-CN" altLang="en-US" sz="2800" dirty="0">
              <a:ea typeface="楷体_GB2312" pitchFamily="49" charset="-122"/>
            </a:endParaRPr>
          </a:p>
          <a:p>
            <a:pPr eaLnBrk="1" hangingPunct="1">
              <a:lnSpc>
                <a:spcPct val="120000"/>
              </a:lnSpc>
              <a:spcAft>
                <a:spcPts val="1200"/>
              </a:spcAft>
              <a:buFontTx/>
              <a:buNone/>
            </a:pPr>
            <a:endParaRPr lang="en-US" altLang="zh-CN" sz="2800" dirty="0">
              <a:ea typeface="宋体" panose="02010600030101010101" pitchFamily="2" charset="-122"/>
            </a:endParaRPr>
          </a:p>
        </p:txBody>
      </p:sp>
      <p:sp>
        <p:nvSpPr>
          <p:cNvPr id="28675" name="Rectangle 6"/>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4.1. 3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特定领域的软件体系结构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4375" y="2000250"/>
            <a:ext cx="7848600" cy="4467225"/>
          </a:xfrm>
          <a:prstGeom prst="rect">
            <a:avLst/>
          </a:prstGeom>
          <a:noFill/>
          <a:ln w="9525">
            <a:noFill/>
            <a:miter lim="800000"/>
          </a:ln>
          <a:effectLst/>
        </p:spPr>
        <p:txBody>
          <a:bodyPr/>
          <a:lstStyle/>
          <a:p>
            <a:pPr marL="342900" indent="-342900">
              <a:lnSpc>
                <a:spcPct val="130000"/>
              </a:lnSpc>
              <a:spcBef>
                <a:spcPct val="20000"/>
              </a:spcBef>
              <a:buFontTx/>
              <a:buChar char="•"/>
              <a:defRPr/>
            </a:pPr>
            <a:r>
              <a:rPr lang="zh-CN" altLang="en-US" sz="2800" b="1" dirty="0">
                <a:latin typeface="宋体" panose="02010600030101010101" pitchFamily="2" charset="-122"/>
                <a:ea typeface="宋体" panose="02010600030101010101" pitchFamily="2" charset="-122"/>
              </a:rPr>
              <a:t>概括地说，软件工程是指导计算机软件开发和维护的工程学科。</a:t>
            </a:r>
            <a:br>
              <a:rPr lang="zh-CN" altLang="en-US" sz="2800" b="1" dirty="0">
                <a:latin typeface="宋体" panose="02010600030101010101" pitchFamily="2" charset="-122"/>
                <a:ea typeface="宋体" panose="02010600030101010101" pitchFamily="2" charset="-122"/>
              </a:rPr>
            </a:br>
            <a:r>
              <a:rPr lang="zh-CN" altLang="en-US" sz="2800" b="1" dirty="0">
                <a:latin typeface="宋体" panose="02010600030101010101" pitchFamily="2" charset="-122"/>
                <a:ea typeface="宋体" panose="02010600030101010101" pitchFamily="2" charset="-122"/>
              </a:rPr>
              <a:t>   采用工程的</a:t>
            </a:r>
            <a:r>
              <a:rPr lang="zh-CN" altLang="en-US" sz="2800" b="1" dirty="0">
                <a:solidFill>
                  <a:srgbClr val="3366FF"/>
                </a:solidFill>
                <a:latin typeface="宋体" panose="02010600030101010101" pitchFamily="2" charset="-122"/>
                <a:ea typeface="宋体" panose="02010600030101010101" pitchFamily="2" charset="-122"/>
              </a:rPr>
              <a:t>概念、原理、技术和方法来开发与维护软件，</a:t>
            </a:r>
            <a:r>
              <a:rPr lang="zh-CN" altLang="en-US" sz="2800" b="1" dirty="0">
                <a:latin typeface="宋体" panose="02010600030101010101" pitchFamily="2" charset="-122"/>
                <a:ea typeface="宋体" panose="02010600030101010101" pitchFamily="2" charset="-122"/>
              </a:rPr>
              <a:t>把经过时间考验而证明正确的</a:t>
            </a:r>
            <a:r>
              <a:rPr lang="zh-CN" altLang="en-US" sz="2800" b="1" dirty="0">
                <a:solidFill>
                  <a:srgbClr val="0000FF"/>
                </a:solidFill>
                <a:latin typeface="宋体" panose="02010600030101010101" pitchFamily="2" charset="-122"/>
                <a:ea typeface="宋体" panose="02010600030101010101" pitchFamily="2" charset="-122"/>
              </a:rPr>
              <a:t>管理技术</a:t>
            </a:r>
            <a:r>
              <a:rPr lang="zh-CN" altLang="en-US" sz="2800" b="1" dirty="0">
                <a:latin typeface="宋体" panose="02010600030101010101" pitchFamily="2" charset="-122"/>
                <a:ea typeface="宋体" panose="02010600030101010101" pitchFamily="2" charset="-122"/>
              </a:rPr>
              <a:t>和当前能够得到的</a:t>
            </a:r>
            <a:r>
              <a:rPr lang="zh-CN" altLang="en-US" sz="2800" b="1" dirty="0">
                <a:solidFill>
                  <a:srgbClr val="0000FF"/>
                </a:solidFill>
                <a:latin typeface="宋体" panose="02010600030101010101" pitchFamily="2" charset="-122"/>
                <a:ea typeface="宋体" panose="02010600030101010101" pitchFamily="2" charset="-122"/>
              </a:rPr>
              <a:t>最好的技术方法</a:t>
            </a:r>
            <a:r>
              <a:rPr lang="zh-CN" altLang="en-US" sz="2800" b="1" dirty="0">
                <a:latin typeface="宋体" panose="02010600030101010101" pitchFamily="2" charset="-122"/>
                <a:ea typeface="宋体" panose="02010600030101010101" pitchFamily="2" charset="-122"/>
              </a:rPr>
              <a:t>结合起来，以经济地开发出高质量的软件并有效地维护它，这就是软件工程。</a:t>
            </a:r>
            <a:endParaRPr lang="zh-CN" altLang="en-US" sz="2800" b="1" kern="0" dirty="0">
              <a:latin typeface="宋体" panose="02010600030101010101" pitchFamily="2" charset="-122"/>
              <a:ea typeface="宋体" panose="02010600030101010101" pitchFamily="2" charset="-122"/>
            </a:endParaRPr>
          </a:p>
        </p:txBody>
      </p:sp>
      <p:sp>
        <p:nvSpPr>
          <p:cNvPr id="22531" name="Rectangle 3"/>
          <p:cNvSpPr>
            <a:spLocks noGrp="1" noChangeArrowheads="1"/>
          </p:cNvSpPr>
          <p:nvPr>
            <p:ph type="title"/>
          </p:nvPr>
        </p:nvSpPr>
        <p:spPr>
          <a:noFill/>
        </p:spPr>
        <p:txBody>
          <a:bodyPr/>
          <a:lstStyle/>
          <a:p>
            <a:pPr eaLnBrk="1" hangingPunct="1"/>
            <a:r>
              <a:rPr lang="en-US" altLang="zh-CN">
                <a:solidFill>
                  <a:srgbClr val="C00000"/>
                </a:solidFill>
              </a:rPr>
              <a:t>1.2  </a:t>
            </a:r>
            <a:r>
              <a:rPr lang="zh-CN" altLang="en-US">
                <a:solidFill>
                  <a:srgbClr val="C00000"/>
                </a:solidFill>
              </a:rPr>
              <a:t>软件危机与软件工程</a:t>
            </a:r>
            <a:endParaRPr lang="zh-CN" altLang="en-US">
              <a:solidFill>
                <a:srgbClr val="C00000"/>
              </a:solidFill>
            </a:endParaRPr>
          </a:p>
        </p:txBody>
      </p:sp>
      <p:sp>
        <p:nvSpPr>
          <p:cNvPr id="6" name="Rectangle 3"/>
          <p:cNvSpPr txBox="1">
            <a:spLocks noChangeArrowheads="1"/>
          </p:cNvSpPr>
          <p:nvPr/>
        </p:nvSpPr>
        <p:spPr bwMode="auto">
          <a:xfrm>
            <a:off x="428625" y="1357313"/>
            <a:ext cx="8229600" cy="647700"/>
          </a:xfrm>
          <a:prstGeom prst="rect">
            <a:avLst/>
          </a:prstGeom>
          <a:noFill/>
          <a:ln w="9525">
            <a:noFill/>
            <a:miter lim="800000"/>
          </a:ln>
          <a:effectLst/>
        </p:spPr>
        <p:txBody>
          <a:bodyPr/>
          <a:lstStyle/>
          <a:p>
            <a:pPr marL="342900" indent="-342900">
              <a:spcBef>
                <a:spcPct val="50000"/>
              </a:spcBef>
              <a:buSzPct val="70000"/>
              <a:buFont typeface="Wingdings" panose="05000000000000000000" pitchFamily="2" charset="2"/>
              <a:buChar char="l"/>
              <a:defRPr/>
            </a:pPr>
            <a:r>
              <a:rPr lang="zh-CN" altLang="en-US" sz="3200" b="1" kern="0" dirty="0">
                <a:solidFill>
                  <a:srgbClr val="CC0000"/>
                </a:solidFill>
                <a:latin typeface="+mn-lt"/>
              </a:rPr>
              <a:t>什么是软件工程？</a:t>
            </a:r>
            <a:endParaRPr lang="zh-CN" altLang="en-US" sz="3200" b="1" kern="0" dirty="0">
              <a:solidFill>
                <a:srgbClr val="CC0000"/>
              </a:solidFill>
              <a:latin typeface="+mn-lt"/>
            </a:endParaRPr>
          </a:p>
          <a:p>
            <a:pPr marL="342900" indent="-342900">
              <a:spcBef>
                <a:spcPct val="20000"/>
              </a:spcBef>
              <a:buFontTx/>
              <a:buChar char="•"/>
              <a:defRPr/>
            </a:pPr>
            <a:endParaRPr lang="en-US" altLang="zh-CN" sz="3200" b="1" kern="0" dirty="0">
              <a:latin typeface="+mn-lt"/>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p:cNvSpPr>
            <a:spLocks noChangeArrowheads="1"/>
          </p:cNvSpPr>
          <p:nvPr/>
        </p:nvSpPr>
        <p:spPr bwMode="auto">
          <a:xfrm>
            <a:off x="428596" y="1643050"/>
            <a:ext cx="8229600" cy="576262"/>
          </a:xfrm>
          <a:prstGeom prst="rect">
            <a:avLst/>
          </a:prstGeom>
          <a:noFill/>
          <a:ln w="9525">
            <a:noFill/>
            <a:miter lim="800000"/>
          </a:ln>
        </p:spPr>
        <p:txBody>
          <a:bodyPr/>
          <a:lstStyle/>
          <a:p>
            <a:pPr marL="342900" indent="-342900">
              <a:spcBef>
                <a:spcPct val="20000"/>
              </a:spcBef>
              <a:buFontTx/>
              <a:buChar char="•"/>
            </a:pPr>
            <a:r>
              <a:rPr lang="zh-CN" altLang="en-US" sz="3200" b="1" dirty="0">
                <a:solidFill>
                  <a:srgbClr val="CC0000"/>
                </a:solidFill>
                <a:ea typeface="楷体_GB2312" pitchFamily="49" charset="-122"/>
              </a:rPr>
              <a:t>类属模型</a:t>
            </a:r>
            <a:r>
              <a:rPr lang="zh-CN" altLang="en-US" sz="3200" b="1" dirty="0"/>
              <a:t> </a:t>
            </a:r>
            <a:endParaRPr lang="zh-CN" altLang="en-US" sz="3200" b="1" dirty="0"/>
          </a:p>
        </p:txBody>
      </p:sp>
      <p:sp>
        <p:nvSpPr>
          <p:cNvPr id="29700" name="Rectangle 5"/>
          <p:cNvSpPr>
            <a:spLocks noChangeArrowheads="1"/>
          </p:cNvSpPr>
          <p:nvPr/>
        </p:nvSpPr>
        <p:spPr bwMode="auto">
          <a:xfrm>
            <a:off x="428596" y="2428868"/>
            <a:ext cx="8207375" cy="3348609"/>
          </a:xfrm>
          <a:prstGeom prst="rect">
            <a:avLst/>
          </a:prstGeom>
          <a:noFill/>
          <a:ln w="9525">
            <a:noFill/>
            <a:miter lim="800000"/>
          </a:ln>
        </p:spPr>
        <p:txBody>
          <a:bodyPr anchor="ctr">
            <a:spAutoFit/>
          </a:bodyPr>
          <a:lstStyle/>
          <a:p>
            <a:pPr>
              <a:lnSpc>
                <a:spcPct val="120000"/>
              </a:lnSpc>
              <a:spcAft>
                <a:spcPts val="1200"/>
              </a:spcAft>
              <a:buClr>
                <a:schemeClr val="accent2"/>
              </a:buClr>
              <a:buSzPct val="80000"/>
              <a:buFont typeface="Wingdings" panose="05000000000000000000" pitchFamily="2" charset="2"/>
              <a:buChar char="Ø"/>
            </a:pPr>
            <a:r>
              <a:rPr lang="zh-CN" altLang="en-US" sz="2800" dirty="0">
                <a:ea typeface="楷体_GB2312" pitchFamily="49" charset="-122"/>
              </a:rPr>
              <a:t>类属模型是从许多</a:t>
            </a:r>
            <a:r>
              <a:rPr lang="zh-CN" altLang="en-US" sz="2800" b="1" dirty="0">
                <a:solidFill>
                  <a:srgbClr val="3366FF"/>
                </a:solidFill>
                <a:ea typeface="楷体_GB2312" pitchFamily="49" charset="-122"/>
              </a:rPr>
              <a:t>实际系统中</a:t>
            </a:r>
            <a:r>
              <a:rPr lang="zh-CN" altLang="en-US" sz="2800" b="1" dirty="0">
                <a:solidFill>
                  <a:srgbClr val="00B050"/>
                </a:solidFill>
                <a:ea typeface="楷体_GB2312" pitchFamily="49" charset="-122"/>
              </a:rPr>
              <a:t>抽象出来的一般模型</a:t>
            </a:r>
            <a:r>
              <a:rPr lang="zh-CN" altLang="en-US" sz="2800" dirty="0">
                <a:ea typeface="楷体_GB2312" pitchFamily="49" charset="-122"/>
              </a:rPr>
              <a:t>，它封装了这些系统的主要特征。</a:t>
            </a:r>
            <a:endParaRPr lang="zh-CN" altLang="en-US" sz="2800" dirty="0">
              <a:ea typeface="楷体_GB2312" pitchFamily="49" charset="-122"/>
            </a:endParaRPr>
          </a:p>
          <a:p>
            <a:pPr>
              <a:lnSpc>
                <a:spcPct val="120000"/>
              </a:lnSpc>
              <a:spcAft>
                <a:spcPts val="1200"/>
              </a:spcAft>
              <a:buClr>
                <a:schemeClr val="accent2"/>
              </a:buClr>
              <a:buSzPct val="80000"/>
              <a:buFont typeface="Wingdings" panose="05000000000000000000" pitchFamily="2" charset="2"/>
              <a:buChar char="Ø"/>
            </a:pPr>
            <a:r>
              <a:rPr lang="zh-CN" altLang="en-US" sz="2800" dirty="0">
                <a:ea typeface="楷体_GB2312" pitchFamily="49" charset="-122"/>
              </a:rPr>
              <a:t>例如，许多图书馆开发了自己的</a:t>
            </a:r>
            <a:r>
              <a:rPr lang="zh-CN" altLang="en-US" sz="2800" b="1" dirty="0">
                <a:solidFill>
                  <a:srgbClr val="00B050"/>
                </a:solidFill>
                <a:ea typeface="楷体_GB2312" pitchFamily="49" charset="-122"/>
              </a:rPr>
              <a:t>图书馆馆藏</a:t>
            </a:r>
            <a:r>
              <a:rPr lang="en-US" altLang="zh-CN" sz="2800" b="1" dirty="0">
                <a:solidFill>
                  <a:srgbClr val="00B050"/>
                </a:solidFill>
                <a:ea typeface="楷体_GB2312" pitchFamily="49" charset="-122"/>
              </a:rPr>
              <a:t>/</a:t>
            </a:r>
            <a:r>
              <a:rPr lang="zh-CN" altLang="en-US" sz="2800" b="1" dirty="0">
                <a:solidFill>
                  <a:srgbClr val="00B050"/>
                </a:solidFill>
                <a:ea typeface="楷体_GB2312" pitchFamily="49" charset="-122"/>
              </a:rPr>
              <a:t>流通系统</a:t>
            </a:r>
            <a:r>
              <a:rPr lang="zh-CN" altLang="en-US" sz="2800" dirty="0">
                <a:solidFill>
                  <a:srgbClr val="00B050"/>
                </a:solidFill>
                <a:ea typeface="楷体_GB2312" pitchFamily="49" charset="-122"/>
              </a:rPr>
              <a:t>，</a:t>
            </a:r>
            <a:r>
              <a:rPr lang="zh-CN" altLang="en-US" sz="2800" dirty="0">
                <a:ea typeface="楷体_GB2312" pitchFamily="49" charset="-122"/>
              </a:rPr>
              <a:t>若把它们的共同功能抽取出来并创建一个让所有图书馆都认可的系统体系结构模型，这就是类属模型。</a:t>
            </a:r>
            <a:endParaRPr lang="zh-CN" altLang="en-US" sz="2800" dirty="0">
              <a:ea typeface="楷体_GB2312" pitchFamily="49"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4.1. 3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特定领域的软件体系结构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p:txBody>
          <a:bodyPr/>
          <a:lstStyle/>
          <a:p>
            <a:pPr eaLnBrk="1" hangingPunct="1">
              <a:lnSpc>
                <a:spcPct val="110000"/>
              </a:lnSpc>
              <a:spcBef>
                <a:spcPct val="0"/>
              </a:spcBef>
              <a:buClr>
                <a:schemeClr val="accent2"/>
              </a:buClr>
              <a:buSzPct val="80000"/>
              <a:buFont typeface="Wingdings" panose="05000000000000000000" pitchFamily="2" charset="2"/>
              <a:buChar char="Ø"/>
            </a:pPr>
            <a:r>
              <a:rPr lang="zh-CN" altLang="en-US" sz="2800" dirty="0">
                <a:latin typeface="楷体_GB2312" pitchFamily="49" charset="-122"/>
                <a:ea typeface="楷体_GB2312" pitchFamily="49" charset="-122"/>
              </a:rPr>
              <a:t>类属模型的一个最著名的例子是</a:t>
            </a:r>
            <a:r>
              <a:rPr lang="zh-CN" altLang="en-US" sz="2800" b="1" dirty="0">
                <a:solidFill>
                  <a:srgbClr val="3333CC"/>
                </a:solidFill>
                <a:latin typeface="楷体_GB2312" pitchFamily="49" charset="-122"/>
                <a:ea typeface="楷体_GB2312" pitchFamily="49" charset="-122"/>
              </a:rPr>
              <a:t>编译器模型</a:t>
            </a:r>
            <a:r>
              <a:rPr lang="zh-CN" altLang="en-US" sz="2800" dirty="0">
                <a:latin typeface="楷体_GB2312" pitchFamily="49" charset="-122"/>
                <a:ea typeface="楷体_GB2312" pitchFamily="49" charset="-122"/>
              </a:rPr>
              <a:t>，由这个模型已开发出了数以千计的编译器。</a:t>
            </a:r>
            <a:r>
              <a:rPr lang="zh-CN" altLang="en-US" sz="2800" b="0" dirty="0">
                <a:latin typeface="楷体_GB2312" pitchFamily="49" charset="-122"/>
                <a:ea typeface="楷体_GB2312" pitchFamily="49" charset="-122"/>
              </a:rPr>
              <a:t> </a:t>
            </a:r>
            <a:endParaRPr lang="zh-CN" altLang="en-US" sz="2800" b="0" dirty="0">
              <a:latin typeface="楷体_GB2312" pitchFamily="49" charset="-122"/>
              <a:ea typeface="楷体_GB2312" pitchFamily="49" charset="-122"/>
            </a:endParaRPr>
          </a:p>
          <a:p>
            <a:pPr eaLnBrk="1" hangingPunct="1"/>
            <a:endParaRPr lang="en-US" altLang="zh-CN" sz="2800" dirty="0">
              <a:latin typeface="楷体_GB2312" pitchFamily="49" charset="-122"/>
              <a:ea typeface="楷体_GB2312" pitchFamily="49" charset="-122"/>
            </a:endParaRPr>
          </a:p>
        </p:txBody>
      </p:sp>
      <p:pic>
        <p:nvPicPr>
          <p:cNvPr id="30724" name="Picture 4"/>
          <p:cNvPicPr>
            <a:picLocks noChangeAspect="1" noChangeArrowheads="1"/>
          </p:cNvPicPr>
          <p:nvPr/>
        </p:nvPicPr>
        <p:blipFill>
          <a:blip r:embed="rId1"/>
          <a:srcRect/>
          <a:stretch>
            <a:fillRect/>
          </a:stretch>
        </p:blipFill>
        <p:spPr bwMode="auto">
          <a:xfrm>
            <a:off x="1116013" y="2708275"/>
            <a:ext cx="7129462" cy="2871788"/>
          </a:xfrm>
          <a:prstGeom prst="rect">
            <a:avLst/>
          </a:prstGeom>
          <a:noFill/>
          <a:ln w="9525">
            <a:noFill/>
            <a:miter lim="800000"/>
            <a:headEnd/>
            <a:tailEnd/>
          </a:ln>
        </p:spPr>
      </p:pic>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4.1. 3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特定领域的软件体系结构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468313" y="2000240"/>
            <a:ext cx="8032777" cy="4357718"/>
          </a:xfrm>
        </p:spPr>
        <p:txBody>
          <a:bodyPr/>
          <a:lstStyle/>
          <a:p>
            <a:pPr algn="just" eaLnBrk="1" hangingPunct="1">
              <a:lnSpc>
                <a:spcPts val="4400"/>
              </a:lnSpc>
              <a:spcAft>
                <a:spcPts val="1200"/>
              </a:spcAft>
              <a:buClr>
                <a:schemeClr val="accent2"/>
              </a:buClr>
              <a:buSzPct val="75000"/>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参考模型源于</a:t>
            </a:r>
            <a:r>
              <a:rPr lang="zh-CN" altLang="en-US" sz="2800" b="1" dirty="0">
                <a:solidFill>
                  <a:srgbClr val="3366FF"/>
                </a:solidFill>
                <a:latin typeface="宋体" panose="02010600030101010101" pitchFamily="2" charset="-122"/>
                <a:ea typeface="宋体" panose="02010600030101010101" pitchFamily="2" charset="-122"/>
              </a:rPr>
              <a:t>对应用领域的研究</a:t>
            </a:r>
            <a:r>
              <a:rPr lang="zh-CN" altLang="en-US" sz="2800" dirty="0">
                <a:latin typeface="宋体" panose="02010600030101010101" pitchFamily="2" charset="-122"/>
                <a:ea typeface="宋体" panose="02010600030101010101" pitchFamily="2" charset="-122"/>
              </a:rPr>
              <a:t>，</a:t>
            </a:r>
            <a:r>
              <a:rPr lang="zh-CN" altLang="en-US" sz="2800" dirty="0">
                <a:solidFill>
                  <a:srgbClr val="00B050"/>
                </a:solidFill>
                <a:latin typeface="宋体" panose="02010600030101010101" pitchFamily="2" charset="-122"/>
                <a:ea typeface="宋体" panose="02010600030101010101" pitchFamily="2" charset="-122"/>
              </a:rPr>
              <a:t>它</a:t>
            </a:r>
            <a:r>
              <a:rPr lang="zh-CN" altLang="en-US" sz="2800" b="1" dirty="0">
                <a:solidFill>
                  <a:srgbClr val="00B050"/>
                </a:solidFill>
                <a:latin typeface="宋体" panose="02010600030101010101" pitchFamily="2" charset="-122"/>
                <a:ea typeface="宋体" panose="02010600030101010101" pitchFamily="2" charset="-122"/>
              </a:rPr>
              <a:t>描述了一个理想化的包含了系统应具有的所有特征的软件体系结构。</a:t>
            </a:r>
            <a:endParaRPr lang="zh-CN" altLang="en-US" sz="2800" b="1" dirty="0">
              <a:solidFill>
                <a:srgbClr val="00B050"/>
              </a:solidFill>
              <a:latin typeface="宋体" panose="02010600030101010101" pitchFamily="2" charset="-122"/>
              <a:ea typeface="宋体" panose="02010600030101010101" pitchFamily="2" charset="-122"/>
            </a:endParaRPr>
          </a:p>
          <a:p>
            <a:pPr algn="just" eaLnBrk="1" hangingPunct="1">
              <a:lnSpc>
                <a:spcPts val="4400"/>
              </a:lnSpc>
              <a:spcAft>
                <a:spcPts val="1200"/>
              </a:spcAft>
              <a:buClr>
                <a:schemeClr val="accent2"/>
              </a:buClr>
              <a:buSzPct val="75000"/>
              <a:buFont typeface="Wingdings" panose="05000000000000000000" pitchFamily="2" charset="2"/>
              <a:buChar char="Ø"/>
            </a:pPr>
            <a:r>
              <a:rPr lang="zh-CN" altLang="en-US" sz="2800" b="1" dirty="0">
                <a:solidFill>
                  <a:srgbClr val="00B050"/>
                </a:solidFill>
                <a:latin typeface="宋体" panose="02010600030101010101" pitchFamily="2" charset="-122"/>
                <a:ea typeface="宋体" panose="02010600030101010101" pitchFamily="2" charset="-122"/>
              </a:rPr>
              <a:t>它是更抽象且是描述一大类系统的模型，并且也是对设计者有关某类系统的一般结构的指导。</a:t>
            </a:r>
            <a:endParaRPr lang="zh-CN" altLang="en-US" sz="2800" b="1" dirty="0">
              <a:solidFill>
                <a:srgbClr val="00B050"/>
              </a:solidFill>
              <a:latin typeface="宋体" panose="02010600030101010101" pitchFamily="2" charset="-122"/>
              <a:ea typeface="宋体" panose="02010600030101010101" pitchFamily="2" charset="-122"/>
            </a:endParaRPr>
          </a:p>
          <a:p>
            <a:pPr algn="just" eaLnBrk="1" hangingPunct="1">
              <a:lnSpc>
                <a:spcPts val="4400"/>
              </a:lnSpc>
              <a:spcAft>
                <a:spcPts val="1200"/>
              </a:spcAft>
              <a:buFontTx/>
              <a:buNone/>
            </a:pPr>
            <a:r>
              <a:rPr lang="zh-CN" altLang="en-US" sz="2800" dirty="0">
                <a:latin typeface="宋体" panose="02010600030101010101" pitchFamily="2" charset="-122"/>
                <a:ea typeface="宋体" panose="02010600030101010101" pitchFamily="2" charset="-122"/>
              </a:rPr>
              <a:t>    </a:t>
            </a:r>
            <a:endParaRPr lang="zh-CN" altLang="en-US" sz="2800" dirty="0">
              <a:latin typeface="宋体" panose="02010600030101010101" pitchFamily="2" charset="-122"/>
              <a:ea typeface="宋体" panose="02010600030101010101" pitchFamily="2" charset="-122"/>
            </a:endParaRPr>
          </a:p>
        </p:txBody>
      </p:sp>
      <p:sp>
        <p:nvSpPr>
          <p:cNvPr id="31748" name="Rectangle 7"/>
          <p:cNvSpPr>
            <a:spLocks noChangeArrowheads="1"/>
          </p:cNvSpPr>
          <p:nvPr/>
        </p:nvSpPr>
        <p:spPr bwMode="auto">
          <a:xfrm>
            <a:off x="500034" y="1500174"/>
            <a:ext cx="8229600" cy="576263"/>
          </a:xfrm>
          <a:prstGeom prst="rect">
            <a:avLst/>
          </a:prstGeom>
          <a:noFill/>
          <a:ln w="9525">
            <a:noFill/>
            <a:miter lim="800000"/>
          </a:ln>
        </p:spPr>
        <p:txBody>
          <a:bodyPr/>
          <a:lstStyle/>
          <a:p>
            <a:pPr marL="342900" indent="-342900">
              <a:spcBef>
                <a:spcPct val="20000"/>
              </a:spcBef>
              <a:buFont typeface="Wingdings" panose="05000000000000000000" pitchFamily="2" charset="2"/>
              <a:buChar char="l"/>
            </a:pPr>
            <a:r>
              <a:rPr lang="zh-CN" altLang="en-US" sz="2800" b="1" dirty="0">
                <a:solidFill>
                  <a:srgbClr val="CC0000"/>
                </a:solidFill>
                <a:ea typeface="楷体_GB2312" pitchFamily="49" charset="-122"/>
              </a:rPr>
              <a:t> 参考模型</a:t>
            </a:r>
            <a:r>
              <a:rPr lang="zh-CN" altLang="en-US" sz="2800" b="1" dirty="0"/>
              <a:t> </a:t>
            </a:r>
            <a:endParaRPr lang="zh-CN" altLang="en-US" sz="2800" b="1" dirty="0"/>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4.1. 3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特定领域的软件体系结构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285720" y="1428736"/>
            <a:ext cx="3214710" cy="5000660"/>
          </a:xfrm>
        </p:spPr>
        <p:txBody>
          <a:bodyPr/>
          <a:lstStyle/>
          <a:p>
            <a:r>
              <a:rPr lang="zh-CN" altLang="en-US" sz="2400" dirty="0">
                <a:latin typeface="宋体" panose="02010600030101010101" pitchFamily="2" charset="-122"/>
                <a:ea typeface="宋体" panose="02010600030101010101" pitchFamily="2" charset="-122"/>
              </a:rPr>
              <a:t>参考模型的</a:t>
            </a:r>
            <a:r>
              <a:rPr lang="zh-CN" altLang="en-US" sz="2400" b="1" dirty="0">
                <a:solidFill>
                  <a:srgbClr val="3366FF"/>
                </a:solidFill>
                <a:latin typeface="宋体" panose="02010600030101010101" pitchFamily="2" charset="-122"/>
                <a:ea typeface="宋体" panose="02010600030101010101" pitchFamily="2" charset="-122"/>
              </a:rPr>
              <a:t>典型例子</a:t>
            </a:r>
            <a:r>
              <a:rPr lang="zh-CN" altLang="en-US" sz="2400" dirty="0">
                <a:latin typeface="宋体" panose="02010600030101010101" pitchFamily="2" charset="-122"/>
                <a:ea typeface="宋体" panose="02010600030101010101" pitchFamily="2" charset="-122"/>
              </a:rPr>
              <a:t>是</a:t>
            </a:r>
            <a:r>
              <a:rPr lang="zh-CN" altLang="en-US" sz="2400" b="1" dirty="0">
                <a:solidFill>
                  <a:srgbClr val="00B050"/>
                </a:solidFill>
                <a:latin typeface="宋体" panose="02010600030101010101" pitchFamily="2" charset="-122"/>
                <a:ea typeface="宋体" panose="02010600030101010101" pitchFamily="2" charset="-122"/>
              </a:rPr>
              <a:t>开放式通信系统互联参考模型</a:t>
            </a:r>
            <a:r>
              <a:rPr lang="en-US" altLang="zh-CN" sz="2000" dirty="0">
                <a:latin typeface="宋体" panose="02010600030101010101" pitchFamily="2" charset="-122"/>
                <a:ea typeface="宋体" panose="02010600030101010101" pitchFamily="2" charset="-122"/>
              </a:rPr>
              <a:t>(</a:t>
            </a:r>
            <a:r>
              <a:rPr lang="en-US" sz="2000" dirty="0">
                <a:latin typeface="宋体" panose="02010600030101010101" pitchFamily="2" charset="-122"/>
                <a:ea typeface="宋体" panose="02010600030101010101" pitchFamily="2" charset="-122"/>
              </a:rPr>
              <a:t>Open System </a:t>
            </a:r>
            <a:r>
              <a:rPr lang="en-US" sz="2000" dirty="0" err="1">
                <a:latin typeface="宋体" panose="02010600030101010101" pitchFamily="2" charset="-122"/>
                <a:ea typeface="宋体" panose="02010600030101010101" pitchFamily="2" charset="-122"/>
              </a:rPr>
              <a:t>Interconnection,OSI</a:t>
            </a:r>
            <a:r>
              <a:rPr lang="en-US" sz="2000" dirty="0">
                <a:latin typeface="宋体" panose="02010600030101010101" pitchFamily="2" charset="-122"/>
                <a:ea typeface="宋体" panose="02010600030101010101" pitchFamily="2" charset="-122"/>
              </a:rPr>
              <a:t>/</a:t>
            </a:r>
            <a:r>
              <a:rPr lang="en-US" sz="2000" dirty="0" err="1">
                <a:latin typeface="宋体" panose="02010600030101010101" pitchFamily="2" charset="-122"/>
                <a:ea typeface="宋体" panose="02010600030101010101" pitchFamily="2" charset="-122"/>
              </a:rPr>
              <a:t>RM,Open</a:t>
            </a:r>
            <a:r>
              <a:rPr lang="en-US" sz="2000" dirty="0">
                <a:latin typeface="宋体" panose="02010600030101010101" pitchFamily="2" charset="-122"/>
                <a:ea typeface="宋体" panose="02010600030101010101" pitchFamily="2" charset="-122"/>
              </a:rPr>
              <a:t> Systems Interconnection Reference Model)，</a:t>
            </a:r>
            <a:r>
              <a:rPr lang="zh-CN" altLang="en-US" sz="2400" dirty="0">
                <a:latin typeface="宋体" panose="02010600030101010101" pitchFamily="2" charset="-122"/>
                <a:ea typeface="宋体" panose="02010600030101010101" pitchFamily="2" charset="-122"/>
              </a:rPr>
              <a:t>是</a:t>
            </a:r>
            <a:r>
              <a:rPr lang="zh-CN" altLang="en-US" sz="2400" b="1" dirty="0">
                <a:solidFill>
                  <a:srgbClr val="00B050"/>
                </a:solidFill>
                <a:latin typeface="宋体" panose="02010600030101010101" pitchFamily="2" charset="-122"/>
                <a:ea typeface="宋体" panose="02010600030101010101" pitchFamily="2" charset="-122"/>
              </a:rPr>
              <a:t>国际标准化组织</a:t>
            </a:r>
            <a:r>
              <a:rPr lang="en-US" altLang="zh-CN" sz="2400" b="1" dirty="0">
                <a:solidFill>
                  <a:srgbClr val="00B050"/>
                </a:solidFill>
                <a:latin typeface="宋体" panose="02010600030101010101" pitchFamily="2" charset="-122"/>
                <a:ea typeface="宋体" panose="02010600030101010101" pitchFamily="2" charset="-122"/>
              </a:rPr>
              <a:t>(</a:t>
            </a:r>
            <a:r>
              <a:rPr lang="en-US" sz="2400" b="1" dirty="0">
                <a:solidFill>
                  <a:srgbClr val="00B050"/>
                </a:solidFill>
                <a:latin typeface="宋体" panose="02010600030101010101" pitchFamily="2" charset="-122"/>
                <a:ea typeface="宋体" panose="02010600030101010101" pitchFamily="2" charset="-122"/>
              </a:rPr>
              <a:t>ISO)</a:t>
            </a:r>
            <a:r>
              <a:rPr lang="zh-CN" altLang="en-US" sz="2400" dirty="0">
                <a:latin typeface="宋体" panose="02010600030101010101" pitchFamily="2" charset="-122"/>
                <a:ea typeface="宋体" panose="02010600030101010101" pitchFamily="2" charset="-122"/>
              </a:rPr>
              <a:t>提出的一个试图使各种计算机在世界范围内互连为网络的标准框架，简称</a:t>
            </a:r>
            <a:r>
              <a:rPr lang="en-US" sz="2400" b="1" dirty="0">
                <a:solidFill>
                  <a:srgbClr val="00B050"/>
                </a:solidFill>
                <a:latin typeface="宋体" panose="02010600030101010101" pitchFamily="2" charset="-122"/>
                <a:ea typeface="宋体" panose="02010600030101010101" pitchFamily="2" charset="-122"/>
              </a:rPr>
              <a:t>OSI</a:t>
            </a:r>
            <a:endParaRPr lang="en-US" altLang="zh-CN" sz="2400" b="1" dirty="0">
              <a:solidFill>
                <a:srgbClr val="00B050"/>
              </a:solidFill>
              <a:latin typeface="宋体" panose="02010600030101010101" pitchFamily="2" charset="-122"/>
              <a:ea typeface="宋体" panose="02010600030101010101" pitchFamily="2" charset="-122"/>
            </a:endParaRPr>
          </a:p>
          <a:p>
            <a:pPr eaLnBrk="1" hangingPunct="1">
              <a:buNone/>
            </a:pPr>
            <a:endParaRPr lang="zh-CN" altLang="en-US" sz="2400" b="1" dirty="0">
              <a:latin typeface="宋体" panose="02010600030101010101" pitchFamily="2" charset="-122"/>
              <a:ea typeface="宋体" panose="02010600030101010101" pitchFamily="2" charset="-122"/>
            </a:endParaRPr>
          </a:p>
        </p:txBody>
      </p:sp>
      <p:pic>
        <p:nvPicPr>
          <p:cNvPr id="32772" name="Picture 4"/>
          <p:cNvPicPr>
            <a:picLocks noChangeAspect="1" noChangeArrowheads="1"/>
          </p:cNvPicPr>
          <p:nvPr/>
        </p:nvPicPr>
        <p:blipFill>
          <a:blip r:embed="rId1"/>
          <a:srcRect/>
          <a:stretch>
            <a:fillRect/>
          </a:stretch>
        </p:blipFill>
        <p:spPr bwMode="auto">
          <a:xfrm>
            <a:off x="3671888" y="1928802"/>
            <a:ext cx="5472112" cy="4311650"/>
          </a:xfrm>
          <a:prstGeom prst="rect">
            <a:avLst/>
          </a:prstGeom>
          <a:noFill/>
          <a:ln w="9525">
            <a:noFill/>
            <a:miter lim="800000"/>
            <a:headEnd/>
            <a:tailEnd/>
          </a:ln>
        </p:spPr>
      </p:pic>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4.1. 3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特定领域的软件体系结构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Grp="1" noChangeArrowheads="1"/>
          </p:cNvSpPr>
          <p:nvPr>
            <p:ph type="body" idx="1"/>
          </p:nvPr>
        </p:nvSpPr>
        <p:spPr>
          <a:xfrm>
            <a:off x="357158" y="1785926"/>
            <a:ext cx="8496300" cy="4608512"/>
          </a:xfrm>
          <a:noFill/>
        </p:spPr>
        <p:txBody>
          <a:bodyPr/>
          <a:lstStyle/>
          <a:p>
            <a:pPr eaLnBrk="1" hangingPunct="1">
              <a:lnSpc>
                <a:spcPct val="120000"/>
              </a:lnSpc>
              <a:buClr>
                <a:schemeClr val="accent2"/>
              </a:buClr>
              <a:buSzPct val="85000"/>
              <a:buFont typeface="Wingdings" panose="05000000000000000000" pitchFamily="2" charset="2"/>
              <a:buNone/>
            </a:pPr>
            <a:r>
              <a:rPr lang="en-US" altLang="zh-CN" sz="2800" dirty="0">
                <a:ea typeface="楷体_GB2312" pitchFamily="49" charset="-122"/>
              </a:rPr>
              <a:t>   </a:t>
            </a:r>
            <a:r>
              <a:rPr lang="zh-CN" altLang="en-US" sz="2800" dirty="0">
                <a:ea typeface="楷体_GB2312" pitchFamily="49" charset="-122"/>
              </a:rPr>
              <a:t>以上两种不同类型的模型之间并不存在严格的区别，</a:t>
            </a:r>
            <a:r>
              <a:rPr lang="zh-CN" altLang="en-US" sz="2800" b="1" dirty="0">
                <a:solidFill>
                  <a:srgbClr val="3366FF"/>
                </a:solidFill>
                <a:ea typeface="楷体_GB2312" pitchFamily="49" charset="-122"/>
              </a:rPr>
              <a:t>也可以将类属模型视为参考模型</a:t>
            </a:r>
            <a:r>
              <a:rPr lang="zh-CN" altLang="en-US" sz="2800" dirty="0">
                <a:ea typeface="楷体_GB2312" pitchFamily="49" charset="-122"/>
              </a:rPr>
              <a:t>。</a:t>
            </a:r>
            <a:endParaRPr lang="zh-CN" altLang="en-US" sz="2800" dirty="0">
              <a:ea typeface="楷体_GB2312" pitchFamily="49" charset="-122"/>
            </a:endParaRPr>
          </a:p>
          <a:p>
            <a:pPr eaLnBrk="1" hangingPunct="1">
              <a:lnSpc>
                <a:spcPct val="120000"/>
              </a:lnSpc>
              <a:buClr>
                <a:schemeClr val="accent2"/>
              </a:buClr>
              <a:buSzPct val="85000"/>
              <a:buFont typeface="Wingdings" panose="05000000000000000000" pitchFamily="2" charset="2"/>
              <a:buChar char="Ø"/>
            </a:pPr>
            <a:r>
              <a:rPr lang="zh-CN" altLang="en-US" sz="2800" b="1" dirty="0">
                <a:solidFill>
                  <a:srgbClr val="C00000"/>
                </a:solidFill>
                <a:ea typeface="楷体_GB2312" pitchFamily="49" charset="-122"/>
              </a:rPr>
              <a:t>区别之一：</a:t>
            </a:r>
            <a:r>
              <a:rPr lang="zh-CN" altLang="en-US" sz="2800" dirty="0">
                <a:ea typeface="楷体_GB2312" pitchFamily="49" charset="-122"/>
              </a:rPr>
              <a:t>是</a:t>
            </a:r>
            <a:r>
              <a:rPr lang="zh-CN" altLang="en-US" sz="2800" b="1" dirty="0">
                <a:solidFill>
                  <a:srgbClr val="00B050"/>
                </a:solidFill>
                <a:ea typeface="楷体_GB2312" pitchFamily="49" charset="-122"/>
              </a:rPr>
              <a:t>类属模型可以直接在设计中复用</a:t>
            </a:r>
            <a:r>
              <a:rPr lang="zh-CN" altLang="en-US" sz="2800" dirty="0">
                <a:ea typeface="楷体_GB2312" pitchFamily="49" charset="-122"/>
              </a:rPr>
              <a:t>，而参考模型一般是</a:t>
            </a:r>
            <a:r>
              <a:rPr lang="zh-CN" altLang="en-US" sz="2800" b="1" dirty="0">
                <a:solidFill>
                  <a:srgbClr val="00B050"/>
                </a:solidFill>
                <a:ea typeface="楷体_GB2312" pitchFamily="49" charset="-122"/>
              </a:rPr>
              <a:t>用于领域概念间的交流</a:t>
            </a:r>
            <a:r>
              <a:rPr lang="zh-CN" altLang="en-US" sz="2800" dirty="0">
                <a:ea typeface="楷体_GB2312" pitchFamily="49" charset="-122"/>
              </a:rPr>
              <a:t>和对可能的体系结构做出比较。</a:t>
            </a:r>
            <a:endParaRPr lang="zh-CN" altLang="en-US" sz="2800" dirty="0">
              <a:ea typeface="楷体_GB2312" pitchFamily="49" charset="-122"/>
            </a:endParaRPr>
          </a:p>
          <a:p>
            <a:pPr eaLnBrk="1" hangingPunct="1">
              <a:lnSpc>
                <a:spcPct val="120000"/>
              </a:lnSpc>
              <a:buClr>
                <a:schemeClr val="accent2"/>
              </a:buClr>
              <a:buSzPct val="85000"/>
              <a:buFont typeface="Wingdings" panose="05000000000000000000" pitchFamily="2" charset="2"/>
              <a:buChar char="Ø"/>
            </a:pPr>
            <a:r>
              <a:rPr lang="zh-CN" altLang="en-US" sz="2800" b="1" dirty="0">
                <a:solidFill>
                  <a:srgbClr val="C00000"/>
                </a:solidFill>
                <a:ea typeface="楷体_GB2312" pitchFamily="49" charset="-122"/>
              </a:rPr>
              <a:t>区别之二：</a:t>
            </a:r>
            <a:r>
              <a:rPr lang="zh-CN" altLang="en-US" sz="2800" dirty="0">
                <a:ea typeface="楷体_GB2312" pitchFamily="49" charset="-122"/>
              </a:rPr>
              <a:t>类属模型通常是经过</a:t>
            </a:r>
            <a:r>
              <a:rPr lang="zh-CN" altLang="en-US" sz="2800" b="1" dirty="0">
                <a:solidFill>
                  <a:srgbClr val="00B050"/>
                </a:solidFill>
                <a:ea typeface="楷体_GB2312" pitchFamily="49" charset="-122"/>
              </a:rPr>
              <a:t>“自下而上”</a:t>
            </a:r>
            <a:r>
              <a:rPr lang="zh-CN" altLang="en-US" sz="2800" dirty="0">
                <a:ea typeface="楷体_GB2312" pitchFamily="49" charset="-122"/>
              </a:rPr>
              <a:t>地对已有系统的抽象，而参考模型是</a:t>
            </a:r>
            <a:r>
              <a:rPr lang="zh-CN" altLang="en-US" sz="2800" b="1" dirty="0">
                <a:solidFill>
                  <a:srgbClr val="00B050"/>
                </a:solidFill>
                <a:ea typeface="楷体_GB2312" pitchFamily="49" charset="-122"/>
              </a:rPr>
              <a:t>“由上到下”</a:t>
            </a:r>
            <a:r>
              <a:rPr lang="zh-CN" altLang="en-US" sz="2800" dirty="0">
                <a:ea typeface="楷体_GB2312" pitchFamily="49" charset="-122"/>
              </a:rPr>
              <a:t>地产生的。</a:t>
            </a:r>
            <a:endParaRPr lang="zh-CN" altLang="en-US" sz="2800" dirty="0">
              <a:ea typeface="楷体_GB2312" pitchFamily="49"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4.1. 3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特定领域的软件体系结构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4.1 </a:t>
            </a:r>
            <a:r>
              <a:rPr lang="zh-CN" altLang="en-US" dirty="0"/>
              <a:t>软件体系结构与设计模式</a:t>
            </a:r>
            <a:endParaRPr lang="zh-CN" altLang="en-US" dirty="0"/>
          </a:p>
        </p:txBody>
      </p:sp>
      <p:sp>
        <p:nvSpPr>
          <p:cNvPr id="8195" name="Rectangle 3"/>
          <p:cNvSpPr>
            <a:spLocks noGrp="1" noChangeArrowheads="1"/>
          </p:cNvSpPr>
          <p:nvPr>
            <p:ph type="body" idx="1"/>
          </p:nvPr>
        </p:nvSpPr>
        <p:spPr>
          <a:xfrm>
            <a:off x="714348" y="1600200"/>
            <a:ext cx="7972452" cy="4525963"/>
          </a:xfrm>
        </p:spPr>
        <p:txBody>
          <a:bodyPr/>
          <a:lstStyle/>
          <a:p>
            <a:pPr marL="542925" eaLnBrk="1" hangingPunct="1">
              <a:buNone/>
            </a:pPr>
            <a:r>
              <a:rPr lang="en-US" altLang="zh-CN" sz="2800" b="1" dirty="0">
                <a:ea typeface="宋体" panose="02010600030101010101" pitchFamily="2" charset="-122"/>
              </a:rPr>
              <a:t>4.1.1   </a:t>
            </a:r>
            <a:r>
              <a:rPr lang="zh-CN" altLang="en-US" sz="2800" b="1" dirty="0">
                <a:ea typeface="宋体" panose="02010600030101010101" pitchFamily="2" charset="-122"/>
              </a:rPr>
              <a:t>软件体系结构的基本概念</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4.1.2   </a:t>
            </a:r>
            <a:r>
              <a:rPr lang="zh-CN" altLang="en-US" sz="2800" b="1" dirty="0">
                <a:ea typeface="宋体" panose="02010600030101010101" pitchFamily="2" charset="-122"/>
              </a:rPr>
              <a:t>典型的软件体系结构风格</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4.1.3   </a:t>
            </a:r>
            <a:r>
              <a:rPr lang="zh-CN" altLang="en-US" sz="2800" b="1" dirty="0">
                <a:ea typeface="宋体" panose="02010600030101010101" pitchFamily="2" charset="-122"/>
              </a:rPr>
              <a:t>特定领域的软件体系结构</a:t>
            </a:r>
            <a:endParaRPr lang="zh-CN" altLang="en-US" sz="2800" b="1" dirty="0">
              <a:ea typeface="宋体" panose="02010600030101010101" pitchFamily="2" charset="-122"/>
            </a:endParaRPr>
          </a:p>
          <a:p>
            <a:pPr marL="542925" eaLnBrk="1" hangingPunct="1">
              <a:buNone/>
            </a:pPr>
            <a:r>
              <a:rPr lang="en-US" altLang="zh-CN" sz="2800" b="1" dirty="0">
                <a:solidFill>
                  <a:srgbClr val="00FF00"/>
                </a:solidFill>
                <a:ea typeface="宋体" panose="02010600030101010101" pitchFamily="2" charset="-122"/>
              </a:rPr>
              <a:t>4.1.4   </a:t>
            </a:r>
            <a:r>
              <a:rPr lang="zh-CN" altLang="en-US" sz="2800" b="1" dirty="0">
                <a:solidFill>
                  <a:srgbClr val="00FF00"/>
                </a:solidFill>
                <a:ea typeface="宋体" panose="02010600030101010101" pitchFamily="2" charset="-122"/>
              </a:rPr>
              <a:t>分布式系统结构</a:t>
            </a:r>
            <a:endParaRPr lang="zh-CN" altLang="en-US" sz="2800" b="1" dirty="0">
              <a:solidFill>
                <a:srgbClr val="00FF00"/>
              </a:solidFill>
              <a:ea typeface="宋体" panose="02010600030101010101" pitchFamily="2" charset="-122"/>
            </a:endParaRPr>
          </a:p>
          <a:p>
            <a:pPr marL="542925" eaLnBrk="1" hangingPunct="1">
              <a:buNone/>
            </a:pPr>
            <a:r>
              <a:rPr lang="en-US" altLang="zh-CN" sz="2800" b="1" dirty="0">
                <a:ea typeface="宋体" panose="02010600030101010101" pitchFamily="2" charset="-122"/>
              </a:rPr>
              <a:t>4.1.5   </a:t>
            </a:r>
            <a:r>
              <a:rPr lang="zh-CN" altLang="en-US" sz="2800" b="1" dirty="0">
                <a:ea typeface="宋体" panose="02010600030101010101" pitchFamily="2" charset="-122"/>
              </a:rPr>
              <a:t>体系结构框架</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4.1.6   </a:t>
            </a:r>
            <a:r>
              <a:rPr lang="zh-CN" altLang="en-US" sz="2800" b="1" dirty="0">
                <a:ea typeface="宋体" panose="02010600030101010101" pitchFamily="2" charset="-122"/>
              </a:rPr>
              <a:t>设计模式</a:t>
            </a:r>
            <a:endParaRPr lang="zh-CN" altLang="en-US" sz="2800" b="1" dirty="0">
              <a:ea typeface="宋体" panose="02010600030101010101" pitchFamily="2" charset="-122"/>
            </a:endParaRPr>
          </a:p>
          <a:p>
            <a:pPr eaLnBrk="1" hangingPunct="1"/>
            <a:endParaRPr lang="zh-CN" altLang="en-US" sz="2800" b="1" dirty="0">
              <a:ea typeface="宋体" panose="02010600030101010101" pitchFamily="2" charset="-122"/>
            </a:endParaRPr>
          </a:p>
          <a:p>
            <a:pPr eaLnBrk="1" hangingPunct="1"/>
            <a:endParaRPr lang="en-US" altLang="zh-CN" sz="2800" b="1"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500034" y="1785926"/>
            <a:ext cx="8229600" cy="4525963"/>
          </a:xfrm>
        </p:spPr>
        <p:txBody>
          <a:bodyPr/>
          <a:lstStyle/>
          <a:p>
            <a:pPr eaLnBrk="1" hangingPunct="1">
              <a:lnSpc>
                <a:spcPct val="120000"/>
              </a:lnSpc>
              <a:spcAft>
                <a:spcPts val="1200"/>
              </a:spcAft>
            </a:pPr>
            <a:r>
              <a:rPr lang="zh-CN" altLang="en-US" sz="2800" dirty="0">
                <a:latin typeface="楷体_GB2312" pitchFamily="49" charset="-122"/>
                <a:ea typeface="楷体_GB2312" pitchFamily="49" charset="-122"/>
              </a:rPr>
              <a:t>在集中式计算技术时代广泛使用的是</a:t>
            </a:r>
            <a:r>
              <a:rPr lang="zh-CN" altLang="en-US" sz="2800" b="1" dirty="0">
                <a:latin typeface="楷体_GB2312" pitchFamily="49" charset="-122"/>
                <a:ea typeface="楷体_GB2312" pitchFamily="49" charset="-122"/>
              </a:rPr>
              <a:t>大型机</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小型机计算模型。 </a:t>
            </a:r>
            <a:endParaRPr lang="zh-CN" altLang="en-US" sz="2800" b="1" dirty="0">
              <a:latin typeface="楷体_GB2312" pitchFamily="49" charset="-122"/>
              <a:ea typeface="楷体_GB2312" pitchFamily="49" charset="-122"/>
            </a:endParaRPr>
          </a:p>
          <a:p>
            <a:pPr eaLnBrk="1" hangingPunct="1">
              <a:lnSpc>
                <a:spcPct val="120000"/>
              </a:lnSpc>
              <a:spcAft>
                <a:spcPts val="1200"/>
              </a:spcAft>
            </a:pPr>
            <a:r>
              <a:rPr lang="en-US" altLang="zh-CN" sz="2800" dirty="0">
                <a:latin typeface="楷体_GB2312" pitchFamily="49" charset="-122"/>
                <a:ea typeface="楷体_GB2312" pitchFamily="49" charset="-122"/>
              </a:rPr>
              <a:t>20</a:t>
            </a:r>
            <a:r>
              <a:rPr lang="zh-CN" altLang="en-US" sz="2800" dirty="0">
                <a:latin typeface="楷体_GB2312" pitchFamily="49" charset="-122"/>
                <a:ea typeface="楷体_GB2312" pitchFamily="49" charset="-122"/>
              </a:rPr>
              <a:t>世纪</a:t>
            </a:r>
            <a:r>
              <a:rPr lang="en-US" altLang="zh-CN" sz="2800" dirty="0">
                <a:latin typeface="楷体_GB2312" pitchFamily="49" charset="-122"/>
                <a:ea typeface="楷体_GB2312" pitchFamily="49" charset="-122"/>
              </a:rPr>
              <a:t>80</a:t>
            </a:r>
            <a:r>
              <a:rPr lang="zh-CN" altLang="en-US" sz="2800" dirty="0">
                <a:latin typeface="楷体_GB2312" pitchFamily="49" charset="-122"/>
                <a:ea typeface="楷体_GB2312" pitchFamily="49" charset="-122"/>
              </a:rPr>
              <a:t>年代以后，集中式结构逐渐被以</a:t>
            </a:r>
            <a:r>
              <a:rPr lang="en-US" altLang="zh-CN" sz="2800" dirty="0">
                <a:latin typeface="楷体_GB2312" pitchFamily="49" charset="-122"/>
                <a:ea typeface="楷体_GB2312" pitchFamily="49" charset="-122"/>
              </a:rPr>
              <a:t>PC</a:t>
            </a:r>
            <a:r>
              <a:rPr lang="zh-CN" altLang="en-US" sz="2800" dirty="0">
                <a:latin typeface="楷体_GB2312" pitchFamily="49" charset="-122"/>
                <a:ea typeface="楷体_GB2312" pitchFamily="49" charset="-122"/>
              </a:rPr>
              <a:t>为主的微机网络所取代。</a:t>
            </a:r>
            <a:r>
              <a:rPr lang="zh-CN" altLang="en-US" sz="2800" b="1" dirty="0">
                <a:solidFill>
                  <a:srgbClr val="00B050"/>
                </a:solidFill>
                <a:latin typeface="楷体_GB2312" pitchFamily="49" charset="-122"/>
                <a:ea typeface="楷体_GB2312" pitchFamily="49" charset="-122"/>
              </a:rPr>
              <a:t>个人计算机和工作站的采用，永远改变了大型机</a:t>
            </a:r>
            <a:r>
              <a:rPr lang="en-US" altLang="zh-CN" sz="2800" b="1" dirty="0">
                <a:solidFill>
                  <a:srgbClr val="00B050"/>
                </a:solidFill>
                <a:latin typeface="楷体_GB2312" pitchFamily="49" charset="-122"/>
                <a:ea typeface="楷体_GB2312" pitchFamily="49" charset="-122"/>
              </a:rPr>
              <a:t>/</a:t>
            </a:r>
            <a:r>
              <a:rPr lang="zh-CN" altLang="en-US" sz="2800" b="1" dirty="0">
                <a:solidFill>
                  <a:srgbClr val="00B050"/>
                </a:solidFill>
                <a:latin typeface="楷体_GB2312" pitchFamily="49" charset="-122"/>
                <a:ea typeface="楷体_GB2312" pitchFamily="49" charset="-122"/>
              </a:rPr>
              <a:t>小型机计算模型，</a:t>
            </a:r>
            <a:r>
              <a:rPr lang="zh-CN" altLang="en-US" sz="2800" b="1" dirty="0">
                <a:solidFill>
                  <a:srgbClr val="3366FF"/>
                </a:solidFill>
                <a:latin typeface="楷体_GB2312" pitchFamily="49" charset="-122"/>
                <a:ea typeface="楷体_GB2312" pitchFamily="49" charset="-122"/>
              </a:rPr>
              <a:t>从而产生了分布式计算模型。</a:t>
            </a:r>
            <a:endParaRPr lang="zh-CN" altLang="en-US" sz="2800" b="1" dirty="0">
              <a:solidFill>
                <a:srgbClr val="3366FF"/>
              </a:solidFill>
              <a:latin typeface="楷体_GB2312" pitchFamily="49" charset="-122"/>
              <a:ea typeface="楷体_GB2312" pitchFamily="49"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分布式计算模型主要</a:t>
            </a:r>
            <a:r>
              <a:rPr lang="zh-CN" altLang="en-US" b="1" dirty="0">
                <a:solidFill>
                  <a:srgbClr val="C00000"/>
                </a:solidFill>
                <a:ea typeface="宋体" panose="02010600030101010101" pitchFamily="2" charset="-122"/>
              </a:rPr>
              <a:t>具有以下优点</a:t>
            </a:r>
            <a:r>
              <a:rPr lang="zh-CN" altLang="en-US" dirty="0">
                <a:ea typeface="宋体" panose="02010600030101010101" pitchFamily="2" charset="-122"/>
              </a:rPr>
              <a:t>：</a:t>
            </a:r>
            <a:endParaRPr lang="zh-CN" altLang="en-US" dirty="0">
              <a:ea typeface="宋体" panose="02010600030101010101" pitchFamily="2" charset="-122"/>
            </a:endParaRPr>
          </a:p>
          <a:p>
            <a:pPr marL="717550" indent="-457200" eaLnBrk="1" hangingPunct="1">
              <a:lnSpc>
                <a:spcPct val="125000"/>
              </a:lnSpc>
              <a:buFont typeface="+mj-ea"/>
              <a:buAutoNum type="circleNumDbPlain"/>
            </a:pPr>
            <a:r>
              <a:rPr lang="zh-CN" altLang="en-US" sz="2400" dirty="0">
                <a:latin typeface="宋体" panose="02010600030101010101" pitchFamily="2" charset="-122"/>
                <a:ea typeface="宋体" panose="02010600030101010101" pitchFamily="2" charset="-122"/>
              </a:rPr>
              <a:t>资源共享。分布式系统允许硬件、软件等资源共享使用。</a:t>
            </a:r>
            <a:endParaRPr lang="zh-CN" altLang="en-US" sz="2400" dirty="0">
              <a:latin typeface="宋体" panose="02010600030101010101" pitchFamily="2" charset="-122"/>
              <a:ea typeface="宋体" panose="02010600030101010101" pitchFamily="2" charset="-122"/>
            </a:endParaRPr>
          </a:p>
          <a:p>
            <a:pPr marL="717550" indent="-457200" eaLnBrk="1" hangingPunct="1">
              <a:lnSpc>
                <a:spcPct val="125000"/>
              </a:lnSpc>
              <a:buFont typeface="+mj-ea"/>
              <a:buAutoNum type="circleNumDbPlain"/>
            </a:pPr>
            <a:r>
              <a:rPr lang="zh-CN" altLang="en-US" sz="2400" dirty="0">
                <a:latin typeface="宋体" panose="02010600030101010101" pitchFamily="2" charset="-122"/>
                <a:ea typeface="宋体" panose="02010600030101010101" pitchFamily="2" charset="-122"/>
              </a:rPr>
              <a:t>经济性。</a:t>
            </a:r>
            <a:endParaRPr lang="zh-CN" altLang="en-US" sz="2400" dirty="0">
              <a:latin typeface="宋体" panose="02010600030101010101" pitchFamily="2" charset="-122"/>
              <a:ea typeface="宋体" panose="02010600030101010101" pitchFamily="2" charset="-122"/>
            </a:endParaRPr>
          </a:p>
          <a:p>
            <a:pPr marL="717550" indent="-457200" eaLnBrk="1" hangingPunct="1">
              <a:lnSpc>
                <a:spcPct val="125000"/>
              </a:lnSpc>
              <a:buFont typeface="+mj-ea"/>
              <a:buAutoNum type="circleNumDbPlain"/>
            </a:pPr>
            <a:r>
              <a:rPr lang="zh-CN" altLang="en-US" sz="2400" dirty="0">
                <a:latin typeface="宋体" panose="02010600030101010101" pitchFamily="2" charset="-122"/>
                <a:ea typeface="宋体" panose="02010600030101010101" pitchFamily="2" charset="-122"/>
              </a:rPr>
              <a:t>性能与可扩展性。  </a:t>
            </a:r>
            <a:endParaRPr lang="zh-CN" altLang="en-US" sz="2400" dirty="0">
              <a:latin typeface="宋体" panose="02010600030101010101" pitchFamily="2" charset="-122"/>
              <a:ea typeface="宋体" panose="02010600030101010101" pitchFamily="2" charset="-122"/>
            </a:endParaRPr>
          </a:p>
          <a:p>
            <a:pPr marL="717550" indent="-457200" eaLnBrk="1" hangingPunct="1">
              <a:lnSpc>
                <a:spcPct val="125000"/>
              </a:lnSpc>
              <a:buFont typeface="+mj-ea"/>
              <a:buAutoNum type="circleNumDbPlain"/>
            </a:pPr>
            <a:r>
              <a:rPr lang="zh-CN" altLang="en-US" sz="2400" dirty="0">
                <a:latin typeface="宋体" panose="02010600030101010101" pitchFamily="2" charset="-122"/>
                <a:ea typeface="宋体" panose="02010600030101010101" pitchFamily="2" charset="-122"/>
              </a:rPr>
              <a:t>固有分布性。</a:t>
            </a:r>
            <a:endParaRPr lang="zh-CN" altLang="en-US" sz="2400" dirty="0">
              <a:latin typeface="宋体" panose="02010600030101010101" pitchFamily="2" charset="-122"/>
              <a:ea typeface="宋体" panose="02010600030101010101" pitchFamily="2" charset="-122"/>
            </a:endParaRPr>
          </a:p>
          <a:p>
            <a:pPr marL="717550" indent="-457200" eaLnBrk="1" hangingPunct="1">
              <a:lnSpc>
                <a:spcPct val="125000"/>
              </a:lnSpc>
              <a:buFont typeface="+mj-ea"/>
              <a:buAutoNum type="circleNumDbPlain"/>
            </a:pPr>
            <a:r>
              <a:rPr lang="zh-CN" altLang="en-US" sz="2400" dirty="0">
                <a:latin typeface="宋体" panose="02010600030101010101" pitchFamily="2" charset="-122"/>
                <a:ea typeface="宋体" panose="02010600030101010101" pitchFamily="2" charset="-122"/>
              </a:rPr>
              <a:t>健壮性。  </a:t>
            </a:r>
            <a:endParaRPr lang="zh-CN" altLang="en-US" sz="24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357158" y="2143116"/>
            <a:ext cx="8229600" cy="4370407"/>
          </a:xfrm>
        </p:spPr>
        <p:txBody>
          <a:bodyPr/>
          <a:lstStyle/>
          <a:p>
            <a:pPr marL="0" indent="355600" eaLnBrk="1" hangingPunct="1">
              <a:lnSpc>
                <a:spcPct val="130000"/>
              </a:lnSpc>
              <a:spcAft>
                <a:spcPts val="600"/>
              </a:spcAft>
              <a:buFontTx/>
              <a:buNone/>
            </a:pPr>
            <a:r>
              <a:rPr lang="zh-CN" altLang="en-US" sz="2400" dirty="0">
                <a:latin typeface="宋体" panose="02010600030101010101" pitchFamily="2" charset="-122"/>
                <a:ea typeface="宋体" panose="02010600030101010101" pitchFamily="2" charset="-122"/>
              </a:rPr>
              <a:t>分布式系统的一个最简单的模型是多处理器系统，</a:t>
            </a:r>
            <a:r>
              <a:rPr lang="zh-CN" altLang="en-US" sz="2400" b="1" dirty="0">
                <a:latin typeface="宋体" panose="02010600030101010101" pitchFamily="2" charset="-122"/>
                <a:ea typeface="宋体" panose="02010600030101010101" pitchFamily="2" charset="-122"/>
              </a:rPr>
              <a:t>系统由许多进程组成，这些进程可以在不同的处理器上并行运行，可以极大地提高系统的性能</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0" indent="355600">
              <a:lnSpc>
                <a:spcPct val="130000"/>
              </a:lnSpc>
              <a:spcAft>
                <a:spcPts val="600"/>
              </a:spcAft>
              <a:buNone/>
            </a:pPr>
            <a:r>
              <a:rPr lang="zh-CN" altLang="en-US" sz="2400" dirty="0">
                <a:latin typeface="宋体" panose="02010600030101010101" pitchFamily="2" charset="-122"/>
                <a:ea typeface="宋体" panose="02010600030101010101" pitchFamily="2" charset="-122"/>
              </a:rPr>
              <a:t>多处理器体系结构在</a:t>
            </a:r>
            <a:r>
              <a:rPr lang="zh-CN" altLang="en-US" sz="2400" b="1" dirty="0">
                <a:solidFill>
                  <a:srgbClr val="3366FF"/>
                </a:solidFill>
                <a:latin typeface="宋体" panose="02010600030101010101" pitchFamily="2" charset="-122"/>
                <a:ea typeface="宋体" panose="02010600030101010101" pitchFamily="2" charset="-122"/>
              </a:rPr>
              <a:t>大型实时系统中比较常见</a:t>
            </a:r>
            <a:r>
              <a:rPr lang="zh-CN" altLang="en-US" sz="2400" dirty="0">
                <a:latin typeface="宋体" panose="02010600030101010101" pitchFamily="2" charset="-122"/>
                <a:ea typeface="宋体" panose="02010600030101010101" pitchFamily="2" charset="-122"/>
              </a:rPr>
              <a:t>。因为大型实时系统对</a:t>
            </a:r>
            <a:r>
              <a:rPr lang="zh-CN" altLang="en-US" sz="2400" b="1" dirty="0">
                <a:solidFill>
                  <a:srgbClr val="00B050"/>
                </a:solidFill>
                <a:latin typeface="宋体" panose="02010600030101010101" pitchFamily="2" charset="-122"/>
                <a:ea typeface="宋体" panose="02010600030101010101" pitchFamily="2" charset="-122"/>
              </a:rPr>
              <a:t>响应时间要求较高</a:t>
            </a:r>
            <a:r>
              <a:rPr lang="zh-CN" altLang="en-US" sz="2400" dirty="0">
                <a:latin typeface="宋体" panose="02010600030101010101" pitchFamily="2" charset="-122"/>
                <a:ea typeface="宋体" panose="02010600030101010101" pitchFamily="2" charset="-122"/>
              </a:rPr>
              <a:t>，需要实时采集信息，并用采集到的信息进行决策，然后发送信号给执行机构。虽然</a:t>
            </a:r>
            <a:r>
              <a:rPr lang="zh-CN" altLang="en-US" sz="2400" b="1" dirty="0">
                <a:solidFill>
                  <a:srgbClr val="00B050"/>
                </a:solidFill>
                <a:latin typeface="宋体" panose="02010600030101010101" pitchFamily="2" charset="-122"/>
                <a:ea typeface="宋体" panose="02010600030101010101" pitchFamily="2" charset="-122"/>
              </a:rPr>
              <a:t>信息采集</a:t>
            </a:r>
            <a:r>
              <a:rPr lang="zh-CN" altLang="en-US" sz="2400" dirty="0">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决策制定</a:t>
            </a:r>
            <a:r>
              <a:rPr lang="zh-CN" altLang="en-US" sz="2400" dirty="0">
                <a:latin typeface="宋体" panose="02010600030101010101" pitchFamily="2" charset="-122"/>
                <a:ea typeface="宋体" panose="02010600030101010101" pitchFamily="2" charset="-122"/>
              </a:rPr>
              <a:t>和</a:t>
            </a:r>
            <a:r>
              <a:rPr lang="zh-CN" altLang="en-US" sz="2400" b="1" dirty="0">
                <a:solidFill>
                  <a:srgbClr val="00B050"/>
                </a:solidFill>
                <a:latin typeface="宋体" panose="02010600030101010101" pitchFamily="2" charset="-122"/>
                <a:ea typeface="宋体" panose="02010600030101010101" pitchFamily="2" charset="-122"/>
              </a:rPr>
              <a:t>执行控制</a:t>
            </a:r>
            <a:r>
              <a:rPr lang="zh-CN" altLang="en-US" sz="2400" dirty="0">
                <a:latin typeface="宋体" panose="02010600030101010101" pitchFamily="2" charset="-122"/>
                <a:ea typeface="宋体" panose="02010600030101010101" pitchFamily="2" charset="-122"/>
              </a:rPr>
              <a:t>这些进程可以在同一台处理器上统一调度执行，但</a:t>
            </a:r>
            <a:r>
              <a:rPr lang="zh-CN" altLang="en-US" sz="2400" b="1" dirty="0">
                <a:latin typeface="宋体" panose="02010600030101010101" pitchFamily="2" charset="-122"/>
                <a:ea typeface="宋体" panose="02010600030101010101" pitchFamily="2" charset="-122"/>
              </a:rPr>
              <a:t>使用多处理器能够</a:t>
            </a:r>
            <a:r>
              <a:rPr lang="zh-CN" altLang="en-US" sz="2400" b="1" dirty="0">
                <a:solidFill>
                  <a:srgbClr val="3366FF"/>
                </a:solidFill>
                <a:latin typeface="宋体" panose="02010600030101010101" pitchFamily="2" charset="-122"/>
                <a:ea typeface="宋体" panose="02010600030101010101" pitchFamily="2" charset="-122"/>
              </a:rPr>
              <a:t>提高系统性能</a:t>
            </a:r>
            <a:r>
              <a:rPr lang="zh-CN" altLang="en-US" sz="2400" dirty="0">
                <a:latin typeface="宋体" panose="02010600030101010101" pitchFamily="2" charset="-122"/>
                <a:ea typeface="宋体" panose="02010600030101010101" pitchFamily="2" charset="-122"/>
              </a:rPr>
              <a:t>。</a:t>
            </a:r>
            <a:endParaRPr lang="zh-CN" altLang="en-US" sz="4000" dirty="0">
              <a:latin typeface="宋体" panose="02010600030101010101" pitchFamily="2" charset="-122"/>
              <a:ea typeface="宋体" panose="02010600030101010101" pitchFamily="2" charset="-122"/>
            </a:endParaRPr>
          </a:p>
        </p:txBody>
      </p:sp>
      <p:sp>
        <p:nvSpPr>
          <p:cNvPr id="36868" name="Rectangle 7"/>
          <p:cNvSpPr>
            <a:spLocks noChangeArrowheads="1"/>
          </p:cNvSpPr>
          <p:nvPr/>
        </p:nvSpPr>
        <p:spPr bwMode="auto">
          <a:xfrm>
            <a:off x="500034" y="1495416"/>
            <a:ext cx="8229600" cy="576262"/>
          </a:xfrm>
          <a:prstGeom prst="rect">
            <a:avLst/>
          </a:prstGeom>
          <a:noFill/>
          <a:ln w="9525">
            <a:noFill/>
            <a:miter lim="800000"/>
          </a:ln>
        </p:spPr>
        <p:txBody>
          <a:bodyPr/>
          <a:lstStyle/>
          <a:p>
            <a:pPr marL="571500" indent="-571500">
              <a:spcBef>
                <a:spcPct val="20000"/>
              </a:spcBef>
              <a:buFont typeface="+mj-lt"/>
              <a:buAutoNum type="romanUcPeriod"/>
            </a:pPr>
            <a:r>
              <a:rPr lang="zh-CN" altLang="en-US" sz="2800" b="1" dirty="0">
                <a:solidFill>
                  <a:srgbClr val="CC0000"/>
                </a:solidFill>
                <a:ea typeface="楷体_GB2312" pitchFamily="49" charset="-122"/>
              </a:rPr>
              <a:t>多处理器体系结构</a:t>
            </a:r>
            <a:r>
              <a:rPr lang="zh-CN" altLang="en-US" sz="2800" b="1" dirty="0"/>
              <a:t> </a:t>
            </a:r>
            <a:endParaRPr lang="zh-CN" altLang="en-US" sz="2800" b="1" dirty="0"/>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dirty="0"/>
          </a:p>
        </p:txBody>
      </p:sp>
    </p:spTree>
  </p:cSld>
  <p:clrMapOvr>
    <a:masterClrMapping/>
  </p:clrMapOvr>
  <p:transition>
    <p:fade/>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500034" y="2285992"/>
            <a:ext cx="7848600" cy="3941779"/>
          </a:xfrm>
          <a:prstGeom prst="rect">
            <a:avLst/>
          </a:prstGeom>
          <a:noFill/>
          <a:ln w="9525">
            <a:noFill/>
            <a:miter lim="800000"/>
          </a:ln>
        </p:spPr>
        <p:txBody>
          <a:bodyPr lIns="92075" tIns="46038" rIns="92075" bIns="46038"/>
          <a:lstStyle/>
          <a:p>
            <a:pPr marL="609600" indent="-609600" algn="just">
              <a:lnSpc>
                <a:spcPct val="120000"/>
              </a:lnSpc>
              <a:spcBef>
                <a:spcPct val="20000"/>
              </a:spcBef>
              <a:spcAft>
                <a:spcPts val="600"/>
              </a:spcAft>
            </a:pPr>
            <a:r>
              <a:rPr lang="en-US" altLang="zh-CN" sz="2400" dirty="0">
                <a:ea typeface="楷体_GB2312" pitchFamily="49" charset="-122"/>
              </a:rPr>
              <a:t>    </a:t>
            </a:r>
            <a:r>
              <a:rPr lang="zh-CN" altLang="en-US" sz="2400" dirty="0">
                <a:ea typeface="楷体_GB2312" pitchFamily="49" charset="-122"/>
              </a:rPr>
              <a:t>客户机</a:t>
            </a:r>
            <a:r>
              <a:rPr lang="en-US" altLang="zh-CN" sz="2400" dirty="0">
                <a:ea typeface="楷体_GB2312" pitchFamily="49" charset="-122"/>
              </a:rPr>
              <a:t>/</a:t>
            </a:r>
            <a:r>
              <a:rPr lang="zh-CN" altLang="en-US" sz="2400" dirty="0">
                <a:ea typeface="楷体_GB2312" pitchFamily="49" charset="-122"/>
              </a:rPr>
              <a:t>服务器（</a:t>
            </a:r>
            <a:r>
              <a:rPr lang="en-US" altLang="zh-CN" sz="2400" dirty="0">
                <a:ea typeface="楷体_GB2312" pitchFamily="49" charset="-122"/>
              </a:rPr>
              <a:t>client/server</a:t>
            </a:r>
            <a:r>
              <a:rPr lang="zh-CN" altLang="en-US" sz="2400" dirty="0">
                <a:ea typeface="楷体_GB2312" pitchFamily="49" charset="-122"/>
              </a:rPr>
              <a:t>，</a:t>
            </a:r>
            <a:r>
              <a:rPr lang="en-US" altLang="zh-CN" sz="2400" dirty="0">
                <a:ea typeface="楷体_GB2312" pitchFamily="49" charset="-122"/>
              </a:rPr>
              <a:t>C/S</a:t>
            </a:r>
            <a:r>
              <a:rPr lang="zh-CN" altLang="en-US" sz="2400" dirty="0">
                <a:ea typeface="楷体_GB2312" pitchFamily="49" charset="-122"/>
              </a:rPr>
              <a:t>）体系结构是基于</a:t>
            </a:r>
            <a:endParaRPr lang="zh-CN" altLang="en-US" sz="2400" dirty="0">
              <a:ea typeface="楷体_GB2312" pitchFamily="49" charset="-122"/>
            </a:endParaRPr>
          </a:p>
          <a:p>
            <a:pPr marL="609600" indent="-609600" algn="just">
              <a:lnSpc>
                <a:spcPct val="120000"/>
              </a:lnSpc>
              <a:spcBef>
                <a:spcPct val="20000"/>
              </a:spcBef>
              <a:spcAft>
                <a:spcPts val="600"/>
              </a:spcAft>
            </a:pPr>
            <a:r>
              <a:rPr lang="zh-CN" altLang="en-US" sz="2400" dirty="0">
                <a:ea typeface="楷体_GB2312" pitchFamily="49" charset="-122"/>
              </a:rPr>
              <a:t>资源不对等，且为实现共享而提出来的，由</a:t>
            </a:r>
            <a:r>
              <a:rPr lang="zh-CN" altLang="en-US" sz="2400" b="1" dirty="0">
                <a:solidFill>
                  <a:srgbClr val="3366FF"/>
                </a:solidFill>
                <a:ea typeface="楷体_GB2312" pitchFamily="49" charset="-122"/>
              </a:rPr>
              <a:t>服务器</a:t>
            </a:r>
            <a:r>
              <a:rPr lang="zh-CN" altLang="en-US" sz="2400" dirty="0">
                <a:ea typeface="楷体_GB2312" pitchFamily="49" charset="-122"/>
              </a:rPr>
              <a:t>、</a:t>
            </a:r>
            <a:r>
              <a:rPr lang="zh-CN" altLang="en-US" sz="2400" b="1" dirty="0">
                <a:solidFill>
                  <a:srgbClr val="3366FF"/>
                </a:solidFill>
                <a:ea typeface="楷体_GB2312" pitchFamily="49" charset="-122"/>
              </a:rPr>
              <a:t>客户</a:t>
            </a:r>
            <a:endParaRPr lang="zh-CN" altLang="en-US" sz="2400" b="1" dirty="0">
              <a:solidFill>
                <a:srgbClr val="3366FF"/>
              </a:solidFill>
              <a:ea typeface="楷体_GB2312" pitchFamily="49" charset="-122"/>
            </a:endParaRPr>
          </a:p>
          <a:p>
            <a:pPr marL="609600" indent="-609600" algn="just">
              <a:lnSpc>
                <a:spcPct val="120000"/>
              </a:lnSpc>
              <a:spcBef>
                <a:spcPct val="20000"/>
              </a:spcBef>
              <a:spcAft>
                <a:spcPts val="600"/>
              </a:spcAft>
            </a:pPr>
            <a:r>
              <a:rPr lang="zh-CN" altLang="en-US" sz="2400" b="1" dirty="0">
                <a:solidFill>
                  <a:srgbClr val="3366FF"/>
                </a:solidFill>
                <a:ea typeface="楷体_GB2312" pitchFamily="49" charset="-122"/>
              </a:rPr>
              <a:t>机</a:t>
            </a:r>
            <a:r>
              <a:rPr lang="zh-CN" altLang="en-US" sz="2400" dirty="0">
                <a:ea typeface="楷体_GB2312" pitchFamily="49" charset="-122"/>
              </a:rPr>
              <a:t>和</a:t>
            </a:r>
            <a:r>
              <a:rPr lang="zh-CN" altLang="en-US" sz="2400" b="1" dirty="0">
                <a:solidFill>
                  <a:srgbClr val="3366FF"/>
                </a:solidFill>
                <a:ea typeface="楷体_GB2312" pitchFamily="49" charset="-122"/>
              </a:rPr>
              <a:t>网络</a:t>
            </a:r>
            <a:r>
              <a:rPr lang="zh-CN" altLang="en-US" sz="2400" dirty="0">
                <a:ea typeface="楷体_GB2312" pitchFamily="49" charset="-122"/>
              </a:rPr>
              <a:t>三部分组成。 </a:t>
            </a:r>
            <a:endParaRPr lang="zh-CN" altLang="en-US" sz="2400" dirty="0">
              <a:ea typeface="楷体_GB2312" pitchFamily="49" charset="-122"/>
            </a:endParaRPr>
          </a:p>
          <a:p>
            <a:pPr marL="609600" indent="-609600" algn="just">
              <a:lnSpc>
                <a:spcPct val="120000"/>
              </a:lnSpc>
              <a:spcBef>
                <a:spcPct val="20000"/>
              </a:spcBef>
              <a:spcAft>
                <a:spcPts val="600"/>
              </a:spcAft>
            </a:pPr>
            <a:r>
              <a:rPr lang="zh-CN" altLang="en-US" sz="2400" dirty="0">
                <a:ea typeface="楷体_GB2312" pitchFamily="49" charset="-122"/>
              </a:rPr>
              <a:t>    在</a:t>
            </a:r>
            <a:r>
              <a:rPr lang="en-US" altLang="zh-CN" sz="2400" dirty="0">
                <a:ea typeface="楷体_GB2312" pitchFamily="49" charset="-122"/>
              </a:rPr>
              <a:t>C/S</a:t>
            </a:r>
            <a:r>
              <a:rPr lang="zh-CN" altLang="en-US" sz="2400" dirty="0">
                <a:ea typeface="楷体_GB2312" pitchFamily="49" charset="-122"/>
              </a:rPr>
              <a:t>体系结构中，客户机可以通过远程调用来获取服</a:t>
            </a:r>
            <a:endParaRPr lang="zh-CN" altLang="en-US" sz="2400" dirty="0">
              <a:ea typeface="楷体_GB2312" pitchFamily="49" charset="-122"/>
            </a:endParaRPr>
          </a:p>
          <a:p>
            <a:pPr marL="609600" indent="-609600" algn="just">
              <a:lnSpc>
                <a:spcPct val="120000"/>
              </a:lnSpc>
              <a:spcBef>
                <a:spcPct val="20000"/>
              </a:spcBef>
              <a:spcAft>
                <a:spcPts val="600"/>
              </a:spcAft>
            </a:pPr>
            <a:r>
              <a:rPr lang="zh-CN" altLang="en-US" sz="2400" dirty="0">
                <a:ea typeface="楷体_GB2312" pitchFamily="49" charset="-122"/>
              </a:rPr>
              <a:t>务器提供的服务，因此，客户机必须知道可用的服务器的</a:t>
            </a:r>
            <a:endParaRPr lang="zh-CN" altLang="en-US" sz="2400" dirty="0">
              <a:ea typeface="楷体_GB2312" pitchFamily="49" charset="-122"/>
            </a:endParaRPr>
          </a:p>
          <a:p>
            <a:pPr marL="609600" indent="-609600" algn="just">
              <a:lnSpc>
                <a:spcPct val="120000"/>
              </a:lnSpc>
              <a:spcBef>
                <a:spcPct val="20000"/>
              </a:spcBef>
              <a:spcAft>
                <a:spcPts val="600"/>
              </a:spcAft>
            </a:pPr>
            <a:r>
              <a:rPr lang="zh-CN" altLang="en-US" sz="2400" dirty="0">
                <a:ea typeface="楷体_GB2312" pitchFamily="49" charset="-122"/>
              </a:rPr>
              <a:t>名字及它们所提供的服务，而服务器不需要知道客户机的</a:t>
            </a:r>
            <a:endParaRPr lang="zh-CN" altLang="en-US" sz="2400" dirty="0">
              <a:ea typeface="楷体_GB2312" pitchFamily="49" charset="-122"/>
            </a:endParaRPr>
          </a:p>
          <a:p>
            <a:pPr marL="609600" indent="-609600" algn="just">
              <a:lnSpc>
                <a:spcPct val="120000"/>
              </a:lnSpc>
              <a:spcBef>
                <a:spcPct val="20000"/>
              </a:spcBef>
              <a:spcAft>
                <a:spcPts val="600"/>
              </a:spcAft>
            </a:pPr>
            <a:r>
              <a:rPr lang="zh-CN" altLang="en-US" sz="2400" dirty="0">
                <a:ea typeface="楷体_GB2312" pitchFamily="49" charset="-122"/>
              </a:rPr>
              <a:t>身份，也不需要知道有多少台客户机在运行。</a:t>
            </a:r>
            <a:endParaRPr lang="zh-CN" altLang="en-US" sz="2400" dirty="0">
              <a:ea typeface="楷体_GB2312" pitchFamily="49" charset="-122"/>
            </a:endParaRPr>
          </a:p>
          <a:p>
            <a:pPr marL="609600" indent="-609600" algn="just">
              <a:lnSpc>
                <a:spcPct val="120000"/>
              </a:lnSpc>
              <a:spcBef>
                <a:spcPct val="20000"/>
              </a:spcBef>
              <a:spcAft>
                <a:spcPts val="600"/>
              </a:spcAft>
            </a:pPr>
            <a:r>
              <a:rPr lang="zh-CN" altLang="en-US" sz="2400" dirty="0">
                <a:ea typeface="楷体_GB2312" pitchFamily="49" charset="-122"/>
              </a:rPr>
              <a:t>    </a:t>
            </a:r>
            <a:endParaRPr lang="zh-CN" altLang="en-US" sz="3200" dirty="0"/>
          </a:p>
        </p:txBody>
      </p:sp>
      <p:sp>
        <p:nvSpPr>
          <p:cNvPr id="37891" name="Rectangle 6"/>
          <p:cNvSpPr>
            <a:spLocks noChangeArrowheads="1"/>
          </p:cNvSpPr>
          <p:nvPr/>
        </p:nvSpPr>
        <p:spPr bwMode="auto">
          <a:xfrm>
            <a:off x="0" y="3338513"/>
            <a:ext cx="9144000" cy="0"/>
          </a:xfrm>
          <a:prstGeom prst="rect">
            <a:avLst/>
          </a:prstGeom>
          <a:noFill/>
          <a:ln w="9525">
            <a:noFill/>
            <a:miter lim="800000"/>
          </a:ln>
        </p:spPr>
        <p:txBody>
          <a:bodyPr wrap="none" anchor="ctr">
            <a:spAutoFit/>
          </a:bodyPr>
          <a:lstStyle/>
          <a:p>
            <a:endParaRPr lang="zh-CN" altLang="en-US"/>
          </a:p>
        </p:txBody>
      </p:sp>
      <p:sp>
        <p:nvSpPr>
          <p:cNvPr id="37892" name="Rectangle 8"/>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37893" name="Rectangle 14"/>
          <p:cNvSpPr>
            <a:spLocks noChangeArrowheads="1"/>
          </p:cNvSpPr>
          <p:nvPr/>
        </p:nvSpPr>
        <p:spPr bwMode="auto">
          <a:xfrm>
            <a:off x="0" y="3333750"/>
            <a:ext cx="9144000" cy="0"/>
          </a:xfrm>
          <a:prstGeom prst="rect">
            <a:avLst/>
          </a:prstGeom>
          <a:noFill/>
          <a:ln w="9525">
            <a:noFill/>
            <a:miter lim="800000"/>
          </a:ln>
        </p:spPr>
        <p:txBody>
          <a:bodyPr wrap="none" anchor="ctr">
            <a:spAutoFit/>
          </a:bodyPr>
          <a:lstStyle/>
          <a:p>
            <a:endParaRPr lang="zh-CN" altLang="en-US"/>
          </a:p>
        </p:txBody>
      </p:sp>
      <p:sp>
        <p:nvSpPr>
          <p:cNvPr id="37895" name="Rectangle 17"/>
          <p:cNvSpPr>
            <a:spLocks noChangeArrowheads="1"/>
          </p:cNvSpPr>
          <p:nvPr/>
        </p:nvSpPr>
        <p:spPr bwMode="auto">
          <a:xfrm>
            <a:off x="500034" y="1571612"/>
            <a:ext cx="8229600" cy="576262"/>
          </a:xfrm>
          <a:prstGeom prst="rect">
            <a:avLst/>
          </a:prstGeom>
          <a:noFill/>
          <a:ln w="9525">
            <a:noFill/>
            <a:miter lim="800000"/>
          </a:ln>
        </p:spPr>
        <p:txBody>
          <a:bodyPr/>
          <a:lstStyle/>
          <a:p>
            <a:pPr marL="571500" indent="-571500">
              <a:spcBef>
                <a:spcPct val="20000"/>
              </a:spcBef>
              <a:buFont typeface="+mj-lt"/>
              <a:buAutoNum type="romanUcPeriod" startAt="2"/>
            </a:pPr>
            <a:r>
              <a:rPr lang="zh-CN" altLang="en-US" sz="2800" b="1" dirty="0">
                <a:solidFill>
                  <a:srgbClr val="CC0000"/>
                </a:solidFill>
                <a:ea typeface="楷体_GB2312" pitchFamily="49" charset="-122"/>
              </a:rPr>
              <a:t>客户机</a:t>
            </a:r>
            <a:r>
              <a:rPr lang="en-US" altLang="zh-CN" sz="2800" b="1" dirty="0">
                <a:solidFill>
                  <a:srgbClr val="CC0000"/>
                </a:solidFill>
                <a:ea typeface="楷体_GB2312" pitchFamily="49" charset="-122"/>
              </a:rPr>
              <a:t>/</a:t>
            </a:r>
            <a:r>
              <a:rPr lang="zh-CN" altLang="en-US" sz="2800" b="1" dirty="0">
                <a:solidFill>
                  <a:srgbClr val="CC0000"/>
                </a:solidFill>
                <a:ea typeface="楷体_GB2312" pitchFamily="49" charset="-122"/>
              </a:rPr>
              <a:t>服务器体系结构</a:t>
            </a:r>
            <a:r>
              <a:rPr lang="zh-CN" altLang="en-US" sz="2800" b="1" dirty="0"/>
              <a:t> </a:t>
            </a:r>
            <a:endParaRPr lang="zh-CN" altLang="en-US" sz="2800" b="1" dirty="0"/>
          </a:p>
        </p:txBody>
      </p:sp>
      <p:sp>
        <p:nvSpPr>
          <p:cNvPr id="8"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9" name="灯片编号占位符 8"/>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title"/>
          </p:nvPr>
        </p:nvSpPr>
        <p:spPr>
          <a:noFill/>
        </p:spPr>
        <p:txBody>
          <a:bodyPr/>
          <a:lstStyle/>
          <a:p>
            <a:pPr eaLnBrk="1" hangingPunct="1"/>
            <a:r>
              <a:rPr lang="en-US" altLang="zh-CN" dirty="0">
                <a:solidFill>
                  <a:schemeClr val="bg1"/>
                </a:solidFill>
              </a:rPr>
              <a:t>1.2  </a:t>
            </a:r>
            <a:r>
              <a:rPr lang="zh-CN" altLang="en-US" dirty="0">
                <a:solidFill>
                  <a:schemeClr val="bg1"/>
                </a:solidFill>
              </a:rPr>
              <a:t>软件危机与软件工程</a:t>
            </a:r>
            <a:endParaRPr lang="zh-CN" altLang="en-US" dirty="0">
              <a:solidFill>
                <a:schemeClr val="bg1"/>
              </a:solidFill>
            </a:endParaRPr>
          </a:p>
        </p:txBody>
      </p:sp>
      <p:sp>
        <p:nvSpPr>
          <p:cNvPr id="6" name="Rectangle 3"/>
          <p:cNvSpPr txBox="1">
            <a:spLocks noChangeArrowheads="1"/>
          </p:cNvSpPr>
          <p:nvPr/>
        </p:nvSpPr>
        <p:spPr bwMode="auto">
          <a:xfrm>
            <a:off x="428596" y="1500174"/>
            <a:ext cx="8229600" cy="647700"/>
          </a:xfrm>
          <a:prstGeom prst="rect">
            <a:avLst/>
          </a:prstGeom>
          <a:noFill/>
          <a:ln w="9525">
            <a:noFill/>
            <a:miter lim="800000"/>
          </a:ln>
          <a:effectLst/>
        </p:spPr>
        <p:txBody>
          <a:bodyPr/>
          <a:lstStyle/>
          <a:p>
            <a:pPr marL="342900" indent="-342900">
              <a:spcBef>
                <a:spcPct val="50000"/>
              </a:spcBef>
              <a:buSzPct val="70000"/>
              <a:buFont typeface="Wingdings" panose="05000000000000000000" pitchFamily="2" charset="2"/>
              <a:buChar char="l"/>
              <a:defRPr/>
            </a:pPr>
            <a:r>
              <a:rPr lang="zh-CN" altLang="en-US" sz="3200" b="1" kern="0" dirty="0">
                <a:solidFill>
                  <a:srgbClr val="CC0000"/>
                </a:solidFill>
                <a:latin typeface="+mn-lt"/>
              </a:rPr>
              <a:t>软件工程的若干定义</a:t>
            </a:r>
            <a:endParaRPr lang="zh-CN" altLang="en-US" sz="3200" b="1" kern="0" dirty="0">
              <a:solidFill>
                <a:srgbClr val="CC0000"/>
              </a:solidFill>
              <a:latin typeface="+mn-lt"/>
            </a:endParaRPr>
          </a:p>
          <a:p>
            <a:pPr marL="342900" indent="-342900">
              <a:spcBef>
                <a:spcPct val="20000"/>
              </a:spcBef>
              <a:buFontTx/>
              <a:buChar char="•"/>
              <a:defRPr/>
            </a:pPr>
            <a:endParaRPr lang="en-US" altLang="zh-CN" sz="3200" b="1" kern="0" dirty="0">
              <a:latin typeface="+mn-lt"/>
            </a:endParaRPr>
          </a:p>
        </p:txBody>
      </p:sp>
      <p:sp>
        <p:nvSpPr>
          <p:cNvPr id="7" name="Rectangle 3"/>
          <p:cNvSpPr>
            <a:spLocks noChangeArrowheads="1"/>
          </p:cNvSpPr>
          <p:nvPr/>
        </p:nvSpPr>
        <p:spPr bwMode="auto">
          <a:xfrm>
            <a:off x="357158" y="2214554"/>
            <a:ext cx="8534400" cy="3714750"/>
          </a:xfrm>
          <a:prstGeom prst="rect">
            <a:avLst/>
          </a:prstGeom>
          <a:noFill/>
          <a:ln w="9525">
            <a:noFill/>
            <a:miter lim="800000"/>
          </a:ln>
          <a:effectLst/>
        </p:spPr>
        <p:txBody>
          <a:bodyPr lIns="92075" tIns="46038" rIns="92075" bIns="46038"/>
          <a:lstStyle/>
          <a:p>
            <a:pPr marL="342900" indent="-342900">
              <a:spcBef>
                <a:spcPct val="20000"/>
              </a:spcBef>
              <a:buSzPct val="90000"/>
              <a:buFontTx/>
              <a:buBlip>
                <a:blip r:embed="rId1"/>
              </a:buBlip>
              <a:defRPr/>
            </a:pPr>
            <a:r>
              <a:rPr lang="en-US" altLang="zh-CN" sz="2800" b="1" dirty="0">
                <a:solidFill>
                  <a:srgbClr val="FF3300"/>
                </a:solidFill>
                <a:ea typeface="仿宋_GB2312" pitchFamily="49" charset="-122"/>
              </a:rPr>
              <a:t>Boehm</a:t>
            </a:r>
            <a:r>
              <a:rPr lang="zh-CN" altLang="en-US" sz="2800" b="1" dirty="0">
                <a:solidFill>
                  <a:srgbClr val="FF3300"/>
                </a:solidFill>
                <a:latin typeface="Tahoma" panose="020B0604030504040204" pitchFamily="34" charset="0"/>
                <a:ea typeface="仿宋_GB2312" pitchFamily="49" charset="-122"/>
              </a:rPr>
              <a:t>：</a:t>
            </a:r>
            <a:r>
              <a:rPr lang="zh-CN" altLang="en-US" sz="2800" b="1" dirty="0">
                <a:solidFill>
                  <a:srgbClr val="0000CC"/>
                </a:solidFill>
                <a:latin typeface="Tahoma" panose="020B0604030504040204" pitchFamily="34" charset="0"/>
                <a:ea typeface="仿宋_GB2312" pitchFamily="49" charset="-122"/>
              </a:rPr>
              <a:t>运用现代科学技术知识来设计并构造计算机程序及为开发、运行和维护这些程序所必需的相关文件资料。</a:t>
            </a:r>
            <a:endParaRPr lang="zh-CN" altLang="en-US" sz="2800" b="1" dirty="0">
              <a:solidFill>
                <a:srgbClr val="0000CC"/>
              </a:solidFill>
              <a:latin typeface="Tahoma" panose="020B0604030504040204" pitchFamily="34" charset="0"/>
              <a:ea typeface="仿宋_GB2312" pitchFamily="49" charset="-122"/>
            </a:endParaRPr>
          </a:p>
          <a:p>
            <a:pPr marL="342900" indent="-342900">
              <a:spcBef>
                <a:spcPct val="20000"/>
              </a:spcBef>
              <a:buSzPct val="90000"/>
              <a:buFontTx/>
              <a:buBlip>
                <a:blip r:embed="rId1"/>
              </a:buBlip>
              <a:defRPr/>
            </a:pPr>
            <a:r>
              <a:rPr lang="en-US" altLang="zh-CN" sz="2800" b="1" dirty="0">
                <a:solidFill>
                  <a:srgbClr val="FF3300"/>
                </a:solidFill>
                <a:ea typeface="仿宋_GB2312" pitchFamily="49" charset="-122"/>
              </a:rPr>
              <a:t>IEEE</a:t>
            </a:r>
            <a:r>
              <a:rPr lang="zh-CN" altLang="en-US" sz="2800" b="1" dirty="0">
                <a:solidFill>
                  <a:srgbClr val="FF3300"/>
                </a:solidFill>
                <a:latin typeface="Tahoma" panose="020B0604030504040204" pitchFamily="34" charset="0"/>
                <a:ea typeface="仿宋_GB2312" pitchFamily="49" charset="-122"/>
              </a:rPr>
              <a:t>： </a:t>
            </a:r>
            <a:r>
              <a:rPr lang="zh-CN" altLang="en-US" sz="2800" b="1" dirty="0">
                <a:solidFill>
                  <a:srgbClr val="0000CC"/>
                </a:solidFill>
                <a:latin typeface="Tahoma" panose="020B0604030504040204" pitchFamily="34" charset="0"/>
                <a:ea typeface="仿宋_GB2312" pitchFamily="49" charset="-122"/>
              </a:rPr>
              <a:t>软件工程是开发、运行、维护和修复软件的系统方法。</a:t>
            </a:r>
            <a:endParaRPr lang="zh-CN" altLang="en-US" sz="2800" b="1" dirty="0">
              <a:solidFill>
                <a:srgbClr val="0000CC"/>
              </a:solidFill>
              <a:latin typeface="Tahoma" panose="020B0604030504040204" pitchFamily="34" charset="0"/>
              <a:ea typeface="仿宋_GB2312" pitchFamily="49" charset="-122"/>
            </a:endParaRPr>
          </a:p>
          <a:p>
            <a:pPr marL="342900" indent="-342900">
              <a:spcBef>
                <a:spcPct val="20000"/>
              </a:spcBef>
              <a:buSzPct val="90000"/>
              <a:buFontTx/>
              <a:buBlip>
                <a:blip r:embed="rId1"/>
              </a:buBlip>
              <a:defRPr/>
            </a:pPr>
            <a:r>
              <a:rPr lang="en-US" altLang="zh-CN" sz="2800" b="1" dirty="0">
                <a:solidFill>
                  <a:srgbClr val="FF3300"/>
                </a:solidFill>
                <a:ea typeface="仿宋_GB2312" pitchFamily="49" charset="-122"/>
              </a:rPr>
              <a:t>Fritz Bauer</a:t>
            </a:r>
            <a:r>
              <a:rPr lang="zh-CN" altLang="en-US" sz="2800" b="1" dirty="0">
                <a:solidFill>
                  <a:srgbClr val="FF3300"/>
                </a:solidFill>
                <a:latin typeface="Tahoma" panose="020B0604030504040204" pitchFamily="34" charset="0"/>
                <a:ea typeface="仿宋_GB2312" pitchFamily="49" charset="-122"/>
              </a:rPr>
              <a:t>：</a:t>
            </a:r>
            <a:r>
              <a:rPr lang="zh-CN" altLang="en-US" sz="2800" b="1" dirty="0">
                <a:solidFill>
                  <a:srgbClr val="0000CC"/>
                </a:solidFill>
                <a:latin typeface="Tahoma" panose="020B0604030504040204" pitchFamily="34" charset="0"/>
                <a:ea typeface="仿宋_GB2312" pitchFamily="49" charset="-122"/>
              </a:rPr>
              <a:t>建立并使用完善的工程化原则，以较经济的手段获得能在实际机器上有效运行的可靠软件的一系列方法。</a:t>
            </a:r>
            <a:endParaRPr lang="zh-CN" altLang="en-US" sz="2800" b="1" dirty="0">
              <a:latin typeface="Tahoma" panose="020B0604030504040204" pitchFamily="34" charset="0"/>
              <a:ea typeface="仿宋_GB2312" pitchFamily="49"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457200" y="1500175"/>
            <a:ext cx="8329642" cy="571504"/>
          </a:xfrm>
        </p:spPr>
        <p:txBody>
          <a:bodyPr/>
          <a:lstStyle/>
          <a:p>
            <a:pPr algn="just" eaLnBrk="1" hangingPunct="1">
              <a:lnSpc>
                <a:spcPct val="110000"/>
              </a:lnSpc>
              <a:buFontTx/>
              <a:buNone/>
            </a:pPr>
            <a:r>
              <a:rPr lang="zh-CN" altLang="en-US" sz="2400" b="1" dirty="0">
                <a:ea typeface="楷体_GB2312" pitchFamily="49" charset="-122"/>
              </a:rPr>
              <a:t>传统的</a:t>
            </a:r>
            <a:r>
              <a:rPr lang="en-US" altLang="zh-CN" sz="2400" b="1" dirty="0">
                <a:ea typeface="楷体_GB2312" pitchFamily="49" charset="-122"/>
              </a:rPr>
              <a:t>C/S</a:t>
            </a:r>
            <a:r>
              <a:rPr lang="zh-CN" altLang="en-US" sz="2400" b="1" dirty="0">
                <a:ea typeface="楷体_GB2312" pitchFamily="49" charset="-122"/>
              </a:rPr>
              <a:t>体系结构分为两层</a:t>
            </a:r>
            <a:r>
              <a:rPr lang="zh-CN" altLang="en-US" sz="2400" dirty="0">
                <a:ea typeface="楷体_GB2312" pitchFamily="49" charset="-122"/>
              </a:rPr>
              <a:t>。</a:t>
            </a:r>
            <a:endParaRPr lang="en-US" altLang="zh-CN" dirty="0">
              <a:ea typeface="宋体" panose="02010600030101010101" pitchFamily="2" charset="-122"/>
            </a:endParaRPr>
          </a:p>
        </p:txBody>
      </p:sp>
      <p:pic>
        <p:nvPicPr>
          <p:cNvPr id="38916" name="Picture 4" descr="1209"/>
          <p:cNvPicPr>
            <a:picLocks noChangeAspect="1" noChangeArrowheads="1"/>
          </p:cNvPicPr>
          <p:nvPr/>
        </p:nvPicPr>
        <p:blipFill>
          <a:blip r:embed="rId1"/>
          <a:srcRect/>
          <a:stretch>
            <a:fillRect/>
          </a:stretch>
        </p:blipFill>
        <p:spPr bwMode="auto">
          <a:xfrm>
            <a:off x="3500430" y="2285992"/>
            <a:ext cx="5384814" cy="3650100"/>
          </a:xfrm>
          <a:prstGeom prst="rect">
            <a:avLst/>
          </a:prstGeom>
          <a:noFill/>
          <a:ln w="9525">
            <a:noFill/>
            <a:miter lim="800000"/>
            <a:headEnd/>
            <a:tailEnd/>
          </a:ln>
        </p:spPr>
      </p:pic>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3"/>
          <p:cNvSpPr txBox="1">
            <a:spLocks noChangeArrowheads="1"/>
          </p:cNvSpPr>
          <p:nvPr/>
        </p:nvSpPr>
        <p:spPr bwMode="auto">
          <a:xfrm>
            <a:off x="285720" y="2500306"/>
            <a:ext cx="2714644" cy="3071834"/>
          </a:xfrm>
          <a:prstGeom prst="rect">
            <a:avLst/>
          </a:prstGeom>
          <a:noFill/>
          <a:ln w="9525">
            <a:noFill/>
            <a:miter lim="800000"/>
          </a:ln>
        </p:spPr>
        <p:txBody>
          <a:bodyPr vert="horz" wrap="square" lIns="91440" tIns="45720" rIns="91440" bIns="45720" numCol="1" anchor="t" anchorCtr="0" compatLnSpc="1"/>
          <a:lstStyle/>
          <a:p>
            <a:pPr marL="342900" marR="0" lvl="0" indent="-342900" algn="just" defTabSz="914400" rtl="0" eaLnBrk="1" fontAlgn="base" latinLnBrk="0" hangingPunct="1">
              <a:lnSpc>
                <a:spcPct val="110000"/>
              </a:lnSpc>
              <a:spcBef>
                <a:spcPct val="20000"/>
              </a:spcBef>
              <a:spcAft>
                <a:spcPct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mn-lt"/>
                <a:ea typeface="楷体_GB2312" pitchFamily="49" charset="-122"/>
                <a:cs typeface="+mn-cs"/>
              </a:rPr>
              <a:t>特点：</a:t>
            </a:r>
            <a:endParaRPr kumimoji="0" lang="en-US" altLang="zh-CN" sz="2400" b="1" i="0" u="none" strike="noStrike" kern="0" cap="none" spc="0" normalizeH="0" baseline="0" noProof="0" dirty="0">
              <a:ln>
                <a:noFill/>
              </a:ln>
              <a:solidFill>
                <a:srgbClr val="C00000"/>
              </a:solidFill>
              <a:effectLst/>
              <a:uLnTx/>
              <a:uFillTx/>
              <a:latin typeface="+mn-lt"/>
              <a:ea typeface="楷体_GB2312" pitchFamily="49" charset="-122"/>
              <a:cs typeface="+mn-cs"/>
            </a:endParaRPr>
          </a:p>
          <a:p>
            <a:pPr marR="0" lvl="0" indent="355600" algn="just" defTabSz="914400" rtl="0" eaLnBrk="1" fontAlgn="base" latinLnBrk="0" hangingPunct="1">
              <a:lnSpc>
                <a:spcPct val="110000"/>
              </a:lnSpc>
              <a:spcBef>
                <a:spcPct val="20000"/>
              </a:spcBef>
              <a:spcAft>
                <a:spcPct val="0"/>
              </a:spcAft>
              <a:buClrTx/>
              <a:buSzTx/>
              <a:buFontTx/>
              <a:buNone/>
              <a:defRPr/>
            </a:pPr>
            <a:r>
              <a:rPr kumimoji="0" lang="zh-CN" altLang="en-US" sz="2400" b="1" i="0" u="none" strike="noStrike" kern="0" cap="none" spc="0" normalizeH="0" baseline="0" noProof="0" dirty="0">
                <a:ln>
                  <a:noFill/>
                </a:ln>
                <a:solidFill>
                  <a:srgbClr val="00B050"/>
                </a:solidFill>
                <a:effectLst/>
                <a:uLnTx/>
                <a:uFillTx/>
                <a:latin typeface="+mn-lt"/>
                <a:ea typeface="楷体_GB2312" pitchFamily="49" charset="-122"/>
                <a:cs typeface="+mn-cs"/>
              </a:rPr>
              <a:t>一个应用系统被划分为：</a:t>
            </a:r>
            <a:endParaRPr kumimoji="0" lang="en-US" altLang="zh-CN" sz="2400" b="1" i="0" u="none" strike="noStrike" kern="0" cap="none" spc="0" normalizeH="0" baseline="0" noProof="0" dirty="0">
              <a:ln>
                <a:noFill/>
              </a:ln>
              <a:solidFill>
                <a:srgbClr val="00B050"/>
              </a:solidFill>
              <a:effectLst/>
              <a:uLnTx/>
              <a:uFillTx/>
              <a:latin typeface="+mn-lt"/>
              <a:ea typeface="楷体_GB2312" pitchFamily="49" charset="-122"/>
              <a:cs typeface="+mn-cs"/>
            </a:endParaRPr>
          </a:p>
          <a:p>
            <a:pPr marL="711200" marR="0" lvl="0" indent="-342900" algn="just" defTabSz="914400" rtl="0" eaLnBrk="1" fontAlgn="base" latinLnBrk="0" hangingPunct="1">
              <a:lnSpc>
                <a:spcPct val="110000"/>
              </a:lnSpc>
              <a:spcBef>
                <a:spcPct val="20000"/>
              </a:spcBef>
              <a:spcAft>
                <a:spcPct val="0"/>
              </a:spcAft>
              <a:buClrTx/>
              <a:buSzTx/>
              <a:buFont typeface="Arial" panose="020B0604020202020204" pitchFamily="34" charset="0"/>
              <a:buChar char="•"/>
              <a:defRPr/>
            </a:pPr>
            <a:r>
              <a:rPr kumimoji="0" lang="zh-CN" altLang="en-US" sz="2400" b="1" i="0" u="none" strike="noStrike" kern="0" cap="none" spc="0" normalizeH="0" baseline="0" noProof="0" dirty="0">
                <a:ln>
                  <a:noFill/>
                </a:ln>
                <a:solidFill>
                  <a:srgbClr val="00B050"/>
                </a:solidFill>
                <a:effectLst/>
                <a:uLnTx/>
                <a:uFillTx/>
                <a:latin typeface="+mn-lt"/>
                <a:ea typeface="楷体_GB2312" pitchFamily="49" charset="-122"/>
                <a:cs typeface="+mn-cs"/>
              </a:rPr>
              <a:t>客户机</a:t>
            </a:r>
            <a:endParaRPr kumimoji="0" lang="en-US" altLang="zh-CN" sz="2400" b="1" i="0" u="none" strike="noStrike" kern="0" cap="none" spc="0" normalizeH="0" baseline="0" noProof="0" dirty="0">
              <a:ln>
                <a:noFill/>
              </a:ln>
              <a:solidFill>
                <a:srgbClr val="00B050"/>
              </a:solidFill>
              <a:effectLst/>
              <a:uLnTx/>
              <a:uFillTx/>
              <a:latin typeface="+mn-lt"/>
              <a:ea typeface="楷体_GB2312" pitchFamily="49" charset="-122"/>
              <a:cs typeface="+mn-cs"/>
            </a:endParaRPr>
          </a:p>
          <a:p>
            <a:pPr marL="711200" marR="0" lvl="0" indent="-342900" algn="just" defTabSz="914400" rtl="0" eaLnBrk="1" fontAlgn="base" latinLnBrk="0" hangingPunct="1">
              <a:lnSpc>
                <a:spcPct val="110000"/>
              </a:lnSpc>
              <a:spcBef>
                <a:spcPct val="20000"/>
              </a:spcBef>
              <a:spcAft>
                <a:spcPct val="0"/>
              </a:spcAft>
              <a:buClrTx/>
              <a:buSzTx/>
              <a:buFont typeface="Arial" panose="020B0604020202020204" pitchFamily="34" charset="0"/>
              <a:buChar char="•"/>
              <a:defRPr/>
            </a:pPr>
            <a:r>
              <a:rPr kumimoji="0" lang="zh-CN" altLang="en-US" sz="2400" b="1" i="0" u="none" strike="noStrike" kern="0" cap="none" spc="0" normalizeH="0" baseline="0" noProof="0" dirty="0">
                <a:ln>
                  <a:noFill/>
                </a:ln>
                <a:solidFill>
                  <a:srgbClr val="00B050"/>
                </a:solidFill>
                <a:effectLst/>
                <a:uLnTx/>
                <a:uFillTx/>
                <a:latin typeface="+mn-lt"/>
                <a:ea typeface="楷体_GB2312" pitchFamily="49" charset="-122"/>
                <a:cs typeface="+mn-cs"/>
              </a:rPr>
              <a:t>服务器</a:t>
            </a:r>
            <a:endPar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8" name="Rectangle 3"/>
          <p:cNvSpPr txBox="1">
            <a:spLocks noChangeArrowheads="1"/>
          </p:cNvSpPr>
          <p:nvPr/>
        </p:nvSpPr>
        <p:spPr bwMode="auto">
          <a:xfrm>
            <a:off x="3929058" y="6072207"/>
            <a:ext cx="4214842" cy="428628"/>
          </a:xfrm>
          <a:prstGeom prst="rect">
            <a:avLst/>
          </a:prstGeom>
          <a:noFill/>
          <a:ln w="9525">
            <a:noFill/>
            <a:miter lim="800000"/>
          </a:ln>
        </p:spPr>
        <p:txBody>
          <a:bodyPr vert="horz" wrap="square" lIns="91440" tIns="45720" rIns="91440" bIns="45720" numCol="1" anchor="t" anchorCtr="0" compatLnSpc="1"/>
          <a:lstStyle/>
          <a:p>
            <a:pPr marL="342900" marR="0" lvl="0" indent="-342900" algn="ctr" defTabSz="914400" rtl="0" eaLnBrk="1" fontAlgn="base" latinLnBrk="0" hangingPunct="1">
              <a:lnSpc>
                <a:spcPct val="110000"/>
              </a:lnSpc>
              <a:spcBef>
                <a:spcPct val="20000"/>
              </a:spcBef>
              <a:spcAft>
                <a:spcPct val="0"/>
              </a:spcAft>
              <a:buClrTx/>
              <a:buSzTx/>
              <a:buFontTx/>
              <a:buNone/>
              <a:defRPr/>
            </a:pP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典型的两层</a:t>
            </a: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C/S</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体系结构图</a:t>
            </a:r>
            <a:endPar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342900" marR="0" lvl="0" indent="-342900" algn="ctr" defTabSz="914400" rtl="0" eaLnBrk="1" fontAlgn="base" latinLnBrk="0" hangingPunct="1">
              <a:lnSpc>
                <a:spcPct val="100000"/>
              </a:lnSpc>
              <a:spcBef>
                <a:spcPct val="20000"/>
              </a:spcBef>
              <a:spcAft>
                <a:spcPct val="0"/>
              </a:spcAft>
              <a:buClrTx/>
              <a:buSzTx/>
              <a:buFontTx/>
              <a:buBlip>
                <a:blip r:embed="rId2"/>
              </a:buBlip>
              <a:defRPr/>
            </a:pPr>
            <a:endPar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357158" y="1571612"/>
            <a:ext cx="8280400" cy="4679950"/>
          </a:xfrm>
          <a:prstGeom prst="rect">
            <a:avLst/>
          </a:prstGeom>
          <a:noFill/>
          <a:ln w="9525">
            <a:noFill/>
            <a:miter lim="800000"/>
          </a:ln>
        </p:spPr>
        <p:txBody>
          <a:bodyPr lIns="92075" tIns="46038" rIns="92075" bIns="46038"/>
          <a:lstStyle/>
          <a:p>
            <a:pPr marL="342900" indent="-342900">
              <a:spcBef>
                <a:spcPct val="20000"/>
              </a:spcBef>
              <a:spcAft>
                <a:spcPts val="1200"/>
              </a:spcAft>
            </a:pPr>
            <a:r>
              <a:rPr lang="zh-CN" altLang="en-US" sz="2800" b="1" dirty="0">
                <a:solidFill>
                  <a:srgbClr val="C00000"/>
                </a:solidFill>
                <a:latin typeface="宋体" panose="02010600030101010101" pitchFamily="2" charset="-122"/>
                <a:ea typeface="宋体" panose="02010600030101010101" pitchFamily="2" charset="-122"/>
              </a:rPr>
              <a:t>（</a:t>
            </a:r>
            <a:r>
              <a:rPr lang="en-US" altLang="zh-CN" sz="2800" b="1" dirty="0">
                <a:solidFill>
                  <a:srgbClr val="C00000"/>
                </a:solidFill>
                <a:latin typeface="宋体" panose="02010600030101010101" pitchFamily="2" charset="-122"/>
                <a:ea typeface="宋体" panose="02010600030101010101" pitchFamily="2" charset="-122"/>
              </a:rPr>
              <a:t>1</a:t>
            </a:r>
            <a:r>
              <a:rPr lang="zh-CN" altLang="en-US" sz="2800" b="1" dirty="0">
                <a:solidFill>
                  <a:srgbClr val="C00000"/>
                </a:solidFill>
                <a:latin typeface="宋体" panose="02010600030101010101" pitchFamily="2" charset="-122"/>
                <a:ea typeface="宋体" panose="02010600030101010101" pitchFamily="2" charset="-122"/>
              </a:rPr>
              <a:t>）两层</a:t>
            </a:r>
            <a:r>
              <a:rPr lang="en-US" altLang="zh-CN" sz="2800" b="1" dirty="0">
                <a:solidFill>
                  <a:srgbClr val="C00000"/>
                </a:solidFill>
                <a:latin typeface="宋体" panose="02010600030101010101" pitchFamily="2" charset="-122"/>
                <a:ea typeface="宋体" panose="02010600030101010101" pitchFamily="2" charset="-122"/>
              </a:rPr>
              <a:t>C/S</a:t>
            </a:r>
            <a:r>
              <a:rPr lang="zh-CN" altLang="en-US" sz="2800" b="1" dirty="0">
                <a:solidFill>
                  <a:srgbClr val="C00000"/>
                </a:solidFill>
                <a:latin typeface="宋体" panose="02010600030101010101" pitchFamily="2" charset="-122"/>
                <a:ea typeface="宋体" panose="02010600030101010101" pitchFamily="2" charset="-122"/>
              </a:rPr>
              <a:t>体系结构</a:t>
            </a:r>
            <a:r>
              <a:rPr lang="en-US" altLang="zh-CN" sz="2800" b="1" dirty="0">
                <a:solidFill>
                  <a:srgbClr val="C00000"/>
                </a:solidFill>
                <a:latin typeface="宋体" panose="02010600030101010101" pitchFamily="2" charset="-122"/>
                <a:ea typeface="宋体" panose="02010600030101010101" pitchFamily="2" charset="-122"/>
              </a:rPr>
              <a:t>--</a:t>
            </a:r>
            <a:r>
              <a:rPr lang="zh-CN" altLang="en-US" sz="2800" b="1" dirty="0">
                <a:solidFill>
                  <a:srgbClr val="C00000"/>
                </a:solidFill>
                <a:latin typeface="宋体" panose="02010600030101010101" pitchFamily="2" charset="-122"/>
                <a:ea typeface="宋体" panose="02010600030101010101" pitchFamily="2" charset="-122"/>
              </a:rPr>
              <a:t>有两种形态：</a:t>
            </a:r>
            <a:endParaRPr lang="zh-CN" altLang="en-US" sz="2800" b="1" dirty="0">
              <a:solidFill>
                <a:srgbClr val="C00000"/>
              </a:solidFill>
              <a:latin typeface="宋体" panose="02010600030101010101" pitchFamily="2" charset="-122"/>
              <a:ea typeface="宋体" panose="02010600030101010101" pitchFamily="2" charset="-122"/>
            </a:endParaRPr>
          </a:p>
          <a:p>
            <a:pPr marL="713105" indent="-440055">
              <a:spcBef>
                <a:spcPct val="20000"/>
              </a:spcBef>
              <a:buFont typeface="+mj-ea"/>
              <a:buAutoNum type="circleNumDbPlain"/>
            </a:pPr>
            <a:r>
              <a:rPr lang="zh-CN" altLang="en-US" sz="2400" b="1" dirty="0">
                <a:solidFill>
                  <a:srgbClr val="C00000"/>
                </a:solidFill>
                <a:latin typeface="宋体" panose="02010600030101010101" pitchFamily="2" charset="-122"/>
                <a:ea typeface="宋体" panose="02010600030101010101" pitchFamily="2" charset="-122"/>
              </a:rPr>
              <a:t>瘦客户机模型</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indent="628650">
              <a:spcBef>
                <a:spcPct val="20000"/>
              </a:spcBef>
              <a:spcAft>
                <a:spcPts val="1200"/>
              </a:spcAft>
            </a:pPr>
            <a:r>
              <a:rPr lang="zh-CN" altLang="en-US" sz="2400" b="1" dirty="0">
                <a:solidFill>
                  <a:srgbClr val="C00000"/>
                </a:solidFill>
                <a:latin typeface="宋体" panose="02010600030101010101" pitchFamily="2" charset="-122"/>
                <a:ea typeface="宋体" panose="02010600030101010101" pitchFamily="2" charset="-122"/>
              </a:rPr>
              <a:t>特点：</a:t>
            </a:r>
            <a:r>
              <a:rPr lang="zh-CN" altLang="en-US" sz="2400" dirty="0">
                <a:solidFill>
                  <a:srgbClr val="3366FF"/>
                </a:solidFill>
                <a:latin typeface="宋体" panose="02010600030101010101" pitchFamily="2" charset="-122"/>
                <a:ea typeface="宋体" panose="02010600030101010101" pitchFamily="2" charset="-122"/>
              </a:rPr>
              <a:t>数据管理部分</a:t>
            </a:r>
            <a:r>
              <a:rPr lang="zh-CN" altLang="en-US" sz="2400" dirty="0">
                <a:latin typeface="宋体" panose="02010600030101010101" pitchFamily="2" charset="-122"/>
                <a:ea typeface="宋体" panose="02010600030101010101" pitchFamily="2" charset="-122"/>
              </a:rPr>
              <a:t>和</a:t>
            </a:r>
            <a:r>
              <a:rPr lang="zh-CN" altLang="en-US" sz="2400" dirty="0">
                <a:solidFill>
                  <a:srgbClr val="3366FF"/>
                </a:solidFill>
                <a:latin typeface="宋体" panose="02010600030101010101" pitchFamily="2" charset="-122"/>
                <a:ea typeface="宋体" panose="02010600030101010101" pitchFamily="2" charset="-122"/>
              </a:rPr>
              <a:t>应用逻辑</a:t>
            </a:r>
            <a:r>
              <a:rPr lang="zh-CN" altLang="en-US" sz="2400" dirty="0">
                <a:latin typeface="宋体" panose="02010600030101010101" pitchFamily="2" charset="-122"/>
                <a:ea typeface="宋体" panose="02010600030101010101" pitchFamily="2" charset="-122"/>
              </a:rPr>
              <a:t>都在服务器上执行，客户机只负责表示部分。</a:t>
            </a:r>
            <a:endParaRPr lang="zh-CN" altLang="en-US" sz="2400" dirty="0">
              <a:latin typeface="宋体" panose="02010600030101010101" pitchFamily="2" charset="-122"/>
              <a:ea typeface="宋体" panose="02010600030101010101" pitchFamily="2" charset="-122"/>
            </a:endParaRPr>
          </a:p>
          <a:p>
            <a:pPr marL="342900" indent="-342900">
              <a:spcBef>
                <a:spcPct val="20000"/>
              </a:spcBef>
            </a:pPr>
            <a:r>
              <a:rPr lang="zh-CN" altLang="en-US" sz="2400" b="1" dirty="0">
                <a:solidFill>
                  <a:srgbClr val="C00000"/>
                </a:solidFill>
                <a:latin typeface="宋体" panose="02010600030101010101" pitchFamily="2" charset="-122"/>
                <a:ea typeface="宋体" panose="02010600030101010101" pitchFamily="2" charset="-122"/>
              </a:rPr>
              <a:t>    缺点：</a:t>
            </a:r>
            <a:endParaRPr lang="zh-CN" altLang="en-US" sz="2400" b="1" dirty="0">
              <a:solidFill>
                <a:srgbClr val="C00000"/>
              </a:solidFill>
              <a:latin typeface="宋体" panose="02010600030101010101" pitchFamily="2" charset="-122"/>
              <a:ea typeface="宋体" panose="02010600030101010101" pitchFamily="2" charset="-122"/>
            </a:endParaRPr>
          </a:p>
          <a:p>
            <a:pPr marL="627380" indent="-342900">
              <a:spcBef>
                <a:spcPct val="20000"/>
              </a:spcBef>
              <a:buClr>
                <a:schemeClr val="hlink"/>
              </a:buClr>
              <a:buSzPct val="750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它将繁重的处理负荷都放在了服务器和网络上，服务器负责所有的计算，这将</a:t>
            </a:r>
            <a:r>
              <a:rPr lang="zh-CN" altLang="en-US" sz="2400" b="1" dirty="0">
                <a:solidFill>
                  <a:srgbClr val="00B050"/>
                </a:solidFill>
                <a:latin typeface="宋体" panose="02010600030101010101" pitchFamily="2" charset="-122"/>
                <a:ea typeface="宋体" panose="02010600030101010101" pitchFamily="2" charset="-122"/>
              </a:rPr>
              <a:t>增加客户机和服务器之间的网络流量。</a:t>
            </a:r>
            <a:endParaRPr lang="zh-CN" altLang="en-US" sz="2400" b="1" dirty="0">
              <a:solidFill>
                <a:srgbClr val="00B050"/>
              </a:solidFill>
              <a:latin typeface="宋体" panose="02010600030101010101" pitchFamily="2" charset="-122"/>
              <a:ea typeface="宋体" panose="02010600030101010101" pitchFamily="2" charset="-122"/>
            </a:endParaRPr>
          </a:p>
          <a:p>
            <a:pPr marL="627380" indent="-342900">
              <a:spcBef>
                <a:spcPct val="20000"/>
              </a:spcBef>
              <a:buClr>
                <a:schemeClr val="hlink"/>
              </a:buClr>
              <a:buSzPct val="750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目前个人计算机所具有的处理能力在瘦客户机模型中用不上。 </a:t>
            </a:r>
            <a:endParaRPr lang="zh-CN" altLang="en-US" sz="2400" dirty="0">
              <a:latin typeface="宋体" panose="02010600030101010101" pitchFamily="2" charset="-122"/>
              <a:ea typeface="宋体" panose="02010600030101010101" pitchFamily="2" charset="-122"/>
            </a:endParaRPr>
          </a:p>
        </p:txBody>
      </p:sp>
      <p:sp>
        <p:nvSpPr>
          <p:cNvPr id="39939" name="Rectangle 6"/>
          <p:cNvSpPr>
            <a:spLocks noChangeArrowheads="1"/>
          </p:cNvSpPr>
          <p:nvPr/>
        </p:nvSpPr>
        <p:spPr bwMode="auto">
          <a:xfrm>
            <a:off x="0" y="3333750"/>
            <a:ext cx="9144000" cy="0"/>
          </a:xfrm>
          <a:prstGeom prst="rect">
            <a:avLst/>
          </a:prstGeom>
          <a:noFill/>
          <a:ln w="9525">
            <a:noFill/>
            <a:miter lim="800000"/>
          </a:ln>
        </p:spPr>
        <p:txBody>
          <a:bodyPr wrap="none" anchor="ctr">
            <a:spAutoFit/>
          </a:bodyPr>
          <a:lstStyle/>
          <a:p>
            <a:endParaRPr lang="zh-CN" altLang="en-US"/>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500034" y="1428736"/>
            <a:ext cx="8137525" cy="5113337"/>
          </a:xfrm>
        </p:spPr>
        <p:txBody>
          <a:bodyPr/>
          <a:lstStyle/>
          <a:p>
            <a:pPr marL="808355" indent="-535305" eaLnBrk="1" hangingPunct="1">
              <a:spcAft>
                <a:spcPts val="1200"/>
              </a:spcAft>
              <a:buFont typeface="+mj-ea"/>
              <a:buAutoNum type="circleNumDbPlain" startAt="2"/>
            </a:pPr>
            <a:r>
              <a:rPr lang="zh-CN" altLang="en-US" sz="2400" b="1" dirty="0">
                <a:solidFill>
                  <a:srgbClr val="C00000"/>
                </a:solidFill>
                <a:latin typeface="宋体" panose="02010600030101010101" pitchFamily="2" charset="-122"/>
                <a:ea typeface="宋体" panose="02010600030101010101" pitchFamily="2" charset="-122"/>
              </a:rPr>
              <a:t>胖客户机模型</a:t>
            </a:r>
            <a:endParaRPr lang="en-US" altLang="zh-CN" sz="2400" dirty="0">
              <a:latin typeface="宋体" panose="02010600030101010101" pitchFamily="2" charset="-122"/>
              <a:ea typeface="宋体" panose="02010600030101010101" pitchFamily="2" charset="-122"/>
            </a:endParaRPr>
          </a:p>
          <a:p>
            <a:pPr marL="0" indent="450850" eaLnBrk="1" hangingPunct="1">
              <a:spcAft>
                <a:spcPts val="600"/>
              </a:spcAft>
              <a:buFontTx/>
              <a:buNone/>
            </a:pPr>
            <a:r>
              <a:rPr lang="zh-CN" altLang="en-US" sz="2400" b="1" dirty="0">
                <a:solidFill>
                  <a:srgbClr val="C00000"/>
                </a:solidFill>
                <a:latin typeface="宋体" panose="02010600030101010101" pitchFamily="2" charset="-122"/>
                <a:ea typeface="宋体" panose="02010600030101010101" pitchFamily="2" charset="-122"/>
              </a:rPr>
              <a:t>特点：</a:t>
            </a:r>
            <a:r>
              <a:rPr lang="zh-CN" altLang="en-US" sz="2400" dirty="0">
                <a:latin typeface="宋体" panose="02010600030101010101" pitchFamily="2" charset="-122"/>
                <a:ea typeface="宋体" panose="02010600030101010101" pitchFamily="2" charset="-122"/>
              </a:rPr>
              <a:t>服务器只负责对数据的管理。客户机上的软件实现应用逻辑和与系统用户的交互。</a:t>
            </a:r>
            <a:endParaRPr lang="zh-CN" altLang="en-US" sz="2400" dirty="0">
              <a:latin typeface="宋体" panose="02010600030101010101" pitchFamily="2" charset="-122"/>
              <a:ea typeface="宋体" panose="02010600030101010101" pitchFamily="2" charset="-122"/>
            </a:endParaRPr>
          </a:p>
          <a:p>
            <a:pPr marL="0" indent="450850" eaLnBrk="1" hangingPunct="1">
              <a:spcAft>
                <a:spcPts val="600"/>
              </a:spcAft>
              <a:buFontTx/>
              <a:buNone/>
            </a:pPr>
            <a:r>
              <a:rPr lang="zh-CN" altLang="en-US" sz="2400" b="1" dirty="0">
                <a:solidFill>
                  <a:srgbClr val="C00000"/>
                </a:solidFill>
                <a:latin typeface="宋体" panose="02010600030101010101" pitchFamily="2" charset="-122"/>
                <a:ea typeface="宋体" panose="02010600030101010101" pitchFamily="2" charset="-122"/>
              </a:rPr>
              <a:t>优点：</a:t>
            </a:r>
            <a:r>
              <a:rPr lang="zh-CN" altLang="en-US" sz="2400" dirty="0">
                <a:latin typeface="宋体" panose="02010600030101010101" pitchFamily="2" charset="-122"/>
                <a:ea typeface="宋体" panose="02010600030101010101" pitchFamily="2" charset="-122"/>
              </a:rPr>
              <a:t>能够利用客户机的处理能力，比瘦客户机模型在分布处理上更有效。</a:t>
            </a:r>
            <a:endParaRPr lang="en-US" altLang="zh-CN" sz="2400" dirty="0">
              <a:latin typeface="宋体" panose="02010600030101010101" pitchFamily="2" charset="-122"/>
              <a:ea typeface="宋体" panose="02010600030101010101" pitchFamily="2" charset="-122"/>
            </a:endParaRPr>
          </a:p>
          <a:p>
            <a:pPr marL="0" indent="450850" eaLnBrk="1" hangingPunct="1">
              <a:buFontTx/>
              <a:buNone/>
            </a:pPr>
            <a:r>
              <a:rPr lang="zh-CN" altLang="en-US" sz="2400" dirty="0">
                <a:latin typeface="宋体" panose="02010600030101010101" pitchFamily="2" charset="-122"/>
                <a:ea typeface="宋体" panose="02010600030101010101" pitchFamily="2" charset="-122"/>
              </a:rPr>
              <a:t>但随着企业规模的日益扩大，软件的复杂程度不断提高，胖客户机模型逐渐暴露出了以下</a:t>
            </a:r>
            <a:r>
              <a:rPr lang="zh-CN" altLang="en-US" sz="2400" b="1" dirty="0">
                <a:solidFill>
                  <a:srgbClr val="C00000"/>
                </a:solidFill>
                <a:latin typeface="宋体" panose="02010600030101010101" pitchFamily="2" charset="-122"/>
                <a:ea typeface="宋体" panose="02010600030101010101" pitchFamily="2" charset="-122"/>
              </a:rPr>
              <a:t>缺点</a:t>
            </a:r>
            <a:r>
              <a:rPr lang="zh-CN" altLang="en-US" sz="2400" dirty="0">
                <a:solidFill>
                  <a:srgbClr val="C00000"/>
                </a:solidFill>
                <a:latin typeface="宋体" panose="02010600030101010101" pitchFamily="2" charset="-122"/>
                <a:ea typeface="宋体" panose="02010600030101010101" pitchFamily="2" charset="-122"/>
              </a:rPr>
              <a:t>：</a:t>
            </a:r>
            <a:endParaRPr lang="zh-CN" altLang="en-US" sz="2400" dirty="0">
              <a:solidFill>
                <a:srgbClr val="C00000"/>
              </a:solidFill>
              <a:latin typeface="宋体" panose="02010600030101010101" pitchFamily="2" charset="-122"/>
              <a:ea typeface="宋体" panose="02010600030101010101" pitchFamily="2" charset="-122"/>
            </a:endParaRPr>
          </a:p>
          <a:p>
            <a:pPr marL="989330" indent="-336550" eaLnBrk="1" hangingPunct="1">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开发成本较高，维护成本高。 </a:t>
            </a:r>
            <a:endParaRPr lang="zh-CN" altLang="en-US" sz="2400" dirty="0">
              <a:latin typeface="宋体" panose="02010600030101010101" pitchFamily="2" charset="-122"/>
              <a:ea typeface="宋体" panose="02010600030101010101" pitchFamily="2" charset="-122"/>
            </a:endParaRPr>
          </a:p>
          <a:p>
            <a:pPr marL="989330" indent="-336550" eaLnBrk="1" hangingPunct="1">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用户界面风格不一，使用繁杂，不利于推广使用。</a:t>
            </a:r>
            <a:endParaRPr lang="zh-CN" altLang="en-US" sz="2400" dirty="0">
              <a:latin typeface="宋体" panose="02010600030101010101" pitchFamily="2" charset="-122"/>
              <a:ea typeface="宋体" panose="02010600030101010101" pitchFamily="2" charset="-122"/>
            </a:endParaRPr>
          </a:p>
          <a:p>
            <a:pPr marL="989330" indent="-336550" eaLnBrk="1" hangingPunct="1">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软件移植困难。</a:t>
            </a:r>
            <a:endParaRPr lang="zh-CN" altLang="en-US" sz="2400" dirty="0">
              <a:latin typeface="宋体" panose="02010600030101010101" pitchFamily="2" charset="-122"/>
              <a:ea typeface="宋体" panose="02010600030101010101" pitchFamily="2" charset="-122"/>
            </a:endParaRPr>
          </a:p>
          <a:p>
            <a:pPr marL="989330" indent="-336550" eaLnBrk="1" hangingPunct="1">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软件维护和升级困难。 </a:t>
            </a:r>
            <a:endParaRPr lang="zh-CN" altLang="en-US" sz="24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zoom dir="in"/>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57158" y="1500174"/>
            <a:ext cx="8137525" cy="571504"/>
          </a:xfrm>
          <a:prstGeom prst="rect">
            <a:avLst/>
          </a:prstGeom>
          <a:noFill/>
          <a:ln w="9525">
            <a:noFill/>
            <a:miter lim="800000"/>
          </a:ln>
        </p:spPr>
        <p:txBody>
          <a:bodyPr lIns="92075" tIns="46038" rIns="92075" bIns="46038"/>
          <a:lstStyle/>
          <a:p>
            <a:pPr>
              <a:lnSpc>
                <a:spcPct val="120000"/>
              </a:lnSpc>
              <a:buFont typeface="Wingdings" panose="05000000000000000000" pitchFamily="2" charset="2"/>
              <a:buNone/>
            </a:pPr>
            <a:r>
              <a:rPr lang="zh-CN" altLang="en-US" sz="2800" b="1" dirty="0">
                <a:solidFill>
                  <a:srgbClr val="C00000"/>
                </a:solidFill>
                <a:ea typeface="楷体_GB2312" pitchFamily="49" charset="-122"/>
              </a:rPr>
              <a:t>（</a:t>
            </a:r>
            <a:r>
              <a:rPr lang="en-US" altLang="zh-CN" sz="2800" b="1" dirty="0">
                <a:solidFill>
                  <a:srgbClr val="C00000"/>
                </a:solidFill>
                <a:ea typeface="楷体_GB2312" pitchFamily="49" charset="-122"/>
              </a:rPr>
              <a:t>2</a:t>
            </a:r>
            <a:r>
              <a:rPr lang="zh-CN" altLang="en-US" sz="2800" b="1" dirty="0">
                <a:solidFill>
                  <a:srgbClr val="C00000"/>
                </a:solidFill>
                <a:ea typeface="楷体_GB2312" pitchFamily="49" charset="-122"/>
              </a:rPr>
              <a:t>）三层</a:t>
            </a:r>
            <a:r>
              <a:rPr lang="en-US" altLang="zh-CN" sz="2800" b="1" dirty="0">
                <a:solidFill>
                  <a:srgbClr val="C00000"/>
                </a:solidFill>
                <a:ea typeface="楷体_GB2312" pitchFamily="49" charset="-122"/>
              </a:rPr>
              <a:t>C/S</a:t>
            </a:r>
            <a:r>
              <a:rPr lang="zh-CN" altLang="en-US" sz="2800" b="1" dirty="0">
                <a:solidFill>
                  <a:srgbClr val="C00000"/>
                </a:solidFill>
                <a:ea typeface="楷体_GB2312" pitchFamily="49" charset="-122"/>
              </a:rPr>
              <a:t>体系结构</a:t>
            </a:r>
            <a:endParaRPr lang="zh-CN" altLang="en-US" sz="2800" b="1" dirty="0">
              <a:solidFill>
                <a:srgbClr val="C00000"/>
              </a:solidFill>
            </a:endParaRPr>
          </a:p>
        </p:txBody>
      </p:sp>
      <p:pic>
        <p:nvPicPr>
          <p:cNvPr id="41988" name="Picture 6" descr="1211"/>
          <p:cNvPicPr>
            <a:picLocks noChangeAspect="1" noChangeArrowheads="1"/>
          </p:cNvPicPr>
          <p:nvPr/>
        </p:nvPicPr>
        <p:blipFill>
          <a:blip r:embed="rId1"/>
          <a:srcRect/>
          <a:stretch>
            <a:fillRect/>
          </a:stretch>
        </p:blipFill>
        <p:spPr bwMode="auto">
          <a:xfrm>
            <a:off x="4500562" y="2285992"/>
            <a:ext cx="4219669" cy="3378044"/>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ChangeArrowheads="1"/>
          </p:cNvSpPr>
          <p:nvPr/>
        </p:nvSpPr>
        <p:spPr bwMode="auto">
          <a:xfrm>
            <a:off x="285721" y="2214554"/>
            <a:ext cx="3714776" cy="3643338"/>
          </a:xfrm>
          <a:prstGeom prst="rect">
            <a:avLst/>
          </a:prstGeom>
          <a:noFill/>
          <a:ln w="9525" cmpd="sng">
            <a:solidFill>
              <a:schemeClr val="tx1"/>
            </a:solidFill>
            <a:miter lim="800000"/>
          </a:ln>
        </p:spPr>
        <p:txBody>
          <a:bodyPr lIns="92075" tIns="46038" rIns="92075" bIns="46038"/>
          <a:lstStyle/>
          <a:p>
            <a:pPr marL="903605" indent="-903605">
              <a:lnSpc>
                <a:spcPct val="150000"/>
              </a:lnSpc>
              <a:buFont typeface="Wingdings" panose="05000000000000000000" pitchFamily="2" charset="2"/>
              <a:buNone/>
            </a:pPr>
            <a:r>
              <a:rPr lang="zh-CN" altLang="en-US" sz="2400" b="1" dirty="0">
                <a:solidFill>
                  <a:srgbClr val="C00000"/>
                </a:solidFill>
                <a:ea typeface="楷体_GB2312" pitchFamily="49" charset="-122"/>
              </a:rPr>
              <a:t>特点：</a:t>
            </a:r>
            <a:endParaRPr lang="en-US" altLang="zh-CN" sz="2400" b="1" dirty="0">
              <a:solidFill>
                <a:srgbClr val="C00000"/>
              </a:solidFill>
              <a:ea typeface="楷体_GB2312" pitchFamily="49" charset="-122"/>
            </a:endParaRPr>
          </a:p>
          <a:p>
            <a:pPr indent="535305">
              <a:lnSpc>
                <a:spcPct val="150000"/>
              </a:lnSpc>
              <a:buFont typeface="Wingdings" panose="05000000000000000000" pitchFamily="2" charset="2"/>
              <a:buNone/>
            </a:pPr>
            <a:r>
              <a:rPr lang="zh-CN" altLang="en-US" sz="2400" b="1" dirty="0">
                <a:solidFill>
                  <a:srgbClr val="3366FF"/>
                </a:solidFill>
                <a:ea typeface="楷体_GB2312" pitchFamily="49" charset="-122"/>
              </a:rPr>
              <a:t>为了克服两层的缺点，增加了应用服务器</a:t>
            </a:r>
            <a:r>
              <a:rPr lang="zh-CN" altLang="en-US" sz="2400" dirty="0">
                <a:ea typeface="楷体_GB2312" pitchFamily="49" charset="-122"/>
              </a:rPr>
              <a:t>。可以将</a:t>
            </a:r>
            <a:r>
              <a:rPr lang="zh-CN" altLang="en-US" sz="2400" b="1" dirty="0">
                <a:solidFill>
                  <a:srgbClr val="00B050"/>
                </a:solidFill>
                <a:ea typeface="楷体_GB2312" pitchFamily="49" charset="-122"/>
              </a:rPr>
              <a:t>整个应用逻辑</a:t>
            </a:r>
            <a:r>
              <a:rPr lang="zh-CN" altLang="en-US" sz="2400" dirty="0">
                <a:ea typeface="楷体_GB2312" pitchFamily="49" charset="-122"/>
              </a:rPr>
              <a:t>驻留在应用服务器上，而只有</a:t>
            </a:r>
            <a:r>
              <a:rPr lang="zh-CN" altLang="en-US" sz="2400" b="1" dirty="0">
                <a:solidFill>
                  <a:srgbClr val="00B050"/>
                </a:solidFill>
                <a:ea typeface="楷体_GB2312" pitchFamily="49" charset="-122"/>
              </a:rPr>
              <a:t>表示层存在于客户机</a:t>
            </a:r>
            <a:r>
              <a:rPr lang="zh-CN" altLang="en-US" sz="2400" dirty="0">
                <a:ea typeface="楷体_GB2312" pitchFamily="49" charset="-122"/>
              </a:rPr>
              <a:t>上。</a:t>
            </a:r>
            <a:endParaRPr lang="zh-CN" altLang="en-US" sz="3200" dirty="0"/>
          </a:p>
        </p:txBody>
      </p:sp>
      <p:sp>
        <p:nvSpPr>
          <p:cNvPr id="8" name="Rectangle 2"/>
          <p:cNvSpPr>
            <a:spLocks noChangeArrowheads="1"/>
          </p:cNvSpPr>
          <p:nvPr/>
        </p:nvSpPr>
        <p:spPr bwMode="auto">
          <a:xfrm>
            <a:off x="5572132" y="5929330"/>
            <a:ext cx="2279641" cy="428628"/>
          </a:xfrm>
          <a:prstGeom prst="rect">
            <a:avLst/>
          </a:prstGeom>
          <a:noFill/>
          <a:ln w="9525">
            <a:noFill/>
            <a:miter lim="800000"/>
          </a:ln>
        </p:spPr>
        <p:txBody>
          <a:bodyPr lIns="92075" tIns="46038" rIns="92075" bIns="46038"/>
          <a:lstStyle/>
          <a:p>
            <a:pPr algn="ctr">
              <a:lnSpc>
                <a:spcPct val="120000"/>
              </a:lnSpc>
              <a:buFont typeface="Wingdings" panose="05000000000000000000" pitchFamily="2" charset="2"/>
              <a:buNone/>
            </a:pPr>
            <a:r>
              <a:rPr lang="zh-CN" altLang="en-US" dirty="0">
                <a:latin typeface="宋体" panose="02010600030101010101" pitchFamily="2" charset="-122"/>
                <a:ea typeface="宋体" panose="02010600030101010101" pitchFamily="2" charset="-122"/>
              </a:rPr>
              <a:t>三层</a:t>
            </a:r>
            <a:r>
              <a:rPr lang="en-US" altLang="zh-CN" dirty="0">
                <a:latin typeface="宋体" panose="02010600030101010101" pitchFamily="2" charset="-122"/>
                <a:ea typeface="宋体" panose="02010600030101010101" pitchFamily="2" charset="-122"/>
              </a:rPr>
              <a:t>C/S</a:t>
            </a:r>
            <a:r>
              <a:rPr lang="zh-CN" altLang="en-US" dirty="0">
                <a:latin typeface="宋体" panose="02010600030101010101" pitchFamily="2" charset="-122"/>
                <a:ea typeface="宋体" panose="02010600030101010101" pitchFamily="2" charset="-122"/>
              </a:rPr>
              <a:t>体系结构</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body" idx="1"/>
          </p:nvPr>
        </p:nvSpPr>
        <p:spPr>
          <a:xfrm>
            <a:off x="214282" y="2428868"/>
            <a:ext cx="2643205" cy="3571900"/>
          </a:xfrm>
        </p:spPr>
        <p:txBody>
          <a:bodyPr/>
          <a:lstStyle/>
          <a:p>
            <a:pPr marL="0" indent="355600" eaLnBrk="1" hangingPunct="1">
              <a:lnSpc>
                <a:spcPct val="120000"/>
              </a:lnSpc>
              <a:buFont typeface="Wingdings" panose="05000000000000000000" pitchFamily="2" charset="2"/>
              <a:buChar char="l"/>
              <a:defRPr/>
            </a:pPr>
            <a:r>
              <a:rPr lang="zh-CN" altLang="en-US" sz="2400" b="1" dirty="0">
                <a:solidFill>
                  <a:srgbClr val="C00000"/>
                </a:solidFill>
                <a:latin typeface="楷体_GB2312" pitchFamily="49" charset="-122"/>
                <a:ea typeface="楷体_GB2312" pitchFamily="49" charset="-122"/>
              </a:rPr>
              <a:t>三层</a:t>
            </a:r>
            <a:r>
              <a:rPr lang="en-US" altLang="zh-CN" sz="2400" b="1" dirty="0">
                <a:solidFill>
                  <a:srgbClr val="C00000"/>
                </a:solidFill>
                <a:latin typeface="楷体_GB2312" pitchFamily="49" charset="-122"/>
                <a:ea typeface="楷体_GB2312" pitchFamily="49" charset="-122"/>
              </a:rPr>
              <a:t>C/S</a:t>
            </a:r>
            <a:r>
              <a:rPr lang="zh-CN" altLang="en-US" sz="2400" b="1" dirty="0">
                <a:solidFill>
                  <a:srgbClr val="C00000"/>
                </a:solidFill>
                <a:latin typeface="楷体_GB2312" pitchFamily="49" charset="-122"/>
                <a:ea typeface="楷体_GB2312" pitchFamily="49" charset="-122"/>
              </a:rPr>
              <a:t>体系结构</a:t>
            </a:r>
            <a:r>
              <a:rPr lang="zh-CN" altLang="en-US" sz="2400" dirty="0">
                <a:latin typeface="楷体_GB2312" pitchFamily="49" charset="-122"/>
                <a:ea typeface="楷体_GB2312" pitchFamily="49" charset="-122"/>
              </a:rPr>
              <a:t>将整个系统分成：</a:t>
            </a:r>
            <a:endParaRPr lang="en-US" altLang="zh-CN" sz="2400" dirty="0">
              <a:latin typeface="楷体_GB2312" pitchFamily="49" charset="-122"/>
              <a:ea typeface="楷体_GB2312" pitchFamily="49" charset="-122"/>
            </a:endParaRPr>
          </a:p>
          <a:p>
            <a:pPr marL="535305" indent="-262255" eaLnBrk="1" hangingPunct="1">
              <a:lnSpc>
                <a:spcPct val="120000"/>
              </a:lnSpc>
              <a:buFont typeface="Arial" panose="020B0604020202020204" pitchFamily="34" charset="0"/>
              <a:buChar char="•"/>
              <a:defRPr/>
            </a:pPr>
            <a:r>
              <a:rPr lang="zh-CN" altLang="en-US" sz="2400" dirty="0">
                <a:solidFill>
                  <a:srgbClr val="3366FF"/>
                </a:solidFill>
                <a:latin typeface="楷体_GB2312" pitchFamily="49" charset="-122"/>
                <a:ea typeface="楷体_GB2312" pitchFamily="49" charset="-122"/>
              </a:rPr>
              <a:t>表示层</a:t>
            </a:r>
            <a:endParaRPr lang="en-US" altLang="zh-CN" sz="2400" dirty="0">
              <a:solidFill>
                <a:srgbClr val="3366FF"/>
              </a:solidFill>
              <a:latin typeface="楷体_GB2312" pitchFamily="49" charset="-122"/>
              <a:ea typeface="楷体_GB2312" pitchFamily="49" charset="-122"/>
            </a:endParaRPr>
          </a:p>
          <a:p>
            <a:pPr marL="535305" indent="-262255" eaLnBrk="1" hangingPunct="1">
              <a:lnSpc>
                <a:spcPct val="120000"/>
              </a:lnSpc>
              <a:buFont typeface="Arial" panose="020B0604020202020204" pitchFamily="34" charset="0"/>
              <a:buChar char="•"/>
              <a:defRPr/>
            </a:pPr>
            <a:r>
              <a:rPr lang="zh-CN" altLang="en-US" sz="2400" dirty="0">
                <a:solidFill>
                  <a:srgbClr val="3366FF"/>
                </a:solidFill>
                <a:latin typeface="楷体_GB2312" pitchFamily="49" charset="-122"/>
                <a:ea typeface="楷体_GB2312" pitchFamily="49" charset="-122"/>
              </a:rPr>
              <a:t>应用逻辑层</a:t>
            </a:r>
            <a:endParaRPr lang="en-US" altLang="zh-CN" sz="2400" dirty="0">
              <a:solidFill>
                <a:srgbClr val="3366FF"/>
              </a:solidFill>
              <a:latin typeface="楷体_GB2312" pitchFamily="49" charset="-122"/>
              <a:ea typeface="楷体_GB2312" pitchFamily="49" charset="-122"/>
            </a:endParaRPr>
          </a:p>
          <a:p>
            <a:pPr marL="535305" indent="-262255" eaLnBrk="1" hangingPunct="1">
              <a:lnSpc>
                <a:spcPct val="120000"/>
              </a:lnSpc>
              <a:buFont typeface="Arial" panose="020B0604020202020204" pitchFamily="34" charset="0"/>
              <a:buChar char="•"/>
              <a:defRPr/>
            </a:pPr>
            <a:r>
              <a:rPr lang="zh-CN" altLang="en-US" sz="2400" dirty="0">
                <a:solidFill>
                  <a:srgbClr val="3366FF"/>
                </a:solidFill>
                <a:latin typeface="楷体_GB2312" pitchFamily="49" charset="-122"/>
                <a:ea typeface="楷体_GB2312" pitchFamily="49" charset="-122"/>
              </a:rPr>
              <a:t>数据层</a:t>
            </a:r>
            <a:endParaRPr lang="zh-CN" altLang="en-US" sz="2400" dirty="0">
              <a:latin typeface="楷体_GB2312" pitchFamily="49" charset="-122"/>
              <a:ea typeface="楷体_GB2312" pitchFamily="49" charset="-122"/>
            </a:endParaRPr>
          </a:p>
        </p:txBody>
      </p:sp>
      <p:pic>
        <p:nvPicPr>
          <p:cNvPr id="43012" name="Picture 9"/>
          <p:cNvPicPr>
            <a:picLocks noChangeAspect="1" noChangeArrowheads="1"/>
          </p:cNvPicPr>
          <p:nvPr/>
        </p:nvPicPr>
        <p:blipFill>
          <a:blip r:embed="rId1"/>
          <a:srcRect/>
          <a:stretch>
            <a:fillRect/>
          </a:stretch>
        </p:blipFill>
        <p:spPr bwMode="auto">
          <a:xfrm>
            <a:off x="3143240" y="1928802"/>
            <a:ext cx="5643602" cy="4241802"/>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3"/>
          <p:cNvSpPr txBox="1">
            <a:spLocks noChangeArrowheads="1"/>
          </p:cNvSpPr>
          <p:nvPr/>
        </p:nvSpPr>
        <p:spPr bwMode="auto">
          <a:xfrm>
            <a:off x="3714744" y="6215082"/>
            <a:ext cx="4500594" cy="500066"/>
          </a:xfrm>
          <a:prstGeom prst="rect">
            <a:avLst/>
          </a:prstGeom>
          <a:noFill/>
          <a:ln w="9525">
            <a:noFill/>
            <a:miter lim="800000"/>
          </a:ln>
        </p:spPr>
        <p:txBody>
          <a:bodyPr vert="horz" wrap="square" lIns="91440" tIns="45720" rIns="91440" bIns="45720" numCol="1" anchor="t" anchorCtr="0" compatLnSpc="1"/>
          <a:lstStyle/>
          <a:p>
            <a:pPr marL="0" marR="0" lvl="0" indent="355600" algn="ctr" defTabSz="914400" rtl="0" eaLnBrk="1" fontAlgn="base" latinLnBrk="0" hangingPunct="1">
              <a:lnSpc>
                <a:spcPct val="120000"/>
              </a:lnSpc>
              <a:spcBef>
                <a:spcPct val="20000"/>
              </a:spcBef>
              <a:spcAft>
                <a:spcPct val="0"/>
              </a:spcAft>
              <a:buClrTx/>
              <a:buSzTx/>
              <a:buFontTx/>
              <a:buNone/>
              <a:defRPr/>
            </a:pPr>
            <a:r>
              <a:rPr kumimoji="0" lang="zh-CN" altLang="en-US" i="0" u="none" strike="noStrike" kern="0" cap="none" spc="0" normalizeH="0" baseline="0" noProof="0" dirty="0">
                <a:ln>
                  <a:noFill/>
                </a:ln>
                <a:effectLst/>
                <a:uLnTx/>
                <a:uFillTx/>
                <a:latin typeface="宋体" panose="02010600030101010101" pitchFamily="2" charset="-122"/>
                <a:ea typeface="宋体" panose="02010600030101010101" pitchFamily="2" charset="-122"/>
              </a:rPr>
              <a:t>三层</a:t>
            </a:r>
            <a:r>
              <a:rPr kumimoji="0" lang="en-US" altLang="zh-CN" i="0" u="none" strike="noStrike" kern="0" cap="none" spc="0" normalizeH="0" baseline="0" noProof="0" dirty="0">
                <a:ln>
                  <a:noFill/>
                </a:ln>
                <a:effectLst/>
                <a:uLnTx/>
                <a:uFillTx/>
                <a:latin typeface="宋体" panose="02010600030101010101" pitchFamily="2" charset="-122"/>
                <a:ea typeface="宋体" panose="02010600030101010101" pitchFamily="2" charset="-122"/>
              </a:rPr>
              <a:t>C/S</a:t>
            </a:r>
            <a:r>
              <a:rPr kumimoji="0" lang="zh-CN" altLang="en-US" i="0" u="none" strike="noStrike" kern="0" cap="none" spc="0" normalizeH="0" baseline="0" noProof="0" dirty="0">
                <a:ln>
                  <a:noFill/>
                </a:ln>
                <a:effectLst/>
                <a:uLnTx/>
                <a:uFillTx/>
                <a:latin typeface="宋体" panose="02010600030101010101" pitchFamily="2" charset="-122"/>
                <a:ea typeface="宋体" panose="02010600030101010101" pitchFamily="2" charset="-122"/>
              </a:rPr>
              <a:t>体系结构数据处理流程图</a:t>
            </a:r>
            <a:endParaRPr kumimoji="0" lang="zh-CN" altLang="en-US" i="0" u="none" strike="noStrike" kern="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8" name="Rectangle 2"/>
          <p:cNvSpPr>
            <a:spLocks noChangeArrowheads="1"/>
          </p:cNvSpPr>
          <p:nvPr/>
        </p:nvSpPr>
        <p:spPr bwMode="auto">
          <a:xfrm>
            <a:off x="-71470" y="1357298"/>
            <a:ext cx="8137525" cy="571504"/>
          </a:xfrm>
          <a:prstGeom prst="rect">
            <a:avLst/>
          </a:prstGeom>
          <a:noFill/>
          <a:ln w="9525">
            <a:noFill/>
            <a:miter lim="800000"/>
          </a:ln>
        </p:spPr>
        <p:txBody>
          <a:bodyPr lIns="92075" tIns="46038" rIns="92075" bIns="46038"/>
          <a:lstStyle/>
          <a:p>
            <a:pPr>
              <a:lnSpc>
                <a:spcPct val="120000"/>
              </a:lnSpc>
              <a:buFont typeface="Wingdings" panose="05000000000000000000" pitchFamily="2" charset="2"/>
              <a:buNone/>
            </a:pPr>
            <a:r>
              <a:rPr lang="zh-CN" altLang="en-US" sz="2800" b="1" dirty="0">
                <a:solidFill>
                  <a:srgbClr val="C00000"/>
                </a:solidFill>
                <a:ea typeface="楷体_GB2312" pitchFamily="49" charset="-122"/>
              </a:rPr>
              <a:t>（</a:t>
            </a:r>
            <a:r>
              <a:rPr lang="en-US" altLang="zh-CN" sz="2800" b="1" dirty="0">
                <a:solidFill>
                  <a:srgbClr val="C00000"/>
                </a:solidFill>
                <a:ea typeface="楷体_GB2312" pitchFamily="49" charset="-122"/>
              </a:rPr>
              <a:t>2</a:t>
            </a:r>
            <a:r>
              <a:rPr lang="zh-CN" altLang="en-US" sz="2800" b="1" dirty="0">
                <a:solidFill>
                  <a:srgbClr val="C00000"/>
                </a:solidFill>
                <a:ea typeface="楷体_GB2312" pitchFamily="49" charset="-122"/>
              </a:rPr>
              <a:t>）三层</a:t>
            </a:r>
            <a:r>
              <a:rPr lang="en-US" altLang="zh-CN" sz="2800" b="1" dirty="0">
                <a:solidFill>
                  <a:srgbClr val="C00000"/>
                </a:solidFill>
                <a:ea typeface="楷体_GB2312" pitchFamily="49" charset="-122"/>
              </a:rPr>
              <a:t>C/S</a:t>
            </a:r>
            <a:r>
              <a:rPr lang="zh-CN" altLang="en-US" sz="2800" b="1" dirty="0">
                <a:solidFill>
                  <a:srgbClr val="C00000"/>
                </a:solidFill>
                <a:ea typeface="楷体_GB2312" pitchFamily="49" charset="-122"/>
              </a:rPr>
              <a:t>体系结构</a:t>
            </a:r>
            <a:endParaRPr lang="zh-CN" altLang="en-US" sz="2800" b="1" dirty="0">
              <a:solidFill>
                <a:srgbClr val="C00000"/>
              </a:solidFill>
            </a:endParaRPr>
          </a:p>
        </p:txBody>
      </p:sp>
    </p:spTree>
  </p:cSld>
  <p:clrMapOvr>
    <a:masterClrMapping/>
  </p:clrMapOvr>
  <p:transition>
    <p:random/>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10"/>
          <p:cNvSpPr>
            <a:spLocks noGrp="1" noChangeArrowheads="1"/>
          </p:cNvSpPr>
          <p:nvPr>
            <p:ph type="body" idx="1"/>
          </p:nvPr>
        </p:nvSpPr>
        <p:spPr>
          <a:xfrm>
            <a:off x="428596" y="1928802"/>
            <a:ext cx="8501122" cy="4756171"/>
          </a:xfrm>
          <a:noFill/>
        </p:spPr>
        <p:txBody>
          <a:bodyPr/>
          <a:lstStyle/>
          <a:p>
            <a:pPr marL="457200" indent="-457200" eaLnBrk="1" hangingPunct="1">
              <a:lnSpc>
                <a:spcPts val="3500"/>
              </a:lnSpc>
              <a:spcAft>
                <a:spcPts val="1200"/>
              </a:spcAft>
              <a:buFont typeface="+mj-ea"/>
              <a:buAutoNum type="circleNumDbPlain"/>
            </a:pPr>
            <a:r>
              <a:rPr lang="zh-CN" altLang="en-US" sz="2400" b="1" dirty="0">
                <a:solidFill>
                  <a:srgbClr val="3366FF"/>
                </a:solidFill>
                <a:ea typeface="楷体_GB2312" pitchFamily="49" charset="-122"/>
              </a:rPr>
              <a:t>表示层</a:t>
            </a:r>
            <a:r>
              <a:rPr lang="zh-CN" altLang="en-US" sz="2400" dirty="0">
                <a:ea typeface="楷体_GB2312" pitchFamily="49" charset="-122"/>
              </a:rPr>
              <a:t>：是应用系统的</a:t>
            </a:r>
            <a:r>
              <a:rPr lang="zh-CN" altLang="en-US" sz="2400" b="1" dirty="0">
                <a:solidFill>
                  <a:srgbClr val="00B050"/>
                </a:solidFill>
                <a:ea typeface="楷体_GB2312" pitchFamily="49" charset="-122"/>
              </a:rPr>
              <a:t>用户界面部分</a:t>
            </a:r>
            <a:r>
              <a:rPr lang="zh-CN" altLang="en-US" sz="2400" dirty="0">
                <a:ea typeface="楷体_GB2312" pitchFamily="49" charset="-122"/>
              </a:rPr>
              <a:t>，担负着用户与应用程序之间的对话功能。它用于检查用户从键盘等输入的数据，显示应用程序输出的数据，一般采用图形用户界面（</a:t>
            </a:r>
            <a:r>
              <a:rPr lang="en-US" altLang="zh-CN" sz="2400" dirty="0">
                <a:ea typeface="楷体_GB2312" pitchFamily="49" charset="-122"/>
              </a:rPr>
              <a:t>graphic user interface</a:t>
            </a:r>
            <a:r>
              <a:rPr lang="zh-CN" altLang="en-US" sz="2400" dirty="0">
                <a:ea typeface="楷体_GB2312" pitchFamily="49" charset="-122"/>
              </a:rPr>
              <a:t>， </a:t>
            </a:r>
            <a:r>
              <a:rPr lang="en-US" altLang="zh-CN" sz="2400" dirty="0">
                <a:ea typeface="楷体_GB2312" pitchFamily="49" charset="-122"/>
              </a:rPr>
              <a:t>GUI</a:t>
            </a:r>
            <a:r>
              <a:rPr lang="zh-CN" altLang="en-US" sz="2400" dirty="0">
                <a:ea typeface="楷体_GB2312" pitchFamily="49" charset="-122"/>
              </a:rPr>
              <a:t>）。</a:t>
            </a:r>
            <a:endParaRPr lang="zh-CN" altLang="en-US" sz="2400" dirty="0">
              <a:ea typeface="楷体_GB2312" pitchFamily="49" charset="-122"/>
            </a:endParaRPr>
          </a:p>
          <a:p>
            <a:pPr marL="457200" indent="-457200" eaLnBrk="1" hangingPunct="1">
              <a:lnSpc>
                <a:spcPts val="3500"/>
              </a:lnSpc>
              <a:spcAft>
                <a:spcPts val="1200"/>
              </a:spcAft>
              <a:buFont typeface="+mj-ea"/>
              <a:buAutoNum type="circleNumDbPlain"/>
            </a:pPr>
            <a:r>
              <a:rPr lang="zh-CN" altLang="en-US" sz="2400" b="1" dirty="0">
                <a:solidFill>
                  <a:srgbClr val="3366FF"/>
                </a:solidFill>
                <a:ea typeface="楷体_GB2312" pitchFamily="49" charset="-122"/>
              </a:rPr>
              <a:t>应用逻辑层</a:t>
            </a:r>
            <a:r>
              <a:rPr lang="zh-CN" altLang="en-US" sz="2400" dirty="0">
                <a:ea typeface="楷体_GB2312" pitchFamily="49" charset="-122"/>
              </a:rPr>
              <a:t>：是应用系统的</a:t>
            </a:r>
            <a:r>
              <a:rPr lang="zh-CN" altLang="en-US" sz="2400" b="1" dirty="0">
                <a:solidFill>
                  <a:srgbClr val="00B050"/>
                </a:solidFill>
                <a:ea typeface="楷体_GB2312" pitchFamily="49" charset="-122"/>
              </a:rPr>
              <a:t>主体部分</a:t>
            </a:r>
            <a:r>
              <a:rPr lang="zh-CN" altLang="en-US" sz="2400" dirty="0">
                <a:ea typeface="楷体_GB2312" pitchFamily="49" charset="-122"/>
              </a:rPr>
              <a:t>，</a:t>
            </a:r>
            <a:r>
              <a:rPr lang="zh-CN" altLang="en-US" sz="2400" b="1" dirty="0">
                <a:solidFill>
                  <a:srgbClr val="00B050"/>
                </a:solidFill>
                <a:ea typeface="楷体_GB2312" pitchFamily="49" charset="-122"/>
              </a:rPr>
              <a:t>包含具体的业务处理逻辑。</a:t>
            </a:r>
            <a:r>
              <a:rPr lang="zh-CN" altLang="en-US" sz="2400" dirty="0">
                <a:ea typeface="楷体_GB2312" pitchFamily="49" charset="-122"/>
              </a:rPr>
              <a:t>通常在功能层中还包含有确认用户对应用和数据库存取权限的功能以及记录系统处理日志的功能。</a:t>
            </a:r>
            <a:endParaRPr lang="zh-CN" altLang="en-US" sz="2400" dirty="0">
              <a:ea typeface="楷体_GB2312" pitchFamily="49" charset="-122"/>
            </a:endParaRPr>
          </a:p>
          <a:p>
            <a:pPr marL="457200" indent="-457200" eaLnBrk="1" hangingPunct="1">
              <a:lnSpc>
                <a:spcPts val="3500"/>
              </a:lnSpc>
              <a:spcAft>
                <a:spcPts val="1200"/>
              </a:spcAft>
              <a:buFont typeface="+mj-ea"/>
              <a:buAutoNum type="circleNumDbPlain"/>
            </a:pPr>
            <a:r>
              <a:rPr lang="zh-CN" altLang="en-US" sz="2400" b="1" dirty="0">
                <a:solidFill>
                  <a:srgbClr val="3366FF"/>
                </a:solidFill>
                <a:ea typeface="楷体_GB2312" pitchFamily="49" charset="-122"/>
              </a:rPr>
              <a:t>数据层：</a:t>
            </a:r>
            <a:r>
              <a:rPr lang="zh-CN" altLang="en-US" sz="2400" dirty="0">
                <a:ea typeface="楷体_GB2312" pitchFamily="49" charset="-122"/>
              </a:rPr>
              <a:t>主要包括</a:t>
            </a:r>
            <a:r>
              <a:rPr lang="zh-CN" altLang="en-US" sz="2400" b="1" dirty="0">
                <a:solidFill>
                  <a:srgbClr val="00B050"/>
                </a:solidFill>
                <a:ea typeface="楷体_GB2312" pitchFamily="49" charset="-122"/>
              </a:rPr>
              <a:t>数据的存储及对数据的存取操作</a:t>
            </a:r>
            <a:r>
              <a:rPr lang="zh-CN" altLang="en-US" sz="2400" dirty="0">
                <a:ea typeface="楷体_GB2312" pitchFamily="49" charset="-122"/>
              </a:rPr>
              <a:t>，一般选择关系型数据库管理系统（</a:t>
            </a:r>
            <a:r>
              <a:rPr lang="en-US" altLang="zh-CN" sz="2400" dirty="0">
                <a:ea typeface="楷体_GB2312" pitchFamily="49" charset="-122"/>
              </a:rPr>
              <a:t>RDBMS</a:t>
            </a:r>
            <a:r>
              <a:rPr lang="zh-CN" altLang="en-US" sz="2400" dirty="0">
                <a:ea typeface="楷体_GB2312" pitchFamily="49" charset="-122"/>
              </a:rPr>
              <a:t>）。 </a:t>
            </a:r>
            <a:endParaRPr lang="zh-CN" altLang="en-US" sz="2400"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ChangeArrowheads="1"/>
          </p:cNvSpPr>
          <p:nvPr/>
        </p:nvSpPr>
        <p:spPr bwMode="auto">
          <a:xfrm>
            <a:off x="0" y="1357298"/>
            <a:ext cx="8137525" cy="571504"/>
          </a:xfrm>
          <a:prstGeom prst="rect">
            <a:avLst/>
          </a:prstGeom>
          <a:noFill/>
          <a:ln w="9525">
            <a:noFill/>
            <a:miter lim="800000"/>
          </a:ln>
        </p:spPr>
        <p:txBody>
          <a:bodyPr lIns="92075" tIns="46038" rIns="92075" bIns="46038"/>
          <a:lstStyle/>
          <a:p>
            <a:pPr>
              <a:lnSpc>
                <a:spcPct val="120000"/>
              </a:lnSpc>
              <a:buFont typeface="Wingdings" panose="05000000000000000000" pitchFamily="2" charset="2"/>
              <a:buNone/>
            </a:pPr>
            <a:r>
              <a:rPr lang="zh-CN" altLang="en-US" sz="2800" b="1" dirty="0">
                <a:solidFill>
                  <a:srgbClr val="C00000"/>
                </a:solidFill>
                <a:ea typeface="楷体_GB2312" pitchFamily="49" charset="-122"/>
              </a:rPr>
              <a:t>（</a:t>
            </a:r>
            <a:r>
              <a:rPr lang="en-US" altLang="zh-CN" sz="2800" b="1" dirty="0">
                <a:solidFill>
                  <a:srgbClr val="C00000"/>
                </a:solidFill>
                <a:ea typeface="楷体_GB2312" pitchFamily="49" charset="-122"/>
              </a:rPr>
              <a:t>2</a:t>
            </a:r>
            <a:r>
              <a:rPr lang="zh-CN" altLang="en-US" sz="2800" b="1" dirty="0">
                <a:solidFill>
                  <a:srgbClr val="C00000"/>
                </a:solidFill>
                <a:ea typeface="楷体_GB2312" pitchFamily="49" charset="-122"/>
              </a:rPr>
              <a:t>）三层</a:t>
            </a:r>
            <a:r>
              <a:rPr lang="en-US" altLang="zh-CN" sz="2800" b="1" dirty="0">
                <a:solidFill>
                  <a:srgbClr val="C00000"/>
                </a:solidFill>
                <a:ea typeface="楷体_GB2312" pitchFamily="49" charset="-122"/>
              </a:rPr>
              <a:t>C/S</a:t>
            </a:r>
            <a:r>
              <a:rPr lang="zh-CN" altLang="en-US" sz="2800" b="1" dirty="0">
                <a:solidFill>
                  <a:srgbClr val="C00000"/>
                </a:solidFill>
                <a:ea typeface="楷体_GB2312" pitchFamily="49" charset="-122"/>
              </a:rPr>
              <a:t>体系结构</a:t>
            </a:r>
            <a:endParaRPr lang="zh-CN" altLang="en-US" sz="2800" b="1" dirty="0">
              <a:solidFill>
                <a:srgbClr val="C00000"/>
              </a:solidFill>
            </a:endParaRPr>
          </a:p>
        </p:txBody>
      </p:sp>
    </p:spTree>
  </p:cSld>
  <p:clrMapOvr>
    <a:masterClrMapping/>
  </p:clrMapOvr>
  <p:transition>
    <p:random/>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xfrm>
            <a:off x="-214346" y="1500175"/>
            <a:ext cx="9001156" cy="571503"/>
          </a:xfrm>
        </p:spPr>
        <p:txBody>
          <a:bodyPr/>
          <a:lstStyle/>
          <a:p>
            <a:pPr marL="609600" indent="-609600" eaLnBrk="1" hangingPunct="1">
              <a:lnSpc>
                <a:spcPct val="110000"/>
              </a:lnSpc>
              <a:buFontTx/>
              <a:buNone/>
            </a:pPr>
            <a:r>
              <a:rPr lang="en-US" altLang="zh-CN" sz="2800" b="1" dirty="0">
                <a:solidFill>
                  <a:srgbClr val="C00000"/>
                </a:solidFill>
                <a:ea typeface="楷体_GB2312" pitchFamily="49" charset="-122"/>
              </a:rPr>
              <a:t>  </a:t>
            </a:r>
            <a:r>
              <a:rPr lang="zh-CN" altLang="en-US" sz="2800" b="1" dirty="0">
                <a:solidFill>
                  <a:srgbClr val="C00000"/>
                </a:solidFill>
                <a:ea typeface="楷体_GB2312" pitchFamily="49" charset="-122"/>
              </a:rPr>
              <a:t>（</a:t>
            </a:r>
            <a:r>
              <a:rPr lang="en-US" altLang="zh-CN" sz="2800" b="1" dirty="0">
                <a:solidFill>
                  <a:srgbClr val="C00000"/>
                </a:solidFill>
                <a:ea typeface="楷体_GB2312" pitchFamily="49" charset="-122"/>
              </a:rPr>
              <a:t>3</a:t>
            </a:r>
            <a:r>
              <a:rPr lang="zh-CN" altLang="en-US" sz="2800" b="1" dirty="0">
                <a:solidFill>
                  <a:srgbClr val="C00000"/>
                </a:solidFill>
                <a:ea typeface="楷体_GB2312" pitchFamily="49" charset="-122"/>
              </a:rPr>
              <a:t>）浏览器</a:t>
            </a:r>
            <a:r>
              <a:rPr lang="en-US" altLang="zh-CN" sz="2800" b="1" dirty="0">
                <a:solidFill>
                  <a:srgbClr val="C00000"/>
                </a:solidFill>
                <a:ea typeface="楷体_GB2312" pitchFamily="49" charset="-122"/>
              </a:rPr>
              <a:t>/</a:t>
            </a:r>
            <a:r>
              <a:rPr lang="zh-CN" altLang="en-US" sz="2800" b="1" dirty="0">
                <a:solidFill>
                  <a:srgbClr val="C00000"/>
                </a:solidFill>
                <a:ea typeface="楷体_GB2312" pitchFamily="49" charset="-122"/>
              </a:rPr>
              <a:t>服务器（</a:t>
            </a:r>
            <a:r>
              <a:rPr lang="en-US" altLang="zh-CN" sz="2800" b="1" dirty="0">
                <a:solidFill>
                  <a:srgbClr val="C00000"/>
                </a:solidFill>
                <a:ea typeface="楷体_GB2312" pitchFamily="49" charset="-122"/>
              </a:rPr>
              <a:t>browser/server</a:t>
            </a:r>
            <a:r>
              <a:rPr lang="zh-CN" altLang="en-US" sz="2800" b="1" dirty="0">
                <a:solidFill>
                  <a:srgbClr val="C00000"/>
                </a:solidFill>
                <a:ea typeface="楷体_GB2312" pitchFamily="49" charset="-122"/>
              </a:rPr>
              <a:t>，</a:t>
            </a:r>
            <a:r>
              <a:rPr lang="en-US" altLang="zh-CN" sz="2800" b="1" dirty="0">
                <a:solidFill>
                  <a:srgbClr val="C00000"/>
                </a:solidFill>
                <a:ea typeface="楷体_GB2312" pitchFamily="49" charset="-122"/>
              </a:rPr>
              <a:t>B/S</a:t>
            </a:r>
            <a:r>
              <a:rPr lang="zh-CN" altLang="en-US" sz="2800" b="1" dirty="0">
                <a:solidFill>
                  <a:srgbClr val="C00000"/>
                </a:solidFill>
                <a:ea typeface="楷体_GB2312" pitchFamily="49" charset="-122"/>
              </a:rPr>
              <a:t>）风格</a:t>
            </a:r>
            <a:endParaRPr lang="zh-CN" altLang="en-US" sz="2800" b="1" dirty="0">
              <a:solidFill>
                <a:srgbClr val="C00000"/>
              </a:solidFill>
              <a:ea typeface="楷体_GB2312" pitchFamily="49" charset="-122"/>
            </a:endParaRPr>
          </a:p>
        </p:txBody>
      </p:sp>
      <p:pic>
        <p:nvPicPr>
          <p:cNvPr id="45060" name="Picture 7" descr="1113"/>
          <p:cNvPicPr>
            <a:picLocks noChangeAspect="1" noChangeArrowheads="1"/>
          </p:cNvPicPr>
          <p:nvPr/>
        </p:nvPicPr>
        <p:blipFill>
          <a:blip r:embed="rId1"/>
          <a:srcRect/>
          <a:stretch>
            <a:fillRect/>
          </a:stretch>
        </p:blipFill>
        <p:spPr bwMode="auto">
          <a:xfrm>
            <a:off x="4071934" y="2285992"/>
            <a:ext cx="4537075" cy="3354387"/>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txBox="1">
            <a:spLocks noChangeArrowheads="1"/>
          </p:cNvSpPr>
          <p:nvPr/>
        </p:nvSpPr>
        <p:spPr bwMode="auto">
          <a:xfrm>
            <a:off x="285752" y="2428868"/>
            <a:ext cx="3428992" cy="2941647"/>
          </a:xfrm>
          <a:prstGeom prst="rect">
            <a:avLst/>
          </a:prstGeom>
          <a:noFill/>
          <a:ln w="9525">
            <a:noFill/>
            <a:miter lim="800000"/>
          </a:ln>
        </p:spPr>
        <p:txBody>
          <a:bodyPr vert="horz" wrap="square" lIns="91440" tIns="45720" rIns="91440" bIns="45720" numCol="1" anchor="t" anchorCtr="0" compatLnSpc="1"/>
          <a:lstStyle/>
          <a:p>
            <a:pPr marR="0" lvl="0" indent="355600" algn="l" defTabSz="914400" rtl="0" eaLnBrk="1" fontAlgn="base" latinLnBrk="0" hangingPunct="1">
              <a:lnSpc>
                <a:spcPct val="110000"/>
              </a:lnSpc>
              <a:spcBef>
                <a:spcPct val="20000"/>
              </a:spcBef>
              <a:spcAft>
                <a:spcPts val="600"/>
              </a:spcAft>
              <a:buClrTx/>
              <a:buSzTx/>
              <a:buFontTx/>
              <a:buNone/>
              <a:defRPr/>
            </a:pPr>
            <a:r>
              <a:rPr kumimoji="0" lang="en-US" altLang="zh-CN" sz="2400" b="1" i="0" u="none" strike="noStrike" kern="0" cap="none" spc="0" normalizeH="0" baseline="0" noProof="0" dirty="0">
                <a:ln>
                  <a:noFill/>
                </a:ln>
                <a:solidFill>
                  <a:srgbClr val="C00000"/>
                </a:solidFill>
                <a:effectLst/>
                <a:uLnTx/>
                <a:uFillTx/>
                <a:latin typeface="+mn-lt"/>
                <a:ea typeface="楷体_GB2312" pitchFamily="49" charset="-122"/>
                <a:cs typeface="+mn-cs"/>
              </a:rPr>
              <a:t>B/S</a:t>
            </a:r>
            <a:r>
              <a:rPr kumimoji="0" lang="zh-CN" altLang="en-US" sz="2400" b="1" i="0" u="none" strike="noStrike" kern="0" cap="none" spc="0" normalizeH="0" baseline="0" noProof="0" dirty="0">
                <a:ln>
                  <a:noFill/>
                </a:ln>
                <a:solidFill>
                  <a:srgbClr val="C00000"/>
                </a:solidFill>
                <a:effectLst/>
                <a:uLnTx/>
                <a:uFillTx/>
                <a:latin typeface="+mn-lt"/>
                <a:ea typeface="楷体_GB2312" pitchFamily="49" charset="-122"/>
                <a:cs typeface="+mn-cs"/>
              </a:rPr>
              <a:t>结构</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是</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C/S</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三层体系结构的一种实现方式，其具体结构为：</a:t>
            </a:r>
            <a:endPar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811530" marR="0" lvl="0" indent="-254000" algn="l" defTabSz="914400" rtl="0" eaLnBrk="1" fontAlgn="base" latinLnBrk="0" hangingPunct="1">
              <a:lnSpc>
                <a:spcPct val="110000"/>
              </a:lnSpc>
              <a:spcBef>
                <a:spcPct val="20000"/>
              </a:spcBef>
              <a:spcAft>
                <a:spcPts val="60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浏览器</a:t>
            </a:r>
            <a:endPar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811530" marR="0" lvl="0" indent="-254000" algn="l" defTabSz="914400" rtl="0" eaLnBrk="1" fontAlgn="base" latinLnBrk="0" hangingPunct="1">
              <a:lnSpc>
                <a:spcPct val="110000"/>
              </a:lnSpc>
              <a:spcBef>
                <a:spcPct val="20000"/>
              </a:spcBef>
              <a:spcAft>
                <a:spcPts val="600"/>
              </a:spcAft>
              <a:buClrTx/>
              <a:buSzTx/>
              <a:buFont typeface="Arial" panose="020B0604020202020204" pitchFamily="34" charset="0"/>
              <a:buChar char="•"/>
              <a:defRPr/>
            </a:pP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Web</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服务器</a:t>
            </a:r>
            <a:endPar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811530" marR="0" lvl="0" indent="-254000" algn="l" defTabSz="914400" rtl="0" eaLnBrk="1" fontAlgn="base" latinLnBrk="0" hangingPunct="1">
              <a:lnSpc>
                <a:spcPct val="110000"/>
              </a:lnSpc>
              <a:spcBef>
                <a:spcPct val="20000"/>
              </a:spcBef>
              <a:spcAft>
                <a:spcPts val="60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数据库服务器</a:t>
            </a:r>
            <a:endParaRPr kumimoji="0" lang="zh-CN" altLang="en-US" sz="4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8" name="Rectangle 2"/>
          <p:cNvSpPr txBox="1">
            <a:spLocks noChangeArrowheads="1"/>
          </p:cNvSpPr>
          <p:nvPr/>
        </p:nvSpPr>
        <p:spPr bwMode="auto">
          <a:xfrm>
            <a:off x="4786314" y="5715016"/>
            <a:ext cx="3571900" cy="470716"/>
          </a:xfrm>
          <a:prstGeom prst="rect">
            <a:avLst/>
          </a:prstGeom>
          <a:noFill/>
          <a:ln w="9525">
            <a:noFill/>
            <a:miter lim="800000"/>
          </a:ln>
        </p:spPr>
        <p:txBody>
          <a:bodyPr vert="horz" wrap="square" lIns="91440" tIns="45720" rIns="91440" bIns="45720" numCol="1" anchor="t" anchorCtr="0" compatLnSpc="1"/>
          <a:lstStyle/>
          <a:p>
            <a:pPr marL="609600" marR="0" lvl="0" indent="-609600" algn="ctr" defTabSz="914400" rtl="0" eaLnBrk="1" fontAlgn="base" latinLnBrk="0" hangingPunct="1">
              <a:lnSpc>
                <a:spcPct val="11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B/S</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体系结构图</a:t>
            </a:r>
            <a:endPar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ChangeArrowheads="1"/>
          </p:cNvSpPr>
          <p:nvPr/>
        </p:nvSpPr>
        <p:spPr bwMode="auto">
          <a:xfrm>
            <a:off x="285720" y="2000240"/>
            <a:ext cx="8501122" cy="4376583"/>
          </a:xfrm>
          <a:prstGeom prst="rect">
            <a:avLst/>
          </a:prstGeom>
          <a:noFill/>
          <a:ln w="9525">
            <a:noFill/>
            <a:miter lim="800000"/>
          </a:ln>
        </p:spPr>
        <p:txBody>
          <a:bodyPr wrap="square" anchor="ctr">
            <a:spAutoFit/>
          </a:bodyPr>
          <a:lstStyle/>
          <a:p>
            <a:pPr>
              <a:lnSpc>
                <a:spcPct val="120000"/>
              </a:lnSpc>
              <a:spcBef>
                <a:spcPct val="20000"/>
              </a:spcBef>
            </a:pPr>
            <a:r>
              <a:rPr lang="en-US" altLang="zh-CN" sz="2400" dirty="0">
                <a:ea typeface="楷体_GB2312" pitchFamily="49" charset="-122"/>
              </a:rPr>
              <a:t>      B/S</a:t>
            </a:r>
            <a:r>
              <a:rPr lang="zh-CN" altLang="en-US" sz="2400" dirty="0">
                <a:ea typeface="楷体_GB2312" pitchFamily="49" charset="-122"/>
              </a:rPr>
              <a:t>体系结构是利用</a:t>
            </a:r>
            <a:r>
              <a:rPr lang="en-US" altLang="zh-CN" sz="2400" dirty="0">
                <a:ea typeface="楷体_GB2312" pitchFamily="49" charset="-122"/>
              </a:rPr>
              <a:t>WWW</a:t>
            </a:r>
            <a:r>
              <a:rPr lang="zh-CN" altLang="en-US" sz="2400" dirty="0">
                <a:ea typeface="楷体_GB2312" pitchFamily="49" charset="-122"/>
              </a:rPr>
              <a:t>浏览器技术，结合浏览器的多种脚本语言，用通用浏览器就实现了原来需要复杂的专用软件才能实现的强大功能，并节约了开发成本。从某种程度上来说，</a:t>
            </a:r>
            <a:r>
              <a:rPr lang="en-US" altLang="zh-CN" sz="2400" b="1" dirty="0">
                <a:solidFill>
                  <a:srgbClr val="3366FF"/>
                </a:solidFill>
                <a:ea typeface="楷体_GB2312" pitchFamily="49" charset="-122"/>
              </a:rPr>
              <a:t>B/S</a:t>
            </a:r>
            <a:r>
              <a:rPr lang="zh-CN" altLang="en-US" sz="2400" b="1" dirty="0">
                <a:solidFill>
                  <a:srgbClr val="3366FF"/>
                </a:solidFill>
                <a:ea typeface="楷体_GB2312" pitchFamily="49" charset="-122"/>
              </a:rPr>
              <a:t>结构是一种全新的软件体系结构。</a:t>
            </a:r>
            <a:endParaRPr lang="zh-CN" altLang="en-US" sz="2400" b="1" dirty="0">
              <a:solidFill>
                <a:srgbClr val="3366FF"/>
              </a:solidFill>
              <a:ea typeface="楷体_GB2312" pitchFamily="49" charset="-122"/>
            </a:endParaRPr>
          </a:p>
          <a:p>
            <a:pPr>
              <a:lnSpc>
                <a:spcPct val="120000"/>
              </a:lnSpc>
              <a:spcBef>
                <a:spcPct val="20000"/>
              </a:spcBef>
            </a:pPr>
            <a:r>
              <a:rPr lang="zh-CN" altLang="en-US" sz="2400" b="1" dirty="0">
                <a:solidFill>
                  <a:srgbClr val="C00000"/>
                </a:solidFill>
                <a:ea typeface="楷体_GB2312" pitchFamily="49" charset="-122"/>
              </a:rPr>
              <a:t>   优点：</a:t>
            </a:r>
            <a:endParaRPr lang="zh-CN" altLang="en-US" sz="2400" b="1" dirty="0">
              <a:solidFill>
                <a:srgbClr val="C00000"/>
              </a:solidFill>
              <a:ea typeface="楷体_GB2312" pitchFamily="49" charset="-122"/>
            </a:endParaRPr>
          </a:p>
          <a:p>
            <a:pPr marL="628650" indent="-452755">
              <a:lnSpc>
                <a:spcPct val="120000"/>
              </a:lnSpc>
              <a:spcBef>
                <a:spcPct val="20000"/>
              </a:spcBef>
              <a:buFont typeface="+mj-ea"/>
              <a:buAutoNum type="circleNumDbPlain"/>
            </a:pPr>
            <a:r>
              <a:rPr lang="zh-CN" altLang="en-US" sz="2400" dirty="0">
                <a:ea typeface="楷体_GB2312" pitchFamily="49" charset="-122"/>
              </a:rPr>
              <a:t>基于</a:t>
            </a:r>
            <a:r>
              <a:rPr lang="en-US" altLang="zh-CN" sz="2400" dirty="0">
                <a:ea typeface="楷体_GB2312" pitchFamily="49" charset="-122"/>
              </a:rPr>
              <a:t>B/S</a:t>
            </a:r>
            <a:r>
              <a:rPr lang="zh-CN" altLang="en-US" sz="2400" dirty="0">
                <a:ea typeface="楷体_GB2312" pitchFamily="49" charset="-122"/>
              </a:rPr>
              <a:t>体系结构的软件，系统安装、修改和维护全 在服务器端解决</a:t>
            </a:r>
            <a:r>
              <a:rPr lang="en-US" altLang="zh-CN" sz="2400" dirty="0">
                <a:ea typeface="楷体_GB2312" pitchFamily="49" charset="-122"/>
              </a:rPr>
              <a:t>;</a:t>
            </a:r>
            <a:endParaRPr lang="zh-CN" altLang="en-US" sz="2400" dirty="0">
              <a:ea typeface="楷体_GB2312" pitchFamily="49" charset="-122"/>
            </a:endParaRPr>
          </a:p>
          <a:p>
            <a:pPr marL="628650" indent="-452755">
              <a:lnSpc>
                <a:spcPct val="120000"/>
              </a:lnSpc>
              <a:spcBef>
                <a:spcPct val="20000"/>
              </a:spcBef>
              <a:buFont typeface="+mj-ea"/>
              <a:buAutoNum type="circleNumDbPlain"/>
            </a:pPr>
            <a:r>
              <a:rPr lang="en-US" altLang="zh-CN" sz="2400" dirty="0">
                <a:ea typeface="楷体_GB2312" pitchFamily="49" charset="-122"/>
              </a:rPr>
              <a:t>B/S</a:t>
            </a:r>
            <a:r>
              <a:rPr lang="zh-CN" altLang="en-US" sz="2400" dirty="0">
                <a:ea typeface="楷体_GB2312" pitchFamily="49" charset="-122"/>
              </a:rPr>
              <a:t>体系结构还提供了异种机、异种网、异种应用服 务的联机、联网和统一服务的最现实的开放性基础。</a:t>
            </a:r>
            <a:r>
              <a:rPr lang="zh-CN" altLang="en-US" dirty="0"/>
              <a:t> </a:t>
            </a:r>
            <a:endParaRPr lang="zh-CN" altLang="en-US" dirty="0"/>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a:xfrm>
            <a:off x="6786578" y="6381750"/>
            <a:ext cx="2133600" cy="476250"/>
          </a:xfrm>
        </p:spPr>
        <p:txBody>
          <a:bodyPr/>
          <a:lstStyle/>
          <a:p>
            <a:fld id="{38DE0820-E4E3-469F-8339-675226DFBBFE}" type="slidenum">
              <a:rPr lang="zh-CN" altLang="en-US" smtClean="0"/>
            </a:fld>
            <a:endParaRPr lang="zh-CN" altLang="en-US" dirty="0"/>
          </a:p>
        </p:txBody>
      </p:sp>
      <p:sp>
        <p:nvSpPr>
          <p:cNvPr id="6" name="Rectangle 2"/>
          <p:cNvSpPr txBox="1">
            <a:spLocks noChangeArrowheads="1"/>
          </p:cNvSpPr>
          <p:nvPr/>
        </p:nvSpPr>
        <p:spPr>
          <a:xfrm>
            <a:off x="-214346" y="1428736"/>
            <a:ext cx="9001156" cy="571503"/>
          </a:xfrm>
          <a:prstGeom prst="rect">
            <a:avLst/>
          </a:prstGeom>
        </p:spPr>
        <p:txBody>
          <a:bodyPr/>
          <a:lstStyle/>
          <a:p>
            <a:pPr marL="609600" marR="0" lvl="0" indent="-609600" algn="l" defTabSz="914400" rtl="0" eaLnBrk="1" fontAlgn="base" latinLnBrk="0" hangingPunct="1">
              <a:lnSpc>
                <a:spcPct val="11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  </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a:t>
            </a: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3</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）浏览器</a:t>
            </a: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服务器（</a:t>
            </a: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browser/server</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a:t>
            </a: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B/S</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）风格</a:t>
            </a:r>
            <a:endPar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endParaRPr>
          </a:p>
        </p:txBody>
      </p:sp>
    </p:spTree>
  </p:cSld>
  <p:clrMapOvr>
    <a:masterClrMapping/>
  </p:clrMapOvr>
  <p:transition>
    <p:random/>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p:cNvSpPr>
            <a:spLocks noGrp="1" noChangeArrowheads="1"/>
          </p:cNvSpPr>
          <p:nvPr>
            <p:ph type="body" idx="1"/>
          </p:nvPr>
        </p:nvSpPr>
        <p:spPr>
          <a:xfrm>
            <a:off x="428596" y="2071678"/>
            <a:ext cx="8286808" cy="4572032"/>
          </a:xfrm>
          <a:noFill/>
        </p:spPr>
        <p:txBody>
          <a:bodyPr/>
          <a:lstStyle/>
          <a:p>
            <a:pPr marL="609600" indent="-609600" eaLnBrk="1" hangingPunct="1">
              <a:lnSpc>
                <a:spcPct val="120000"/>
              </a:lnSpc>
              <a:buFontTx/>
              <a:buNone/>
            </a:pPr>
            <a:r>
              <a:rPr lang="zh-CN" altLang="en-US" sz="2800" b="1" dirty="0">
                <a:solidFill>
                  <a:srgbClr val="C00000"/>
                </a:solidFill>
                <a:ea typeface="楷体_GB2312" pitchFamily="49" charset="-122"/>
              </a:rPr>
              <a:t>缺点：</a:t>
            </a:r>
            <a:endParaRPr lang="en-US" altLang="zh-CN" sz="2800" b="1" dirty="0">
              <a:solidFill>
                <a:srgbClr val="C00000"/>
              </a:solidFill>
              <a:ea typeface="楷体_GB2312" pitchFamily="49" charset="-122"/>
            </a:endParaRPr>
          </a:p>
          <a:p>
            <a:pPr marL="609600" indent="-609600" eaLnBrk="1" hangingPunct="1">
              <a:lnSpc>
                <a:spcPct val="120000"/>
              </a:lnSpc>
              <a:spcAft>
                <a:spcPts val="1200"/>
              </a:spcAft>
              <a:buFont typeface="+mj-ea"/>
              <a:buAutoNum type="circleNumDbPlain"/>
            </a:pPr>
            <a:r>
              <a:rPr lang="en-US" altLang="zh-CN" sz="2400" dirty="0">
                <a:ea typeface="楷体_GB2312" pitchFamily="49" charset="-122"/>
              </a:rPr>
              <a:t>B/S</a:t>
            </a:r>
            <a:r>
              <a:rPr lang="zh-CN" altLang="en-US" sz="2400" dirty="0">
                <a:ea typeface="楷体_GB2312" pitchFamily="49" charset="-122"/>
              </a:rPr>
              <a:t>体系结构缺乏对动态页面的支持能力，没有集成有效的数据库处理功能。</a:t>
            </a:r>
            <a:endParaRPr lang="zh-CN" altLang="en-US" sz="2400" dirty="0">
              <a:ea typeface="楷体_GB2312" pitchFamily="49" charset="-122"/>
            </a:endParaRPr>
          </a:p>
          <a:p>
            <a:pPr marL="609600" indent="-609600" eaLnBrk="1" hangingPunct="1">
              <a:lnSpc>
                <a:spcPct val="120000"/>
              </a:lnSpc>
              <a:spcAft>
                <a:spcPts val="1200"/>
              </a:spcAft>
              <a:buFont typeface="+mj-ea"/>
              <a:buAutoNum type="circleNumDbPlain"/>
            </a:pPr>
            <a:r>
              <a:rPr lang="zh-CN" altLang="en-US" sz="2400" dirty="0">
                <a:ea typeface="楷体_GB2312" pitchFamily="49" charset="-122"/>
              </a:rPr>
              <a:t>采用</a:t>
            </a:r>
            <a:r>
              <a:rPr lang="en-US" altLang="zh-CN" sz="2400" dirty="0">
                <a:ea typeface="楷体_GB2312" pitchFamily="49" charset="-122"/>
              </a:rPr>
              <a:t>B/S</a:t>
            </a:r>
            <a:r>
              <a:rPr lang="zh-CN" altLang="en-US" sz="2400" dirty="0">
                <a:ea typeface="楷体_GB2312" pitchFamily="49" charset="-122"/>
              </a:rPr>
              <a:t>体系结构的应用系统，在</a:t>
            </a:r>
            <a:r>
              <a:rPr lang="zh-CN" altLang="en-US" sz="2400" b="1" dirty="0">
                <a:solidFill>
                  <a:srgbClr val="3366FF"/>
                </a:solidFill>
                <a:ea typeface="楷体_GB2312" pitchFamily="49" charset="-122"/>
              </a:rPr>
              <a:t>数据查询等响应速</a:t>
            </a:r>
            <a:r>
              <a:rPr lang="zh-CN" altLang="en-US" sz="2400" dirty="0">
                <a:solidFill>
                  <a:srgbClr val="3366FF"/>
                </a:solidFill>
                <a:ea typeface="楷体_GB2312" pitchFamily="49" charset="-122"/>
              </a:rPr>
              <a:t>度</a:t>
            </a:r>
            <a:r>
              <a:rPr lang="zh-CN" altLang="en-US" sz="2400" dirty="0">
                <a:ea typeface="楷体_GB2312" pitchFamily="49" charset="-122"/>
              </a:rPr>
              <a:t>上，要远远地低于</a:t>
            </a:r>
            <a:r>
              <a:rPr lang="en-US" altLang="zh-CN" sz="2400" dirty="0">
                <a:ea typeface="楷体_GB2312" pitchFamily="49" charset="-122"/>
              </a:rPr>
              <a:t>C/S</a:t>
            </a:r>
            <a:r>
              <a:rPr lang="zh-CN" altLang="en-US" sz="2400" dirty="0">
                <a:ea typeface="楷体_GB2312" pitchFamily="49" charset="-122"/>
              </a:rPr>
              <a:t>体系结构。</a:t>
            </a:r>
            <a:endParaRPr lang="zh-CN" altLang="en-US" sz="2400" dirty="0">
              <a:ea typeface="楷体_GB2312" pitchFamily="49" charset="-122"/>
            </a:endParaRPr>
          </a:p>
          <a:p>
            <a:pPr marL="609600" indent="-609600" eaLnBrk="1" hangingPunct="1">
              <a:lnSpc>
                <a:spcPct val="120000"/>
              </a:lnSpc>
              <a:spcAft>
                <a:spcPts val="1200"/>
              </a:spcAft>
              <a:buFont typeface="+mj-ea"/>
              <a:buAutoNum type="circleNumDbPlain"/>
            </a:pPr>
            <a:r>
              <a:rPr lang="en-US" altLang="zh-CN" sz="2400" dirty="0">
                <a:ea typeface="楷体_GB2312" pitchFamily="49" charset="-122"/>
              </a:rPr>
              <a:t>B/S</a:t>
            </a:r>
            <a:r>
              <a:rPr lang="zh-CN" altLang="en-US" sz="2400" dirty="0">
                <a:ea typeface="楷体_GB2312" pitchFamily="49" charset="-122"/>
              </a:rPr>
              <a:t>体系结构的数据提交一般以页面为单位，数据的动态交互性不强，</a:t>
            </a:r>
            <a:r>
              <a:rPr lang="zh-CN" altLang="en-US" sz="2400" b="1" dirty="0">
                <a:solidFill>
                  <a:srgbClr val="3366FF"/>
                </a:solidFill>
                <a:ea typeface="楷体_GB2312" pitchFamily="49" charset="-122"/>
              </a:rPr>
              <a:t>不利于在线事务处理（</a:t>
            </a:r>
            <a:r>
              <a:rPr lang="en-US" altLang="zh-CN" sz="2400" b="1" dirty="0">
                <a:solidFill>
                  <a:srgbClr val="3366FF"/>
                </a:solidFill>
                <a:ea typeface="楷体_GB2312" pitchFamily="49" charset="-122"/>
              </a:rPr>
              <a:t>OLTP</a:t>
            </a:r>
            <a:r>
              <a:rPr lang="zh-CN" altLang="en-US" sz="2400" b="1" dirty="0">
                <a:solidFill>
                  <a:srgbClr val="3366FF"/>
                </a:solidFill>
                <a:ea typeface="楷体_GB2312" pitchFamily="49" charset="-122"/>
              </a:rPr>
              <a:t>）应用</a:t>
            </a:r>
            <a:r>
              <a:rPr lang="zh-CN" altLang="en-US" sz="2400" dirty="0">
                <a:ea typeface="楷体_GB2312" pitchFamily="49" charset="-122"/>
              </a:rPr>
              <a:t>。 </a:t>
            </a:r>
            <a:endParaRPr lang="zh-CN" altLang="en-US" sz="2400"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txBox="1">
            <a:spLocks noChangeArrowheads="1"/>
          </p:cNvSpPr>
          <p:nvPr/>
        </p:nvSpPr>
        <p:spPr>
          <a:xfrm>
            <a:off x="-214346" y="1428736"/>
            <a:ext cx="9001156" cy="571503"/>
          </a:xfrm>
          <a:prstGeom prst="rect">
            <a:avLst/>
          </a:prstGeom>
        </p:spPr>
        <p:txBody>
          <a:bodyPr/>
          <a:lstStyle/>
          <a:p>
            <a:pPr marL="609600" marR="0" lvl="0" indent="-609600" algn="l" defTabSz="914400" rtl="0" eaLnBrk="1" fontAlgn="base" latinLnBrk="0" hangingPunct="1">
              <a:lnSpc>
                <a:spcPct val="11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  </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a:t>
            </a: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3</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）浏览器</a:t>
            </a: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服务器（</a:t>
            </a: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browser/server</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a:t>
            </a:r>
            <a:r>
              <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rPr>
              <a:t>B/S</a:t>
            </a: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）风格</a:t>
            </a:r>
            <a:endPar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endParaRPr>
          </a:p>
        </p:txBody>
      </p:sp>
    </p:spTree>
  </p:cSld>
  <p:clrMapOvr>
    <a:masterClrMapping/>
  </p:clrMapOvr>
  <p:transition>
    <p:random/>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p:cNvSpPr>
            <a:spLocks noGrp="1" noChangeArrowheads="1"/>
          </p:cNvSpPr>
          <p:nvPr>
            <p:ph type="body" idx="1"/>
          </p:nvPr>
        </p:nvSpPr>
        <p:spPr>
          <a:xfrm>
            <a:off x="428596" y="1928802"/>
            <a:ext cx="8077200" cy="4572032"/>
          </a:xfrm>
          <a:noFill/>
        </p:spPr>
        <p:txBody>
          <a:bodyPr/>
          <a:lstStyle/>
          <a:p>
            <a:pPr marL="457200" indent="-457200">
              <a:spcAft>
                <a:spcPts val="600"/>
              </a:spcAft>
              <a:buFont typeface="+mj-ea"/>
              <a:buAutoNum type="circleNumDbPlain"/>
            </a:pPr>
            <a:r>
              <a:rPr lang="en-US" sz="2400" b="1" dirty="0">
                <a:solidFill>
                  <a:srgbClr val="3366FF"/>
                </a:solidFill>
                <a:latin typeface="宋体" panose="02010600030101010101" pitchFamily="2" charset="-122"/>
                <a:ea typeface="宋体" panose="02010600030101010101" pitchFamily="2" charset="-122"/>
              </a:rPr>
              <a:t>B/S</a:t>
            </a:r>
            <a:r>
              <a:rPr lang="zh-CN" altLang="en-US" sz="2400" b="1" dirty="0">
                <a:solidFill>
                  <a:srgbClr val="3366FF"/>
                </a:solidFill>
                <a:latin typeface="宋体" panose="02010600030101010101" pitchFamily="2" charset="-122"/>
                <a:ea typeface="宋体" panose="02010600030101010101" pitchFamily="2" charset="-122"/>
              </a:rPr>
              <a:t>是基于特定通信协议</a:t>
            </a:r>
            <a:r>
              <a:rPr lang="en-US" sz="2400" b="1" dirty="0">
                <a:solidFill>
                  <a:srgbClr val="3366FF"/>
                </a:solidFill>
                <a:latin typeface="宋体" panose="02010600030101010101" pitchFamily="2" charset="-122"/>
                <a:ea typeface="宋体" panose="02010600030101010101" pitchFamily="2" charset="-122"/>
              </a:rPr>
              <a:t>(HTTP)</a:t>
            </a:r>
            <a:r>
              <a:rPr lang="zh-CN" altLang="en-US" sz="2400" dirty="0">
                <a:latin typeface="宋体" panose="02010600030101010101" pitchFamily="2" charset="-122"/>
                <a:ea typeface="宋体" panose="02010600030101010101" pitchFamily="2" charset="-122"/>
              </a:rPr>
              <a:t>的</a:t>
            </a:r>
            <a:r>
              <a:rPr lang="en-US" sz="2400" dirty="0">
                <a:latin typeface="宋体" panose="02010600030101010101" pitchFamily="2" charset="-122"/>
                <a:ea typeface="宋体" panose="02010600030101010101" pitchFamily="2" charset="-122"/>
              </a:rPr>
              <a:t>C/S</a:t>
            </a:r>
            <a:r>
              <a:rPr lang="zh-CN" altLang="en-US" sz="2400" dirty="0">
                <a:latin typeface="宋体" panose="02010600030101010101" pitchFamily="2" charset="-122"/>
                <a:ea typeface="宋体" panose="02010600030101010101" pitchFamily="2" charset="-122"/>
              </a:rPr>
              <a:t>架构，是特殊的</a:t>
            </a:r>
            <a:r>
              <a:rPr lang="en-US" sz="2400" dirty="0">
                <a:latin typeface="宋体" panose="02010600030101010101" pitchFamily="2" charset="-122"/>
                <a:ea typeface="宋体" panose="02010600030101010101" pitchFamily="2" charset="-122"/>
              </a:rPr>
              <a:t>C/S</a:t>
            </a:r>
            <a:r>
              <a:rPr lang="zh-CN" altLang="en-US" sz="2400" dirty="0">
                <a:latin typeface="宋体" panose="02010600030101010101" pitchFamily="2" charset="-122"/>
                <a:ea typeface="宋体" panose="02010600030101010101" pitchFamily="2" charset="-122"/>
              </a:rPr>
              <a:t>架构，而</a:t>
            </a:r>
            <a:r>
              <a:rPr lang="en-US" sz="2400" dirty="0">
                <a:latin typeface="宋体" panose="02010600030101010101" pitchFamily="2" charset="-122"/>
                <a:ea typeface="宋体" panose="02010600030101010101" pitchFamily="2" charset="-122"/>
              </a:rPr>
              <a:t>C/S</a:t>
            </a:r>
            <a:r>
              <a:rPr lang="zh-CN" altLang="en-US" sz="2400" dirty="0">
                <a:latin typeface="宋体" panose="02010600030101010101" pitchFamily="2" charset="-122"/>
                <a:ea typeface="宋体" panose="02010600030101010101" pitchFamily="2" charset="-122"/>
              </a:rPr>
              <a:t>可以使用任何通信协议；</a:t>
            </a:r>
            <a:endParaRPr lang="zh-CN" altLang="en-US" sz="2400" dirty="0">
              <a:latin typeface="宋体" panose="02010600030101010101" pitchFamily="2" charset="-122"/>
              <a:ea typeface="宋体" panose="02010600030101010101" pitchFamily="2" charset="-122"/>
            </a:endParaRPr>
          </a:p>
          <a:p>
            <a:pPr marL="457200" indent="-457200">
              <a:spcAft>
                <a:spcPts val="600"/>
              </a:spcAft>
              <a:buFont typeface="+mj-ea"/>
              <a:buAutoNum type="circleNumDbPlain"/>
            </a:pPr>
            <a:r>
              <a:rPr lang="zh-CN" altLang="en-US" sz="2400" b="1" dirty="0">
                <a:solidFill>
                  <a:srgbClr val="3366FF"/>
                </a:solidFill>
                <a:latin typeface="宋体" panose="02010600030101010101" pitchFamily="2" charset="-122"/>
                <a:ea typeface="宋体" panose="02010600030101010101" pitchFamily="2" charset="-122"/>
              </a:rPr>
              <a:t>提出</a:t>
            </a:r>
            <a:r>
              <a:rPr lang="en-US" sz="2400" b="1" dirty="0">
                <a:solidFill>
                  <a:srgbClr val="3366FF"/>
                </a:solidFill>
                <a:latin typeface="宋体" panose="02010600030101010101" pitchFamily="2" charset="-122"/>
                <a:ea typeface="宋体" panose="02010600030101010101" pitchFamily="2" charset="-122"/>
              </a:rPr>
              <a:t>B/S</a:t>
            </a:r>
            <a:r>
              <a:rPr lang="zh-CN" altLang="en-US" sz="2400" b="1" dirty="0">
                <a:solidFill>
                  <a:srgbClr val="3366FF"/>
                </a:solidFill>
                <a:latin typeface="宋体" panose="02010600030101010101" pitchFamily="2" charset="-122"/>
                <a:ea typeface="宋体" panose="02010600030101010101" pitchFamily="2" charset="-122"/>
              </a:rPr>
              <a:t>架构</a:t>
            </a:r>
            <a:r>
              <a:rPr lang="zh-CN" altLang="en-US" sz="2400" dirty="0">
                <a:latin typeface="宋体" panose="02010600030101010101" pitchFamily="2" charset="-122"/>
                <a:ea typeface="宋体" panose="02010600030101010101" pitchFamily="2" charset="-122"/>
              </a:rPr>
              <a:t>是为满足瘦客户端、一体化客户端的需要，节约客户端更新和维护成本，实现广域资源共享；</a:t>
            </a:r>
            <a:endParaRPr lang="en-US" altLang="zh-CN" sz="2400" dirty="0">
              <a:latin typeface="宋体" panose="02010600030101010101" pitchFamily="2" charset="-122"/>
              <a:ea typeface="宋体" panose="02010600030101010101" pitchFamily="2" charset="-122"/>
            </a:endParaRPr>
          </a:p>
          <a:p>
            <a:pPr marL="457200" indent="-457200">
              <a:spcAft>
                <a:spcPts val="600"/>
              </a:spcAft>
              <a:buFont typeface="+mj-ea"/>
              <a:buAutoNum type="circleNumDbPlain"/>
            </a:pPr>
            <a:r>
              <a:rPr lang="en-US" sz="2400" b="1" dirty="0">
                <a:solidFill>
                  <a:srgbClr val="3366FF"/>
                </a:solidFill>
                <a:latin typeface="宋体" panose="02010600030101010101" pitchFamily="2" charset="-122"/>
                <a:ea typeface="宋体" panose="02010600030101010101" pitchFamily="2" charset="-122"/>
              </a:rPr>
              <a:t>C/S</a:t>
            </a:r>
            <a:r>
              <a:rPr lang="zh-CN" altLang="en-US" sz="2400" b="1" dirty="0">
                <a:solidFill>
                  <a:srgbClr val="3366FF"/>
                </a:solidFill>
                <a:latin typeface="宋体" panose="02010600030101010101" pitchFamily="2" charset="-122"/>
                <a:ea typeface="宋体" panose="02010600030101010101" pitchFamily="2" charset="-122"/>
              </a:rPr>
              <a:t>是建立在局域网基础上的</a:t>
            </a:r>
            <a:r>
              <a:rPr lang="zh-CN" altLang="en-US" sz="2400" dirty="0">
                <a:latin typeface="宋体" panose="02010600030101010101" pitchFamily="2" charset="-122"/>
                <a:ea typeface="宋体" panose="02010600030101010101" pitchFamily="2" charset="-122"/>
              </a:rPr>
              <a:t>，</a:t>
            </a:r>
            <a:r>
              <a:rPr lang="en-US" sz="2400" dirty="0">
                <a:latin typeface="宋体" panose="02010600030101010101" pitchFamily="2" charset="-122"/>
                <a:ea typeface="宋体" panose="02010600030101010101" pitchFamily="2" charset="-122"/>
              </a:rPr>
              <a:t>B/S</a:t>
            </a:r>
            <a:r>
              <a:rPr lang="zh-CN" altLang="en-US" sz="2400" dirty="0">
                <a:latin typeface="宋体" panose="02010600030101010101" pitchFamily="2" charset="-122"/>
                <a:ea typeface="宋体" panose="02010600030101010101" pitchFamily="2" charset="-122"/>
              </a:rPr>
              <a:t>是建立在广域网的基础上的</a:t>
            </a:r>
            <a:r>
              <a:rPr lang="en-US"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但并不是说</a:t>
            </a:r>
            <a:r>
              <a:rPr lang="en-US" sz="2400" dirty="0">
                <a:latin typeface="宋体" panose="02010600030101010101" pitchFamily="2" charset="-122"/>
                <a:ea typeface="宋体" panose="02010600030101010101" pitchFamily="2" charset="-122"/>
              </a:rPr>
              <a:t>B/S</a:t>
            </a:r>
            <a:r>
              <a:rPr lang="zh-CN" altLang="en-US" sz="2400" dirty="0">
                <a:latin typeface="宋体" panose="02010600030101010101" pitchFamily="2" charset="-122"/>
                <a:ea typeface="宋体" panose="02010600030101010101" pitchFamily="2" charset="-122"/>
              </a:rPr>
              <a:t>结构不能在局域网上使用</a:t>
            </a:r>
            <a:r>
              <a:rPr lang="en-US"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如智赢</a:t>
            </a:r>
            <a:r>
              <a:rPr lang="en-US" sz="2400" dirty="0">
                <a:latin typeface="宋体" panose="02010600030101010101" pitchFamily="2" charset="-122"/>
                <a:ea typeface="宋体" panose="02010600030101010101" pitchFamily="2" charset="-122"/>
              </a:rPr>
              <a:t>IPOWER,</a:t>
            </a:r>
            <a:r>
              <a:rPr lang="zh-CN" altLang="en-US" sz="2400" dirty="0">
                <a:latin typeface="宋体" panose="02010600030101010101" pitchFamily="2" charset="-122"/>
                <a:ea typeface="宋体" panose="02010600030101010101" pitchFamily="2" charset="-122"/>
              </a:rPr>
              <a:t>在单机</a:t>
            </a:r>
            <a:r>
              <a:rPr lang="en-US"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局限网</a:t>
            </a:r>
            <a:r>
              <a:rPr lang="en-US"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广域网均能使用；</a:t>
            </a:r>
            <a:endParaRPr lang="en-US" altLang="zh-CN" sz="2400" dirty="0">
              <a:latin typeface="宋体" panose="02010600030101010101" pitchFamily="2" charset="-122"/>
              <a:ea typeface="宋体" panose="02010600030101010101" pitchFamily="2" charset="-122"/>
            </a:endParaRPr>
          </a:p>
          <a:p>
            <a:pPr marL="457200" indent="-457200">
              <a:spcAft>
                <a:spcPts val="600"/>
              </a:spcAft>
              <a:buFont typeface="+mj-ea"/>
              <a:buAutoNum type="circleNumDbPlain"/>
            </a:pPr>
            <a:r>
              <a:rPr lang="en-US" altLang="zh-CN" sz="2400" dirty="0">
                <a:latin typeface="宋体" panose="02010600030101010101" pitchFamily="2" charset="-122"/>
                <a:ea typeface="宋体" panose="02010600030101010101" pitchFamily="2" charset="-122"/>
              </a:rPr>
              <a:t>C/S</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B/S</a:t>
            </a:r>
            <a:r>
              <a:rPr lang="zh-CN" altLang="en-US" sz="2400" dirty="0">
                <a:latin typeface="宋体" panose="02010600030101010101" pitchFamily="2" charset="-122"/>
                <a:ea typeface="宋体" panose="02010600030101010101" pitchFamily="2" charset="-122"/>
              </a:rPr>
              <a:t>在硬件环境、安全要求、程序架构、软件重用、系统维护、处理不同问题、用户接口和信息流</a:t>
            </a:r>
            <a:r>
              <a:rPr lang="zh-CN" altLang="en-US" sz="2400" b="1" dirty="0">
                <a:solidFill>
                  <a:srgbClr val="3366FF"/>
                </a:solidFill>
                <a:latin typeface="宋体" panose="02010600030101010101" pitchFamily="2" charset="-122"/>
                <a:ea typeface="宋体" panose="02010600030101010101" pitchFamily="2" charset="-122"/>
              </a:rPr>
              <a:t>等方面存在不同。</a:t>
            </a:r>
            <a:endParaRPr lang="zh-CN" altLang="en-US" sz="2400" b="1" dirty="0">
              <a:solidFill>
                <a:srgbClr val="3366FF"/>
              </a:solidFill>
              <a:latin typeface="宋体" panose="02010600030101010101" pitchFamily="2" charset="-122"/>
              <a:ea typeface="宋体" panose="02010600030101010101" pitchFamily="2" charset="-122"/>
            </a:endParaRPr>
          </a:p>
          <a:p>
            <a:pPr marL="609600" indent="-609600" eaLnBrk="1" hangingPunct="1">
              <a:lnSpc>
                <a:spcPct val="120000"/>
              </a:lnSpc>
              <a:spcAft>
                <a:spcPts val="600"/>
              </a:spcAft>
              <a:buFontTx/>
              <a:buNone/>
            </a:pPr>
            <a:endParaRPr lang="en-US" altLang="zh-CN" sz="2400" b="1" dirty="0">
              <a:solidFill>
                <a:srgbClr val="C00000"/>
              </a:solidFill>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ChangeArrowheads="1"/>
          </p:cNvSpPr>
          <p:nvPr/>
        </p:nvSpPr>
        <p:spPr bwMode="auto">
          <a:xfrm>
            <a:off x="0" y="1357298"/>
            <a:ext cx="8137525" cy="571504"/>
          </a:xfrm>
          <a:prstGeom prst="rect">
            <a:avLst/>
          </a:prstGeom>
          <a:noFill/>
          <a:ln w="9525">
            <a:noFill/>
            <a:miter lim="800000"/>
          </a:ln>
        </p:spPr>
        <p:txBody>
          <a:bodyPr lIns="92075" tIns="46038" rIns="92075" bIns="46038"/>
          <a:lstStyle/>
          <a:p>
            <a:pPr indent="273050">
              <a:lnSpc>
                <a:spcPct val="120000"/>
              </a:lnSpc>
              <a:buFont typeface="Wingdings" panose="05000000000000000000" pitchFamily="2" charset="2"/>
              <a:buNone/>
            </a:pPr>
            <a:r>
              <a:rPr lang="en-US" altLang="zh-CN" sz="2800" b="1" dirty="0">
                <a:solidFill>
                  <a:srgbClr val="C00000"/>
                </a:solidFill>
                <a:ea typeface="楷体_GB2312" pitchFamily="49" charset="-122"/>
              </a:rPr>
              <a:t>C/S</a:t>
            </a:r>
            <a:r>
              <a:rPr lang="zh-CN" altLang="en-US" sz="2800" b="1" dirty="0">
                <a:solidFill>
                  <a:srgbClr val="C00000"/>
                </a:solidFill>
                <a:ea typeface="楷体_GB2312" pitchFamily="49" charset="-122"/>
              </a:rPr>
              <a:t>与</a:t>
            </a:r>
            <a:r>
              <a:rPr lang="en-US" altLang="zh-CN" sz="2800" b="1" dirty="0">
                <a:solidFill>
                  <a:srgbClr val="C00000"/>
                </a:solidFill>
                <a:ea typeface="楷体_GB2312" pitchFamily="49" charset="-122"/>
              </a:rPr>
              <a:t>B/S</a:t>
            </a:r>
            <a:r>
              <a:rPr lang="zh-CN" altLang="en-US" sz="2800" b="1" dirty="0">
                <a:solidFill>
                  <a:srgbClr val="C00000"/>
                </a:solidFill>
                <a:ea typeface="楷体_GB2312" pitchFamily="49" charset="-122"/>
              </a:rPr>
              <a:t>的比较</a:t>
            </a:r>
            <a:endParaRPr lang="zh-CN" altLang="en-US" sz="2800" b="1" dirty="0">
              <a:solidFill>
                <a:srgbClr val="C00000"/>
              </a:solidFill>
            </a:endParaRPr>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title"/>
          </p:nvPr>
        </p:nvSpPr>
        <p:spPr>
          <a:noFill/>
        </p:spPr>
        <p:txBody>
          <a:bodyPr/>
          <a:lstStyle/>
          <a:p>
            <a:pPr eaLnBrk="1" hangingPunct="1"/>
            <a:r>
              <a:rPr lang="en-US" altLang="zh-CN" dirty="0">
                <a:solidFill>
                  <a:schemeClr val="bg1"/>
                </a:solidFill>
              </a:rPr>
              <a:t>1.2  </a:t>
            </a:r>
            <a:r>
              <a:rPr lang="zh-CN" altLang="en-US" dirty="0">
                <a:solidFill>
                  <a:schemeClr val="bg1"/>
                </a:solidFill>
              </a:rPr>
              <a:t>软件危机与软件工程</a:t>
            </a:r>
            <a:endParaRPr lang="zh-CN" altLang="en-US" dirty="0">
              <a:solidFill>
                <a:schemeClr val="bg1"/>
              </a:solidFill>
            </a:endParaRPr>
          </a:p>
        </p:txBody>
      </p:sp>
      <p:sp>
        <p:nvSpPr>
          <p:cNvPr id="5" name="Rectangle 3"/>
          <p:cNvSpPr txBox="1">
            <a:spLocks noChangeArrowheads="1"/>
          </p:cNvSpPr>
          <p:nvPr/>
        </p:nvSpPr>
        <p:spPr bwMode="auto">
          <a:xfrm>
            <a:off x="428596" y="1428736"/>
            <a:ext cx="8229600" cy="647700"/>
          </a:xfrm>
          <a:prstGeom prst="rect">
            <a:avLst/>
          </a:prstGeom>
          <a:noFill/>
          <a:ln w="9525">
            <a:noFill/>
            <a:miter lim="800000"/>
          </a:ln>
          <a:effectLst/>
        </p:spPr>
        <p:txBody>
          <a:bodyPr/>
          <a:lstStyle/>
          <a:p>
            <a:pPr marL="342900" indent="-342900">
              <a:spcBef>
                <a:spcPct val="50000"/>
              </a:spcBef>
              <a:buSzPct val="70000"/>
              <a:buFont typeface="Wingdings" panose="05000000000000000000" pitchFamily="2" charset="2"/>
              <a:buChar char="l"/>
              <a:defRPr/>
            </a:pPr>
            <a:r>
              <a:rPr lang="zh-CN" altLang="en-US" sz="3200" b="1" kern="0" dirty="0">
                <a:solidFill>
                  <a:srgbClr val="CC0000"/>
                </a:solidFill>
                <a:latin typeface="+mn-lt"/>
              </a:rPr>
              <a:t>软件工程的基本</a:t>
            </a:r>
            <a:r>
              <a:rPr lang="zh-CN" altLang="en-US" sz="3200" b="1" kern="0" dirty="0">
                <a:solidFill>
                  <a:srgbClr val="CC0000"/>
                </a:solidFill>
              </a:rPr>
              <a:t>要求</a:t>
            </a:r>
            <a:endParaRPr lang="zh-CN" altLang="en-US" sz="3200" b="1" kern="0" dirty="0">
              <a:solidFill>
                <a:srgbClr val="CC0000"/>
              </a:solidFill>
              <a:latin typeface="+mn-lt"/>
            </a:endParaRPr>
          </a:p>
          <a:p>
            <a:pPr marL="342900" indent="-342900">
              <a:spcBef>
                <a:spcPct val="20000"/>
              </a:spcBef>
              <a:buFontTx/>
              <a:buChar char="•"/>
              <a:defRPr/>
            </a:pPr>
            <a:endParaRPr lang="en-US" altLang="zh-CN" sz="3200" b="1" kern="0" dirty="0">
              <a:latin typeface="+mn-lt"/>
            </a:endParaRPr>
          </a:p>
        </p:txBody>
      </p:sp>
      <p:sp>
        <p:nvSpPr>
          <p:cNvPr id="6" name="Rectangle 3"/>
          <p:cNvSpPr>
            <a:spLocks noChangeArrowheads="1"/>
          </p:cNvSpPr>
          <p:nvPr/>
        </p:nvSpPr>
        <p:spPr bwMode="auto">
          <a:xfrm>
            <a:off x="381000" y="2000250"/>
            <a:ext cx="8534400" cy="4357688"/>
          </a:xfrm>
          <a:prstGeom prst="rect">
            <a:avLst/>
          </a:prstGeom>
          <a:noFill/>
          <a:ln w="9525">
            <a:noFill/>
            <a:miter lim="800000"/>
          </a:ln>
          <a:effectLst/>
        </p:spPr>
        <p:txBody>
          <a:bodyPr lIns="92075" tIns="46038" rIns="92075" bIns="46038"/>
          <a:lstStyle/>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用分阶段的生命周期计划严格管理</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坚持进行阶段评审</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实行严格的产品控制</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采用现代程序设计技术</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结果应能清楚地审查</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开发小组的人员应该少而精</a:t>
            </a:r>
            <a:endParaRPr lang="zh-CN" altLang="en-US" sz="2400" b="1" dirty="0">
              <a:effectLst>
                <a:outerShdw blurRad="38100" dist="38100" dir="2700000" algn="tl">
                  <a:srgbClr val="C0C0C0"/>
                </a:outerShdw>
              </a:effectLst>
              <a:ea typeface="仿宋_GB2312" pitchFamily="49" charset="-122"/>
            </a:endParaRPr>
          </a:p>
          <a:p>
            <a:pPr lvl="2">
              <a:lnSpc>
                <a:spcPct val="115000"/>
              </a:lnSpc>
              <a:spcBef>
                <a:spcPct val="50000"/>
              </a:spcBef>
              <a:buClr>
                <a:srgbClr val="CC3300"/>
              </a:buClr>
              <a:buSzPct val="80000"/>
              <a:buFont typeface="Wingdings" panose="05000000000000000000" pitchFamily="2" charset="2"/>
              <a:buChar char="Ø"/>
              <a:defRPr/>
            </a:pPr>
            <a:r>
              <a:rPr lang="zh-CN" altLang="en-US" sz="2400" b="1" dirty="0">
                <a:effectLst>
                  <a:outerShdw blurRad="38100" dist="38100" dir="2700000" algn="tl">
                    <a:srgbClr val="C0C0C0"/>
                  </a:outerShdw>
                </a:effectLst>
                <a:ea typeface="仿宋_GB2312" pitchFamily="49" charset="-122"/>
              </a:rPr>
              <a:t> 承认不断改进软件工程实践的必要性</a:t>
            </a:r>
            <a:endParaRPr lang="zh-CN" altLang="en-US" sz="2400" dirty="0"/>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500034" y="2000240"/>
            <a:ext cx="8064500" cy="4392612"/>
          </a:xfrm>
        </p:spPr>
        <p:txBody>
          <a:bodyPr/>
          <a:lstStyle/>
          <a:p>
            <a:pPr marL="0" indent="0">
              <a:lnSpc>
                <a:spcPts val="3200"/>
              </a:lnSpc>
              <a:spcAft>
                <a:spcPts val="0"/>
              </a:spcAft>
              <a:buNone/>
            </a:pPr>
            <a:r>
              <a:rPr lang="zh-CN" altLang="en-US" sz="2800" b="1" dirty="0">
                <a:solidFill>
                  <a:srgbClr val="C00000"/>
                </a:solidFill>
                <a:latin typeface="宋体" panose="02010600030101010101" pitchFamily="2" charset="-122"/>
                <a:ea typeface="宋体" panose="02010600030101010101" pitchFamily="2" charset="-122"/>
              </a:rPr>
              <a:t>（</a:t>
            </a:r>
            <a:r>
              <a:rPr lang="en-US" altLang="zh-CN" sz="2800" b="1" dirty="0">
                <a:solidFill>
                  <a:srgbClr val="C00000"/>
                </a:solidFill>
                <a:latin typeface="宋体" panose="02010600030101010101" pitchFamily="2" charset="-122"/>
                <a:ea typeface="宋体" panose="02010600030101010101" pitchFamily="2" charset="-122"/>
              </a:rPr>
              <a:t>1</a:t>
            </a:r>
            <a:r>
              <a:rPr lang="zh-CN" altLang="en-US" sz="2800" b="1" dirty="0">
                <a:solidFill>
                  <a:srgbClr val="C00000"/>
                </a:solidFill>
                <a:latin typeface="宋体" panose="02010600030101010101" pitchFamily="2" charset="-122"/>
                <a:ea typeface="宋体" panose="02010600030101010101" pitchFamily="2" charset="-122"/>
              </a:rPr>
              <a:t>）分布式对象体系结构特点：</a:t>
            </a:r>
            <a:endParaRPr lang="en-US" altLang="zh-CN" sz="2800" b="1" dirty="0">
              <a:solidFill>
                <a:srgbClr val="C00000"/>
              </a:solidFill>
              <a:latin typeface="宋体" panose="02010600030101010101" pitchFamily="2" charset="-122"/>
              <a:ea typeface="宋体" panose="02010600030101010101" pitchFamily="2" charset="-122"/>
            </a:endParaRPr>
          </a:p>
          <a:p>
            <a:pPr marL="450850" indent="-450850">
              <a:lnSpc>
                <a:spcPts val="3200"/>
              </a:lnSpc>
              <a:spcAft>
                <a:spcPts val="0"/>
              </a:spcAft>
            </a:pPr>
            <a:r>
              <a:rPr lang="zh-CN" altLang="en-US" sz="2400" dirty="0">
                <a:latin typeface="宋体" panose="02010600030101010101" pitchFamily="2" charset="-122"/>
                <a:ea typeface="宋体" panose="02010600030101010101" pitchFamily="2" charset="-122"/>
              </a:rPr>
              <a:t>分布式对象体系结构的</a:t>
            </a:r>
            <a:r>
              <a:rPr lang="zh-CN" altLang="en-US" sz="2400" b="1" dirty="0">
                <a:solidFill>
                  <a:srgbClr val="CC0000"/>
                </a:solidFill>
                <a:ea typeface="楷体_GB2312" pitchFamily="49" charset="-122"/>
              </a:rPr>
              <a:t>应用目的</a:t>
            </a:r>
            <a:r>
              <a:rPr lang="zh-CN" altLang="en-US" sz="2400" dirty="0">
                <a:ea typeface="楷体_GB2312" pitchFamily="49" charset="-122"/>
              </a:rPr>
              <a:t>是为了</a:t>
            </a:r>
            <a:r>
              <a:rPr lang="zh-CN" altLang="en-US" sz="2400" b="1" dirty="0">
                <a:solidFill>
                  <a:srgbClr val="3366FF"/>
                </a:solidFill>
                <a:ea typeface="楷体_GB2312" pitchFamily="49" charset="-122"/>
              </a:rPr>
              <a:t>降低</a:t>
            </a:r>
            <a:r>
              <a:rPr lang="zh-CN" altLang="en-US" sz="2400" dirty="0">
                <a:latin typeface="宋体" panose="02010600030101010101" pitchFamily="2" charset="-122"/>
                <a:ea typeface="宋体" panose="02010600030101010101" pitchFamily="2" charset="-122"/>
              </a:rPr>
              <a:t>客户机</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服务器模型中</a:t>
            </a:r>
            <a:r>
              <a:rPr lang="zh-CN" altLang="en-US" sz="2400" dirty="0">
                <a:ea typeface="楷体_GB2312" pitchFamily="49" charset="-122"/>
              </a:rPr>
              <a:t>主服务器的负荷、</a:t>
            </a:r>
            <a:r>
              <a:rPr lang="zh-CN" altLang="en-US" sz="2400" b="1" dirty="0">
                <a:solidFill>
                  <a:srgbClr val="3366FF"/>
                </a:solidFill>
                <a:ea typeface="楷体_GB2312" pitchFamily="49" charset="-122"/>
              </a:rPr>
              <a:t>共享</a:t>
            </a:r>
            <a:r>
              <a:rPr lang="zh-CN" altLang="en-US" sz="2400" dirty="0">
                <a:ea typeface="楷体_GB2312" pitchFamily="49" charset="-122"/>
              </a:rPr>
              <a:t>网络资源、</a:t>
            </a:r>
            <a:r>
              <a:rPr lang="zh-CN" altLang="en-US" sz="2400" b="1" dirty="0">
                <a:solidFill>
                  <a:srgbClr val="3366FF"/>
                </a:solidFill>
                <a:ea typeface="楷体_GB2312" pitchFamily="49" charset="-122"/>
              </a:rPr>
              <a:t>平衡</a:t>
            </a:r>
            <a:r>
              <a:rPr lang="zh-CN" altLang="en-US" sz="2400" dirty="0">
                <a:ea typeface="楷体_GB2312" pitchFamily="49" charset="-122"/>
              </a:rPr>
              <a:t>网络中计算机业务处理的分配，</a:t>
            </a:r>
            <a:r>
              <a:rPr lang="zh-CN" altLang="en-US" sz="2400" b="1" dirty="0">
                <a:solidFill>
                  <a:srgbClr val="3366FF"/>
                </a:solidFill>
                <a:ea typeface="楷体_GB2312" pitchFamily="49" charset="-122"/>
              </a:rPr>
              <a:t>提高</a:t>
            </a:r>
            <a:r>
              <a:rPr lang="zh-CN" altLang="en-US" sz="2400" dirty="0">
                <a:ea typeface="楷体_GB2312" pitchFamily="49" charset="-122"/>
              </a:rPr>
              <a:t>计算机系统协同处理的能力，从而</a:t>
            </a:r>
            <a:r>
              <a:rPr lang="zh-CN" altLang="en-US" sz="2400" b="1" dirty="0">
                <a:solidFill>
                  <a:srgbClr val="3366FF"/>
                </a:solidFill>
                <a:ea typeface="楷体_GB2312" pitchFamily="49" charset="-122"/>
              </a:rPr>
              <a:t>使应用的实现更为灵活</a:t>
            </a:r>
            <a:r>
              <a:rPr lang="zh-CN" altLang="en-US" sz="2400" dirty="0">
                <a:ea typeface="楷体_GB2312" pitchFamily="49" charset="-122"/>
              </a:rPr>
              <a:t>。</a:t>
            </a:r>
            <a:endParaRPr lang="en-US" altLang="zh-CN" sz="2400" dirty="0">
              <a:ea typeface="楷体_GB2312" pitchFamily="49" charset="-122"/>
            </a:endParaRPr>
          </a:p>
          <a:p>
            <a:pPr marL="450850" indent="-450850">
              <a:lnSpc>
                <a:spcPts val="3200"/>
              </a:lnSpc>
              <a:spcAft>
                <a:spcPts val="0"/>
              </a:spcAft>
            </a:pPr>
            <a:r>
              <a:rPr lang="zh-CN" altLang="en-US" sz="2400" dirty="0">
                <a:latin typeface="宋体" panose="02010600030101010101" pitchFamily="2" charset="-122"/>
                <a:ea typeface="宋体" panose="02010600030101010101" pitchFamily="2" charset="-122"/>
              </a:rPr>
              <a:t>在分布式异构环境下建立应用系统框架和对象构件，它</a:t>
            </a:r>
            <a:r>
              <a:rPr lang="zh-CN" altLang="en-US" sz="2400" b="1" dirty="0">
                <a:solidFill>
                  <a:srgbClr val="3366FF"/>
                </a:solidFill>
                <a:latin typeface="宋体" panose="02010600030101010101" pitchFamily="2" charset="-122"/>
                <a:ea typeface="宋体" panose="02010600030101010101" pitchFamily="2" charset="-122"/>
              </a:rPr>
              <a:t>将应用服务分割成具有完整逻辑含义的</a:t>
            </a:r>
            <a:r>
              <a:rPr lang="zh-CN" altLang="en-US" sz="2400" b="1" dirty="0">
                <a:solidFill>
                  <a:srgbClr val="00B050"/>
                </a:solidFill>
                <a:latin typeface="宋体" panose="02010600030101010101" pitchFamily="2" charset="-122"/>
                <a:ea typeface="宋体" panose="02010600030101010101" pitchFamily="2" charset="-122"/>
              </a:rPr>
              <a:t>独立子模块（称为构件），</a:t>
            </a:r>
            <a:r>
              <a:rPr lang="zh-CN" altLang="en-US" sz="2400" dirty="0">
                <a:latin typeface="宋体" panose="02010600030101010101" pitchFamily="2" charset="-122"/>
                <a:ea typeface="宋体" panose="02010600030101010101" pitchFamily="2" charset="-122"/>
              </a:rPr>
              <a:t>各个子模块可放在同一台服务器或分布在多台服务器上运行，</a:t>
            </a:r>
            <a:r>
              <a:rPr lang="zh-CN" altLang="en-US" sz="2400" b="1" dirty="0">
                <a:solidFill>
                  <a:srgbClr val="00B050"/>
                </a:solidFill>
                <a:latin typeface="宋体" panose="02010600030101010101" pitchFamily="2" charset="-122"/>
                <a:ea typeface="宋体" panose="02010600030101010101" pitchFamily="2" charset="-122"/>
              </a:rPr>
              <a:t>模块之间通过中间件（软件总线或对象请求代理）互相通信。</a:t>
            </a:r>
            <a:endParaRPr lang="zh-CN" altLang="en-US" sz="2400" b="1" dirty="0">
              <a:solidFill>
                <a:srgbClr val="00B050"/>
              </a:solidFill>
              <a:latin typeface="宋体" panose="02010600030101010101" pitchFamily="2" charset="-122"/>
              <a:ea typeface="宋体" panose="02010600030101010101" pitchFamily="2" charset="-122"/>
            </a:endParaRPr>
          </a:p>
        </p:txBody>
      </p:sp>
      <p:sp>
        <p:nvSpPr>
          <p:cNvPr id="48132" name="Rectangle 7"/>
          <p:cNvSpPr>
            <a:spLocks noChangeArrowheads="1"/>
          </p:cNvSpPr>
          <p:nvPr/>
        </p:nvSpPr>
        <p:spPr bwMode="auto">
          <a:xfrm>
            <a:off x="500034" y="1428736"/>
            <a:ext cx="8229600" cy="576262"/>
          </a:xfrm>
          <a:prstGeom prst="rect">
            <a:avLst/>
          </a:prstGeom>
          <a:noFill/>
          <a:ln w="9525">
            <a:noFill/>
            <a:miter lim="800000"/>
          </a:ln>
        </p:spPr>
        <p:txBody>
          <a:bodyPr/>
          <a:lstStyle/>
          <a:p>
            <a:pPr marL="571500" indent="-571500">
              <a:spcBef>
                <a:spcPct val="20000"/>
              </a:spcBef>
              <a:buFont typeface="+mj-lt"/>
              <a:buAutoNum type="romanUcPeriod" startAt="3"/>
            </a:pPr>
            <a:r>
              <a:rPr lang="zh-CN" altLang="en-US" sz="2800" b="1" dirty="0">
                <a:solidFill>
                  <a:srgbClr val="CC0000"/>
                </a:solidFill>
                <a:ea typeface="楷体_GB2312" pitchFamily="49" charset="-122"/>
              </a:rPr>
              <a:t>分布式对象体系结构</a:t>
            </a:r>
            <a:r>
              <a:rPr lang="zh-CN" altLang="en-US" sz="2800" b="1" dirty="0"/>
              <a:t> </a:t>
            </a:r>
            <a:endParaRPr lang="zh-CN" altLang="en-US" sz="2800" b="1" dirty="0"/>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ChangeArrowheads="1"/>
          </p:cNvSpPr>
          <p:nvPr/>
        </p:nvSpPr>
        <p:spPr bwMode="auto">
          <a:xfrm>
            <a:off x="285720" y="1643050"/>
            <a:ext cx="8351838" cy="1285884"/>
          </a:xfrm>
          <a:prstGeom prst="rect">
            <a:avLst/>
          </a:prstGeom>
          <a:noFill/>
          <a:ln w="9525">
            <a:noFill/>
            <a:miter lim="800000"/>
          </a:ln>
        </p:spPr>
        <p:txBody>
          <a:bodyPr/>
          <a:lstStyle/>
          <a:p>
            <a:pPr indent="82550">
              <a:lnSpc>
                <a:spcPct val="110000"/>
              </a:lnSpc>
              <a:spcBef>
                <a:spcPct val="20000"/>
              </a:spcBef>
            </a:pPr>
            <a:r>
              <a:rPr lang="zh-CN" altLang="en-US" sz="2800" b="1" dirty="0">
                <a:solidFill>
                  <a:srgbClr val="C00000"/>
                </a:solidFill>
                <a:latin typeface="宋体" panose="02010600030101010101" pitchFamily="2" charset="-122"/>
                <a:ea typeface="宋体" panose="02010600030101010101" pitchFamily="2" charset="-122"/>
              </a:rPr>
              <a:t>（</a:t>
            </a:r>
            <a:r>
              <a:rPr lang="en-US" altLang="zh-CN" sz="2800" b="1" dirty="0">
                <a:solidFill>
                  <a:srgbClr val="C00000"/>
                </a:solidFill>
                <a:latin typeface="宋体" panose="02010600030101010101" pitchFamily="2" charset="-122"/>
                <a:ea typeface="宋体" panose="02010600030101010101" pitchFamily="2" charset="-122"/>
              </a:rPr>
              <a:t>2</a:t>
            </a:r>
            <a:r>
              <a:rPr lang="zh-CN" altLang="en-US" sz="2800" b="1" dirty="0">
                <a:solidFill>
                  <a:srgbClr val="C00000"/>
                </a:solidFill>
                <a:latin typeface="宋体" panose="02010600030101010101" pitchFamily="2" charset="-122"/>
                <a:ea typeface="宋体" panose="02010600030101010101" pitchFamily="2" charset="-122"/>
              </a:rPr>
              <a:t>）分布式对象体系结构图</a:t>
            </a:r>
            <a:endParaRPr lang="en-US" altLang="zh-CN" sz="2800" b="1" dirty="0">
              <a:solidFill>
                <a:srgbClr val="C00000"/>
              </a:solidFill>
              <a:latin typeface="宋体" panose="02010600030101010101" pitchFamily="2" charset="-122"/>
              <a:ea typeface="宋体" panose="02010600030101010101" pitchFamily="2" charset="-122"/>
            </a:endParaRPr>
          </a:p>
          <a:p>
            <a:pPr indent="628650">
              <a:lnSpc>
                <a:spcPct val="110000"/>
              </a:lnSpc>
              <a:spcBef>
                <a:spcPct val="20000"/>
              </a:spcBef>
            </a:pPr>
            <a:r>
              <a:rPr lang="zh-CN" altLang="en-US" sz="2400" b="1" dirty="0">
                <a:solidFill>
                  <a:srgbClr val="3333CC"/>
                </a:solidFill>
                <a:ea typeface="楷体_GB2312" pitchFamily="49" charset="-122"/>
              </a:rPr>
              <a:t>软件总线</a:t>
            </a:r>
            <a:r>
              <a:rPr lang="zh-CN" altLang="en-US" sz="2400" b="1" dirty="0">
                <a:ea typeface="楷体_GB2312" pitchFamily="49" charset="-122"/>
              </a:rPr>
              <a:t>或</a:t>
            </a:r>
            <a:r>
              <a:rPr lang="zh-CN" altLang="en-US" sz="2400" b="1" dirty="0">
                <a:solidFill>
                  <a:srgbClr val="3333CC"/>
                </a:solidFill>
                <a:ea typeface="楷体_GB2312" pitchFamily="49" charset="-122"/>
              </a:rPr>
              <a:t>对象请求代理</a:t>
            </a:r>
            <a:r>
              <a:rPr lang="zh-CN" altLang="en-US" sz="2400" b="1" dirty="0">
                <a:ea typeface="楷体_GB2312" pitchFamily="49" charset="-122"/>
              </a:rPr>
              <a:t>的作用是在对象之间提供一个无缝接口。</a:t>
            </a:r>
            <a:endParaRPr lang="zh-CN" altLang="en-US" sz="2400" b="1" dirty="0">
              <a:ea typeface="楷体_GB2312" pitchFamily="49" charset="-122"/>
            </a:endParaRPr>
          </a:p>
        </p:txBody>
      </p:sp>
      <p:sp>
        <p:nvSpPr>
          <p:cNvPr id="3077" name="Rectangle 7"/>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3074" name="Object 6"/>
          <p:cNvGraphicFramePr>
            <a:graphicFrameLocks noChangeAspect="1"/>
          </p:cNvGraphicFramePr>
          <p:nvPr/>
        </p:nvGraphicFramePr>
        <p:xfrm>
          <a:off x="1643042" y="3143248"/>
          <a:ext cx="5759078" cy="2786082"/>
        </p:xfrm>
        <a:graphic>
          <a:graphicData uri="http://schemas.openxmlformats.org/presentationml/2006/ole">
            <mc:AlternateContent xmlns:mc="http://schemas.openxmlformats.org/markup-compatibility/2006">
              <mc:Choice xmlns:v="urn:schemas-microsoft-com:vml" Requires="v">
                <p:oleObj spid="_x0000_s3083" name="图片" r:id="rId1" imgW="48768000" imgH="29356050" progId="Word.Picture.8">
                  <p:embed/>
                </p:oleObj>
              </mc:Choice>
              <mc:Fallback>
                <p:oleObj name="图片" r:id="rId1" imgW="48768000" imgH="29356050" progId="Word.Picture.8">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t="6650" b="13301"/>
                      <a:stretch>
                        <a:fillRect/>
                      </a:stretch>
                    </p:blipFill>
                    <p:spPr bwMode="auto">
                      <a:xfrm>
                        <a:off x="1643042" y="3143248"/>
                        <a:ext cx="5759078" cy="27860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9" name="Rectangle 7"/>
          <p:cNvSpPr>
            <a:spLocks noChangeArrowheads="1"/>
          </p:cNvSpPr>
          <p:nvPr/>
        </p:nvSpPr>
        <p:spPr bwMode="auto">
          <a:xfrm>
            <a:off x="3428992" y="6000768"/>
            <a:ext cx="2357454" cy="428628"/>
          </a:xfrm>
          <a:prstGeom prst="rect">
            <a:avLst/>
          </a:prstGeom>
          <a:noFill/>
          <a:ln w="9525">
            <a:noFill/>
            <a:miter lim="800000"/>
          </a:ln>
        </p:spPr>
        <p:txBody>
          <a:bodyPr/>
          <a:lstStyle/>
          <a:p>
            <a:pPr marL="571500" indent="-571500">
              <a:spcBef>
                <a:spcPct val="20000"/>
              </a:spcBef>
            </a:pPr>
            <a:r>
              <a:rPr lang="zh-CN" altLang="en-US" dirty="0">
                <a:latin typeface="宋体" panose="02010600030101010101" pitchFamily="2" charset="-122"/>
                <a:ea typeface="宋体" panose="02010600030101010101" pitchFamily="2" charset="-122"/>
              </a:rPr>
              <a:t>分布式对象体系结构 </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9"/>
          <p:cNvSpPr>
            <a:spLocks noChangeArrowheads="1"/>
          </p:cNvSpPr>
          <p:nvPr/>
        </p:nvSpPr>
        <p:spPr bwMode="auto">
          <a:xfrm>
            <a:off x="428596" y="1571612"/>
            <a:ext cx="8280400" cy="4714908"/>
          </a:xfrm>
          <a:prstGeom prst="rect">
            <a:avLst/>
          </a:prstGeom>
          <a:noFill/>
          <a:ln w="9525">
            <a:noFill/>
            <a:miter lim="800000"/>
          </a:ln>
        </p:spPr>
        <p:txBody>
          <a:bodyPr/>
          <a:lstStyle/>
          <a:p>
            <a:pPr marL="609600" indent="-609600">
              <a:lnSpc>
                <a:spcPct val="120000"/>
              </a:lnSpc>
              <a:spcBef>
                <a:spcPct val="20000"/>
              </a:spcBef>
              <a:buClr>
                <a:srgbClr val="3333CC"/>
              </a:buClr>
              <a:buSzPct val="75000"/>
            </a:pPr>
            <a:r>
              <a:rPr lang="zh-CN" altLang="en-US" sz="2800" b="1" dirty="0">
                <a:solidFill>
                  <a:srgbClr val="C00000"/>
                </a:solidFill>
                <a:latin typeface="宋体" panose="02010600030101010101" pitchFamily="2" charset="-122"/>
                <a:ea typeface="宋体" panose="02010600030101010101" pitchFamily="2" charset="-122"/>
              </a:rPr>
              <a:t>（</a:t>
            </a:r>
            <a:r>
              <a:rPr lang="en-US" altLang="zh-CN" sz="2800" b="1" dirty="0">
                <a:solidFill>
                  <a:srgbClr val="C00000"/>
                </a:solidFill>
                <a:latin typeface="宋体" panose="02010600030101010101" pitchFamily="2" charset="-122"/>
                <a:ea typeface="宋体" panose="02010600030101010101" pitchFamily="2" charset="-122"/>
              </a:rPr>
              <a:t>3</a:t>
            </a:r>
            <a:r>
              <a:rPr lang="zh-CN" altLang="en-US" sz="2800" b="1" dirty="0">
                <a:solidFill>
                  <a:srgbClr val="C00000"/>
                </a:solidFill>
                <a:latin typeface="宋体" panose="02010600030101010101" pitchFamily="2" charset="-122"/>
                <a:ea typeface="宋体" panose="02010600030101010101" pitchFamily="2" charset="-122"/>
              </a:rPr>
              <a:t>）关于对象的说明</a:t>
            </a:r>
            <a:endParaRPr lang="en-US" altLang="zh-CN" sz="2800" b="1" dirty="0">
              <a:solidFill>
                <a:srgbClr val="C00000"/>
              </a:solidFill>
              <a:latin typeface="宋体" panose="02010600030101010101" pitchFamily="2" charset="-122"/>
              <a:ea typeface="宋体" panose="02010600030101010101" pitchFamily="2" charset="-122"/>
            </a:endParaRPr>
          </a:p>
          <a:p>
            <a:pPr marL="609600" indent="-609600">
              <a:lnSpc>
                <a:spcPct val="120000"/>
              </a:lnSpc>
              <a:spcBef>
                <a:spcPct val="20000"/>
              </a:spcBef>
              <a:buClr>
                <a:srgbClr val="3333CC"/>
              </a:buClr>
              <a:buSzPct val="75000"/>
              <a:buFont typeface="Wingdings" panose="05000000000000000000" pitchFamily="2" charset="2"/>
              <a:buChar char="Ø"/>
            </a:pPr>
            <a:r>
              <a:rPr lang="zh-CN" altLang="en-US" sz="2400" b="1" dirty="0">
                <a:ea typeface="楷体_GB2312" pitchFamily="49" charset="-122"/>
              </a:rPr>
              <a:t>分布式对象技术的基础是构件。</a:t>
            </a:r>
            <a:r>
              <a:rPr lang="zh-CN" altLang="en-US" sz="2400" b="1" dirty="0">
                <a:solidFill>
                  <a:srgbClr val="CC0000"/>
                </a:solidFill>
                <a:ea typeface="楷体_GB2312" pitchFamily="49" charset="-122"/>
              </a:rPr>
              <a:t>构件</a:t>
            </a:r>
            <a:r>
              <a:rPr lang="zh-CN" altLang="en-US" sz="2400" b="1" dirty="0">
                <a:ea typeface="楷体_GB2312" pitchFamily="49" charset="-122"/>
              </a:rPr>
              <a:t>是一些独立的代码封装体，在分布计算的环境下可以是</a:t>
            </a:r>
            <a:r>
              <a:rPr lang="zh-CN" altLang="en-US" sz="2400" b="1" dirty="0">
                <a:solidFill>
                  <a:srgbClr val="3333CC"/>
                </a:solidFill>
                <a:ea typeface="楷体_GB2312" pitchFamily="49" charset="-122"/>
              </a:rPr>
              <a:t>一个简单的对象</a:t>
            </a:r>
            <a:r>
              <a:rPr lang="zh-CN" altLang="en-US" sz="2400" b="1" dirty="0">
                <a:ea typeface="楷体_GB2312" pitchFamily="49" charset="-122"/>
              </a:rPr>
              <a:t>，但大多数情况下是</a:t>
            </a:r>
            <a:r>
              <a:rPr lang="zh-CN" altLang="en-US" sz="2400" b="1" dirty="0">
                <a:solidFill>
                  <a:srgbClr val="3333CC"/>
                </a:solidFill>
                <a:ea typeface="楷体_GB2312" pitchFamily="49" charset="-122"/>
              </a:rPr>
              <a:t>一组相关的对象组合体</a:t>
            </a:r>
            <a:r>
              <a:rPr lang="zh-CN" altLang="en-US" sz="2400" b="1" dirty="0">
                <a:ea typeface="楷体_GB2312" pitchFamily="49" charset="-122"/>
              </a:rPr>
              <a:t>，提供一定的服务。</a:t>
            </a:r>
            <a:endParaRPr lang="zh-CN" altLang="en-US" sz="2400" b="1" dirty="0">
              <a:ea typeface="楷体_GB2312" pitchFamily="49" charset="-122"/>
            </a:endParaRPr>
          </a:p>
          <a:p>
            <a:pPr marL="609600" indent="-609600">
              <a:lnSpc>
                <a:spcPct val="120000"/>
              </a:lnSpc>
              <a:spcBef>
                <a:spcPct val="20000"/>
              </a:spcBef>
              <a:buClr>
                <a:srgbClr val="3333CC"/>
              </a:buClr>
              <a:buSzPct val="75000"/>
              <a:buFont typeface="Wingdings" panose="05000000000000000000" pitchFamily="2" charset="2"/>
              <a:buChar char="Ø"/>
            </a:pPr>
            <a:r>
              <a:rPr lang="zh-CN" altLang="en-US" sz="2400" b="1" dirty="0">
                <a:solidFill>
                  <a:srgbClr val="00B050"/>
                </a:solidFill>
                <a:ea typeface="楷体_GB2312" pitchFamily="49" charset="-122"/>
              </a:rPr>
              <a:t>分布式环境下，构件是一些灵活的软件模块</a:t>
            </a:r>
            <a:r>
              <a:rPr lang="zh-CN" altLang="en-US" sz="2400" b="1" dirty="0">
                <a:ea typeface="楷体_GB2312" pitchFamily="49" charset="-122"/>
              </a:rPr>
              <a:t>，它们可以位置透明、语言独立和平台独立地互相发送消息，实现请求服务。</a:t>
            </a:r>
            <a:endParaRPr lang="zh-CN" altLang="en-US" sz="2400" b="1" dirty="0">
              <a:ea typeface="楷体_GB2312" pitchFamily="49" charset="-122"/>
            </a:endParaRPr>
          </a:p>
          <a:p>
            <a:pPr marL="609600" indent="-609600">
              <a:lnSpc>
                <a:spcPct val="120000"/>
              </a:lnSpc>
              <a:spcBef>
                <a:spcPct val="20000"/>
              </a:spcBef>
              <a:buClr>
                <a:srgbClr val="3333CC"/>
              </a:buClr>
              <a:buSzPct val="75000"/>
              <a:buFont typeface="Wingdings" panose="05000000000000000000" pitchFamily="2" charset="2"/>
              <a:buChar char="Ø"/>
            </a:pPr>
            <a:r>
              <a:rPr lang="zh-CN" altLang="en-US" sz="2400" b="1" dirty="0">
                <a:solidFill>
                  <a:srgbClr val="00B050"/>
                </a:solidFill>
                <a:ea typeface="楷体_GB2312" pitchFamily="49" charset="-122"/>
              </a:rPr>
              <a:t>构件之间并不存在客户机与服务器的界限</a:t>
            </a:r>
            <a:r>
              <a:rPr lang="zh-CN" altLang="en-US" sz="2400" b="1" dirty="0">
                <a:ea typeface="楷体_GB2312" pitchFamily="49" charset="-122"/>
              </a:rPr>
              <a:t>，接受服务者扮演客户机的角色，提供服务者就是服务器。 </a:t>
            </a:r>
            <a:endParaRPr lang="zh-CN" altLang="en-US" sz="2400" b="1"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457200" y="1484312"/>
            <a:ext cx="8229600" cy="5159397"/>
          </a:xfrm>
        </p:spPr>
        <p:txBody>
          <a:bodyPr/>
          <a:lstStyle/>
          <a:p>
            <a:pPr>
              <a:lnSpc>
                <a:spcPct val="120000"/>
              </a:lnSpc>
              <a:spcAft>
                <a:spcPts val="600"/>
              </a:spcAft>
              <a:buClr>
                <a:srgbClr val="3333CC"/>
              </a:buClr>
              <a:buSzPct val="75000"/>
              <a:buNone/>
            </a:pPr>
            <a:r>
              <a:rPr lang="zh-CN" altLang="en-US" sz="2800" b="1" dirty="0">
                <a:solidFill>
                  <a:srgbClr val="C00000"/>
                </a:solidFill>
                <a:latin typeface="宋体" panose="02010600030101010101" pitchFamily="2" charset="-122"/>
                <a:ea typeface="宋体" panose="02010600030101010101" pitchFamily="2" charset="-122"/>
              </a:rPr>
              <a:t>（</a:t>
            </a:r>
            <a:r>
              <a:rPr lang="en-US" altLang="zh-CN" sz="2800" b="1" dirty="0">
                <a:solidFill>
                  <a:srgbClr val="C00000"/>
                </a:solidFill>
                <a:latin typeface="宋体" panose="02010600030101010101" pitchFamily="2" charset="-122"/>
                <a:ea typeface="宋体" panose="02010600030101010101" pitchFamily="2" charset="-122"/>
              </a:rPr>
              <a:t>4</a:t>
            </a:r>
            <a:r>
              <a:rPr lang="zh-CN" altLang="en-US" sz="2800" b="1" dirty="0">
                <a:solidFill>
                  <a:srgbClr val="C00000"/>
                </a:solidFill>
                <a:latin typeface="宋体" panose="02010600030101010101" pitchFamily="2" charset="-122"/>
                <a:ea typeface="宋体" panose="02010600030101010101" pitchFamily="2" charset="-122"/>
              </a:rPr>
              <a:t>）主流的分布式对象技术规范</a:t>
            </a:r>
            <a:endParaRPr lang="en-US" altLang="zh-CN" sz="2800" b="1" dirty="0">
              <a:solidFill>
                <a:srgbClr val="C00000"/>
              </a:solidFill>
              <a:latin typeface="宋体" panose="02010600030101010101" pitchFamily="2" charset="-122"/>
              <a:ea typeface="宋体" panose="02010600030101010101" pitchFamily="2" charset="-122"/>
            </a:endParaRPr>
          </a:p>
          <a:p>
            <a:pPr marL="0" indent="368300" eaLnBrk="1" hangingPunct="1">
              <a:lnSpc>
                <a:spcPct val="120000"/>
              </a:lnSpc>
              <a:spcAft>
                <a:spcPts val="600"/>
              </a:spcAft>
              <a:buClr>
                <a:srgbClr val="3333CC"/>
              </a:buClr>
              <a:buSzPct val="75000"/>
              <a:buFont typeface="Arial" panose="020B0604020202020204" pitchFamily="34" charset="0"/>
              <a:buChar char="•"/>
            </a:pPr>
            <a:r>
              <a:rPr lang="en-US" altLang="zh-CN" sz="2400" b="1" dirty="0">
                <a:solidFill>
                  <a:srgbClr val="3366FF"/>
                </a:solidFill>
                <a:latin typeface="宋体" panose="02010600030101010101" pitchFamily="2" charset="-122"/>
                <a:ea typeface="宋体" panose="02010600030101010101" pitchFamily="2" charset="-122"/>
              </a:rPr>
              <a:t>OMG</a:t>
            </a:r>
            <a:r>
              <a:rPr lang="zh-CN" altLang="en-US" sz="2400" b="1" dirty="0">
                <a:solidFill>
                  <a:srgbClr val="3366FF"/>
                </a:solidFill>
                <a:latin typeface="宋体" panose="02010600030101010101" pitchFamily="2" charset="-122"/>
                <a:ea typeface="宋体" panose="02010600030101010101" pitchFamily="2" charset="-122"/>
              </a:rPr>
              <a:t>的</a:t>
            </a:r>
            <a:r>
              <a:rPr lang="en-US" altLang="zh-CN" sz="2400" b="1" dirty="0">
                <a:solidFill>
                  <a:srgbClr val="3366FF"/>
                </a:solidFill>
                <a:latin typeface="宋体" panose="02010600030101010101" pitchFamily="2" charset="-122"/>
                <a:ea typeface="宋体" panose="02010600030101010101" pitchFamily="2" charset="-122"/>
              </a:rPr>
              <a:t>CORBA(</a:t>
            </a:r>
            <a:r>
              <a:rPr lang="zh-CN" altLang="en-US" sz="2400" b="1" dirty="0">
                <a:solidFill>
                  <a:srgbClr val="3366FF"/>
                </a:solidFill>
                <a:latin typeface="宋体" panose="02010600030101010101" pitchFamily="2" charset="-122"/>
                <a:ea typeface="宋体" panose="02010600030101010101" pitchFamily="2" charset="-122"/>
              </a:rPr>
              <a:t>通用对象请求代理体系结构</a:t>
            </a:r>
            <a:r>
              <a:rPr lang="en-US" altLang="zh-CN" sz="2400" b="1" dirty="0">
                <a:solidFill>
                  <a:srgbClr val="3366FF"/>
                </a:solidFill>
                <a:latin typeface="宋体" panose="02010600030101010101" pitchFamily="2" charset="-122"/>
                <a:ea typeface="宋体" panose="02010600030101010101" pitchFamily="2" charset="-122"/>
              </a:rPr>
              <a:t>)</a:t>
            </a:r>
            <a:r>
              <a:rPr lang="zh-CN" altLang="en-US" sz="2400" b="1" dirty="0">
                <a:solidFill>
                  <a:srgbClr val="3366FF"/>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是开放的、独立于供应商的实际规范，支持网络环境下的应用程序，</a:t>
            </a:r>
            <a:r>
              <a:rPr lang="zh-CN" altLang="en-US" sz="2200" dirty="0">
                <a:solidFill>
                  <a:srgbClr val="00B050"/>
                </a:solidFill>
                <a:latin typeface="宋体" panose="02010600030101010101" pitchFamily="2" charset="-122"/>
                <a:ea typeface="宋体" panose="02010600030101010101" pitchFamily="2" charset="-122"/>
              </a:rPr>
              <a:t>适用于各种结构和平台</a:t>
            </a:r>
            <a:r>
              <a:rPr lang="zh-CN" altLang="en-US" sz="2200" dirty="0">
                <a:latin typeface="宋体" panose="02010600030101010101" pitchFamily="2" charset="-122"/>
                <a:ea typeface="宋体" panose="02010600030101010101" pitchFamily="2" charset="-122"/>
              </a:rPr>
              <a:t>，方便客户通过网络访问和执行各种对象；</a:t>
            </a:r>
            <a:endParaRPr lang="en-US" altLang="zh-CN" sz="2200" dirty="0">
              <a:latin typeface="宋体" panose="02010600030101010101" pitchFamily="2" charset="-122"/>
              <a:ea typeface="宋体" panose="02010600030101010101" pitchFamily="2" charset="-122"/>
            </a:endParaRPr>
          </a:p>
          <a:p>
            <a:pPr marL="0" indent="368300" eaLnBrk="1" hangingPunct="1">
              <a:lnSpc>
                <a:spcPct val="120000"/>
              </a:lnSpc>
              <a:spcAft>
                <a:spcPts val="600"/>
              </a:spcAft>
              <a:buClr>
                <a:srgbClr val="3333CC"/>
              </a:buClr>
              <a:buSzPct val="75000"/>
              <a:buFont typeface="Arial" panose="020B0604020202020204" pitchFamily="34" charset="0"/>
              <a:buChar char="•"/>
            </a:pPr>
            <a:r>
              <a:rPr lang="en-US" altLang="zh-CN" sz="2400" b="1" dirty="0">
                <a:solidFill>
                  <a:srgbClr val="3366FF"/>
                </a:solidFill>
                <a:latin typeface="宋体" panose="02010600030101010101" pitchFamily="2" charset="-122"/>
                <a:ea typeface="宋体" panose="02010600030101010101" pitchFamily="2" charset="-122"/>
              </a:rPr>
              <a:t>Microsoft</a:t>
            </a:r>
            <a:r>
              <a:rPr lang="zh-CN" altLang="en-US" sz="2400" b="1" dirty="0">
                <a:solidFill>
                  <a:srgbClr val="3366FF"/>
                </a:solidFill>
                <a:latin typeface="宋体" panose="02010600030101010101" pitchFamily="2" charset="-122"/>
                <a:ea typeface="宋体" panose="02010600030101010101" pitchFamily="2" charset="-122"/>
              </a:rPr>
              <a:t>公司的</a:t>
            </a:r>
            <a:r>
              <a:rPr lang="en-US" altLang="zh-CN" sz="2400" b="1" dirty="0">
                <a:solidFill>
                  <a:srgbClr val="3366FF"/>
                </a:solidFill>
                <a:latin typeface="宋体" panose="02010600030101010101" pitchFamily="2" charset="-122"/>
                <a:ea typeface="宋体" panose="02010600030101010101" pitchFamily="2" charset="-122"/>
              </a:rPr>
              <a:t>.NET</a:t>
            </a:r>
            <a:r>
              <a:rPr lang="zh-CN" altLang="en-US" sz="2400" b="1" dirty="0">
                <a:solidFill>
                  <a:srgbClr val="3366FF"/>
                </a:solidFill>
                <a:latin typeface="宋体" panose="02010600030101010101" pitchFamily="2" charset="-122"/>
                <a:ea typeface="宋体" panose="02010600030101010101" pitchFamily="2" charset="-122"/>
              </a:rPr>
              <a:t>：</a:t>
            </a:r>
            <a:r>
              <a:rPr lang="zh-CN" altLang="en-US" sz="2200" dirty="0">
                <a:solidFill>
                  <a:srgbClr val="00B050"/>
                </a:solidFill>
                <a:latin typeface="宋体" panose="02010600030101010101" pitchFamily="2" charset="-122"/>
                <a:ea typeface="宋体" panose="02010600030101010101" pitchFamily="2" charset="-122"/>
              </a:rPr>
              <a:t>继承了</a:t>
            </a:r>
            <a:r>
              <a:rPr lang="en-US" altLang="zh-CN" sz="2200" dirty="0">
                <a:solidFill>
                  <a:srgbClr val="00B050"/>
                </a:solidFill>
                <a:latin typeface="宋体" panose="02010600030101010101" pitchFamily="2" charset="-122"/>
                <a:ea typeface="宋体" panose="02010600030101010101" pitchFamily="2" charset="-122"/>
              </a:rPr>
              <a:t>COM/DCOM(</a:t>
            </a:r>
            <a:r>
              <a:rPr lang="zh-CN" altLang="en-US" sz="2200" dirty="0">
                <a:latin typeface="宋体" panose="02010600030101010101" pitchFamily="2" charset="-122"/>
                <a:ea typeface="宋体" panose="02010600030101010101" pitchFamily="2" charset="-122"/>
              </a:rPr>
              <a:t>分布式组件对象模型</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的全部功能，紧密地同操作系统相结合，通过系统服务为应用程序提供全面支持；</a:t>
            </a:r>
            <a:endParaRPr lang="en-US" altLang="zh-CN" sz="2200" dirty="0">
              <a:latin typeface="宋体" panose="02010600030101010101" pitchFamily="2" charset="-122"/>
              <a:ea typeface="宋体" panose="02010600030101010101" pitchFamily="2" charset="-122"/>
            </a:endParaRPr>
          </a:p>
          <a:p>
            <a:pPr marL="0" indent="368300" eaLnBrk="1" hangingPunct="1">
              <a:lnSpc>
                <a:spcPct val="120000"/>
              </a:lnSpc>
              <a:spcAft>
                <a:spcPts val="600"/>
              </a:spcAft>
              <a:buClr>
                <a:srgbClr val="3333CC"/>
              </a:buClr>
              <a:buSzPct val="75000"/>
              <a:buFont typeface="Arial" panose="020B0604020202020204" pitchFamily="34" charset="0"/>
              <a:buChar char="•"/>
            </a:pPr>
            <a:r>
              <a:rPr lang="en-US" altLang="zh-CN" sz="2400" b="1" dirty="0">
                <a:solidFill>
                  <a:srgbClr val="3366FF"/>
                </a:solidFill>
                <a:latin typeface="宋体" panose="02010600030101010101" pitchFamily="2" charset="-122"/>
                <a:ea typeface="宋体" panose="02010600030101010101" pitchFamily="2" charset="-122"/>
              </a:rPr>
              <a:t>Sun</a:t>
            </a:r>
            <a:r>
              <a:rPr lang="zh-CN" altLang="en-US" sz="2400" b="1" dirty="0">
                <a:solidFill>
                  <a:srgbClr val="3366FF"/>
                </a:solidFill>
                <a:latin typeface="宋体" panose="02010600030101010101" pitchFamily="2" charset="-122"/>
                <a:ea typeface="宋体" panose="02010600030101010101" pitchFamily="2" charset="-122"/>
              </a:rPr>
              <a:t>公司的</a:t>
            </a:r>
            <a:r>
              <a:rPr lang="en-US" altLang="zh-CN" sz="2400" b="1" dirty="0">
                <a:solidFill>
                  <a:srgbClr val="3366FF"/>
                </a:solidFill>
                <a:latin typeface="宋体" panose="02010600030101010101" pitchFamily="2" charset="-122"/>
                <a:ea typeface="宋体" panose="02010600030101010101" pitchFamily="2" charset="-122"/>
              </a:rPr>
              <a:t>J2EE</a:t>
            </a:r>
            <a:r>
              <a:rPr lang="zh-CN" altLang="en-US" sz="2400" b="1" dirty="0">
                <a:solidFill>
                  <a:srgbClr val="3366FF"/>
                </a:solidFill>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利用</a:t>
            </a:r>
            <a:r>
              <a:rPr lang="en-US" altLang="zh-CN" sz="2200" dirty="0">
                <a:latin typeface="宋体" panose="02010600030101010101" pitchFamily="2" charset="-122"/>
                <a:ea typeface="宋体" panose="02010600030101010101" pitchFamily="2" charset="-122"/>
              </a:rPr>
              <a:t>Java2</a:t>
            </a:r>
            <a:r>
              <a:rPr lang="zh-CN" altLang="en-US" sz="2200" dirty="0">
                <a:latin typeface="宋体" panose="02010600030101010101" pitchFamily="2" charset="-122"/>
                <a:ea typeface="宋体" panose="02010600030101010101" pitchFamily="2" charset="-122"/>
              </a:rPr>
              <a:t>平台将企业级解决方案的规划和开发。</a:t>
            </a:r>
            <a:r>
              <a:rPr lang="zh-CN" altLang="en-US" sz="2200" dirty="0">
                <a:solidFill>
                  <a:srgbClr val="00B050"/>
                </a:solidFill>
                <a:latin typeface="宋体" panose="02010600030101010101" pitchFamily="2" charset="-122"/>
                <a:ea typeface="宋体" panose="02010600030101010101" pitchFamily="2" charset="-122"/>
              </a:rPr>
              <a:t>集成了</a:t>
            </a:r>
            <a:r>
              <a:rPr lang="en-US" altLang="zh-CN" sz="2200" dirty="0">
                <a:solidFill>
                  <a:srgbClr val="00B050"/>
                </a:solidFill>
                <a:latin typeface="宋体" panose="02010600030101010101" pitchFamily="2" charset="-122"/>
                <a:ea typeface="宋体" panose="02010600030101010101" pitchFamily="2" charset="-122"/>
              </a:rPr>
              <a:t>CORBA</a:t>
            </a:r>
            <a:r>
              <a:rPr lang="zh-CN" altLang="en-US" sz="2200" dirty="0">
                <a:solidFill>
                  <a:srgbClr val="00B050"/>
                </a:solidFill>
                <a:latin typeface="宋体" panose="02010600030101010101" pitchFamily="2" charset="-122"/>
                <a:ea typeface="宋体" panose="02010600030101010101" pitchFamily="2" charset="-122"/>
              </a:rPr>
              <a:t>技术，</a:t>
            </a:r>
            <a:r>
              <a:rPr lang="zh-CN" altLang="en-US" sz="2200" dirty="0">
                <a:latin typeface="宋体" panose="02010600030101010101" pitchFamily="2" charset="-122"/>
                <a:ea typeface="宋体" panose="02010600030101010101" pitchFamily="2" charset="-122"/>
              </a:rPr>
              <a:t>具有方便存取数据库功能，对</a:t>
            </a:r>
            <a:r>
              <a:rPr lang="en-US" altLang="zh-CN" sz="2200" dirty="0">
                <a:latin typeface="宋体" panose="02010600030101010101" pitchFamily="2" charset="-122"/>
                <a:ea typeface="宋体" panose="02010600030101010101" pitchFamily="2" charset="-122"/>
              </a:rPr>
              <a:t>EJB</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Java </a:t>
            </a:r>
            <a:r>
              <a:rPr lang="en-US" altLang="zh-CN" sz="2200" dirty="0" err="1">
                <a:latin typeface="宋体" panose="02010600030101010101" pitchFamily="2" charset="-122"/>
                <a:ea typeface="宋体" panose="02010600030101010101" pitchFamily="2" charset="-122"/>
              </a:rPr>
              <a:t>Servelets</a:t>
            </a:r>
            <a:r>
              <a:rPr lang="en-US" altLang="zh-CN" sz="2200" dirty="0">
                <a:latin typeface="宋体" panose="02010600030101010101" pitchFamily="2" charset="-122"/>
                <a:ea typeface="宋体" panose="02010600030101010101" pitchFamily="2" charset="-122"/>
              </a:rPr>
              <a:t> API</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JSP</a:t>
            </a:r>
            <a:r>
              <a:rPr lang="zh-CN" altLang="en-US" sz="2200" dirty="0">
                <a:latin typeface="宋体" panose="02010600030101010101" pitchFamily="2" charset="-122"/>
                <a:ea typeface="宋体" panose="02010600030101010101" pitchFamily="2" charset="-122"/>
              </a:rPr>
              <a:t>及</a:t>
            </a:r>
            <a:r>
              <a:rPr lang="en-US" altLang="zh-CN" sz="2200" dirty="0">
                <a:latin typeface="宋体" panose="02010600030101010101" pitchFamily="2" charset="-122"/>
                <a:ea typeface="宋体" panose="02010600030101010101" pitchFamily="2" charset="-122"/>
              </a:rPr>
              <a:t>XML</a:t>
            </a:r>
            <a:r>
              <a:rPr lang="zh-CN" altLang="en-US" sz="2200" dirty="0">
                <a:latin typeface="宋体" panose="02010600030101010101" pitchFamily="2" charset="-122"/>
                <a:ea typeface="宋体" panose="02010600030101010101" pitchFamily="2" charset="-122"/>
              </a:rPr>
              <a:t>提供全面支持。</a:t>
            </a:r>
            <a:endParaRPr lang="en-US" altLang="zh-CN" sz="2200" dirty="0">
              <a:latin typeface="宋体" panose="02010600030101010101" pitchFamily="2" charset="-122"/>
              <a:ea typeface="宋体" panose="02010600030101010101" pitchFamily="2" charset="-122"/>
            </a:endParaRPr>
          </a:p>
          <a:p>
            <a:pPr eaLnBrk="1" hangingPunct="1">
              <a:lnSpc>
                <a:spcPct val="120000"/>
              </a:lnSpc>
              <a:spcAft>
                <a:spcPts val="600"/>
              </a:spcAft>
              <a:buClr>
                <a:srgbClr val="3333CC"/>
              </a:buClr>
              <a:buSzPct val="75000"/>
              <a:buFont typeface="Wingdings" panose="05000000000000000000" pitchFamily="2" charset="2"/>
              <a:buChar char="Ø"/>
            </a:pPr>
            <a:endParaRPr lang="zh-CN" altLang="en-US" sz="2400" dirty="0">
              <a:latin typeface="宋体" panose="02010600030101010101" pitchFamily="2" charset="-122"/>
              <a:ea typeface="宋体" panose="02010600030101010101" pitchFamily="2" charset="-122"/>
            </a:endParaRPr>
          </a:p>
          <a:p>
            <a:pPr eaLnBrk="1" hangingPunct="1">
              <a:spcAft>
                <a:spcPts val="600"/>
              </a:spcAft>
              <a:buNone/>
            </a:pPr>
            <a:endParaRPr lang="en-US" altLang="zh-CN"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dirty="0"/>
          </a:p>
        </p:txBody>
      </p:sp>
    </p:spTree>
  </p:cSld>
  <p:clrMapOvr>
    <a:masterClrMapping/>
  </p:clrMapOvr>
  <p:transition>
    <p:fade/>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ChangeArrowheads="1"/>
          </p:cNvSpPr>
          <p:nvPr/>
        </p:nvSpPr>
        <p:spPr bwMode="auto">
          <a:xfrm>
            <a:off x="539750" y="1916113"/>
            <a:ext cx="8077200" cy="1441449"/>
          </a:xfrm>
          <a:prstGeom prst="rect">
            <a:avLst/>
          </a:prstGeom>
          <a:noFill/>
          <a:ln w="9525">
            <a:noFill/>
            <a:miter lim="800000"/>
          </a:ln>
        </p:spPr>
        <p:txBody>
          <a:bodyPr/>
          <a:lstStyle/>
          <a:p>
            <a:pPr marL="609600" indent="-609600">
              <a:spcBef>
                <a:spcPct val="20000"/>
              </a:spcBef>
            </a:pPr>
            <a:r>
              <a:rPr lang="en-US" altLang="zh-CN" sz="2400" b="1" dirty="0">
                <a:ea typeface="楷体_GB2312" pitchFamily="49" charset="-122"/>
              </a:rPr>
              <a:t>    </a:t>
            </a:r>
            <a:r>
              <a:rPr lang="zh-CN" altLang="en-US" sz="2400" dirty="0">
                <a:ea typeface="楷体_GB2312" pitchFamily="49" charset="-122"/>
              </a:rPr>
              <a:t>代理可以用于</a:t>
            </a:r>
            <a:r>
              <a:rPr lang="zh-CN" altLang="en-US" sz="2400" b="1" dirty="0">
                <a:solidFill>
                  <a:srgbClr val="3366FF"/>
                </a:solidFill>
                <a:ea typeface="楷体_GB2312" pitchFamily="49" charset="-122"/>
              </a:rPr>
              <a:t>构建带有隔离组件</a:t>
            </a:r>
            <a:r>
              <a:rPr lang="zh-CN" altLang="en-US" sz="2400" dirty="0">
                <a:ea typeface="楷体_GB2312" pitchFamily="49" charset="-122"/>
              </a:rPr>
              <a:t>的分布式软件系统，该</a:t>
            </a:r>
            <a:endParaRPr lang="zh-CN" altLang="en-US" sz="2400" dirty="0">
              <a:ea typeface="楷体_GB2312" pitchFamily="49" charset="-122"/>
            </a:endParaRPr>
          </a:p>
          <a:p>
            <a:pPr marL="609600" indent="-609600">
              <a:spcBef>
                <a:spcPct val="20000"/>
              </a:spcBef>
            </a:pPr>
            <a:r>
              <a:rPr lang="zh-CN" altLang="en-US" sz="2400" dirty="0">
                <a:ea typeface="楷体_GB2312" pitchFamily="49" charset="-122"/>
              </a:rPr>
              <a:t>软件通过远程服务调用进行交互。代理者负责协调通信，</a:t>
            </a:r>
            <a:endParaRPr lang="zh-CN" altLang="en-US" sz="2400" dirty="0">
              <a:ea typeface="楷体_GB2312" pitchFamily="49" charset="-122"/>
            </a:endParaRPr>
          </a:p>
          <a:p>
            <a:pPr marL="609600" indent="-609600">
              <a:spcBef>
                <a:spcPct val="20000"/>
              </a:spcBef>
            </a:pPr>
            <a:r>
              <a:rPr lang="zh-CN" altLang="en-US" sz="2400" dirty="0">
                <a:ea typeface="楷体_GB2312" pitchFamily="49" charset="-122"/>
              </a:rPr>
              <a:t>诸如转发请求以及传递结果和异常等。</a:t>
            </a:r>
            <a:endParaRPr lang="zh-CN" altLang="en-US" sz="2400" dirty="0">
              <a:ea typeface="楷体_GB2312" pitchFamily="49" charset="-122"/>
            </a:endParaRPr>
          </a:p>
        </p:txBody>
      </p:sp>
      <p:sp>
        <p:nvSpPr>
          <p:cNvPr id="51204" name="Rectangle 6"/>
          <p:cNvSpPr>
            <a:spLocks noChangeArrowheads="1"/>
          </p:cNvSpPr>
          <p:nvPr/>
        </p:nvSpPr>
        <p:spPr bwMode="auto">
          <a:xfrm>
            <a:off x="285720" y="1428736"/>
            <a:ext cx="8229600" cy="576262"/>
          </a:xfrm>
          <a:prstGeom prst="rect">
            <a:avLst/>
          </a:prstGeom>
          <a:noFill/>
          <a:ln w="9525">
            <a:noFill/>
            <a:miter lim="800000"/>
          </a:ln>
        </p:spPr>
        <p:txBody>
          <a:bodyPr/>
          <a:lstStyle/>
          <a:p>
            <a:pPr marL="571500" indent="-571500">
              <a:spcBef>
                <a:spcPct val="20000"/>
              </a:spcBef>
              <a:buFont typeface="+mj-lt"/>
              <a:buAutoNum type="romanUcPeriod" startAt="4"/>
            </a:pPr>
            <a:r>
              <a:rPr lang="zh-CN" altLang="en-US" sz="3200" b="1" dirty="0">
                <a:solidFill>
                  <a:srgbClr val="CC0000"/>
                </a:solidFill>
                <a:ea typeface="楷体_GB2312" pitchFamily="49" charset="-122"/>
              </a:rPr>
              <a:t>代理</a:t>
            </a:r>
            <a:r>
              <a:rPr lang="zh-CN" altLang="en-US" sz="3200" b="1" dirty="0"/>
              <a:t> </a:t>
            </a:r>
            <a:endParaRPr lang="zh-CN" altLang="en-US" sz="3200" b="1" dirty="0"/>
          </a:p>
        </p:txBody>
      </p:sp>
      <p:pic>
        <p:nvPicPr>
          <p:cNvPr id="51205" name="Picture 7" descr="1215"/>
          <p:cNvPicPr>
            <a:picLocks noChangeAspect="1" noChangeArrowheads="1"/>
          </p:cNvPicPr>
          <p:nvPr/>
        </p:nvPicPr>
        <p:blipFill>
          <a:blip r:embed="rId1"/>
          <a:srcRect/>
          <a:stretch>
            <a:fillRect/>
          </a:stretch>
        </p:blipFill>
        <p:spPr bwMode="auto">
          <a:xfrm>
            <a:off x="2714612" y="3357562"/>
            <a:ext cx="6265954" cy="2571768"/>
          </a:xfrm>
          <a:prstGeom prst="rect">
            <a:avLst/>
          </a:prstGeom>
          <a:noFill/>
          <a:ln w="9525">
            <a:noFill/>
            <a:miter lim="800000"/>
            <a:headEnd/>
            <a:tailEnd/>
          </a:ln>
        </p:spPr>
      </p:pic>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7"/>
          <p:cNvSpPr>
            <a:spLocks noChangeArrowheads="1"/>
          </p:cNvSpPr>
          <p:nvPr/>
        </p:nvSpPr>
        <p:spPr bwMode="auto">
          <a:xfrm>
            <a:off x="4071934" y="6000768"/>
            <a:ext cx="3857652" cy="428628"/>
          </a:xfrm>
          <a:prstGeom prst="rect">
            <a:avLst/>
          </a:prstGeom>
          <a:noFill/>
          <a:ln w="9525">
            <a:noFill/>
            <a:miter lim="800000"/>
          </a:ln>
        </p:spPr>
        <p:txBody>
          <a:bodyPr/>
          <a:lstStyle/>
          <a:p>
            <a:pPr marL="571500" indent="-571500">
              <a:spcBef>
                <a:spcPct val="20000"/>
              </a:spcBef>
            </a:pPr>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CORBA</a:t>
            </a:r>
            <a:r>
              <a:rPr lang="zh-CN" altLang="en-US" dirty="0">
                <a:latin typeface="宋体" panose="02010600030101010101" pitchFamily="2" charset="-122"/>
                <a:ea typeface="宋体" panose="02010600030101010101" pitchFamily="2" charset="-122"/>
              </a:rPr>
              <a:t>的分布式应用体系结构 </a:t>
            </a:r>
            <a:endParaRPr lang="zh-CN" altLang="en-US" dirty="0">
              <a:latin typeface="宋体" panose="02010600030101010101" pitchFamily="2" charset="-122"/>
              <a:ea typeface="宋体" panose="02010600030101010101" pitchFamily="2" charset="-122"/>
            </a:endParaRPr>
          </a:p>
        </p:txBody>
      </p:sp>
      <p:sp>
        <p:nvSpPr>
          <p:cNvPr id="9" name="Rectangle 3"/>
          <p:cNvSpPr>
            <a:spLocks noChangeArrowheads="1"/>
          </p:cNvSpPr>
          <p:nvPr/>
        </p:nvSpPr>
        <p:spPr bwMode="auto">
          <a:xfrm>
            <a:off x="285720" y="3429000"/>
            <a:ext cx="2500330" cy="2928958"/>
          </a:xfrm>
          <a:prstGeom prst="rect">
            <a:avLst/>
          </a:prstGeom>
          <a:noFill/>
          <a:ln w="9525">
            <a:noFill/>
            <a:miter lim="800000"/>
          </a:ln>
        </p:spPr>
        <p:txBody>
          <a:bodyPr/>
          <a:lstStyle/>
          <a:p>
            <a:pPr indent="273050">
              <a:lnSpc>
                <a:spcPts val="3100"/>
              </a:lnSpc>
              <a:spcBef>
                <a:spcPct val="20000"/>
              </a:spcBef>
            </a:pPr>
            <a:r>
              <a:rPr lang="en-US" altLang="zh-CN" sz="2400" dirty="0">
                <a:ea typeface="楷体_GB2312" pitchFamily="49" charset="-122"/>
              </a:rPr>
              <a:t>1991</a:t>
            </a:r>
            <a:r>
              <a:rPr lang="zh-CN" altLang="en-US" sz="2400" dirty="0">
                <a:ea typeface="楷体_GB2312" pitchFamily="49" charset="-122"/>
              </a:rPr>
              <a:t>年，</a:t>
            </a:r>
            <a:r>
              <a:rPr lang="en-US" altLang="zh-CN" sz="2400" dirty="0">
                <a:ea typeface="楷体_GB2312" pitchFamily="49" charset="-122"/>
              </a:rPr>
              <a:t>OMG</a:t>
            </a:r>
            <a:r>
              <a:rPr lang="zh-CN" altLang="en-US" sz="2400" dirty="0">
                <a:ea typeface="楷体_GB2312" pitchFamily="49" charset="-122"/>
              </a:rPr>
              <a:t>基于面向对象技术，给出了以</a:t>
            </a:r>
            <a:r>
              <a:rPr lang="zh-CN" altLang="en-US" sz="2400" b="1" dirty="0">
                <a:solidFill>
                  <a:srgbClr val="3366FF"/>
                </a:solidFill>
                <a:ea typeface="楷体_GB2312" pitchFamily="49" charset="-122"/>
              </a:rPr>
              <a:t>对象请求代理（</a:t>
            </a:r>
            <a:r>
              <a:rPr lang="en-US" altLang="zh-CN" sz="2400" b="1" dirty="0">
                <a:solidFill>
                  <a:srgbClr val="3366FF"/>
                </a:solidFill>
                <a:ea typeface="楷体_GB2312" pitchFamily="49" charset="-122"/>
              </a:rPr>
              <a:t>ORB</a:t>
            </a:r>
            <a:r>
              <a:rPr lang="zh-CN" altLang="en-US" sz="2400" b="1" dirty="0">
                <a:solidFill>
                  <a:srgbClr val="3366FF"/>
                </a:solidFill>
                <a:ea typeface="楷体_GB2312" pitchFamily="49" charset="-122"/>
              </a:rPr>
              <a:t>）为中心</a:t>
            </a:r>
            <a:r>
              <a:rPr lang="zh-CN" altLang="en-US" sz="2400" dirty="0">
                <a:ea typeface="楷体_GB2312" pitchFamily="49" charset="-122"/>
              </a:rPr>
              <a:t>的分布式应用体系结构。</a:t>
            </a:r>
            <a:endParaRPr lang="zh-CN" altLang="en-US" sz="3200" dirty="0"/>
          </a:p>
        </p:txBody>
      </p:sp>
    </p:spTree>
  </p:cSld>
  <p:clrMapOvr>
    <a:masterClrMapping/>
  </p:clrMapOvr>
  <p:transition>
    <p:fade/>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idx="1"/>
          </p:nvPr>
        </p:nvSpPr>
        <p:spPr>
          <a:xfrm>
            <a:off x="428596" y="1428736"/>
            <a:ext cx="8064500" cy="5040312"/>
          </a:xfrm>
        </p:spPr>
        <p:txBody>
          <a:bodyPr/>
          <a:lstStyle/>
          <a:p>
            <a:pPr eaLnBrk="1" hangingPunct="1">
              <a:lnSpc>
                <a:spcPct val="120000"/>
              </a:lnSpc>
              <a:buFontTx/>
              <a:buNone/>
            </a:pPr>
            <a:r>
              <a:rPr lang="en-US" altLang="zh-CN" sz="2400" dirty="0">
                <a:ea typeface="楷体_GB2312" pitchFamily="49" charset="-122"/>
              </a:rPr>
              <a:t>    </a:t>
            </a:r>
            <a:r>
              <a:rPr lang="zh-CN" altLang="en-US" sz="2400" dirty="0">
                <a:ea typeface="楷体_GB2312" pitchFamily="49" charset="-122"/>
              </a:rPr>
              <a:t>在</a:t>
            </a:r>
            <a:r>
              <a:rPr lang="en-US" altLang="zh-CN" sz="2400" dirty="0">
                <a:ea typeface="楷体_GB2312" pitchFamily="49" charset="-122"/>
              </a:rPr>
              <a:t>OMG</a:t>
            </a:r>
            <a:r>
              <a:rPr lang="zh-CN" altLang="en-US" sz="2400" dirty="0">
                <a:ea typeface="楷体_GB2312" pitchFamily="49" charset="-122"/>
              </a:rPr>
              <a:t>的对象管理结构中，</a:t>
            </a:r>
            <a:r>
              <a:rPr lang="en-US" altLang="zh-CN" sz="2400" dirty="0">
                <a:ea typeface="楷体_GB2312" pitchFamily="49" charset="-122"/>
              </a:rPr>
              <a:t>ORB</a:t>
            </a:r>
            <a:r>
              <a:rPr lang="zh-CN" altLang="en-US" sz="2400" dirty="0">
                <a:ea typeface="楷体_GB2312" pitchFamily="49" charset="-122"/>
              </a:rPr>
              <a:t>是一个关键的通信机</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制，它以实现互操作性为主要目标，处理对象之间的消息</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分布。在</a:t>
            </a:r>
            <a:r>
              <a:rPr lang="en-US" altLang="zh-CN" sz="2400" dirty="0">
                <a:ea typeface="楷体_GB2312" pitchFamily="49" charset="-122"/>
              </a:rPr>
              <a:t>ORB</a:t>
            </a:r>
            <a:r>
              <a:rPr lang="zh-CN" altLang="en-US" sz="2400" dirty="0">
                <a:ea typeface="楷体_GB2312" pitchFamily="49" charset="-122"/>
              </a:rPr>
              <a:t>之上有</a:t>
            </a:r>
            <a:r>
              <a:rPr lang="en-US" altLang="zh-CN" sz="2400" dirty="0">
                <a:ea typeface="楷体_GB2312" pitchFamily="49" charset="-122"/>
              </a:rPr>
              <a:t>4</a:t>
            </a:r>
            <a:r>
              <a:rPr lang="zh-CN" altLang="en-US" sz="2400" dirty="0">
                <a:ea typeface="楷体_GB2312" pitchFamily="49" charset="-122"/>
              </a:rPr>
              <a:t>个对象接口：</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a:t>
            </a:r>
            <a:r>
              <a:rPr lang="zh-CN" altLang="en-US" sz="2400" dirty="0">
                <a:solidFill>
                  <a:srgbClr val="3333CC"/>
                </a:solidFill>
                <a:ea typeface="楷体_GB2312" pitchFamily="49" charset="-122"/>
              </a:rPr>
              <a:t>对象服务</a:t>
            </a:r>
            <a:r>
              <a:rPr lang="zh-CN" altLang="en-US" sz="2400" dirty="0">
                <a:ea typeface="楷体_GB2312" pitchFamily="49" charset="-122"/>
              </a:rPr>
              <a:t>：定义加入</a:t>
            </a:r>
            <a:r>
              <a:rPr lang="en-US" altLang="zh-CN" sz="2400" dirty="0">
                <a:ea typeface="楷体_GB2312" pitchFamily="49" charset="-122"/>
              </a:rPr>
              <a:t>ORB</a:t>
            </a:r>
            <a:r>
              <a:rPr lang="zh-CN" altLang="en-US" sz="2400" dirty="0">
                <a:ea typeface="楷体_GB2312" pitchFamily="49" charset="-122"/>
              </a:rPr>
              <a:t>的系统级服务，如安全</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         性、命名和事务处理，它们是与应用领域无关的。</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a:t>
            </a:r>
            <a:r>
              <a:rPr lang="zh-CN" altLang="en-US" sz="2400" dirty="0">
                <a:solidFill>
                  <a:srgbClr val="3333CC"/>
                </a:solidFill>
                <a:ea typeface="楷体_GB2312" pitchFamily="49" charset="-122"/>
              </a:rPr>
              <a:t>公共设施</a:t>
            </a:r>
            <a:r>
              <a:rPr lang="zh-CN" altLang="en-US" sz="2400" dirty="0">
                <a:ea typeface="楷体_GB2312" pitchFamily="49" charset="-122"/>
              </a:rPr>
              <a:t>：水平级的服务，定义应用程序级服务。</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3</a:t>
            </a:r>
            <a:r>
              <a:rPr lang="zh-CN" altLang="en-US" sz="2400" dirty="0">
                <a:ea typeface="楷体_GB2312" pitchFamily="49" charset="-122"/>
              </a:rPr>
              <a:t>）</a:t>
            </a:r>
            <a:r>
              <a:rPr lang="zh-CN" altLang="en-US" sz="2400" dirty="0">
                <a:solidFill>
                  <a:srgbClr val="3333CC"/>
                </a:solidFill>
                <a:ea typeface="楷体_GB2312" pitchFamily="49" charset="-122"/>
              </a:rPr>
              <a:t>领域接口</a:t>
            </a:r>
            <a:r>
              <a:rPr lang="zh-CN" altLang="en-US" sz="2400" dirty="0">
                <a:ea typeface="楷体_GB2312" pitchFamily="49" charset="-122"/>
              </a:rPr>
              <a:t>：面向特定的领域。</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4</a:t>
            </a:r>
            <a:r>
              <a:rPr lang="zh-CN" altLang="en-US" sz="2400" dirty="0">
                <a:ea typeface="楷体_GB2312" pitchFamily="49" charset="-122"/>
              </a:rPr>
              <a:t>）</a:t>
            </a:r>
            <a:r>
              <a:rPr lang="zh-CN" altLang="en-US" sz="2400" dirty="0">
                <a:solidFill>
                  <a:srgbClr val="3333CC"/>
                </a:solidFill>
                <a:ea typeface="楷体_GB2312" pitchFamily="49" charset="-122"/>
              </a:rPr>
              <a:t>应用接口</a:t>
            </a:r>
            <a:r>
              <a:rPr lang="zh-CN" altLang="en-US" sz="2400" dirty="0">
                <a:ea typeface="楷体_GB2312" pitchFamily="49" charset="-122"/>
              </a:rPr>
              <a:t>：面向指定的现实世界应用。是指供应商或 </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         用户借助于</a:t>
            </a:r>
            <a:r>
              <a:rPr lang="en-US" altLang="zh-CN" sz="2400" dirty="0">
                <a:ea typeface="楷体_GB2312" pitchFamily="49" charset="-122"/>
              </a:rPr>
              <a:t>ORB</a:t>
            </a:r>
            <a:r>
              <a:rPr lang="zh-CN" altLang="en-US" sz="2400" dirty="0">
                <a:ea typeface="楷体_GB2312" pitchFamily="49" charset="-122"/>
              </a:rPr>
              <a:t>、公共对象服务及公共设施而开发的 </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         特定产品。</a:t>
            </a:r>
            <a:endParaRPr lang="zh-CN" altLang="en-US" sz="2400" dirty="0">
              <a:solidFill>
                <a:srgbClr val="008080"/>
              </a:solidFill>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4.1. 4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分布式系统结构</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4.1 </a:t>
            </a:r>
            <a:r>
              <a:rPr lang="zh-CN" altLang="en-US" dirty="0"/>
              <a:t>软件体系结构与设计模式</a:t>
            </a:r>
            <a:endParaRPr lang="zh-CN" altLang="en-US" dirty="0"/>
          </a:p>
        </p:txBody>
      </p:sp>
      <p:sp>
        <p:nvSpPr>
          <p:cNvPr id="8195" name="Rectangle 3"/>
          <p:cNvSpPr>
            <a:spLocks noGrp="1" noChangeArrowheads="1"/>
          </p:cNvSpPr>
          <p:nvPr>
            <p:ph type="body" idx="1"/>
          </p:nvPr>
        </p:nvSpPr>
        <p:spPr>
          <a:xfrm>
            <a:off x="714348" y="1600200"/>
            <a:ext cx="7972452" cy="4525963"/>
          </a:xfrm>
        </p:spPr>
        <p:txBody>
          <a:bodyPr/>
          <a:lstStyle/>
          <a:p>
            <a:pPr marL="542925" eaLnBrk="1" hangingPunct="1">
              <a:buNone/>
            </a:pPr>
            <a:r>
              <a:rPr lang="en-US" altLang="zh-CN" sz="2800" b="1" dirty="0">
                <a:ea typeface="宋体" panose="02010600030101010101" pitchFamily="2" charset="-122"/>
              </a:rPr>
              <a:t>4.1.1   </a:t>
            </a:r>
            <a:r>
              <a:rPr lang="zh-CN" altLang="en-US" sz="2800" b="1" dirty="0">
                <a:ea typeface="宋体" panose="02010600030101010101" pitchFamily="2" charset="-122"/>
              </a:rPr>
              <a:t>软件体系结构的基本概念</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4.1.2   </a:t>
            </a:r>
            <a:r>
              <a:rPr lang="zh-CN" altLang="en-US" sz="2800" b="1" dirty="0">
                <a:ea typeface="宋体" panose="02010600030101010101" pitchFamily="2" charset="-122"/>
              </a:rPr>
              <a:t>典型的软件体系结构风格</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4.1.3   </a:t>
            </a:r>
            <a:r>
              <a:rPr lang="zh-CN" altLang="en-US" sz="2800" b="1" dirty="0">
                <a:ea typeface="宋体" panose="02010600030101010101" pitchFamily="2" charset="-122"/>
              </a:rPr>
              <a:t>特定领域的软件体系结构</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4.1.4   </a:t>
            </a:r>
            <a:r>
              <a:rPr lang="zh-CN" altLang="en-US" sz="2800" b="1" dirty="0">
                <a:ea typeface="宋体" panose="02010600030101010101" pitchFamily="2" charset="-122"/>
              </a:rPr>
              <a:t>分布式系统结构</a:t>
            </a:r>
            <a:endParaRPr lang="zh-CN" altLang="en-US" sz="2800" b="1" dirty="0">
              <a:ea typeface="宋体" panose="02010600030101010101" pitchFamily="2" charset="-122"/>
            </a:endParaRPr>
          </a:p>
          <a:p>
            <a:pPr marL="542925" eaLnBrk="1" hangingPunct="1">
              <a:buNone/>
            </a:pPr>
            <a:r>
              <a:rPr lang="en-US" altLang="zh-CN" sz="2800" b="1" dirty="0">
                <a:solidFill>
                  <a:srgbClr val="00FF00"/>
                </a:solidFill>
                <a:ea typeface="宋体" panose="02010600030101010101" pitchFamily="2" charset="-122"/>
              </a:rPr>
              <a:t>4.1.5   </a:t>
            </a:r>
            <a:r>
              <a:rPr lang="zh-CN" altLang="en-US" sz="2800" b="1" dirty="0">
                <a:solidFill>
                  <a:srgbClr val="00FF00"/>
                </a:solidFill>
                <a:ea typeface="宋体" panose="02010600030101010101" pitchFamily="2" charset="-122"/>
              </a:rPr>
              <a:t>体系结构框架</a:t>
            </a:r>
            <a:endParaRPr lang="zh-CN" altLang="en-US" sz="2800" b="1" dirty="0">
              <a:solidFill>
                <a:srgbClr val="00FF00"/>
              </a:solidFill>
              <a:ea typeface="宋体" panose="02010600030101010101" pitchFamily="2" charset="-122"/>
            </a:endParaRPr>
          </a:p>
          <a:p>
            <a:pPr marL="542925" eaLnBrk="1" hangingPunct="1">
              <a:buNone/>
            </a:pPr>
            <a:r>
              <a:rPr lang="en-US" altLang="zh-CN" sz="2800" b="1" dirty="0">
                <a:ea typeface="宋体" panose="02010600030101010101" pitchFamily="2" charset="-122"/>
              </a:rPr>
              <a:t>4.1.6   </a:t>
            </a:r>
            <a:r>
              <a:rPr lang="zh-CN" altLang="en-US" sz="2800" b="1" dirty="0">
                <a:ea typeface="宋体" panose="02010600030101010101" pitchFamily="2" charset="-122"/>
              </a:rPr>
              <a:t>设计模式</a:t>
            </a:r>
            <a:endParaRPr lang="zh-CN" altLang="en-US" sz="2800" b="1" dirty="0">
              <a:ea typeface="宋体" panose="02010600030101010101" pitchFamily="2" charset="-122"/>
            </a:endParaRPr>
          </a:p>
          <a:p>
            <a:pPr eaLnBrk="1" hangingPunct="1"/>
            <a:endParaRPr lang="zh-CN" altLang="en-US" sz="2800" b="1" dirty="0">
              <a:ea typeface="宋体" panose="02010600030101010101" pitchFamily="2" charset="-122"/>
            </a:endParaRPr>
          </a:p>
          <a:p>
            <a:pPr eaLnBrk="1" hangingPunct="1"/>
            <a:endParaRPr lang="en-US" altLang="zh-CN" sz="2800" b="1"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571472" y="2214554"/>
            <a:ext cx="8207375" cy="3667735"/>
          </a:xfrm>
          <a:prstGeom prst="rect">
            <a:avLst/>
          </a:prstGeom>
          <a:noFill/>
          <a:ln w="9525">
            <a:noFill/>
            <a:miter lim="800000"/>
          </a:ln>
        </p:spPr>
        <p:txBody>
          <a:bodyPr>
            <a:spAutoFit/>
          </a:bodyPr>
          <a:lstStyle/>
          <a:p>
            <a:pPr>
              <a:lnSpc>
                <a:spcPct val="200000"/>
              </a:lnSpc>
            </a:pPr>
            <a:r>
              <a:rPr kumimoji="1" lang="en-US" altLang="zh-CN" sz="2400" b="1" dirty="0">
                <a:ea typeface="楷体_GB2312" pitchFamily="49" charset="-122"/>
              </a:rPr>
              <a:t>     MVC</a:t>
            </a:r>
            <a:r>
              <a:rPr kumimoji="1" lang="zh-CN" altLang="en-US" sz="2400" b="1" dirty="0">
                <a:ea typeface="楷体_GB2312" pitchFamily="49" charset="-122"/>
              </a:rPr>
              <a:t>框架即模型</a:t>
            </a:r>
            <a:r>
              <a:rPr kumimoji="1" lang="en-US" altLang="zh-CN" sz="2400" b="1" dirty="0">
                <a:ea typeface="楷体_GB2312" pitchFamily="49" charset="-122"/>
              </a:rPr>
              <a:t>—</a:t>
            </a:r>
            <a:r>
              <a:rPr kumimoji="1" lang="zh-CN" altLang="en-US" sz="2400" b="1" dirty="0">
                <a:ea typeface="楷体_GB2312" pitchFamily="49" charset="-122"/>
              </a:rPr>
              <a:t>视图</a:t>
            </a:r>
            <a:r>
              <a:rPr kumimoji="1" lang="en-US" altLang="zh-CN" sz="2400" b="1" dirty="0">
                <a:ea typeface="楷体_GB2312" pitchFamily="49" charset="-122"/>
              </a:rPr>
              <a:t>—</a:t>
            </a:r>
            <a:r>
              <a:rPr kumimoji="1" lang="zh-CN" altLang="en-US" sz="2400" b="1" dirty="0">
                <a:ea typeface="楷体_GB2312" pitchFamily="49" charset="-122"/>
              </a:rPr>
              <a:t>控制器（</a:t>
            </a:r>
            <a:r>
              <a:rPr kumimoji="1" lang="en-US" altLang="zh-CN" sz="2400" b="1" dirty="0">
                <a:ea typeface="楷体_GB2312" pitchFamily="49" charset="-122"/>
              </a:rPr>
              <a:t>model-view-controller</a:t>
            </a:r>
            <a:r>
              <a:rPr kumimoji="1" lang="zh-CN" altLang="en-US" sz="2400" b="1" dirty="0">
                <a:ea typeface="楷体_GB2312" pitchFamily="49" charset="-122"/>
              </a:rPr>
              <a:t>）框架，一个交互式应用系统由</a:t>
            </a:r>
            <a:r>
              <a:rPr kumimoji="1" lang="zh-CN" altLang="en-US" sz="2400" b="1" dirty="0">
                <a:solidFill>
                  <a:srgbClr val="CC0000"/>
                </a:solidFill>
                <a:ea typeface="楷体_GB2312" pitchFamily="49" charset="-122"/>
              </a:rPr>
              <a:t>模型</a:t>
            </a:r>
            <a:r>
              <a:rPr kumimoji="1" lang="zh-CN" altLang="en-US" sz="2400" b="1" dirty="0">
                <a:ea typeface="楷体_GB2312" pitchFamily="49" charset="-122"/>
              </a:rPr>
              <a:t>、</a:t>
            </a:r>
            <a:r>
              <a:rPr kumimoji="1" lang="zh-CN" altLang="en-US" sz="2400" b="1" dirty="0">
                <a:solidFill>
                  <a:srgbClr val="CC0000"/>
                </a:solidFill>
                <a:ea typeface="楷体_GB2312" pitchFamily="49" charset="-122"/>
              </a:rPr>
              <a:t>视图</a:t>
            </a:r>
            <a:r>
              <a:rPr kumimoji="1" lang="zh-CN" altLang="en-US" sz="2400" b="1" dirty="0">
                <a:ea typeface="楷体_GB2312" pitchFamily="49" charset="-122"/>
              </a:rPr>
              <a:t>和</a:t>
            </a:r>
            <a:r>
              <a:rPr kumimoji="1" lang="zh-CN" altLang="en-US" sz="2400" b="1" dirty="0">
                <a:solidFill>
                  <a:srgbClr val="CC0000"/>
                </a:solidFill>
                <a:ea typeface="楷体_GB2312" pitchFamily="49" charset="-122"/>
              </a:rPr>
              <a:t>控制器</a:t>
            </a:r>
            <a:r>
              <a:rPr kumimoji="1" lang="en-US" altLang="zh-CN" sz="2400" b="1" dirty="0">
                <a:ea typeface="楷体_GB2312" pitchFamily="49" charset="-122"/>
              </a:rPr>
              <a:t>3</a:t>
            </a:r>
            <a:r>
              <a:rPr kumimoji="1" lang="zh-CN" altLang="en-US" sz="2400" b="1" dirty="0">
                <a:ea typeface="楷体_GB2312" pitchFamily="49" charset="-122"/>
              </a:rPr>
              <a:t>个部件组成，分别对应于内部数据、数据表示和输入</a:t>
            </a:r>
            <a:r>
              <a:rPr kumimoji="1" lang="en-US" altLang="zh-CN" sz="2400" b="1" dirty="0">
                <a:ea typeface="楷体_GB2312" pitchFamily="49" charset="-122"/>
              </a:rPr>
              <a:t>/</a:t>
            </a:r>
            <a:r>
              <a:rPr kumimoji="1" lang="zh-CN" altLang="en-US" sz="2400" b="1" dirty="0">
                <a:ea typeface="楷体_GB2312" pitchFamily="49" charset="-122"/>
              </a:rPr>
              <a:t>输出控制部分。它强调将用户输入、数据模型和数据表示的方式分开设计。</a:t>
            </a:r>
            <a:endParaRPr kumimoji="1" lang="zh-CN" altLang="en-US" sz="2400" b="1" dirty="0">
              <a:ea typeface="楷体_GB2312" pitchFamily="49" charset="-122"/>
            </a:endParaRPr>
          </a:p>
        </p:txBody>
      </p:sp>
      <p:sp>
        <p:nvSpPr>
          <p:cNvPr id="53252" name="Rectangle 5"/>
          <p:cNvSpPr>
            <a:spLocks noChangeArrowheads="1"/>
          </p:cNvSpPr>
          <p:nvPr/>
        </p:nvSpPr>
        <p:spPr bwMode="auto">
          <a:xfrm>
            <a:off x="428596" y="1500174"/>
            <a:ext cx="8229600" cy="576262"/>
          </a:xfrm>
          <a:prstGeom prst="rect">
            <a:avLst/>
          </a:prstGeom>
          <a:noFill/>
          <a:ln w="9525">
            <a:noFill/>
            <a:miter lim="800000"/>
          </a:ln>
        </p:spPr>
        <p:txBody>
          <a:bodyPr/>
          <a:lstStyle/>
          <a:p>
            <a:pPr marL="571500" indent="-571500">
              <a:spcBef>
                <a:spcPct val="20000"/>
              </a:spcBef>
              <a:buFont typeface="+mj-lt"/>
              <a:buAutoNum type="romanUcPeriod"/>
            </a:pPr>
            <a:r>
              <a:rPr lang="en-US" altLang="zh-CN" sz="3200" b="1" dirty="0">
                <a:solidFill>
                  <a:srgbClr val="CC0000"/>
                </a:solidFill>
                <a:ea typeface="楷体_GB2312" pitchFamily="49" charset="-122"/>
              </a:rPr>
              <a:t>MVC</a:t>
            </a:r>
            <a:r>
              <a:rPr lang="zh-CN" altLang="en-US" sz="3200" b="1" dirty="0">
                <a:solidFill>
                  <a:srgbClr val="CC0000"/>
                </a:solidFill>
                <a:ea typeface="楷体_GB2312" pitchFamily="49" charset="-122"/>
              </a:rPr>
              <a:t>框架</a:t>
            </a:r>
            <a:r>
              <a:rPr lang="zh-CN" altLang="en-US" sz="3200" b="1" dirty="0"/>
              <a:t> </a:t>
            </a:r>
            <a:endParaRPr lang="zh-CN" altLang="en-US" sz="3200" b="1" dirty="0"/>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9"/>
          <p:cNvSpPr>
            <a:spLocks noChangeArrowheads="1"/>
          </p:cNvSpPr>
          <p:nvPr/>
        </p:nvSpPr>
        <p:spPr bwMode="auto">
          <a:xfrm>
            <a:off x="0" y="1985963"/>
            <a:ext cx="9144000" cy="0"/>
          </a:xfrm>
          <a:prstGeom prst="rect">
            <a:avLst/>
          </a:prstGeom>
          <a:noFill/>
          <a:ln w="9525">
            <a:noFill/>
            <a:miter lim="800000"/>
          </a:ln>
        </p:spPr>
        <p:txBody>
          <a:bodyPr wrap="none" anchor="ctr">
            <a:spAutoFit/>
          </a:bodyPr>
          <a:lstStyle/>
          <a:p>
            <a:endParaRPr lang="zh-CN" altLang="en-US"/>
          </a:p>
        </p:txBody>
      </p:sp>
      <p:graphicFrame>
        <p:nvGraphicFramePr>
          <p:cNvPr id="4098" name="Object 8"/>
          <p:cNvGraphicFramePr>
            <a:graphicFrameLocks noChangeAspect="1"/>
          </p:cNvGraphicFramePr>
          <p:nvPr/>
        </p:nvGraphicFramePr>
        <p:xfrm>
          <a:off x="1142976" y="1555899"/>
          <a:ext cx="7100912" cy="4321026"/>
        </p:xfrm>
        <a:graphic>
          <a:graphicData uri="http://schemas.openxmlformats.org/presentationml/2006/ole">
            <mc:AlternateContent xmlns:mc="http://schemas.openxmlformats.org/markup-compatibility/2006">
              <mc:Choice xmlns:v="urn:schemas-microsoft-com:vml" Requires="v">
                <p:oleObj spid="_x0000_s4107" name="图片" r:id="rId1" imgW="62750700" imgH="38176200" progId="Word.Picture.8">
                  <p:embed/>
                </p:oleObj>
              </mc:Choice>
              <mc:Fallback>
                <p:oleObj name="图片" r:id="rId1" imgW="62750700" imgH="38176200" progId="Word.Picture.8">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76" y="1555899"/>
                        <a:ext cx="7100912" cy="4321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1" name="Rectangle 10"/>
          <p:cNvSpPr>
            <a:spLocks noGrp="1" noChangeArrowheads="1"/>
          </p:cNvSpPr>
          <p:nvPr>
            <p:ph type="body" idx="1"/>
          </p:nvPr>
        </p:nvSpPr>
        <p:spPr>
          <a:xfrm>
            <a:off x="468313" y="6021388"/>
            <a:ext cx="8229600" cy="504825"/>
          </a:xfrm>
        </p:spPr>
        <p:txBody>
          <a:bodyPr/>
          <a:lstStyle/>
          <a:p>
            <a:pPr algn="ctr" eaLnBrk="1" hangingPunct="1">
              <a:buFontTx/>
              <a:buNone/>
            </a:pPr>
            <a:r>
              <a:rPr lang="en-US" altLang="zh-CN" sz="2400">
                <a:ea typeface="楷体_GB2312" pitchFamily="49" charset="-122"/>
              </a:rPr>
              <a:t>MVC</a:t>
            </a:r>
            <a:r>
              <a:rPr lang="zh-CN" altLang="en-US" sz="2400">
                <a:ea typeface="楷体_GB2312" pitchFamily="49" charset="-122"/>
              </a:rPr>
              <a:t>框架</a:t>
            </a:r>
            <a:endParaRPr lang="zh-CN" altLang="en-US" sz="2400">
              <a:ea typeface="楷体_GB2312" pitchFamily="49" charset="-122"/>
            </a:endParaRPr>
          </a:p>
        </p:txBody>
      </p:sp>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357158" y="1500174"/>
            <a:ext cx="8429684" cy="5072098"/>
          </a:xfrm>
          <a:prstGeom prst="rect">
            <a:avLst/>
          </a:prstGeom>
          <a:noFill/>
          <a:ln w="9525">
            <a:noFill/>
            <a:miter lim="800000"/>
          </a:ln>
        </p:spPr>
        <p:txBody>
          <a:bodyPr lIns="92075" tIns="46038" rIns="92075" bIns="46038"/>
          <a:lstStyle/>
          <a:p>
            <a:pPr marL="457200" indent="-457200">
              <a:lnSpc>
                <a:spcPct val="120000"/>
              </a:lnSpc>
              <a:spcBef>
                <a:spcPct val="20000"/>
              </a:spcBef>
              <a:buFont typeface="+mj-ea"/>
              <a:buAutoNum type="circleNumDbPlain"/>
            </a:pPr>
            <a:r>
              <a:rPr lang="zh-CN" altLang="en-US" sz="2400" b="1" dirty="0">
                <a:solidFill>
                  <a:srgbClr val="3333CC"/>
                </a:solidFill>
                <a:ea typeface="楷体_GB2312" pitchFamily="49" charset="-122"/>
              </a:rPr>
              <a:t>模型对象：</a:t>
            </a:r>
            <a:r>
              <a:rPr lang="zh-CN" altLang="en-US" sz="2400" dirty="0">
                <a:ea typeface="楷体_GB2312" pitchFamily="49" charset="-122"/>
              </a:rPr>
              <a:t>独立于外在显示内容和形式，</a:t>
            </a:r>
            <a:r>
              <a:rPr lang="zh-CN" altLang="en-US" sz="2400" b="1" dirty="0">
                <a:solidFill>
                  <a:srgbClr val="00B050"/>
                </a:solidFill>
                <a:ea typeface="楷体_GB2312" pitchFamily="49" charset="-122"/>
              </a:rPr>
              <a:t>代表应用领域中的业务实体和业务规则，</a:t>
            </a:r>
            <a:r>
              <a:rPr lang="zh-CN" altLang="en-US" sz="2400" dirty="0">
                <a:ea typeface="楷体_GB2312" pitchFamily="49" charset="-122"/>
              </a:rPr>
              <a:t>是</a:t>
            </a:r>
            <a:r>
              <a:rPr lang="zh-CN" altLang="en-US" sz="2400" b="1" dirty="0">
                <a:solidFill>
                  <a:srgbClr val="CC0000"/>
                </a:solidFill>
                <a:ea typeface="楷体_GB2312" pitchFamily="49" charset="-122"/>
              </a:rPr>
              <a:t>整个模型的核心</a:t>
            </a:r>
            <a:r>
              <a:rPr lang="zh-CN" altLang="en-US" sz="2400" b="1" dirty="0">
                <a:ea typeface="楷体_GB2312" pitchFamily="49" charset="-122"/>
              </a:rPr>
              <a:t>。</a:t>
            </a:r>
            <a:r>
              <a:rPr lang="zh-CN" altLang="en-US" sz="2400" dirty="0">
                <a:ea typeface="楷体_GB2312" pitchFamily="49" charset="-122"/>
              </a:rPr>
              <a:t>模型对象的变化通过事件处理通知视图和控制器对象。 </a:t>
            </a:r>
            <a:endParaRPr lang="zh-CN" altLang="en-US" sz="2400" dirty="0">
              <a:ea typeface="楷体_GB2312" pitchFamily="49" charset="-122"/>
            </a:endParaRPr>
          </a:p>
          <a:p>
            <a:pPr marL="457200" indent="-457200">
              <a:lnSpc>
                <a:spcPct val="120000"/>
              </a:lnSpc>
              <a:spcBef>
                <a:spcPct val="20000"/>
              </a:spcBef>
              <a:buFont typeface="+mj-ea"/>
              <a:buAutoNum type="circleNumDbPlain"/>
            </a:pPr>
            <a:r>
              <a:rPr lang="zh-CN" altLang="en-US" sz="2400" b="1" dirty="0">
                <a:solidFill>
                  <a:srgbClr val="3333CC"/>
                </a:solidFill>
                <a:ea typeface="楷体_GB2312" pitchFamily="49" charset="-122"/>
              </a:rPr>
              <a:t>视图对象：</a:t>
            </a:r>
            <a:r>
              <a:rPr lang="zh-CN" altLang="en-US" sz="2400" b="1" dirty="0">
                <a:solidFill>
                  <a:srgbClr val="00B050"/>
                </a:solidFill>
                <a:ea typeface="楷体_GB2312" pitchFamily="49" charset="-122"/>
              </a:rPr>
              <a:t>代表</a:t>
            </a:r>
            <a:r>
              <a:rPr lang="en-US" altLang="zh-CN" sz="2400" b="1" dirty="0">
                <a:solidFill>
                  <a:srgbClr val="00B050"/>
                </a:solidFill>
                <a:ea typeface="楷体_GB2312" pitchFamily="49" charset="-122"/>
              </a:rPr>
              <a:t>GUI</a:t>
            </a:r>
            <a:r>
              <a:rPr lang="zh-CN" altLang="en-US" sz="2400" b="1" dirty="0">
                <a:solidFill>
                  <a:srgbClr val="00B050"/>
                </a:solidFill>
                <a:ea typeface="楷体_GB2312" pitchFamily="49" charset="-122"/>
              </a:rPr>
              <a:t>对象</a:t>
            </a:r>
            <a:r>
              <a:rPr lang="zh-CN" altLang="en-US" sz="2400" dirty="0">
                <a:ea typeface="楷体_GB2312" pitchFamily="49" charset="-122"/>
              </a:rPr>
              <a:t>，并以用户需要的格式表示模型状态，是交互系统与外界的接口。视图对象可以包含子视图，子视图用于显示模型的不同部分。通常，每个视图对象对应一个控制器对象。</a:t>
            </a:r>
            <a:endParaRPr lang="en-US" altLang="zh-CN" sz="2400" dirty="0">
              <a:ea typeface="楷体_GB2312" pitchFamily="49" charset="-122"/>
            </a:endParaRPr>
          </a:p>
          <a:p>
            <a:pPr marL="457200" indent="-457200">
              <a:lnSpc>
                <a:spcPct val="120000"/>
              </a:lnSpc>
              <a:spcBef>
                <a:spcPct val="20000"/>
              </a:spcBef>
              <a:buFont typeface="+mj-ea"/>
              <a:buAutoNum type="circleNumDbPlain"/>
            </a:pPr>
            <a:r>
              <a:rPr lang="zh-CN" altLang="en-US" sz="2400" b="1" dirty="0">
                <a:solidFill>
                  <a:srgbClr val="3333CC"/>
                </a:solidFill>
                <a:ea typeface="楷体_GB2312" pitchFamily="49" charset="-122"/>
              </a:rPr>
              <a:t>控制器对象：</a:t>
            </a:r>
            <a:r>
              <a:rPr lang="zh-CN" altLang="en-US" sz="2400" b="1" dirty="0">
                <a:solidFill>
                  <a:srgbClr val="00B050"/>
                </a:solidFill>
                <a:ea typeface="楷体_GB2312" pitchFamily="49" charset="-122"/>
              </a:rPr>
              <a:t>代表鼠标和键盘事件</a:t>
            </a:r>
            <a:r>
              <a:rPr lang="zh-CN" altLang="en-US" sz="2400" dirty="0">
                <a:ea typeface="楷体_GB2312" pitchFamily="49" charset="-122"/>
              </a:rPr>
              <a:t>。它处理用户的输入行为并给模型发送业务事件，再将业务事件解析为模型应执行的动作；模型的更新与修改也将通过控制器来通知视图，从而保持各个视图与模型的一致性。</a:t>
            </a:r>
            <a:endParaRPr lang="zh-CN" altLang="en-US" sz="2400" dirty="0">
              <a:ea typeface="楷体_GB2312" pitchFamily="49" charset="-122"/>
            </a:endParaRPr>
          </a:p>
          <a:p>
            <a:pPr marL="457200" indent="-457200">
              <a:lnSpc>
                <a:spcPct val="120000"/>
              </a:lnSpc>
              <a:spcBef>
                <a:spcPct val="20000"/>
              </a:spcBef>
              <a:buFont typeface="+mj-ea"/>
              <a:buAutoNum type="circleNumDbPlain"/>
            </a:pPr>
            <a:endParaRPr lang="zh-CN" altLang="en-US" sz="2400" b="1"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latin typeface="+mn-lt"/>
              </a:rPr>
              <a:t>1.2 </a:t>
            </a:r>
            <a:r>
              <a:rPr lang="zh-CN" altLang="en-US" sz="3200" b="1" kern="0" dirty="0">
                <a:latin typeface="+mn-lt"/>
              </a:rPr>
              <a:t>软件危机与软件工程</a:t>
            </a:r>
            <a:endParaRPr lang="zh-CN" altLang="en-US" sz="3200" b="1" kern="0" dirty="0">
              <a:latin typeface="+mn-lt"/>
            </a:endParaRPr>
          </a:p>
          <a:p>
            <a:pPr marL="342900" indent="-342900">
              <a:spcBef>
                <a:spcPct val="20000"/>
              </a:spcBef>
              <a:defRPr/>
            </a:pPr>
            <a:r>
              <a:rPr lang="en-US" altLang="zh-CN" sz="3200" b="1" kern="0" dirty="0">
                <a:solidFill>
                  <a:srgbClr val="C00000"/>
                </a:solidFill>
                <a:latin typeface="+mn-lt"/>
              </a:rPr>
              <a:t>1.3 </a:t>
            </a:r>
            <a:r>
              <a:rPr lang="zh-CN" altLang="en-US" sz="3200" b="1" kern="0" dirty="0">
                <a:solidFill>
                  <a:srgbClr val="C00000"/>
                </a:solidFill>
                <a:latin typeface="+mn-lt"/>
              </a:rPr>
              <a:t>系统工程的目标</a:t>
            </a:r>
            <a:endParaRPr lang="zh-CN" altLang="en-US"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1.4 </a:t>
            </a:r>
            <a:r>
              <a:rPr lang="zh-CN" altLang="en-US" sz="3200" b="1" kern="0" dirty="0">
                <a:solidFill>
                  <a:srgbClr val="002060"/>
                </a:solidFill>
                <a:latin typeface="+mn-lt"/>
              </a:rPr>
              <a:t>软件生存期</a:t>
            </a:r>
            <a:r>
              <a:rPr lang="zh-CN" altLang="en-US" sz="3200" b="1" kern="0" dirty="0"/>
              <a:t>与软件生存模型</a:t>
            </a:r>
            <a:endParaRPr lang="zh-CN" altLang="en-US"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1.5 </a:t>
            </a:r>
            <a:r>
              <a:rPr lang="zh-CN" altLang="en-US" sz="3200" b="1" kern="0" dirty="0">
                <a:solidFill>
                  <a:srgbClr val="002060"/>
                </a:solidFill>
                <a:latin typeface="+mn-lt"/>
              </a:rPr>
              <a:t>软件工程方法概述</a:t>
            </a:r>
            <a:endParaRPr lang="en-US" altLang="zh-CN"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p:txBody>
          <a:bodyPr/>
          <a:lstStyle/>
          <a:p>
            <a:pPr eaLnBrk="1" hangingPunct="1">
              <a:lnSpc>
                <a:spcPct val="110000"/>
              </a:lnSpc>
              <a:buFontTx/>
              <a:buNone/>
            </a:pPr>
            <a:r>
              <a:rPr lang="en-US" altLang="zh-CN" sz="2800" b="1" dirty="0">
                <a:solidFill>
                  <a:srgbClr val="C00000"/>
                </a:solidFill>
                <a:latin typeface="楷体_GB2312" pitchFamily="49" charset="-122"/>
                <a:ea typeface="楷体_GB2312" pitchFamily="49" charset="-122"/>
              </a:rPr>
              <a:t>MVC</a:t>
            </a:r>
            <a:r>
              <a:rPr lang="zh-CN" altLang="en-US" sz="2800" b="1" dirty="0">
                <a:solidFill>
                  <a:srgbClr val="C00000"/>
                </a:solidFill>
                <a:latin typeface="楷体_GB2312" pitchFamily="49" charset="-122"/>
                <a:ea typeface="楷体_GB2312" pitchFamily="49" charset="-122"/>
              </a:rPr>
              <a:t>的处理过程为：</a:t>
            </a:r>
            <a:endParaRPr lang="en-US" altLang="zh-CN" sz="2800" b="1" dirty="0">
              <a:solidFill>
                <a:srgbClr val="C00000"/>
              </a:solidFill>
              <a:latin typeface="楷体_GB2312" pitchFamily="49" charset="-122"/>
              <a:ea typeface="楷体_GB2312" pitchFamily="49" charset="-122"/>
            </a:endParaRPr>
          </a:p>
          <a:p>
            <a:pPr marL="635000" indent="-457200" eaLnBrk="1" hangingPunct="1">
              <a:lnSpc>
                <a:spcPct val="110000"/>
              </a:lnSpc>
              <a:buFont typeface="+mj-ea"/>
              <a:buAutoNum type="circleNumDbPlain"/>
            </a:pPr>
            <a:r>
              <a:rPr lang="zh-CN" altLang="en-US" sz="2400" dirty="0">
                <a:latin typeface="宋体" panose="02010600030101010101" pitchFamily="2" charset="-122"/>
                <a:ea typeface="宋体" panose="02010600030101010101" pitchFamily="2" charset="-122"/>
              </a:rPr>
              <a:t>首先控制器接收用户的请求，并决定应该调用哪个模型来进行处理；</a:t>
            </a:r>
            <a:endParaRPr lang="en-US" altLang="zh-CN" sz="2400" dirty="0">
              <a:latin typeface="宋体" panose="02010600030101010101" pitchFamily="2" charset="-122"/>
              <a:ea typeface="宋体" panose="02010600030101010101" pitchFamily="2" charset="-122"/>
            </a:endParaRPr>
          </a:p>
          <a:p>
            <a:pPr marL="635000" indent="-457200" eaLnBrk="1" hangingPunct="1">
              <a:lnSpc>
                <a:spcPct val="110000"/>
              </a:lnSpc>
              <a:buFont typeface="+mj-ea"/>
              <a:buAutoNum type="circleNumDbPlain"/>
            </a:pPr>
            <a:r>
              <a:rPr lang="zh-CN" altLang="en-US" sz="2400" dirty="0">
                <a:latin typeface="宋体" panose="02010600030101010101" pitchFamily="2" charset="-122"/>
                <a:ea typeface="宋体" panose="02010600030101010101" pitchFamily="2" charset="-122"/>
              </a:rPr>
              <a:t>然后模型用业务逻辑来处理用户的请求并返回数据；</a:t>
            </a:r>
            <a:endParaRPr lang="en-US" altLang="zh-CN" sz="2400" dirty="0">
              <a:latin typeface="宋体" panose="02010600030101010101" pitchFamily="2" charset="-122"/>
              <a:ea typeface="宋体" panose="02010600030101010101" pitchFamily="2" charset="-122"/>
            </a:endParaRPr>
          </a:p>
          <a:p>
            <a:pPr marL="635000" indent="-457200" eaLnBrk="1" hangingPunct="1">
              <a:lnSpc>
                <a:spcPct val="110000"/>
              </a:lnSpc>
              <a:spcAft>
                <a:spcPts val="1200"/>
              </a:spcAft>
              <a:buFont typeface="+mj-ea"/>
              <a:buAutoNum type="circleNumDbPlain"/>
            </a:pPr>
            <a:r>
              <a:rPr lang="zh-CN" altLang="en-US" sz="2400" dirty="0">
                <a:latin typeface="宋体" panose="02010600030101010101" pitchFamily="2" charset="-122"/>
                <a:ea typeface="宋体" panose="02010600030101010101" pitchFamily="2" charset="-122"/>
              </a:rPr>
              <a:t>最后控制器用相应的视图格式化模型返回的数据，并通过表示层呈现给用户。</a:t>
            </a:r>
            <a:endParaRPr lang="zh-CN" altLang="en-US" sz="2400" dirty="0">
              <a:latin typeface="宋体" panose="02010600030101010101" pitchFamily="2" charset="-122"/>
              <a:ea typeface="宋体" panose="02010600030101010101" pitchFamily="2" charset="-122"/>
            </a:endParaRPr>
          </a:p>
          <a:p>
            <a:pPr marL="0" indent="177800" eaLnBrk="1" hangingPunct="1">
              <a:lnSpc>
                <a:spcPct val="110000"/>
              </a:lnSpc>
              <a:buNone/>
            </a:pPr>
            <a:r>
              <a:rPr lang="zh-CN" altLang="en-US" sz="2400" dirty="0">
                <a:latin typeface="宋体" panose="02010600030101010101" pitchFamily="2" charset="-122"/>
                <a:ea typeface="宋体" panose="02010600030101010101" pitchFamily="2" charset="-122"/>
              </a:rPr>
              <a:t>  其中，模型是核心数据和功能，视图只关心显示数据，控制只关心用户输入，这种结构由于将数据和业务规则从表示层分开，因此</a:t>
            </a:r>
            <a:r>
              <a:rPr lang="zh-CN" altLang="en-US" sz="2400" dirty="0">
                <a:solidFill>
                  <a:srgbClr val="3366FF"/>
                </a:solidFill>
                <a:latin typeface="宋体" panose="02010600030101010101" pitchFamily="2" charset="-122"/>
                <a:ea typeface="宋体" panose="02010600030101010101" pitchFamily="2" charset="-122"/>
              </a:rPr>
              <a:t>可以最大化地重用代码</a:t>
            </a:r>
            <a:r>
              <a:rPr lang="zh-CN" altLang="en-US" sz="2400" dirty="0">
                <a:latin typeface="宋体" panose="02010600030101010101" pitchFamily="2" charset="-122"/>
                <a:ea typeface="宋体" panose="02010600030101010101" pitchFamily="2" charset="-122"/>
              </a:rPr>
              <a:t>。</a:t>
            </a:r>
            <a:r>
              <a:rPr lang="zh-CN" altLang="en-US" sz="2400" b="0" dirty="0">
                <a:latin typeface="宋体" panose="02010600030101010101" pitchFamily="2" charset="-122"/>
                <a:ea typeface="宋体" panose="02010600030101010101" pitchFamily="2" charset="-122"/>
              </a:rPr>
              <a:t> </a:t>
            </a:r>
            <a:endParaRPr lang="zh-CN" altLang="en-US" sz="2400" b="0" dirty="0">
              <a:latin typeface="宋体" panose="02010600030101010101" pitchFamily="2" charset="-122"/>
              <a:ea typeface="宋体" panose="02010600030101010101" pitchFamily="2" charset="-122"/>
            </a:endParaRPr>
          </a:p>
          <a:p>
            <a:pPr marL="635000" indent="-457200" eaLnBrk="1" hangingPunct="1">
              <a:buFont typeface="+mj-ea"/>
              <a:buAutoNum type="circleNumDbPlain"/>
            </a:pPr>
            <a:endParaRPr lang="en-US" altLang="zh-CN" sz="24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68313" y="2133599"/>
            <a:ext cx="8135937" cy="1152525"/>
          </a:xfrm>
        </p:spPr>
        <p:txBody>
          <a:bodyPr/>
          <a:lstStyle/>
          <a:p>
            <a:pPr eaLnBrk="1" hangingPunct="1">
              <a:lnSpc>
                <a:spcPct val="120000"/>
              </a:lnSpc>
              <a:buFontTx/>
              <a:buNone/>
            </a:pPr>
            <a:r>
              <a:rPr lang="en-US" altLang="zh-CN" sz="2400" dirty="0">
                <a:ea typeface="楷体_GB2312" pitchFamily="49" charset="-122"/>
              </a:rPr>
              <a:t>    J2EE</a:t>
            </a:r>
            <a:r>
              <a:rPr lang="zh-CN" altLang="en-US" sz="2400" dirty="0">
                <a:ea typeface="楷体_GB2312" pitchFamily="49" charset="-122"/>
              </a:rPr>
              <a:t>的核心体系结构就是在</a:t>
            </a:r>
            <a:r>
              <a:rPr lang="en-US" altLang="zh-CN" sz="2400" dirty="0">
                <a:ea typeface="楷体_GB2312" pitchFamily="49" charset="-122"/>
              </a:rPr>
              <a:t>MVC</a:t>
            </a:r>
            <a:r>
              <a:rPr lang="zh-CN" altLang="en-US" sz="2400" dirty="0">
                <a:ea typeface="楷体_GB2312" pitchFamily="49" charset="-122"/>
              </a:rPr>
              <a:t>框架的基础上进行扩展</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得到的。</a:t>
            </a:r>
            <a:endParaRPr lang="zh-CN" altLang="en-US" dirty="0">
              <a:ea typeface="楷体_GB2312" pitchFamily="49" charset="-122"/>
            </a:endParaRPr>
          </a:p>
        </p:txBody>
      </p:sp>
      <p:sp>
        <p:nvSpPr>
          <p:cNvPr id="5125" name="Rectangle 9"/>
          <p:cNvSpPr>
            <a:spLocks noChangeArrowheads="1"/>
          </p:cNvSpPr>
          <p:nvPr/>
        </p:nvSpPr>
        <p:spPr bwMode="auto">
          <a:xfrm>
            <a:off x="468313" y="1423978"/>
            <a:ext cx="8229600" cy="576262"/>
          </a:xfrm>
          <a:prstGeom prst="rect">
            <a:avLst/>
          </a:prstGeom>
          <a:noFill/>
          <a:ln w="9525">
            <a:noFill/>
            <a:miter lim="800000"/>
          </a:ln>
        </p:spPr>
        <p:txBody>
          <a:bodyPr/>
          <a:lstStyle/>
          <a:p>
            <a:pPr marL="571500" indent="-571500">
              <a:spcBef>
                <a:spcPct val="20000"/>
              </a:spcBef>
              <a:buFont typeface="+mj-lt"/>
              <a:buAutoNum type="romanUcPeriod" startAt="2"/>
            </a:pPr>
            <a:r>
              <a:rPr lang="en-US" altLang="zh-CN" sz="3200" b="1" dirty="0">
                <a:solidFill>
                  <a:srgbClr val="CC0000"/>
                </a:solidFill>
                <a:ea typeface="楷体_GB2312" pitchFamily="49" charset="-122"/>
              </a:rPr>
              <a:t>J2EE</a:t>
            </a:r>
            <a:r>
              <a:rPr lang="zh-CN" altLang="en-US" sz="3200" b="1" dirty="0">
                <a:solidFill>
                  <a:srgbClr val="CC0000"/>
                </a:solidFill>
                <a:ea typeface="楷体_GB2312" pitchFamily="49" charset="-122"/>
              </a:rPr>
              <a:t>体系结构框架</a:t>
            </a:r>
            <a:r>
              <a:rPr lang="zh-CN" altLang="en-US" sz="3200" b="1" dirty="0"/>
              <a:t>  </a:t>
            </a:r>
            <a:endParaRPr lang="zh-CN" altLang="en-US" sz="3200" b="1" dirty="0"/>
          </a:p>
        </p:txBody>
      </p:sp>
      <p:sp>
        <p:nvSpPr>
          <p:cNvPr id="5126" name="Rectangle 11"/>
          <p:cNvSpPr>
            <a:spLocks noChangeArrowheads="1"/>
          </p:cNvSpPr>
          <p:nvPr/>
        </p:nvSpPr>
        <p:spPr bwMode="auto">
          <a:xfrm>
            <a:off x="0" y="2638425"/>
            <a:ext cx="9144000" cy="0"/>
          </a:xfrm>
          <a:prstGeom prst="rect">
            <a:avLst/>
          </a:prstGeom>
          <a:noFill/>
          <a:ln w="9525">
            <a:noFill/>
            <a:miter lim="800000"/>
          </a:ln>
        </p:spPr>
        <p:txBody>
          <a:bodyPr wrap="none" anchor="ctr">
            <a:spAutoFit/>
          </a:bodyPr>
          <a:lstStyle/>
          <a:p>
            <a:endParaRPr lang="zh-CN" altLang="en-US"/>
          </a:p>
        </p:txBody>
      </p:sp>
      <p:graphicFrame>
        <p:nvGraphicFramePr>
          <p:cNvPr id="5122" name="Object 10"/>
          <p:cNvGraphicFramePr>
            <a:graphicFrameLocks noChangeAspect="1"/>
          </p:cNvGraphicFramePr>
          <p:nvPr/>
        </p:nvGraphicFramePr>
        <p:xfrm>
          <a:off x="755650" y="3214686"/>
          <a:ext cx="7561263" cy="2643187"/>
        </p:xfrm>
        <a:graphic>
          <a:graphicData uri="http://schemas.openxmlformats.org/presentationml/2006/ole">
            <mc:AlternateContent xmlns:mc="http://schemas.openxmlformats.org/markup-compatibility/2006">
              <mc:Choice xmlns:v="urn:schemas-microsoft-com:vml" Requires="v">
                <p:oleObj spid="_x0000_s5131" name="图片" r:id="rId1" imgW="59855100" imgH="20878800" progId="Word.Picture.8">
                  <p:embed/>
                </p:oleObj>
              </mc:Choice>
              <mc:Fallback>
                <p:oleObj name="图片" r:id="rId1" imgW="59855100" imgH="20878800" progId="Word.Picture.8">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214686"/>
                        <a:ext cx="7561263" cy="2643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7" name="Rectangle 12"/>
          <p:cNvSpPr>
            <a:spLocks noChangeArrowheads="1"/>
          </p:cNvSpPr>
          <p:nvPr/>
        </p:nvSpPr>
        <p:spPr bwMode="auto">
          <a:xfrm>
            <a:off x="2771775" y="5929330"/>
            <a:ext cx="3751263" cy="457200"/>
          </a:xfrm>
          <a:prstGeom prst="rect">
            <a:avLst/>
          </a:prstGeom>
          <a:noFill/>
          <a:ln w="9525">
            <a:noFill/>
            <a:miter lim="800000"/>
          </a:ln>
        </p:spPr>
        <p:txBody>
          <a:bodyPr wrap="none" anchor="ctr">
            <a:spAutoFit/>
          </a:bodyPr>
          <a:lstStyle/>
          <a:p>
            <a:r>
              <a:rPr lang="en-US" altLang="zh-CN" sz="2400" b="1" dirty="0">
                <a:ea typeface="楷体_GB2312" pitchFamily="49" charset="-122"/>
              </a:rPr>
              <a:t>J2EE</a:t>
            </a:r>
            <a:r>
              <a:rPr lang="zh-CN" altLang="en-US" sz="2400" b="1" dirty="0">
                <a:ea typeface="楷体_GB2312" pitchFamily="49" charset="-122"/>
              </a:rPr>
              <a:t>的核心体系结构框架</a:t>
            </a:r>
            <a:r>
              <a:rPr lang="zh-CN" altLang="en-US" dirty="0"/>
              <a:t> </a:t>
            </a:r>
            <a:endParaRPr lang="zh-CN" altLang="en-US" dirty="0"/>
          </a:p>
        </p:txBody>
      </p:sp>
      <p:sp>
        <p:nvSpPr>
          <p:cNvPr id="8"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9" name="灯片编号占位符 8"/>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28596" y="3000372"/>
            <a:ext cx="8207375" cy="3268587"/>
          </a:xfrm>
          <a:prstGeom prst="rect">
            <a:avLst/>
          </a:prstGeom>
          <a:noFill/>
          <a:ln w="9525">
            <a:noFill/>
            <a:miter lim="800000"/>
          </a:ln>
        </p:spPr>
        <p:txBody>
          <a:bodyPr>
            <a:spAutoFit/>
          </a:bodyPr>
          <a:lstStyle/>
          <a:p>
            <a:pPr marL="342900" indent="-342900">
              <a:lnSpc>
                <a:spcPct val="120000"/>
              </a:lnSpc>
              <a:spcBef>
                <a:spcPct val="20000"/>
              </a:spcBef>
              <a:buFontTx/>
              <a:buChar char="•"/>
            </a:pPr>
            <a:r>
              <a:rPr lang="zh-CN" altLang="en-US" sz="2400" b="1" dirty="0">
                <a:solidFill>
                  <a:srgbClr val="C00000"/>
                </a:solidFill>
                <a:ea typeface="楷体_GB2312" pitchFamily="49" charset="-122"/>
              </a:rPr>
              <a:t>客户层：</a:t>
            </a:r>
            <a:r>
              <a:rPr lang="zh-CN" altLang="en-US" sz="2400" dirty="0">
                <a:solidFill>
                  <a:srgbClr val="3366FF"/>
                </a:solidFill>
                <a:ea typeface="楷体_GB2312" pitchFamily="49" charset="-122"/>
              </a:rPr>
              <a:t>用户通过客户层与系统交互</a:t>
            </a:r>
            <a:r>
              <a:rPr lang="zh-CN" altLang="en-US" sz="2400" dirty="0">
                <a:ea typeface="楷体_GB2312" pitchFamily="49" charset="-122"/>
              </a:rPr>
              <a:t>。该层可以是各种类型的客户端。例如，可编程客户端（如基于</a:t>
            </a:r>
            <a:r>
              <a:rPr lang="en-US" altLang="zh-CN" sz="2400" dirty="0">
                <a:ea typeface="楷体_GB2312" pitchFamily="49" charset="-122"/>
              </a:rPr>
              <a:t>Java Swing</a:t>
            </a:r>
            <a:r>
              <a:rPr lang="zh-CN" altLang="en-US" sz="2400" dirty="0">
                <a:ea typeface="楷体_GB2312" pitchFamily="49" charset="-122"/>
              </a:rPr>
              <a:t>的客户端或</a:t>
            </a:r>
            <a:r>
              <a:rPr lang="en-US" altLang="zh-CN" sz="2400" dirty="0">
                <a:ea typeface="楷体_GB2312" pitchFamily="49" charset="-122"/>
              </a:rPr>
              <a:t>applet</a:t>
            </a:r>
            <a:r>
              <a:rPr lang="zh-CN" altLang="en-US" sz="2400" dirty="0">
                <a:ea typeface="楷体_GB2312" pitchFamily="49" charset="-122"/>
              </a:rPr>
              <a:t>），纯</a:t>
            </a:r>
            <a:r>
              <a:rPr lang="en-US" altLang="zh-CN" sz="2400" dirty="0">
                <a:ea typeface="楷体_GB2312" pitchFamily="49" charset="-122"/>
              </a:rPr>
              <a:t>Web</a:t>
            </a:r>
            <a:r>
              <a:rPr lang="zh-CN" altLang="en-US" sz="2400" dirty="0">
                <a:ea typeface="楷体_GB2312" pitchFamily="49" charset="-122"/>
              </a:rPr>
              <a:t>浏览器客户端，</a:t>
            </a:r>
            <a:r>
              <a:rPr lang="en-US" altLang="zh-CN" sz="2400" dirty="0">
                <a:ea typeface="楷体_GB2312" pitchFamily="49" charset="-122"/>
              </a:rPr>
              <a:t>WML</a:t>
            </a:r>
            <a:r>
              <a:rPr lang="zh-CN" altLang="en-US" sz="2400" dirty="0">
                <a:ea typeface="楷体_GB2312" pitchFamily="49" charset="-122"/>
              </a:rPr>
              <a:t>移动客户端等。 </a:t>
            </a:r>
            <a:endParaRPr lang="zh-CN" altLang="en-US" sz="2400" dirty="0">
              <a:ea typeface="楷体_GB2312" pitchFamily="49" charset="-122"/>
            </a:endParaRPr>
          </a:p>
          <a:p>
            <a:pPr marL="342900" indent="-342900">
              <a:lnSpc>
                <a:spcPct val="120000"/>
              </a:lnSpc>
              <a:spcBef>
                <a:spcPct val="20000"/>
              </a:spcBef>
              <a:buFontTx/>
              <a:buChar char="•"/>
            </a:pPr>
            <a:r>
              <a:rPr lang="zh-CN" altLang="en-US" sz="2400" b="1" dirty="0">
                <a:solidFill>
                  <a:srgbClr val="C00000"/>
                </a:solidFill>
                <a:ea typeface="楷体_GB2312" pitchFamily="49" charset="-122"/>
              </a:rPr>
              <a:t>资源层：</a:t>
            </a:r>
            <a:r>
              <a:rPr lang="zh-CN" altLang="en-US" sz="2400" dirty="0">
                <a:ea typeface="楷体_GB2312" pitchFamily="49" charset="-122"/>
              </a:rPr>
              <a:t>资源层可以是</a:t>
            </a:r>
            <a:r>
              <a:rPr lang="zh-CN" altLang="en-US" sz="2400" dirty="0">
                <a:solidFill>
                  <a:srgbClr val="3366FF"/>
                </a:solidFill>
                <a:ea typeface="楷体_GB2312" pitchFamily="49" charset="-122"/>
              </a:rPr>
              <a:t>企业数据库</a:t>
            </a:r>
            <a:r>
              <a:rPr lang="zh-CN" altLang="en-US" sz="2400" dirty="0">
                <a:ea typeface="楷体_GB2312" pitchFamily="49" charset="-122"/>
              </a:rPr>
              <a:t>，电子商务解决方案中的</a:t>
            </a:r>
            <a:r>
              <a:rPr lang="zh-CN" altLang="en-US" sz="2400" dirty="0">
                <a:solidFill>
                  <a:srgbClr val="3366FF"/>
                </a:solidFill>
                <a:ea typeface="楷体_GB2312" pitchFamily="49" charset="-122"/>
              </a:rPr>
              <a:t>外部企业系统</a:t>
            </a:r>
            <a:r>
              <a:rPr lang="zh-CN" altLang="en-US" sz="2400" dirty="0">
                <a:ea typeface="楷体_GB2312" pitchFamily="49" charset="-122"/>
              </a:rPr>
              <a:t>，或者是</a:t>
            </a:r>
            <a:r>
              <a:rPr lang="zh-CN" altLang="en-US" sz="2400" dirty="0">
                <a:solidFill>
                  <a:srgbClr val="3366FF"/>
                </a:solidFill>
                <a:ea typeface="楷体_GB2312" pitchFamily="49" charset="-122"/>
              </a:rPr>
              <a:t>外部</a:t>
            </a:r>
            <a:r>
              <a:rPr lang="en-US" altLang="zh-CN" sz="2400" dirty="0">
                <a:solidFill>
                  <a:srgbClr val="3366FF"/>
                </a:solidFill>
                <a:ea typeface="楷体_GB2312" pitchFamily="49" charset="-122"/>
              </a:rPr>
              <a:t>SOA</a:t>
            </a:r>
            <a:r>
              <a:rPr lang="zh-CN" altLang="en-US" sz="2400" dirty="0">
                <a:solidFill>
                  <a:srgbClr val="3366FF"/>
                </a:solidFill>
                <a:ea typeface="楷体_GB2312" pitchFamily="49" charset="-122"/>
              </a:rPr>
              <a:t>服务</a:t>
            </a:r>
            <a:r>
              <a:rPr lang="zh-CN" altLang="en-US" sz="2400" dirty="0">
                <a:ea typeface="楷体_GB2312" pitchFamily="49" charset="-122"/>
              </a:rPr>
              <a:t>。数据可以分布在多个服务器上。 </a:t>
            </a:r>
            <a:endParaRPr lang="zh-CN" altLang="en-US" sz="2400" dirty="0">
              <a:ea typeface="楷体_GB2312" pitchFamily="49" charset="-122"/>
            </a:endParaRPr>
          </a:p>
        </p:txBody>
      </p:sp>
      <p:sp>
        <p:nvSpPr>
          <p:cNvPr id="57347" name="Text Box 8"/>
          <p:cNvSpPr txBox="1">
            <a:spLocks noChangeArrowheads="1"/>
          </p:cNvSpPr>
          <p:nvPr/>
        </p:nvSpPr>
        <p:spPr bwMode="auto">
          <a:xfrm>
            <a:off x="468313" y="1522409"/>
            <a:ext cx="8207375" cy="1421928"/>
          </a:xfrm>
          <a:prstGeom prst="rect">
            <a:avLst/>
          </a:prstGeom>
          <a:noFill/>
          <a:ln w="9525">
            <a:noFill/>
            <a:miter lim="800000"/>
          </a:ln>
        </p:spPr>
        <p:txBody>
          <a:bodyPr>
            <a:spAutoFit/>
          </a:bodyPr>
          <a:lstStyle/>
          <a:p>
            <a:pPr>
              <a:lnSpc>
                <a:spcPct val="120000"/>
              </a:lnSpc>
              <a:spcBef>
                <a:spcPct val="20000"/>
              </a:spcBef>
            </a:pPr>
            <a:r>
              <a:rPr lang="en-US" altLang="zh-CN" sz="2400" b="1" dirty="0">
                <a:ea typeface="楷体_GB2312" pitchFamily="49" charset="-122"/>
              </a:rPr>
              <a:t>J2EE</a:t>
            </a:r>
            <a:r>
              <a:rPr lang="zh-CN" altLang="en-US" sz="2400" b="1" dirty="0">
                <a:ea typeface="楷体_GB2312" pitchFamily="49" charset="-122"/>
              </a:rPr>
              <a:t>模型是</a:t>
            </a:r>
            <a:r>
              <a:rPr lang="zh-CN" altLang="en-US" sz="2400" b="1" dirty="0">
                <a:solidFill>
                  <a:srgbClr val="CC0000"/>
                </a:solidFill>
                <a:ea typeface="楷体_GB2312" pitchFamily="49" charset="-122"/>
              </a:rPr>
              <a:t>分层结构</a:t>
            </a:r>
            <a:r>
              <a:rPr lang="zh-CN" altLang="en-US" sz="2400" b="1" dirty="0">
                <a:ea typeface="楷体_GB2312" pitchFamily="49" charset="-122"/>
              </a:rPr>
              <a:t>，中间的</a:t>
            </a:r>
            <a:r>
              <a:rPr lang="en-US" altLang="zh-CN" sz="2400" b="1" dirty="0">
                <a:ea typeface="楷体_GB2312" pitchFamily="49" charset="-122"/>
              </a:rPr>
              <a:t>3</a:t>
            </a:r>
            <a:r>
              <a:rPr lang="zh-CN" altLang="en-US" sz="2400" b="1" dirty="0">
                <a:ea typeface="楷体_GB2312" pitchFamily="49" charset="-122"/>
              </a:rPr>
              <a:t>层（表示层，业务层，集成层）包含应用程序构件，客户层和资源层处于应用程序的外围。</a:t>
            </a:r>
            <a:r>
              <a:rPr lang="zh-CN" altLang="en-US" dirty="0"/>
              <a:t> </a:t>
            </a:r>
            <a:endParaRPr lang="zh-CN" altLang="en-US" dirty="0"/>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pPr>
              <a:defRPr/>
            </a:pPr>
            <a:fld id="{AC161BEA-7524-4172-8007-84AC25511AC3}" type="slidenum">
              <a:rPr lang="en-US" altLang="zh-CN" smtClean="0"/>
            </a:fld>
            <a:endParaRPr lang="en-US" altLang="zh-CN"/>
          </a:p>
        </p:txBody>
      </p:sp>
    </p:spTree>
  </p:cSld>
  <p:clrMapOvr>
    <a:masterClrMapping/>
  </p:clrMapOvr>
  <p:transition>
    <p:random/>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body" idx="1"/>
          </p:nvPr>
        </p:nvSpPr>
        <p:spPr>
          <a:xfrm>
            <a:off x="468313" y="1458935"/>
            <a:ext cx="8135937" cy="5113337"/>
          </a:xfrm>
        </p:spPr>
        <p:txBody>
          <a:bodyPr/>
          <a:lstStyle/>
          <a:p>
            <a:pPr eaLnBrk="1" hangingPunct="1">
              <a:lnSpc>
                <a:spcPct val="150000"/>
              </a:lnSpc>
              <a:spcAft>
                <a:spcPts val="600"/>
              </a:spcAft>
            </a:pPr>
            <a:r>
              <a:rPr lang="zh-CN" altLang="en-US" sz="2400" b="1" dirty="0">
                <a:solidFill>
                  <a:srgbClr val="C00000"/>
                </a:solidFill>
                <a:latin typeface="宋体" panose="02010600030101010101" pitchFamily="2" charset="-122"/>
                <a:ea typeface="宋体" panose="02010600030101010101" pitchFamily="2" charset="-122"/>
              </a:rPr>
              <a:t>表示层：</a:t>
            </a:r>
            <a:r>
              <a:rPr lang="zh-CN" altLang="en-US" sz="2000" dirty="0">
                <a:solidFill>
                  <a:srgbClr val="3366FF"/>
                </a:solidFill>
                <a:latin typeface="宋体" panose="02010600030101010101" pitchFamily="2" charset="-122"/>
                <a:ea typeface="宋体" panose="02010600030101010101" pitchFamily="2" charset="-122"/>
              </a:rPr>
              <a:t>用户通过表示层来访问应用程序</a:t>
            </a:r>
            <a:r>
              <a:rPr lang="zh-CN" altLang="en-US" sz="2000" dirty="0">
                <a:latin typeface="宋体" panose="02010600030101010101" pitchFamily="2" charset="-122"/>
                <a:ea typeface="宋体" panose="02010600030101010101" pitchFamily="2" charset="-122"/>
              </a:rPr>
              <a:t>。在基于</a:t>
            </a:r>
            <a:r>
              <a:rPr lang="en-US" altLang="zh-CN" sz="2000" dirty="0">
                <a:latin typeface="宋体" panose="02010600030101010101" pitchFamily="2" charset="-122"/>
                <a:ea typeface="宋体" panose="02010600030101010101" pitchFamily="2" charset="-122"/>
              </a:rPr>
              <a:t>Web</a:t>
            </a:r>
            <a:r>
              <a:rPr lang="zh-CN" altLang="en-US" sz="2000" dirty="0">
                <a:latin typeface="宋体" panose="02010600030101010101" pitchFamily="2" charset="-122"/>
                <a:ea typeface="宋体" panose="02010600030101010101" pitchFamily="2" charset="-122"/>
              </a:rPr>
              <a:t>的应用系统中，表示层由用户界面代码和运行于</a:t>
            </a:r>
            <a:r>
              <a:rPr lang="en-US" altLang="zh-CN" sz="2000" dirty="0">
                <a:latin typeface="宋体" panose="02010600030101010101" pitchFamily="2" charset="-122"/>
                <a:ea typeface="宋体" panose="02010600030101010101" pitchFamily="2" charset="-122"/>
              </a:rPr>
              <a:t>Web</a:t>
            </a:r>
            <a:r>
              <a:rPr lang="zh-CN" altLang="en-US" sz="2000" dirty="0">
                <a:latin typeface="宋体" panose="02010600030101010101" pitchFamily="2" charset="-122"/>
                <a:ea typeface="宋体" panose="02010600030101010101" pitchFamily="2" charset="-122"/>
              </a:rPr>
              <a:t>服务器或应用服务器上的过程组成。</a:t>
            </a:r>
            <a:r>
              <a:rPr lang="zh-CN" altLang="en-US" sz="2000" dirty="0">
                <a:solidFill>
                  <a:srgbClr val="3366FF"/>
                </a:solidFill>
                <a:latin typeface="宋体" panose="02010600030101010101" pitchFamily="2" charset="-122"/>
                <a:ea typeface="宋体" panose="02010600030101010101" pitchFamily="2" charset="-122"/>
              </a:rPr>
              <a:t>参考</a:t>
            </a:r>
            <a:r>
              <a:rPr lang="en-US" altLang="zh-CN" sz="2000" dirty="0">
                <a:solidFill>
                  <a:srgbClr val="3366FF"/>
                </a:solidFill>
                <a:latin typeface="宋体" panose="02010600030101010101" pitchFamily="2" charset="-122"/>
                <a:ea typeface="宋体" panose="02010600030101010101" pitchFamily="2" charset="-122"/>
              </a:rPr>
              <a:t>MVC</a:t>
            </a:r>
            <a:r>
              <a:rPr lang="zh-CN" altLang="en-US" sz="2000" dirty="0">
                <a:solidFill>
                  <a:srgbClr val="3366FF"/>
                </a:solidFill>
                <a:latin typeface="宋体" panose="02010600030101010101" pitchFamily="2" charset="-122"/>
                <a:ea typeface="宋体" panose="02010600030101010101" pitchFamily="2" charset="-122"/>
              </a:rPr>
              <a:t>框架，表示层包括视图构件和控制器构件</a:t>
            </a:r>
            <a:r>
              <a:rPr lang="zh-CN" altLang="en-US" sz="2000" dirty="0">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a:p>
            <a:pPr eaLnBrk="1" hangingPunct="1">
              <a:lnSpc>
                <a:spcPct val="150000"/>
              </a:lnSpc>
              <a:spcAft>
                <a:spcPts val="600"/>
              </a:spcAft>
            </a:pPr>
            <a:r>
              <a:rPr lang="zh-CN" altLang="en-US" sz="2400" b="1" dirty="0">
                <a:solidFill>
                  <a:srgbClr val="C00000"/>
                </a:solidFill>
                <a:latin typeface="宋体" panose="02010600030101010101" pitchFamily="2" charset="-122"/>
                <a:ea typeface="宋体" panose="02010600030101010101" pitchFamily="2" charset="-122"/>
              </a:rPr>
              <a:t>业务层：</a:t>
            </a:r>
            <a:r>
              <a:rPr lang="zh-CN" altLang="en-US" sz="2000" dirty="0">
                <a:latin typeface="宋体" panose="02010600030101010101" pitchFamily="2" charset="-122"/>
                <a:ea typeface="宋体" panose="02010600030101010101" pitchFamily="2" charset="-122"/>
              </a:rPr>
              <a:t>业务层包含表示层中的控制器构件没有实现的一部分应用逻辑。它</a:t>
            </a:r>
            <a:r>
              <a:rPr lang="zh-CN" altLang="en-US" sz="2000" dirty="0">
                <a:solidFill>
                  <a:srgbClr val="3366FF"/>
                </a:solidFill>
                <a:latin typeface="宋体" panose="02010600030101010101" pitchFamily="2" charset="-122"/>
                <a:ea typeface="宋体" panose="02010600030101010101" pitchFamily="2" charset="-122"/>
              </a:rPr>
              <a:t>负责确认和执行企业范围内的业务规则和事务</a:t>
            </a:r>
            <a:r>
              <a:rPr lang="zh-CN" altLang="en-US" sz="2000" dirty="0">
                <a:latin typeface="宋体" panose="02010600030101010101" pitchFamily="2" charset="-122"/>
                <a:ea typeface="宋体" panose="02010600030101010101" pitchFamily="2" charset="-122"/>
              </a:rPr>
              <a:t>，</a:t>
            </a:r>
            <a:r>
              <a:rPr lang="zh-CN" altLang="en-US" sz="2000" dirty="0">
                <a:solidFill>
                  <a:srgbClr val="3366FF"/>
                </a:solidFill>
                <a:latin typeface="宋体" panose="02010600030101010101" pitchFamily="2" charset="-122"/>
                <a:ea typeface="宋体" panose="02010600030101010101" pitchFamily="2" charset="-122"/>
              </a:rPr>
              <a:t>并管理从资源层加载到应用程序高速缓存中的业务对象。</a:t>
            </a:r>
            <a:endParaRPr lang="zh-CN" altLang="en-US" sz="2000" dirty="0">
              <a:solidFill>
                <a:srgbClr val="3366FF"/>
              </a:solidFill>
              <a:latin typeface="宋体" panose="02010600030101010101" pitchFamily="2" charset="-122"/>
              <a:ea typeface="宋体" panose="02010600030101010101" pitchFamily="2" charset="-122"/>
            </a:endParaRPr>
          </a:p>
          <a:p>
            <a:pPr eaLnBrk="1" hangingPunct="1">
              <a:lnSpc>
                <a:spcPct val="150000"/>
              </a:lnSpc>
              <a:spcAft>
                <a:spcPts val="600"/>
              </a:spcAft>
            </a:pPr>
            <a:r>
              <a:rPr lang="zh-CN" altLang="en-US" sz="2400" b="1" dirty="0">
                <a:solidFill>
                  <a:srgbClr val="C00000"/>
                </a:solidFill>
                <a:latin typeface="宋体" panose="02010600030101010101" pitchFamily="2" charset="-122"/>
                <a:ea typeface="宋体" panose="02010600030101010101" pitchFamily="2" charset="-122"/>
              </a:rPr>
              <a:t>集成层：</a:t>
            </a:r>
            <a:r>
              <a:rPr lang="zh-CN" altLang="en-US" sz="2000" dirty="0">
                <a:solidFill>
                  <a:srgbClr val="3366FF"/>
                </a:solidFill>
                <a:latin typeface="宋体" panose="02010600030101010101" pitchFamily="2" charset="-122"/>
                <a:ea typeface="宋体" panose="02010600030101010101" pitchFamily="2" charset="-122"/>
              </a:rPr>
              <a:t>集成层负责建立和维护与数据源的连接</a:t>
            </a:r>
            <a:r>
              <a:rPr lang="zh-CN" altLang="en-US" sz="2000" dirty="0">
                <a:latin typeface="宋体" panose="02010600030101010101" pitchFamily="2" charset="-122"/>
                <a:ea typeface="宋体" panose="02010600030101010101" pitchFamily="2" charset="-122"/>
              </a:rPr>
              <a:t>。例如，通过</a:t>
            </a:r>
            <a:r>
              <a:rPr lang="en-US" altLang="zh-CN" sz="2000" dirty="0">
                <a:latin typeface="宋体" panose="02010600030101010101" pitchFamily="2" charset="-122"/>
                <a:ea typeface="宋体" panose="02010600030101010101" pitchFamily="2" charset="-122"/>
              </a:rPr>
              <a:t>JDBC</a:t>
            </a:r>
            <a:r>
              <a:rPr lang="zh-CN" altLang="en-US" sz="2000" dirty="0">
                <a:latin typeface="宋体" panose="02010600030101010101" pitchFamily="2" charset="-122"/>
                <a:ea typeface="宋体" panose="02010600030101010101" pitchFamily="2" charset="-122"/>
              </a:rPr>
              <a:t>与数据库进行通信，利用</a:t>
            </a:r>
            <a:r>
              <a:rPr lang="en-US" altLang="zh-CN" sz="2000" dirty="0">
                <a:latin typeface="宋体" panose="02010600030101010101" pitchFamily="2" charset="-122"/>
                <a:ea typeface="宋体" panose="02010600030101010101" pitchFamily="2" charset="-122"/>
              </a:rPr>
              <a:t>Java</a:t>
            </a:r>
            <a:r>
              <a:rPr lang="zh-CN" altLang="en-US" sz="2000" dirty="0">
                <a:latin typeface="宋体" panose="02010600030101010101" pitchFamily="2" charset="-122"/>
                <a:ea typeface="宋体" panose="02010600030101010101" pitchFamily="2" charset="-122"/>
              </a:rPr>
              <a:t>消息服务（</a:t>
            </a:r>
            <a:r>
              <a:rPr lang="en-US" altLang="zh-CN" sz="2000" dirty="0">
                <a:latin typeface="宋体" panose="02010600030101010101" pitchFamily="2" charset="-122"/>
                <a:ea typeface="宋体" panose="02010600030101010101" pitchFamily="2" charset="-122"/>
              </a:rPr>
              <a:t>JMS</a:t>
            </a:r>
            <a:r>
              <a:rPr lang="zh-CN" altLang="en-US" sz="2000" dirty="0">
                <a:latin typeface="宋体" panose="02010600030101010101" pitchFamily="2" charset="-122"/>
                <a:ea typeface="宋体" panose="02010600030101010101" pitchFamily="2" charset="-122"/>
              </a:rPr>
              <a:t>）与外部系统联合。</a:t>
            </a:r>
            <a:endParaRPr lang="zh-CN" altLang="en-US" sz="20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7"/>
          <p:cNvSpPr txBox="1">
            <a:spLocks noChangeArrowheads="1"/>
          </p:cNvSpPr>
          <p:nvPr/>
        </p:nvSpPr>
        <p:spPr bwMode="auto">
          <a:xfrm>
            <a:off x="468313" y="1949473"/>
            <a:ext cx="8207375" cy="4745915"/>
          </a:xfrm>
          <a:prstGeom prst="rect">
            <a:avLst/>
          </a:prstGeom>
          <a:noFill/>
          <a:ln w="9525">
            <a:noFill/>
            <a:miter lim="800000"/>
          </a:ln>
        </p:spPr>
        <p:txBody>
          <a:bodyPr>
            <a:spAutoFit/>
          </a:bodyPr>
          <a:lstStyle/>
          <a:p>
            <a:pPr>
              <a:lnSpc>
                <a:spcPct val="120000"/>
              </a:lnSpc>
              <a:spcBef>
                <a:spcPct val="20000"/>
              </a:spcBef>
            </a:pPr>
            <a:r>
              <a:rPr lang="zh-CN" altLang="en-US" sz="2800" b="1" dirty="0">
                <a:solidFill>
                  <a:srgbClr val="C00000"/>
                </a:solidFill>
                <a:latin typeface="华文楷体" panose="02010600040101010101" pitchFamily="2" charset="-122"/>
                <a:ea typeface="华文楷体" panose="02010600040101010101" pitchFamily="2" charset="-122"/>
              </a:rPr>
              <a:t>（</a:t>
            </a:r>
            <a:r>
              <a:rPr lang="en-US" altLang="zh-CN" sz="2800" b="1" dirty="0">
                <a:solidFill>
                  <a:srgbClr val="C00000"/>
                </a:solidFill>
                <a:latin typeface="华文楷体" panose="02010600040101010101" pitchFamily="2" charset="-122"/>
                <a:ea typeface="华文楷体" panose="02010600040101010101" pitchFamily="2" charset="-122"/>
              </a:rPr>
              <a:t>1</a:t>
            </a:r>
            <a:r>
              <a:rPr lang="zh-CN" altLang="en-US" sz="2800" b="1" dirty="0">
                <a:solidFill>
                  <a:srgbClr val="C00000"/>
                </a:solidFill>
                <a:latin typeface="华文楷体" panose="02010600040101010101" pitchFamily="2" charset="-122"/>
                <a:ea typeface="华文楷体" panose="02010600040101010101" pitchFamily="2" charset="-122"/>
              </a:rPr>
              <a:t>）</a:t>
            </a:r>
            <a:r>
              <a:rPr lang="en-US" altLang="zh-CN" sz="2800" b="1" dirty="0">
                <a:solidFill>
                  <a:srgbClr val="C00000"/>
                </a:solidFill>
                <a:latin typeface="华文楷体" panose="02010600040101010101" pitchFamily="2" charset="-122"/>
                <a:ea typeface="华文楷体" panose="02010600040101010101" pitchFamily="2" charset="-122"/>
              </a:rPr>
              <a:t>PCMEF</a:t>
            </a:r>
            <a:r>
              <a:rPr lang="zh-CN" altLang="en-US" sz="2800" b="1" dirty="0">
                <a:solidFill>
                  <a:srgbClr val="C00000"/>
                </a:solidFill>
                <a:latin typeface="华文楷体" panose="02010600040101010101" pitchFamily="2" charset="-122"/>
                <a:ea typeface="华文楷体" panose="02010600040101010101" pitchFamily="2" charset="-122"/>
              </a:rPr>
              <a:t>框架</a:t>
            </a:r>
            <a:endParaRPr lang="zh-CN" altLang="en-US" sz="2800" b="1" dirty="0">
              <a:solidFill>
                <a:srgbClr val="C00000"/>
              </a:solidFill>
              <a:latin typeface="华文楷体" panose="02010600040101010101" pitchFamily="2" charset="-122"/>
              <a:ea typeface="华文楷体" panose="02010600040101010101" pitchFamily="2" charset="-122"/>
            </a:endParaRPr>
          </a:p>
          <a:p>
            <a:pPr>
              <a:lnSpc>
                <a:spcPct val="120000"/>
              </a:lnSpc>
              <a:spcBef>
                <a:spcPct val="20000"/>
              </a:spcBef>
            </a:pPr>
            <a:r>
              <a:rPr lang="zh-CN" altLang="en-US" sz="2400" dirty="0">
                <a:solidFill>
                  <a:srgbClr val="3366FF"/>
                </a:solidFill>
                <a:ea typeface="楷体_GB2312" pitchFamily="49" charset="-122"/>
              </a:rPr>
              <a:t>      表示</a:t>
            </a:r>
            <a:r>
              <a:rPr lang="en-US" altLang="zh-CN" sz="2400" dirty="0">
                <a:solidFill>
                  <a:srgbClr val="3366FF"/>
                </a:solidFill>
                <a:ea typeface="楷体_GB2312" pitchFamily="49" charset="-122"/>
              </a:rPr>
              <a:t>—</a:t>
            </a:r>
            <a:r>
              <a:rPr lang="zh-CN" altLang="en-US" sz="2400" dirty="0">
                <a:solidFill>
                  <a:srgbClr val="3366FF"/>
                </a:solidFill>
                <a:ea typeface="楷体_GB2312" pitchFamily="49" charset="-122"/>
              </a:rPr>
              <a:t>控制</a:t>
            </a:r>
            <a:r>
              <a:rPr lang="en-US" altLang="zh-CN" sz="2400" dirty="0">
                <a:solidFill>
                  <a:srgbClr val="3366FF"/>
                </a:solidFill>
                <a:ea typeface="楷体_GB2312" pitchFamily="49" charset="-122"/>
              </a:rPr>
              <a:t>—</a:t>
            </a:r>
            <a:r>
              <a:rPr lang="zh-CN" altLang="en-US" sz="2400" dirty="0">
                <a:solidFill>
                  <a:srgbClr val="3366FF"/>
                </a:solidFill>
                <a:ea typeface="楷体_GB2312" pitchFamily="49" charset="-122"/>
              </a:rPr>
              <a:t>中介者</a:t>
            </a:r>
            <a:r>
              <a:rPr lang="en-US" altLang="zh-CN" sz="2400" dirty="0">
                <a:solidFill>
                  <a:srgbClr val="3366FF"/>
                </a:solidFill>
                <a:ea typeface="楷体_GB2312" pitchFamily="49" charset="-122"/>
              </a:rPr>
              <a:t>—</a:t>
            </a:r>
            <a:r>
              <a:rPr lang="zh-CN" altLang="en-US" sz="2400" dirty="0">
                <a:solidFill>
                  <a:srgbClr val="3366FF"/>
                </a:solidFill>
                <a:ea typeface="楷体_GB2312" pitchFamily="49" charset="-122"/>
              </a:rPr>
              <a:t>实体</a:t>
            </a:r>
            <a:r>
              <a:rPr lang="en-US" altLang="zh-CN" sz="2400" dirty="0">
                <a:solidFill>
                  <a:srgbClr val="3366FF"/>
                </a:solidFill>
                <a:ea typeface="楷体_GB2312" pitchFamily="49" charset="-122"/>
              </a:rPr>
              <a:t>—</a:t>
            </a:r>
            <a:r>
              <a:rPr lang="zh-CN" altLang="en-US" sz="2400" dirty="0">
                <a:solidFill>
                  <a:srgbClr val="3366FF"/>
                </a:solidFill>
                <a:ea typeface="楷体_GB2312" pitchFamily="49" charset="-122"/>
              </a:rPr>
              <a:t>基础（</a:t>
            </a:r>
            <a:r>
              <a:rPr lang="en-US" altLang="zh-CN" sz="2400" dirty="0">
                <a:solidFill>
                  <a:srgbClr val="3366FF"/>
                </a:solidFill>
                <a:ea typeface="楷体_GB2312" pitchFamily="49" charset="-122"/>
              </a:rPr>
              <a:t>presentation-control-mediator-entity-foundation</a:t>
            </a:r>
            <a:r>
              <a:rPr lang="zh-CN" altLang="en-US" sz="2400" dirty="0">
                <a:solidFill>
                  <a:srgbClr val="3366FF"/>
                </a:solidFill>
                <a:ea typeface="楷体_GB2312" pitchFamily="49" charset="-122"/>
              </a:rPr>
              <a:t>，</a:t>
            </a:r>
            <a:r>
              <a:rPr lang="en-US" altLang="zh-CN" sz="2400" dirty="0">
                <a:solidFill>
                  <a:srgbClr val="3366FF"/>
                </a:solidFill>
                <a:ea typeface="楷体_GB2312" pitchFamily="49" charset="-122"/>
              </a:rPr>
              <a:t>PCMEF</a:t>
            </a:r>
            <a:r>
              <a:rPr lang="zh-CN" altLang="en-US" sz="2400" dirty="0">
                <a:solidFill>
                  <a:srgbClr val="3366FF"/>
                </a:solidFill>
                <a:ea typeface="楷体_GB2312" pitchFamily="49" charset="-122"/>
              </a:rPr>
              <a:t>）</a:t>
            </a:r>
            <a:r>
              <a:rPr lang="zh-CN" altLang="en-US" sz="2400" dirty="0">
                <a:ea typeface="楷体_GB2312" pitchFamily="49" charset="-122"/>
              </a:rPr>
              <a:t>是一个</a:t>
            </a:r>
            <a:r>
              <a:rPr lang="zh-CN" altLang="en-US" sz="2400" dirty="0">
                <a:solidFill>
                  <a:srgbClr val="3366FF"/>
                </a:solidFill>
                <a:ea typeface="楷体_GB2312" pitchFamily="49" charset="-122"/>
              </a:rPr>
              <a:t>垂直层次的分层体系结构框架</a:t>
            </a:r>
            <a:r>
              <a:rPr lang="zh-CN" altLang="en-US" sz="2400" dirty="0">
                <a:ea typeface="楷体_GB2312" pitchFamily="49" charset="-122"/>
              </a:rPr>
              <a:t>。每一层是可以包含其他包的包。</a:t>
            </a:r>
            <a:r>
              <a:rPr lang="en-US" altLang="zh-CN" sz="2400" dirty="0">
                <a:ea typeface="楷体_GB2312" pitchFamily="49" charset="-122"/>
              </a:rPr>
              <a:t>PCMEF</a:t>
            </a:r>
            <a:r>
              <a:rPr lang="zh-CN" altLang="en-US" sz="2400" dirty="0">
                <a:ea typeface="楷体_GB2312" pitchFamily="49" charset="-122"/>
              </a:rPr>
              <a:t>框架包含</a:t>
            </a:r>
            <a:r>
              <a:rPr lang="en-US" altLang="zh-CN" sz="2400" dirty="0">
                <a:ea typeface="楷体_GB2312" pitchFamily="49" charset="-122"/>
              </a:rPr>
              <a:t>4</a:t>
            </a:r>
            <a:r>
              <a:rPr lang="zh-CN" altLang="en-US" sz="2400" dirty="0">
                <a:ea typeface="楷体_GB2312" pitchFamily="49" charset="-122"/>
              </a:rPr>
              <a:t>层：表示层、控制层、领域层和基础层。领域层包含两个预定义包：实体（</a:t>
            </a:r>
            <a:r>
              <a:rPr lang="en-US" altLang="zh-CN" sz="2400" dirty="0">
                <a:ea typeface="楷体_GB2312" pitchFamily="49" charset="-122"/>
              </a:rPr>
              <a:t>entity</a:t>
            </a:r>
            <a:r>
              <a:rPr lang="zh-CN" altLang="en-US" sz="2400" dirty="0">
                <a:ea typeface="楷体_GB2312" pitchFamily="49" charset="-122"/>
              </a:rPr>
              <a:t>）包和中介者（</a:t>
            </a:r>
            <a:r>
              <a:rPr lang="en-US" altLang="zh-CN" sz="2400" dirty="0">
                <a:ea typeface="楷体_GB2312" pitchFamily="49" charset="-122"/>
              </a:rPr>
              <a:t>mediator</a:t>
            </a:r>
            <a:r>
              <a:rPr lang="zh-CN" altLang="en-US" sz="2400" dirty="0">
                <a:ea typeface="楷体_GB2312" pitchFamily="49" charset="-122"/>
              </a:rPr>
              <a:t>）包。</a:t>
            </a:r>
            <a:r>
              <a:rPr lang="zh-CN" altLang="en-US" dirty="0"/>
              <a:t> </a:t>
            </a:r>
            <a:endParaRPr lang="zh-CN" altLang="en-US" dirty="0"/>
          </a:p>
          <a:p>
            <a:pPr>
              <a:lnSpc>
                <a:spcPct val="120000"/>
              </a:lnSpc>
              <a:spcBef>
                <a:spcPct val="20000"/>
              </a:spcBef>
            </a:pPr>
            <a:r>
              <a:rPr lang="zh-CN" altLang="en-US" sz="2400" dirty="0">
                <a:ea typeface="楷体_GB2312" pitchFamily="49" charset="-122"/>
              </a:rPr>
              <a:t>      </a:t>
            </a:r>
            <a:r>
              <a:rPr lang="en-US" altLang="zh-CN" sz="2400" dirty="0">
                <a:ea typeface="楷体_GB2312" pitchFamily="49" charset="-122"/>
              </a:rPr>
              <a:t>PCMEF</a:t>
            </a:r>
            <a:r>
              <a:rPr lang="zh-CN" altLang="en-US" sz="2400" dirty="0">
                <a:ea typeface="楷体_GB2312" pitchFamily="49" charset="-122"/>
              </a:rPr>
              <a:t>框架中包的依赖性主要是向下依赖性。表示层依赖于控制层，控制层依赖于领域层，中介者包依赖于实体包和基础层</a:t>
            </a:r>
            <a:r>
              <a:rPr lang="en-US" altLang="zh-CN" sz="2400" dirty="0">
                <a:ea typeface="楷体_GB2312" pitchFamily="49" charset="-122"/>
              </a:rPr>
              <a:t>,  </a:t>
            </a:r>
            <a:r>
              <a:rPr lang="zh-CN" altLang="en-US" sz="2400" dirty="0">
                <a:ea typeface="楷体_GB2312" pitchFamily="49" charset="-122"/>
              </a:rPr>
              <a:t>如下图所示</a:t>
            </a:r>
            <a:r>
              <a:rPr lang="zh-CN" altLang="en-US" dirty="0"/>
              <a:t>。 </a:t>
            </a:r>
            <a:endParaRPr lang="zh-CN" altLang="en-US" dirty="0"/>
          </a:p>
        </p:txBody>
      </p:sp>
      <p:sp>
        <p:nvSpPr>
          <p:cNvPr id="59395" name="Rectangle 9"/>
          <p:cNvSpPr>
            <a:spLocks noChangeArrowheads="1"/>
          </p:cNvSpPr>
          <p:nvPr/>
        </p:nvSpPr>
        <p:spPr bwMode="auto">
          <a:xfrm>
            <a:off x="468313" y="1352540"/>
            <a:ext cx="8229600" cy="576262"/>
          </a:xfrm>
          <a:prstGeom prst="rect">
            <a:avLst/>
          </a:prstGeom>
          <a:noFill/>
          <a:ln w="9525">
            <a:noFill/>
            <a:miter lim="800000"/>
          </a:ln>
        </p:spPr>
        <p:txBody>
          <a:bodyPr/>
          <a:lstStyle/>
          <a:p>
            <a:pPr marL="571500" indent="-571500">
              <a:spcBef>
                <a:spcPct val="20000"/>
              </a:spcBef>
              <a:buFont typeface="+mj-lt"/>
              <a:buAutoNum type="romanUcPeriod" startAt="3"/>
            </a:pPr>
            <a:r>
              <a:rPr lang="en-US" altLang="zh-CN" sz="3200" b="1" dirty="0">
                <a:solidFill>
                  <a:srgbClr val="CC0000"/>
                </a:solidFill>
                <a:ea typeface="楷体_GB2312" pitchFamily="49" charset="-122"/>
              </a:rPr>
              <a:t>PCMEF</a:t>
            </a:r>
            <a:r>
              <a:rPr lang="zh-CN" altLang="en-US" sz="3200" b="1" dirty="0">
                <a:solidFill>
                  <a:srgbClr val="CC0000"/>
                </a:solidFill>
                <a:ea typeface="楷体_GB2312" pitchFamily="49" charset="-122"/>
              </a:rPr>
              <a:t>与</a:t>
            </a:r>
            <a:r>
              <a:rPr lang="en-US" altLang="zh-CN" sz="3200" b="1" dirty="0">
                <a:solidFill>
                  <a:srgbClr val="CC0000"/>
                </a:solidFill>
                <a:ea typeface="楷体_GB2312" pitchFamily="49" charset="-122"/>
              </a:rPr>
              <a:t>PCBMER</a:t>
            </a:r>
            <a:r>
              <a:rPr lang="zh-CN" altLang="en-US" sz="3200" b="1" dirty="0">
                <a:solidFill>
                  <a:srgbClr val="CC0000"/>
                </a:solidFill>
                <a:ea typeface="楷体_GB2312" pitchFamily="49" charset="-122"/>
              </a:rPr>
              <a:t>框架</a:t>
            </a:r>
            <a:r>
              <a:rPr lang="zh-CN" altLang="en-US" sz="3200" b="1" dirty="0"/>
              <a:t>   </a:t>
            </a:r>
            <a:endParaRPr lang="zh-CN" altLang="en-US" sz="3200" b="1" dirty="0"/>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285720" y="1714488"/>
            <a:ext cx="4967287" cy="4587892"/>
          </a:xfrm>
        </p:spPr>
        <p:txBody>
          <a:bodyPr/>
          <a:lstStyle/>
          <a:p>
            <a:pPr eaLnBrk="1" hangingPunct="1">
              <a:lnSpc>
                <a:spcPct val="120000"/>
              </a:lnSpc>
            </a:pPr>
            <a:r>
              <a:rPr lang="zh-CN" altLang="en-US" sz="2400" b="1" dirty="0">
                <a:solidFill>
                  <a:srgbClr val="3366FF"/>
                </a:solidFill>
                <a:ea typeface="楷体_GB2312" pitchFamily="49" charset="-122"/>
              </a:rPr>
              <a:t>表示层</a:t>
            </a:r>
            <a:r>
              <a:rPr lang="en-US" altLang="zh-CN" sz="2400" b="1" dirty="0">
                <a:solidFill>
                  <a:srgbClr val="3366FF"/>
                </a:solidFill>
                <a:ea typeface="楷体_GB2312" pitchFamily="49" charset="-122"/>
              </a:rPr>
              <a:t>:</a:t>
            </a:r>
            <a:r>
              <a:rPr lang="zh-CN" altLang="en-US" sz="2400" dirty="0">
                <a:ea typeface="楷体_GB2312" pitchFamily="49" charset="-122"/>
              </a:rPr>
              <a:t>包含定义</a:t>
            </a:r>
            <a:r>
              <a:rPr lang="en-US" altLang="zh-CN" sz="2400" dirty="0">
                <a:ea typeface="楷体_GB2312" pitchFamily="49" charset="-122"/>
              </a:rPr>
              <a:t>GUI</a:t>
            </a:r>
            <a:r>
              <a:rPr lang="zh-CN" altLang="en-US" sz="2400" dirty="0">
                <a:ea typeface="楷体_GB2312" pitchFamily="49" charset="-122"/>
              </a:rPr>
              <a:t>对象的类。 </a:t>
            </a:r>
            <a:endParaRPr lang="zh-CN" altLang="en-US" sz="2400" dirty="0">
              <a:ea typeface="楷体_GB2312" pitchFamily="49" charset="-122"/>
            </a:endParaRPr>
          </a:p>
          <a:p>
            <a:pPr eaLnBrk="1" hangingPunct="1">
              <a:lnSpc>
                <a:spcPct val="120000"/>
              </a:lnSpc>
            </a:pPr>
            <a:r>
              <a:rPr lang="zh-CN" altLang="en-US" sz="2400" b="1" dirty="0">
                <a:solidFill>
                  <a:srgbClr val="3366FF"/>
                </a:solidFill>
                <a:ea typeface="楷体_GB2312" pitchFamily="49" charset="-122"/>
              </a:rPr>
              <a:t>控制层</a:t>
            </a:r>
            <a:r>
              <a:rPr lang="en-US" altLang="zh-CN" sz="2400" b="1" dirty="0">
                <a:solidFill>
                  <a:srgbClr val="3366FF"/>
                </a:solidFill>
                <a:ea typeface="楷体_GB2312" pitchFamily="49" charset="-122"/>
              </a:rPr>
              <a:t>:</a:t>
            </a:r>
            <a:r>
              <a:rPr lang="zh-CN" altLang="en-US" sz="2400" dirty="0">
                <a:ea typeface="楷体_GB2312" pitchFamily="49" charset="-122"/>
              </a:rPr>
              <a:t>处理表示层的请求，负责大多数程序逻辑、算法、主要计算以及为每个用户维持会话状态。</a:t>
            </a:r>
            <a:r>
              <a:rPr lang="zh-CN" altLang="en-US" sz="2400" dirty="0">
                <a:ea typeface="宋体" panose="02010600030101010101" pitchFamily="2" charset="-122"/>
              </a:rPr>
              <a:t> </a:t>
            </a:r>
            <a:endParaRPr lang="zh-CN" altLang="en-US" sz="2400" dirty="0">
              <a:ea typeface="宋体" panose="02010600030101010101" pitchFamily="2" charset="-122"/>
            </a:endParaRPr>
          </a:p>
          <a:p>
            <a:pPr eaLnBrk="1" hangingPunct="1">
              <a:lnSpc>
                <a:spcPct val="120000"/>
              </a:lnSpc>
            </a:pPr>
            <a:r>
              <a:rPr lang="zh-CN" altLang="en-US" sz="2400" b="1" dirty="0">
                <a:solidFill>
                  <a:srgbClr val="3366FF"/>
                </a:solidFill>
                <a:ea typeface="楷体_GB2312" pitchFamily="49" charset="-122"/>
              </a:rPr>
              <a:t>领域层</a:t>
            </a:r>
            <a:r>
              <a:rPr lang="en-US" altLang="zh-CN" sz="2400" b="1" dirty="0">
                <a:solidFill>
                  <a:srgbClr val="3366FF"/>
                </a:solidFill>
                <a:ea typeface="楷体_GB2312" pitchFamily="49" charset="-122"/>
              </a:rPr>
              <a:t>:</a:t>
            </a:r>
            <a:r>
              <a:rPr lang="zh-CN" altLang="en-US" sz="2400" dirty="0">
                <a:ea typeface="楷体_GB2312" pitchFamily="49" charset="-122"/>
              </a:rPr>
              <a:t>其实体包处理控制请求</a:t>
            </a:r>
            <a:r>
              <a:rPr lang="en-US" altLang="zh-CN" sz="2400" dirty="0">
                <a:ea typeface="楷体_GB2312" pitchFamily="49" charset="-122"/>
              </a:rPr>
              <a:t>,</a:t>
            </a:r>
            <a:r>
              <a:rPr lang="zh-CN" altLang="en-US" sz="2400" dirty="0">
                <a:ea typeface="楷体_GB2312" pitchFamily="49" charset="-122"/>
              </a:rPr>
              <a:t>中介者包用于创建一个协调实体类和基础类的通信通道。 </a:t>
            </a:r>
            <a:endParaRPr lang="zh-CN" altLang="en-US" sz="2400" dirty="0">
              <a:ea typeface="楷体_GB2312" pitchFamily="49" charset="-122"/>
            </a:endParaRPr>
          </a:p>
          <a:p>
            <a:pPr eaLnBrk="1" hangingPunct="1">
              <a:lnSpc>
                <a:spcPct val="120000"/>
              </a:lnSpc>
            </a:pPr>
            <a:r>
              <a:rPr lang="zh-CN" altLang="en-US" sz="2400" b="1" dirty="0">
                <a:solidFill>
                  <a:srgbClr val="3366FF"/>
                </a:solidFill>
                <a:ea typeface="楷体_GB2312" pitchFamily="49" charset="-122"/>
              </a:rPr>
              <a:t>基础层</a:t>
            </a:r>
            <a:r>
              <a:rPr lang="en-US" altLang="zh-CN" sz="2400" b="1" dirty="0">
                <a:solidFill>
                  <a:srgbClr val="3366FF"/>
                </a:solidFill>
                <a:ea typeface="楷体_GB2312" pitchFamily="49" charset="-122"/>
              </a:rPr>
              <a:t>:</a:t>
            </a:r>
            <a:r>
              <a:rPr lang="zh-CN" altLang="en-US" sz="2400" dirty="0">
                <a:ea typeface="楷体_GB2312" pitchFamily="49" charset="-122"/>
              </a:rPr>
              <a:t>负责与数据库和</a:t>
            </a:r>
            <a:r>
              <a:rPr lang="en-US" altLang="zh-CN" sz="2400" dirty="0">
                <a:ea typeface="楷体_GB2312" pitchFamily="49" charset="-122"/>
              </a:rPr>
              <a:t>Web</a:t>
            </a:r>
            <a:r>
              <a:rPr lang="zh-CN" altLang="en-US" sz="2400" dirty="0">
                <a:ea typeface="楷体_GB2312" pitchFamily="49" charset="-122"/>
              </a:rPr>
              <a:t>服务的所有通信。</a:t>
            </a:r>
            <a:r>
              <a:rPr lang="zh-CN" altLang="en-US" sz="2400" dirty="0">
                <a:ea typeface="宋体" panose="02010600030101010101" pitchFamily="2" charset="-122"/>
              </a:rPr>
              <a:t> </a:t>
            </a:r>
            <a:endParaRPr lang="zh-CN" altLang="en-US" sz="2400" dirty="0">
              <a:ea typeface="宋体" panose="02010600030101010101" pitchFamily="2" charset="-122"/>
            </a:endParaRPr>
          </a:p>
        </p:txBody>
      </p:sp>
      <p:pic>
        <p:nvPicPr>
          <p:cNvPr id="60420" name="Picture 5"/>
          <p:cNvPicPr>
            <a:picLocks noChangeAspect="1" noChangeArrowheads="1"/>
          </p:cNvPicPr>
          <p:nvPr/>
        </p:nvPicPr>
        <p:blipFill>
          <a:blip r:embed="rId1"/>
          <a:srcRect b="1987"/>
          <a:stretch>
            <a:fillRect/>
          </a:stretch>
        </p:blipFill>
        <p:spPr bwMode="auto">
          <a:xfrm>
            <a:off x="5818218" y="1428736"/>
            <a:ext cx="3111500" cy="4897437"/>
          </a:xfrm>
          <a:prstGeom prst="rect">
            <a:avLst/>
          </a:prstGeom>
          <a:noFill/>
          <a:ln w="9525">
            <a:noFill/>
            <a:miter lim="800000"/>
            <a:headEnd/>
            <a:tailEnd/>
          </a:ln>
        </p:spPr>
      </p:pic>
      <p:sp>
        <p:nvSpPr>
          <p:cNvPr id="60421" name="Rectangle 6"/>
          <p:cNvSpPr>
            <a:spLocks noChangeArrowheads="1"/>
          </p:cNvSpPr>
          <p:nvPr/>
        </p:nvSpPr>
        <p:spPr bwMode="auto">
          <a:xfrm>
            <a:off x="5857884" y="6215082"/>
            <a:ext cx="1649413" cy="396875"/>
          </a:xfrm>
          <a:prstGeom prst="rect">
            <a:avLst/>
          </a:prstGeom>
          <a:noFill/>
          <a:ln w="9525">
            <a:noFill/>
            <a:miter lim="800000"/>
          </a:ln>
        </p:spPr>
        <p:txBody>
          <a:bodyPr wrap="none" anchor="ctr">
            <a:spAutoFit/>
          </a:bodyPr>
          <a:lstStyle/>
          <a:p>
            <a:r>
              <a:rPr lang="en-US" altLang="zh-CN" sz="2000" b="1" dirty="0">
                <a:ea typeface="楷体_GB2312" pitchFamily="49" charset="-122"/>
              </a:rPr>
              <a:t>PCMEF</a:t>
            </a:r>
            <a:r>
              <a:rPr lang="zh-CN" altLang="en-US" sz="2000" b="1" dirty="0">
                <a:ea typeface="楷体_GB2312" pitchFamily="49" charset="-122"/>
              </a:rPr>
              <a:t>框架</a:t>
            </a:r>
            <a:r>
              <a:rPr lang="zh-CN" altLang="en-US" dirty="0"/>
              <a:t> </a:t>
            </a:r>
            <a:endParaRPr lang="zh-CN" altLang="en-US" dirty="0"/>
          </a:p>
        </p:txBody>
      </p:sp>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7" name="灯片编号占位符 6"/>
          <p:cNvSpPr>
            <a:spLocks noGrp="1"/>
          </p:cNvSpPr>
          <p:nvPr>
            <p:ph type="sldNum" sz="quarter" idx="12"/>
          </p:nvPr>
        </p:nvSpPr>
        <p:spPr>
          <a:xfrm>
            <a:off x="6938994" y="6381774"/>
            <a:ext cx="2133600" cy="476250"/>
          </a:xfrm>
        </p:spPr>
        <p:txBody>
          <a:bodyPr/>
          <a:lstStyle/>
          <a:p>
            <a:fld id="{38DE0820-E4E3-469F-8339-675226DFBBFE}" type="slidenum">
              <a:rPr lang="zh-CN" altLang="en-US" smtClean="0"/>
            </a:fld>
            <a:endParaRPr lang="zh-CN" altLang="en-US" dirty="0"/>
          </a:p>
        </p:txBody>
      </p:sp>
    </p:spTree>
  </p:cSld>
  <p:clrMapOvr>
    <a:masterClrMapping/>
  </p:clrMapOvr>
  <p:transition>
    <p:random/>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9"/>
          <p:cNvSpPr txBox="1">
            <a:spLocks noChangeArrowheads="1"/>
          </p:cNvSpPr>
          <p:nvPr/>
        </p:nvSpPr>
        <p:spPr bwMode="auto">
          <a:xfrm>
            <a:off x="468313" y="1674830"/>
            <a:ext cx="3960811" cy="3785652"/>
          </a:xfrm>
          <a:prstGeom prst="rect">
            <a:avLst/>
          </a:prstGeom>
          <a:noFill/>
          <a:ln w="9525">
            <a:noFill/>
            <a:miter lim="800000"/>
          </a:ln>
        </p:spPr>
        <p:txBody>
          <a:bodyPr wrap="square">
            <a:spAutoFit/>
          </a:bodyPr>
          <a:lstStyle/>
          <a:p>
            <a:pPr>
              <a:lnSpc>
                <a:spcPct val="120000"/>
              </a:lnSpc>
              <a:spcBef>
                <a:spcPct val="20000"/>
              </a:spcBef>
            </a:pPr>
            <a:r>
              <a:rPr lang="zh-CN" altLang="en-US" sz="2800" b="1" dirty="0">
                <a:solidFill>
                  <a:srgbClr val="C00000"/>
                </a:solidFill>
                <a:ea typeface="楷体_GB2312" pitchFamily="49" charset="-122"/>
              </a:rPr>
              <a:t>（</a:t>
            </a:r>
            <a:r>
              <a:rPr lang="en-US" altLang="zh-CN" sz="2800" b="1" dirty="0">
                <a:solidFill>
                  <a:srgbClr val="C00000"/>
                </a:solidFill>
                <a:ea typeface="楷体_GB2312" pitchFamily="49" charset="-122"/>
              </a:rPr>
              <a:t>2</a:t>
            </a:r>
            <a:r>
              <a:rPr lang="zh-CN" altLang="en-US" sz="2800" b="1" dirty="0">
                <a:solidFill>
                  <a:srgbClr val="C00000"/>
                </a:solidFill>
                <a:ea typeface="楷体_GB2312" pitchFamily="49" charset="-122"/>
              </a:rPr>
              <a:t>）</a:t>
            </a:r>
            <a:r>
              <a:rPr lang="en-US" altLang="zh-CN" sz="2800" b="1" dirty="0">
                <a:solidFill>
                  <a:srgbClr val="C00000"/>
                </a:solidFill>
                <a:ea typeface="楷体_GB2312" pitchFamily="49" charset="-122"/>
              </a:rPr>
              <a:t>PCBMER</a:t>
            </a:r>
            <a:r>
              <a:rPr lang="zh-CN" altLang="en-US" sz="2800" b="1" dirty="0">
                <a:solidFill>
                  <a:srgbClr val="C00000"/>
                </a:solidFill>
                <a:ea typeface="楷体_GB2312" pitchFamily="49" charset="-122"/>
              </a:rPr>
              <a:t>框架</a:t>
            </a:r>
            <a:r>
              <a:rPr lang="zh-CN" altLang="en-US" sz="2400" b="1" dirty="0">
                <a:solidFill>
                  <a:srgbClr val="C00000"/>
                </a:solidFill>
                <a:ea typeface="楷体_GB2312" pitchFamily="49" charset="-122"/>
              </a:rPr>
              <a:t> </a:t>
            </a:r>
            <a:endParaRPr lang="zh-CN" altLang="en-US" sz="2400" b="1" dirty="0">
              <a:solidFill>
                <a:srgbClr val="C00000"/>
              </a:solidFill>
              <a:ea typeface="楷体_GB2312" pitchFamily="49" charset="-122"/>
            </a:endParaRPr>
          </a:p>
          <a:p>
            <a:pPr indent="355600">
              <a:lnSpc>
                <a:spcPct val="120000"/>
              </a:lnSpc>
              <a:spcBef>
                <a:spcPct val="20000"/>
              </a:spcBef>
            </a:pPr>
            <a:r>
              <a:rPr lang="en-US" altLang="zh-CN" sz="2400" dirty="0">
                <a:ea typeface="楷体_GB2312" pitchFamily="49" charset="-122"/>
              </a:rPr>
              <a:t>PCBMER </a:t>
            </a:r>
            <a:r>
              <a:rPr lang="zh-CN" altLang="en-US" sz="2400" dirty="0">
                <a:ea typeface="楷体_GB2312" pitchFamily="49" charset="-122"/>
              </a:rPr>
              <a:t>框架由</a:t>
            </a:r>
            <a:r>
              <a:rPr lang="en-US" altLang="zh-CN" sz="2400" dirty="0">
                <a:ea typeface="楷体_GB2312" pitchFamily="49" charset="-122"/>
              </a:rPr>
              <a:t>PCMEF</a:t>
            </a:r>
            <a:r>
              <a:rPr lang="zh-CN" altLang="en-US" sz="2400" dirty="0">
                <a:ea typeface="楷体_GB2312" pitchFamily="49" charset="-122"/>
              </a:rPr>
              <a:t>框架扩展而成</a:t>
            </a:r>
            <a:r>
              <a:rPr lang="en-US" altLang="zh-CN" sz="2400" dirty="0">
                <a:ea typeface="楷体_GB2312" pitchFamily="49" charset="-122"/>
              </a:rPr>
              <a:t>,  </a:t>
            </a:r>
            <a:r>
              <a:rPr lang="zh-CN" altLang="en-US" sz="2400" dirty="0">
                <a:ea typeface="楷体_GB2312" pitchFamily="49" charset="-122"/>
              </a:rPr>
              <a:t>代表着表示</a:t>
            </a:r>
            <a:r>
              <a:rPr lang="en-US" altLang="zh-CN" sz="2400" dirty="0">
                <a:ea typeface="楷体_GB2312" pitchFamily="49" charset="-122"/>
              </a:rPr>
              <a:t>—</a:t>
            </a:r>
            <a:r>
              <a:rPr lang="zh-CN" altLang="en-US" sz="2400" dirty="0">
                <a:ea typeface="楷体_GB2312" pitchFamily="49" charset="-122"/>
              </a:rPr>
              <a:t>控制器</a:t>
            </a:r>
            <a:r>
              <a:rPr lang="en-US" altLang="zh-CN" sz="2400" dirty="0">
                <a:ea typeface="楷体_GB2312" pitchFamily="49" charset="-122"/>
              </a:rPr>
              <a:t>—Bean—</a:t>
            </a:r>
            <a:r>
              <a:rPr lang="zh-CN" altLang="en-US" sz="2400" dirty="0">
                <a:ea typeface="楷体_GB2312" pitchFamily="49" charset="-122"/>
              </a:rPr>
              <a:t>中介者</a:t>
            </a:r>
            <a:r>
              <a:rPr lang="en-US" altLang="zh-CN" sz="2400" dirty="0">
                <a:ea typeface="楷体_GB2312" pitchFamily="49" charset="-122"/>
              </a:rPr>
              <a:t>—</a:t>
            </a:r>
            <a:r>
              <a:rPr lang="zh-CN" altLang="en-US" sz="2400" dirty="0">
                <a:ea typeface="楷体_GB2312" pitchFamily="49" charset="-122"/>
              </a:rPr>
              <a:t>实体</a:t>
            </a:r>
            <a:r>
              <a:rPr lang="en-US" altLang="zh-CN" sz="2400" dirty="0">
                <a:ea typeface="楷体_GB2312" pitchFamily="49" charset="-122"/>
              </a:rPr>
              <a:t>—</a:t>
            </a:r>
            <a:r>
              <a:rPr lang="zh-CN" altLang="en-US" sz="2400" dirty="0">
                <a:ea typeface="楷体_GB2312" pitchFamily="49" charset="-122"/>
              </a:rPr>
              <a:t>资源（</a:t>
            </a:r>
            <a:r>
              <a:rPr lang="en-US" altLang="zh-CN" sz="2400" dirty="0">
                <a:ea typeface="楷体_GB2312" pitchFamily="49" charset="-122"/>
              </a:rPr>
              <a:t>presentation-control-bean-mediator-entity-resource</a:t>
            </a:r>
            <a:r>
              <a:rPr lang="zh-CN" altLang="en-US" sz="2400" dirty="0">
                <a:ea typeface="楷体_GB2312" pitchFamily="49" charset="-122"/>
              </a:rPr>
              <a:t>，</a:t>
            </a:r>
            <a:r>
              <a:rPr lang="en-US" altLang="zh-CN" sz="2400" dirty="0">
                <a:ea typeface="楷体_GB2312" pitchFamily="49" charset="-122"/>
              </a:rPr>
              <a:t>PCBMER</a:t>
            </a:r>
            <a:r>
              <a:rPr lang="zh-CN" altLang="en-US" sz="2400" dirty="0">
                <a:ea typeface="楷体_GB2312" pitchFamily="49" charset="-122"/>
              </a:rPr>
              <a:t>）。</a:t>
            </a:r>
            <a:endParaRPr lang="zh-CN" altLang="en-US" dirty="0"/>
          </a:p>
        </p:txBody>
      </p:sp>
      <p:pic>
        <p:nvPicPr>
          <p:cNvPr id="61444" name="Picture 11" descr="1119"/>
          <p:cNvPicPr>
            <a:picLocks noChangeAspect="1" noChangeArrowheads="1"/>
          </p:cNvPicPr>
          <p:nvPr/>
        </p:nvPicPr>
        <p:blipFill>
          <a:blip r:embed="rId1"/>
          <a:srcRect/>
          <a:stretch>
            <a:fillRect/>
          </a:stretch>
        </p:blipFill>
        <p:spPr bwMode="auto">
          <a:xfrm>
            <a:off x="5072067" y="1500174"/>
            <a:ext cx="3349622" cy="4752974"/>
          </a:xfrm>
          <a:prstGeom prst="rect">
            <a:avLst/>
          </a:prstGeom>
          <a:noFill/>
          <a:ln w="9525">
            <a:noFill/>
            <a:miter lim="800000"/>
            <a:headEnd/>
            <a:tailEnd/>
          </a:ln>
        </p:spPr>
      </p:pic>
      <p:sp>
        <p:nvSpPr>
          <p:cNvPr id="61445" name="Rectangle 12"/>
          <p:cNvSpPr>
            <a:spLocks noChangeArrowheads="1"/>
          </p:cNvSpPr>
          <p:nvPr/>
        </p:nvSpPr>
        <p:spPr bwMode="auto">
          <a:xfrm>
            <a:off x="5867400" y="6223000"/>
            <a:ext cx="2628900" cy="396875"/>
          </a:xfrm>
          <a:prstGeom prst="rect">
            <a:avLst/>
          </a:prstGeom>
          <a:noFill/>
          <a:ln w="9525">
            <a:noFill/>
            <a:miter lim="800000"/>
          </a:ln>
        </p:spPr>
        <p:txBody>
          <a:bodyPr wrap="none" anchor="ctr">
            <a:spAutoFit/>
          </a:bodyPr>
          <a:lstStyle/>
          <a:p>
            <a:r>
              <a:rPr lang="en-US" altLang="zh-CN" sz="2000" b="1">
                <a:ea typeface="楷体_GB2312" pitchFamily="49" charset="-122"/>
              </a:rPr>
              <a:t>PCBMER</a:t>
            </a:r>
            <a:r>
              <a:rPr lang="zh-CN" altLang="en-US" sz="2000" b="1">
                <a:ea typeface="楷体_GB2312" pitchFamily="49" charset="-122"/>
              </a:rPr>
              <a:t>的核心框架</a:t>
            </a:r>
            <a:r>
              <a:rPr lang="zh-CN" altLang="en-US"/>
              <a:t> </a:t>
            </a:r>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7" name="灯片编号占位符 6"/>
          <p:cNvSpPr>
            <a:spLocks noGrp="1"/>
          </p:cNvSpPr>
          <p:nvPr>
            <p:ph type="sldNum" sz="quarter" idx="12"/>
          </p:nvPr>
        </p:nvSpPr>
        <p:spPr>
          <a:xfrm>
            <a:off x="6796118" y="6381774"/>
            <a:ext cx="2133600" cy="476250"/>
          </a:xfrm>
        </p:spPr>
        <p:txBody>
          <a:bodyPr/>
          <a:lstStyle/>
          <a:p>
            <a:pPr>
              <a:defRPr/>
            </a:pPr>
            <a:fld id="{AC161BEA-7524-4172-8007-84AC25511AC3}" type="slidenum">
              <a:rPr lang="en-US" altLang="zh-CN" smtClean="0"/>
            </a:fld>
            <a:endParaRPr lang="en-US" altLang="zh-CN" dirty="0"/>
          </a:p>
        </p:txBody>
      </p:sp>
    </p:spTree>
  </p:cSld>
  <p:clrMapOvr>
    <a:masterClrMapping/>
  </p:clrMapOvr>
  <p:transition>
    <p:random/>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7"/>
          <p:cNvSpPr txBox="1">
            <a:spLocks noChangeArrowheads="1"/>
          </p:cNvSpPr>
          <p:nvPr/>
        </p:nvSpPr>
        <p:spPr bwMode="auto">
          <a:xfrm>
            <a:off x="357158" y="1714488"/>
            <a:ext cx="8351837" cy="4198072"/>
          </a:xfrm>
          <a:prstGeom prst="rect">
            <a:avLst/>
          </a:prstGeom>
          <a:noFill/>
          <a:ln w="9525">
            <a:noFill/>
            <a:miter lim="800000"/>
          </a:ln>
        </p:spPr>
        <p:txBody>
          <a:bodyPr>
            <a:spAutoFit/>
          </a:bodyPr>
          <a:lstStyle/>
          <a:p>
            <a:pPr>
              <a:lnSpc>
                <a:spcPct val="110000"/>
              </a:lnSpc>
              <a:spcBef>
                <a:spcPct val="10000"/>
              </a:spcBef>
            </a:pPr>
            <a:r>
              <a:rPr lang="en-US" altLang="zh-CN" sz="2300" dirty="0">
                <a:ea typeface="楷体_GB2312" pitchFamily="49" charset="-122"/>
              </a:rPr>
              <a:t>    </a:t>
            </a:r>
            <a:r>
              <a:rPr lang="zh-CN" altLang="en-US" sz="2300" dirty="0">
                <a:ea typeface="楷体_GB2312" pitchFamily="49" charset="-122"/>
              </a:rPr>
              <a:t>在核心框架中，</a:t>
            </a:r>
            <a:r>
              <a:rPr lang="zh-CN" altLang="en-US" sz="2300" dirty="0">
                <a:solidFill>
                  <a:srgbClr val="3366FF"/>
                </a:solidFill>
                <a:ea typeface="楷体_GB2312" pitchFamily="49" charset="-122"/>
              </a:rPr>
              <a:t>把层表示为</a:t>
            </a:r>
            <a:r>
              <a:rPr lang="en-US" altLang="zh-CN" sz="2300" dirty="0">
                <a:solidFill>
                  <a:srgbClr val="3366FF"/>
                </a:solidFill>
                <a:ea typeface="楷体_GB2312" pitchFamily="49" charset="-122"/>
              </a:rPr>
              <a:t>UML</a:t>
            </a:r>
            <a:r>
              <a:rPr lang="zh-CN" altLang="en-US" sz="2300" dirty="0">
                <a:solidFill>
                  <a:srgbClr val="3366FF"/>
                </a:solidFill>
                <a:ea typeface="楷体_GB2312" pitchFamily="49" charset="-122"/>
              </a:rPr>
              <a:t>包（子系统，层），带箭头的虚线表示依赖关系。</a:t>
            </a:r>
            <a:endParaRPr lang="zh-CN" altLang="en-US" sz="2300" dirty="0">
              <a:ea typeface="楷体_GB2312" pitchFamily="49" charset="-122"/>
            </a:endParaRPr>
          </a:p>
          <a:p>
            <a:pPr marL="533400" indent="-342900">
              <a:lnSpc>
                <a:spcPct val="110000"/>
              </a:lnSpc>
              <a:spcBef>
                <a:spcPct val="10000"/>
              </a:spcBef>
              <a:buFontTx/>
              <a:buChar char="•"/>
            </a:pPr>
            <a:r>
              <a:rPr lang="en-US" altLang="zh-CN" sz="2300" b="1" dirty="0">
                <a:solidFill>
                  <a:srgbClr val="3366FF"/>
                </a:solidFill>
                <a:ea typeface="楷体_GB2312" pitchFamily="49" charset="-122"/>
              </a:rPr>
              <a:t>bean</a:t>
            </a:r>
            <a:r>
              <a:rPr lang="zh-CN" altLang="en-US" sz="2300" b="1" dirty="0">
                <a:solidFill>
                  <a:srgbClr val="3366FF"/>
                </a:solidFill>
                <a:ea typeface="楷体_GB2312" pitchFamily="49" charset="-122"/>
              </a:rPr>
              <a:t>层：</a:t>
            </a:r>
            <a:r>
              <a:rPr lang="zh-CN" altLang="en-US" sz="2300" dirty="0">
                <a:ea typeface="楷体_GB2312" pitchFamily="49" charset="-122"/>
              </a:rPr>
              <a:t>是预先确定要呈现在用户界面上的数据类和值对象。除用户输入外，</a:t>
            </a:r>
            <a:r>
              <a:rPr lang="en-US" altLang="zh-CN" sz="2300" dirty="0">
                <a:ea typeface="楷体_GB2312" pitchFamily="49" charset="-122"/>
              </a:rPr>
              <a:t>bean</a:t>
            </a:r>
            <a:r>
              <a:rPr lang="zh-CN" altLang="en-US" sz="2300" dirty="0">
                <a:ea typeface="楷体_GB2312" pitchFamily="49" charset="-122"/>
              </a:rPr>
              <a:t>数据由实体对象（实体层）创建。</a:t>
            </a:r>
            <a:endParaRPr lang="zh-CN" altLang="en-US" sz="2300" dirty="0">
              <a:ea typeface="楷体_GB2312" pitchFamily="49" charset="-122"/>
            </a:endParaRPr>
          </a:p>
          <a:p>
            <a:pPr marL="533400" indent="-342900">
              <a:lnSpc>
                <a:spcPct val="110000"/>
              </a:lnSpc>
              <a:spcBef>
                <a:spcPct val="10000"/>
              </a:spcBef>
              <a:buFontTx/>
              <a:buChar char="•"/>
            </a:pPr>
            <a:r>
              <a:rPr lang="zh-CN" altLang="en-US" sz="2300" b="1" dirty="0">
                <a:solidFill>
                  <a:srgbClr val="3366FF"/>
                </a:solidFill>
                <a:ea typeface="楷体_GB2312" pitchFamily="49" charset="-122"/>
              </a:rPr>
              <a:t>表示层：</a:t>
            </a:r>
            <a:r>
              <a:rPr lang="zh-CN" altLang="en-US" sz="2300" dirty="0">
                <a:ea typeface="楷体_GB2312" pitchFamily="49" charset="-122"/>
              </a:rPr>
              <a:t>表示屏幕以及呈现</a:t>
            </a:r>
            <a:r>
              <a:rPr lang="en-US" altLang="zh-CN" sz="2300" dirty="0">
                <a:ea typeface="楷体_GB2312" pitchFamily="49" charset="-122"/>
              </a:rPr>
              <a:t>bean</a:t>
            </a:r>
            <a:r>
              <a:rPr lang="zh-CN" altLang="en-US" sz="2300" dirty="0">
                <a:ea typeface="楷体_GB2312" pitchFamily="49" charset="-122"/>
              </a:rPr>
              <a:t>对象的</a:t>
            </a:r>
            <a:r>
              <a:rPr lang="en-US" altLang="zh-CN" sz="2300" dirty="0">
                <a:ea typeface="楷体_GB2312" pitchFamily="49" charset="-122"/>
              </a:rPr>
              <a:t>UI</a:t>
            </a:r>
            <a:r>
              <a:rPr lang="zh-CN" altLang="en-US" sz="2300" dirty="0">
                <a:ea typeface="楷体_GB2312" pitchFamily="49" charset="-122"/>
              </a:rPr>
              <a:t>对象。</a:t>
            </a:r>
            <a:endParaRPr lang="zh-CN" altLang="en-US" sz="2300" dirty="0">
              <a:ea typeface="楷体_GB2312" pitchFamily="49" charset="-122"/>
            </a:endParaRPr>
          </a:p>
          <a:p>
            <a:pPr marL="533400" indent="-342900">
              <a:lnSpc>
                <a:spcPct val="110000"/>
              </a:lnSpc>
              <a:spcBef>
                <a:spcPct val="10000"/>
              </a:spcBef>
              <a:buFontTx/>
              <a:buChar char="•"/>
            </a:pPr>
            <a:r>
              <a:rPr lang="zh-CN" altLang="en-US" sz="2300" b="1" dirty="0">
                <a:solidFill>
                  <a:srgbClr val="3366FF"/>
                </a:solidFill>
                <a:ea typeface="楷体_GB2312" pitchFamily="49" charset="-122"/>
              </a:rPr>
              <a:t>控制器层：</a:t>
            </a:r>
            <a:r>
              <a:rPr lang="zh-CN" altLang="en-US" sz="2300" dirty="0">
                <a:ea typeface="楷体_GB2312" pitchFamily="49" charset="-122"/>
              </a:rPr>
              <a:t>表示应用逻辑。 </a:t>
            </a:r>
            <a:endParaRPr lang="zh-CN" altLang="en-US" sz="2300" dirty="0">
              <a:ea typeface="楷体_GB2312" pitchFamily="49" charset="-122"/>
            </a:endParaRPr>
          </a:p>
          <a:p>
            <a:pPr marL="533400" indent="-342900">
              <a:lnSpc>
                <a:spcPct val="110000"/>
              </a:lnSpc>
              <a:spcBef>
                <a:spcPct val="10000"/>
              </a:spcBef>
              <a:buFontTx/>
              <a:buChar char="•"/>
            </a:pPr>
            <a:r>
              <a:rPr lang="zh-CN" altLang="en-US" sz="2300" b="1" dirty="0">
                <a:solidFill>
                  <a:srgbClr val="3366FF"/>
                </a:solidFill>
                <a:ea typeface="楷体_GB2312" pitchFamily="49" charset="-122"/>
              </a:rPr>
              <a:t>实体层：</a:t>
            </a:r>
            <a:r>
              <a:rPr lang="zh-CN" altLang="en-US" sz="2300" dirty="0">
                <a:ea typeface="楷体_GB2312" pitchFamily="49" charset="-122"/>
              </a:rPr>
              <a:t>响应控制器和中介者。 </a:t>
            </a:r>
            <a:endParaRPr lang="zh-CN" altLang="en-US" sz="2300" dirty="0">
              <a:ea typeface="楷体_GB2312" pitchFamily="49" charset="-122"/>
            </a:endParaRPr>
          </a:p>
          <a:p>
            <a:pPr marL="533400" indent="-342900">
              <a:lnSpc>
                <a:spcPct val="110000"/>
              </a:lnSpc>
              <a:spcBef>
                <a:spcPct val="10000"/>
              </a:spcBef>
              <a:buFontTx/>
              <a:buChar char="•"/>
            </a:pPr>
            <a:r>
              <a:rPr lang="zh-CN" altLang="en-US" sz="2300" b="1" dirty="0">
                <a:solidFill>
                  <a:srgbClr val="3366FF"/>
                </a:solidFill>
                <a:ea typeface="楷体_GB2312" pitchFamily="49" charset="-122"/>
              </a:rPr>
              <a:t>中介者层：</a:t>
            </a:r>
            <a:r>
              <a:rPr lang="zh-CN" altLang="en-US" sz="2300" dirty="0">
                <a:ea typeface="楷体_GB2312" pitchFamily="49" charset="-122"/>
              </a:rPr>
              <a:t>建立了充当实体类和资源类媒介的通信管道。 </a:t>
            </a:r>
            <a:endParaRPr lang="zh-CN" altLang="en-US" sz="2300" dirty="0">
              <a:ea typeface="楷体_GB2312" pitchFamily="49" charset="-122"/>
            </a:endParaRPr>
          </a:p>
          <a:p>
            <a:pPr marL="533400" indent="-342900">
              <a:lnSpc>
                <a:spcPct val="110000"/>
              </a:lnSpc>
              <a:spcBef>
                <a:spcPct val="10000"/>
              </a:spcBef>
              <a:buFontTx/>
              <a:buChar char="•"/>
            </a:pPr>
            <a:r>
              <a:rPr lang="zh-CN" altLang="en-US" sz="2300" b="1" dirty="0">
                <a:solidFill>
                  <a:srgbClr val="3366FF"/>
                </a:solidFill>
                <a:ea typeface="楷体_GB2312" pitchFamily="49" charset="-122"/>
              </a:rPr>
              <a:t>资源层：</a:t>
            </a:r>
            <a:r>
              <a:rPr lang="zh-CN" altLang="en-US" sz="2300" dirty="0">
                <a:ea typeface="楷体_GB2312" pitchFamily="49" charset="-122"/>
              </a:rPr>
              <a:t>负责所有与外部持久数据资源（数据库、</a:t>
            </a:r>
            <a:r>
              <a:rPr lang="en-US" altLang="zh-CN" sz="2300" dirty="0">
                <a:ea typeface="楷体_GB2312" pitchFamily="49" charset="-122"/>
              </a:rPr>
              <a:t>Web</a:t>
            </a:r>
            <a:r>
              <a:rPr lang="zh-CN" altLang="en-US" sz="2300" dirty="0">
                <a:ea typeface="楷体_GB2312" pitchFamily="49" charset="-122"/>
              </a:rPr>
              <a:t>服务等）的通信。</a:t>
            </a:r>
            <a:r>
              <a:rPr lang="zh-CN" altLang="en-US" dirty="0"/>
              <a:t> </a:t>
            </a:r>
            <a:endParaRPr lang="zh-CN" altLang="en-US" dirty="0"/>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4.1. 5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系统结构框架</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4.1 </a:t>
            </a:r>
            <a:r>
              <a:rPr lang="zh-CN" altLang="en-US" dirty="0"/>
              <a:t>软件体系结构与设计模式</a:t>
            </a:r>
            <a:endParaRPr lang="zh-CN" altLang="en-US" dirty="0"/>
          </a:p>
        </p:txBody>
      </p:sp>
      <p:sp>
        <p:nvSpPr>
          <p:cNvPr id="8195" name="Rectangle 3"/>
          <p:cNvSpPr>
            <a:spLocks noGrp="1" noChangeArrowheads="1"/>
          </p:cNvSpPr>
          <p:nvPr>
            <p:ph type="body" idx="1"/>
          </p:nvPr>
        </p:nvSpPr>
        <p:spPr>
          <a:xfrm>
            <a:off x="714348" y="1600200"/>
            <a:ext cx="7972452" cy="4525963"/>
          </a:xfrm>
        </p:spPr>
        <p:txBody>
          <a:bodyPr/>
          <a:lstStyle/>
          <a:p>
            <a:pPr marL="542925" eaLnBrk="1" hangingPunct="1">
              <a:buNone/>
            </a:pPr>
            <a:r>
              <a:rPr lang="en-US" altLang="zh-CN" sz="2800" b="1" dirty="0">
                <a:ea typeface="宋体" panose="02010600030101010101" pitchFamily="2" charset="-122"/>
              </a:rPr>
              <a:t>4.1.1   </a:t>
            </a:r>
            <a:r>
              <a:rPr lang="zh-CN" altLang="en-US" sz="2800" b="1" dirty="0">
                <a:ea typeface="宋体" panose="02010600030101010101" pitchFamily="2" charset="-122"/>
              </a:rPr>
              <a:t>软件体系结构的基本概念</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4.1.2   </a:t>
            </a:r>
            <a:r>
              <a:rPr lang="zh-CN" altLang="en-US" sz="2800" b="1" dirty="0">
                <a:ea typeface="宋体" panose="02010600030101010101" pitchFamily="2" charset="-122"/>
              </a:rPr>
              <a:t>典型的软件体系结构风格</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4.1.3   </a:t>
            </a:r>
            <a:r>
              <a:rPr lang="zh-CN" altLang="en-US" sz="2800" b="1" dirty="0">
                <a:ea typeface="宋体" panose="02010600030101010101" pitchFamily="2" charset="-122"/>
              </a:rPr>
              <a:t>特定领域的软件体系结构</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4.1.4   </a:t>
            </a:r>
            <a:r>
              <a:rPr lang="zh-CN" altLang="en-US" sz="2800" b="1" dirty="0">
                <a:ea typeface="宋体" panose="02010600030101010101" pitchFamily="2" charset="-122"/>
              </a:rPr>
              <a:t>分布式系统结构</a:t>
            </a:r>
            <a:endParaRPr lang="zh-CN" altLang="en-US" sz="2800" b="1" dirty="0">
              <a:ea typeface="宋体" panose="02010600030101010101" pitchFamily="2" charset="-122"/>
            </a:endParaRPr>
          </a:p>
          <a:p>
            <a:pPr marL="542925" eaLnBrk="1" hangingPunct="1">
              <a:buNone/>
            </a:pPr>
            <a:r>
              <a:rPr lang="en-US" altLang="zh-CN" sz="2800" b="1" dirty="0">
                <a:ea typeface="宋体" panose="02010600030101010101" pitchFamily="2" charset="-122"/>
              </a:rPr>
              <a:t>4.1.5   </a:t>
            </a:r>
            <a:r>
              <a:rPr lang="zh-CN" altLang="en-US" sz="2800" b="1" dirty="0">
                <a:ea typeface="宋体" panose="02010600030101010101" pitchFamily="2" charset="-122"/>
              </a:rPr>
              <a:t>体系结构框架</a:t>
            </a:r>
            <a:endParaRPr lang="zh-CN" altLang="en-US" sz="2800" b="1" dirty="0">
              <a:ea typeface="宋体" panose="02010600030101010101" pitchFamily="2" charset="-122"/>
            </a:endParaRPr>
          </a:p>
          <a:p>
            <a:pPr marL="542925" eaLnBrk="1" hangingPunct="1">
              <a:buNone/>
            </a:pPr>
            <a:r>
              <a:rPr lang="en-US" altLang="zh-CN" sz="2800" b="1" dirty="0">
                <a:solidFill>
                  <a:srgbClr val="00FF00"/>
                </a:solidFill>
                <a:ea typeface="宋体" panose="02010600030101010101" pitchFamily="2" charset="-122"/>
              </a:rPr>
              <a:t>4.1.6   </a:t>
            </a:r>
            <a:r>
              <a:rPr lang="zh-CN" altLang="en-US" sz="2800" b="1" dirty="0">
                <a:solidFill>
                  <a:srgbClr val="00FF00"/>
                </a:solidFill>
                <a:ea typeface="宋体" panose="02010600030101010101" pitchFamily="2" charset="-122"/>
              </a:rPr>
              <a:t>设计模式</a:t>
            </a:r>
            <a:endParaRPr lang="zh-CN" altLang="en-US" sz="2800" b="1" dirty="0">
              <a:solidFill>
                <a:srgbClr val="00FF00"/>
              </a:solidFill>
              <a:ea typeface="宋体" panose="02010600030101010101" pitchFamily="2" charset="-122"/>
            </a:endParaRPr>
          </a:p>
          <a:p>
            <a:pPr eaLnBrk="1" hangingPunct="1"/>
            <a:endParaRPr lang="zh-CN" altLang="en-US" sz="2800" b="1" dirty="0">
              <a:ea typeface="宋体" panose="02010600030101010101" pitchFamily="2" charset="-122"/>
            </a:endParaRPr>
          </a:p>
          <a:p>
            <a:pPr eaLnBrk="1" hangingPunct="1"/>
            <a:endParaRPr lang="en-US" altLang="zh-CN" sz="2800" b="1"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a:xfrm>
            <a:off x="468313" y="1530374"/>
            <a:ext cx="8207375" cy="4756146"/>
          </a:xfrm>
        </p:spPr>
        <p:txBody>
          <a:bodyPr/>
          <a:lstStyle/>
          <a:p>
            <a:pPr marL="0" indent="628650" eaLnBrk="1" hangingPunct="1">
              <a:lnSpc>
                <a:spcPct val="150000"/>
              </a:lnSpc>
              <a:spcBef>
                <a:spcPct val="0"/>
              </a:spcBef>
              <a:spcAft>
                <a:spcPts val="1200"/>
              </a:spcAft>
              <a:buClr>
                <a:schemeClr val="accent2"/>
              </a:buClr>
              <a:buSzPct val="75000"/>
              <a:buNone/>
            </a:pPr>
            <a:r>
              <a:rPr lang="zh-CN" altLang="en-US" sz="2400" dirty="0">
                <a:ea typeface="楷体_GB2312" pitchFamily="49" charset="-122"/>
              </a:rPr>
              <a:t>面向对象设计模式最初出现于</a:t>
            </a:r>
            <a:r>
              <a:rPr lang="en-US" altLang="zh-CN" sz="2400" dirty="0">
                <a:ea typeface="楷体_GB2312" pitchFamily="49" charset="-122"/>
              </a:rPr>
              <a:t>70</a:t>
            </a:r>
            <a:r>
              <a:rPr lang="zh-CN" altLang="en-US" sz="2400" dirty="0">
                <a:ea typeface="楷体_GB2312" pitchFamily="49" charset="-122"/>
              </a:rPr>
              <a:t>年代末</a:t>
            </a:r>
            <a:r>
              <a:rPr lang="en-US" altLang="zh-CN" sz="2400" dirty="0">
                <a:ea typeface="楷体_GB2312" pitchFamily="49" charset="-122"/>
              </a:rPr>
              <a:t>80</a:t>
            </a:r>
            <a:r>
              <a:rPr lang="zh-CN" altLang="en-US" sz="2400" dirty="0">
                <a:ea typeface="楷体_GB2312" pitchFamily="49" charset="-122"/>
              </a:rPr>
              <a:t>年代初。</a:t>
            </a:r>
            <a:r>
              <a:rPr lang="zh-CN" altLang="en-US" sz="2400" dirty="0">
                <a:ea typeface="宋体" panose="02010600030101010101" pitchFamily="2" charset="-122"/>
              </a:rPr>
              <a:t> </a:t>
            </a:r>
            <a:endParaRPr lang="zh-CN" altLang="en-US" sz="2400" dirty="0">
              <a:ea typeface="宋体" panose="02010600030101010101" pitchFamily="2" charset="-122"/>
            </a:endParaRPr>
          </a:p>
          <a:p>
            <a:pPr marL="0" indent="628650">
              <a:lnSpc>
                <a:spcPct val="150000"/>
              </a:lnSpc>
              <a:spcBef>
                <a:spcPct val="0"/>
              </a:spcBef>
              <a:spcAft>
                <a:spcPts val="1200"/>
              </a:spcAft>
              <a:buClr>
                <a:schemeClr val="accent2"/>
              </a:buClr>
              <a:buSzPct val="75000"/>
              <a:buNone/>
            </a:pPr>
            <a:r>
              <a:rPr lang="en-US" altLang="zh-CN" sz="2400" dirty="0">
                <a:ea typeface="楷体_GB2312" pitchFamily="49" charset="-122"/>
              </a:rPr>
              <a:t>Erich Gamma</a:t>
            </a:r>
            <a:r>
              <a:rPr lang="zh-CN" altLang="en-US" sz="2400" dirty="0">
                <a:ea typeface="楷体_GB2312" pitchFamily="49" charset="-122"/>
              </a:rPr>
              <a:t>等</a:t>
            </a:r>
            <a:r>
              <a:rPr lang="en-US" altLang="zh-CN" sz="2400" dirty="0">
                <a:ea typeface="楷体_GB2312" pitchFamily="49" charset="-122"/>
              </a:rPr>
              <a:t>4</a:t>
            </a:r>
            <a:r>
              <a:rPr lang="zh-CN" altLang="en-US" sz="2400" dirty="0">
                <a:ea typeface="楷体_GB2312" pitchFamily="49" charset="-122"/>
              </a:rPr>
              <a:t>人</a:t>
            </a:r>
            <a:r>
              <a:rPr lang="zh-CN" altLang="en-US" sz="2400" b="1" dirty="0">
                <a:solidFill>
                  <a:srgbClr val="3366FF"/>
                </a:solidFill>
                <a:ea typeface="楷体_GB2312" pitchFamily="49" charset="-122"/>
              </a:rPr>
              <a:t>（</a:t>
            </a:r>
            <a:r>
              <a:rPr lang="en-US" altLang="zh-CN" sz="2400" b="1" dirty="0" err="1">
                <a:solidFill>
                  <a:srgbClr val="3366FF"/>
                </a:solidFill>
                <a:ea typeface="楷体_GB2312" pitchFamily="49" charset="-122"/>
              </a:rPr>
              <a:t>GoF</a:t>
            </a:r>
            <a:r>
              <a:rPr lang="en-US" altLang="zh-CN" sz="2400" b="1" dirty="0">
                <a:solidFill>
                  <a:srgbClr val="3366FF"/>
                </a:solidFill>
                <a:ea typeface="楷体_GB2312" pitchFamily="49" charset="-122"/>
              </a:rPr>
              <a:t>:</a:t>
            </a:r>
            <a:r>
              <a:rPr lang="zh-CN" altLang="en-US" sz="2400" b="1" dirty="0">
                <a:solidFill>
                  <a:srgbClr val="3366FF"/>
                </a:solidFill>
                <a:ea typeface="楷体_GB2312" pitchFamily="49" charset="-122"/>
              </a:rPr>
              <a:t>（</a:t>
            </a:r>
            <a:r>
              <a:rPr lang="en-US" altLang="zh-CN" sz="2400" b="1" dirty="0">
                <a:solidFill>
                  <a:srgbClr val="3366FF"/>
                </a:solidFill>
                <a:ea typeface="楷体_GB2312" pitchFamily="49" charset="-122"/>
              </a:rPr>
              <a:t>Gang of Four</a:t>
            </a:r>
            <a:r>
              <a:rPr lang="zh-CN" altLang="en-US" sz="2400" b="1" dirty="0">
                <a:solidFill>
                  <a:srgbClr val="3366FF"/>
                </a:solidFill>
                <a:ea typeface="楷体_GB2312" pitchFamily="49" charset="-122"/>
              </a:rPr>
              <a:t>，</a:t>
            </a:r>
            <a:r>
              <a:rPr lang="en-US" altLang="zh-CN" sz="2400" b="1" dirty="0">
                <a:solidFill>
                  <a:srgbClr val="3366FF"/>
                </a:solidFill>
                <a:ea typeface="楷体_GB2312" pitchFamily="49" charset="-122"/>
              </a:rPr>
              <a:t>GOF</a:t>
            </a:r>
            <a:r>
              <a:rPr lang="zh-CN" altLang="en-US" sz="2400" b="1" dirty="0">
                <a:solidFill>
                  <a:srgbClr val="3366FF"/>
                </a:solidFill>
                <a:ea typeface="楷体_GB2312" pitchFamily="49" charset="-122"/>
              </a:rPr>
              <a:t>设计模式）</a:t>
            </a:r>
            <a:r>
              <a:rPr lang="en-US" altLang="zh-CN" sz="2400" b="1" dirty="0">
                <a:solidFill>
                  <a:srgbClr val="3366FF"/>
                </a:solidFill>
                <a:ea typeface="楷体_GB2312" pitchFamily="49" charset="-122"/>
              </a:rPr>
              <a:t>---</a:t>
            </a:r>
            <a:r>
              <a:rPr lang="zh-CN" altLang="en-US" sz="2400" b="1" dirty="0">
                <a:solidFill>
                  <a:srgbClr val="3366FF"/>
                </a:solidFill>
                <a:ea typeface="楷体_GB2312" pitchFamily="49" charset="-122"/>
              </a:rPr>
              <a:t>四人组）</a:t>
            </a:r>
            <a:r>
              <a:rPr lang="zh-CN" altLang="en-US" sz="2400" dirty="0">
                <a:ea typeface="楷体_GB2312" pitchFamily="49" charset="-122"/>
              </a:rPr>
              <a:t>合著的</a:t>
            </a:r>
            <a:r>
              <a:rPr lang="zh-CN" altLang="en-US" sz="2400" dirty="0">
                <a:solidFill>
                  <a:srgbClr val="C00000"/>
                </a:solidFill>
                <a:ea typeface="楷体_GB2312" pitchFamily="49" charset="-122"/>
              </a:rPr>
              <a:t>“</a:t>
            </a:r>
            <a:r>
              <a:rPr lang="en-US" altLang="zh-CN" sz="2400" dirty="0">
                <a:solidFill>
                  <a:srgbClr val="C00000"/>
                </a:solidFill>
                <a:ea typeface="楷体_GB2312" pitchFamily="49" charset="-122"/>
              </a:rPr>
              <a:t>Design Patterns: Elements of Reusable Object-Oriented Software”</a:t>
            </a:r>
            <a:r>
              <a:rPr lang="zh-CN" altLang="en-US" sz="2400" dirty="0">
                <a:ea typeface="楷体_GB2312" pitchFamily="49" charset="-122"/>
              </a:rPr>
              <a:t>被认为是设计模式方面的经典著作。</a:t>
            </a:r>
            <a:endParaRPr lang="zh-CN" altLang="en-US" sz="2400" dirty="0">
              <a:ea typeface="楷体_GB2312" pitchFamily="49" charset="-122"/>
            </a:endParaRPr>
          </a:p>
          <a:p>
            <a:pPr marL="0" indent="628650" eaLnBrk="1" hangingPunct="1">
              <a:lnSpc>
                <a:spcPct val="150000"/>
              </a:lnSpc>
              <a:spcBef>
                <a:spcPct val="0"/>
              </a:spcBef>
              <a:spcAft>
                <a:spcPts val="1200"/>
              </a:spcAft>
              <a:buClr>
                <a:schemeClr val="accent2"/>
              </a:buClr>
              <a:buSzPct val="75000"/>
              <a:buNone/>
            </a:pPr>
            <a:r>
              <a:rPr lang="zh-CN" altLang="en-US" sz="2400" dirty="0">
                <a:ea typeface="楷体_GB2312" pitchFamily="49" charset="-122"/>
              </a:rPr>
              <a:t>目前，设计模式已经被广泛应用于</a:t>
            </a:r>
            <a:r>
              <a:rPr lang="zh-CN" altLang="en-US" sz="2400" b="1" dirty="0">
                <a:solidFill>
                  <a:srgbClr val="3366FF"/>
                </a:solidFill>
                <a:ea typeface="楷体_GB2312" pitchFamily="49" charset="-122"/>
              </a:rPr>
              <a:t>多种领域的软件设计和构造中</a:t>
            </a:r>
            <a:r>
              <a:rPr lang="zh-CN" altLang="en-US" sz="2400" dirty="0">
                <a:ea typeface="楷体_GB2312" pitchFamily="49" charset="-122"/>
              </a:rPr>
              <a:t>，许多当代的先进软件中</a:t>
            </a:r>
            <a:r>
              <a:rPr lang="zh-CN" altLang="en-US" sz="2400" b="1" dirty="0">
                <a:solidFill>
                  <a:srgbClr val="3366FF"/>
                </a:solidFill>
                <a:ea typeface="楷体_GB2312" pitchFamily="49" charset="-122"/>
              </a:rPr>
              <a:t>已大量采用了软件设计模式</a:t>
            </a:r>
            <a:r>
              <a:rPr lang="zh-CN" altLang="en-US" sz="2400" dirty="0">
                <a:ea typeface="楷体_GB2312" pitchFamily="49" charset="-122"/>
              </a:rPr>
              <a:t>的概念。 </a:t>
            </a:r>
            <a:endParaRPr lang="zh-CN" altLang="en-US" sz="2400"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4.1. 6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设计模式</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sp>
        <p:nvSpPr>
          <p:cNvPr id="25603" name="Rectangle 4"/>
          <p:cNvSpPr>
            <a:spLocks noChangeArrowheads="1"/>
          </p:cNvSpPr>
          <p:nvPr/>
        </p:nvSpPr>
        <p:spPr bwMode="auto">
          <a:xfrm>
            <a:off x="500034" y="2000240"/>
            <a:ext cx="8135938" cy="4467225"/>
          </a:xfrm>
          <a:prstGeom prst="rect">
            <a:avLst/>
          </a:prstGeom>
          <a:noFill/>
          <a:ln w="9525">
            <a:noFill/>
            <a:miter lim="800000"/>
          </a:ln>
        </p:spPr>
        <p:txBody>
          <a:bodyPr/>
          <a:lstStyle/>
          <a:p>
            <a:pPr marL="342900" indent="-342900">
              <a:lnSpc>
                <a:spcPct val="130000"/>
              </a:lnSpc>
              <a:spcBef>
                <a:spcPct val="20000"/>
              </a:spcBef>
              <a:buFontTx/>
              <a:buChar char="•"/>
            </a:pPr>
            <a:r>
              <a:rPr lang="zh-CN" altLang="en-US" sz="2800" b="1" dirty="0">
                <a:ea typeface="楷体_GB2312" pitchFamily="49" charset="-122"/>
              </a:rPr>
              <a:t>软件工程的目标是：</a:t>
            </a:r>
            <a:endParaRPr lang="en-US" altLang="zh-CN" sz="2800" b="1" dirty="0">
              <a:ea typeface="楷体_GB2312" pitchFamily="49" charset="-122"/>
            </a:endParaRPr>
          </a:p>
          <a:p>
            <a:pPr marL="342900" indent="-342900">
              <a:lnSpc>
                <a:spcPct val="130000"/>
              </a:lnSpc>
              <a:spcBef>
                <a:spcPct val="20000"/>
              </a:spcBef>
            </a:pPr>
            <a:r>
              <a:rPr lang="zh-CN" altLang="en-US" sz="2800" b="1" dirty="0">
                <a:ea typeface="楷体_GB2312" pitchFamily="49" charset="-122"/>
              </a:rPr>
              <a:t>       运用先进的</a:t>
            </a:r>
            <a:r>
              <a:rPr lang="zh-CN" altLang="en-US" sz="2800" b="1" dirty="0">
                <a:solidFill>
                  <a:srgbClr val="3366FF"/>
                </a:solidFill>
                <a:ea typeface="楷体_GB2312" pitchFamily="49" charset="-122"/>
              </a:rPr>
              <a:t>软件开发技术</a:t>
            </a:r>
            <a:r>
              <a:rPr lang="zh-CN" altLang="en-US" sz="2800" b="1" dirty="0">
                <a:ea typeface="楷体_GB2312" pitchFamily="49" charset="-122"/>
              </a:rPr>
              <a:t>和</a:t>
            </a:r>
            <a:r>
              <a:rPr lang="zh-CN" altLang="en-US" sz="2800" b="1" dirty="0">
                <a:solidFill>
                  <a:srgbClr val="3366FF"/>
                </a:solidFill>
                <a:ea typeface="楷体_GB2312" pitchFamily="49" charset="-122"/>
              </a:rPr>
              <a:t>管理方法</a:t>
            </a:r>
            <a:r>
              <a:rPr lang="zh-CN" altLang="en-US" sz="2800" b="1" dirty="0">
                <a:ea typeface="楷体_GB2312" pitchFamily="49" charset="-122"/>
              </a:rPr>
              <a:t>来提高软件的</a:t>
            </a:r>
            <a:r>
              <a:rPr lang="zh-CN" altLang="en-US" sz="2800" b="1" dirty="0">
                <a:solidFill>
                  <a:srgbClr val="C00000"/>
                </a:solidFill>
                <a:ea typeface="楷体_GB2312" pitchFamily="49" charset="-122"/>
              </a:rPr>
              <a:t>质量</a:t>
            </a:r>
            <a:r>
              <a:rPr lang="zh-CN" altLang="en-US" sz="2800" b="1" dirty="0">
                <a:ea typeface="楷体_GB2312" pitchFamily="49" charset="-122"/>
              </a:rPr>
              <a:t>和</a:t>
            </a:r>
            <a:r>
              <a:rPr lang="zh-CN" altLang="en-US" sz="2800" b="1" dirty="0">
                <a:solidFill>
                  <a:srgbClr val="C00000"/>
                </a:solidFill>
                <a:ea typeface="楷体_GB2312" pitchFamily="49" charset="-122"/>
              </a:rPr>
              <a:t>生产率</a:t>
            </a:r>
            <a:r>
              <a:rPr lang="zh-CN" altLang="en-US" sz="2800" b="1" dirty="0">
                <a:ea typeface="楷体_GB2312" pitchFamily="49" charset="-122"/>
              </a:rPr>
              <a:t>，也就是要以较短的周期、较低的成本生产出高质量的软件产品，并最终实现软件的工业化生产。</a:t>
            </a:r>
            <a:r>
              <a:rPr lang="zh-CN" altLang="en-US" sz="3200" b="1" dirty="0"/>
              <a:t> </a:t>
            </a:r>
            <a:endParaRPr lang="zh-CN" altLang="en-US" sz="3200" b="1" dirty="0"/>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p:txBody>
          <a:bodyPr/>
          <a:lstStyle/>
          <a:p>
            <a:pPr marL="609600" indent="-609600" eaLnBrk="1" hangingPunct="1"/>
            <a:r>
              <a:rPr lang="zh-CN" altLang="en-US" sz="2800" dirty="0">
                <a:ea typeface="宋体" panose="02010600030101010101" pitchFamily="2" charset="-122"/>
              </a:rPr>
              <a:t>一般来说，一个模式有</a:t>
            </a:r>
            <a:r>
              <a:rPr lang="en-US" altLang="zh-CN" sz="2800" dirty="0">
                <a:ea typeface="宋体" panose="02010600030101010101" pitchFamily="2" charset="-122"/>
              </a:rPr>
              <a:t>4</a:t>
            </a:r>
            <a:r>
              <a:rPr lang="zh-CN" altLang="en-US" sz="2800" dirty="0">
                <a:ea typeface="宋体" panose="02010600030101010101" pitchFamily="2" charset="-122"/>
              </a:rPr>
              <a:t>个基本的要素：</a:t>
            </a:r>
            <a:endParaRPr lang="zh-CN" altLang="en-US" sz="2800" dirty="0">
              <a:ea typeface="宋体" panose="02010600030101010101" pitchFamily="2" charset="-122"/>
            </a:endParaRPr>
          </a:p>
          <a:p>
            <a:pPr marL="713105" indent="-535305" eaLnBrk="1" hangingPunct="1">
              <a:lnSpc>
                <a:spcPts val="4100"/>
              </a:lnSpc>
              <a:buFont typeface="+mj-ea"/>
              <a:buAutoNum type="circleNumDbPlain"/>
            </a:pPr>
            <a:r>
              <a:rPr lang="zh-CN" altLang="en-US" sz="2400" dirty="0">
                <a:solidFill>
                  <a:srgbClr val="3333CC"/>
                </a:solidFill>
                <a:latin typeface="楷体_GB2312" pitchFamily="49" charset="-122"/>
                <a:ea typeface="楷体_GB2312" pitchFamily="49" charset="-122"/>
              </a:rPr>
              <a:t>模式名称</a:t>
            </a:r>
            <a:r>
              <a:rPr lang="zh-CN" altLang="en-US" sz="2400" dirty="0">
                <a:latin typeface="楷体_GB2312" pitchFamily="49" charset="-122"/>
                <a:ea typeface="楷体_GB2312" pitchFamily="49" charset="-122"/>
              </a:rPr>
              <a:t>：用于描述模式的名字，说明模式的问题、解决方案和效果。 </a:t>
            </a:r>
            <a:endParaRPr lang="zh-CN" altLang="en-US" sz="2400" dirty="0">
              <a:latin typeface="楷体_GB2312" pitchFamily="49" charset="-122"/>
              <a:ea typeface="楷体_GB2312" pitchFamily="49" charset="-122"/>
            </a:endParaRPr>
          </a:p>
          <a:p>
            <a:pPr marL="713105" indent="-535305" eaLnBrk="1" hangingPunct="1">
              <a:lnSpc>
                <a:spcPts val="4100"/>
              </a:lnSpc>
              <a:buFont typeface="+mj-ea"/>
              <a:buAutoNum type="circleNumDbPlain"/>
            </a:pPr>
            <a:r>
              <a:rPr lang="zh-CN" altLang="en-US" sz="2400" dirty="0">
                <a:solidFill>
                  <a:srgbClr val="3333CC"/>
                </a:solidFill>
                <a:latin typeface="楷体_GB2312" pitchFamily="49" charset="-122"/>
                <a:ea typeface="楷体_GB2312" pitchFamily="49" charset="-122"/>
              </a:rPr>
              <a:t>问题</a:t>
            </a:r>
            <a:r>
              <a:rPr lang="zh-CN" altLang="en-US" sz="2400" dirty="0">
                <a:latin typeface="楷体_GB2312" pitchFamily="49" charset="-122"/>
                <a:ea typeface="楷体_GB2312" pitchFamily="49" charset="-122"/>
              </a:rPr>
              <a:t>：说明在何种场合使用模式。</a:t>
            </a:r>
            <a:endParaRPr lang="zh-CN" altLang="en-US" sz="2400" dirty="0">
              <a:latin typeface="楷体_GB2312" pitchFamily="49" charset="-122"/>
              <a:ea typeface="楷体_GB2312" pitchFamily="49" charset="-122"/>
            </a:endParaRPr>
          </a:p>
          <a:p>
            <a:pPr marL="713105" indent="-535305" eaLnBrk="1" hangingPunct="1">
              <a:lnSpc>
                <a:spcPts val="4100"/>
              </a:lnSpc>
              <a:buFont typeface="+mj-ea"/>
              <a:buAutoNum type="circleNumDbPlain"/>
            </a:pPr>
            <a:r>
              <a:rPr lang="zh-CN" altLang="en-US" sz="2400" dirty="0">
                <a:solidFill>
                  <a:srgbClr val="3333CC"/>
                </a:solidFill>
                <a:latin typeface="楷体_GB2312" pitchFamily="49" charset="-122"/>
                <a:ea typeface="楷体_GB2312" pitchFamily="49" charset="-122"/>
              </a:rPr>
              <a:t>解决方案</a:t>
            </a:r>
            <a:r>
              <a:rPr lang="zh-CN" altLang="en-US" sz="2400" dirty="0">
                <a:latin typeface="楷体_GB2312" pitchFamily="49" charset="-122"/>
                <a:ea typeface="楷体_GB2312" pitchFamily="49" charset="-122"/>
              </a:rPr>
              <a:t>：描述设计的组成成分、它们之间的相互关系、各自的职责和合作方式。</a:t>
            </a:r>
            <a:endParaRPr lang="zh-CN" altLang="en-US" sz="2400" dirty="0">
              <a:latin typeface="楷体_GB2312" pitchFamily="49" charset="-122"/>
              <a:ea typeface="楷体_GB2312" pitchFamily="49" charset="-122"/>
            </a:endParaRPr>
          </a:p>
          <a:p>
            <a:pPr marL="713105" indent="-535305" eaLnBrk="1" hangingPunct="1">
              <a:lnSpc>
                <a:spcPts val="4100"/>
              </a:lnSpc>
              <a:buFont typeface="+mj-ea"/>
              <a:buAutoNum type="circleNumDbPlain"/>
            </a:pPr>
            <a:r>
              <a:rPr lang="zh-CN" altLang="en-US" sz="2400" dirty="0">
                <a:solidFill>
                  <a:srgbClr val="3333CC"/>
                </a:solidFill>
                <a:latin typeface="楷体_GB2312" pitchFamily="49" charset="-122"/>
                <a:ea typeface="楷体_GB2312" pitchFamily="49" charset="-122"/>
              </a:rPr>
              <a:t>效果</a:t>
            </a:r>
            <a:r>
              <a:rPr lang="zh-CN" altLang="en-US" sz="2400" dirty="0">
                <a:latin typeface="楷体_GB2312" pitchFamily="49" charset="-122"/>
                <a:ea typeface="楷体_GB2312" pitchFamily="49" charset="-122"/>
              </a:rPr>
              <a:t>：描述了模式使用的效果及使用模式应当权衡的问题。</a:t>
            </a:r>
            <a:r>
              <a:rPr lang="zh-CN" altLang="en-US" dirty="0">
                <a:ea typeface="宋体" panose="02010600030101010101" pitchFamily="2" charset="-122"/>
              </a:rPr>
              <a:t>  </a:t>
            </a: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4.1. 6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设计模式</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4"/>
          <p:cNvSpPr>
            <a:spLocks noGrp="1"/>
          </p:cNvSpPr>
          <p:nvPr>
            <p:ph type="sldNum" sz="quarter" idx="12"/>
          </p:nvPr>
        </p:nvSpPr>
        <p:spPr/>
        <p:txBody>
          <a:bodyPr/>
          <a:lstStyle/>
          <a:p>
            <a:pPr>
              <a:defRPr/>
            </a:pPr>
            <a:r>
              <a:rPr lang="zh-CN" altLang="en-US"/>
              <a:t>第 </a:t>
            </a:r>
            <a:fld id="{F6A95FF4-74DB-4992-9852-AA929A6C308C}" type="slidenum">
              <a:rPr lang="zh-CN" altLang="en-US"/>
            </a:fld>
            <a:r>
              <a:rPr lang="zh-CN" altLang="en-US"/>
              <a:t> 页</a:t>
            </a:r>
            <a:endParaRPr lang="zh-CN" altLang="en-US"/>
          </a:p>
        </p:txBody>
      </p:sp>
      <p:grpSp>
        <p:nvGrpSpPr>
          <p:cNvPr id="2" name="Group 3"/>
          <p:cNvGrpSpPr/>
          <p:nvPr/>
        </p:nvGrpSpPr>
        <p:grpSpPr bwMode="auto">
          <a:xfrm>
            <a:off x="1981200" y="2133600"/>
            <a:ext cx="5410200" cy="665163"/>
            <a:chOff x="1248" y="1344"/>
            <a:chExt cx="3408" cy="419"/>
          </a:xfrm>
        </p:grpSpPr>
        <p:grpSp>
          <p:nvGrpSpPr>
            <p:cNvPr id="3" name="Group 4"/>
            <p:cNvGrpSpPr/>
            <p:nvPr/>
          </p:nvGrpSpPr>
          <p:grpSpPr bwMode="auto">
            <a:xfrm>
              <a:off x="1248" y="1344"/>
              <a:ext cx="480" cy="419"/>
              <a:chOff x="1110" y="2656"/>
              <a:chExt cx="1549" cy="1351"/>
            </a:xfrm>
          </p:grpSpPr>
          <p:sp>
            <p:nvSpPr>
              <p:cNvPr id="8217" name="AutoShape 5"/>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8218" name="AutoShape 6"/>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8219" name="AutoShape 7"/>
              <p:cNvSpPr>
                <a:spLocks noChangeArrowheads="1"/>
              </p:cNvSpPr>
              <p:nvPr/>
            </p:nvSpPr>
            <p:spPr bwMode="gray">
              <a:xfrm>
                <a:off x="1200" y="2736"/>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rgbClr val="FEFEFE"/>
                </a:solidFill>
                <a:miter lim="800000"/>
              </a:ln>
            </p:spPr>
            <p:txBody>
              <a:bodyPr wrap="none" anchor="ctr"/>
              <a:lstStyle/>
              <a:p>
                <a:endParaRPr lang="zh-CN" altLang="en-US"/>
              </a:p>
            </p:txBody>
          </p:sp>
        </p:grpSp>
        <p:sp>
          <p:nvSpPr>
            <p:cNvPr id="8214" name="Line 8"/>
            <p:cNvSpPr>
              <a:spLocks noChangeShapeType="1"/>
            </p:cNvSpPr>
            <p:nvPr/>
          </p:nvSpPr>
          <p:spPr bwMode="auto">
            <a:xfrm>
              <a:off x="1632" y="1728"/>
              <a:ext cx="3024"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8215" name="Text Box 9"/>
            <p:cNvSpPr txBox="1">
              <a:spLocks noChangeArrowheads="1"/>
            </p:cNvSpPr>
            <p:nvPr/>
          </p:nvSpPr>
          <p:spPr bwMode="auto">
            <a:xfrm>
              <a:off x="2256" y="1380"/>
              <a:ext cx="884" cy="288"/>
            </a:xfrm>
            <a:prstGeom prst="rect">
              <a:avLst/>
            </a:prstGeom>
            <a:noFill/>
            <a:ln w="9525" algn="ctr">
              <a:noFill/>
              <a:miter lim="800000"/>
            </a:ln>
          </p:spPr>
          <p:txBody>
            <a:bodyPr wrap="none">
              <a:spAutoFit/>
            </a:bodyPr>
            <a:lstStyle/>
            <a:p>
              <a:pPr eaLnBrk="0" hangingPunct="0"/>
              <a:r>
                <a:rPr lang="zh-CN" altLang="en-US" sz="2400" dirty="0"/>
                <a:t>创建模式</a:t>
              </a:r>
              <a:endParaRPr lang="zh-CN" altLang="en-US" sz="2400" dirty="0"/>
            </a:p>
          </p:txBody>
        </p:sp>
        <p:sp>
          <p:nvSpPr>
            <p:cNvPr id="8216" name="Text Box 10"/>
            <p:cNvSpPr txBox="1">
              <a:spLocks noChangeArrowheads="1"/>
            </p:cNvSpPr>
            <p:nvPr/>
          </p:nvSpPr>
          <p:spPr bwMode="gray">
            <a:xfrm>
              <a:off x="1372" y="1406"/>
              <a:ext cx="223" cy="288"/>
            </a:xfrm>
            <a:prstGeom prst="rect">
              <a:avLst/>
            </a:prstGeom>
            <a:noFill/>
            <a:ln w="9525" algn="ctr">
              <a:noFill/>
              <a:miter lim="800000"/>
            </a:ln>
          </p:spPr>
          <p:txBody>
            <a:bodyPr wrap="none">
              <a:spAutoFit/>
            </a:bodyPr>
            <a:lstStyle/>
            <a:p>
              <a:pPr algn="ctr" eaLnBrk="0" hangingPunct="0"/>
              <a:r>
                <a:rPr lang="en-US" altLang="zh-CN" sz="2400" b="1">
                  <a:solidFill>
                    <a:srgbClr val="FF0000"/>
                  </a:solidFill>
                </a:rPr>
                <a:t>1</a:t>
              </a:r>
              <a:endParaRPr lang="en-US" altLang="zh-CN" sz="2400" b="1">
                <a:solidFill>
                  <a:srgbClr val="FF0000"/>
                </a:solidFill>
              </a:endParaRPr>
            </a:p>
          </p:txBody>
        </p:sp>
      </p:grpSp>
      <p:grpSp>
        <p:nvGrpSpPr>
          <p:cNvPr id="4" name="Group 11"/>
          <p:cNvGrpSpPr/>
          <p:nvPr/>
        </p:nvGrpSpPr>
        <p:grpSpPr bwMode="auto">
          <a:xfrm>
            <a:off x="1981200" y="3048000"/>
            <a:ext cx="5410200" cy="665163"/>
            <a:chOff x="1248" y="1920"/>
            <a:chExt cx="3408" cy="419"/>
          </a:xfrm>
        </p:grpSpPr>
        <p:grpSp>
          <p:nvGrpSpPr>
            <p:cNvPr id="5" name="Group 12"/>
            <p:cNvGrpSpPr/>
            <p:nvPr/>
          </p:nvGrpSpPr>
          <p:grpSpPr bwMode="auto">
            <a:xfrm>
              <a:off x="1248" y="1920"/>
              <a:ext cx="480" cy="419"/>
              <a:chOff x="3174" y="2656"/>
              <a:chExt cx="1549" cy="1351"/>
            </a:xfrm>
          </p:grpSpPr>
          <p:sp>
            <p:nvSpPr>
              <p:cNvPr id="8210" name="AutoShape 13"/>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8211" name="AutoShape 1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8212" name="AutoShape 15"/>
              <p:cNvSpPr>
                <a:spLocks noChangeArrowheads="1"/>
              </p:cNvSpPr>
              <p:nvPr/>
            </p:nvSpPr>
            <p:spPr bwMode="gray">
              <a:xfrm>
                <a:off x="3264" y="2736"/>
                <a:ext cx="1350" cy="1168"/>
              </a:xfrm>
              <a:prstGeom prst="hexagon">
                <a:avLst>
                  <a:gd name="adj" fmla="val 28896"/>
                  <a:gd name="vf" fmla="val 115470"/>
                </a:avLst>
              </a:prstGeom>
              <a:gradFill rotWithShape="1">
                <a:gsLst>
                  <a:gs pos="0">
                    <a:srgbClr val="CC7032"/>
                  </a:gs>
                  <a:gs pos="100000">
                    <a:srgbClr val="844820"/>
                  </a:gs>
                </a:gsLst>
                <a:lin ang="2700000" scaled="1"/>
              </a:gradFill>
              <a:ln w="9525">
                <a:solidFill>
                  <a:srgbClr val="FEFEFE"/>
                </a:solidFill>
                <a:miter lim="800000"/>
              </a:ln>
            </p:spPr>
            <p:txBody>
              <a:bodyPr wrap="none" anchor="ctr"/>
              <a:lstStyle/>
              <a:p>
                <a:endParaRPr lang="zh-CN" altLang="en-US"/>
              </a:p>
            </p:txBody>
          </p:sp>
        </p:grpSp>
        <p:sp>
          <p:nvSpPr>
            <p:cNvPr id="8207" name="Line 16"/>
            <p:cNvSpPr>
              <a:spLocks noChangeShapeType="1"/>
            </p:cNvSpPr>
            <p:nvPr/>
          </p:nvSpPr>
          <p:spPr bwMode="auto">
            <a:xfrm>
              <a:off x="1632" y="2304"/>
              <a:ext cx="3024"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8208" name="Text Box 17"/>
            <p:cNvSpPr txBox="1">
              <a:spLocks noChangeArrowheads="1"/>
            </p:cNvSpPr>
            <p:nvPr/>
          </p:nvSpPr>
          <p:spPr bwMode="auto">
            <a:xfrm>
              <a:off x="2256" y="1956"/>
              <a:ext cx="884" cy="288"/>
            </a:xfrm>
            <a:prstGeom prst="rect">
              <a:avLst/>
            </a:prstGeom>
            <a:noFill/>
            <a:ln w="9525" algn="ctr">
              <a:noFill/>
              <a:miter lim="800000"/>
            </a:ln>
          </p:spPr>
          <p:txBody>
            <a:bodyPr wrap="none">
              <a:spAutoFit/>
            </a:bodyPr>
            <a:lstStyle/>
            <a:p>
              <a:pPr eaLnBrk="0" hangingPunct="0"/>
              <a:r>
                <a:rPr lang="zh-CN" altLang="en-US" sz="2400"/>
                <a:t>结构模式</a:t>
              </a:r>
              <a:endParaRPr lang="zh-CN" altLang="en-US" sz="2400"/>
            </a:p>
          </p:txBody>
        </p:sp>
        <p:sp>
          <p:nvSpPr>
            <p:cNvPr id="8209" name="Text Box 18"/>
            <p:cNvSpPr txBox="1">
              <a:spLocks noChangeArrowheads="1"/>
            </p:cNvSpPr>
            <p:nvPr/>
          </p:nvSpPr>
          <p:spPr bwMode="gray">
            <a:xfrm>
              <a:off x="1372" y="1982"/>
              <a:ext cx="223" cy="288"/>
            </a:xfrm>
            <a:prstGeom prst="rect">
              <a:avLst/>
            </a:prstGeom>
            <a:noFill/>
            <a:ln w="9525" algn="ctr">
              <a:noFill/>
              <a:miter lim="800000"/>
            </a:ln>
          </p:spPr>
          <p:txBody>
            <a:bodyPr wrap="none">
              <a:spAutoFit/>
            </a:bodyPr>
            <a:lstStyle/>
            <a:p>
              <a:pPr algn="ctr" eaLnBrk="0" hangingPunct="0"/>
              <a:r>
                <a:rPr lang="en-US" altLang="zh-CN" sz="2400" b="1" dirty="0"/>
                <a:t>2</a:t>
              </a:r>
              <a:endParaRPr lang="en-US" altLang="zh-CN" sz="2400" b="1" dirty="0"/>
            </a:p>
          </p:txBody>
        </p:sp>
      </p:grpSp>
      <p:grpSp>
        <p:nvGrpSpPr>
          <p:cNvPr id="6" name="Group 19"/>
          <p:cNvGrpSpPr/>
          <p:nvPr/>
        </p:nvGrpSpPr>
        <p:grpSpPr bwMode="auto">
          <a:xfrm>
            <a:off x="1981200" y="3940175"/>
            <a:ext cx="5410200" cy="665163"/>
            <a:chOff x="1248" y="2482"/>
            <a:chExt cx="3408" cy="419"/>
          </a:xfrm>
        </p:grpSpPr>
        <p:grpSp>
          <p:nvGrpSpPr>
            <p:cNvPr id="7" name="Group 20"/>
            <p:cNvGrpSpPr/>
            <p:nvPr/>
          </p:nvGrpSpPr>
          <p:grpSpPr bwMode="auto">
            <a:xfrm>
              <a:off x="1248" y="2482"/>
              <a:ext cx="480" cy="419"/>
              <a:chOff x="1110" y="2656"/>
              <a:chExt cx="1549" cy="1351"/>
            </a:xfrm>
          </p:grpSpPr>
          <p:sp>
            <p:nvSpPr>
              <p:cNvPr id="8203" name="AutoShape 21"/>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8204" name="AutoShape 22"/>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8205" name="AutoShape 23"/>
              <p:cNvSpPr>
                <a:spLocks noChangeArrowheads="1"/>
              </p:cNvSpPr>
              <p:nvPr/>
            </p:nvSpPr>
            <p:spPr bwMode="gray">
              <a:xfrm>
                <a:off x="1200" y="2736"/>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rgbClr val="FEFEFE"/>
                </a:solidFill>
                <a:miter lim="800000"/>
              </a:ln>
            </p:spPr>
            <p:txBody>
              <a:bodyPr wrap="none" anchor="ctr"/>
              <a:lstStyle/>
              <a:p>
                <a:endParaRPr lang="zh-CN" altLang="en-US"/>
              </a:p>
            </p:txBody>
          </p:sp>
        </p:grpSp>
        <p:sp>
          <p:nvSpPr>
            <p:cNvPr id="8200" name="Line 24"/>
            <p:cNvSpPr>
              <a:spLocks noChangeShapeType="1"/>
            </p:cNvSpPr>
            <p:nvPr/>
          </p:nvSpPr>
          <p:spPr bwMode="auto">
            <a:xfrm>
              <a:off x="1632" y="2866"/>
              <a:ext cx="3024"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8201" name="Text Box 25"/>
            <p:cNvSpPr txBox="1">
              <a:spLocks noChangeArrowheads="1"/>
            </p:cNvSpPr>
            <p:nvPr/>
          </p:nvSpPr>
          <p:spPr bwMode="auto">
            <a:xfrm>
              <a:off x="2256" y="2518"/>
              <a:ext cx="884" cy="288"/>
            </a:xfrm>
            <a:prstGeom prst="rect">
              <a:avLst/>
            </a:prstGeom>
            <a:noFill/>
            <a:ln w="9525" algn="ctr">
              <a:noFill/>
              <a:miter lim="800000"/>
            </a:ln>
          </p:spPr>
          <p:txBody>
            <a:bodyPr wrap="none">
              <a:spAutoFit/>
            </a:bodyPr>
            <a:lstStyle/>
            <a:p>
              <a:pPr eaLnBrk="0" hangingPunct="0"/>
              <a:r>
                <a:rPr lang="zh-CN" altLang="en-US" sz="2400"/>
                <a:t>行为模式</a:t>
              </a:r>
              <a:endParaRPr lang="zh-CN" altLang="en-US" sz="2400"/>
            </a:p>
          </p:txBody>
        </p:sp>
        <p:sp>
          <p:nvSpPr>
            <p:cNvPr id="8202" name="Text Box 26"/>
            <p:cNvSpPr txBox="1">
              <a:spLocks noChangeArrowheads="1"/>
            </p:cNvSpPr>
            <p:nvPr/>
          </p:nvSpPr>
          <p:spPr bwMode="gray">
            <a:xfrm>
              <a:off x="1372" y="2544"/>
              <a:ext cx="223" cy="288"/>
            </a:xfrm>
            <a:prstGeom prst="rect">
              <a:avLst/>
            </a:prstGeom>
            <a:noFill/>
            <a:ln w="9525" algn="ctr">
              <a:noFill/>
              <a:miter lim="800000"/>
            </a:ln>
          </p:spPr>
          <p:txBody>
            <a:bodyPr wrap="none">
              <a:spAutoFit/>
            </a:bodyPr>
            <a:lstStyle/>
            <a:p>
              <a:pPr algn="ctr" eaLnBrk="0" hangingPunct="0"/>
              <a:r>
                <a:rPr lang="en-US" altLang="zh-CN" sz="2400" b="1" dirty="0"/>
                <a:t>3</a:t>
              </a:r>
              <a:endParaRPr lang="en-US" altLang="zh-CN" sz="2400" b="1" dirty="0"/>
            </a:p>
          </p:txBody>
        </p:sp>
      </p:grpSp>
      <p:sp>
        <p:nvSpPr>
          <p:cNvPr id="30"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4.1. 6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设计模式</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fade/>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4"/>
          <p:cNvSpPr>
            <a:spLocks noGrp="1"/>
          </p:cNvSpPr>
          <p:nvPr>
            <p:ph type="sldNum" sz="quarter" idx="12"/>
          </p:nvPr>
        </p:nvSpPr>
        <p:spPr/>
        <p:txBody>
          <a:bodyPr/>
          <a:lstStyle/>
          <a:p>
            <a:pPr>
              <a:defRPr/>
            </a:pPr>
            <a:r>
              <a:rPr lang="zh-CN" altLang="en-US"/>
              <a:t>第 </a:t>
            </a:r>
            <a:fld id="{F6A95FF4-74DB-4992-9852-AA929A6C308C}" type="slidenum">
              <a:rPr lang="zh-CN" altLang="en-US"/>
            </a:fld>
            <a:r>
              <a:rPr lang="zh-CN" altLang="en-US"/>
              <a:t> 页</a:t>
            </a:r>
            <a:endParaRPr lang="zh-CN" altLang="en-US"/>
          </a:p>
        </p:txBody>
      </p:sp>
      <p:sp>
        <p:nvSpPr>
          <p:cNvPr id="30" name="Rectangle 2"/>
          <p:cNvSpPr txBox="1">
            <a:spLocks noChangeArrowheads="1"/>
          </p:cNvSpPr>
          <p:nvPr/>
        </p:nvSpPr>
        <p:spPr>
          <a:xfrm>
            <a:off x="457200" y="211138"/>
            <a:ext cx="8229600" cy="1143000"/>
          </a:xfrm>
          <a:prstGeom prst="rect">
            <a:avLst/>
          </a:prstGeom>
        </p:spPr>
        <p:txBody>
          <a:bodyPr/>
          <a:lstStyle/>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en-US" sz="4400" b="1" i="0" u="none" strike="noStrike" kern="0" cap="none" spc="0" normalizeH="0" baseline="0" noProof="0" dirty="0">
                <a:ln>
                  <a:noFill/>
                </a:ln>
                <a:solidFill>
                  <a:schemeClr val="tx2"/>
                </a:solidFill>
                <a:effectLst/>
                <a:uLnTx/>
                <a:uFillTx/>
                <a:latin typeface="+mj-lt"/>
                <a:ea typeface="+mj-ea"/>
                <a:cs typeface="+mj-cs"/>
              </a:rPr>
              <a:t>4.1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软件体系结构与设计模式</a:t>
            </a:r>
            <a:br>
              <a:rPr kumimoji="0" lang="en-US" altLang="zh-CN" sz="4400" b="1" i="0" u="none" strike="noStrike" kern="0" cap="none" spc="0" normalizeH="0" baseline="0" noProof="0" dirty="0">
                <a:ln>
                  <a:noFill/>
                </a:ln>
                <a:solidFill>
                  <a:schemeClr val="tx2"/>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4.1. 6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设计模式</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graphicFrame>
        <p:nvGraphicFramePr>
          <p:cNvPr id="9" name="对象 8">
            <a:hlinkClick r:id="" action="ppaction://ole?verb="/>
          </p:cNvPr>
          <p:cNvGraphicFramePr>
            <a:graphicFrameLocks noChangeAspect="1"/>
          </p:cNvGraphicFramePr>
          <p:nvPr/>
        </p:nvGraphicFramePr>
        <p:xfrm>
          <a:off x="5180965" y="2289175"/>
          <a:ext cx="2835275" cy="1333500"/>
        </p:xfrm>
        <a:graphic>
          <a:graphicData uri="http://schemas.openxmlformats.org/presentationml/2006/ole">
            <mc:AlternateContent xmlns:mc="http://schemas.openxmlformats.org/markup-compatibility/2006">
              <mc:Choice xmlns:v="urn:schemas-microsoft-com:vml" Requires="v">
                <p:oleObj spid="_x0000_s1025" name="" showAsIcon="1" r:id="rId1" imgW="971550" imgH="666750" progId="Package">
                  <p:embed/>
                </p:oleObj>
              </mc:Choice>
              <mc:Fallback>
                <p:oleObj name="" showAsIcon="1" r:id="rId1" imgW="971550" imgH="666750" progId="Package">
                  <p:embed/>
                  <p:pic>
                    <p:nvPicPr>
                      <p:cNvPr id="0" name="图片 1024"/>
                      <p:cNvPicPr/>
                      <p:nvPr/>
                    </p:nvPicPr>
                    <p:blipFill>
                      <a:blip r:embed="rId2"/>
                      <a:stretch>
                        <a:fillRect/>
                      </a:stretch>
                    </p:blipFill>
                    <p:spPr>
                      <a:xfrm>
                        <a:off x="5180965" y="2289175"/>
                        <a:ext cx="2835275" cy="13335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1275080" y="2289175"/>
          <a:ext cx="2988945" cy="1431290"/>
        </p:xfrm>
        <a:graphic>
          <a:graphicData uri="http://schemas.openxmlformats.org/presentationml/2006/ole">
            <mc:AlternateContent xmlns:mc="http://schemas.openxmlformats.org/markup-compatibility/2006">
              <mc:Choice xmlns:v="urn:schemas-microsoft-com:vml" Requires="v">
                <p:oleObj spid="_x0000_s1026" name="" showAsIcon="1" r:id="rId3" imgW="971550" imgH="666750" progId="Package">
                  <p:embed/>
                </p:oleObj>
              </mc:Choice>
              <mc:Fallback>
                <p:oleObj name="" showAsIcon="1" r:id="rId3" imgW="971550" imgH="666750" progId="Package">
                  <p:embed/>
                  <p:pic>
                    <p:nvPicPr>
                      <p:cNvPr id="0" name="图片 1025"/>
                      <p:cNvPicPr/>
                      <p:nvPr/>
                    </p:nvPicPr>
                    <p:blipFill>
                      <a:blip r:embed="rId4"/>
                      <a:stretch>
                        <a:fillRect/>
                      </a:stretch>
                    </p:blipFill>
                    <p:spPr>
                      <a:xfrm>
                        <a:off x="1275080" y="2289175"/>
                        <a:ext cx="2988945" cy="1431290"/>
                      </a:xfrm>
                      <a:prstGeom prst="rect">
                        <a:avLst/>
                      </a:prstGeom>
                    </p:spPr>
                  </p:pic>
                </p:oleObj>
              </mc:Fallback>
            </mc:AlternateContent>
          </a:graphicData>
        </a:graphic>
      </p:graphicFrame>
    </p:spTree>
  </p:cSld>
  <p:clrMapOvr>
    <a:masterClrMapping/>
  </p:clrMapOvr>
  <p:transition>
    <p:fade/>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a:t>1 </a:t>
            </a:r>
            <a:r>
              <a:rPr lang="zh-CN" altLang="en-US" dirty="0"/>
              <a:t>创建型模式</a:t>
            </a:r>
            <a:endParaRPr lang="zh-CN" altLang="en-US" dirty="0"/>
          </a:p>
        </p:txBody>
      </p:sp>
      <p:sp>
        <p:nvSpPr>
          <p:cNvPr id="9219" name="Rectangle 4"/>
          <p:cNvSpPr>
            <a:spLocks noGrp="1" noChangeArrowheads="1"/>
          </p:cNvSpPr>
          <p:nvPr>
            <p:ph idx="1"/>
          </p:nvPr>
        </p:nvSpPr>
        <p:spPr/>
        <p:txBody>
          <a:bodyPr/>
          <a:lstStyle/>
          <a:p>
            <a:pPr eaLnBrk="1" hangingPunct="1"/>
            <a:r>
              <a:rPr lang="zh-CN" altLang="en-US" dirty="0">
                <a:latin typeface="宋体" panose="02010600030101010101" pitchFamily="2" charset="-122"/>
                <a:ea typeface="宋体" panose="02010600030101010101" pitchFamily="2" charset="-122"/>
              </a:rPr>
              <a:t>创建型模式概述</a:t>
            </a:r>
            <a:endParaRPr lang="zh-CN" altLang="en-US" dirty="0">
              <a:latin typeface="宋体" panose="02010600030101010101" pitchFamily="2" charset="-122"/>
              <a:ea typeface="宋体" panose="02010600030101010101" pitchFamily="2" charset="-122"/>
            </a:endParaRPr>
          </a:p>
          <a:p>
            <a:pPr lvl="1" eaLnBrk="1" hangingPunct="1">
              <a:lnSpc>
                <a:spcPct val="150000"/>
              </a:lnSpc>
            </a:pPr>
            <a:r>
              <a:rPr lang="zh-CN" altLang="en-US" sz="2400" dirty="0">
                <a:solidFill>
                  <a:srgbClr val="FF3300"/>
                </a:solidFill>
                <a:latin typeface="宋体" panose="02010600030101010101" pitchFamily="2" charset="-122"/>
                <a:ea typeface="宋体" panose="02010600030101010101" pitchFamily="2" charset="-122"/>
              </a:rPr>
              <a:t>创建型模式</a:t>
            </a:r>
            <a:r>
              <a:rPr lang="en-US" altLang="zh-CN" sz="2400" dirty="0">
                <a:solidFill>
                  <a:srgbClr val="FF3300"/>
                </a:solidFill>
                <a:latin typeface="宋体" panose="02010600030101010101" pitchFamily="2" charset="-122"/>
                <a:ea typeface="宋体" panose="02010600030101010101" pitchFamily="2" charset="-122"/>
              </a:rPr>
              <a:t>(Creational Pattern)</a:t>
            </a:r>
            <a:r>
              <a:rPr lang="zh-CN" altLang="en-US" sz="2400" dirty="0">
                <a:latin typeface="宋体" panose="02010600030101010101" pitchFamily="2" charset="-122"/>
                <a:ea typeface="宋体" panose="02010600030101010101" pitchFamily="2" charset="-122"/>
              </a:rPr>
              <a:t>对类的实例化过程进行了抽象，能够</a:t>
            </a:r>
            <a:r>
              <a:rPr lang="zh-CN" altLang="en-US" sz="2400" dirty="0">
                <a:solidFill>
                  <a:srgbClr val="FF0000"/>
                </a:solidFill>
                <a:latin typeface="宋体" panose="02010600030101010101" pitchFamily="2" charset="-122"/>
                <a:ea typeface="宋体" panose="02010600030101010101" pitchFamily="2" charset="-122"/>
              </a:rPr>
              <a:t>将软件模块中对象的创建和对象的使用分离</a:t>
            </a:r>
            <a:r>
              <a:rPr lang="zh-CN" altLang="en-US" sz="2400" dirty="0">
                <a:latin typeface="宋体" panose="02010600030101010101" pitchFamily="2" charset="-122"/>
                <a:ea typeface="宋体" panose="02010600030101010101" pitchFamily="2" charset="-122"/>
              </a:rPr>
              <a:t>。为了使软件的结构更加清晰，外界对于这些对象只需要知道它们共同的接口，而不清楚其具体的实现细节，使整个系统的设计更加</a:t>
            </a:r>
            <a:r>
              <a:rPr lang="zh-CN" altLang="en-US" b="1" dirty="0">
                <a:solidFill>
                  <a:srgbClr val="3366FF"/>
                </a:solidFill>
                <a:latin typeface="宋体" panose="02010600030101010101" pitchFamily="2" charset="-122"/>
                <a:ea typeface="宋体" panose="02010600030101010101" pitchFamily="2" charset="-122"/>
              </a:rPr>
              <a:t>符合单一职责原则</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pPr eaLnBrk="1" hangingPunct="1"/>
            <a:endParaRPr lang="en-US" altLang="zh-CN"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t>1 </a:t>
            </a:r>
            <a:r>
              <a:rPr lang="zh-CN" altLang="en-US" dirty="0"/>
              <a:t>创建型模式</a:t>
            </a:r>
            <a:endParaRPr lang="zh-CN" altLang="en-US" dirty="0"/>
          </a:p>
        </p:txBody>
      </p:sp>
      <p:sp>
        <p:nvSpPr>
          <p:cNvPr id="10243" name="Rectangle 3"/>
          <p:cNvSpPr>
            <a:spLocks noGrp="1" noChangeArrowheads="1"/>
          </p:cNvSpPr>
          <p:nvPr>
            <p:ph idx="1"/>
          </p:nvPr>
        </p:nvSpPr>
        <p:spPr/>
        <p:txBody>
          <a:bodyPr/>
          <a:lstStyle/>
          <a:p>
            <a:pPr eaLnBrk="1" hangingPunct="1"/>
            <a:r>
              <a:rPr lang="zh-CN" altLang="en-US" dirty="0">
                <a:latin typeface="宋体" panose="02010600030101010101" pitchFamily="2" charset="-122"/>
                <a:ea typeface="宋体" panose="02010600030101010101" pitchFamily="2" charset="-122"/>
              </a:rPr>
              <a:t>创建型模式概述</a:t>
            </a:r>
            <a:endParaRPr lang="zh-CN" altLang="en-US" dirty="0">
              <a:latin typeface="宋体" panose="02010600030101010101" pitchFamily="2" charset="-122"/>
              <a:ea typeface="宋体" panose="02010600030101010101" pitchFamily="2" charset="-122"/>
            </a:endParaRPr>
          </a:p>
          <a:p>
            <a:pPr lvl="1" eaLnBrk="1" hangingPunct="1">
              <a:lnSpc>
                <a:spcPct val="150000"/>
              </a:lnSpc>
            </a:pPr>
            <a:r>
              <a:rPr lang="zh-CN" altLang="en-US" sz="2400" dirty="0">
                <a:latin typeface="宋体" panose="02010600030101010101" pitchFamily="2" charset="-122"/>
                <a:ea typeface="宋体" panose="02010600030101010101" pitchFamily="2" charset="-122"/>
              </a:rPr>
              <a:t>创建型模式在</a:t>
            </a:r>
            <a:r>
              <a:rPr lang="zh-CN" altLang="en-US" sz="2400" dirty="0">
                <a:solidFill>
                  <a:srgbClr val="FF3300"/>
                </a:solidFill>
                <a:latin typeface="宋体" panose="02010600030101010101" pitchFamily="2" charset="-122"/>
                <a:ea typeface="宋体" panose="02010600030101010101" pitchFamily="2" charset="-122"/>
              </a:rPr>
              <a:t>创建什么</a:t>
            </a:r>
            <a:r>
              <a:rPr lang="en-US" altLang="zh-CN" sz="2400" dirty="0">
                <a:solidFill>
                  <a:srgbClr val="FF3300"/>
                </a:solidFill>
                <a:latin typeface="宋体" panose="02010600030101010101" pitchFamily="2" charset="-122"/>
                <a:ea typeface="宋体" panose="02010600030101010101" pitchFamily="2" charset="-122"/>
              </a:rPr>
              <a:t>(What)</a:t>
            </a:r>
            <a:r>
              <a:rPr lang="zh-CN" altLang="en-US" sz="2400" dirty="0">
                <a:latin typeface="宋体" panose="02010600030101010101" pitchFamily="2" charset="-122"/>
                <a:ea typeface="宋体" panose="02010600030101010101" pitchFamily="2" charset="-122"/>
              </a:rPr>
              <a:t>，</a:t>
            </a:r>
            <a:r>
              <a:rPr lang="zh-CN" altLang="en-US" sz="2400" dirty="0">
                <a:solidFill>
                  <a:srgbClr val="FF3300"/>
                </a:solidFill>
                <a:latin typeface="宋体" panose="02010600030101010101" pitchFamily="2" charset="-122"/>
                <a:ea typeface="宋体" panose="02010600030101010101" pitchFamily="2" charset="-122"/>
              </a:rPr>
              <a:t>由谁创建</a:t>
            </a:r>
            <a:r>
              <a:rPr lang="en-US" altLang="zh-CN" sz="2400" dirty="0">
                <a:solidFill>
                  <a:srgbClr val="FF3300"/>
                </a:solidFill>
                <a:latin typeface="宋体" panose="02010600030101010101" pitchFamily="2" charset="-122"/>
                <a:ea typeface="宋体" panose="02010600030101010101" pitchFamily="2" charset="-122"/>
              </a:rPr>
              <a:t>(Who)</a:t>
            </a:r>
            <a:r>
              <a:rPr lang="zh-CN" altLang="en-US" sz="2400" dirty="0">
                <a:latin typeface="宋体" panose="02010600030101010101" pitchFamily="2" charset="-122"/>
                <a:ea typeface="宋体" panose="02010600030101010101" pitchFamily="2" charset="-122"/>
              </a:rPr>
              <a:t>，</a:t>
            </a:r>
            <a:r>
              <a:rPr lang="zh-CN" altLang="en-US" sz="2400" dirty="0">
                <a:solidFill>
                  <a:srgbClr val="FF3300"/>
                </a:solidFill>
                <a:latin typeface="宋体" panose="02010600030101010101" pitchFamily="2" charset="-122"/>
                <a:ea typeface="宋体" panose="02010600030101010101" pitchFamily="2" charset="-122"/>
              </a:rPr>
              <a:t>何时创建</a:t>
            </a:r>
            <a:r>
              <a:rPr lang="en-US" altLang="zh-CN" sz="2400" dirty="0">
                <a:solidFill>
                  <a:srgbClr val="FF3300"/>
                </a:solidFill>
                <a:latin typeface="宋体" panose="02010600030101010101" pitchFamily="2" charset="-122"/>
                <a:ea typeface="宋体" panose="02010600030101010101" pitchFamily="2" charset="-122"/>
              </a:rPr>
              <a:t>(When)</a:t>
            </a:r>
            <a:r>
              <a:rPr lang="zh-CN" altLang="en-US" sz="2400" dirty="0">
                <a:latin typeface="宋体" panose="02010600030101010101" pitchFamily="2" charset="-122"/>
                <a:ea typeface="宋体" panose="02010600030101010101" pitchFamily="2" charset="-122"/>
              </a:rPr>
              <a:t>等方面都为软件设计者提供了尽可能大的灵活性。创建型模式</a:t>
            </a:r>
            <a:r>
              <a:rPr lang="zh-CN" altLang="en-US" sz="2400" dirty="0">
                <a:solidFill>
                  <a:srgbClr val="FF0000"/>
                </a:solidFill>
                <a:latin typeface="宋体" panose="02010600030101010101" pitchFamily="2" charset="-122"/>
                <a:ea typeface="宋体" panose="02010600030101010101" pitchFamily="2" charset="-122"/>
              </a:rPr>
              <a:t>隐藏了类的实例的创建细节，通过隐藏对象如何被创建和组合在一起达到使整个系统独立的目的</a:t>
            </a:r>
            <a:r>
              <a:rPr lang="zh-CN" altLang="en-US" sz="2400" dirty="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a:p>
            <a:pPr eaLnBrk="1" hangingPunct="1"/>
            <a:endParaRPr lang="en-US" altLang="zh-CN"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1 </a:t>
            </a:r>
            <a:r>
              <a:rPr lang="zh-CN" altLang="en-US" dirty="0"/>
              <a:t>创建型模式</a:t>
            </a:r>
            <a:endParaRPr lang="zh-CN" altLang="en-US" dirty="0"/>
          </a:p>
        </p:txBody>
      </p:sp>
      <p:sp>
        <p:nvSpPr>
          <p:cNvPr id="13315" name="Rectangle 3"/>
          <p:cNvSpPr>
            <a:spLocks noGrp="1" noChangeArrowheads="1"/>
          </p:cNvSpPr>
          <p:nvPr>
            <p:ph idx="1"/>
          </p:nvPr>
        </p:nvSpPr>
        <p:spPr>
          <a:xfrm>
            <a:off x="357158" y="2500306"/>
            <a:ext cx="8382000" cy="3143272"/>
          </a:xfrm>
        </p:spPr>
        <p:txBody>
          <a:bodyPr/>
          <a:lstStyle/>
          <a:p>
            <a:pPr lvl="1" eaLnBrk="1" hangingPunct="1"/>
            <a:r>
              <a:rPr lang="zh-CN" altLang="en-US" dirty="0">
                <a:solidFill>
                  <a:srgbClr val="FF3300"/>
                </a:solidFill>
                <a:latin typeface="宋体" panose="02010600030101010101" pitchFamily="2" charset="-122"/>
                <a:ea typeface="宋体" panose="02010600030101010101" pitchFamily="2" charset="-122"/>
              </a:rPr>
              <a:t>简单工厂模式（</a:t>
            </a:r>
            <a:r>
              <a:rPr lang="en-US" altLang="zh-CN" dirty="0">
                <a:solidFill>
                  <a:srgbClr val="FF3300"/>
                </a:solidFill>
                <a:latin typeface="宋体" panose="02010600030101010101" pitchFamily="2" charset="-122"/>
                <a:ea typeface="宋体" panose="02010600030101010101" pitchFamily="2" charset="-122"/>
              </a:rPr>
              <a:t>Simple Factory</a:t>
            </a:r>
            <a:r>
              <a:rPr lang="zh-CN" altLang="en-US" dirty="0">
                <a:solidFill>
                  <a:srgbClr val="FF3300"/>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a:p>
            <a:pPr lvl="1" eaLnBrk="1" hangingPunct="1"/>
            <a:r>
              <a:rPr lang="zh-CN" altLang="en-US" dirty="0">
                <a:latin typeface="宋体" panose="02010600030101010101" pitchFamily="2" charset="-122"/>
                <a:ea typeface="宋体" panose="02010600030101010101" pitchFamily="2" charset="-122"/>
              </a:rPr>
              <a:t>工厂方法模式（</a:t>
            </a:r>
            <a:r>
              <a:rPr lang="en-US" altLang="zh-CN" dirty="0">
                <a:latin typeface="宋体" panose="02010600030101010101" pitchFamily="2" charset="-122"/>
                <a:ea typeface="宋体" panose="02010600030101010101" pitchFamily="2" charset="-122"/>
              </a:rPr>
              <a:t>Factory Method</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a:p>
            <a:pPr lvl="1" eaLnBrk="1" hangingPunct="1"/>
            <a:r>
              <a:rPr lang="zh-CN" altLang="en-US" dirty="0">
                <a:latin typeface="宋体" panose="02010600030101010101" pitchFamily="2" charset="-122"/>
                <a:ea typeface="宋体" panose="02010600030101010101" pitchFamily="2" charset="-122"/>
              </a:rPr>
              <a:t>抽象工厂模式（</a:t>
            </a:r>
            <a:r>
              <a:rPr lang="en-US" altLang="zh-CN" dirty="0">
                <a:latin typeface="宋体" panose="02010600030101010101" pitchFamily="2" charset="-122"/>
                <a:ea typeface="宋体" panose="02010600030101010101" pitchFamily="2" charset="-122"/>
              </a:rPr>
              <a:t>Abstract Factory</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a:p>
            <a:pPr lvl="1" eaLnBrk="1" hangingPunct="1"/>
            <a:r>
              <a:rPr lang="zh-CN" altLang="en-US" dirty="0">
                <a:latin typeface="宋体" panose="02010600030101010101" pitchFamily="2" charset="-122"/>
                <a:ea typeface="宋体" panose="02010600030101010101" pitchFamily="2" charset="-122"/>
              </a:rPr>
              <a:t>建造者模式（</a:t>
            </a:r>
            <a:r>
              <a:rPr lang="en-US" altLang="zh-CN" dirty="0">
                <a:latin typeface="宋体" panose="02010600030101010101" pitchFamily="2" charset="-122"/>
                <a:ea typeface="宋体" panose="02010600030101010101" pitchFamily="2" charset="-122"/>
              </a:rPr>
              <a:t>Builder</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eaLnBrk="1" hangingPunct="1"/>
            <a:r>
              <a:rPr lang="zh-CN" altLang="en-US" dirty="0">
                <a:latin typeface="宋体" panose="02010600030101010101" pitchFamily="2" charset="-122"/>
                <a:ea typeface="宋体" panose="02010600030101010101" pitchFamily="2" charset="-122"/>
              </a:rPr>
              <a:t>原型模式（</a:t>
            </a:r>
            <a:r>
              <a:rPr lang="en-US" altLang="zh-CN" dirty="0">
                <a:latin typeface="宋体" panose="02010600030101010101" pitchFamily="2" charset="-122"/>
                <a:ea typeface="宋体" panose="02010600030101010101" pitchFamily="2" charset="-122"/>
              </a:rPr>
              <a:t>Prototype</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a:p>
            <a:pPr lvl="1" eaLnBrk="1" hangingPunct="1"/>
            <a:r>
              <a:rPr lang="zh-CN" altLang="en-US" dirty="0">
                <a:latin typeface="宋体" panose="02010600030101010101" pitchFamily="2" charset="-122"/>
                <a:ea typeface="宋体" panose="02010600030101010101" pitchFamily="2" charset="-122"/>
              </a:rPr>
              <a:t>单例模式（</a:t>
            </a:r>
            <a:r>
              <a:rPr lang="en-US" altLang="zh-CN" dirty="0">
                <a:latin typeface="宋体" panose="02010600030101010101" pitchFamily="2" charset="-122"/>
                <a:ea typeface="宋体" panose="02010600030101010101" pitchFamily="2" charset="-122"/>
              </a:rPr>
              <a:t>Singleton</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a:p>
            <a:pPr lvl="1" eaLnBrk="1" hangingPunct="1">
              <a:buFont typeface="Wingdings" panose="05000000000000000000" pitchFamily="2" charset="2"/>
              <a:buNone/>
            </a:pPr>
            <a:endParaRPr lang="zh-CN" altLang="en-US" dirty="0">
              <a:latin typeface="宋体" panose="02010600030101010101" pitchFamily="2" charset="-122"/>
              <a:ea typeface="宋体" panose="02010600030101010101" pitchFamily="2" charset="-122"/>
            </a:endParaRPr>
          </a:p>
        </p:txBody>
      </p:sp>
      <p:pic>
        <p:nvPicPr>
          <p:cNvPr id="13316" name="Picture 4" descr="use_high"/>
          <p:cNvPicPr>
            <a:picLocks noChangeAspect="1" noChangeArrowheads="1"/>
          </p:cNvPicPr>
          <p:nvPr/>
        </p:nvPicPr>
        <p:blipFill>
          <a:blip r:embed="rId1"/>
          <a:srcRect/>
          <a:stretch>
            <a:fillRect/>
          </a:stretch>
        </p:blipFill>
        <p:spPr bwMode="auto">
          <a:xfrm>
            <a:off x="6500826" y="3143248"/>
            <a:ext cx="962025" cy="190500"/>
          </a:xfrm>
          <a:prstGeom prst="rect">
            <a:avLst/>
          </a:prstGeom>
          <a:noFill/>
          <a:ln w="9525">
            <a:noFill/>
            <a:miter lim="800000"/>
            <a:headEnd/>
            <a:tailEnd/>
          </a:ln>
        </p:spPr>
      </p:pic>
      <p:pic>
        <p:nvPicPr>
          <p:cNvPr id="13317" name="Picture 5" descr="use_high"/>
          <p:cNvPicPr>
            <a:picLocks noChangeAspect="1" noChangeArrowheads="1"/>
          </p:cNvPicPr>
          <p:nvPr/>
        </p:nvPicPr>
        <p:blipFill>
          <a:blip r:embed="rId1"/>
          <a:srcRect/>
          <a:stretch>
            <a:fillRect/>
          </a:stretch>
        </p:blipFill>
        <p:spPr bwMode="auto">
          <a:xfrm>
            <a:off x="6929454" y="3714752"/>
            <a:ext cx="962025" cy="190500"/>
          </a:xfrm>
          <a:prstGeom prst="rect">
            <a:avLst/>
          </a:prstGeom>
          <a:noFill/>
          <a:ln w="9525">
            <a:noFill/>
            <a:miter lim="800000"/>
            <a:headEnd/>
            <a:tailEnd/>
          </a:ln>
        </p:spPr>
      </p:pic>
      <p:pic>
        <p:nvPicPr>
          <p:cNvPr id="13318" name="Picture 6" descr="use_medium"/>
          <p:cNvPicPr>
            <a:picLocks noChangeAspect="1" noChangeArrowheads="1"/>
          </p:cNvPicPr>
          <p:nvPr/>
        </p:nvPicPr>
        <p:blipFill>
          <a:blip r:embed="rId2"/>
          <a:srcRect/>
          <a:stretch>
            <a:fillRect/>
          </a:stretch>
        </p:blipFill>
        <p:spPr bwMode="auto">
          <a:xfrm>
            <a:off x="4895859" y="4667260"/>
            <a:ext cx="962025" cy="190500"/>
          </a:xfrm>
          <a:prstGeom prst="rect">
            <a:avLst/>
          </a:prstGeom>
          <a:noFill/>
          <a:ln w="9525">
            <a:noFill/>
            <a:miter lim="800000"/>
            <a:headEnd/>
            <a:tailEnd/>
          </a:ln>
        </p:spPr>
      </p:pic>
      <p:pic>
        <p:nvPicPr>
          <p:cNvPr id="13319" name="Picture 7" descr="use_medium_high"/>
          <p:cNvPicPr>
            <a:picLocks noChangeAspect="1" noChangeArrowheads="1"/>
          </p:cNvPicPr>
          <p:nvPr/>
        </p:nvPicPr>
        <p:blipFill>
          <a:blip r:embed="rId3"/>
          <a:srcRect/>
          <a:stretch>
            <a:fillRect/>
          </a:stretch>
        </p:blipFill>
        <p:spPr bwMode="auto">
          <a:xfrm>
            <a:off x="4824421" y="5238764"/>
            <a:ext cx="962025" cy="190500"/>
          </a:xfrm>
          <a:prstGeom prst="rect">
            <a:avLst/>
          </a:prstGeom>
          <a:noFill/>
          <a:ln w="9525">
            <a:noFill/>
            <a:miter lim="800000"/>
            <a:headEnd/>
            <a:tailEnd/>
          </a:ln>
        </p:spPr>
      </p:pic>
      <p:pic>
        <p:nvPicPr>
          <p:cNvPr id="13320" name="Picture 8" descr="use_medium_low"/>
          <p:cNvPicPr>
            <a:picLocks noChangeAspect="1" noChangeArrowheads="1"/>
          </p:cNvPicPr>
          <p:nvPr/>
        </p:nvPicPr>
        <p:blipFill>
          <a:blip r:embed="rId4"/>
          <a:srcRect/>
          <a:stretch>
            <a:fillRect/>
          </a:stretch>
        </p:blipFill>
        <p:spPr bwMode="auto">
          <a:xfrm>
            <a:off x="4895859" y="4167194"/>
            <a:ext cx="962025" cy="190500"/>
          </a:xfrm>
          <a:prstGeom prst="rect">
            <a:avLst/>
          </a:prstGeom>
          <a:noFill/>
          <a:ln w="9525">
            <a:noFill/>
            <a:miter lim="800000"/>
            <a:headEnd/>
            <a:tailEnd/>
          </a:ln>
        </p:spPr>
      </p:pic>
      <p:sp>
        <p:nvSpPr>
          <p:cNvPr id="13321" name="Rectangle 9"/>
          <p:cNvSpPr>
            <a:spLocks noChangeArrowheads="1"/>
          </p:cNvSpPr>
          <p:nvPr/>
        </p:nvSpPr>
        <p:spPr bwMode="auto">
          <a:xfrm>
            <a:off x="500034" y="1500174"/>
            <a:ext cx="8382000" cy="785818"/>
          </a:xfrm>
          <a:prstGeom prst="rect">
            <a:avLst/>
          </a:prstGeom>
          <a:noFill/>
          <a:ln w="9525">
            <a:noFill/>
            <a:miter lim="800000"/>
          </a:ln>
        </p:spPr>
        <p:txBody>
          <a:bodyPr/>
          <a:lstStyle/>
          <a:p>
            <a:pPr marL="342900" indent="-342900">
              <a:lnSpc>
                <a:spcPct val="120000"/>
              </a:lnSpc>
              <a:spcBef>
                <a:spcPct val="20000"/>
              </a:spcBef>
              <a:buClr>
                <a:srgbClr val="FF3300"/>
              </a:buClr>
              <a:buFont typeface="Wingdings" panose="05000000000000000000" pitchFamily="2" charset="2"/>
              <a:buChar char="w"/>
            </a:pPr>
            <a:r>
              <a:rPr lang="zh-CN" altLang="en-US" sz="3200" dirty="0">
                <a:solidFill>
                  <a:srgbClr val="080808"/>
                </a:solidFill>
                <a:latin typeface="宋体" panose="02010600030101010101" pitchFamily="2" charset="-122"/>
                <a:ea typeface="宋体" panose="02010600030101010101" pitchFamily="2" charset="-122"/>
              </a:rPr>
              <a:t>创建型模式简介</a:t>
            </a:r>
            <a:endParaRPr lang="zh-CN" altLang="en-US" sz="3200" dirty="0">
              <a:solidFill>
                <a:srgbClr val="080808"/>
              </a:solidFill>
              <a:latin typeface="宋体" panose="02010600030101010101" pitchFamily="2" charset="-122"/>
              <a:ea typeface="宋体" panose="02010600030101010101" pitchFamily="2" charset="-122"/>
            </a:endParaRPr>
          </a:p>
          <a:p>
            <a:pPr marL="742950" lvl="1" indent="-285750">
              <a:lnSpc>
                <a:spcPct val="120000"/>
              </a:lnSpc>
              <a:spcBef>
                <a:spcPct val="20000"/>
              </a:spcBef>
              <a:buClr>
                <a:srgbClr val="0000FF"/>
              </a:buClr>
              <a:buFont typeface="Wingdings" panose="05000000000000000000" pitchFamily="2" charset="2"/>
              <a:buChar char="ü"/>
            </a:pPr>
            <a:endParaRPr lang="zh-CN" altLang="en-US" sz="2400" b="1" dirty="0">
              <a:latin typeface="宋体" panose="02010600030101010101" pitchFamily="2" charset="-122"/>
              <a:ea typeface="宋体" panose="02010600030101010101" pitchFamily="2" charset="-122"/>
            </a:endParaRPr>
          </a:p>
          <a:p>
            <a:pPr marL="342900" indent="-342900">
              <a:lnSpc>
                <a:spcPct val="120000"/>
              </a:lnSpc>
              <a:spcBef>
                <a:spcPct val="20000"/>
              </a:spcBef>
              <a:buClr>
                <a:srgbClr val="FF3300"/>
              </a:buClr>
              <a:buFont typeface="Wingdings" panose="05000000000000000000" pitchFamily="2" charset="2"/>
              <a:buChar char="w"/>
            </a:pPr>
            <a:endParaRPr lang="en-US" altLang="zh-CN" sz="3200" dirty="0">
              <a:solidFill>
                <a:srgbClr val="080808"/>
              </a:solidFill>
              <a:latin typeface="宋体" panose="02010600030101010101" pitchFamily="2" charset="-122"/>
              <a:ea typeface="宋体" panose="02010600030101010101" pitchFamily="2" charset="-122"/>
            </a:endParaRPr>
          </a:p>
        </p:txBody>
      </p:sp>
      <p:pic>
        <p:nvPicPr>
          <p:cNvPr id="13322" name="Picture 10" descr="use_medium_high"/>
          <p:cNvPicPr>
            <a:picLocks noChangeAspect="1" noChangeArrowheads="1"/>
          </p:cNvPicPr>
          <p:nvPr/>
        </p:nvPicPr>
        <p:blipFill>
          <a:blip r:embed="rId3"/>
          <a:srcRect/>
          <a:stretch>
            <a:fillRect/>
          </a:stretch>
        </p:blipFill>
        <p:spPr bwMode="auto">
          <a:xfrm>
            <a:off x="6500826" y="2643182"/>
            <a:ext cx="962025" cy="190500"/>
          </a:xfrm>
          <a:prstGeom prst="rect">
            <a:avLst/>
          </a:prstGeom>
          <a:noFill/>
          <a:ln w="9525">
            <a:noFill/>
            <a:miter lim="800000"/>
            <a:headEnd/>
            <a:tailEnd/>
          </a:ln>
        </p:spPr>
      </p:pic>
      <p:sp>
        <p:nvSpPr>
          <p:cNvPr id="11" name="灯片编号占位符 10"/>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a:t>2 </a:t>
            </a:r>
            <a:r>
              <a:rPr lang="zh-CN" altLang="en-US" dirty="0"/>
              <a:t>结构型模式</a:t>
            </a:r>
            <a:endParaRPr lang="zh-CN" altLang="en-US" dirty="0"/>
          </a:p>
        </p:txBody>
      </p:sp>
      <p:sp>
        <p:nvSpPr>
          <p:cNvPr id="9219" name="Rectangle 3"/>
          <p:cNvSpPr>
            <a:spLocks noGrp="1" noChangeArrowheads="1"/>
          </p:cNvSpPr>
          <p:nvPr>
            <p:ph idx="1"/>
          </p:nvPr>
        </p:nvSpPr>
        <p:spPr/>
        <p:txBody>
          <a:bodyPr/>
          <a:lstStyle/>
          <a:p>
            <a:pPr eaLnBrk="1" hangingPunct="1"/>
            <a:r>
              <a:rPr lang="zh-CN" altLang="en-US" dirty="0">
                <a:latin typeface="宋体" panose="02010600030101010101" pitchFamily="2" charset="-122"/>
                <a:ea typeface="宋体" panose="02010600030101010101" pitchFamily="2" charset="-122"/>
              </a:rPr>
              <a:t>结构型模式概述 </a:t>
            </a:r>
            <a:endParaRPr lang="zh-CN" altLang="en-US" sz="3600" dirty="0">
              <a:latin typeface="宋体" panose="02010600030101010101" pitchFamily="2" charset="-122"/>
              <a:ea typeface="宋体" panose="02010600030101010101" pitchFamily="2" charset="-122"/>
            </a:endParaRPr>
          </a:p>
          <a:p>
            <a:pPr lvl="1" eaLnBrk="1" hangingPunct="1"/>
            <a:r>
              <a:rPr lang="zh-CN" altLang="en-US" dirty="0">
                <a:solidFill>
                  <a:srgbClr val="0000FF"/>
                </a:solidFill>
                <a:latin typeface="宋体" panose="02010600030101010101" pitchFamily="2" charset="-122"/>
                <a:ea typeface="宋体" panose="02010600030101010101" pitchFamily="2" charset="-122"/>
              </a:rPr>
              <a:t>结构型模式</a:t>
            </a:r>
            <a:r>
              <a:rPr lang="en-US" altLang="zh-CN" dirty="0">
                <a:solidFill>
                  <a:srgbClr val="0000FF"/>
                </a:solidFill>
                <a:latin typeface="宋体" panose="02010600030101010101" pitchFamily="2" charset="-122"/>
                <a:ea typeface="宋体" panose="02010600030101010101" pitchFamily="2" charset="-122"/>
              </a:rPr>
              <a:t>(Structural Pattern)</a:t>
            </a:r>
            <a:r>
              <a:rPr lang="zh-CN" altLang="en-US" dirty="0">
                <a:latin typeface="宋体" panose="02010600030101010101" pitchFamily="2" charset="-122"/>
                <a:ea typeface="宋体" panose="02010600030101010101" pitchFamily="2" charset="-122"/>
              </a:rPr>
              <a:t>描述</a:t>
            </a:r>
            <a:r>
              <a:rPr lang="zh-CN" altLang="en-US" dirty="0">
                <a:solidFill>
                  <a:srgbClr val="FF3300"/>
                </a:solidFill>
                <a:latin typeface="宋体" panose="02010600030101010101" pitchFamily="2" charset="-122"/>
                <a:ea typeface="宋体" panose="02010600030101010101" pitchFamily="2" charset="-122"/>
              </a:rPr>
              <a:t>如何将类或者对象结合在一起形成更大的结构</a:t>
            </a:r>
            <a:r>
              <a:rPr lang="zh-CN" altLang="en-US" dirty="0">
                <a:latin typeface="宋体" panose="02010600030101010101" pitchFamily="2" charset="-122"/>
                <a:ea typeface="宋体" panose="02010600030101010101" pitchFamily="2" charset="-122"/>
              </a:rPr>
              <a:t>，就像搭积木，可以通过简单积木的组合形成复杂的、功能更为强大的结构。 </a:t>
            </a:r>
            <a:endParaRPr lang="zh-CN" altLang="en-US" dirty="0">
              <a:latin typeface="宋体" panose="02010600030101010101" pitchFamily="2" charset="-122"/>
              <a:ea typeface="宋体" panose="02010600030101010101" pitchFamily="2" charset="-122"/>
            </a:endParaRPr>
          </a:p>
        </p:txBody>
      </p:sp>
      <p:pic>
        <p:nvPicPr>
          <p:cNvPr id="9220" name="Picture 7"/>
          <p:cNvPicPr>
            <a:picLocks noChangeAspect="1" noChangeArrowheads="1"/>
          </p:cNvPicPr>
          <p:nvPr/>
        </p:nvPicPr>
        <p:blipFill>
          <a:blip r:embed="rId1"/>
          <a:srcRect/>
          <a:stretch>
            <a:fillRect/>
          </a:stretch>
        </p:blipFill>
        <p:spPr bwMode="auto">
          <a:xfrm>
            <a:off x="1066800" y="4038600"/>
            <a:ext cx="7078663" cy="229235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t>2 </a:t>
            </a:r>
            <a:r>
              <a:rPr lang="zh-CN" altLang="en-US" dirty="0"/>
              <a:t>结构型模式</a:t>
            </a:r>
            <a:endParaRPr lang="zh-CN" altLang="en-US" dirty="0"/>
          </a:p>
        </p:txBody>
      </p:sp>
      <p:sp>
        <p:nvSpPr>
          <p:cNvPr id="10243" name="Rectangle 3"/>
          <p:cNvSpPr>
            <a:spLocks noGrp="1" noChangeArrowheads="1"/>
          </p:cNvSpPr>
          <p:nvPr>
            <p:ph idx="1"/>
          </p:nvPr>
        </p:nvSpPr>
        <p:spPr>
          <a:xfrm>
            <a:off x="285720" y="1500174"/>
            <a:ext cx="8501122" cy="5043510"/>
          </a:xfrm>
        </p:spPr>
        <p:txBody>
          <a:bodyPr/>
          <a:lstStyle/>
          <a:p>
            <a:pPr eaLnBrk="1" hangingPunct="1">
              <a:lnSpc>
                <a:spcPts val="3400"/>
              </a:lnSpc>
              <a:spcBef>
                <a:spcPts val="600"/>
              </a:spcBef>
              <a:spcAft>
                <a:spcPts val="0"/>
              </a:spcAft>
            </a:pPr>
            <a:r>
              <a:rPr lang="zh-CN" altLang="en-US" dirty="0">
                <a:latin typeface="宋体" panose="02010600030101010101" pitchFamily="2" charset="-122"/>
                <a:ea typeface="宋体" panose="02010600030101010101" pitchFamily="2" charset="-122"/>
              </a:rPr>
              <a:t>结构型模式概述</a:t>
            </a:r>
            <a:endParaRPr lang="zh-CN" altLang="en-US" dirty="0">
              <a:latin typeface="宋体" panose="02010600030101010101" pitchFamily="2" charset="-122"/>
              <a:ea typeface="宋体" panose="02010600030101010101" pitchFamily="2" charset="-122"/>
            </a:endParaRPr>
          </a:p>
          <a:p>
            <a:pPr lvl="1" eaLnBrk="1" hangingPunct="1">
              <a:lnSpc>
                <a:spcPts val="3400"/>
              </a:lnSpc>
              <a:spcBef>
                <a:spcPts val="600"/>
              </a:spcBef>
              <a:spcAft>
                <a:spcPts val="0"/>
              </a:spcAft>
            </a:pPr>
            <a:r>
              <a:rPr lang="zh-CN" altLang="en-US" dirty="0">
                <a:latin typeface="宋体" panose="02010600030101010101" pitchFamily="2" charset="-122"/>
                <a:ea typeface="宋体" panose="02010600030101010101" pitchFamily="2" charset="-122"/>
              </a:rPr>
              <a:t>结构型模式可以分为</a:t>
            </a:r>
            <a:r>
              <a:rPr lang="zh-CN" altLang="en-US" dirty="0">
                <a:solidFill>
                  <a:srgbClr val="FF3300"/>
                </a:solidFill>
                <a:latin typeface="宋体" panose="02010600030101010101" pitchFamily="2" charset="-122"/>
                <a:ea typeface="宋体" panose="02010600030101010101" pitchFamily="2" charset="-122"/>
              </a:rPr>
              <a:t>类结构型模式</a:t>
            </a:r>
            <a:r>
              <a:rPr lang="zh-CN" altLang="en-US" dirty="0">
                <a:latin typeface="宋体" panose="02010600030101010101" pitchFamily="2" charset="-122"/>
                <a:ea typeface="宋体" panose="02010600030101010101" pitchFamily="2" charset="-122"/>
              </a:rPr>
              <a:t>和</a:t>
            </a:r>
            <a:r>
              <a:rPr lang="zh-CN" altLang="en-US" dirty="0">
                <a:solidFill>
                  <a:srgbClr val="FF3300"/>
                </a:solidFill>
                <a:latin typeface="宋体" panose="02010600030101010101" pitchFamily="2" charset="-122"/>
                <a:ea typeface="宋体" panose="02010600030101010101" pitchFamily="2" charset="-122"/>
              </a:rPr>
              <a:t>对象结构型模式</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pPr lvl="2" eaLnBrk="1" hangingPunct="1">
              <a:lnSpc>
                <a:spcPts val="3400"/>
              </a:lnSpc>
              <a:spcBef>
                <a:spcPts val="600"/>
              </a:spcBef>
              <a:spcAft>
                <a:spcPts val="0"/>
              </a:spcAft>
              <a:buFont typeface="Arial" panose="020B0604020202020204" pitchFamily="34" charset="0"/>
              <a:buChar char="•"/>
            </a:pPr>
            <a:r>
              <a:rPr lang="zh-CN" altLang="en-US" dirty="0">
                <a:solidFill>
                  <a:srgbClr val="0000FF"/>
                </a:solidFill>
                <a:latin typeface="宋体" panose="02010600030101010101" pitchFamily="2" charset="-122"/>
                <a:ea typeface="宋体" panose="02010600030101010101" pitchFamily="2" charset="-122"/>
              </a:rPr>
              <a:t>类结构型模式</a:t>
            </a:r>
            <a:r>
              <a:rPr lang="zh-CN" altLang="en-US" dirty="0">
                <a:solidFill>
                  <a:srgbClr val="FF3300"/>
                </a:solidFill>
                <a:latin typeface="宋体" panose="02010600030101010101" pitchFamily="2" charset="-122"/>
                <a:ea typeface="宋体" panose="02010600030101010101" pitchFamily="2" charset="-122"/>
              </a:rPr>
              <a:t>关心类的组合</a:t>
            </a:r>
            <a:r>
              <a:rPr lang="zh-CN" altLang="en-US" dirty="0">
                <a:latin typeface="宋体" panose="02010600030101010101" pitchFamily="2" charset="-122"/>
                <a:ea typeface="宋体" panose="02010600030101010101" pitchFamily="2" charset="-122"/>
              </a:rPr>
              <a:t>，由多个类可以组合成一个更大的系统，在类结构型模式中一般只存在继承关系和实现关系。</a:t>
            </a:r>
            <a:endParaRPr lang="zh-CN" altLang="en-US" dirty="0">
              <a:latin typeface="宋体" panose="02010600030101010101" pitchFamily="2" charset="-122"/>
              <a:ea typeface="宋体" panose="02010600030101010101" pitchFamily="2" charset="-122"/>
            </a:endParaRPr>
          </a:p>
          <a:p>
            <a:pPr lvl="2" eaLnBrk="1" hangingPunct="1">
              <a:lnSpc>
                <a:spcPts val="3400"/>
              </a:lnSpc>
              <a:spcBef>
                <a:spcPts val="600"/>
              </a:spcBef>
              <a:spcAft>
                <a:spcPts val="0"/>
              </a:spcAft>
              <a:buFont typeface="Arial" panose="020B0604020202020204" pitchFamily="34" charset="0"/>
              <a:buChar char="•"/>
            </a:pPr>
            <a:r>
              <a:rPr lang="zh-CN" altLang="en-US" dirty="0">
                <a:solidFill>
                  <a:srgbClr val="0000FF"/>
                </a:solidFill>
                <a:latin typeface="宋体" panose="02010600030101010101" pitchFamily="2" charset="-122"/>
                <a:ea typeface="宋体" panose="02010600030101010101" pitchFamily="2" charset="-122"/>
              </a:rPr>
              <a:t>对象结构型模式</a:t>
            </a:r>
            <a:r>
              <a:rPr lang="zh-CN" altLang="en-US" dirty="0">
                <a:solidFill>
                  <a:srgbClr val="FF3300"/>
                </a:solidFill>
                <a:latin typeface="宋体" panose="02010600030101010101" pitchFamily="2" charset="-122"/>
                <a:ea typeface="宋体" panose="02010600030101010101" pitchFamily="2" charset="-122"/>
              </a:rPr>
              <a:t>关心类与对象的组合，通过关联关系使得在一个类中定义另一个类的实例对象，然后通过该对象调用其方法。</a:t>
            </a:r>
            <a:r>
              <a:rPr lang="zh-CN" altLang="en-US" dirty="0">
                <a:latin typeface="宋体" panose="02010600030101010101" pitchFamily="2" charset="-122"/>
                <a:ea typeface="宋体" panose="02010600030101010101" pitchFamily="2" charset="-122"/>
              </a:rPr>
              <a:t>根据“</a:t>
            </a:r>
            <a:r>
              <a:rPr lang="zh-CN" altLang="en-US" sz="2800" b="1" dirty="0">
                <a:solidFill>
                  <a:srgbClr val="3366FF"/>
                </a:solidFill>
                <a:latin typeface="宋体" panose="02010600030101010101" pitchFamily="2" charset="-122"/>
                <a:ea typeface="宋体" panose="02010600030101010101" pitchFamily="2" charset="-122"/>
              </a:rPr>
              <a:t>合成复用原则</a:t>
            </a:r>
            <a:r>
              <a:rPr lang="zh-CN" altLang="en-US" dirty="0">
                <a:latin typeface="宋体" panose="02010600030101010101" pitchFamily="2" charset="-122"/>
                <a:ea typeface="宋体" panose="02010600030101010101" pitchFamily="2" charset="-122"/>
              </a:rPr>
              <a:t>”，在系统中尽量使用关联关系来替代继承关系，因此大部分结构型模式都是</a:t>
            </a:r>
            <a:r>
              <a:rPr lang="zh-CN" altLang="en-US" dirty="0">
                <a:solidFill>
                  <a:srgbClr val="FF3300"/>
                </a:solidFill>
                <a:latin typeface="宋体" panose="02010600030101010101" pitchFamily="2" charset="-122"/>
                <a:ea typeface="宋体" panose="02010600030101010101" pitchFamily="2" charset="-122"/>
              </a:rPr>
              <a:t>对象结构型模式</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2. </a:t>
            </a:r>
            <a:r>
              <a:rPr lang="zh-CN" altLang="en-US" dirty="0"/>
              <a:t>结构型模式</a:t>
            </a:r>
            <a:endParaRPr lang="zh-CN" altLang="en-US" dirty="0"/>
          </a:p>
        </p:txBody>
      </p:sp>
      <p:sp>
        <p:nvSpPr>
          <p:cNvPr id="11267" name="Rectangle 3"/>
          <p:cNvSpPr>
            <a:spLocks noGrp="1" noChangeArrowheads="1"/>
          </p:cNvSpPr>
          <p:nvPr>
            <p:ph idx="1"/>
          </p:nvPr>
        </p:nvSpPr>
        <p:spPr/>
        <p:txBody>
          <a:bodyPr/>
          <a:lstStyle/>
          <a:p>
            <a:pPr eaLnBrk="1" hangingPunct="1"/>
            <a:r>
              <a:rPr lang="zh-CN" altLang="en-US" dirty="0">
                <a:latin typeface="宋体" panose="02010600030101010101" pitchFamily="2" charset="-122"/>
                <a:ea typeface="宋体" panose="02010600030101010101" pitchFamily="2" charset="-122"/>
              </a:rPr>
              <a:t>结构型模式简介 </a:t>
            </a:r>
            <a:endParaRPr lang="zh-CN" altLang="en-US" dirty="0">
              <a:latin typeface="宋体" panose="02010600030101010101" pitchFamily="2" charset="-122"/>
              <a:ea typeface="宋体" panose="02010600030101010101" pitchFamily="2" charset="-122"/>
            </a:endParaRPr>
          </a:p>
          <a:p>
            <a:pPr lvl="1" eaLnBrk="1" hangingPunct="1">
              <a:lnSpc>
                <a:spcPts val="3500"/>
              </a:lnSpc>
            </a:pPr>
            <a:r>
              <a:rPr lang="zh-CN" altLang="en-US" sz="2400" dirty="0">
                <a:latin typeface="宋体" panose="02010600030101010101" pitchFamily="2" charset="-122"/>
                <a:ea typeface="宋体" panose="02010600030101010101" pitchFamily="2" charset="-122"/>
              </a:rPr>
              <a:t>适配器模式</a:t>
            </a:r>
            <a:r>
              <a:rPr lang="fr-FR" altLang="zh-CN" sz="2400" dirty="0">
                <a:latin typeface="宋体" panose="02010600030101010101" pitchFamily="2" charset="-122"/>
                <a:ea typeface="宋体" panose="02010600030101010101" pitchFamily="2" charset="-122"/>
              </a:rPr>
              <a:t>(Adapter) </a:t>
            </a:r>
            <a:endParaRPr lang="fr-FR" altLang="zh-CN" sz="2400" dirty="0">
              <a:latin typeface="宋体" panose="02010600030101010101" pitchFamily="2" charset="-122"/>
              <a:ea typeface="宋体" panose="02010600030101010101" pitchFamily="2" charset="-122"/>
            </a:endParaRPr>
          </a:p>
          <a:p>
            <a:pPr lvl="1" eaLnBrk="1" hangingPunct="1">
              <a:lnSpc>
                <a:spcPts val="3500"/>
              </a:lnSpc>
            </a:pPr>
            <a:r>
              <a:rPr lang="zh-CN" altLang="en-US" sz="2400" dirty="0">
                <a:latin typeface="宋体" panose="02010600030101010101" pitchFamily="2" charset="-122"/>
                <a:ea typeface="宋体" panose="02010600030101010101" pitchFamily="2" charset="-122"/>
              </a:rPr>
              <a:t>桥接模式</a:t>
            </a:r>
            <a:r>
              <a:rPr lang="en-US" altLang="zh-CN" sz="2400" dirty="0">
                <a:latin typeface="宋体" panose="02010600030101010101" pitchFamily="2" charset="-122"/>
                <a:ea typeface="宋体" panose="02010600030101010101" pitchFamily="2" charset="-122"/>
              </a:rPr>
              <a:t>(Bridge) </a:t>
            </a:r>
            <a:endParaRPr lang="en-US" altLang="zh-CN" sz="2400" dirty="0">
              <a:latin typeface="宋体" panose="02010600030101010101" pitchFamily="2" charset="-122"/>
              <a:ea typeface="宋体" panose="02010600030101010101" pitchFamily="2" charset="-122"/>
            </a:endParaRPr>
          </a:p>
          <a:p>
            <a:pPr lvl="1" eaLnBrk="1" hangingPunct="1">
              <a:lnSpc>
                <a:spcPts val="3500"/>
              </a:lnSpc>
            </a:pPr>
            <a:r>
              <a:rPr lang="zh-CN" altLang="en-US" sz="2400" dirty="0">
                <a:latin typeface="宋体" panose="02010600030101010101" pitchFamily="2" charset="-122"/>
                <a:ea typeface="宋体" panose="02010600030101010101" pitchFamily="2" charset="-122"/>
              </a:rPr>
              <a:t>组合模式</a:t>
            </a:r>
            <a:r>
              <a:rPr lang="en-US" altLang="zh-CN" sz="2400" dirty="0">
                <a:latin typeface="宋体" panose="02010600030101010101" pitchFamily="2" charset="-122"/>
                <a:ea typeface="宋体" panose="02010600030101010101" pitchFamily="2" charset="-122"/>
              </a:rPr>
              <a:t>(Composite) </a:t>
            </a:r>
            <a:endParaRPr lang="en-US" altLang="zh-CN" sz="2400" dirty="0">
              <a:latin typeface="宋体" panose="02010600030101010101" pitchFamily="2" charset="-122"/>
              <a:ea typeface="宋体" panose="02010600030101010101" pitchFamily="2" charset="-122"/>
            </a:endParaRPr>
          </a:p>
          <a:p>
            <a:pPr lvl="1" eaLnBrk="1" hangingPunct="1">
              <a:lnSpc>
                <a:spcPts val="3500"/>
              </a:lnSpc>
            </a:pPr>
            <a:r>
              <a:rPr lang="zh-CN" altLang="en-US" sz="2400" dirty="0">
                <a:latin typeface="宋体" panose="02010600030101010101" pitchFamily="2" charset="-122"/>
                <a:ea typeface="宋体" panose="02010600030101010101" pitchFamily="2" charset="-122"/>
              </a:rPr>
              <a:t>装饰模式</a:t>
            </a:r>
            <a:r>
              <a:rPr lang="en-US" altLang="zh-CN" sz="2400" dirty="0">
                <a:latin typeface="宋体" panose="02010600030101010101" pitchFamily="2" charset="-122"/>
                <a:ea typeface="宋体" panose="02010600030101010101" pitchFamily="2" charset="-122"/>
              </a:rPr>
              <a:t>(Decorator)</a:t>
            </a:r>
            <a:endParaRPr lang="en-US" altLang="zh-CN" sz="2400" dirty="0">
              <a:latin typeface="宋体" panose="02010600030101010101" pitchFamily="2" charset="-122"/>
              <a:ea typeface="宋体" panose="02010600030101010101" pitchFamily="2" charset="-122"/>
            </a:endParaRPr>
          </a:p>
          <a:p>
            <a:pPr lvl="1" eaLnBrk="1" hangingPunct="1">
              <a:lnSpc>
                <a:spcPts val="3500"/>
              </a:lnSpc>
            </a:pPr>
            <a:r>
              <a:rPr lang="zh-CN" altLang="en-US" sz="2400" dirty="0">
                <a:latin typeface="宋体" panose="02010600030101010101" pitchFamily="2" charset="-122"/>
                <a:ea typeface="宋体" panose="02010600030101010101" pitchFamily="2" charset="-122"/>
              </a:rPr>
              <a:t>外观模式</a:t>
            </a:r>
            <a:r>
              <a:rPr lang="en-US" altLang="zh-CN" sz="2400" dirty="0">
                <a:latin typeface="宋体" panose="02010600030101010101" pitchFamily="2" charset="-122"/>
                <a:ea typeface="宋体" panose="02010600030101010101" pitchFamily="2" charset="-122"/>
              </a:rPr>
              <a:t>(Facade) </a:t>
            </a:r>
            <a:endParaRPr lang="en-US" altLang="zh-CN" sz="2400" dirty="0">
              <a:latin typeface="宋体" panose="02010600030101010101" pitchFamily="2" charset="-122"/>
              <a:ea typeface="宋体" panose="02010600030101010101" pitchFamily="2" charset="-122"/>
            </a:endParaRPr>
          </a:p>
          <a:p>
            <a:pPr lvl="1" eaLnBrk="1" hangingPunct="1">
              <a:lnSpc>
                <a:spcPts val="3500"/>
              </a:lnSpc>
            </a:pPr>
            <a:r>
              <a:rPr lang="zh-CN" altLang="en-US" sz="2400" dirty="0">
                <a:latin typeface="宋体" panose="02010600030101010101" pitchFamily="2" charset="-122"/>
                <a:ea typeface="宋体" panose="02010600030101010101" pitchFamily="2" charset="-122"/>
              </a:rPr>
              <a:t>享元模式</a:t>
            </a:r>
            <a:r>
              <a:rPr lang="en-US" altLang="zh-CN" sz="2400" dirty="0">
                <a:latin typeface="宋体" panose="02010600030101010101" pitchFamily="2" charset="-122"/>
                <a:ea typeface="宋体" panose="02010600030101010101" pitchFamily="2" charset="-122"/>
              </a:rPr>
              <a:t>(Flyweight)  </a:t>
            </a:r>
            <a:endParaRPr lang="en-US" altLang="zh-CN" sz="2400" dirty="0">
              <a:latin typeface="宋体" panose="02010600030101010101" pitchFamily="2" charset="-122"/>
              <a:ea typeface="宋体" panose="02010600030101010101" pitchFamily="2" charset="-122"/>
            </a:endParaRPr>
          </a:p>
          <a:p>
            <a:pPr lvl="1" eaLnBrk="1" hangingPunct="1">
              <a:lnSpc>
                <a:spcPts val="3500"/>
              </a:lnSpc>
            </a:pPr>
            <a:r>
              <a:rPr lang="zh-CN" altLang="en-US" sz="2400" dirty="0">
                <a:latin typeface="宋体" panose="02010600030101010101" pitchFamily="2" charset="-122"/>
                <a:ea typeface="宋体" panose="02010600030101010101" pitchFamily="2" charset="-122"/>
              </a:rPr>
              <a:t>代理模式</a:t>
            </a:r>
            <a:r>
              <a:rPr lang="en-US" altLang="zh-CN" sz="2400" dirty="0">
                <a:latin typeface="宋体" panose="02010600030101010101" pitchFamily="2" charset="-122"/>
                <a:ea typeface="宋体" panose="02010600030101010101" pitchFamily="2" charset="-122"/>
              </a:rPr>
              <a:t>(Proxy) </a:t>
            </a:r>
            <a:endParaRPr lang="en-US" altLang="zh-CN" sz="2400" dirty="0">
              <a:latin typeface="宋体" panose="02010600030101010101" pitchFamily="2" charset="-122"/>
              <a:ea typeface="宋体" panose="02010600030101010101" pitchFamily="2" charset="-122"/>
            </a:endParaRPr>
          </a:p>
        </p:txBody>
      </p:sp>
      <p:pic>
        <p:nvPicPr>
          <p:cNvPr id="11268" name="Picture 4" descr="use_medium_high"/>
          <p:cNvPicPr>
            <a:picLocks noChangeAspect="1" noChangeArrowheads="1"/>
          </p:cNvPicPr>
          <p:nvPr/>
        </p:nvPicPr>
        <p:blipFill>
          <a:blip r:embed="rId1"/>
          <a:srcRect/>
          <a:stretch>
            <a:fillRect/>
          </a:stretch>
        </p:blipFill>
        <p:spPr bwMode="auto">
          <a:xfrm>
            <a:off x="4857752" y="2285992"/>
            <a:ext cx="962025" cy="190500"/>
          </a:xfrm>
          <a:prstGeom prst="rect">
            <a:avLst/>
          </a:prstGeom>
          <a:noFill/>
          <a:ln w="9525">
            <a:noFill/>
            <a:miter lim="800000"/>
            <a:headEnd/>
            <a:tailEnd/>
          </a:ln>
        </p:spPr>
      </p:pic>
      <p:pic>
        <p:nvPicPr>
          <p:cNvPr id="11269" name="Picture 5" descr="use_medium"/>
          <p:cNvPicPr>
            <a:picLocks noChangeAspect="1" noChangeArrowheads="1"/>
          </p:cNvPicPr>
          <p:nvPr/>
        </p:nvPicPr>
        <p:blipFill>
          <a:blip r:embed="rId2"/>
          <a:srcRect/>
          <a:stretch>
            <a:fillRect/>
          </a:stretch>
        </p:blipFill>
        <p:spPr bwMode="auto">
          <a:xfrm>
            <a:off x="4357686" y="2786058"/>
            <a:ext cx="962025" cy="190500"/>
          </a:xfrm>
          <a:prstGeom prst="rect">
            <a:avLst/>
          </a:prstGeom>
          <a:noFill/>
          <a:ln w="9525">
            <a:noFill/>
            <a:miter lim="800000"/>
            <a:headEnd/>
            <a:tailEnd/>
          </a:ln>
        </p:spPr>
      </p:pic>
      <p:pic>
        <p:nvPicPr>
          <p:cNvPr id="11270" name="Picture 6" descr="use_medium_high"/>
          <p:cNvPicPr>
            <a:picLocks noChangeAspect="1" noChangeArrowheads="1"/>
          </p:cNvPicPr>
          <p:nvPr/>
        </p:nvPicPr>
        <p:blipFill>
          <a:blip r:embed="rId1"/>
          <a:srcRect/>
          <a:stretch>
            <a:fillRect/>
          </a:stretch>
        </p:blipFill>
        <p:spPr bwMode="auto">
          <a:xfrm>
            <a:off x="4714876" y="3286124"/>
            <a:ext cx="962025" cy="190500"/>
          </a:xfrm>
          <a:prstGeom prst="rect">
            <a:avLst/>
          </a:prstGeom>
          <a:noFill/>
          <a:ln w="9525">
            <a:noFill/>
            <a:miter lim="800000"/>
            <a:headEnd/>
            <a:tailEnd/>
          </a:ln>
        </p:spPr>
      </p:pic>
      <p:pic>
        <p:nvPicPr>
          <p:cNvPr id="11271" name="Picture 7" descr="use_medium"/>
          <p:cNvPicPr>
            <a:picLocks noChangeAspect="1" noChangeArrowheads="1"/>
          </p:cNvPicPr>
          <p:nvPr/>
        </p:nvPicPr>
        <p:blipFill>
          <a:blip r:embed="rId2"/>
          <a:srcRect/>
          <a:stretch>
            <a:fillRect/>
          </a:stretch>
        </p:blipFill>
        <p:spPr bwMode="auto">
          <a:xfrm>
            <a:off x="4643438" y="3857628"/>
            <a:ext cx="962025" cy="190500"/>
          </a:xfrm>
          <a:prstGeom prst="rect">
            <a:avLst/>
          </a:prstGeom>
          <a:noFill/>
          <a:ln w="9525">
            <a:noFill/>
            <a:miter lim="800000"/>
            <a:headEnd/>
            <a:tailEnd/>
          </a:ln>
        </p:spPr>
      </p:pic>
      <p:pic>
        <p:nvPicPr>
          <p:cNvPr id="11272" name="Picture 8" descr="use_high"/>
          <p:cNvPicPr>
            <a:picLocks noChangeAspect="1" noChangeArrowheads="1"/>
          </p:cNvPicPr>
          <p:nvPr/>
        </p:nvPicPr>
        <p:blipFill>
          <a:blip r:embed="rId3"/>
          <a:srcRect/>
          <a:stretch>
            <a:fillRect/>
          </a:stretch>
        </p:blipFill>
        <p:spPr bwMode="auto">
          <a:xfrm>
            <a:off x="4286248" y="4357694"/>
            <a:ext cx="962025" cy="190500"/>
          </a:xfrm>
          <a:prstGeom prst="rect">
            <a:avLst/>
          </a:prstGeom>
          <a:noFill/>
          <a:ln w="9525">
            <a:noFill/>
            <a:miter lim="800000"/>
            <a:headEnd/>
            <a:tailEnd/>
          </a:ln>
        </p:spPr>
      </p:pic>
      <p:pic>
        <p:nvPicPr>
          <p:cNvPr id="11273" name="Picture 9" descr="use_medium_high"/>
          <p:cNvPicPr>
            <a:picLocks noChangeAspect="1" noChangeArrowheads="1"/>
          </p:cNvPicPr>
          <p:nvPr/>
        </p:nvPicPr>
        <p:blipFill>
          <a:blip r:embed="rId1"/>
          <a:srcRect/>
          <a:stretch>
            <a:fillRect/>
          </a:stretch>
        </p:blipFill>
        <p:spPr bwMode="auto">
          <a:xfrm>
            <a:off x="4252917" y="5453078"/>
            <a:ext cx="962025" cy="190500"/>
          </a:xfrm>
          <a:prstGeom prst="rect">
            <a:avLst/>
          </a:prstGeom>
          <a:noFill/>
          <a:ln w="9525">
            <a:noFill/>
            <a:miter lim="800000"/>
            <a:headEnd/>
            <a:tailEnd/>
          </a:ln>
        </p:spPr>
      </p:pic>
      <p:pic>
        <p:nvPicPr>
          <p:cNvPr id="11274" name="Picture 10" descr="use_low"/>
          <p:cNvPicPr>
            <a:picLocks noChangeAspect="1" noChangeArrowheads="1"/>
          </p:cNvPicPr>
          <p:nvPr/>
        </p:nvPicPr>
        <p:blipFill>
          <a:blip r:embed="rId4"/>
          <a:srcRect/>
          <a:stretch>
            <a:fillRect/>
          </a:stretch>
        </p:blipFill>
        <p:spPr bwMode="auto">
          <a:xfrm>
            <a:off x="4714876" y="4929198"/>
            <a:ext cx="1066800" cy="211137"/>
          </a:xfrm>
          <a:prstGeom prst="rect">
            <a:avLst/>
          </a:prstGeom>
          <a:noFill/>
          <a:ln w="9525">
            <a:noFill/>
            <a:miter lim="800000"/>
            <a:headEnd/>
            <a:tailEnd/>
          </a:ln>
        </p:spPr>
      </p:pic>
      <p:sp>
        <p:nvSpPr>
          <p:cNvPr id="11" name="灯片编号占位符 10"/>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28596" y="428604"/>
            <a:ext cx="8229600" cy="796925"/>
          </a:xfrm>
        </p:spPr>
        <p:txBody>
          <a:bodyPr/>
          <a:lstStyle/>
          <a:p>
            <a:pPr eaLnBrk="1" hangingPunct="1"/>
            <a:r>
              <a:rPr lang="en-US" altLang="zh-CN" dirty="0"/>
              <a:t>3 </a:t>
            </a:r>
            <a:r>
              <a:rPr lang="zh-CN" altLang="en-US" dirty="0"/>
              <a:t>行为型模式</a:t>
            </a:r>
            <a:endParaRPr lang="zh-CN" altLang="en-US" dirty="0"/>
          </a:p>
        </p:txBody>
      </p:sp>
      <p:sp>
        <p:nvSpPr>
          <p:cNvPr id="10243" name="Rectangle 3"/>
          <p:cNvSpPr>
            <a:spLocks noGrp="1" noChangeArrowheads="1"/>
          </p:cNvSpPr>
          <p:nvPr>
            <p:ph idx="1"/>
          </p:nvPr>
        </p:nvSpPr>
        <p:spPr>
          <a:xfrm>
            <a:off x="357158" y="1500174"/>
            <a:ext cx="8215370" cy="5000660"/>
          </a:xfrm>
        </p:spPr>
        <p:txBody>
          <a:bodyPr/>
          <a:lstStyle/>
          <a:p>
            <a:pPr eaLnBrk="1" hangingPunct="1">
              <a:lnSpc>
                <a:spcPct val="110000"/>
              </a:lnSpc>
              <a:spcAft>
                <a:spcPts val="0"/>
              </a:spcAft>
            </a:pPr>
            <a:r>
              <a:rPr lang="zh-CN" altLang="en-US" sz="2800" dirty="0">
                <a:latin typeface="宋体" panose="02010600030101010101" pitchFamily="2" charset="-122"/>
                <a:ea typeface="宋体" panose="02010600030101010101" pitchFamily="2" charset="-122"/>
              </a:rPr>
              <a:t>行为型模式概述 </a:t>
            </a:r>
            <a:endParaRPr lang="zh-CN" altLang="en-US" dirty="0">
              <a:latin typeface="宋体" panose="02010600030101010101" pitchFamily="2" charset="-122"/>
              <a:ea typeface="宋体" panose="02010600030101010101" pitchFamily="2" charset="-122"/>
            </a:endParaRPr>
          </a:p>
          <a:p>
            <a:pPr lvl="1" eaLnBrk="1" hangingPunct="1">
              <a:lnSpc>
                <a:spcPct val="110000"/>
              </a:lnSpc>
              <a:spcAft>
                <a:spcPts val="0"/>
              </a:spcAft>
            </a:pPr>
            <a:r>
              <a:rPr lang="zh-CN" altLang="en-US" sz="2400" dirty="0">
                <a:solidFill>
                  <a:srgbClr val="FF3300"/>
                </a:solidFill>
                <a:latin typeface="宋体" panose="02010600030101010101" pitchFamily="2" charset="-122"/>
                <a:ea typeface="宋体" panose="02010600030101010101" pitchFamily="2" charset="-122"/>
              </a:rPr>
              <a:t>行为型模式</a:t>
            </a:r>
            <a:r>
              <a:rPr lang="en-US" altLang="zh-CN" sz="2400" dirty="0">
                <a:solidFill>
                  <a:srgbClr val="FF3300"/>
                </a:solidFill>
                <a:latin typeface="宋体" panose="02010600030101010101" pitchFamily="2" charset="-122"/>
                <a:ea typeface="宋体" panose="02010600030101010101" pitchFamily="2" charset="-122"/>
              </a:rPr>
              <a:t>(Behavioral Pattern)</a:t>
            </a:r>
            <a:r>
              <a:rPr lang="zh-CN" altLang="en-US" sz="2400" dirty="0">
                <a:latin typeface="宋体" panose="02010600030101010101" pitchFamily="2" charset="-122"/>
                <a:ea typeface="宋体" panose="02010600030101010101" pitchFamily="2" charset="-122"/>
              </a:rPr>
              <a:t>是对</a:t>
            </a:r>
            <a:r>
              <a:rPr lang="zh-CN" altLang="en-US" sz="2400" dirty="0">
                <a:solidFill>
                  <a:srgbClr val="FF3300"/>
                </a:solidFill>
                <a:latin typeface="宋体" panose="02010600030101010101" pitchFamily="2" charset="-122"/>
                <a:ea typeface="宋体" panose="02010600030101010101" pitchFamily="2" charset="-122"/>
              </a:rPr>
              <a:t>在不同的对象之间划分责任和算法的抽象化</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lvl="1" eaLnBrk="1" hangingPunct="1">
              <a:lnSpc>
                <a:spcPct val="110000"/>
              </a:lnSpc>
              <a:spcAft>
                <a:spcPts val="0"/>
              </a:spcAft>
            </a:pPr>
            <a:r>
              <a:rPr lang="zh-CN" altLang="en-US" sz="2400" dirty="0">
                <a:latin typeface="宋体" panose="02010600030101010101" pitchFamily="2" charset="-122"/>
                <a:ea typeface="宋体" panose="02010600030101010101" pitchFamily="2" charset="-122"/>
              </a:rPr>
              <a:t>行为型模式不仅仅关注类和对象的结构，而且</a:t>
            </a:r>
            <a:r>
              <a:rPr lang="zh-CN" altLang="en-US" sz="2400" dirty="0">
                <a:solidFill>
                  <a:srgbClr val="FF3300"/>
                </a:solidFill>
                <a:latin typeface="宋体" panose="02010600030101010101" pitchFamily="2" charset="-122"/>
                <a:ea typeface="宋体" panose="02010600030101010101" pitchFamily="2" charset="-122"/>
              </a:rPr>
              <a:t>重点关注它们之间的相互作用</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lvl="1" eaLnBrk="1" hangingPunct="1">
              <a:lnSpc>
                <a:spcPct val="110000"/>
              </a:lnSpc>
              <a:spcAft>
                <a:spcPts val="0"/>
              </a:spcAft>
            </a:pPr>
            <a:r>
              <a:rPr lang="zh-CN" altLang="en-US" sz="2400" dirty="0">
                <a:latin typeface="宋体" panose="02010600030101010101" pitchFamily="2" charset="-122"/>
                <a:ea typeface="宋体" panose="02010600030101010101" pitchFamily="2" charset="-122"/>
              </a:rPr>
              <a:t>通过行为型模式，可以更加清晰地</a:t>
            </a:r>
            <a:r>
              <a:rPr lang="zh-CN" altLang="en-US" sz="2400" dirty="0">
                <a:solidFill>
                  <a:srgbClr val="FF3300"/>
                </a:solidFill>
                <a:latin typeface="宋体" panose="02010600030101010101" pitchFamily="2" charset="-122"/>
                <a:ea typeface="宋体" panose="02010600030101010101" pitchFamily="2" charset="-122"/>
              </a:rPr>
              <a:t>划分类与对象的职责</a:t>
            </a:r>
            <a:r>
              <a:rPr lang="zh-CN" altLang="en-US" sz="2400" dirty="0">
                <a:latin typeface="宋体" panose="02010600030101010101" pitchFamily="2" charset="-122"/>
                <a:ea typeface="宋体" panose="02010600030101010101" pitchFamily="2" charset="-122"/>
              </a:rPr>
              <a:t>，并</a:t>
            </a:r>
            <a:r>
              <a:rPr lang="zh-CN" altLang="en-US" sz="2400" dirty="0">
                <a:solidFill>
                  <a:srgbClr val="FF3300"/>
                </a:solidFill>
                <a:latin typeface="宋体" panose="02010600030101010101" pitchFamily="2" charset="-122"/>
                <a:ea typeface="宋体" panose="02010600030101010101" pitchFamily="2" charset="-122"/>
              </a:rPr>
              <a:t>研究系统在运行时实例对象之间的交互</a:t>
            </a:r>
            <a:r>
              <a:rPr lang="zh-CN" altLang="en-US" sz="2400" dirty="0">
                <a:latin typeface="宋体" panose="02010600030101010101" pitchFamily="2" charset="-122"/>
                <a:ea typeface="宋体" panose="02010600030101010101" pitchFamily="2" charset="-122"/>
              </a:rPr>
              <a:t>。在系统运行时，对象并不是孤立的，它们可以通过相互通信与协作完成某些复杂功能，一个对象在运行时也将影响到其他对象的运行。 </a:t>
            </a:r>
            <a:endParaRPr lang="zh-CN" altLang="en-US" sz="2400" dirty="0">
              <a:latin typeface="宋体" panose="02010600030101010101" pitchFamily="2" charset="-122"/>
              <a:ea typeface="宋体" panose="02010600030101010101" pitchFamily="2" charset="-122"/>
            </a:endParaRPr>
          </a:p>
        </p:txBody>
      </p:sp>
      <p:pic>
        <p:nvPicPr>
          <p:cNvPr id="10244" name="Picture 5"/>
          <p:cNvPicPr>
            <a:picLocks noChangeAspect="1" noChangeArrowheads="1"/>
          </p:cNvPicPr>
          <p:nvPr/>
        </p:nvPicPr>
        <p:blipFill>
          <a:blip r:embed="rId1"/>
          <a:srcRect/>
          <a:stretch>
            <a:fillRect/>
          </a:stretch>
        </p:blipFill>
        <p:spPr bwMode="auto">
          <a:xfrm>
            <a:off x="7143768" y="5484174"/>
            <a:ext cx="1695444" cy="1097611"/>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71500" y="1428750"/>
            <a:ext cx="8077200" cy="4881563"/>
          </a:xfrm>
          <a:prstGeom prst="rect">
            <a:avLst/>
          </a:prstGeom>
          <a:noFill/>
          <a:ln w="9525">
            <a:noFill/>
            <a:miter lim="800000"/>
          </a:ln>
          <a:effectLst/>
        </p:spPr>
        <p:txBody>
          <a:bodyPr>
            <a:spAutoFit/>
          </a:bodyPr>
          <a:lstStyle/>
          <a:p>
            <a:pPr>
              <a:lnSpc>
                <a:spcPct val="110000"/>
              </a:lnSpc>
              <a:spcBef>
                <a:spcPct val="50000"/>
              </a:spcBef>
              <a:spcAft>
                <a:spcPct val="40000"/>
              </a:spcAft>
              <a:defRPr/>
            </a:pPr>
            <a:r>
              <a:rPr lang="zh-CN" altLang="en-US" sz="3200" b="1" dirty="0">
                <a:solidFill>
                  <a:srgbClr val="CC3300"/>
                </a:solidFill>
                <a:effectLst>
                  <a:outerShdw blurRad="38100" dist="38100" dir="2700000" algn="tl">
                    <a:srgbClr val="C0C0C0"/>
                  </a:outerShdw>
                </a:effectLst>
                <a:ea typeface="仿宋_GB2312" pitchFamily="49" charset="-122"/>
              </a:rPr>
              <a:t>基本目标：</a:t>
            </a:r>
            <a:r>
              <a:rPr lang="zh-CN" altLang="en-US" b="1" dirty="0">
                <a:solidFill>
                  <a:srgbClr val="0000CC"/>
                </a:solidFill>
                <a:effectLst>
                  <a:outerShdw blurRad="38100" dist="38100" dir="2700000" algn="tl">
                    <a:srgbClr val="C0C0C0"/>
                  </a:outerShdw>
                </a:effectLst>
                <a:ea typeface="楷体_GB2312" pitchFamily="49" charset="-122"/>
              </a:rPr>
              <a:t> </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付出较低的开发成本</a:t>
            </a:r>
            <a:endParaRPr lang="en-US" altLang="zh-CN"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达到要求的软件功能</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取得较好的软件性能</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开发的软件易于移植</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需要较低的维护费用</a:t>
            </a:r>
            <a:endParaRPr lang="zh-CN" altLang="en-US" sz="2800" b="1" dirty="0">
              <a:solidFill>
                <a:srgbClr val="0000CC"/>
              </a:solidFill>
              <a:effectLst>
                <a:outerShdw blurRad="38100" dist="38100" dir="2700000" algn="tl">
                  <a:srgbClr val="C0C0C0"/>
                </a:outerShdw>
              </a:effectLst>
              <a:ea typeface="楷体_GB2312" pitchFamily="49" charset="-122"/>
            </a:endParaRPr>
          </a:p>
          <a:p>
            <a:pPr marL="628650" indent="452755">
              <a:lnSpc>
                <a:spcPct val="110000"/>
              </a:lnSpc>
              <a:spcBef>
                <a:spcPct val="20000"/>
              </a:spcBef>
              <a:buClr>
                <a:srgbClr val="CC3300"/>
              </a:buClr>
              <a:buFont typeface="Wingdings" panose="05000000000000000000" pitchFamily="2" charset="2"/>
              <a:buChar char="Ø"/>
              <a:defRPr/>
            </a:pPr>
            <a:r>
              <a:rPr lang="zh-CN" altLang="en-US" sz="2800" b="1" dirty="0">
                <a:solidFill>
                  <a:srgbClr val="0000CC"/>
                </a:solidFill>
                <a:effectLst>
                  <a:outerShdw blurRad="38100" dist="38100" dir="2700000" algn="tl">
                    <a:srgbClr val="C0C0C0"/>
                  </a:outerShdw>
                </a:effectLst>
                <a:ea typeface="楷体_GB2312" pitchFamily="49" charset="-122"/>
              </a:rPr>
              <a:t> 能按时完成开发工作，及时交付使用</a:t>
            </a:r>
            <a:endParaRPr lang="zh-CN" altLang="en-US" sz="2800" b="1" dirty="0">
              <a:solidFill>
                <a:srgbClr val="0000CC"/>
              </a:solidFill>
              <a:effectLst>
                <a:outerShdw blurRad="38100" dist="38100" dir="2700000" algn="tl">
                  <a:srgbClr val="C0C0C0"/>
                </a:outerShdw>
              </a:effectLst>
              <a:ea typeface="楷体_GB2312" pitchFamily="49" charset="-122"/>
            </a:endParaRPr>
          </a:p>
          <a:p>
            <a:pPr>
              <a:lnSpc>
                <a:spcPct val="110000"/>
              </a:lnSpc>
              <a:spcBef>
                <a:spcPct val="50000"/>
              </a:spcBef>
              <a:buFont typeface="Wingdings" panose="05000000000000000000" pitchFamily="2" charset="2"/>
              <a:buChar char="Ø"/>
              <a:defRPr/>
            </a:pPr>
            <a:endParaRPr lang="en-US" altLang="zh-CN" sz="2800" b="1" dirty="0"/>
          </a:p>
        </p:txBody>
      </p:sp>
      <p:sp>
        <p:nvSpPr>
          <p:cNvPr id="26627"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00034" y="428604"/>
            <a:ext cx="8229600" cy="796925"/>
          </a:xfrm>
        </p:spPr>
        <p:txBody>
          <a:bodyPr/>
          <a:lstStyle/>
          <a:p>
            <a:pPr eaLnBrk="1" hangingPunct="1"/>
            <a:r>
              <a:rPr lang="en-US" altLang="zh-CN" dirty="0"/>
              <a:t>3 </a:t>
            </a:r>
            <a:r>
              <a:rPr lang="zh-CN" altLang="en-US" dirty="0"/>
              <a:t>行为型模式</a:t>
            </a:r>
            <a:endParaRPr lang="zh-CN" altLang="en-US" dirty="0"/>
          </a:p>
        </p:txBody>
      </p:sp>
      <p:sp>
        <p:nvSpPr>
          <p:cNvPr id="1028" name="Rectangle 3"/>
          <p:cNvSpPr>
            <a:spLocks noGrp="1" noChangeArrowheads="1"/>
          </p:cNvSpPr>
          <p:nvPr>
            <p:ph idx="1"/>
          </p:nvPr>
        </p:nvSpPr>
        <p:spPr>
          <a:xfrm>
            <a:off x="142844" y="1428736"/>
            <a:ext cx="8572560" cy="4572000"/>
          </a:xfrm>
        </p:spPr>
        <p:txBody>
          <a:bodyPr/>
          <a:lstStyle/>
          <a:p>
            <a:pPr eaLnBrk="1" hangingPunct="1"/>
            <a:r>
              <a:rPr lang="zh-CN" altLang="en-US" sz="2800" dirty="0">
                <a:latin typeface="宋体" panose="02010600030101010101" pitchFamily="2" charset="-122"/>
                <a:ea typeface="宋体" panose="02010600030101010101" pitchFamily="2" charset="-122"/>
              </a:rPr>
              <a:t>行为型模式概述</a:t>
            </a:r>
            <a:endParaRPr lang="zh-CN" altLang="en-US" sz="2800" dirty="0">
              <a:latin typeface="宋体" panose="02010600030101010101" pitchFamily="2" charset="-122"/>
              <a:ea typeface="宋体" panose="02010600030101010101" pitchFamily="2" charset="-122"/>
            </a:endParaRPr>
          </a:p>
          <a:p>
            <a:pPr marL="454025" lvl="1" indent="-228600" eaLnBrk="1" hangingPunct="1"/>
            <a:r>
              <a:rPr lang="zh-CN" altLang="en-US" sz="2400" dirty="0">
                <a:latin typeface="宋体" panose="02010600030101010101" pitchFamily="2" charset="-122"/>
                <a:ea typeface="宋体" panose="02010600030101010101" pitchFamily="2" charset="-122"/>
              </a:rPr>
              <a:t>行为型模式分为</a:t>
            </a:r>
            <a:r>
              <a:rPr lang="zh-CN" altLang="en-US" sz="2400" dirty="0">
                <a:solidFill>
                  <a:srgbClr val="FF3300"/>
                </a:solidFill>
                <a:latin typeface="宋体" panose="02010600030101010101" pitchFamily="2" charset="-122"/>
                <a:ea typeface="宋体" panose="02010600030101010101" pitchFamily="2" charset="-122"/>
              </a:rPr>
              <a:t>类行为型模式</a:t>
            </a:r>
            <a:r>
              <a:rPr lang="zh-CN" altLang="en-US" sz="2400" dirty="0">
                <a:latin typeface="宋体" panose="02010600030101010101" pitchFamily="2" charset="-122"/>
                <a:ea typeface="宋体" panose="02010600030101010101" pitchFamily="2" charset="-122"/>
              </a:rPr>
              <a:t>和</a:t>
            </a:r>
            <a:r>
              <a:rPr lang="zh-CN" altLang="en-US" sz="2400" dirty="0">
                <a:solidFill>
                  <a:srgbClr val="FF3300"/>
                </a:solidFill>
                <a:latin typeface="宋体" panose="02010600030101010101" pitchFamily="2" charset="-122"/>
                <a:ea typeface="宋体" panose="02010600030101010101" pitchFamily="2" charset="-122"/>
              </a:rPr>
              <a:t>对象行为型模式</a:t>
            </a:r>
            <a:r>
              <a:rPr lang="zh-CN" altLang="en-US" sz="2400" dirty="0">
                <a:latin typeface="宋体" panose="02010600030101010101" pitchFamily="2" charset="-122"/>
                <a:ea typeface="宋体" panose="02010600030101010101" pitchFamily="2" charset="-122"/>
              </a:rPr>
              <a:t>两种：</a:t>
            </a:r>
            <a:endParaRPr lang="zh-CN" altLang="en-US" sz="2400" dirty="0">
              <a:latin typeface="宋体" panose="02010600030101010101" pitchFamily="2" charset="-122"/>
              <a:ea typeface="宋体" panose="02010600030101010101" pitchFamily="2" charset="-122"/>
            </a:endParaRPr>
          </a:p>
          <a:p>
            <a:pPr marL="631825" lvl="2" eaLnBrk="1" hangingPunct="1">
              <a:lnSpc>
                <a:spcPts val="3000"/>
              </a:lnSpc>
              <a:buFont typeface="Arial" panose="020B0604020202020204" pitchFamily="34" charset="0"/>
              <a:buChar char="•"/>
            </a:pPr>
            <a:r>
              <a:rPr lang="zh-CN" altLang="en-US" dirty="0">
                <a:solidFill>
                  <a:srgbClr val="FF3300"/>
                </a:solidFill>
                <a:latin typeface="宋体" panose="02010600030101010101" pitchFamily="2" charset="-122"/>
                <a:ea typeface="宋体" panose="02010600030101010101" pitchFamily="2" charset="-122"/>
              </a:rPr>
              <a:t>类行为型模式</a:t>
            </a:r>
            <a:r>
              <a:rPr lang="zh-CN" altLang="en-US"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类的行为型模式</a:t>
            </a:r>
            <a:r>
              <a:rPr lang="zh-CN" altLang="en-US" sz="2200" dirty="0">
                <a:solidFill>
                  <a:srgbClr val="FF3300"/>
                </a:solidFill>
                <a:latin typeface="宋体" panose="02010600030101010101" pitchFamily="2" charset="-122"/>
                <a:ea typeface="宋体" panose="02010600030101010101" pitchFamily="2" charset="-122"/>
              </a:rPr>
              <a:t>使用继承关系在几个类之间分配行为</a:t>
            </a:r>
            <a:r>
              <a:rPr lang="zh-CN" altLang="en-US" sz="2200" dirty="0">
                <a:latin typeface="宋体" panose="02010600030101010101" pitchFamily="2" charset="-122"/>
                <a:ea typeface="宋体" panose="02010600030101010101" pitchFamily="2" charset="-122"/>
              </a:rPr>
              <a:t>，类行为型模式主要通过多态等方式来分配父类与子类的职责。</a:t>
            </a:r>
            <a:endParaRPr lang="zh-CN" altLang="en-US" sz="2200" dirty="0">
              <a:latin typeface="宋体" panose="02010600030101010101" pitchFamily="2" charset="-122"/>
              <a:ea typeface="宋体" panose="02010600030101010101" pitchFamily="2" charset="-122"/>
            </a:endParaRPr>
          </a:p>
          <a:p>
            <a:pPr marL="631825" lvl="2" eaLnBrk="1" hangingPunct="1">
              <a:lnSpc>
                <a:spcPts val="3000"/>
              </a:lnSpc>
              <a:buFont typeface="Arial" panose="020B0604020202020204" pitchFamily="34" charset="0"/>
              <a:buChar char="•"/>
            </a:pPr>
            <a:r>
              <a:rPr lang="zh-CN" altLang="en-US" dirty="0">
                <a:solidFill>
                  <a:srgbClr val="FF3300"/>
                </a:solidFill>
                <a:latin typeface="宋体" panose="02010600030101010101" pitchFamily="2" charset="-122"/>
                <a:ea typeface="宋体" panose="02010600030101010101" pitchFamily="2" charset="-122"/>
              </a:rPr>
              <a:t>对象行为型模式</a:t>
            </a:r>
            <a:r>
              <a:rPr lang="zh-CN" altLang="en-US"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对象的行为型模式则</a:t>
            </a:r>
            <a:r>
              <a:rPr lang="zh-CN" altLang="en-US" sz="2200" dirty="0">
                <a:solidFill>
                  <a:srgbClr val="FF3300"/>
                </a:solidFill>
                <a:latin typeface="宋体" panose="02010600030101010101" pitchFamily="2" charset="-122"/>
                <a:ea typeface="宋体" panose="02010600030101010101" pitchFamily="2" charset="-122"/>
              </a:rPr>
              <a:t>使用对象的聚合关联关系来分配行为</a:t>
            </a:r>
            <a:r>
              <a:rPr lang="zh-CN" altLang="en-US" sz="2200" dirty="0">
                <a:latin typeface="宋体" panose="02010600030101010101" pitchFamily="2" charset="-122"/>
                <a:ea typeface="宋体" panose="02010600030101010101" pitchFamily="2" charset="-122"/>
              </a:rPr>
              <a:t>，对象行为型模式主要是通过对象关联等方式来分配两个或多个类的职责。根据</a:t>
            </a:r>
            <a:r>
              <a:rPr lang="zh-CN" altLang="en-US" b="1" dirty="0">
                <a:solidFill>
                  <a:srgbClr val="3366FF"/>
                </a:solidFill>
                <a:latin typeface="宋体" panose="02010600030101010101" pitchFamily="2" charset="-122"/>
                <a:ea typeface="宋体" panose="02010600030101010101" pitchFamily="2" charset="-122"/>
              </a:rPr>
              <a:t>“合成复用原则”</a:t>
            </a:r>
            <a:r>
              <a:rPr lang="zh-CN" altLang="en-US" sz="2200" dirty="0">
                <a:latin typeface="宋体" panose="02010600030101010101" pitchFamily="2" charset="-122"/>
                <a:ea typeface="宋体" panose="02010600030101010101" pitchFamily="2" charset="-122"/>
              </a:rPr>
              <a:t>，系统中要尽量使用关联关系来取代继承关系，因此大部分行为型设计模式都属于对象行为型设计模式。</a:t>
            </a:r>
            <a:endParaRPr lang="zh-CN" altLang="en-US" sz="2200" dirty="0">
              <a:latin typeface="宋体" panose="02010600030101010101" pitchFamily="2" charset="-122"/>
              <a:ea typeface="宋体" panose="02010600030101010101" pitchFamily="2" charset="-122"/>
            </a:endParaRPr>
          </a:p>
        </p:txBody>
      </p:sp>
      <p:sp>
        <p:nvSpPr>
          <p:cNvPr id="1029" name="Rectangle 5"/>
          <p:cNvSpPr>
            <a:spLocks noChangeArrowheads="1"/>
          </p:cNvSpPr>
          <p:nvPr/>
        </p:nvSpPr>
        <p:spPr bwMode="auto">
          <a:xfrm>
            <a:off x="0" y="2547938"/>
            <a:ext cx="9144000" cy="0"/>
          </a:xfrm>
          <a:prstGeom prst="rect">
            <a:avLst/>
          </a:prstGeom>
          <a:noFill/>
          <a:ln w="9525">
            <a:noFill/>
            <a:miter lim="800000"/>
          </a:ln>
        </p:spPr>
        <p:txBody>
          <a:bodyPr wrap="none" anchor="ctr">
            <a:spAutoFit/>
          </a:bodyPr>
          <a:lstStyle/>
          <a:p>
            <a:endParaRPr lang="zh-CN" altLang="en-US"/>
          </a:p>
        </p:txBody>
      </p:sp>
      <p:graphicFrame>
        <p:nvGraphicFramePr>
          <p:cNvPr id="1026" name="Object 4"/>
          <p:cNvGraphicFramePr>
            <a:graphicFrameLocks noChangeAspect="1"/>
          </p:cNvGraphicFramePr>
          <p:nvPr/>
        </p:nvGraphicFramePr>
        <p:xfrm>
          <a:off x="5143504" y="5214950"/>
          <a:ext cx="3362316" cy="1440009"/>
        </p:xfrm>
        <a:graphic>
          <a:graphicData uri="http://schemas.openxmlformats.org/presentationml/2006/ole">
            <mc:AlternateContent xmlns:mc="http://schemas.openxmlformats.org/markup-compatibility/2006">
              <mc:Choice xmlns:v="urn:schemas-microsoft-com:vml" Requires="v">
                <p:oleObj spid="_x0000_s98315" name="Visio" r:id="rId1" imgW="5235575" imgH="2250440" progId="Visio.Drawing.11">
                  <p:embed/>
                </p:oleObj>
              </mc:Choice>
              <mc:Fallback>
                <p:oleObj name="Visio" r:id="rId1" imgW="5235575" imgH="225044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4" y="5214950"/>
                        <a:ext cx="3362316" cy="14400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5"/>
          <p:cNvSpPr>
            <a:spLocks noGrp="1"/>
          </p:cNvSpPr>
          <p:nvPr>
            <p:ph type="sldNum" sz="quarter" idx="12"/>
          </p:nvPr>
        </p:nvSpPr>
        <p:spPr>
          <a:xfrm>
            <a:off x="7010400" y="6381750"/>
            <a:ext cx="2133600" cy="476250"/>
          </a:xfrm>
        </p:spPr>
        <p:txBody>
          <a:bodyPr/>
          <a:lstStyle/>
          <a:p>
            <a:fld id="{38DE0820-E4E3-469F-8339-675226DFBBFE}" type="slidenum">
              <a:rPr lang="zh-CN" altLang="en-US" smtClean="0"/>
            </a:fld>
            <a:endParaRPr lang="zh-CN" altLang="en-US" dirty="0"/>
          </a:p>
        </p:txBody>
      </p:sp>
    </p:spTree>
  </p:cSld>
  <p:clrMapOvr>
    <a:masterClrMapping/>
  </p:clrMapOvr>
  <p:transition>
    <p:fade/>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3 </a:t>
            </a:r>
            <a:r>
              <a:rPr lang="zh-CN" altLang="en-US" dirty="0"/>
              <a:t>行为型模式</a:t>
            </a:r>
            <a:endParaRPr lang="zh-CN" altLang="en-US" dirty="0"/>
          </a:p>
        </p:txBody>
      </p:sp>
      <p:sp>
        <p:nvSpPr>
          <p:cNvPr id="11267" name="Rectangle 3"/>
          <p:cNvSpPr>
            <a:spLocks noGrp="1" noChangeArrowheads="1"/>
          </p:cNvSpPr>
          <p:nvPr>
            <p:ph idx="1"/>
          </p:nvPr>
        </p:nvSpPr>
        <p:spPr>
          <a:xfrm>
            <a:off x="428596" y="1357298"/>
            <a:ext cx="8229600" cy="5072098"/>
          </a:xfrm>
        </p:spPr>
        <p:txBody>
          <a:bodyPr/>
          <a:lstStyle/>
          <a:p>
            <a:pPr eaLnBrk="1" hangingPunct="1">
              <a:spcAft>
                <a:spcPts val="600"/>
              </a:spcAft>
            </a:pPr>
            <a:r>
              <a:rPr lang="zh-CN" altLang="en-US" sz="2800" dirty="0">
                <a:latin typeface="宋体" panose="02010600030101010101" pitchFamily="2" charset="-122"/>
                <a:ea typeface="宋体" panose="02010600030101010101" pitchFamily="2" charset="-122"/>
              </a:rPr>
              <a:t>行为型模式简介 </a:t>
            </a:r>
            <a:endParaRPr lang="zh-CN" altLang="en-US" sz="28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职责链模式(Chain of Responsibility)</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命令模式(Command)</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解释器模式(Interpreter)</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迭代器模式(Iterator)</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中介者模式(Mediator)</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备忘录模式(Memento)</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观察者模式(Observer)</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状态模式(State)</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策略模式(Strategy)</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模板方法模式(Template Method)</a:t>
            </a:r>
            <a:endParaRPr lang="zh-CN" altLang="zh-CN" sz="2400" dirty="0">
              <a:latin typeface="宋体" panose="02010600030101010101" pitchFamily="2" charset="-122"/>
              <a:ea typeface="宋体" panose="02010600030101010101" pitchFamily="2" charset="-122"/>
            </a:endParaRPr>
          </a:p>
          <a:p>
            <a:pPr lvl="1" eaLnBrk="1" hangingPunct="1">
              <a:lnSpc>
                <a:spcPts val="2600"/>
              </a:lnSpc>
              <a:spcAft>
                <a:spcPts val="0"/>
              </a:spcAft>
            </a:pPr>
            <a:r>
              <a:rPr lang="zh-CN" altLang="zh-CN" sz="2400" dirty="0">
                <a:latin typeface="宋体" panose="02010600030101010101" pitchFamily="2" charset="-122"/>
                <a:ea typeface="宋体" panose="02010600030101010101" pitchFamily="2" charset="-122"/>
              </a:rPr>
              <a:t>访问者模式(Visitor)</a:t>
            </a:r>
            <a:endParaRPr lang="en-US" altLang="zh-CN" sz="2400" dirty="0">
              <a:latin typeface="宋体" panose="02010600030101010101" pitchFamily="2" charset="-122"/>
              <a:ea typeface="宋体" panose="02010600030101010101" pitchFamily="2" charset="-122"/>
            </a:endParaRPr>
          </a:p>
        </p:txBody>
      </p:sp>
      <p:pic>
        <p:nvPicPr>
          <p:cNvPr id="11268" name="Picture 5" descr="use_medium"/>
          <p:cNvPicPr>
            <a:picLocks noChangeAspect="1" noChangeArrowheads="1"/>
          </p:cNvPicPr>
          <p:nvPr/>
        </p:nvPicPr>
        <p:blipFill>
          <a:blip r:embed="rId1"/>
          <a:srcRect/>
          <a:stretch>
            <a:fillRect/>
          </a:stretch>
        </p:blipFill>
        <p:spPr bwMode="auto">
          <a:xfrm>
            <a:off x="3857620" y="4857760"/>
            <a:ext cx="962025" cy="190500"/>
          </a:xfrm>
          <a:prstGeom prst="rect">
            <a:avLst/>
          </a:prstGeom>
          <a:noFill/>
          <a:ln w="9525">
            <a:noFill/>
            <a:miter lim="800000"/>
            <a:headEnd/>
            <a:tailEnd/>
          </a:ln>
        </p:spPr>
      </p:pic>
      <p:pic>
        <p:nvPicPr>
          <p:cNvPr id="11269" name="Picture 6" descr="use_medium_high"/>
          <p:cNvPicPr>
            <a:picLocks noChangeAspect="1" noChangeArrowheads="1"/>
          </p:cNvPicPr>
          <p:nvPr/>
        </p:nvPicPr>
        <p:blipFill>
          <a:blip r:embed="rId2"/>
          <a:srcRect/>
          <a:stretch>
            <a:fillRect/>
          </a:stretch>
        </p:blipFill>
        <p:spPr bwMode="auto">
          <a:xfrm>
            <a:off x="4357686" y="2428868"/>
            <a:ext cx="962025" cy="190500"/>
          </a:xfrm>
          <a:prstGeom prst="rect">
            <a:avLst/>
          </a:prstGeom>
          <a:noFill/>
          <a:ln w="9525">
            <a:noFill/>
            <a:miter lim="800000"/>
            <a:headEnd/>
            <a:tailEnd/>
          </a:ln>
        </p:spPr>
      </p:pic>
      <p:pic>
        <p:nvPicPr>
          <p:cNvPr id="11270" name="Picture 7" descr="use_medium"/>
          <p:cNvPicPr>
            <a:picLocks noChangeAspect="1" noChangeArrowheads="1"/>
          </p:cNvPicPr>
          <p:nvPr/>
        </p:nvPicPr>
        <p:blipFill>
          <a:blip r:embed="rId1"/>
          <a:srcRect/>
          <a:stretch>
            <a:fillRect/>
          </a:stretch>
        </p:blipFill>
        <p:spPr bwMode="auto">
          <a:xfrm>
            <a:off x="5929322" y="5715016"/>
            <a:ext cx="962025" cy="190500"/>
          </a:xfrm>
          <a:prstGeom prst="rect">
            <a:avLst/>
          </a:prstGeom>
          <a:noFill/>
          <a:ln w="9525">
            <a:noFill/>
            <a:miter lim="800000"/>
            <a:headEnd/>
            <a:tailEnd/>
          </a:ln>
        </p:spPr>
      </p:pic>
      <p:pic>
        <p:nvPicPr>
          <p:cNvPr id="11271" name="Picture 8" descr="use_high"/>
          <p:cNvPicPr>
            <a:picLocks noChangeAspect="1" noChangeArrowheads="1"/>
          </p:cNvPicPr>
          <p:nvPr/>
        </p:nvPicPr>
        <p:blipFill>
          <a:blip r:embed="rId3"/>
          <a:srcRect/>
          <a:stretch>
            <a:fillRect/>
          </a:stretch>
        </p:blipFill>
        <p:spPr bwMode="auto">
          <a:xfrm>
            <a:off x="4786314" y="3286124"/>
            <a:ext cx="962025" cy="190500"/>
          </a:xfrm>
          <a:prstGeom prst="rect">
            <a:avLst/>
          </a:prstGeom>
          <a:noFill/>
          <a:ln w="9525">
            <a:noFill/>
            <a:miter lim="800000"/>
            <a:headEnd/>
            <a:tailEnd/>
          </a:ln>
        </p:spPr>
      </p:pic>
      <p:pic>
        <p:nvPicPr>
          <p:cNvPr id="11272" name="Picture 9" descr="use_medium_high"/>
          <p:cNvPicPr>
            <a:picLocks noChangeAspect="1" noChangeArrowheads="1"/>
          </p:cNvPicPr>
          <p:nvPr/>
        </p:nvPicPr>
        <p:blipFill>
          <a:blip r:embed="rId2"/>
          <a:srcRect/>
          <a:stretch>
            <a:fillRect/>
          </a:stretch>
        </p:blipFill>
        <p:spPr bwMode="auto">
          <a:xfrm>
            <a:off x="4214810" y="5286388"/>
            <a:ext cx="962025" cy="190500"/>
          </a:xfrm>
          <a:prstGeom prst="rect">
            <a:avLst/>
          </a:prstGeom>
          <a:noFill/>
          <a:ln w="9525">
            <a:noFill/>
            <a:miter lim="800000"/>
            <a:headEnd/>
            <a:tailEnd/>
          </a:ln>
        </p:spPr>
      </p:pic>
      <p:pic>
        <p:nvPicPr>
          <p:cNvPr id="11273" name="Picture 10" descr="use_low"/>
          <p:cNvPicPr>
            <a:picLocks noChangeAspect="1" noChangeArrowheads="1"/>
          </p:cNvPicPr>
          <p:nvPr/>
        </p:nvPicPr>
        <p:blipFill>
          <a:blip r:embed="rId4"/>
          <a:srcRect/>
          <a:stretch>
            <a:fillRect/>
          </a:stretch>
        </p:blipFill>
        <p:spPr bwMode="auto">
          <a:xfrm>
            <a:off x="5072066" y="2857496"/>
            <a:ext cx="1066800" cy="211138"/>
          </a:xfrm>
          <a:prstGeom prst="rect">
            <a:avLst/>
          </a:prstGeom>
          <a:noFill/>
          <a:ln w="9525">
            <a:noFill/>
            <a:miter lim="800000"/>
            <a:headEnd/>
            <a:tailEnd/>
          </a:ln>
        </p:spPr>
      </p:pic>
      <p:pic>
        <p:nvPicPr>
          <p:cNvPr id="11274" name="Picture 11" descr="use_medium_low"/>
          <p:cNvPicPr>
            <a:picLocks noChangeAspect="1" noChangeArrowheads="1"/>
          </p:cNvPicPr>
          <p:nvPr/>
        </p:nvPicPr>
        <p:blipFill>
          <a:blip r:embed="rId5"/>
          <a:srcRect/>
          <a:stretch>
            <a:fillRect/>
          </a:stretch>
        </p:blipFill>
        <p:spPr bwMode="auto">
          <a:xfrm>
            <a:off x="6715140" y="2071678"/>
            <a:ext cx="962025" cy="190500"/>
          </a:xfrm>
          <a:prstGeom prst="rect">
            <a:avLst/>
          </a:prstGeom>
          <a:noFill/>
          <a:ln w="9525">
            <a:noFill/>
            <a:miter lim="800000"/>
            <a:headEnd/>
            <a:tailEnd/>
          </a:ln>
        </p:spPr>
      </p:pic>
      <p:pic>
        <p:nvPicPr>
          <p:cNvPr id="11275" name="Picture 12" descr="use_low"/>
          <p:cNvPicPr>
            <a:picLocks noChangeAspect="1" noChangeArrowheads="1"/>
          </p:cNvPicPr>
          <p:nvPr/>
        </p:nvPicPr>
        <p:blipFill>
          <a:blip r:embed="rId4"/>
          <a:srcRect/>
          <a:stretch>
            <a:fillRect/>
          </a:stretch>
        </p:blipFill>
        <p:spPr bwMode="auto">
          <a:xfrm>
            <a:off x="4500562" y="6072206"/>
            <a:ext cx="1066800" cy="211138"/>
          </a:xfrm>
          <a:prstGeom prst="rect">
            <a:avLst/>
          </a:prstGeom>
          <a:noFill/>
          <a:ln w="9525">
            <a:noFill/>
            <a:miter lim="800000"/>
            <a:headEnd/>
            <a:tailEnd/>
          </a:ln>
        </p:spPr>
      </p:pic>
      <p:pic>
        <p:nvPicPr>
          <p:cNvPr id="11276" name="Picture 14" descr="use_medium_low"/>
          <p:cNvPicPr>
            <a:picLocks noChangeAspect="1" noChangeArrowheads="1"/>
          </p:cNvPicPr>
          <p:nvPr/>
        </p:nvPicPr>
        <p:blipFill>
          <a:blip r:embed="rId5"/>
          <a:srcRect/>
          <a:stretch>
            <a:fillRect/>
          </a:stretch>
        </p:blipFill>
        <p:spPr bwMode="auto">
          <a:xfrm>
            <a:off x="4786314" y="3643314"/>
            <a:ext cx="962025" cy="190500"/>
          </a:xfrm>
          <a:prstGeom prst="rect">
            <a:avLst/>
          </a:prstGeom>
          <a:noFill/>
          <a:ln w="9525">
            <a:noFill/>
            <a:miter lim="800000"/>
            <a:headEnd/>
            <a:tailEnd/>
          </a:ln>
        </p:spPr>
      </p:pic>
      <p:pic>
        <p:nvPicPr>
          <p:cNvPr id="11277" name="Picture 16" descr="use_medium_low"/>
          <p:cNvPicPr>
            <a:picLocks noChangeAspect="1" noChangeArrowheads="1"/>
          </p:cNvPicPr>
          <p:nvPr/>
        </p:nvPicPr>
        <p:blipFill>
          <a:blip r:embed="rId5"/>
          <a:srcRect/>
          <a:stretch>
            <a:fillRect/>
          </a:stretch>
        </p:blipFill>
        <p:spPr bwMode="auto">
          <a:xfrm>
            <a:off x="4572000" y="4071942"/>
            <a:ext cx="962025" cy="190500"/>
          </a:xfrm>
          <a:prstGeom prst="rect">
            <a:avLst/>
          </a:prstGeom>
          <a:noFill/>
          <a:ln w="9525">
            <a:noFill/>
            <a:miter lim="800000"/>
            <a:headEnd/>
            <a:tailEnd/>
          </a:ln>
        </p:spPr>
      </p:pic>
      <p:pic>
        <p:nvPicPr>
          <p:cNvPr id="11278" name="Picture 17" descr="use_high"/>
          <p:cNvPicPr>
            <a:picLocks noChangeAspect="1" noChangeArrowheads="1"/>
          </p:cNvPicPr>
          <p:nvPr/>
        </p:nvPicPr>
        <p:blipFill>
          <a:blip r:embed="rId3"/>
          <a:srcRect/>
          <a:stretch>
            <a:fillRect/>
          </a:stretch>
        </p:blipFill>
        <p:spPr bwMode="auto">
          <a:xfrm>
            <a:off x="4500562" y="4429132"/>
            <a:ext cx="962025" cy="190500"/>
          </a:xfrm>
          <a:prstGeom prst="rect">
            <a:avLst/>
          </a:prstGeom>
          <a:noFill/>
          <a:ln w="9525">
            <a:noFill/>
            <a:miter lim="800000"/>
            <a:headEnd/>
            <a:tailEnd/>
          </a:ln>
        </p:spPr>
      </p:pic>
      <p:sp>
        <p:nvSpPr>
          <p:cNvPr id="15" name="灯片编号占位符 1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2"/>
          </p:nvPr>
        </p:nvSpPr>
        <p:spPr/>
        <p:txBody>
          <a:bodyPr/>
          <a:lstStyle/>
          <a:p>
            <a:pPr>
              <a:defRPr/>
            </a:pPr>
            <a:r>
              <a:rPr lang="zh-CN" altLang="en-US"/>
              <a:t>第 </a:t>
            </a:r>
            <a:fld id="{81444376-11AB-4E0B-9F69-B5B93AC922DA}" type="slidenum">
              <a:rPr lang="zh-CN" altLang="en-US"/>
            </a:fld>
            <a:r>
              <a:rPr lang="zh-CN" altLang="en-US"/>
              <a:t> 页</a:t>
            </a:r>
            <a:endParaRPr lang="zh-CN" altLang="en-US"/>
          </a:p>
        </p:txBody>
      </p:sp>
      <p:sp>
        <p:nvSpPr>
          <p:cNvPr id="501764" name="AutoShape 4"/>
          <p:cNvSpPr>
            <a:spLocks noChangeArrowheads="1"/>
          </p:cNvSpPr>
          <p:nvPr/>
        </p:nvSpPr>
        <p:spPr bwMode="auto">
          <a:xfrm>
            <a:off x="1142976" y="3071810"/>
            <a:ext cx="6224587" cy="2592387"/>
          </a:xfrm>
          <a:prstGeom prst="roundRect">
            <a:avLst>
              <a:gd name="adj" fmla="val 16667"/>
            </a:avLst>
          </a:prstGeom>
          <a:solidFill>
            <a:schemeClr val="accent6">
              <a:lumMod val="20000"/>
              <a:lumOff val="80000"/>
              <a:alpha val="13000"/>
            </a:schemeClr>
          </a:soli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a:latin typeface="Verdana" panose="020B0604030504040204" pitchFamily="34" charset="0"/>
            </a:endParaRPr>
          </a:p>
        </p:txBody>
      </p:sp>
      <p:sp>
        <p:nvSpPr>
          <p:cNvPr id="501765" name="Text Box 5"/>
          <p:cNvSpPr txBox="1">
            <a:spLocks noChangeArrowheads="1"/>
          </p:cNvSpPr>
          <p:nvPr/>
        </p:nvSpPr>
        <p:spPr bwMode="auto">
          <a:xfrm>
            <a:off x="1571604" y="3286124"/>
            <a:ext cx="5553075" cy="2308324"/>
          </a:xfrm>
          <a:prstGeom prst="rect">
            <a:avLst/>
          </a:prstGeom>
          <a:noFill/>
          <a:ln w="9525">
            <a:noFill/>
            <a:miter lim="800000"/>
          </a:ln>
          <a:effectLst/>
        </p:spPr>
        <p:txBody>
          <a:bodyPr>
            <a:spAutoFit/>
          </a:bodyPr>
          <a:lstStyle/>
          <a:p>
            <a:pPr eaLnBrk="0" hangingPunct="0">
              <a:defRPr/>
            </a:pPr>
            <a:r>
              <a:rPr lang="en-US" altLang="zh-CN" sz="2400" b="1" dirty="0">
                <a:solidFill>
                  <a:srgbClr val="FF0000"/>
                </a:solidFill>
                <a:latin typeface="Arial" panose="020B0604020202020204" pitchFamily="34" charset="0"/>
                <a:ea typeface="宋体" panose="02010600030101010101" pitchFamily="2" charset="-122"/>
              </a:rPr>
              <a:t>      </a:t>
            </a:r>
            <a:r>
              <a:rPr lang="zh-CN" altLang="en-US" sz="2400" b="1" dirty="0">
                <a:solidFill>
                  <a:srgbClr val="FF0000"/>
                </a:solidFill>
                <a:latin typeface="Arial" panose="020B0604020202020204" pitchFamily="34" charset="0"/>
                <a:ea typeface="宋体" panose="02010600030101010101" pitchFamily="2" charset="-122"/>
              </a:rPr>
              <a:t>核心工厂类不再负责所有产品的创建，而是将具体创建的工作交给子类去做，成为一个抽象工厂角色，仅负责给出具体工厂类必须实现的接口，而不接触哪一个产品类应当被实例化这种细节。</a:t>
            </a:r>
            <a:endParaRPr lang="zh-CN" altLang="en-US" sz="2400" b="1" dirty="0">
              <a:solidFill>
                <a:srgbClr val="FF0000"/>
              </a:solidFill>
              <a:latin typeface="Arial" panose="020B0604020202020204" pitchFamily="34" charset="0"/>
              <a:ea typeface="宋体" panose="02010600030101010101" pitchFamily="2" charset="-122"/>
            </a:endParaRPr>
          </a:p>
        </p:txBody>
      </p:sp>
      <p:sp>
        <p:nvSpPr>
          <p:cNvPr id="8" name="Rectangle 2"/>
          <p:cNvSpPr txBox="1">
            <a:spLocks noChangeArrowheads="1"/>
          </p:cNvSpPr>
          <p:nvPr/>
        </p:nvSpPr>
        <p:spPr bwMode="auto">
          <a:xfrm>
            <a:off x="214282" y="1571612"/>
            <a:ext cx="8462174" cy="796925"/>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dirty="0" err="1">
                <a:ln>
                  <a:noFill/>
                </a:ln>
                <a:solidFill>
                  <a:srgbClr val="C00000"/>
                </a:solidFill>
                <a:effectLst/>
                <a:uLnTx/>
                <a:uFillTx/>
                <a:latin typeface="仿宋" panose="02010609060101010101" charset="-122"/>
                <a:ea typeface="仿宋" panose="02010609060101010101" charset="-122"/>
                <a:cs typeface="+mj-cs"/>
              </a:rPr>
              <a:t>创建模式</a:t>
            </a:r>
            <a:r>
              <a:rPr kumimoji="0" lang="en-US" altLang="zh-CN" sz="3200" b="1" i="0" u="none" strike="noStrike" kern="1200" cap="none" spc="0" normalizeH="0" baseline="0" noProof="0" dirty="0">
                <a:ln>
                  <a:noFill/>
                </a:ln>
                <a:solidFill>
                  <a:srgbClr val="C00000"/>
                </a:solidFill>
                <a:effectLst/>
                <a:uLnTx/>
                <a:uFillTx/>
                <a:latin typeface="仿宋" panose="02010609060101010101" charset="-122"/>
                <a:ea typeface="仿宋" panose="02010609060101010101" charset="-122"/>
                <a:cs typeface="+mj-cs"/>
              </a:rPr>
              <a:t>–</a:t>
            </a:r>
            <a:r>
              <a:rPr kumimoji="0" lang="en-US" altLang="en-US" sz="3200" b="1" i="0" u="none" strike="noStrike" kern="1200" cap="none" spc="0" normalizeH="0" baseline="0" noProof="0" dirty="0">
                <a:ln>
                  <a:noFill/>
                </a:ln>
                <a:solidFill>
                  <a:srgbClr val="C00000"/>
                </a:solidFill>
                <a:effectLst/>
                <a:uLnTx/>
                <a:uFillTx/>
                <a:latin typeface="仿宋" panose="02010609060101010101" charset="-122"/>
                <a:ea typeface="仿宋" panose="02010609060101010101" charset="-122"/>
                <a:cs typeface="+mj-cs"/>
              </a:rPr>
              <a:t>Abstract</a:t>
            </a:r>
            <a:r>
              <a:rPr kumimoji="0" lang="en-US" altLang="zh-CN" sz="3200" b="1" i="0" u="none" strike="noStrike" kern="1200" cap="none" spc="0" normalizeH="0" baseline="0" noProof="0" dirty="0">
                <a:ln>
                  <a:noFill/>
                </a:ln>
                <a:solidFill>
                  <a:srgbClr val="C00000"/>
                </a:solidFill>
                <a:effectLst/>
                <a:uLnTx/>
                <a:uFillTx/>
                <a:latin typeface="仿宋" panose="02010609060101010101" charset="-122"/>
                <a:ea typeface="仿宋" panose="02010609060101010101" charset="-122"/>
                <a:cs typeface="+mj-cs"/>
              </a:rPr>
              <a:t> </a:t>
            </a:r>
            <a:r>
              <a:rPr kumimoji="0" lang="en-US" altLang="en-US" sz="3200" b="1" i="0" u="none" strike="noStrike" kern="1200" cap="none" spc="0" normalizeH="0" baseline="0" noProof="0" dirty="0">
                <a:ln>
                  <a:noFill/>
                </a:ln>
                <a:solidFill>
                  <a:srgbClr val="C00000"/>
                </a:solidFill>
                <a:effectLst/>
                <a:uLnTx/>
                <a:uFillTx/>
                <a:latin typeface="仿宋" panose="02010609060101010101" charset="-122"/>
                <a:ea typeface="仿宋" panose="02010609060101010101" charset="-122"/>
                <a:cs typeface="+mj-cs"/>
              </a:rPr>
              <a:t>Factory</a:t>
            </a:r>
            <a:r>
              <a:rPr kumimoji="0" lang="en-US" altLang="zh-CN" sz="3200" b="1" i="0" u="none" strike="noStrike" kern="1200" cap="none" spc="0" normalizeH="0" baseline="0" noProof="0" dirty="0">
                <a:ln>
                  <a:noFill/>
                </a:ln>
                <a:solidFill>
                  <a:srgbClr val="C00000"/>
                </a:solidFill>
                <a:effectLst/>
                <a:uLnTx/>
                <a:uFillTx/>
                <a:latin typeface="仿宋" panose="02010609060101010101" charset="-122"/>
                <a:ea typeface="仿宋" panose="02010609060101010101" charset="-122"/>
                <a:cs typeface="+mj-cs"/>
              </a:rPr>
              <a:t>(</a:t>
            </a:r>
            <a:r>
              <a:rPr kumimoji="0" lang="zh-CN" altLang="en-US" sz="3200" b="1" i="0" u="none" strike="noStrike" kern="1200" cap="none" spc="0" normalizeH="0" baseline="0" noProof="0" dirty="0">
                <a:ln>
                  <a:noFill/>
                </a:ln>
                <a:solidFill>
                  <a:srgbClr val="C00000"/>
                </a:solidFill>
                <a:effectLst/>
                <a:uLnTx/>
                <a:uFillTx/>
                <a:latin typeface="仿宋" panose="02010609060101010101" charset="-122"/>
                <a:ea typeface="仿宋" panose="02010609060101010101" charset="-122"/>
                <a:cs typeface="+mj-cs"/>
              </a:rPr>
              <a:t>抽象工厂模式</a:t>
            </a:r>
            <a:r>
              <a:rPr kumimoji="0" lang="en-US" altLang="zh-CN" sz="3200" b="1" i="0" u="none" strike="noStrike" kern="1200" cap="none" spc="0" normalizeH="0" baseline="0" noProof="0" dirty="0">
                <a:ln>
                  <a:noFill/>
                </a:ln>
                <a:solidFill>
                  <a:srgbClr val="C00000"/>
                </a:solidFill>
                <a:effectLst/>
                <a:uLnTx/>
                <a:uFillTx/>
                <a:latin typeface="仿宋" panose="02010609060101010101" charset="-122"/>
                <a:ea typeface="仿宋" panose="02010609060101010101" charset="-122"/>
                <a:cs typeface="+mj-cs"/>
              </a:rPr>
              <a:t>)</a:t>
            </a:r>
            <a:endParaRPr kumimoji="0" lang="en-US" altLang="zh-CN" sz="3200" b="1" i="0" u="none" strike="noStrike" kern="1200" cap="none" spc="0" normalizeH="0" baseline="0" noProof="0" dirty="0">
              <a:ln>
                <a:noFill/>
              </a:ln>
              <a:solidFill>
                <a:srgbClr val="C00000"/>
              </a:solidFill>
              <a:effectLst/>
              <a:uLnTx/>
              <a:uFillTx/>
              <a:latin typeface="仿宋" panose="02010609060101010101" charset="-122"/>
              <a:ea typeface="仿宋" panose="02010609060101010101" charset="-122"/>
              <a:cs typeface="+mj-cs"/>
            </a:endParaRPr>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zh-CN" altLang="en-US" sz="2800" b="1" dirty="0">
                <a:solidFill>
                  <a:srgbClr val="FFFF00"/>
                </a:solidFill>
                <a:ea typeface="宋体" panose="02010600030101010101" pitchFamily="2" charset="-122"/>
              </a:rPr>
              <a:t>抽象工厂</a:t>
            </a:r>
            <a:endParaRPr lang="zh-CN" altLang="en-US" sz="2800" b="1" dirty="0">
              <a:solidFill>
                <a:srgbClr val="FFFF00"/>
              </a:solidFill>
              <a:ea typeface="宋体" panose="02010600030101010101" pitchFamily="2" charset="-122"/>
            </a:endParaRPr>
          </a:p>
        </p:txBody>
      </p:sp>
    </p:spTree>
  </p:cSld>
  <p:clrMapOvr>
    <a:masterClrMapping/>
  </p:clrMapOvr>
  <p:transition>
    <p:fade/>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85720" y="1571612"/>
            <a:ext cx="8229600" cy="1143000"/>
          </a:xfrm>
        </p:spPr>
        <p:txBody>
          <a:bodyPr/>
          <a:lstStyle/>
          <a:p>
            <a:r>
              <a:rPr lang="zh-CN" altLang="en-US" dirty="0">
                <a:solidFill>
                  <a:srgbClr val="C00000"/>
                </a:solidFill>
              </a:rPr>
              <a:t>抽象工厂模式</a:t>
            </a:r>
            <a:endParaRPr lang="en-US" altLang="zh-CN" dirty="0">
              <a:solidFill>
                <a:srgbClr val="C00000"/>
              </a:solidFill>
            </a:endParaRPr>
          </a:p>
        </p:txBody>
      </p:sp>
      <p:sp>
        <p:nvSpPr>
          <p:cNvPr id="6" name="灯片编号占位符 4"/>
          <p:cNvSpPr>
            <a:spLocks noGrp="1"/>
          </p:cNvSpPr>
          <p:nvPr>
            <p:ph type="sldNum" sz="quarter" idx="12"/>
          </p:nvPr>
        </p:nvSpPr>
        <p:spPr/>
        <p:txBody>
          <a:bodyPr/>
          <a:lstStyle/>
          <a:p>
            <a:pPr>
              <a:defRPr/>
            </a:pPr>
            <a:r>
              <a:rPr lang="zh-CN" altLang="en-US"/>
              <a:t>第 </a:t>
            </a:r>
            <a:fld id="{CAB3F535-84CD-4B9D-A634-A9B5AE4D9846}" type="slidenum">
              <a:rPr lang="zh-CN" altLang="en-US"/>
            </a:fld>
            <a:r>
              <a:rPr lang="zh-CN" altLang="en-US"/>
              <a:t> 页</a:t>
            </a:r>
            <a:endParaRPr lang="zh-CN" altLang="en-US"/>
          </a:p>
        </p:txBody>
      </p:sp>
      <p:sp>
        <p:nvSpPr>
          <p:cNvPr id="503812" name="AutoShape 4"/>
          <p:cNvSpPr>
            <a:spLocks noChangeArrowheads="1"/>
          </p:cNvSpPr>
          <p:nvPr/>
        </p:nvSpPr>
        <p:spPr bwMode="auto">
          <a:xfrm>
            <a:off x="1285852" y="3000372"/>
            <a:ext cx="6224587" cy="2665412"/>
          </a:xfrm>
          <a:prstGeom prst="roundRect">
            <a:avLst>
              <a:gd name="adj" fmla="val 16667"/>
            </a:avLst>
          </a:prstGeom>
          <a:gradFill rotWithShape="1">
            <a:gsLst>
              <a:gs pos="0">
                <a:srgbClr val="99CCFF">
                  <a:gamma/>
                  <a:tint val="0"/>
                  <a:invGamma/>
                </a:srgbClr>
              </a:gs>
              <a:gs pos="100000">
                <a:srgbClr val="99CCFF"/>
              </a:gs>
            </a:gsLst>
            <a:lin ang="2700000" scaled="1"/>
          </a:gra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a:latin typeface="Verdana" panose="020B0604030504040204" pitchFamily="34" charset="0"/>
              <a:ea typeface="宋体" panose="02010600030101010101" pitchFamily="2" charset="-122"/>
            </a:endParaRPr>
          </a:p>
        </p:txBody>
      </p:sp>
      <p:sp>
        <p:nvSpPr>
          <p:cNvPr id="503813" name="Text Box 5"/>
          <p:cNvSpPr txBox="1">
            <a:spLocks noChangeArrowheads="1"/>
          </p:cNvSpPr>
          <p:nvPr/>
        </p:nvSpPr>
        <p:spPr bwMode="auto">
          <a:xfrm>
            <a:off x="1714480" y="3214686"/>
            <a:ext cx="5553075" cy="2308324"/>
          </a:xfrm>
          <a:prstGeom prst="rect">
            <a:avLst/>
          </a:prstGeom>
          <a:noFill/>
          <a:ln w="9525">
            <a:noFill/>
            <a:miter lim="800000"/>
          </a:ln>
          <a:effectLst/>
        </p:spPr>
        <p:txBody>
          <a:bodyPr>
            <a:spAutoFit/>
          </a:bodyPr>
          <a:lstStyle/>
          <a:p>
            <a:pPr eaLnBrk="0" hangingPunct="0">
              <a:defRPr/>
            </a:pPr>
            <a:r>
              <a:rPr lang="en-US" altLang="zh-CN" sz="2400" b="1" dirty="0">
                <a:solidFill>
                  <a:srgbClr val="FF0000"/>
                </a:solidFill>
                <a:latin typeface="Arial" panose="020B0604020202020204" pitchFamily="34" charset="0"/>
                <a:ea typeface="宋体" panose="02010600030101010101" pitchFamily="2" charset="-122"/>
              </a:rPr>
              <a:t>      </a:t>
            </a:r>
            <a:r>
              <a:rPr lang="zh-CN" altLang="en-US" sz="2400" b="1" dirty="0">
                <a:solidFill>
                  <a:srgbClr val="FF0000"/>
                </a:solidFill>
                <a:latin typeface="Arial" panose="020B0604020202020204" pitchFamily="34" charset="0"/>
                <a:ea typeface="宋体" panose="02010600030101010101" pitchFamily="2" charset="-122"/>
              </a:rPr>
              <a:t>请</a:t>
            </a:r>
            <a:r>
              <a:rPr lang="en-US" altLang="zh-CN" sz="2400" b="1" dirty="0">
                <a:solidFill>
                  <a:srgbClr val="FF0000"/>
                </a:solidFill>
                <a:latin typeface="Arial" panose="020B0604020202020204" pitchFamily="34" charset="0"/>
                <a:ea typeface="宋体" panose="02010600030101010101" pitchFamily="2" charset="-122"/>
              </a:rPr>
              <a:t>MM</a:t>
            </a:r>
            <a:r>
              <a:rPr lang="zh-CN" altLang="en-US" sz="2400" b="1" dirty="0">
                <a:solidFill>
                  <a:srgbClr val="FF0000"/>
                </a:solidFill>
                <a:latin typeface="Arial" panose="020B0604020202020204" pitchFamily="34" charset="0"/>
                <a:ea typeface="宋体" panose="02010600030101010101" pitchFamily="2" charset="-122"/>
              </a:rPr>
              <a:t>去麦当劳吃汉堡，不同的</a:t>
            </a:r>
            <a:r>
              <a:rPr lang="en-US" altLang="zh-CN" sz="2400" b="1" dirty="0">
                <a:solidFill>
                  <a:srgbClr val="FF0000"/>
                </a:solidFill>
                <a:latin typeface="Arial" panose="020B0604020202020204" pitchFamily="34" charset="0"/>
                <a:ea typeface="宋体" panose="02010600030101010101" pitchFamily="2" charset="-122"/>
              </a:rPr>
              <a:t>MM</a:t>
            </a:r>
            <a:r>
              <a:rPr lang="zh-CN" altLang="en-US" sz="2400" b="1" dirty="0">
                <a:solidFill>
                  <a:srgbClr val="FF0000"/>
                </a:solidFill>
                <a:latin typeface="Arial" panose="020B0604020202020204" pitchFamily="34" charset="0"/>
                <a:ea typeface="宋体" panose="02010600030101010101" pitchFamily="2" charset="-122"/>
              </a:rPr>
              <a:t>有不同的口味，要每个都记住是一件烦人的事情，我一般采用</a:t>
            </a:r>
            <a:r>
              <a:rPr lang="en-US" altLang="zh-CN" sz="2400" b="1" dirty="0">
                <a:solidFill>
                  <a:srgbClr val="FF0000"/>
                </a:solidFill>
                <a:latin typeface="Arial" panose="020B0604020202020204" pitchFamily="34" charset="0"/>
                <a:ea typeface="宋体" panose="02010600030101010101" pitchFamily="2" charset="-122"/>
              </a:rPr>
              <a:t>Abstract Factory</a:t>
            </a:r>
            <a:r>
              <a:rPr lang="zh-CN" altLang="en-US" sz="2400" b="1" dirty="0">
                <a:solidFill>
                  <a:srgbClr val="FF0000"/>
                </a:solidFill>
                <a:latin typeface="Arial" panose="020B0604020202020204" pitchFamily="34" charset="0"/>
                <a:ea typeface="宋体" panose="02010600030101010101" pitchFamily="2" charset="-122"/>
              </a:rPr>
              <a:t>模式，带着</a:t>
            </a:r>
            <a:r>
              <a:rPr lang="en-US" altLang="zh-CN" sz="2400" b="1" dirty="0">
                <a:solidFill>
                  <a:srgbClr val="FF0000"/>
                </a:solidFill>
                <a:latin typeface="Arial" panose="020B0604020202020204" pitchFamily="34" charset="0"/>
                <a:ea typeface="宋体" panose="02010600030101010101" pitchFamily="2" charset="-122"/>
              </a:rPr>
              <a:t>MM</a:t>
            </a:r>
            <a:r>
              <a:rPr lang="zh-CN" altLang="en-US" sz="2400" b="1" dirty="0">
                <a:solidFill>
                  <a:srgbClr val="FF0000"/>
                </a:solidFill>
                <a:latin typeface="Arial" panose="020B0604020202020204" pitchFamily="34" charset="0"/>
                <a:ea typeface="宋体" panose="02010600030101010101" pitchFamily="2" charset="-122"/>
              </a:rPr>
              <a:t>到服务员那儿，说“要一个汉堡”，具体要什么样的汉堡呢，让</a:t>
            </a:r>
            <a:r>
              <a:rPr lang="en-US" altLang="zh-CN" sz="2400" b="1" dirty="0">
                <a:solidFill>
                  <a:srgbClr val="FF0000"/>
                </a:solidFill>
                <a:latin typeface="Arial" panose="020B0604020202020204" pitchFamily="34" charset="0"/>
                <a:ea typeface="宋体" panose="02010600030101010101" pitchFamily="2" charset="-122"/>
              </a:rPr>
              <a:t>MM</a:t>
            </a:r>
            <a:r>
              <a:rPr lang="zh-CN" altLang="en-US" sz="2400" b="1" dirty="0">
                <a:solidFill>
                  <a:srgbClr val="FF0000"/>
                </a:solidFill>
                <a:latin typeface="Arial" panose="020B0604020202020204" pitchFamily="34" charset="0"/>
                <a:ea typeface="宋体" panose="02010600030101010101" pitchFamily="2" charset="-122"/>
              </a:rPr>
              <a:t>直接跟服务员说就行了。 </a:t>
            </a:r>
            <a:endParaRPr lang="zh-CN" altLang="en-US" sz="2400" b="1" dirty="0">
              <a:solidFill>
                <a:srgbClr val="FF0000"/>
              </a:solidFill>
              <a:latin typeface="Arial" panose="020B0604020202020204" pitchFamily="34" charset="0"/>
              <a:ea typeface="宋体" panose="02010600030101010101" pitchFamily="2" charset="-122"/>
            </a:endParaRPr>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zh-CN" altLang="en-US" sz="2800" b="1" i="0" u="none" strike="noStrike" kern="0" cap="none" spc="0" normalizeH="0" baseline="0" noProof="0">
                <a:ln>
                  <a:noFill/>
                </a:ln>
                <a:solidFill>
                  <a:srgbClr val="FFFF00"/>
                </a:solidFill>
                <a:effectLst/>
                <a:uLnTx/>
                <a:uFillTx/>
                <a:latin typeface="+mj-lt"/>
                <a:ea typeface="宋体" panose="02010600030101010101" pitchFamily="2" charset="-122"/>
                <a:cs typeface="+mj-cs"/>
              </a:rPr>
              <a:t>抽象工厂</a:t>
            </a:r>
            <a:endParaRPr kumimoji="0" lang="zh-CN" altLang="en-US" sz="2800" b="1" i="0" u="none" strike="noStrike" kern="0" cap="none" spc="0" normalizeH="0" baseline="0" noProof="0" dirty="0">
              <a:ln>
                <a:noFill/>
              </a:ln>
              <a:solidFill>
                <a:srgbClr val="FFFF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zh-CN" altLang="en-US" sz="2800" b="1" dirty="0">
                <a:solidFill>
                  <a:srgbClr val="FFFF00"/>
                </a:solidFill>
                <a:ea typeface="宋体" panose="02010600030101010101" pitchFamily="2" charset="-122"/>
              </a:rPr>
              <a:t>抽象工厂</a:t>
            </a:r>
            <a:endParaRPr lang="zh-CN" altLang="en-US" sz="2800" b="1" dirty="0">
              <a:solidFill>
                <a:srgbClr val="FFFF00"/>
              </a:solidFill>
              <a:ea typeface="宋体" panose="02010600030101010101" pitchFamily="2" charset="-122"/>
            </a:endParaRPr>
          </a:p>
        </p:txBody>
      </p:sp>
      <p:sp>
        <p:nvSpPr>
          <p:cNvPr id="65539" name="Rectangle 3"/>
          <p:cNvSpPr>
            <a:spLocks noGrp="1" noChangeArrowheads="1"/>
          </p:cNvSpPr>
          <p:nvPr>
            <p:ph type="body" idx="1"/>
          </p:nvPr>
        </p:nvSpPr>
        <p:spPr/>
        <p:txBody>
          <a:bodyPr/>
          <a:lstStyle/>
          <a:p>
            <a:pPr marL="546100" indent="-273050" eaLnBrk="1" hangingPunct="1">
              <a:buFontTx/>
              <a:buAutoNum type="arabicParenBoth"/>
            </a:pPr>
            <a:r>
              <a:rPr lang="zh-CN" altLang="en-US" sz="2400" b="1" dirty="0">
                <a:solidFill>
                  <a:srgbClr val="C00000"/>
                </a:solidFill>
                <a:latin typeface="楷体_GB2312" pitchFamily="49" charset="-122"/>
                <a:ea typeface="楷体_GB2312" pitchFamily="49" charset="-122"/>
              </a:rPr>
              <a:t>目的</a:t>
            </a:r>
            <a:endParaRPr lang="en-US" altLang="zh-CN" sz="2400" b="1" dirty="0">
              <a:solidFill>
                <a:srgbClr val="C00000"/>
              </a:solidFill>
              <a:latin typeface="楷体_GB2312" pitchFamily="49" charset="-122"/>
              <a:ea typeface="楷体_GB2312" pitchFamily="49" charset="-122"/>
            </a:endParaRPr>
          </a:p>
          <a:p>
            <a:pPr marL="0" indent="625475" eaLnBrk="1" hangingPunct="1">
              <a:buNone/>
            </a:pPr>
            <a:r>
              <a:rPr lang="zh-CN" altLang="en-US" sz="2400" dirty="0">
                <a:latin typeface="楷体_GB2312" pitchFamily="49" charset="-122"/>
                <a:ea typeface="楷体_GB2312" pitchFamily="49" charset="-122"/>
              </a:rPr>
              <a:t>提供一个接口用以创建一个相联系或相依赖的对象族，而无须指定它们的具体类。</a:t>
            </a:r>
            <a:endParaRPr lang="zh-CN" altLang="en-US" sz="2400" dirty="0">
              <a:latin typeface="楷体_GB2312" pitchFamily="49" charset="-122"/>
              <a:ea typeface="楷体_GB2312" pitchFamily="49" charset="-122"/>
            </a:endParaRPr>
          </a:p>
          <a:p>
            <a:pPr marL="546100" indent="-273050">
              <a:buNone/>
            </a:pPr>
            <a:r>
              <a:rPr lang="en-US" altLang="zh-CN" sz="2400" b="1" dirty="0">
                <a:solidFill>
                  <a:srgbClr val="C00000"/>
                </a:solidFill>
                <a:latin typeface="楷体_GB2312" pitchFamily="49" charset="-122"/>
                <a:ea typeface="楷体_GB2312" pitchFamily="49" charset="-122"/>
              </a:rPr>
              <a:t>(2) </a:t>
            </a:r>
            <a:r>
              <a:rPr lang="zh-CN" altLang="en-US" sz="2400" b="1" dirty="0">
                <a:solidFill>
                  <a:srgbClr val="C00000"/>
                </a:solidFill>
                <a:latin typeface="楷体_GB2312" pitchFamily="49" charset="-122"/>
                <a:ea typeface="楷体_GB2312" pitchFamily="49" charset="-122"/>
              </a:rPr>
              <a:t>思路</a:t>
            </a:r>
            <a:endParaRPr lang="en-US" altLang="zh-CN" sz="2400" b="1" dirty="0">
              <a:solidFill>
                <a:srgbClr val="C00000"/>
              </a:solidFill>
              <a:latin typeface="楷体_GB2312" pitchFamily="49" charset="-122"/>
              <a:ea typeface="楷体_GB2312" pitchFamily="49" charset="-122"/>
            </a:endParaRPr>
          </a:p>
          <a:p>
            <a:pPr marL="0" indent="625475" eaLnBrk="1" hangingPunct="1">
              <a:buFontTx/>
              <a:buNone/>
            </a:pPr>
            <a:r>
              <a:rPr lang="zh-CN" altLang="en-US" sz="2400" dirty="0">
                <a:latin typeface="楷体_GB2312" pitchFamily="49" charset="-122"/>
                <a:ea typeface="楷体_GB2312" pitchFamily="49" charset="-122"/>
              </a:rPr>
              <a:t>如在创建可支持多种</a:t>
            </a:r>
            <a:r>
              <a:rPr lang="en-US" altLang="zh-CN" sz="2400" dirty="0">
                <a:latin typeface="楷体_GB2312" pitchFamily="49" charset="-122"/>
                <a:ea typeface="楷体_GB2312" pitchFamily="49" charset="-122"/>
              </a:rPr>
              <a:t>GUI</a:t>
            </a:r>
            <a:r>
              <a:rPr lang="zh-CN" altLang="en-US" sz="2400" dirty="0">
                <a:latin typeface="楷体_GB2312" pitchFamily="49" charset="-122"/>
                <a:ea typeface="楷体_GB2312" pitchFamily="49" charset="-122"/>
              </a:rPr>
              <a:t>标准（如</a:t>
            </a:r>
            <a:r>
              <a:rPr lang="en-US" altLang="zh-CN" sz="2400" dirty="0">
                <a:latin typeface="楷体_GB2312" pitchFamily="49" charset="-122"/>
                <a:ea typeface="楷体_GB2312" pitchFamily="49" charset="-122"/>
              </a:rPr>
              <a:t>Motif</a:t>
            </a:r>
            <a:r>
              <a:rPr lang="zh-CN" altLang="en-US" sz="2400" dirty="0">
                <a:latin typeface="楷体_GB2312" pitchFamily="49" charset="-122"/>
                <a:ea typeface="楷体_GB2312" pitchFamily="49" charset="-122"/>
              </a:rPr>
              <a:t>和</a:t>
            </a:r>
            <a:r>
              <a:rPr lang="en-US" altLang="zh-CN" sz="2400" dirty="0" err="1">
                <a:latin typeface="楷体_GB2312" pitchFamily="49" charset="-122"/>
                <a:ea typeface="楷体_GB2312" pitchFamily="49" charset="-122"/>
              </a:rPr>
              <a:t>Persentation</a:t>
            </a:r>
            <a:r>
              <a:rPr lang="en-US" altLang="zh-CN" sz="2400" dirty="0">
                <a:latin typeface="楷体_GB2312" pitchFamily="49" charset="-122"/>
                <a:ea typeface="楷体_GB2312" pitchFamily="49" charset="-122"/>
              </a:rPr>
              <a:t> Manager</a:t>
            </a:r>
            <a:r>
              <a:rPr lang="zh-CN" altLang="en-US" sz="2400" dirty="0">
                <a:latin typeface="楷体_GB2312" pitchFamily="49" charset="-122"/>
                <a:ea typeface="楷体_GB2312" pitchFamily="49" charset="-122"/>
              </a:rPr>
              <a:t>）的绘图用户界面工具包时，</a:t>
            </a:r>
            <a:r>
              <a:rPr lang="zh-CN" altLang="en-US" sz="2400" dirty="0">
                <a:solidFill>
                  <a:srgbClr val="3366FF"/>
                </a:solidFill>
                <a:latin typeface="楷体_GB2312" pitchFamily="49" charset="-122"/>
                <a:ea typeface="楷体_GB2312" pitchFamily="49" charset="-122"/>
              </a:rPr>
              <a:t>因为不同的</a:t>
            </a:r>
            <a:r>
              <a:rPr lang="en-US" altLang="zh-CN" sz="2400" dirty="0">
                <a:solidFill>
                  <a:srgbClr val="3366FF"/>
                </a:solidFill>
                <a:latin typeface="楷体_GB2312" pitchFamily="49" charset="-122"/>
                <a:ea typeface="楷体_GB2312" pitchFamily="49" charset="-122"/>
              </a:rPr>
              <a:t>GUI</a:t>
            </a:r>
            <a:r>
              <a:rPr lang="zh-CN" altLang="en-US" sz="2400" dirty="0">
                <a:solidFill>
                  <a:srgbClr val="3366FF"/>
                </a:solidFill>
                <a:latin typeface="楷体_GB2312" pitchFamily="49" charset="-122"/>
                <a:ea typeface="楷体_GB2312" pitchFamily="49" charset="-122"/>
              </a:rPr>
              <a:t>标准会定义出不同外观及行为的</a:t>
            </a:r>
            <a:r>
              <a:rPr lang="zh-CN" altLang="en-US" sz="2400" dirty="0">
                <a:solidFill>
                  <a:srgbClr val="3366FF"/>
                </a:solidFill>
                <a:ea typeface="楷体_GB2312" pitchFamily="49" charset="-122"/>
              </a:rPr>
              <a:t>“</a:t>
            </a:r>
            <a:r>
              <a:rPr lang="zh-CN" altLang="en-US" sz="2400" dirty="0">
                <a:solidFill>
                  <a:srgbClr val="3366FF"/>
                </a:solidFill>
                <a:latin typeface="楷体_GB2312" pitchFamily="49" charset="-122"/>
                <a:ea typeface="楷体_GB2312" pitchFamily="49" charset="-122"/>
              </a:rPr>
              <a:t>用户界面组件</a:t>
            </a:r>
            <a:r>
              <a:rPr lang="zh-CN" altLang="en-US" sz="2400" dirty="0">
                <a:solidFill>
                  <a:srgbClr val="3366FF"/>
                </a:solidFill>
                <a:ea typeface="楷体_GB2312" pitchFamily="49" charset="-122"/>
              </a:rPr>
              <a: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widget</a:t>
            </a:r>
            <a:r>
              <a:rPr lang="zh-CN" altLang="en-US" sz="2400" dirty="0">
                <a:latin typeface="楷体_GB2312" pitchFamily="49" charset="-122"/>
                <a:ea typeface="楷体_GB2312" pitchFamily="49" charset="-122"/>
              </a:rPr>
              <a:t>），如滚动条、按钮、视窗等。为了能够囊括各种</a:t>
            </a:r>
            <a:r>
              <a:rPr lang="en-US" altLang="zh-CN" sz="2400" dirty="0">
                <a:latin typeface="楷体_GB2312" pitchFamily="49" charset="-122"/>
                <a:ea typeface="楷体_GB2312" pitchFamily="49" charset="-122"/>
              </a:rPr>
              <a:t>GUI</a:t>
            </a:r>
            <a:r>
              <a:rPr lang="zh-CN" altLang="en-US" sz="2400" dirty="0">
                <a:latin typeface="楷体_GB2312" pitchFamily="49" charset="-122"/>
                <a:ea typeface="楷体_GB2312" pitchFamily="49" charset="-122"/>
              </a:rPr>
              <a:t>标准，应用程序不能把组件写死，不能限制到特定</a:t>
            </a:r>
            <a:r>
              <a:rPr lang="en-US" altLang="zh-CN" sz="2400" dirty="0">
                <a:latin typeface="楷体_GB2312" pitchFamily="49" charset="-122"/>
                <a:ea typeface="楷体_GB2312" pitchFamily="49" charset="-122"/>
              </a:rPr>
              <a:t>GUI</a:t>
            </a:r>
            <a:r>
              <a:rPr lang="zh-CN" altLang="en-US" sz="2400" dirty="0">
                <a:latin typeface="楷体_GB2312" pitchFamily="49" charset="-122"/>
                <a:ea typeface="楷体_GB2312" pitchFamily="49" charset="-122"/>
              </a:rPr>
              <a:t>风格的组件类，否则日后很难换成其他</a:t>
            </a:r>
            <a:r>
              <a:rPr lang="en-US" altLang="zh-CN" sz="2400" dirty="0">
                <a:latin typeface="楷体_GB2312" pitchFamily="49" charset="-122"/>
                <a:ea typeface="楷体_GB2312" pitchFamily="49" charset="-122"/>
              </a:rPr>
              <a:t>GUI</a:t>
            </a:r>
            <a:r>
              <a:rPr lang="zh-CN" altLang="en-US" sz="2400" dirty="0">
                <a:latin typeface="楷体_GB2312" pitchFamily="49" charset="-122"/>
                <a:ea typeface="楷体_GB2312" pitchFamily="49" charset="-122"/>
              </a:rPr>
              <a:t>风格的组件。</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p:txBody>
          <a:bodyPr/>
          <a:lstStyle/>
          <a:p>
            <a:pPr marL="546100" indent="-273050">
              <a:lnSpc>
                <a:spcPct val="150000"/>
              </a:lnSpc>
              <a:buNone/>
            </a:pPr>
            <a:r>
              <a:rPr lang="zh-CN" altLang="en-US" sz="2400" b="1" dirty="0">
                <a:solidFill>
                  <a:srgbClr val="C00000"/>
                </a:solidFill>
                <a:latin typeface="楷体_GB2312" pitchFamily="49" charset="-122"/>
                <a:ea typeface="楷体_GB2312" pitchFamily="49" charset="-122"/>
              </a:rPr>
              <a:t>（</a:t>
            </a:r>
            <a:r>
              <a:rPr lang="en-US" altLang="zh-CN" sz="2400" b="1" dirty="0">
                <a:solidFill>
                  <a:srgbClr val="C00000"/>
                </a:solidFill>
                <a:latin typeface="楷体_GB2312" pitchFamily="49" charset="-122"/>
                <a:ea typeface="楷体_GB2312" pitchFamily="49" charset="-122"/>
              </a:rPr>
              <a:t>3</a:t>
            </a:r>
            <a:r>
              <a:rPr lang="zh-CN" altLang="en-US" sz="2400" b="1" dirty="0">
                <a:solidFill>
                  <a:srgbClr val="C00000"/>
                </a:solidFill>
                <a:latin typeface="楷体_GB2312" pitchFamily="49" charset="-122"/>
                <a:ea typeface="楷体_GB2312" pitchFamily="49" charset="-122"/>
              </a:rPr>
              <a:t>）解决方法是</a:t>
            </a:r>
            <a:endParaRPr lang="en-US" altLang="zh-CN" sz="2400" b="1" dirty="0">
              <a:solidFill>
                <a:srgbClr val="C00000"/>
              </a:solidFill>
              <a:latin typeface="楷体_GB2312" pitchFamily="49" charset="-122"/>
              <a:ea typeface="楷体_GB2312" pitchFamily="49" charset="-122"/>
            </a:endParaRPr>
          </a:p>
          <a:p>
            <a:pPr marL="0" indent="546100" eaLnBrk="1" hangingPunct="1">
              <a:lnSpc>
                <a:spcPct val="150000"/>
              </a:lnSpc>
              <a:buNone/>
            </a:pPr>
            <a:r>
              <a:rPr lang="zh-CN" altLang="en-US" sz="2400" dirty="0">
                <a:latin typeface="楷体_GB2312" pitchFamily="49" charset="-122"/>
                <a:ea typeface="楷体_GB2312" pitchFamily="49" charset="-122"/>
              </a:rPr>
              <a:t>先定义一个</a:t>
            </a:r>
            <a:r>
              <a:rPr lang="zh-CN" altLang="en-US" sz="2400" dirty="0">
                <a:solidFill>
                  <a:srgbClr val="3366FF"/>
                </a:solidFill>
                <a:latin typeface="楷体_GB2312" pitchFamily="49" charset="-122"/>
                <a:ea typeface="楷体_GB2312" pitchFamily="49" charset="-122"/>
              </a:rPr>
              <a:t>抽象类</a:t>
            </a:r>
            <a:r>
              <a:rPr lang="en-US" altLang="zh-CN" sz="2400" dirty="0" err="1">
                <a:solidFill>
                  <a:srgbClr val="3366FF"/>
                </a:solidFill>
                <a:latin typeface="楷体_GB2312" pitchFamily="49" charset="-122"/>
                <a:ea typeface="楷体_GB2312" pitchFamily="49" charset="-122"/>
              </a:rPr>
              <a:t>WidgetFactory</a:t>
            </a:r>
            <a:r>
              <a:rPr lang="zh-CN" altLang="en-US" sz="2400" dirty="0">
                <a:latin typeface="楷体_GB2312" pitchFamily="49" charset="-122"/>
                <a:ea typeface="楷体_GB2312" pitchFamily="49" charset="-122"/>
              </a:rPr>
              <a:t>（用斜体字区分抽象类），这个类声明了创建各种基本组件的接口，再逐一替各种基本组件定义相对应的抽象类，如 </a:t>
            </a:r>
            <a:r>
              <a:rPr lang="en-US" altLang="zh-CN" sz="2400" dirty="0" err="1">
                <a:latin typeface="楷体_GB2312" pitchFamily="49" charset="-122"/>
                <a:ea typeface="楷体_GB2312" pitchFamily="49" charset="-122"/>
              </a:rPr>
              <a:t>ScrollBar</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Window</a:t>
            </a:r>
            <a:r>
              <a:rPr lang="zh-CN" altLang="en-US" sz="2400" dirty="0">
                <a:latin typeface="楷体_GB2312" pitchFamily="49" charset="-122"/>
                <a:ea typeface="楷体_GB2312" pitchFamily="49" charset="-122"/>
              </a:rPr>
              <a:t>等，让它们的具体子类来真正实现特定的</a:t>
            </a:r>
            <a:r>
              <a:rPr lang="en-US" altLang="zh-CN" sz="2400" dirty="0">
                <a:latin typeface="楷体_GB2312" pitchFamily="49" charset="-122"/>
                <a:ea typeface="楷体_GB2312" pitchFamily="49" charset="-122"/>
              </a:rPr>
              <a:t>GUI</a:t>
            </a:r>
            <a:r>
              <a:rPr lang="zh-CN" altLang="en-US" sz="2400" dirty="0">
                <a:latin typeface="楷体_GB2312" pitchFamily="49" charset="-122"/>
                <a:ea typeface="楷体_GB2312" pitchFamily="49" charset="-122"/>
              </a:rPr>
              <a:t>标准。 </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zh-CN" altLang="en-US" sz="2800" b="1" dirty="0">
                <a:solidFill>
                  <a:srgbClr val="FFFF00"/>
                </a:solidFill>
                <a:ea typeface="宋体" panose="02010600030101010101" pitchFamily="2" charset="-122"/>
              </a:rPr>
              <a:t>抽象工厂</a:t>
            </a:r>
            <a:endParaRPr lang="zh-CN" altLang="en-US" sz="2800" b="1" dirty="0">
              <a:solidFill>
                <a:srgbClr val="FFFF00"/>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a:xfrm>
            <a:off x="457200" y="1600200"/>
            <a:ext cx="8229600" cy="4829196"/>
          </a:xfrm>
        </p:spPr>
        <p:txBody>
          <a:bodyPr/>
          <a:lstStyle/>
          <a:p>
            <a:r>
              <a:rPr lang="zh-CN" altLang="en-US" sz="2400" dirty="0">
                <a:ea typeface="宋体" panose="02010600030101010101" pitchFamily="2" charset="-122"/>
              </a:rPr>
              <a:t>可支持多种</a:t>
            </a:r>
            <a:r>
              <a:rPr lang="en-US" altLang="zh-CN" sz="2400" dirty="0">
                <a:ea typeface="宋体" panose="02010600030101010101" pitchFamily="2" charset="-122"/>
              </a:rPr>
              <a:t>GUI</a:t>
            </a:r>
            <a:r>
              <a:rPr lang="zh-CN" altLang="en-US" sz="2400" dirty="0">
                <a:ea typeface="宋体" panose="02010600030101010101" pitchFamily="2" charset="-122"/>
              </a:rPr>
              <a:t>标准的绘图用户界面工具包的</a:t>
            </a:r>
            <a:r>
              <a:rPr lang="zh-CN" altLang="en-US" sz="2400" dirty="0">
                <a:latin typeface="楷体_GB2312" pitchFamily="49" charset="-122"/>
                <a:ea typeface="楷体_GB2312" pitchFamily="49" charset="-122"/>
              </a:rPr>
              <a:t>抽象工厂模式的结构如图</a:t>
            </a:r>
            <a:endParaRPr lang="zh-CN" altLang="en-US" dirty="0">
              <a:ea typeface="宋体" panose="02010600030101010101" pitchFamily="2" charset="-122"/>
            </a:endParaRPr>
          </a:p>
        </p:txBody>
      </p:sp>
      <p:pic>
        <p:nvPicPr>
          <p:cNvPr id="67588" name="Picture 4" descr="6-8"/>
          <p:cNvPicPr>
            <a:picLocks noChangeAspect="1" noChangeArrowheads="1"/>
          </p:cNvPicPr>
          <p:nvPr/>
        </p:nvPicPr>
        <p:blipFill>
          <a:blip r:embed="rId1"/>
          <a:srcRect/>
          <a:stretch>
            <a:fillRect/>
          </a:stretch>
        </p:blipFill>
        <p:spPr bwMode="auto">
          <a:xfrm>
            <a:off x="1142976" y="2500306"/>
            <a:ext cx="6835775" cy="3608388"/>
          </a:xfrm>
          <a:prstGeom prst="rect">
            <a:avLst/>
          </a:prstGeom>
          <a:noFill/>
          <a:ln w="9525">
            <a:noFill/>
            <a:miter lim="800000"/>
            <a:headEnd/>
            <a:tailEnd/>
          </a:ln>
        </p:spPr>
      </p:pic>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zh-CN" altLang="en-US" sz="2800" b="1" dirty="0">
                <a:solidFill>
                  <a:srgbClr val="FFFF00"/>
                </a:solidFill>
                <a:ea typeface="宋体" panose="02010600030101010101" pitchFamily="2" charset="-122"/>
              </a:rPr>
              <a:t>抽象工厂</a:t>
            </a:r>
            <a:endParaRPr lang="zh-CN" altLang="en-US" sz="2800" b="1" dirty="0">
              <a:solidFill>
                <a:srgbClr val="FFFF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(4) </a:t>
            </a:r>
            <a:r>
              <a:rPr lang="zh-CN" altLang="en-US" sz="2800" b="1" dirty="0">
                <a:solidFill>
                  <a:srgbClr val="C00000"/>
                </a:solidFill>
                <a:latin typeface="宋体" panose="02010600030101010101" pitchFamily="2" charset="-122"/>
                <a:ea typeface="宋体" panose="02010600030101010101" pitchFamily="2" charset="-122"/>
              </a:rPr>
              <a:t>参与者职责</a:t>
            </a:r>
            <a:endParaRPr lang="zh-CN" altLang="en-US" sz="2800" b="1" dirty="0">
              <a:solidFill>
                <a:srgbClr val="C00000"/>
              </a:solidFill>
              <a:latin typeface="宋体" panose="02010600030101010101" pitchFamily="2" charset="-122"/>
              <a:ea typeface="宋体" panose="02010600030101010101" pitchFamily="2" charset="-122"/>
            </a:endParaRPr>
          </a:p>
          <a:p>
            <a:pPr marL="628650" indent="-438150" eaLnBrk="1" hangingPunct="1">
              <a:buFontTx/>
              <a:buNone/>
            </a:pPr>
            <a:r>
              <a:rPr lang="en-US" altLang="zh-CN" sz="2400" dirty="0">
                <a:latin typeface="楷体_GB2312" pitchFamily="49" charset="-122"/>
                <a:ea typeface="楷体_GB2312" pitchFamily="49" charset="-122"/>
              </a:rPr>
              <a:t>a) </a:t>
            </a:r>
            <a:r>
              <a:rPr lang="zh-CN" altLang="en-US" sz="2400" dirty="0">
                <a:solidFill>
                  <a:srgbClr val="3366FF"/>
                </a:solidFill>
                <a:latin typeface="楷体_GB2312" pitchFamily="49" charset="-122"/>
                <a:ea typeface="楷体_GB2312" pitchFamily="49" charset="-122"/>
              </a:rPr>
              <a:t>抽象工厂类（</a:t>
            </a:r>
            <a:r>
              <a:rPr lang="en-US" altLang="zh-CN" sz="2400" dirty="0" err="1">
                <a:solidFill>
                  <a:srgbClr val="3366FF"/>
                </a:solidFill>
                <a:latin typeface="楷体_GB2312" pitchFamily="49" charset="-122"/>
                <a:ea typeface="楷体_GB2312" pitchFamily="49" charset="-122"/>
              </a:rPr>
              <a:t>AbstractFactory</a:t>
            </a:r>
            <a:r>
              <a:rPr lang="zh-CN" altLang="en-US" sz="2400" dirty="0">
                <a:solidFill>
                  <a:srgbClr val="3366FF"/>
                </a:solidFill>
                <a:latin typeface="楷体_GB2312" pitchFamily="49" charset="-122"/>
                <a:ea typeface="楷体_GB2312" pitchFamily="49" charset="-122"/>
              </a:rPr>
              <a:t>）：</a:t>
            </a:r>
            <a:r>
              <a:rPr lang="zh-CN" altLang="en-US" sz="2400" dirty="0">
                <a:latin typeface="楷体_GB2312" pitchFamily="49" charset="-122"/>
                <a:ea typeface="楷体_GB2312" pitchFamily="49" charset="-122"/>
              </a:rPr>
              <a:t>声明创建抽象产品对象的操作的接口。</a:t>
            </a:r>
            <a:endParaRPr lang="zh-CN" altLang="en-US" sz="2400" dirty="0">
              <a:latin typeface="楷体_GB2312" pitchFamily="49" charset="-122"/>
              <a:ea typeface="楷体_GB2312" pitchFamily="49" charset="-122"/>
            </a:endParaRPr>
          </a:p>
          <a:p>
            <a:pPr marL="628650" indent="-438150" eaLnBrk="1" hangingPunct="1">
              <a:buFontTx/>
              <a:buNone/>
            </a:pPr>
            <a:r>
              <a:rPr lang="en-US" altLang="zh-CN" sz="2400" dirty="0">
                <a:latin typeface="楷体_GB2312" pitchFamily="49" charset="-122"/>
                <a:ea typeface="楷体_GB2312" pitchFamily="49" charset="-122"/>
              </a:rPr>
              <a:t>b) </a:t>
            </a:r>
            <a:r>
              <a:rPr lang="zh-CN" altLang="en-US" sz="2400" dirty="0">
                <a:solidFill>
                  <a:srgbClr val="3366FF"/>
                </a:solidFill>
                <a:latin typeface="楷体_GB2312" pitchFamily="49" charset="-122"/>
                <a:ea typeface="楷体_GB2312" pitchFamily="49" charset="-122"/>
              </a:rPr>
              <a:t>具体工厂类（</a:t>
            </a:r>
            <a:r>
              <a:rPr lang="en-US" altLang="zh-CN" sz="2400" dirty="0" err="1">
                <a:solidFill>
                  <a:srgbClr val="3366FF"/>
                </a:solidFill>
                <a:latin typeface="楷体_GB2312" pitchFamily="49" charset="-122"/>
                <a:ea typeface="楷体_GB2312" pitchFamily="49" charset="-122"/>
              </a:rPr>
              <a:t>ConcreteFactory</a:t>
            </a:r>
            <a:r>
              <a:rPr lang="zh-CN" altLang="en-US" sz="2400" dirty="0">
                <a:solidFill>
                  <a:srgbClr val="3366FF"/>
                </a:solidFill>
                <a:latin typeface="楷体_GB2312" pitchFamily="49" charset="-122"/>
                <a:ea typeface="楷体_GB2312" pitchFamily="49" charset="-122"/>
              </a:rPr>
              <a:t>）：</a:t>
            </a:r>
            <a:r>
              <a:rPr lang="zh-CN" altLang="en-US" sz="2400" dirty="0">
                <a:latin typeface="楷体_GB2312" pitchFamily="49" charset="-122"/>
                <a:ea typeface="楷体_GB2312" pitchFamily="49" charset="-122"/>
              </a:rPr>
              <a:t>实现产生具体产品对象的操作。</a:t>
            </a:r>
            <a:endParaRPr lang="zh-CN" altLang="en-US" sz="2400" dirty="0">
              <a:latin typeface="楷体_GB2312" pitchFamily="49" charset="-122"/>
              <a:ea typeface="楷体_GB2312" pitchFamily="49" charset="-122"/>
            </a:endParaRPr>
          </a:p>
          <a:p>
            <a:pPr marL="628650" indent="-438150" eaLnBrk="1" hangingPunct="1">
              <a:buFontTx/>
              <a:buNone/>
            </a:pPr>
            <a:r>
              <a:rPr lang="en-US" altLang="zh-CN" sz="2400" dirty="0">
                <a:latin typeface="楷体_GB2312" pitchFamily="49" charset="-122"/>
                <a:ea typeface="楷体_GB2312" pitchFamily="49" charset="-122"/>
              </a:rPr>
              <a:t>c) </a:t>
            </a:r>
            <a:r>
              <a:rPr lang="zh-CN" altLang="en-US" sz="2400" dirty="0">
                <a:solidFill>
                  <a:srgbClr val="3366FF"/>
                </a:solidFill>
                <a:latin typeface="楷体_GB2312" pitchFamily="49" charset="-122"/>
                <a:ea typeface="楷体_GB2312" pitchFamily="49" charset="-122"/>
              </a:rPr>
              <a:t>抽象产品类（</a:t>
            </a:r>
            <a:r>
              <a:rPr lang="en-US" altLang="zh-CN" sz="2400" dirty="0" err="1">
                <a:solidFill>
                  <a:srgbClr val="3366FF"/>
                </a:solidFill>
                <a:latin typeface="楷体_GB2312" pitchFamily="49" charset="-122"/>
                <a:ea typeface="楷体_GB2312" pitchFamily="49" charset="-122"/>
              </a:rPr>
              <a:t>AbstractProduct</a:t>
            </a:r>
            <a:r>
              <a:rPr lang="zh-CN" altLang="en-US" sz="2400" dirty="0">
                <a:solidFill>
                  <a:srgbClr val="3366FF"/>
                </a:solidFill>
                <a:latin typeface="楷体_GB2312" pitchFamily="49" charset="-122"/>
                <a:ea typeface="楷体_GB2312" pitchFamily="49" charset="-122"/>
              </a:rPr>
              <a:t>）：</a:t>
            </a:r>
            <a:r>
              <a:rPr lang="zh-CN" altLang="en-US" sz="2400" dirty="0">
                <a:latin typeface="楷体_GB2312" pitchFamily="49" charset="-122"/>
                <a:ea typeface="楷体_GB2312" pitchFamily="49" charset="-122"/>
              </a:rPr>
              <a:t>声明一种产品对象的接口。</a:t>
            </a:r>
            <a:endParaRPr lang="zh-CN" altLang="en-US" sz="2400" dirty="0">
              <a:latin typeface="楷体_GB2312" pitchFamily="49" charset="-122"/>
              <a:ea typeface="楷体_GB2312" pitchFamily="49" charset="-122"/>
            </a:endParaRPr>
          </a:p>
          <a:p>
            <a:pPr marL="628650" indent="-438150" eaLnBrk="1" hangingPunct="1">
              <a:buFontTx/>
              <a:buNone/>
            </a:pPr>
            <a:r>
              <a:rPr lang="en-US" altLang="zh-CN" sz="2400" dirty="0">
                <a:latin typeface="楷体_GB2312" pitchFamily="49" charset="-122"/>
                <a:ea typeface="楷体_GB2312" pitchFamily="49" charset="-122"/>
              </a:rPr>
              <a:t>d) </a:t>
            </a:r>
            <a:r>
              <a:rPr lang="zh-CN" altLang="en-US" sz="2400" dirty="0">
                <a:solidFill>
                  <a:srgbClr val="3366FF"/>
                </a:solidFill>
                <a:latin typeface="楷体_GB2312" pitchFamily="49" charset="-122"/>
                <a:ea typeface="楷体_GB2312" pitchFamily="49" charset="-122"/>
              </a:rPr>
              <a:t>具体产品类（</a:t>
            </a:r>
            <a:r>
              <a:rPr lang="en-US" altLang="zh-CN" sz="2400" dirty="0" err="1">
                <a:solidFill>
                  <a:srgbClr val="3366FF"/>
                </a:solidFill>
                <a:latin typeface="楷体_GB2312" pitchFamily="49" charset="-122"/>
                <a:ea typeface="楷体_GB2312" pitchFamily="49" charset="-122"/>
              </a:rPr>
              <a:t>ConcreteProduct</a:t>
            </a:r>
            <a:r>
              <a:rPr lang="zh-CN" altLang="en-US" sz="2400" dirty="0">
                <a:solidFill>
                  <a:srgbClr val="3366FF"/>
                </a:solidFill>
                <a:latin typeface="楷体_GB2312" pitchFamily="49" charset="-122"/>
                <a:ea typeface="楷体_GB2312" pitchFamily="49" charset="-122"/>
              </a:rPr>
              <a:t>）：</a:t>
            </a:r>
            <a:r>
              <a:rPr lang="zh-CN" altLang="en-US" sz="2400" dirty="0">
                <a:latin typeface="楷体_GB2312" pitchFamily="49" charset="-122"/>
                <a:ea typeface="楷体_GB2312" pitchFamily="49" charset="-122"/>
              </a:rPr>
              <a:t>定义将被相应的具体工厂类产生的产品对象，并实现抽象产品类接口。</a:t>
            </a:r>
            <a:endParaRPr lang="zh-CN" altLang="en-US" sz="2400" dirty="0">
              <a:latin typeface="楷体_GB2312" pitchFamily="49" charset="-122"/>
              <a:ea typeface="楷体_GB2312" pitchFamily="49" charset="-122"/>
            </a:endParaRPr>
          </a:p>
          <a:p>
            <a:pPr marL="628650" indent="-438150" eaLnBrk="1" hangingPunct="1">
              <a:buFontTx/>
              <a:buNone/>
            </a:pPr>
            <a:r>
              <a:rPr lang="en-US" altLang="zh-CN" sz="2400" dirty="0">
                <a:latin typeface="楷体_GB2312" pitchFamily="49" charset="-122"/>
                <a:ea typeface="楷体_GB2312" pitchFamily="49" charset="-122"/>
              </a:rPr>
              <a:t>e) </a:t>
            </a:r>
            <a:r>
              <a:rPr lang="zh-CN" altLang="en-US" sz="2400" dirty="0">
                <a:solidFill>
                  <a:srgbClr val="3366FF"/>
                </a:solidFill>
                <a:latin typeface="楷体_GB2312" pitchFamily="49" charset="-122"/>
                <a:ea typeface="楷体_GB2312" pitchFamily="49" charset="-122"/>
              </a:rPr>
              <a:t>客户（</a:t>
            </a:r>
            <a:r>
              <a:rPr lang="en-US" altLang="zh-CN" sz="2400" dirty="0">
                <a:solidFill>
                  <a:srgbClr val="3366FF"/>
                </a:solidFill>
                <a:latin typeface="楷体_GB2312" pitchFamily="49" charset="-122"/>
                <a:ea typeface="楷体_GB2312" pitchFamily="49" charset="-122"/>
              </a:rPr>
              <a:t>Client</a:t>
            </a:r>
            <a:r>
              <a:rPr lang="zh-CN" altLang="en-US" sz="2400" dirty="0">
                <a:solidFill>
                  <a:srgbClr val="3366FF"/>
                </a:solidFill>
                <a:latin typeface="楷体_GB2312" pitchFamily="49" charset="-122"/>
                <a:ea typeface="楷体_GB2312" pitchFamily="49" charset="-122"/>
              </a:rPr>
              <a:t>）：</a:t>
            </a:r>
            <a:r>
              <a:rPr lang="zh-CN" altLang="en-US" sz="2400" dirty="0">
                <a:latin typeface="楷体_GB2312" pitchFamily="49" charset="-122"/>
                <a:ea typeface="楷体_GB2312" pitchFamily="49" charset="-122"/>
              </a:rPr>
              <a:t>仅使用由抽象工厂类和抽象产品类声明的接口。</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zh-CN" altLang="en-US" sz="2800" b="1" dirty="0">
                <a:solidFill>
                  <a:srgbClr val="FFFF00"/>
                </a:solidFill>
                <a:ea typeface="宋体" panose="02010600030101010101" pitchFamily="2" charset="-122"/>
              </a:rPr>
              <a:t>抽象工厂</a:t>
            </a:r>
            <a:endParaRPr lang="zh-CN" altLang="en-US" sz="2800" b="1" dirty="0">
              <a:solidFill>
                <a:srgbClr val="FFFF00"/>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p:txBody>
          <a:bodyPr/>
          <a:lstStyle/>
          <a:p>
            <a:pPr eaLnBrk="1" hangingPunct="1">
              <a:buFontTx/>
              <a:buNone/>
            </a:pPr>
            <a:r>
              <a:rPr lang="en-US" altLang="zh-CN" b="1" dirty="0">
                <a:solidFill>
                  <a:srgbClr val="C00000"/>
                </a:solidFill>
                <a:latin typeface="宋体" panose="02010600030101010101" pitchFamily="2" charset="-122"/>
                <a:ea typeface="宋体" panose="02010600030101010101" pitchFamily="2" charset="-122"/>
              </a:rPr>
              <a:t>(5) </a:t>
            </a:r>
            <a:r>
              <a:rPr lang="zh-CN" altLang="en-US" b="1" dirty="0">
                <a:solidFill>
                  <a:srgbClr val="C00000"/>
                </a:solidFill>
                <a:latin typeface="宋体" panose="02010600030101010101" pitchFamily="2" charset="-122"/>
                <a:ea typeface="宋体" panose="02010600030101010101" pitchFamily="2" charset="-122"/>
              </a:rPr>
              <a:t>协作</a:t>
            </a:r>
            <a:endParaRPr lang="zh-CN" altLang="en-US" b="1" dirty="0">
              <a:solidFill>
                <a:srgbClr val="C00000"/>
              </a:solidFill>
              <a:latin typeface="宋体" panose="02010600030101010101" pitchFamily="2" charset="-122"/>
              <a:ea typeface="宋体" panose="02010600030101010101" pitchFamily="2" charset="-122"/>
            </a:endParaRPr>
          </a:p>
          <a:p>
            <a:pPr marL="533400" eaLnBrk="1" hangingPunct="1">
              <a:spcBef>
                <a:spcPts val="1200"/>
              </a:spcBef>
              <a:buClr>
                <a:schemeClr val="accent2"/>
              </a:buClr>
              <a:buSzPct val="75000"/>
              <a:buFont typeface="Arial" panose="020B0604020202020204" pitchFamily="34" charset="0"/>
              <a:buChar char="•"/>
            </a:pPr>
            <a:r>
              <a:rPr lang="zh-CN" altLang="en-US" sz="2800" dirty="0">
                <a:latin typeface="楷体_GB2312" pitchFamily="49" charset="-122"/>
                <a:ea typeface="楷体_GB2312" pitchFamily="49" charset="-122"/>
              </a:rPr>
              <a:t>在执行时，</a:t>
            </a:r>
            <a:r>
              <a:rPr lang="en-US" altLang="zh-CN" sz="2800" dirty="0" err="1">
                <a:latin typeface="楷体_GB2312" pitchFamily="49" charset="-122"/>
                <a:ea typeface="楷体_GB2312" pitchFamily="49" charset="-122"/>
              </a:rPr>
              <a:t>AbstractFactory</a:t>
            </a:r>
            <a:r>
              <a:rPr lang="zh-CN" altLang="en-US" sz="2800" dirty="0">
                <a:latin typeface="楷体_GB2312" pitchFamily="49" charset="-122"/>
                <a:ea typeface="楷体_GB2312" pitchFamily="49" charset="-122"/>
              </a:rPr>
              <a:t>将产品交给</a:t>
            </a:r>
            <a:r>
              <a:rPr lang="en-US" altLang="zh-CN" sz="2800" dirty="0" err="1">
                <a:latin typeface="楷体_GB2312" pitchFamily="49" charset="-122"/>
                <a:ea typeface="楷体_GB2312" pitchFamily="49" charset="-122"/>
              </a:rPr>
              <a:t>ConcreteFactory</a:t>
            </a:r>
            <a:r>
              <a:rPr lang="zh-CN" altLang="en-US" sz="2800" dirty="0">
                <a:latin typeface="楷体_GB2312" pitchFamily="49" charset="-122"/>
                <a:ea typeface="楷体_GB2312" pitchFamily="49" charset="-122"/>
              </a:rPr>
              <a:t>创建。</a:t>
            </a:r>
            <a:endParaRPr lang="zh-CN" altLang="en-US" sz="2800" dirty="0">
              <a:latin typeface="楷体_GB2312" pitchFamily="49" charset="-122"/>
              <a:ea typeface="楷体_GB2312" pitchFamily="49" charset="-122"/>
            </a:endParaRPr>
          </a:p>
          <a:p>
            <a:pPr marL="533400" eaLnBrk="1" hangingPunct="1">
              <a:spcBef>
                <a:spcPts val="1200"/>
              </a:spcBef>
              <a:buClr>
                <a:schemeClr val="accent2"/>
              </a:buClr>
              <a:buSzPct val="75000"/>
              <a:buFont typeface="Arial" panose="020B0604020202020204" pitchFamily="34" charset="0"/>
              <a:buChar char="•"/>
            </a:pPr>
            <a:r>
              <a:rPr lang="en-US" altLang="zh-CN" sz="2800" dirty="0" err="1">
                <a:solidFill>
                  <a:srgbClr val="3366FF"/>
                </a:solidFill>
                <a:latin typeface="楷体_GB2312" pitchFamily="49" charset="-122"/>
                <a:ea typeface="楷体_GB2312" pitchFamily="49" charset="-122"/>
              </a:rPr>
              <a:t>ConcreteFactory</a:t>
            </a:r>
            <a:r>
              <a:rPr lang="zh-CN" altLang="en-US" sz="2800" dirty="0">
                <a:solidFill>
                  <a:srgbClr val="3366FF"/>
                </a:solidFill>
                <a:latin typeface="楷体_GB2312" pitchFamily="49" charset="-122"/>
                <a:ea typeface="楷体_GB2312" pitchFamily="49" charset="-122"/>
              </a:rPr>
              <a:t>类的实例只有一个</a:t>
            </a:r>
            <a:r>
              <a:rPr lang="zh-CN" altLang="en-US" sz="2800" dirty="0">
                <a:latin typeface="楷体_GB2312" pitchFamily="49" charset="-122"/>
                <a:ea typeface="楷体_GB2312" pitchFamily="49" charset="-122"/>
              </a:rPr>
              <a:t>，专门针对某种特定的实现标准，建立具体可用的产品对象。</a:t>
            </a:r>
            <a:endParaRPr lang="zh-CN" altLang="en-US" sz="2800" dirty="0">
              <a:latin typeface="楷体_GB2312" pitchFamily="49" charset="-122"/>
              <a:ea typeface="楷体_GB2312" pitchFamily="49" charset="-122"/>
            </a:endParaRPr>
          </a:p>
          <a:p>
            <a:pPr marL="533400" eaLnBrk="1" hangingPunct="1">
              <a:spcBef>
                <a:spcPts val="1200"/>
              </a:spcBef>
              <a:buClr>
                <a:schemeClr val="accent2"/>
              </a:buClr>
              <a:buSzPct val="75000"/>
              <a:buFont typeface="Arial" panose="020B0604020202020204" pitchFamily="34" charset="0"/>
              <a:buChar char="•"/>
            </a:pPr>
            <a:r>
              <a:rPr lang="zh-CN" altLang="en-US" sz="2800" dirty="0">
                <a:latin typeface="楷体_GB2312" pitchFamily="49" charset="-122"/>
                <a:ea typeface="楷体_GB2312" pitchFamily="49" charset="-122"/>
              </a:rPr>
              <a:t>如果想要建立其他标准的产品对象，客户程序就得改用另一种</a:t>
            </a:r>
            <a:r>
              <a:rPr lang="en-US" altLang="zh-CN" sz="2800" dirty="0" err="1">
                <a:latin typeface="楷体_GB2312" pitchFamily="49" charset="-122"/>
                <a:ea typeface="楷体_GB2312" pitchFamily="49" charset="-122"/>
              </a:rPr>
              <a:t>ConcreteFactory</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zh-CN" altLang="en-US" sz="2800" b="1" dirty="0">
                <a:solidFill>
                  <a:srgbClr val="FFFF00"/>
                </a:solidFill>
                <a:ea typeface="宋体" panose="02010600030101010101" pitchFamily="2" charset="-122"/>
              </a:rPr>
              <a:t>抽象工厂</a:t>
            </a:r>
            <a:endParaRPr lang="zh-CN" altLang="en-US" sz="2800" b="1" dirty="0">
              <a:solidFill>
                <a:srgbClr val="FFFF00"/>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28596" y="1500174"/>
            <a:ext cx="8229600" cy="1143000"/>
          </a:xfrm>
          <a:noFill/>
          <a:ln w="9525">
            <a:noFill/>
            <a:miter lim="800000"/>
          </a:ln>
        </p:spPr>
        <p:txBody>
          <a:bodyPr vert="horz" wrap="square" lIns="91440" tIns="45720" rIns="91440" bIns="45720" numCol="1" anchor="ctr" anchorCtr="0" compatLnSpc="1"/>
          <a:lstStyle/>
          <a:p>
            <a:r>
              <a:rPr lang="en-US" altLang="en-US" sz="3600" b="1" dirty="0" err="1">
                <a:solidFill>
                  <a:srgbClr val="C00000"/>
                </a:solidFill>
                <a:latin typeface="仿宋" panose="02010609060101010101" charset="-122"/>
                <a:ea typeface="仿宋" panose="02010609060101010101" charset="-122"/>
              </a:rPr>
              <a:t>创建模式</a:t>
            </a:r>
            <a:r>
              <a:rPr lang="zh-CN" altLang="en-US" sz="3600" b="1" dirty="0">
                <a:solidFill>
                  <a:srgbClr val="C00000"/>
                </a:solidFill>
                <a:latin typeface="仿宋" panose="02010609060101010101" charset="-122"/>
                <a:ea typeface="仿宋" panose="02010609060101010101" charset="-122"/>
              </a:rPr>
              <a:t> </a:t>
            </a:r>
            <a:r>
              <a:rPr lang="en-US" altLang="zh-CN" sz="3600" b="1" dirty="0">
                <a:solidFill>
                  <a:srgbClr val="C00000"/>
                </a:solidFill>
                <a:latin typeface="仿宋" panose="02010609060101010101" charset="-122"/>
                <a:ea typeface="仿宋" panose="02010609060101010101" charset="-122"/>
              </a:rPr>
              <a:t>– Singleton(</a:t>
            </a:r>
            <a:r>
              <a:rPr lang="zh-CN" altLang="en-US" sz="3600" b="1" dirty="0">
                <a:solidFill>
                  <a:srgbClr val="C00000"/>
                </a:solidFill>
                <a:latin typeface="仿宋" panose="02010609060101010101" charset="-122"/>
                <a:ea typeface="仿宋" panose="02010609060101010101" charset="-122"/>
              </a:rPr>
              <a:t>单例模式</a:t>
            </a:r>
            <a:r>
              <a:rPr lang="en-US" altLang="zh-CN" sz="3600" b="1" dirty="0">
                <a:solidFill>
                  <a:srgbClr val="C00000"/>
                </a:solidFill>
                <a:latin typeface="仿宋" panose="02010609060101010101" charset="-122"/>
                <a:ea typeface="仿宋" panose="02010609060101010101" charset="-122"/>
              </a:rPr>
              <a:t>)</a:t>
            </a:r>
            <a:endParaRPr lang="en-US" altLang="zh-CN" sz="3600" b="1" dirty="0">
              <a:solidFill>
                <a:srgbClr val="C00000"/>
              </a:solidFill>
              <a:latin typeface="仿宋" panose="02010609060101010101" charset="-122"/>
              <a:ea typeface="仿宋" panose="02010609060101010101" charset="-122"/>
            </a:endParaRPr>
          </a:p>
        </p:txBody>
      </p:sp>
      <p:sp>
        <p:nvSpPr>
          <p:cNvPr id="6" name="灯片编号占位符 4"/>
          <p:cNvSpPr>
            <a:spLocks noGrp="1"/>
          </p:cNvSpPr>
          <p:nvPr>
            <p:ph type="sldNum" sz="quarter" idx="12"/>
          </p:nvPr>
        </p:nvSpPr>
        <p:spPr/>
        <p:txBody>
          <a:bodyPr/>
          <a:lstStyle/>
          <a:p>
            <a:pPr>
              <a:defRPr/>
            </a:pPr>
            <a:r>
              <a:rPr lang="zh-CN" altLang="en-US"/>
              <a:t>第 </a:t>
            </a:r>
            <a:fld id="{5D84858D-6EC3-4295-881B-C6B944853FE8}" type="slidenum">
              <a:rPr lang="zh-CN" altLang="en-US"/>
            </a:fld>
            <a:r>
              <a:rPr lang="zh-CN" altLang="en-US"/>
              <a:t> 页</a:t>
            </a:r>
            <a:endParaRPr lang="zh-CN" altLang="en-US"/>
          </a:p>
        </p:txBody>
      </p:sp>
      <p:sp>
        <p:nvSpPr>
          <p:cNvPr id="506884" name="AutoShape 4"/>
          <p:cNvSpPr>
            <a:spLocks noChangeArrowheads="1"/>
          </p:cNvSpPr>
          <p:nvPr/>
        </p:nvSpPr>
        <p:spPr bwMode="auto">
          <a:xfrm>
            <a:off x="1357290" y="2928934"/>
            <a:ext cx="6224587" cy="2736850"/>
          </a:xfrm>
          <a:prstGeom prst="roundRect">
            <a:avLst>
              <a:gd name="adj" fmla="val 16667"/>
            </a:avLst>
          </a:prstGeom>
          <a:solidFill>
            <a:schemeClr val="accent6">
              <a:lumMod val="20000"/>
              <a:lumOff val="80000"/>
              <a:alpha val="13000"/>
            </a:schemeClr>
          </a:soli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a:latin typeface="Verdana" panose="020B0604030504040204" pitchFamily="34" charset="0"/>
            </a:endParaRPr>
          </a:p>
        </p:txBody>
      </p:sp>
      <p:sp>
        <p:nvSpPr>
          <p:cNvPr id="506885" name="Text Box 5"/>
          <p:cNvSpPr txBox="1">
            <a:spLocks noChangeArrowheads="1"/>
          </p:cNvSpPr>
          <p:nvPr/>
        </p:nvSpPr>
        <p:spPr bwMode="auto">
          <a:xfrm>
            <a:off x="1785918" y="3143248"/>
            <a:ext cx="5553075" cy="2308324"/>
          </a:xfrm>
          <a:prstGeom prst="rect">
            <a:avLst/>
          </a:prstGeom>
          <a:noFill/>
          <a:ln w="9525">
            <a:noFill/>
            <a:miter lim="800000"/>
          </a:ln>
          <a:effectLst/>
        </p:spPr>
        <p:txBody>
          <a:bodyPr>
            <a:spAutoFit/>
          </a:bodyPr>
          <a:lstStyle/>
          <a:p>
            <a:pPr eaLnBrk="0" hangingPunct="0">
              <a:defRPr/>
            </a:pPr>
            <a:r>
              <a:rPr lang="en-US" altLang="zh-CN"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4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单例模式确保某一个类只有一个实例，而且自行实例化并向整个系统提供这个实例单例模式。</a:t>
            </a:r>
            <a:endParaRPr lang="zh-CN" altLang="en-US" sz="24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eaLnBrk="0" hangingPunct="0">
              <a:defRPr/>
            </a:pPr>
            <a:endParaRPr lang="zh-CN" altLang="en-US" sz="24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eaLnBrk="0" hangingPunct="0">
              <a:defRPr/>
            </a:pPr>
            <a:r>
              <a:rPr lang="zh-CN" altLang="en-US" sz="24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      单例模式只应在有真正的“单一实例”的需求时才可使用。 </a:t>
            </a:r>
            <a:endParaRPr lang="zh-CN" altLang="en-US" sz="24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单件</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grpSp>
        <p:nvGrpSpPr>
          <p:cNvPr id="20" name="组合 19"/>
          <p:cNvGrpSpPr/>
          <p:nvPr/>
        </p:nvGrpSpPr>
        <p:grpSpPr>
          <a:xfrm>
            <a:off x="457200" y="1685925"/>
            <a:ext cx="6829444" cy="4100529"/>
            <a:chOff x="457200" y="1685925"/>
            <a:chExt cx="8686800" cy="5172075"/>
          </a:xfrm>
        </p:grpSpPr>
        <p:sp>
          <p:nvSpPr>
            <p:cNvPr id="27651" name="Oval 2"/>
            <p:cNvSpPr>
              <a:spLocks noChangeArrowheads="1"/>
            </p:cNvSpPr>
            <p:nvPr/>
          </p:nvSpPr>
          <p:spPr bwMode="auto">
            <a:xfrm>
              <a:off x="2895600" y="1685925"/>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dirty="0"/>
                <a:t>低成本开发</a:t>
              </a:r>
              <a:endParaRPr lang="zh-CN" altLang="en-US" sz="2400" b="1" dirty="0"/>
            </a:p>
          </p:txBody>
        </p:sp>
        <p:sp>
          <p:nvSpPr>
            <p:cNvPr id="27652" name="Oval 3"/>
            <p:cNvSpPr>
              <a:spLocks noChangeArrowheads="1"/>
            </p:cNvSpPr>
            <p:nvPr/>
          </p:nvSpPr>
          <p:spPr bwMode="auto">
            <a:xfrm>
              <a:off x="457200" y="3743325"/>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a:t>易于维护</a:t>
              </a:r>
              <a:endParaRPr lang="zh-CN" altLang="en-US" sz="2400" b="1"/>
            </a:p>
          </p:txBody>
        </p:sp>
        <p:sp>
          <p:nvSpPr>
            <p:cNvPr id="27653" name="Oval 4"/>
            <p:cNvSpPr>
              <a:spLocks noChangeArrowheads="1"/>
            </p:cNvSpPr>
            <p:nvPr/>
          </p:nvSpPr>
          <p:spPr bwMode="auto">
            <a:xfrm>
              <a:off x="5943600" y="3743325"/>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a:t>按时交付</a:t>
              </a:r>
              <a:endParaRPr lang="zh-CN" altLang="en-US" sz="2400" b="1"/>
            </a:p>
          </p:txBody>
        </p:sp>
        <p:sp>
          <p:nvSpPr>
            <p:cNvPr id="27654" name="Oval 5"/>
            <p:cNvSpPr>
              <a:spLocks noChangeArrowheads="1"/>
            </p:cNvSpPr>
            <p:nvPr/>
          </p:nvSpPr>
          <p:spPr bwMode="auto">
            <a:xfrm>
              <a:off x="1295400" y="5724525"/>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a:t>高可靠性</a:t>
              </a:r>
              <a:endParaRPr lang="zh-CN" altLang="en-US" sz="2400" b="1"/>
            </a:p>
          </p:txBody>
        </p:sp>
        <p:sp>
          <p:nvSpPr>
            <p:cNvPr id="27655" name="Oval 6"/>
            <p:cNvSpPr>
              <a:spLocks noChangeArrowheads="1"/>
            </p:cNvSpPr>
            <p:nvPr/>
          </p:nvSpPr>
          <p:spPr bwMode="auto">
            <a:xfrm>
              <a:off x="5410200" y="5791200"/>
              <a:ext cx="3200400" cy="1066800"/>
            </a:xfrm>
            <a:prstGeom prst="ellipse">
              <a:avLst/>
            </a:prstGeom>
            <a:solidFill>
              <a:schemeClr val="accent1"/>
            </a:solidFill>
            <a:ln w="9525">
              <a:solidFill>
                <a:schemeClr val="tx1"/>
              </a:solidFill>
              <a:round/>
            </a:ln>
          </p:spPr>
          <p:txBody>
            <a:bodyPr wrap="none" anchor="ctr"/>
            <a:lstStyle/>
            <a:p>
              <a:pPr algn="ctr"/>
              <a:r>
                <a:rPr lang="zh-CN" altLang="en-US" sz="2400" b="1"/>
                <a:t>高性能</a:t>
              </a:r>
              <a:endParaRPr lang="zh-CN" altLang="en-US" sz="2400" b="1"/>
            </a:p>
          </p:txBody>
        </p:sp>
        <p:sp>
          <p:nvSpPr>
            <p:cNvPr id="27656" name="Line 7"/>
            <p:cNvSpPr>
              <a:spLocks noChangeShapeType="1"/>
            </p:cNvSpPr>
            <p:nvPr/>
          </p:nvSpPr>
          <p:spPr bwMode="auto">
            <a:xfrm flipV="1">
              <a:off x="2057400" y="2600325"/>
              <a:ext cx="1295400" cy="11430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57" name="Line 8"/>
            <p:cNvSpPr>
              <a:spLocks noChangeShapeType="1"/>
            </p:cNvSpPr>
            <p:nvPr/>
          </p:nvSpPr>
          <p:spPr bwMode="auto">
            <a:xfrm flipH="1">
              <a:off x="3276600" y="2752725"/>
              <a:ext cx="990600" cy="29718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58" name="Line 9"/>
            <p:cNvSpPr>
              <a:spLocks noChangeShapeType="1"/>
            </p:cNvSpPr>
            <p:nvPr/>
          </p:nvSpPr>
          <p:spPr bwMode="auto">
            <a:xfrm>
              <a:off x="1981200" y="4810125"/>
              <a:ext cx="228600" cy="990600"/>
            </a:xfrm>
            <a:prstGeom prst="line">
              <a:avLst/>
            </a:prstGeom>
            <a:noFill/>
            <a:ln w="31750">
              <a:solidFill>
                <a:schemeClr val="tx1"/>
              </a:solidFill>
              <a:prstDash val="dash"/>
              <a:round/>
              <a:headEnd type="triangle" w="med" len="med"/>
              <a:tailEnd type="triangle" w="med" len="med"/>
            </a:ln>
          </p:spPr>
          <p:txBody>
            <a:bodyPr/>
            <a:lstStyle/>
            <a:p>
              <a:endParaRPr lang="zh-CN" altLang="en-US"/>
            </a:p>
          </p:txBody>
        </p:sp>
        <p:sp>
          <p:nvSpPr>
            <p:cNvPr id="27659" name="Line 10"/>
            <p:cNvSpPr>
              <a:spLocks noChangeShapeType="1"/>
            </p:cNvSpPr>
            <p:nvPr/>
          </p:nvSpPr>
          <p:spPr bwMode="auto">
            <a:xfrm>
              <a:off x="4495800" y="6257925"/>
              <a:ext cx="914400" cy="762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60" name="Line 11"/>
            <p:cNvSpPr>
              <a:spLocks noChangeShapeType="1"/>
            </p:cNvSpPr>
            <p:nvPr/>
          </p:nvSpPr>
          <p:spPr bwMode="auto">
            <a:xfrm>
              <a:off x="5029200" y="2752725"/>
              <a:ext cx="1143000" cy="31242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61" name="Line 12"/>
            <p:cNvSpPr>
              <a:spLocks noChangeShapeType="1"/>
            </p:cNvSpPr>
            <p:nvPr/>
          </p:nvSpPr>
          <p:spPr bwMode="auto">
            <a:xfrm flipV="1">
              <a:off x="7162800" y="4810125"/>
              <a:ext cx="304800" cy="9906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62" name="Line 13"/>
            <p:cNvSpPr>
              <a:spLocks noChangeShapeType="1"/>
            </p:cNvSpPr>
            <p:nvPr/>
          </p:nvSpPr>
          <p:spPr bwMode="auto">
            <a:xfrm>
              <a:off x="5943600" y="2447925"/>
              <a:ext cx="1447800" cy="1295400"/>
            </a:xfrm>
            <a:prstGeom prst="line">
              <a:avLst/>
            </a:prstGeom>
            <a:noFill/>
            <a:ln w="31750">
              <a:solidFill>
                <a:schemeClr val="tx1"/>
              </a:solidFill>
              <a:prstDash val="dash"/>
              <a:round/>
              <a:headEnd type="triangle" w="med" len="med"/>
              <a:tailEnd type="triangle" w="med" len="med"/>
            </a:ln>
          </p:spPr>
          <p:txBody>
            <a:bodyPr/>
            <a:lstStyle/>
            <a:p>
              <a:endParaRPr lang="zh-CN" altLang="en-US"/>
            </a:p>
          </p:txBody>
        </p:sp>
      </p:grpSp>
      <p:grpSp>
        <p:nvGrpSpPr>
          <p:cNvPr id="21" name="组合 20"/>
          <p:cNvGrpSpPr/>
          <p:nvPr/>
        </p:nvGrpSpPr>
        <p:grpSpPr>
          <a:xfrm>
            <a:off x="6705600" y="1547805"/>
            <a:ext cx="2286000" cy="881063"/>
            <a:chOff x="6705600" y="1304925"/>
            <a:chExt cx="2286000" cy="881063"/>
          </a:xfrm>
        </p:grpSpPr>
        <p:sp>
          <p:nvSpPr>
            <p:cNvPr id="27663" name="Line 14"/>
            <p:cNvSpPr>
              <a:spLocks noChangeShapeType="1"/>
            </p:cNvSpPr>
            <p:nvPr/>
          </p:nvSpPr>
          <p:spPr bwMode="auto">
            <a:xfrm>
              <a:off x="6705600" y="1533525"/>
              <a:ext cx="609600" cy="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27664" name="Line 15"/>
            <p:cNvSpPr>
              <a:spLocks noChangeShapeType="1"/>
            </p:cNvSpPr>
            <p:nvPr/>
          </p:nvSpPr>
          <p:spPr bwMode="auto">
            <a:xfrm>
              <a:off x="6705600" y="1990725"/>
              <a:ext cx="609600" cy="0"/>
            </a:xfrm>
            <a:prstGeom prst="line">
              <a:avLst/>
            </a:prstGeom>
            <a:noFill/>
            <a:ln w="31750">
              <a:solidFill>
                <a:schemeClr val="tx1"/>
              </a:solidFill>
              <a:prstDash val="sysDot"/>
              <a:round/>
              <a:headEnd type="triangle" w="med" len="med"/>
              <a:tailEnd type="triangle" w="med" len="med"/>
            </a:ln>
          </p:spPr>
          <p:txBody>
            <a:bodyPr/>
            <a:lstStyle/>
            <a:p>
              <a:endParaRPr lang="zh-CN" altLang="en-US"/>
            </a:p>
          </p:txBody>
        </p:sp>
        <p:sp>
          <p:nvSpPr>
            <p:cNvPr id="27665" name="Text Box 16"/>
            <p:cNvSpPr txBox="1">
              <a:spLocks noChangeArrowheads="1"/>
            </p:cNvSpPr>
            <p:nvPr/>
          </p:nvSpPr>
          <p:spPr bwMode="auto">
            <a:xfrm>
              <a:off x="7315200" y="1304925"/>
              <a:ext cx="1600200" cy="457200"/>
            </a:xfrm>
            <a:prstGeom prst="rect">
              <a:avLst/>
            </a:prstGeom>
            <a:noFill/>
            <a:ln w="9525">
              <a:noFill/>
              <a:miter lim="800000"/>
            </a:ln>
          </p:spPr>
          <p:txBody>
            <a:bodyPr>
              <a:spAutoFit/>
            </a:bodyPr>
            <a:lstStyle/>
            <a:p>
              <a:pPr>
                <a:spcBef>
                  <a:spcPct val="50000"/>
                </a:spcBef>
              </a:pPr>
              <a:r>
                <a:rPr lang="zh-CN" altLang="en-US" sz="2400" b="1" dirty="0"/>
                <a:t>互斥关系</a:t>
              </a:r>
              <a:endParaRPr lang="zh-CN" altLang="en-US" sz="2400" b="1" dirty="0"/>
            </a:p>
          </p:txBody>
        </p:sp>
        <p:sp>
          <p:nvSpPr>
            <p:cNvPr id="27666" name="Text Box 17"/>
            <p:cNvSpPr txBox="1">
              <a:spLocks noChangeArrowheads="1"/>
            </p:cNvSpPr>
            <p:nvPr/>
          </p:nvSpPr>
          <p:spPr bwMode="auto">
            <a:xfrm>
              <a:off x="7391400" y="1728788"/>
              <a:ext cx="1600200" cy="457200"/>
            </a:xfrm>
            <a:prstGeom prst="rect">
              <a:avLst/>
            </a:prstGeom>
            <a:noFill/>
            <a:ln w="9525">
              <a:noFill/>
              <a:miter lim="800000"/>
            </a:ln>
          </p:spPr>
          <p:txBody>
            <a:bodyPr>
              <a:spAutoFit/>
            </a:bodyPr>
            <a:lstStyle/>
            <a:p>
              <a:pPr>
                <a:spcBef>
                  <a:spcPct val="50000"/>
                </a:spcBef>
              </a:pPr>
              <a:r>
                <a:rPr lang="zh-CN" altLang="en-US" sz="2400" b="1" dirty="0"/>
                <a:t>互补关系</a:t>
              </a:r>
              <a:endParaRPr lang="zh-CN" altLang="en-US" sz="2400" b="1" dirty="0"/>
            </a:p>
          </p:txBody>
        </p:sp>
      </p:grpSp>
      <p:sp>
        <p:nvSpPr>
          <p:cNvPr id="19"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85720" y="1428736"/>
            <a:ext cx="8229600" cy="1143000"/>
          </a:xfrm>
          <a:noFill/>
          <a:ln w="9525">
            <a:noFill/>
            <a:miter lim="800000"/>
          </a:ln>
        </p:spPr>
        <p:txBody>
          <a:bodyPr vert="horz" wrap="square" lIns="91440" tIns="45720" rIns="91440" bIns="45720" numCol="1" anchor="ctr" anchorCtr="0" compatLnSpc="1"/>
          <a:lstStyle/>
          <a:p>
            <a:r>
              <a:rPr lang="en-US" altLang="zh-CN" sz="3600" b="1" dirty="0">
                <a:solidFill>
                  <a:srgbClr val="C00000"/>
                </a:solidFill>
                <a:latin typeface="仿宋" panose="02010609060101010101" charset="-122"/>
                <a:ea typeface="仿宋" panose="02010609060101010101" charset="-122"/>
              </a:rPr>
              <a:t>Singleton—</a:t>
            </a:r>
            <a:r>
              <a:rPr lang="zh-CN" altLang="en-US" sz="3600" b="1" dirty="0">
                <a:solidFill>
                  <a:srgbClr val="C00000"/>
                </a:solidFill>
                <a:latin typeface="仿宋" panose="02010609060101010101" charset="-122"/>
                <a:ea typeface="仿宋" panose="02010609060101010101" charset="-122"/>
              </a:rPr>
              <a:t>单例模式</a:t>
            </a:r>
            <a:endParaRPr lang="en-US" altLang="zh-CN" sz="3600" b="1" dirty="0">
              <a:solidFill>
                <a:srgbClr val="C00000"/>
              </a:solidFill>
              <a:latin typeface="仿宋" panose="02010609060101010101" charset="-122"/>
              <a:ea typeface="仿宋" panose="02010609060101010101" charset="-122"/>
            </a:endParaRPr>
          </a:p>
        </p:txBody>
      </p:sp>
      <p:sp>
        <p:nvSpPr>
          <p:cNvPr id="6" name="灯片编号占位符 4"/>
          <p:cNvSpPr>
            <a:spLocks noGrp="1"/>
          </p:cNvSpPr>
          <p:nvPr>
            <p:ph type="sldNum" sz="quarter" idx="12"/>
          </p:nvPr>
        </p:nvSpPr>
        <p:spPr/>
        <p:txBody>
          <a:bodyPr/>
          <a:lstStyle/>
          <a:p>
            <a:pPr>
              <a:defRPr/>
            </a:pPr>
            <a:r>
              <a:rPr lang="zh-CN" altLang="en-US"/>
              <a:t>第 </a:t>
            </a:r>
            <a:fld id="{44E38FA1-E089-43F5-AF70-AD6EFDD621AB}" type="slidenum">
              <a:rPr lang="zh-CN" altLang="en-US"/>
            </a:fld>
            <a:r>
              <a:rPr lang="zh-CN" altLang="en-US"/>
              <a:t> 页</a:t>
            </a:r>
            <a:endParaRPr lang="zh-CN" altLang="en-US"/>
          </a:p>
        </p:txBody>
      </p:sp>
      <p:sp>
        <p:nvSpPr>
          <p:cNvPr id="507908" name="AutoShape 4"/>
          <p:cNvSpPr>
            <a:spLocks noChangeArrowheads="1"/>
          </p:cNvSpPr>
          <p:nvPr/>
        </p:nvSpPr>
        <p:spPr bwMode="auto">
          <a:xfrm>
            <a:off x="1357290" y="2857496"/>
            <a:ext cx="6224587" cy="2881312"/>
          </a:xfrm>
          <a:prstGeom prst="roundRect">
            <a:avLst>
              <a:gd name="adj" fmla="val 16667"/>
            </a:avLst>
          </a:prstGeom>
          <a:solidFill>
            <a:schemeClr val="accent6">
              <a:lumMod val="20000"/>
              <a:lumOff val="80000"/>
              <a:alpha val="13000"/>
            </a:schemeClr>
          </a:soli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a:latin typeface="Verdana" panose="020B0604030504040204" pitchFamily="34" charset="0"/>
            </a:endParaRPr>
          </a:p>
        </p:txBody>
      </p:sp>
      <p:sp>
        <p:nvSpPr>
          <p:cNvPr id="507909" name="Text Box 5"/>
          <p:cNvSpPr txBox="1">
            <a:spLocks noChangeArrowheads="1"/>
          </p:cNvSpPr>
          <p:nvPr/>
        </p:nvSpPr>
        <p:spPr bwMode="auto">
          <a:xfrm>
            <a:off x="1714480" y="3000372"/>
            <a:ext cx="5553075" cy="2654300"/>
          </a:xfrm>
          <a:prstGeom prst="rect">
            <a:avLst/>
          </a:prstGeom>
          <a:noFill/>
          <a:ln w="9525">
            <a:noFill/>
            <a:miter lim="800000"/>
          </a:ln>
          <a:effectLst/>
        </p:spPr>
        <p:txBody>
          <a:bodyPr>
            <a:spAutoFit/>
          </a:bodyPr>
          <a:lstStyle/>
          <a:p>
            <a:pPr eaLnBrk="0" hangingPunct="0">
              <a:defRPr/>
            </a:pPr>
            <a:r>
              <a:rPr lang="en-US" altLang="zh-CN" sz="2800" b="1" dirty="0">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俺有</a:t>
            </a:r>
            <a:r>
              <a:rPr lang="en-US" altLang="zh-CN"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6</a:t>
            </a:r>
            <a:r>
              <a:rPr lang="zh-CN" altLang="en-US"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个漂亮的老婆，她们的老公都是我，我就是我们家里的老公</a:t>
            </a:r>
            <a:r>
              <a:rPr lang="en-US" altLang="zh-CN"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Singleton</a:t>
            </a:r>
            <a:r>
              <a:rPr lang="zh-CN" altLang="en-US"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，她们只要说道“老公”，都是指的同一个人，那就是我</a:t>
            </a:r>
            <a:r>
              <a:rPr lang="en-US" altLang="zh-CN"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a:t>
            </a:r>
            <a:r>
              <a:rPr lang="zh-CN" altLang="en-US"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刚才做了个梦啦，哪有这么好的事</a:t>
            </a:r>
            <a:r>
              <a:rPr lang="en-US" altLang="zh-CN"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 </a:t>
            </a:r>
            <a:endParaRPr lang="zh-CN" altLang="en-US" sz="28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单件</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type="body" idx="1"/>
          </p:nvPr>
        </p:nvSpPr>
        <p:spPr/>
        <p:txBody>
          <a:bodyPr/>
          <a:lstStyle/>
          <a:p>
            <a:pPr eaLnBrk="1" hangingPunct="1">
              <a:buFontTx/>
              <a:buNone/>
            </a:pPr>
            <a:r>
              <a:rPr lang="en-US" altLang="zh-CN" sz="2400" b="1" dirty="0">
                <a:solidFill>
                  <a:srgbClr val="C00000"/>
                </a:solidFill>
                <a:latin typeface="楷体_GB2312" pitchFamily="49" charset="-122"/>
                <a:ea typeface="楷体_GB2312" pitchFamily="49" charset="-122"/>
              </a:rPr>
              <a:t>(1) </a:t>
            </a:r>
            <a:r>
              <a:rPr lang="zh-CN" altLang="en-US" sz="2400" b="1" dirty="0">
                <a:solidFill>
                  <a:srgbClr val="C00000"/>
                </a:solidFill>
                <a:latin typeface="楷体_GB2312" pitchFamily="49" charset="-122"/>
                <a:ea typeface="楷体_GB2312" pitchFamily="49" charset="-122"/>
              </a:rPr>
              <a:t>目的：</a:t>
            </a:r>
            <a:r>
              <a:rPr lang="zh-CN" altLang="en-US" sz="2400" dirty="0">
                <a:latin typeface="楷体_GB2312" pitchFamily="49" charset="-122"/>
                <a:ea typeface="楷体_GB2312" pitchFamily="49" charset="-122"/>
              </a:rPr>
              <a:t>一个类只有一个实例并提供一个访问它的全局访问点。该实例应在系统生存期中都存在。</a:t>
            </a:r>
            <a:endParaRPr lang="zh-CN" altLang="en-US" sz="2400" dirty="0">
              <a:latin typeface="楷体_GB2312" pitchFamily="49" charset="-122"/>
              <a:ea typeface="楷体_GB2312" pitchFamily="49" charset="-122"/>
            </a:endParaRPr>
          </a:p>
          <a:p>
            <a:pPr eaLnBrk="1" hangingPunct="1">
              <a:buFontTx/>
              <a:buNone/>
            </a:pPr>
            <a:r>
              <a:rPr lang="en-US" altLang="zh-CN" sz="2400" b="1" dirty="0">
                <a:solidFill>
                  <a:srgbClr val="C00000"/>
                </a:solidFill>
                <a:latin typeface="楷体_GB2312" pitchFamily="49" charset="-122"/>
                <a:ea typeface="楷体_GB2312" pitchFamily="49" charset="-122"/>
              </a:rPr>
              <a:t>(2) </a:t>
            </a:r>
            <a:r>
              <a:rPr lang="zh-CN" altLang="en-US" sz="2400" b="1" dirty="0">
                <a:solidFill>
                  <a:srgbClr val="C00000"/>
                </a:solidFill>
                <a:latin typeface="楷体_GB2312" pitchFamily="49" charset="-122"/>
                <a:ea typeface="楷体_GB2312" pitchFamily="49" charset="-122"/>
              </a:rPr>
              <a:t>思路：</a:t>
            </a:r>
            <a:r>
              <a:rPr lang="zh-CN" altLang="en-US" sz="2400" dirty="0">
                <a:latin typeface="楷体_GB2312" pitchFamily="49" charset="-122"/>
                <a:ea typeface="楷体_GB2312" pitchFamily="49" charset="-122"/>
              </a:rPr>
              <a:t>例如，通常情况下，用户可以对应用系统进行配置，并将配置信息保存在配置文件中，应用系统在启动时首先将配置文件加载到内存中，这些内存配置信息应该有且仅有一份。应用单件模式可以保证</a:t>
            </a:r>
            <a:r>
              <a:rPr lang="en-US" altLang="zh-CN" sz="2400" dirty="0">
                <a:latin typeface="楷体_GB2312" pitchFamily="49" charset="-122"/>
                <a:ea typeface="楷体_GB2312" pitchFamily="49" charset="-122"/>
              </a:rPr>
              <a:t>Configure</a:t>
            </a:r>
            <a:r>
              <a:rPr lang="zh-CN" altLang="en-US" sz="2400" dirty="0">
                <a:latin typeface="楷体_GB2312" pitchFamily="49" charset="-122"/>
                <a:ea typeface="楷体_GB2312" pitchFamily="49" charset="-122"/>
              </a:rPr>
              <a:t>类只能有一个实例。</a:t>
            </a: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p:txBody>
      </p:sp>
      <p:pic>
        <p:nvPicPr>
          <p:cNvPr id="71684" name="Picture 4"/>
          <p:cNvPicPr>
            <a:picLocks noChangeAspect="1" noChangeArrowheads="1"/>
          </p:cNvPicPr>
          <p:nvPr/>
        </p:nvPicPr>
        <p:blipFill>
          <a:blip r:embed="rId1"/>
          <a:srcRect/>
          <a:stretch>
            <a:fillRect/>
          </a:stretch>
        </p:blipFill>
        <p:spPr bwMode="auto">
          <a:xfrm>
            <a:off x="2771775" y="4292600"/>
            <a:ext cx="4897438" cy="2020888"/>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单件</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type="body" idx="1"/>
          </p:nvPr>
        </p:nvSpPr>
        <p:spPr/>
        <p:txBody>
          <a:bodyPr/>
          <a:lstStyle/>
          <a:p>
            <a:pPr eaLnBrk="1" hangingPunct="1">
              <a:buFontTx/>
              <a:buNone/>
            </a:pPr>
            <a:r>
              <a:rPr lang="en-US" altLang="zh-CN" sz="2400" b="1" dirty="0">
                <a:solidFill>
                  <a:srgbClr val="C00000"/>
                </a:solidFill>
                <a:latin typeface="楷体_GB2312" pitchFamily="49" charset="-122"/>
                <a:ea typeface="楷体_GB2312" pitchFamily="49" charset="-122"/>
              </a:rPr>
              <a:t>(3) </a:t>
            </a:r>
            <a:r>
              <a:rPr lang="zh-CN" altLang="en-US" sz="2400" b="1" dirty="0">
                <a:solidFill>
                  <a:srgbClr val="C00000"/>
                </a:solidFill>
                <a:latin typeface="楷体_GB2312" pitchFamily="49" charset="-122"/>
                <a:ea typeface="楷体_GB2312" pitchFamily="49" charset="-122"/>
              </a:rPr>
              <a:t>结构：</a:t>
            </a:r>
            <a:r>
              <a:rPr lang="zh-CN" altLang="en-US" sz="2400" dirty="0">
                <a:latin typeface="楷体_GB2312" pitchFamily="49" charset="-122"/>
                <a:ea typeface="楷体_GB2312" pitchFamily="49" charset="-122"/>
              </a:rPr>
              <a:t>单件模式的结构如图所示。</a:t>
            </a:r>
            <a:endParaRPr lang="zh-CN" altLang="en-US" sz="2400" dirty="0">
              <a:latin typeface="楷体_GB2312" pitchFamily="49" charset="-122"/>
              <a:ea typeface="楷体_GB2312" pitchFamily="49" charset="-122"/>
            </a:endParaRPr>
          </a:p>
        </p:txBody>
      </p:sp>
      <p:pic>
        <p:nvPicPr>
          <p:cNvPr id="72708" name="Picture 4"/>
          <p:cNvPicPr>
            <a:picLocks noChangeAspect="1" noChangeArrowheads="1"/>
          </p:cNvPicPr>
          <p:nvPr/>
        </p:nvPicPr>
        <p:blipFill>
          <a:blip r:embed="rId1"/>
          <a:srcRect/>
          <a:stretch>
            <a:fillRect/>
          </a:stretch>
        </p:blipFill>
        <p:spPr bwMode="auto">
          <a:xfrm>
            <a:off x="1835150" y="2565400"/>
            <a:ext cx="5976938" cy="2306638"/>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609600" y="3635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单件</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body" idx="1"/>
          </p:nvPr>
        </p:nvSpPr>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(4) </a:t>
            </a:r>
            <a:r>
              <a:rPr lang="zh-CN" altLang="en-US" sz="2800" b="1" dirty="0">
                <a:solidFill>
                  <a:srgbClr val="C00000"/>
                </a:solidFill>
                <a:latin typeface="宋体" panose="02010600030101010101" pitchFamily="2" charset="-122"/>
                <a:ea typeface="宋体" panose="02010600030101010101" pitchFamily="2" charset="-122"/>
              </a:rPr>
              <a:t>参与者职责</a:t>
            </a:r>
            <a:endParaRPr lang="zh-CN" altLang="en-US" sz="2800" b="1" dirty="0">
              <a:solidFill>
                <a:srgbClr val="C00000"/>
              </a:solidFill>
              <a:latin typeface="宋体" panose="02010600030101010101" pitchFamily="2" charset="-122"/>
              <a:ea typeface="宋体" panose="02010600030101010101" pitchFamily="2" charset="-122"/>
            </a:endParaRPr>
          </a:p>
          <a:p>
            <a:pPr marL="986155" indent="-701675" eaLnBrk="1" hangingPunct="1">
              <a:spcBef>
                <a:spcPts val="1200"/>
              </a:spcBef>
              <a:spcAft>
                <a:spcPts val="600"/>
              </a:spcAft>
              <a:buFontTx/>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 </a:t>
            </a:r>
            <a:r>
              <a:rPr lang="zh-CN" altLang="en-US" sz="2400" dirty="0">
                <a:latin typeface="宋体" panose="02010600030101010101" pitchFamily="2" charset="-122"/>
                <a:ea typeface="宋体" panose="02010600030101010101" pitchFamily="2" charset="-122"/>
              </a:rPr>
              <a:t>单件（</a:t>
            </a:r>
            <a:r>
              <a:rPr lang="en-US" altLang="zh-CN" sz="2400" dirty="0">
                <a:latin typeface="宋体" panose="02010600030101010101" pitchFamily="2" charset="-122"/>
                <a:ea typeface="宋体" panose="02010600030101010101" pitchFamily="2" charset="-122"/>
              </a:rPr>
              <a:t>Singleton</a:t>
            </a:r>
            <a:r>
              <a:rPr lang="zh-CN" altLang="en-US" sz="2400" dirty="0">
                <a:latin typeface="宋体" panose="02010600030101010101" pitchFamily="2" charset="-122"/>
                <a:ea typeface="宋体" panose="02010600030101010101" pitchFamily="2" charset="-122"/>
              </a:rPr>
              <a:t>）：能够创建它唯一的实例；同时定义了一个</a:t>
            </a:r>
            <a:r>
              <a:rPr lang="en-US" altLang="zh-CN" sz="2400" dirty="0">
                <a:latin typeface="宋体" panose="02010600030101010101" pitchFamily="2" charset="-122"/>
                <a:ea typeface="宋体" panose="02010600030101010101" pitchFamily="2" charset="-122"/>
              </a:rPr>
              <a:t>Instance</a:t>
            </a:r>
            <a:r>
              <a:rPr lang="zh-CN" altLang="en-US" sz="2400" dirty="0">
                <a:latin typeface="宋体" panose="02010600030101010101" pitchFamily="2" charset="-122"/>
                <a:ea typeface="宋体" panose="02010600030101010101" pitchFamily="2" charset="-122"/>
              </a:rPr>
              <a:t>操作，允许外部存取它唯一的实例。</a:t>
            </a:r>
            <a:r>
              <a:rPr lang="en-US" altLang="zh-CN" sz="2400" dirty="0">
                <a:latin typeface="宋体" panose="02010600030101010101" pitchFamily="2" charset="-122"/>
                <a:ea typeface="宋体" panose="02010600030101010101" pitchFamily="2" charset="-122"/>
              </a:rPr>
              <a:t>Instance</a:t>
            </a:r>
            <a:r>
              <a:rPr lang="zh-CN" altLang="en-US" sz="2400" dirty="0">
                <a:latin typeface="宋体" panose="02010600030101010101" pitchFamily="2" charset="-122"/>
                <a:ea typeface="宋体" panose="02010600030101010101" pitchFamily="2" charset="-122"/>
              </a:rPr>
              <a:t>是一个静态成员函数</a:t>
            </a:r>
            <a:endParaRPr lang="zh-CN" altLang="en-US" sz="2400" dirty="0">
              <a:latin typeface="宋体" panose="02010600030101010101" pitchFamily="2" charset="-122"/>
              <a:ea typeface="宋体" panose="02010600030101010101" pitchFamily="2" charset="-122"/>
            </a:endParaRPr>
          </a:p>
          <a:p>
            <a:pPr marL="713105" indent="-713105"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(5) </a:t>
            </a:r>
            <a:r>
              <a:rPr lang="zh-CN" altLang="en-US" sz="2800" b="1" dirty="0">
                <a:solidFill>
                  <a:srgbClr val="C00000"/>
                </a:solidFill>
                <a:latin typeface="宋体" panose="02010600030101010101" pitchFamily="2" charset="-122"/>
                <a:ea typeface="宋体" panose="02010600030101010101" pitchFamily="2" charset="-122"/>
              </a:rPr>
              <a:t>协作：</a:t>
            </a:r>
            <a:r>
              <a:rPr lang="zh-CN" altLang="en-US" sz="2800" dirty="0">
                <a:latin typeface="宋体" panose="02010600030101010101" pitchFamily="2" charset="-122"/>
                <a:ea typeface="宋体" panose="02010600030101010101" pitchFamily="2" charset="-122"/>
              </a:rPr>
              <a:t>客户只能通过</a:t>
            </a:r>
            <a:r>
              <a:rPr lang="en-US" altLang="zh-CN" sz="2800" dirty="0">
                <a:latin typeface="宋体" panose="02010600030101010101" pitchFamily="2" charset="-122"/>
                <a:ea typeface="宋体" panose="02010600030101010101" pitchFamily="2" charset="-122"/>
              </a:rPr>
              <a:t>Singleton</a:t>
            </a:r>
            <a:r>
              <a:rPr lang="zh-CN" altLang="en-US" sz="2800" dirty="0">
                <a:latin typeface="宋体" panose="02010600030101010101" pitchFamily="2" charset="-122"/>
                <a:ea typeface="宋体" panose="02010600030101010101" pitchFamily="2" charset="-122"/>
              </a:rPr>
              <a:t>的</a:t>
            </a:r>
            <a:r>
              <a:rPr lang="en-US" altLang="zh-CN" sz="2800" dirty="0">
                <a:latin typeface="宋体" panose="02010600030101010101" pitchFamily="2" charset="-122"/>
                <a:ea typeface="宋体" panose="02010600030101010101" pitchFamily="2" charset="-122"/>
              </a:rPr>
              <a:t>Instance() </a:t>
            </a:r>
            <a:r>
              <a:rPr lang="zh-CN" altLang="en-US" sz="2800" dirty="0">
                <a:latin typeface="宋体" panose="02010600030101010101" pitchFamily="2" charset="-122"/>
                <a:ea typeface="宋体" panose="02010600030101010101" pitchFamily="2" charset="-122"/>
              </a:rPr>
              <a:t>存取这唯一的实例。</a:t>
            </a:r>
            <a:endParaRPr lang="zh-CN" altLang="en-US" sz="28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单件</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28596" y="1428736"/>
            <a:ext cx="8229600" cy="1143000"/>
          </a:xfrm>
        </p:spPr>
        <p:txBody>
          <a:bodyPr/>
          <a:lstStyle/>
          <a:p>
            <a:r>
              <a:rPr lang="zh-CN" altLang="en-US" sz="3600" dirty="0">
                <a:solidFill>
                  <a:srgbClr val="C00000"/>
                </a:solidFill>
                <a:latin typeface="宋体" panose="02010600030101010101" pitchFamily="2" charset="-122"/>
                <a:ea typeface="宋体" panose="02010600030101010101" pitchFamily="2" charset="-122"/>
              </a:rPr>
              <a:t>结构</a:t>
            </a:r>
            <a:r>
              <a:rPr lang="en-US" altLang="en-US" sz="3600" dirty="0" err="1">
                <a:solidFill>
                  <a:srgbClr val="C00000"/>
                </a:solidFill>
                <a:latin typeface="宋体" panose="02010600030101010101" pitchFamily="2" charset="-122"/>
                <a:ea typeface="宋体" panose="02010600030101010101" pitchFamily="2" charset="-122"/>
              </a:rPr>
              <a:t>模式</a:t>
            </a:r>
            <a:r>
              <a:rPr lang="zh-CN" altLang="en-US" sz="3600" dirty="0">
                <a:solidFill>
                  <a:srgbClr val="C00000"/>
                </a:solidFill>
                <a:latin typeface="宋体" panose="02010600030101010101" pitchFamily="2" charset="-122"/>
                <a:ea typeface="宋体" panose="02010600030101010101" pitchFamily="2" charset="-122"/>
              </a:rPr>
              <a:t> </a:t>
            </a:r>
            <a:r>
              <a:rPr lang="en-US" altLang="zh-CN" sz="3600" dirty="0">
                <a:solidFill>
                  <a:srgbClr val="C00000"/>
                </a:solidFill>
                <a:latin typeface="宋体" panose="02010600030101010101" pitchFamily="2" charset="-122"/>
                <a:ea typeface="宋体" panose="02010600030101010101" pitchFamily="2" charset="-122"/>
              </a:rPr>
              <a:t>– Facade</a:t>
            </a:r>
            <a:r>
              <a:rPr lang="zh-CN" altLang="en-US" sz="3600" dirty="0">
                <a:solidFill>
                  <a:srgbClr val="C00000"/>
                </a:solidFill>
                <a:latin typeface="宋体" panose="02010600030101010101" pitchFamily="2" charset="-122"/>
                <a:ea typeface="宋体" panose="02010600030101010101" pitchFamily="2" charset="-122"/>
              </a:rPr>
              <a:t>（门面模式）</a:t>
            </a:r>
            <a:endParaRPr lang="zh-CN" altLang="en-US" sz="3600" dirty="0">
              <a:solidFill>
                <a:srgbClr val="C00000"/>
              </a:solidFill>
              <a:latin typeface="宋体" panose="02010600030101010101" pitchFamily="2" charset="-122"/>
              <a:ea typeface="宋体" panose="02010600030101010101" pitchFamily="2" charset="-122"/>
            </a:endParaRPr>
          </a:p>
        </p:txBody>
      </p:sp>
      <p:sp>
        <p:nvSpPr>
          <p:cNvPr id="6" name="灯片编号占位符 4"/>
          <p:cNvSpPr>
            <a:spLocks noGrp="1"/>
          </p:cNvSpPr>
          <p:nvPr>
            <p:ph type="sldNum" sz="quarter" idx="12"/>
          </p:nvPr>
        </p:nvSpPr>
        <p:spPr/>
        <p:txBody>
          <a:bodyPr/>
          <a:lstStyle/>
          <a:p>
            <a:pPr>
              <a:defRPr/>
            </a:pPr>
            <a:r>
              <a:rPr lang="zh-CN" altLang="en-US"/>
              <a:t>第 </a:t>
            </a:r>
            <a:fld id="{69DBBE07-EE40-4BED-A03A-79EBDE5CFC0F}" type="slidenum">
              <a:rPr lang="zh-CN" altLang="en-US"/>
            </a:fld>
            <a:r>
              <a:rPr lang="zh-CN" altLang="en-US"/>
              <a:t> 页</a:t>
            </a:r>
            <a:endParaRPr lang="zh-CN" altLang="en-US"/>
          </a:p>
        </p:txBody>
      </p:sp>
      <p:grpSp>
        <p:nvGrpSpPr>
          <p:cNvPr id="7" name="组合 6"/>
          <p:cNvGrpSpPr/>
          <p:nvPr/>
        </p:nvGrpSpPr>
        <p:grpSpPr>
          <a:xfrm>
            <a:off x="1331913" y="2471756"/>
            <a:ext cx="6224587" cy="3671888"/>
            <a:chOff x="1331913" y="1628775"/>
            <a:chExt cx="6224587" cy="3671888"/>
          </a:xfrm>
        </p:grpSpPr>
        <p:sp>
          <p:nvSpPr>
            <p:cNvPr id="527364" name="AutoShape 4"/>
            <p:cNvSpPr>
              <a:spLocks noChangeArrowheads="1"/>
            </p:cNvSpPr>
            <p:nvPr/>
          </p:nvSpPr>
          <p:spPr bwMode="auto">
            <a:xfrm>
              <a:off x="1331913" y="1628775"/>
              <a:ext cx="6224587" cy="3671888"/>
            </a:xfrm>
            <a:prstGeom prst="roundRect">
              <a:avLst>
                <a:gd name="adj" fmla="val 16667"/>
              </a:avLst>
            </a:prstGeom>
            <a:gradFill rotWithShape="1">
              <a:gsLst>
                <a:gs pos="0">
                  <a:srgbClr val="99CCFF">
                    <a:gamma/>
                    <a:tint val="0"/>
                    <a:invGamma/>
                  </a:srgbClr>
                </a:gs>
                <a:gs pos="100000">
                  <a:srgbClr val="99CCFF"/>
                </a:gs>
              </a:gsLst>
              <a:lin ang="2700000" scaled="1"/>
            </a:gra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a:latin typeface="Verdana" panose="020B0604030504040204" pitchFamily="34" charset="0"/>
                <a:ea typeface="宋体" panose="02010600030101010101" pitchFamily="2" charset="-122"/>
              </a:endParaRPr>
            </a:p>
          </p:txBody>
        </p:sp>
        <p:sp>
          <p:nvSpPr>
            <p:cNvPr id="527365" name="Text Box 5"/>
            <p:cNvSpPr txBox="1">
              <a:spLocks noChangeArrowheads="1"/>
            </p:cNvSpPr>
            <p:nvPr/>
          </p:nvSpPr>
          <p:spPr bwMode="auto">
            <a:xfrm>
              <a:off x="1724025" y="1728788"/>
              <a:ext cx="5553075" cy="3508375"/>
            </a:xfrm>
            <a:prstGeom prst="rect">
              <a:avLst/>
            </a:prstGeom>
            <a:noFill/>
            <a:ln w="9525">
              <a:noFill/>
              <a:miter lim="800000"/>
            </a:ln>
            <a:effectLst/>
          </p:spPr>
          <p:txBody>
            <a:bodyPr>
              <a:spAutoFit/>
            </a:bodyPr>
            <a:lstStyle/>
            <a:p>
              <a:pPr eaLnBrk="0" hangingPunct="0">
                <a:defRPr/>
              </a:pP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外部与一个子系统的通信必须通过一个统一的门面对象进行。门面模式提供一个高层次的接口，使得子系统更易于使用。每一个子系统只有一个门面类，而且此门面类只有一个实例，也就是说它是一个单例模式。但整个系统可以有多个门面类。  </a:t>
              </a:r>
              <a:endPar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外观</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28596" y="1357298"/>
            <a:ext cx="8229600" cy="1143000"/>
          </a:xfrm>
        </p:spPr>
        <p:txBody>
          <a:bodyPr/>
          <a:lstStyle/>
          <a:p>
            <a:r>
              <a:rPr lang="zh-CN" altLang="en-US" sz="3600" dirty="0">
                <a:solidFill>
                  <a:srgbClr val="C00000"/>
                </a:solidFill>
                <a:latin typeface="宋体" panose="02010600030101010101" pitchFamily="2" charset="-122"/>
                <a:ea typeface="宋体" panose="02010600030101010101" pitchFamily="2" charset="-122"/>
              </a:rPr>
              <a:t>结构</a:t>
            </a:r>
            <a:r>
              <a:rPr lang="en-US" altLang="en-US" sz="3600" dirty="0" err="1">
                <a:solidFill>
                  <a:srgbClr val="C00000"/>
                </a:solidFill>
                <a:latin typeface="宋体" panose="02010600030101010101" pitchFamily="2" charset="-122"/>
                <a:ea typeface="宋体" panose="02010600030101010101" pitchFamily="2" charset="-122"/>
              </a:rPr>
              <a:t>模式</a:t>
            </a:r>
            <a:r>
              <a:rPr lang="zh-CN" altLang="en-US" sz="3600" dirty="0">
                <a:solidFill>
                  <a:srgbClr val="C00000"/>
                </a:solidFill>
                <a:latin typeface="宋体" panose="02010600030101010101" pitchFamily="2" charset="-122"/>
                <a:ea typeface="宋体" panose="02010600030101010101" pitchFamily="2" charset="-122"/>
              </a:rPr>
              <a:t> </a:t>
            </a:r>
            <a:r>
              <a:rPr lang="en-US" altLang="zh-CN" sz="3600" dirty="0">
                <a:solidFill>
                  <a:srgbClr val="C00000"/>
                </a:solidFill>
                <a:latin typeface="宋体" panose="02010600030101010101" pitchFamily="2" charset="-122"/>
                <a:ea typeface="宋体" panose="02010600030101010101" pitchFamily="2" charset="-122"/>
              </a:rPr>
              <a:t>– Facade</a:t>
            </a:r>
            <a:r>
              <a:rPr lang="zh-CN" altLang="en-US" sz="3600" dirty="0">
                <a:solidFill>
                  <a:srgbClr val="C00000"/>
                </a:solidFill>
                <a:latin typeface="宋体" panose="02010600030101010101" pitchFamily="2" charset="-122"/>
                <a:ea typeface="宋体" panose="02010600030101010101" pitchFamily="2" charset="-122"/>
              </a:rPr>
              <a:t>（外观模式）</a:t>
            </a:r>
            <a:endParaRPr lang="zh-CN" altLang="en-US" sz="3600" dirty="0">
              <a:solidFill>
                <a:srgbClr val="C00000"/>
              </a:solidFill>
              <a:latin typeface="宋体" panose="02010600030101010101" pitchFamily="2" charset="-122"/>
              <a:ea typeface="宋体" panose="02010600030101010101" pitchFamily="2" charset="-122"/>
            </a:endParaRPr>
          </a:p>
        </p:txBody>
      </p:sp>
      <p:sp>
        <p:nvSpPr>
          <p:cNvPr id="6" name="灯片编号占位符 4"/>
          <p:cNvSpPr>
            <a:spLocks noGrp="1"/>
          </p:cNvSpPr>
          <p:nvPr>
            <p:ph type="sldNum" sz="quarter" idx="12"/>
          </p:nvPr>
        </p:nvSpPr>
        <p:spPr/>
        <p:txBody>
          <a:bodyPr/>
          <a:lstStyle/>
          <a:p>
            <a:pPr>
              <a:defRPr/>
            </a:pPr>
            <a:r>
              <a:rPr lang="zh-CN" altLang="en-US"/>
              <a:t>第 </a:t>
            </a:r>
            <a:fld id="{462F4FE5-7715-4051-B735-843FBE78C2E9}" type="slidenum">
              <a:rPr lang="zh-CN" altLang="en-US"/>
            </a:fld>
            <a:r>
              <a:rPr lang="zh-CN" altLang="en-US"/>
              <a:t> 页</a:t>
            </a:r>
            <a:endParaRPr lang="zh-CN" altLang="en-US"/>
          </a:p>
        </p:txBody>
      </p:sp>
      <p:grpSp>
        <p:nvGrpSpPr>
          <p:cNvPr id="7" name="组合 6"/>
          <p:cNvGrpSpPr/>
          <p:nvPr/>
        </p:nvGrpSpPr>
        <p:grpSpPr>
          <a:xfrm>
            <a:off x="1331913" y="2357430"/>
            <a:ext cx="6669111" cy="3929090"/>
            <a:chOff x="1331913" y="1557338"/>
            <a:chExt cx="6669111" cy="4248150"/>
          </a:xfrm>
        </p:grpSpPr>
        <p:sp>
          <p:nvSpPr>
            <p:cNvPr id="528388" name="AutoShape 4"/>
            <p:cNvSpPr>
              <a:spLocks noChangeArrowheads="1"/>
            </p:cNvSpPr>
            <p:nvPr/>
          </p:nvSpPr>
          <p:spPr bwMode="auto">
            <a:xfrm>
              <a:off x="1331913" y="1557338"/>
              <a:ext cx="6669111" cy="4248150"/>
            </a:xfrm>
            <a:prstGeom prst="roundRect">
              <a:avLst>
                <a:gd name="adj" fmla="val 16667"/>
              </a:avLst>
            </a:prstGeom>
            <a:gradFill rotWithShape="1">
              <a:gsLst>
                <a:gs pos="0">
                  <a:srgbClr val="99CCFF">
                    <a:gamma/>
                    <a:tint val="0"/>
                    <a:invGamma/>
                  </a:srgbClr>
                </a:gs>
                <a:gs pos="100000">
                  <a:srgbClr val="99CCFF"/>
                </a:gs>
              </a:gsLst>
              <a:lin ang="2700000" scaled="1"/>
            </a:gra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a:latin typeface="Verdana" panose="020B0604030504040204" pitchFamily="34" charset="0"/>
                <a:ea typeface="宋体" panose="02010600030101010101" pitchFamily="2" charset="-122"/>
              </a:endParaRPr>
            </a:p>
          </p:txBody>
        </p:sp>
        <p:sp>
          <p:nvSpPr>
            <p:cNvPr id="528389" name="Text Box 5"/>
            <p:cNvSpPr txBox="1">
              <a:spLocks noChangeArrowheads="1"/>
            </p:cNvSpPr>
            <p:nvPr/>
          </p:nvSpPr>
          <p:spPr bwMode="auto">
            <a:xfrm>
              <a:off x="1714480" y="1943533"/>
              <a:ext cx="6134123" cy="3539430"/>
            </a:xfrm>
            <a:prstGeom prst="rect">
              <a:avLst/>
            </a:prstGeom>
            <a:noFill/>
            <a:ln w="9525">
              <a:noFill/>
              <a:miter lim="800000"/>
            </a:ln>
            <a:effectLst/>
          </p:spPr>
          <p:txBody>
            <a:bodyPr wrap="square">
              <a:spAutoFit/>
            </a:bodyPr>
            <a:lstStyle/>
            <a:p>
              <a:pPr eaLnBrk="0" hangingPunct="0">
                <a:defRPr/>
              </a:pP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我有一个专业的</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Canon</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相机，我就喜欢自己手动调光圈、快门，这样照出来的照片才专业，但</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MM</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可不懂这些，教了半天也不会。幸好相机有</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Facade</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设计模式，把相机调整到自动档，只要对准目标按快门就行了，一切由相机自动调整，这样</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MM</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也可以用这个相机给我拍张照片了。  </a:t>
              </a:r>
              <a:endPar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外观</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p:txBody>
          <a:bodyPr/>
          <a:lstStyle/>
          <a:p>
            <a:pPr eaLnBrk="1" hangingPunct="1">
              <a:buFontTx/>
              <a:buNone/>
            </a:pPr>
            <a:r>
              <a:rPr lang="en-US" altLang="zh-CN" sz="2400" b="1" dirty="0">
                <a:solidFill>
                  <a:srgbClr val="C00000"/>
                </a:solidFill>
                <a:latin typeface="楷体_GB2312" pitchFamily="49" charset="-122"/>
                <a:ea typeface="楷体_GB2312" pitchFamily="49" charset="-122"/>
              </a:rPr>
              <a:t>(1) </a:t>
            </a:r>
            <a:r>
              <a:rPr lang="zh-CN" altLang="en-US" sz="2400" b="1" dirty="0">
                <a:solidFill>
                  <a:srgbClr val="C00000"/>
                </a:solidFill>
                <a:latin typeface="楷体_GB2312" pitchFamily="49" charset="-122"/>
                <a:ea typeface="楷体_GB2312" pitchFamily="49" charset="-122"/>
              </a:rPr>
              <a:t>目的：</a:t>
            </a:r>
            <a:r>
              <a:rPr lang="zh-CN" altLang="en-US" sz="2400" dirty="0">
                <a:latin typeface="楷体_GB2312" pitchFamily="49" charset="-122"/>
                <a:ea typeface="楷体_GB2312" pitchFamily="49" charset="-122"/>
              </a:rPr>
              <a:t>给子系统中的一组接口提供一套统一的高层界面，使得子系统更容易使用。</a:t>
            </a:r>
            <a:endParaRPr lang="zh-CN" altLang="en-US" sz="2400" dirty="0">
              <a:latin typeface="楷体_GB2312" pitchFamily="49" charset="-122"/>
              <a:ea typeface="楷体_GB2312" pitchFamily="49" charset="-122"/>
            </a:endParaRPr>
          </a:p>
          <a:p>
            <a:pPr eaLnBrk="1" hangingPunct="1">
              <a:buFontTx/>
              <a:buNone/>
            </a:pPr>
            <a:r>
              <a:rPr lang="en-US" altLang="zh-CN" sz="2400" b="1" dirty="0">
                <a:solidFill>
                  <a:srgbClr val="C00000"/>
                </a:solidFill>
                <a:latin typeface="楷体_GB2312" pitchFamily="49" charset="-122"/>
                <a:ea typeface="楷体_GB2312" pitchFamily="49" charset="-122"/>
              </a:rPr>
              <a:t>(2) </a:t>
            </a:r>
            <a:r>
              <a:rPr lang="zh-CN" altLang="en-US" sz="2400" b="1" dirty="0">
                <a:solidFill>
                  <a:srgbClr val="C00000"/>
                </a:solidFill>
                <a:latin typeface="楷体_GB2312" pitchFamily="49" charset="-122"/>
                <a:ea typeface="楷体_GB2312" pitchFamily="49" charset="-122"/>
              </a:rPr>
              <a:t>思路：</a:t>
            </a:r>
            <a:r>
              <a:rPr lang="zh-CN" altLang="en-US" sz="2400" dirty="0">
                <a:latin typeface="楷体_GB2312" pitchFamily="49" charset="-122"/>
                <a:ea typeface="楷体_GB2312" pitchFamily="49" charset="-122"/>
              </a:rPr>
              <a:t>将系统划分为若干子系统，虽然可以降低整体的复杂性，但还需设法降低子系统之间的通信和相互的依赖性。一种方法就是引进一个外观（</a:t>
            </a:r>
            <a:r>
              <a:rPr lang="en-US" altLang="zh-CN" sz="2400" dirty="0">
                <a:latin typeface="楷体_GB2312" pitchFamily="49" charset="-122"/>
                <a:ea typeface="楷体_GB2312" pitchFamily="49" charset="-122"/>
              </a:rPr>
              <a:t>facade</a:t>
            </a:r>
            <a:r>
              <a:rPr lang="zh-CN" altLang="en-US" sz="2400" dirty="0">
                <a:latin typeface="楷体_GB2312" pitchFamily="49" charset="-122"/>
                <a:ea typeface="楷体_GB2312" pitchFamily="49" charset="-122"/>
              </a:rPr>
              <a:t>）对象，为子系统内各种设施提供一个简单的单一界面。 </a:t>
            </a:r>
            <a:endParaRPr lang="zh-CN" altLang="en-US" sz="2400" dirty="0">
              <a:latin typeface="楷体_GB2312" pitchFamily="49" charset="-122"/>
              <a:ea typeface="楷体_GB2312" pitchFamily="49" charset="-122"/>
            </a:endParaRPr>
          </a:p>
        </p:txBody>
      </p:sp>
      <p:pic>
        <p:nvPicPr>
          <p:cNvPr id="74756" name="Picture 4" descr="未标题-30"/>
          <p:cNvPicPr>
            <a:picLocks noChangeAspect="1" noChangeArrowheads="1"/>
          </p:cNvPicPr>
          <p:nvPr/>
        </p:nvPicPr>
        <p:blipFill>
          <a:blip r:embed="rId1"/>
          <a:srcRect/>
          <a:stretch>
            <a:fillRect/>
          </a:stretch>
        </p:blipFill>
        <p:spPr bwMode="auto">
          <a:xfrm>
            <a:off x="1908175" y="4076700"/>
            <a:ext cx="5111750" cy="192405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外观</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body" idx="1"/>
          </p:nvPr>
        </p:nvSpPr>
        <p:spPr>
          <a:xfrm>
            <a:off x="428596" y="1571612"/>
            <a:ext cx="8229600" cy="4525963"/>
          </a:xfrm>
        </p:spPr>
        <p:txBody>
          <a:bodyPr/>
          <a:lstStyle/>
          <a:p>
            <a:pPr eaLnBrk="1" hangingPunct="1">
              <a:buFontTx/>
              <a:buNone/>
            </a:pPr>
            <a:r>
              <a:rPr lang="en-US" altLang="zh-CN" sz="2800" b="1" dirty="0">
                <a:solidFill>
                  <a:srgbClr val="C00000"/>
                </a:solidFill>
                <a:latin typeface="楷体_GB2312" pitchFamily="49" charset="-122"/>
                <a:ea typeface="楷体_GB2312" pitchFamily="49" charset="-122"/>
              </a:rPr>
              <a:t>(3) </a:t>
            </a:r>
            <a:r>
              <a:rPr lang="zh-CN" altLang="en-US" sz="2800" b="1" dirty="0">
                <a:solidFill>
                  <a:srgbClr val="C00000"/>
                </a:solidFill>
                <a:latin typeface="楷体_GB2312" pitchFamily="49" charset="-122"/>
                <a:ea typeface="楷体_GB2312" pitchFamily="49" charset="-122"/>
              </a:rPr>
              <a:t>结构：</a:t>
            </a:r>
            <a:r>
              <a:rPr lang="zh-CN" altLang="en-US" sz="2800" dirty="0">
                <a:latin typeface="楷体_GB2312" pitchFamily="49" charset="-122"/>
                <a:ea typeface="楷体_GB2312" pitchFamily="49" charset="-122"/>
              </a:rPr>
              <a:t>外观模式的结构如图所示。</a:t>
            </a:r>
            <a:endParaRPr lang="zh-CN" altLang="en-US" sz="2800" dirty="0">
              <a:latin typeface="楷体_GB2312" pitchFamily="49" charset="-122"/>
              <a:ea typeface="楷体_GB2312" pitchFamily="49" charset="-122"/>
            </a:endParaRPr>
          </a:p>
        </p:txBody>
      </p:sp>
      <p:pic>
        <p:nvPicPr>
          <p:cNvPr id="75780" name="Picture 4" descr="未标题-32"/>
          <p:cNvPicPr>
            <a:picLocks noChangeAspect="1" noChangeArrowheads="1"/>
          </p:cNvPicPr>
          <p:nvPr/>
        </p:nvPicPr>
        <p:blipFill>
          <a:blip r:embed="rId1"/>
          <a:srcRect/>
          <a:stretch>
            <a:fillRect/>
          </a:stretch>
        </p:blipFill>
        <p:spPr bwMode="auto">
          <a:xfrm>
            <a:off x="1835150" y="2565400"/>
            <a:ext cx="5184775" cy="2252663"/>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外观</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p:txBody>
          <a:bodyPr/>
          <a:lstStyle/>
          <a:p>
            <a:pPr eaLnBrk="1" hangingPunct="1">
              <a:buFontTx/>
              <a:buNone/>
            </a:pPr>
            <a:r>
              <a:rPr lang="en-US" altLang="zh-CN" sz="2400" b="1" dirty="0">
                <a:solidFill>
                  <a:srgbClr val="C00000"/>
                </a:solidFill>
                <a:latin typeface="楷体_GB2312" pitchFamily="49" charset="-122"/>
                <a:ea typeface="楷体_GB2312" pitchFamily="49" charset="-122"/>
              </a:rPr>
              <a:t>(4)</a:t>
            </a:r>
            <a:r>
              <a:rPr lang="zh-CN" altLang="en-US" sz="2400" b="1" dirty="0">
                <a:solidFill>
                  <a:srgbClr val="C00000"/>
                </a:solidFill>
                <a:latin typeface="楷体_GB2312" pitchFamily="49" charset="-122"/>
                <a:ea typeface="楷体_GB2312" pitchFamily="49" charset="-122"/>
              </a:rPr>
              <a:t>参与者职责</a:t>
            </a:r>
            <a:endParaRPr lang="zh-CN" altLang="en-US" sz="2400" b="1" dirty="0">
              <a:solidFill>
                <a:srgbClr val="C00000"/>
              </a:solidFill>
              <a:latin typeface="楷体_GB2312" pitchFamily="49" charset="-122"/>
              <a:ea typeface="楷体_GB2312" pitchFamily="49" charset="-122"/>
            </a:endParaRPr>
          </a:p>
          <a:p>
            <a:pPr marL="808355" indent="-523875" eaLnBrk="1" hangingPunct="1">
              <a:buFontTx/>
              <a:buNone/>
            </a:pPr>
            <a:r>
              <a:rPr lang="zh-CN" altLang="en-US" sz="24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a)</a:t>
            </a:r>
            <a:r>
              <a:rPr lang="zh-CN" altLang="en-US" sz="2200" dirty="0">
                <a:latin typeface="楷体_GB2312" pitchFamily="49" charset="-122"/>
                <a:ea typeface="楷体_GB2312" pitchFamily="49" charset="-122"/>
              </a:rPr>
              <a:t>外观（</a:t>
            </a:r>
            <a:r>
              <a:rPr lang="en-US" altLang="zh-CN" sz="2200" dirty="0">
                <a:latin typeface="楷体_GB2312" pitchFamily="49" charset="-122"/>
                <a:ea typeface="楷体_GB2312" pitchFamily="49" charset="-122"/>
              </a:rPr>
              <a:t>Fa</a:t>
            </a:r>
            <a:r>
              <a:rPr lang="en-US" altLang="zh-CN" sz="2200" dirty="0">
                <a:ea typeface="楷体_GB2312" pitchFamily="49" charset="-122"/>
              </a:rPr>
              <a:t>ç</a:t>
            </a:r>
            <a:r>
              <a:rPr lang="en-US" altLang="zh-CN" sz="2200" dirty="0">
                <a:latin typeface="楷体_GB2312" pitchFamily="49" charset="-122"/>
                <a:ea typeface="楷体_GB2312" pitchFamily="49" charset="-122"/>
              </a:rPr>
              <a:t>ade</a:t>
            </a:r>
            <a:r>
              <a:rPr lang="zh-CN" altLang="en-US" sz="2200" dirty="0">
                <a:latin typeface="楷体_GB2312" pitchFamily="49" charset="-122"/>
                <a:ea typeface="楷体_GB2312" pitchFamily="49" charset="-122"/>
              </a:rPr>
              <a:t>）：知道子系统中哪个类负责处理哪种信息；并负责把外界输入的信息转交给适当的子系统对象。</a:t>
            </a:r>
            <a:endParaRPr lang="zh-CN" altLang="en-US" sz="2200" dirty="0">
              <a:latin typeface="楷体_GB2312" pitchFamily="49" charset="-122"/>
              <a:ea typeface="楷体_GB2312" pitchFamily="49" charset="-122"/>
            </a:endParaRPr>
          </a:p>
          <a:p>
            <a:pPr marL="808355" indent="-523875" eaLnBrk="1" hangingPunct="1">
              <a:buFontTx/>
              <a:buNone/>
            </a:pPr>
            <a:r>
              <a:rPr lang="zh-CN" altLang="en-US" sz="2200" dirty="0">
                <a:latin typeface="楷体_GB2312" pitchFamily="49" charset="-122"/>
                <a:ea typeface="楷体_GB2312" pitchFamily="49" charset="-122"/>
              </a:rPr>
              <a:t> </a:t>
            </a:r>
            <a:r>
              <a:rPr lang="en-US" altLang="zh-CN" sz="2200" dirty="0">
                <a:latin typeface="楷体_GB2312" pitchFamily="49" charset="-122"/>
                <a:ea typeface="楷体_GB2312" pitchFamily="49" charset="-122"/>
              </a:rPr>
              <a:t>b)</a:t>
            </a:r>
            <a:r>
              <a:rPr lang="zh-CN" altLang="en-US" sz="2200" dirty="0">
                <a:latin typeface="楷体_GB2312" pitchFamily="49" charset="-122"/>
                <a:ea typeface="楷体_GB2312" pitchFamily="49" charset="-122"/>
              </a:rPr>
              <a:t>子系统中的类（</a:t>
            </a:r>
            <a:r>
              <a:rPr lang="en-US" altLang="zh-CN" sz="2200" dirty="0">
                <a:latin typeface="楷体_GB2312" pitchFamily="49" charset="-122"/>
                <a:ea typeface="楷体_GB2312" pitchFamily="49" charset="-122"/>
              </a:rPr>
              <a:t>subsystem classes</a:t>
            </a:r>
            <a:r>
              <a:rPr lang="zh-CN" altLang="en-US" sz="2200" dirty="0">
                <a:latin typeface="楷体_GB2312" pitchFamily="49" charset="-122"/>
                <a:ea typeface="楷体_GB2312" pitchFamily="49" charset="-122"/>
              </a:rPr>
              <a:t>）：实现子系统的功能；处理</a:t>
            </a:r>
            <a:r>
              <a:rPr lang="en-US" altLang="zh-CN" sz="2200" dirty="0">
                <a:latin typeface="楷体_GB2312" pitchFamily="49" charset="-122"/>
                <a:ea typeface="楷体_GB2312" pitchFamily="49" charset="-122"/>
              </a:rPr>
              <a:t>Facade</a:t>
            </a:r>
            <a:r>
              <a:rPr lang="zh-CN" altLang="en-US" sz="2200" dirty="0">
                <a:latin typeface="楷体_GB2312" pitchFamily="49" charset="-122"/>
                <a:ea typeface="楷体_GB2312" pitchFamily="49" charset="-122"/>
              </a:rPr>
              <a:t>对象分派的工作；如果不受</a:t>
            </a:r>
            <a:r>
              <a:rPr lang="en-US" altLang="zh-CN" sz="2200" dirty="0">
                <a:latin typeface="楷体_GB2312" pitchFamily="49" charset="-122"/>
                <a:ea typeface="楷体_GB2312" pitchFamily="49" charset="-122"/>
              </a:rPr>
              <a:t>Facade</a:t>
            </a:r>
            <a:r>
              <a:rPr lang="zh-CN" altLang="en-US" sz="2200" dirty="0">
                <a:latin typeface="楷体_GB2312" pitchFamily="49" charset="-122"/>
                <a:ea typeface="楷体_GB2312" pitchFamily="49" charset="-122"/>
              </a:rPr>
              <a:t>的控制，则也不会有返回</a:t>
            </a:r>
            <a:r>
              <a:rPr lang="en-US" altLang="zh-CN" sz="2200" dirty="0">
                <a:latin typeface="楷体_GB2312" pitchFamily="49" charset="-122"/>
                <a:ea typeface="楷体_GB2312" pitchFamily="49" charset="-122"/>
              </a:rPr>
              <a:t>Facade</a:t>
            </a:r>
            <a:r>
              <a:rPr lang="zh-CN" altLang="en-US" sz="2200" dirty="0">
                <a:latin typeface="楷体_GB2312" pitchFamily="49" charset="-122"/>
                <a:ea typeface="楷体_GB2312" pitchFamily="49" charset="-122"/>
              </a:rPr>
              <a:t>的引用存在。</a:t>
            </a:r>
            <a:endParaRPr lang="zh-CN" altLang="en-US" sz="2200" dirty="0">
              <a:latin typeface="楷体_GB2312" pitchFamily="49" charset="-122"/>
              <a:ea typeface="楷体_GB2312" pitchFamily="49" charset="-122"/>
            </a:endParaRPr>
          </a:p>
          <a:p>
            <a:pPr eaLnBrk="1" hangingPunct="1">
              <a:buFontTx/>
              <a:buNone/>
            </a:pPr>
            <a:r>
              <a:rPr lang="en-US" altLang="zh-CN" sz="2400" b="1" dirty="0">
                <a:solidFill>
                  <a:srgbClr val="C00000"/>
                </a:solidFill>
                <a:latin typeface="楷体_GB2312" pitchFamily="49" charset="-122"/>
                <a:ea typeface="楷体_GB2312" pitchFamily="49" charset="-122"/>
              </a:rPr>
              <a:t>(5)</a:t>
            </a:r>
            <a:r>
              <a:rPr lang="zh-CN" altLang="en-US" sz="2400" b="1" dirty="0">
                <a:solidFill>
                  <a:srgbClr val="C00000"/>
                </a:solidFill>
                <a:latin typeface="楷体_GB2312" pitchFamily="49" charset="-122"/>
                <a:ea typeface="楷体_GB2312" pitchFamily="49" charset="-122"/>
              </a:rPr>
              <a:t>协作：</a:t>
            </a:r>
            <a:endParaRPr lang="en-US" altLang="zh-CN" sz="2400" b="1" dirty="0">
              <a:solidFill>
                <a:srgbClr val="C00000"/>
              </a:solidFill>
              <a:latin typeface="楷体_GB2312" pitchFamily="49" charset="-122"/>
              <a:ea typeface="楷体_GB2312" pitchFamily="49" charset="-122"/>
            </a:endParaRPr>
          </a:p>
          <a:p>
            <a:pPr marL="82550" indent="452755" eaLnBrk="1" hangingPunct="1">
              <a:buFontTx/>
              <a:buNone/>
            </a:pPr>
            <a:r>
              <a:rPr lang="zh-CN" altLang="en-US" sz="2400" dirty="0">
                <a:latin typeface="楷体_GB2312" pitchFamily="49" charset="-122"/>
                <a:ea typeface="楷体_GB2312" pitchFamily="49" charset="-122"/>
              </a:rPr>
              <a:t>使用</a:t>
            </a:r>
            <a:r>
              <a:rPr lang="en-US" altLang="zh-CN" sz="2400" dirty="0">
                <a:latin typeface="楷体_GB2312" pitchFamily="49" charset="-122"/>
                <a:ea typeface="楷体_GB2312" pitchFamily="49" charset="-122"/>
              </a:rPr>
              <a:t>Facade</a:t>
            </a:r>
            <a:r>
              <a:rPr lang="zh-CN" altLang="en-US" sz="2400" dirty="0">
                <a:latin typeface="楷体_GB2312" pitchFamily="49" charset="-122"/>
                <a:ea typeface="楷体_GB2312" pitchFamily="49" charset="-122"/>
              </a:rPr>
              <a:t>的客户不用直接访问子系统对象。外界想与子系统交互时，把信息传送给</a:t>
            </a:r>
            <a:r>
              <a:rPr lang="en-US" altLang="zh-CN" sz="2400" dirty="0">
                <a:latin typeface="楷体_GB2312" pitchFamily="49" charset="-122"/>
                <a:ea typeface="楷体_GB2312" pitchFamily="49" charset="-122"/>
              </a:rPr>
              <a:t>Facade</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Facade</a:t>
            </a:r>
            <a:r>
              <a:rPr lang="zh-CN" altLang="en-US" sz="2400" dirty="0">
                <a:latin typeface="楷体_GB2312" pitchFamily="49" charset="-122"/>
                <a:ea typeface="楷体_GB2312" pitchFamily="49" charset="-122"/>
              </a:rPr>
              <a:t>再把这些信息转交给适当的子系统对象。虽然实际处理工作是子系统对象在做，但</a:t>
            </a:r>
            <a:r>
              <a:rPr lang="en-US" altLang="zh-CN" sz="2400" dirty="0">
                <a:latin typeface="楷体_GB2312" pitchFamily="49" charset="-122"/>
                <a:ea typeface="楷体_GB2312" pitchFamily="49" charset="-122"/>
              </a:rPr>
              <a:t>Facade</a:t>
            </a:r>
            <a:r>
              <a:rPr lang="zh-CN" altLang="en-US" sz="2400" dirty="0">
                <a:latin typeface="楷体_GB2312" pitchFamily="49" charset="-122"/>
                <a:ea typeface="楷体_GB2312" pitchFamily="49" charset="-122"/>
              </a:rPr>
              <a:t>会居中做接口转换工作。</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外观</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00034" y="1571612"/>
            <a:ext cx="8229600" cy="1143000"/>
          </a:xfrm>
        </p:spPr>
        <p:txBody>
          <a:bodyPr/>
          <a:lstStyle/>
          <a:p>
            <a:r>
              <a:rPr lang="zh-CN" altLang="en-US" sz="3600" dirty="0">
                <a:solidFill>
                  <a:srgbClr val="C00000"/>
                </a:solidFill>
                <a:latin typeface="宋体" panose="02010600030101010101" pitchFamily="2" charset="-122"/>
                <a:ea typeface="宋体" panose="02010600030101010101" pitchFamily="2" charset="-122"/>
              </a:rPr>
              <a:t>结构</a:t>
            </a:r>
            <a:r>
              <a:rPr lang="en-US" altLang="en-US" sz="3600" dirty="0" err="1">
                <a:solidFill>
                  <a:srgbClr val="C00000"/>
                </a:solidFill>
                <a:latin typeface="宋体" panose="02010600030101010101" pitchFamily="2" charset="-122"/>
                <a:ea typeface="宋体" panose="02010600030101010101" pitchFamily="2" charset="-122"/>
              </a:rPr>
              <a:t>模式</a:t>
            </a:r>
            <a:r>
              <a:rPr lang="zh-CN" altLang="en-US" sz="3600" dirty="0">
                <a:solidFill>
                  <a:srgbClr val="C00000"/>
                </a:solidFill>
                <a:latin typeface="宋体" panose="02010600030101010101" pitchFamily="2" charset="-122"/>
                <a:ea typeface="宋体" panose="02010600030101010101" pitchFamily="2" charset="-122"/>
              </a:rPr>
              <a:t> </a:t>
            </a:r>
            <a:r>
              <a:rPr lang="en-US" altLang="zh-CN" sz="3600" dirty="0">
                <a:solidFill>
                  <a:srgbClr val="C00000"/>
                </a:solidFill>
                <a:latin typeface="宋体" panose="02010600030101010101" pitchFamily="2" charset="-122"/>
                <a:ea typeface="宋体" panose="02010600030101010101" pitchFamily="2" charset="-122"/>
              </a:rPr>
              <a:t>– Adapter</a:t>
            </a:r>
            <a:r>
              <a:rPr lang="zh-CN" altLang="en-US" sz="3600" dirty="0">
                <a:solidFill>
                  <a:srgbClr val="C00000"/>
                </a:solidFill>
                <a:latin typeface="宋体" panose="02010600030101010101" pitchFamily="2" charset="-122"/>
                <a:ea typeface="宋体" panose="02010600030101010101" pitchFamily="2" charset="-122"/>
              </a:rPr>
              <a:t>（适配器）</a:t>
            </a:r>
            <a:endParaRPr lang="zh-CN" altLang="en-US" sz="3600" dirty="0">
              <a:solidFill>
                <a:srgbClr val="C00000"/>
              </a:solidFill>
              <a:latin typeface="宋体" panose="02010600030101010101" pitchFamily="2" charset="-122"/>
              <a:ea typeface="宋体" panose="02010600030101010101" pitchFamily="2" charset="-122"/>
            </a:endParaRPr>
          </a:p>
        </p:txBody>
      </p:sp>
      <p:sp>
        <p:nvSpPr>
          <p:cNvPr id="7" name="灯片编号占位符 4"/>
          <p:cNvSpPr>
            <a:spLocks noGrp="1"/>
          </p:cNvSpPr>
          <p:nvPr>
            <p:ph type="sldNum" sz="quarter" idx="12"/>
          </p:nvPr>
        </p:nvSpPr>
        <p:spPr/>
        <p:txBody>
          <a:bodyPr/>
          <a:lstStyle/>
          <a:p>
            <a:pPr>
              <a:defRPr/>
            </a:pPr>
            <a:r>
              <a:rPr lang="zh-CN" altLang="en-US"/>
              <a:t>第 </a:t>
            </a:r>
            <a:fld id="{15A01C72-7D7C-43DC-B87C-5AE95751B8AF}" type="slidenum">
              <a:rPr lang="zh-CN" altLang="en-US"/>
            </a:fld>
            <a:r>
              <a:rPr lang="zh-CN" altLang="en-US"/>
              <a:t> 页</a:t>
            </a:r>
            <a:endParaRPr lang="zh-CN" altLang="en-US"/>
          </a:p>
        </p:txBody>
      </p:sp>
      <p:sp>
        <p:nvSpPr>
          <p:cNvPr id="22532" name="AutoShape 11"/>
          <p:cNvSpPr>
            <a:spLocks noChangeAspect="1" noChangeArrowheads="1" noTextEdit="1"/>
          </p:cNvSpPr>
          <p:nvPr/>
        </p:nvSpPr>
        <p:spPr bwMode="gray">
          <a:xfrm flipH="1">
            <a:off x="4945063" y="3038475"/>
            <a:ext cx="909637" cy="1244600"/>
          </a:xfrm>
          <a:prstGeom prst="rect">
            <a:avLst/>
          </a:prstGeom>
          <a:noFill/>
          <a:ln w="9525">
            <a:noFill/>
            <a:miter lim="800000"/>
          </a:ln>
        </p:spPr>
        <p:txBody>
          <a:bodyPr/>
          <a:lstStyle/>
          <a:p>
            <a:endParaRPr lang="zh-CN" altLang="en-US"/>
          </a:p>
        </p:txBody>
      </p:sp>
      <p:grpSp>
        <p:nvGrpSpPr>
          <p:cNvPr id="8" name="组合 7"/>
          <p:cNvGrpSpPr/>
          <p:nvPr/>
        </p:nvGrpSpPr>
        <p:grpSpPr>
          <a:xfrm>
            <a:off x="1331913" y="3119454"/>
            <a:ext cx="6224587" cy="2667000"/>
            <a:chOff x="1331913" y="2133600"/>
            <a:chExt cx="6224587" cy="2667000"/>
          </a:xfrm>
        </p:grpSpPr>
        <p:sp>
          <p:nvSpPr>
            <p:cNvPr id="515096" name="AutoShape 24"/>
            <p:cNvSpPr>
              <a:spLocks noChangeArrowheads="1"/>
            </p:cNvSpPr>
            <p:nvPr/>
          </p:nvSpPr>
          <p:spPr bwMode="auto">
            <a:xfrm>
              <a:off x="1331913" y="2133600"/>
              <a:ext cx="6224587" cy="2667000"/>
            </a:xfrm>
            <a:prstGeom prst="roundRect">
              <a:avLst>
                <a:gd name="adj" fmla="val 16667"/>
              </a:avLst>
            </a:prstGeom>
            <a:gradFill rotWithShape="1">
              <a:gsLst>
                <a:gs pos="0">
                  <a:srgbClr val="99CCFF">
                    <a:gamma/>
                    <a:tint val="0"/>
                    <a:invGamma/>
                  </a:srgbClr>
                </a:gs>
                <a:gs pos="100000">
                  <a:srgbClr val="99CCFF"/>
                </a:gs>
              </a:gsLst>
              <a:lin ang="2700000" scaled="1"/>
            </a:gra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a:latin typeface="Verdana" panose="020B0604030504040204" pitchFamily="34" charset="0"/>
                <a:ea typeface="宋体" panose="02010600030101010101" pitchFamily="2" charset="-122"/>
              </a:endParaRPr>
            </a:p>
          </p:txBody>
        </p:sp>
        <p:sp>
          <p:nvSpPr>
            <p:cNvPr id="515097" name="Text Box 25"/>
            <p:cNvSpPr txBox="1">
              <a:spLocks noChangeArrowheads="1"/>
            </p:cNvSpPr>
            <p:nvPr/>
          </p:nvSpPr>
          <p:spPr bwMode="auto">
            <a:xfrm>
              <a:off x="1724025" y="2349500"/>
              <a:ext cx="5553075" cy="1938992"/>
            </a:xfrm>
            <a:prstGeom prst="rect">
              <a:avLst/>
            </a:prstGeom>
            <a:noFill/>
            <a:ln w="9525">
              <a:noFill/>
              <a:miter lim="800000"/>
            </a:ln>
            <a:effectLst/>
          </p:spPr>
          <p:txBody>
            <a:bodyPr>
              <a:spAutoFit/>
            </a:bodyPr>
            <a:lstStyle/>
            <a:p>
              <a:pPr eaLnBrk="0" hangingPunct="0">
                <a:defRPr/>
              </a:pPr>
              <a:r>
                <a:rPr lang="en-US" altLang="zh-CN" sz="24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4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把一个类的接口变换成客户端所期待的另一种接口，从而使原本因接口原因不匹配而无法一起工作的两个类能够一起工作。</a:t>
              </a:r>
              <a:r>
                <a:rPr lang="zh-CN" altLang="en-US" sz="2400" b="1" dirty="0">
                  <a:solidFill>
                    <a:srgbClr val="0000FF"/>
                  </a:solidFill>
                  <a:effectLst>
                    <a:outerShdw blurRad="38100" dist="38100" dir="2700000" algn="tl">
                      <a:srgbClr val="000000"/>
                    </a:outerShdw>
                  </a:effectLst>
                  <a:latin typeface="Arial" panose="020B0604020202020204" pitchFamily="34" charset="0"/>
                  <a:ea typeface="宋体" panose="02010600030101010101" pitchFamily="2" charset="-122"/>
                </a:rPr>
                <a:t>适配类可以根据参数返还一个合适的实例给客户端</a:t>
              </a:r>
              <a:r>
                <a:rPr lang="zh-CN" altLang="en-US" sz="24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zh-CN" altLang="en-US" sz="2400" b="1" dirty="0">
                <a:solidFill>
                  <a:srgbClr val="FF505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sp>
        <p:nvSpPr>
          <p:cNvPr id="9"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适配器</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sp>
        <p:nvSpPr>
          <p:cNvPr id="28675" name="Rectangle 3"/>
          <p:cNvSpPr>
            <a:spLocks noGrp="1" noChangeArrowheads="1"/>
          </p:cNvSpPr>
          <p:nvPr>
            <p:ph type="body" idx="1"/>
          </p:nvPr>
        </p:nvSpPr>
        <p:spPr>
          <a:xfrm>
            <a:off x="457200" y="1535563"/>
            <a:ext cx="8229600" cy="4951427"/>
          </a:xfrm>
        </p:spPr>
        <p:txBody>
          <a:bodyPr/>
          <a:lstStyle/>
          <a:p>
            <a:pPr eaLnBrk="1" hangingPunct="1">
              <a:buClr>
                <a:srgbClr val="CC0000"/>
              </a:buClr>
              <a:buSzPct val="75000"/>
              <a:buFont typeface="Wingdings" panose="05000000000000000000" pitchFamily="2" charset="2"/>
              <a:buNone/>
            </a:pPr>
            <a:r>
              <a:rPr lang="zh-CN" altLang="en-US" sz="1800" b="1" dirty="0">
                <a:solidFill>
                  <a:srgbClr val="3333CC"/>
                </a:solidFill>
                <a:latin typeface="楷体_GB2312" pitchFamily="49" charset="-122"/>
                <a:ea typeface="楷体_GB2312" pitchFamily="49" charset="-122"/>
              </a:rPr>
              <a:t>软件的质量特性：</a:t>
            </a:r>
            <a:r>
              <a:rPr lang="zh-CN" altLang="en-US" sz="1800" b="1" dirty="0">
                <a:solidFill>
                  <a:srgbClr val="CC0000"/>
                </a:solidFill>
                <a:latin typeface="楷体_GB2312" pitchFamily="49" charset="-122"/>
                <a:ea typeface="楷体_GB2312" pitchFamily="49" charset="-122"/>
              </a:rPr>
              <a:t>功能性</a:t>
            </a:r>
            <a:r>
              <a:rPr lang="zh-CN" altLang="en-US" sz="1800" b="1" dirty="0">
                <a:latin typeface="楷体_GB2312" pitchFamily="49" charset="-122"/>
                <a:ea typeface="楷体_GB2312" pitchFamily="49" charset="-122"/>
              </a:rPr>
              <a:t>、</a:t>
            </a:r>
            <a:r>
              <a:rPr lang="zh-CN" altLang="en-US" sz="1800" b="1" dirty="0">
                <a:solidFill>
                  <a:srgbClr val="CC0000"/>
                </a:solidFill>
                <a:latin typeface="楷体_GB2312" pitchFamily="49" charset="-122"/>
                <a:ea typeface="楷体_GB2312" pitchFamily="49" charset="-122"/>
              </a:rPr>
              <a:t>可靠性</a:t>
            </a:r>
            <a:r>
              <a:rPr lang="zh-CN" altLang="en-US" sz="1800" b="1" dirty="0">
                <a:latin typeface="楷体_GB2312" pitchFamily="49" charset="-122"/>
                <a:ea typeface="楷体_GB2312" pitchFamily="49" charset="-122"/>
              </a:rPr>
              <a:t>、</a:t>
            </a:r>
            <a:r>
              <a:rPr lang="zh-CN" altLang="en-US" sz="1800" b="1" dirty="0">
                <a:solidFill>
                  <a:srgbClr val="CC0000"/>
                </a:solidFill>
                <a:latin typeface="楷体_GB2312" pitchFamily="49" charset="-122"/>
                <a:ea typeface="楷体_GB2312" pitchFamily="49" charset="-122"/>
              </a:rPr>
              <a:t>可使用性</a:t>
            </a:r>
            <a:r>
              <a:rPr lang="zh-CN" altLang="en-US" sz="1800" b="1" dirty="0">
                <a:latin typeface="楷体_GB2312" pitchFamily="49" charset="-122"/>
                <a:ea typeface="楷体_GB2312" pitchFamily="49" charset="-122"/>
              </a:rPr>
              <a:t>、</a:t>
            </a:r>
            <a:r>
              <a:rPr lang="zh-CN" altLang="en-US" sz="1800" b="1" dirty="0">
                <a:solidFill>
                  <a:srgbClr val="CC0000"/>
                </a:solidFill>
                <a:latin typeface="楷体_GB2312" pitchFamily="49" charset="-122"/>
                <a:ea typeface="楷体_GB2312" pitchFamily="49" charset="-122"/>
              </a:rPr>
              <a:t>效率</a:t>
            </a:r>
            <a:r>
              <a:rPr lang="zh-CN" altLang="en-US" sz="1800" b="1" dirty="0">
                <a:latin typeface="楷体_GB2312" pitchFamily="49" charset="-122"/>
                <a:ea typeface="楷体_GB2312" pitchFamily="49" charset="-122"/>
              </a:rPr>
              <a:t>、</a:t>
            </a:r>
            <a:r>
              <a:rPr lang="zh-CN" altLang="en-US" sz="1800" b="1" dirty="0">
                <a:solidFill>
                  <a:srgbClr val="CC0000"/>
                </a:solidFill>
                <a:latin typeface="楷体_GB2312" pitchFamily="49" charset="-122"/>
                <a:ea typeface="楷体_GB2312" pitchFamily="49" charset="-122"/>
              </a:rPr>
              <a:t>可维护性</a:t>
            </a:r>
            <a:r>
              <a:rPr lang="zh-CN" altLang="en-US" sz="1800" b="1" dirty="0">
                <a:latin typeface="楷体_GB2312" pitchFamily="49" charset="-122"/>
                <a:ea typeface="楷体_GB2312" pitchFamily="49" charset="-122"/>
              </a:rPr>
              <a:t>和</a:t>
            </a:r>
            <a:r>
              <a:rPr lang="zh-CN" altLang="en-US" sz="1800" b="1" dirty="0">
                <a:solidFill>
                  <a:srgbClr val="CC0000"/>
                </a:solidFill>
                <a:latin typeface="楷体_GB2312" pitchFamily="49" charset="-122"/>
                <a:ea typeface="楷体_GB2312" pitchFamily="49" charset="-122"/>
              </a:rPr>
              <a:t>可移植性</a:t>
            </a:r>
            <a:r>
              <a:rPr lang="zh-CN" altLang="en-US" sz="1800" b="1" dirty="0">
                <a:latin typeface="楷体_GB2312" pitchFamily="49" charset="-122"/>
                <a:ea typeface="楷体_GB2312" pitchFamily="49" charset="-122"/>
              </a:rPr>
              <a:t>。</a:t>
            </a:r>
            <a:endParaRPr lang="zh-CN" altLang="en-US" sz="1800" b="1" dirty="0">
              <a:latin typeface="楷体_GB2312" pitchFamily="49" charset="-122"/>
              <a:ea typeface="楷体_GB2312" pitchFamily="49" charset="-122"/>
            </a:endParaRPr>
          </a:p>
          <a:p>
            <a:pPr eaLnBrk="1" hangingPunct="1">
              <a:spcBef>
                <a:spcPts val="1200"/>
              </a:spcBef>
            </a:pPr>
            <a:r>
              <a:rPr lang="zh-CN" altLang="en-US" sz="1800" b="1" dirty="0">
                <a:solidFill>
                  <a:srgbClr val="3333CC"/>
                </a:solidFill>
                <a:latin typeface="楷体_GB2312" pitchFamily="49" charset="-122"/>
                <a:ea typeface="楷体_GB2312" pitchFamily="49" charset="-122"/>
              </a:rPr>
              <a:t>功能性</a:t>
            </a:r>
            <a:r>
              <a:rPr lang="zh-CN" altLang="en-US" sz="1800" b="1" dirty="0">
                <a:latin typeface="楷体_GB2312" pitchFamily="49" charset="-122"/>
                <a:ea typeface="楷体_GB2312" pitchFamily="49" charset="-122"/>
              </a:rPr>
              <a:t>是指软件所实现的功能达到它的设计规范和满足用户需求的程度；</a:t>
            </a:r>
            <a:endParaRPr lang="zh-CN" altLang="en-US" sz="1800" b="1" dirty="0">
              <a:latin typeface="楷体_GB2312" pitchFamily="49" charset="-122"/>
              <a:ea typeface="楷体_GB2312" pitchFamily="49" charset="-122"/>
            </a:endParaRPr>
          </a:p>
          <a:p>
            <a:pPr eaLnBrk="1" hangingPunct="1"/>
            <a:r>
              <a:rPr lang="zh-CN" altLang="en-US" sz="1800" b="1" dirty="0">
                <a:solidFill>
                  <a:srgbClr val="3333CC"/>
                </a:solidFill>
                <a:latin typeface="楷体_GB2312" pitchFamily="49" charset="-122"/>
                <a:ea typeface="楷体_GB2312" pitchFamily="49" charset="-122"/>
              </a:rPr>
              <a:t>可靠性</a:t>
            </a:r>
            <a:r>
              <a:rPr lang="zh-CN" altLang="en-US" sz="1800" b="1" dirty="0">
                <a:latin typeface="楷体_GB2312" pitchFamily="49" charset="-122"/>
                <a:ea typeface="楷体_GB2312" pitchFamily="49" charset="-122"/>
              </a:rPr>
              <a:t>是指在规定的时间和条件下，软件能够正常维持其工作的能力；</a:t>
            </a:r>
            <a:endParaRPr lang="zh-CN" altLang="en-US" sz="1800" b="1" dirty="0">
              <a:latin typeface="楷体_GB2312" pitchFamily="49" charset="-122"/>
              <a:ea typeface="楷体_GB2312" pitchFamily="49" charset="-122"/>
            </a:endParaRPr>
          </a:p>
          <a:p>
            <a:pPr eaLnBrk="1" hangingPunct="1"/>
            <a:r>
              <a:rPr lang="zh-CN" altLang="en-US" sz="1800" b="1" dirty="0">
                <a:solidFill>
                  <a:srgbClr val="3333CC"/>
                </a:solidFill>
                <a:latin typeface="楷体_GB2312" pitchFamily="49" charset="-122"/>
                <a:ea typeface="楷体_GB2312" pitchFamily="49" charset="-122"/>
              </a:rPr>
              <a:t>可使用性</a:t>
            </a:r>
            <a:r>
              <a:rPr lang="zh-CN" altLang="en-US" sz="1800" b="1" dirty="0">
                <a:latin typeface="楷体_GB2312" pitchFamily="49" charset="-122"/>
                <a:ea typeface="楷体_GB2312" pitchFamily="49" charset="-122"/>
              </a:rPr>
              <a:t>是指为了使用该软件所需要的能力；</a:t>
            </a:r>
            <a:endParaRPr lang="zh-CN" altLang="en-US" sz="1800" b="1" dirty="0">
              <a:latin typeface="楷体_GB2312" pitchFamily="49" charset="-122"/>
              <a:ea typeface="楷体_GB2312" pitchFamily="49" charset="-122"/>
            </a:endParaRPr>
          </a:p>
          <a:p>
            <a:pPr eaLnBrk="1" hangingPunct="1"/>
            <a:r>
              <a:rPr lang="zh-CN" altLang="en-US" sz="1800" b="1" dirty="0">
                <a:solidFill>
                  <a:srgbClr val="3333CC"/>
                </a:solidFill>
                <a:latin typeface="楷体_GB2312" pitchFamily="49" charset="-122"/>
                <a:ea typeface="楷体_GB2312" pitchFamily="49" charset="-122"/>
              </a:rPr>
              <a:t>效率</a:t>
            </a:r>
            <a:r>
              <a:rPr lang="zh-CN" altLang="en-US" sz="1800" b="1" dirty="0">
                <a:latin typeface="楷体_GB2312" pitchFamily="49" charset="-122"/>
                <a:ea typeface="楷体_GB2312" pitchFamily="49" charset="-122"/>
              </a:rPr>
              <a:t>是指在规定的条件下用软件实现某种功能所需要的计算机资源的有效性；</a:t>
            </a:r>
            <a:endParaRPr lang="zh-CN" altLang="en-US" sz="1800" b="1" dirty="0">
              <a:latin typeface="楷体_GB2312" pitchFamily="49" charset="-122"/>
              <a:ea typeface="楷体_GB2312" pitchFamily="49" charset="-122"/>
            </a:endParaRPr>
          </a:p>
          <a:p>
            <a:pPr eaLnBrk="1" hangingPunct="1"/>
            <a:r>
              <a:rPr lang="zh-CN" altLang="en-US" sz="1800" b="1" dirty="0">
                <a:solidFill>
                  <a:srgbClr val="3333CC"/>
                </a:solidFill>
                <a:latin typeface="楷体_GB2312" pitchFamily="49" charset="-122"/>
                <a:ea typeface="楷体_GB2312" pitchFamily="49" charset="-122"/>
              </a:rPr>
              <a:t>可维护性</a:t>
            </a:r>
            <a:r>
              <a:rPr lang="zh-CN" altLang="en-US" sz="1800" b="1" dirty="0">
                <a:latin typeface="楷体_GB2312" pitchFamily="49" charset="-122"/>
                <a:ea typeface="楷体_GB2312" pitchFamily="49" charset="-122"/>
              </a:rPr>
              <a:t>是指当环境改变或软件运行发生故障时，为了使其恢复正常运行所做努力的程度；可移植性是指软件从某一环境转移到另一环境时所做努力的程度。 </a:t>
            </a:r>
            <a:endParaRPr lang="en-US" altLang="zh-CN" sz="1800" b="1" dirty="0">
              <a:latin typeface="楷体_GB2312" pitchFamily="49" charset="-122"/>
              <a:ea typeface="楷体_GB2312" pitchFamily="49" charset="-122"/>
            </a:endParaRPr>
          </a:p>
          <a:p>
            <a:pPr eaLnBrk="1" hangingPunct="1"/>
            <a:endParaRPr lang="en-US" altLang="zh-CN" sz="1800" b="1" dirty="0">
              <a:latin typeface="楷体_GB2312" pitchFamily="49" charset="-122"/>
              <a:ea typeface="楷体_GB2312" pitchFamily="49" charset="-122"/>
            </a:endParaRPr>
          </a:p>
          <a:p>
            <a:pPr eaLnBrk="1" hangingPunct="1"/>
            <a:r>
              <a:rPr lang="en-US" altLang="zh-CN" sz="1800" b="1" u="sng" dirty="0">
                <a:latin typeface="楷体_GB2312" pitchFamily="49" charset="-122"/>
                <a:ea typeface="楷体_GB2312" pitchFamily="49" charset="-122"/>
              </a:rPr>
              <a:t>DF</a:t>
            </a:r>
            <a:r>
              <a:rPr lang="en-US" altLang="zh-CN" sz="1800" b="1" u="sng" dirty="0">
                <a:solidFill>
                  <a:srgbClr val="FF0000"/>
                </a:solidFill>
                <a:latin typeface="楷体_GB2312" pitchFamily="49" charset="-122"/>
                <a:ea typeface="楷体_GB2312" pitchFamily="49" charset="-122"/>
              </a:rPr>
              <a:t>X</a:t>
            </a:r>
            <a:r>
              <a:rPr lang="en-US" altLang="zh-CN" sz="1800" b="1" u="sng" dirty="0">
                <a:latin typeface="楷体_GB2312" pitchFamily="49" charset="-122"/>
                <a:ea typeface="楷体_GB2312" pitchFamily="49" charset="-122"/>
              </a:rPr>
              <a:t>(Design for xxx)</a:t>
            </a:r>
            <a:endParaRPr lang="en-US" altLang="zh-CN" sz="1800" b="1" u="sng"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DFR:  Design for Reliability</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DFP:  Design for Portability</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DFT:  Design for Testability</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DFS:  Design for Service</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DFM:  Design for Maintainability</a:t>
            </a:r>
            <a:endParaRPr lang="en-US" altLang="zh-CN" sz="1400" b="1" dirty="0">
              <a:latin typeface="楷体_GB2312" pitchFamily="49" charset="-122"/>
              <a:ea typeface="楷体_GB2312" pitchFamily="49" charset="-122"/>
            </a:endParaRPr>
          </a:p>
          <a:p>
            <a:pPr lvl="1"/>
            <a:r>
              <a:rPr lang="en-US" altLang="zh-CN" sz="1400" b="1" dirty="0">
                <a:latin typeface="楷体_GB2312" pitchFamily="49" charset="-122"/>
                <a:ea typeface="楷体_GB2312" pitchFamily="49" charset="-122"/>
              </a:rPr>
              <a:t>…</a:t>
            </a:r>
            <a:endParaRPr lang="en-US" altLang="zh-CN" sz="1400" b="1" dirty="0">
              <a:latin typeface="楷体_GB2312" pitchFamily="49" charset="-122"/>
              <a:ea typeface="楷体_GB2312" pitchFamily="49" charset="-122"/>
            </a:endParaRPr>
          </a:p>
          <a:p>
            <a:pPr lvl="1"/>
            <a:endParaRPr lang="zh-CN" altLang="en-US" sz="1400" b="1"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28596" y="1428736"/>
            <a:ext cx="8229600" cy="1143000"/>
          </a:xfrm>
        </p:spPr>
        <p:txBody>
          <a:bodyPr/>
          <a:lstStyle/>
          <a:p>
            <a:r>
              <a:rPr lang="zh-CN" altLang="en-US" sz="3600" dirty="0">
                <a:solidFill>
                  <a:srgbClr val="C00000"/>
                </a:solidFill>
                <a:latin typeface="宋体" panose="02010600030101010101" pitchFamily="2" charset="-122"/>
                <a:ea typeface="宋体" panose="02010600030101010101" pitchFamily="2" charset="-122"/>
              </a:rPr>
              <a:t>结构</a:t>
            </a:r>
            <a:r>
              <a:rPr lang="en-US" altLang="en-US" sz="3600" dirty="0" err="1">
                <a:solidFill>
                  <a:srgbClr val="C00000"/>
                </a:solidFill>
                <a:latin typeface="宋体" panose="02010600030101010101" pitchFamily="2" charset="-122"/>
                <a:ea typeface="宋体" panose="02010600030101010101" pitchFamily="2" charset="-122"/>
              </a:rPr>
              <a:t>模式</a:t>
            </a:r>
            <a:r>
              <a:rPr lang="zh-CN" altLang="en-US" sz="3600" dirty="0">
                <a:solidFill>
                  <a:srgbClr val="C00000"/>
                </a:solidFill>
                <a:latin typeface="宋体" panose="02010600030101010101" pitchFamily="2" charset="-122"/>
                <a:ea typeface="宋体" panose="02010600030101010101" pitchFamily="2" charset="-122"/>
              </a:rPr>
              <a:t> </a:t>
            </a:r>
            <a:r>
              <a:rPr lang="en-US" altLang="zh-CN" sz="3600" dirty="0">
                <a:solidFill>
                  <a:srgbClr val="C00000"/>
                </a:solidFill>
                <a:latin typeface="宋体" panose="02010600030101010101" pitchFamily="2" charset="-122"/>
                <a:ea typeface="宋体" panose="02010600030101010101" pitchFamily="2" charset="-122"/>
              </a:rPr>
              <a:t>– Adapter</a:t>
            </a:r>
            <a:r>
              <a:rPr lang="zh-CN" altLang="en-US" sz="3600" dirty="0">
                <a:solidFill>
                  <a:srgbClr val="C00000"/>
                </a:solidFill>
                <a:latin typeface="宋体" panose="02010600030101010101" pitchFamily="2" charset="-122"/>
                <a:ea typeface="宋体" panose="02010600030101010101" pitchFamily="2" charset="-122"/>
              </a:rPr>
              <a:t>（适配器）</a:t>
            </a:r>
            <a:endParaRPr lang="zh-CN" altLang="en-US" sz="3600" dirty="0">
              <a:solidFill>
                <a:srgbClr val="C00000"/>
              </a:solidFill>
              <a:latin typeface="宋体" panose="02010600030101010101" pitchFamily="2" charset="-122"/>
              <a:ea typeface="宋体" panose="02010600030101010101" pitchFamily="2" charset="-122"/>
            </a:endParaRPr>
          </a:p>
        </p:txBody>
      </p:sp>
      <p:sp>
        <p:nvSpPr>
          <p:cNvPr id="7" name="灯片编号占位符 4"/>
          <p:cNvSpPr>
            <a:spLocks noGrp="1"/>
          </p:cNvSpPr>
          <p:nvPr>
            <p:ph type="sldNum" sz="quarter" idx="12"/>
          </p:nvPr>
        </p:nvSpPr>
        <p:spPr/>
        <p:txBody>
          <a:bodyPr/>
          <a:lstStyle/>
          <a:p>
            <a:pPr>
              <a:defRPr/>
            </a:pPr>
            <a:r>
              <a:rPr lang="zh-CN" altLang="en-US"/>
              <a:t>第 </a:t>
            </a:r>
            <a:fld id="{371CFD27-8B6A-4A26-9E2D-D0E50BBAF990}" type="slidenum">
              <a:rPr lang="zh-CN" altLang="en-US"/>
            </a:fld>
            <a:r>
              <a:rPr lang="zh-CN" altLang="en-US"/>
              <a:t> 页</a:t>
            </a:r>
            <a:endParaRPr lang="zh-CN" altLang="en-US"/>
          </a:p>
        </p:txBody>
      </p:sp>
      <p:sp>
        <p:nvSpPr>
          <p:cNvPr id="12292" name="AutoShape 4"/>
          <p:cNvSpPr>
            <a:spLocks noChangeAspect="1" noChangeArrowheads="1" noTextEdit="1"/>
          </p:cNvSpPr>
          <p:nvPr/>
        </p:nvSpPr>
        <p:spPr bwMode="gray">
          <a:xfrm flipH="1">
            <a:off x="4945063" y="3611563"/>
            <a:ext cx="909637" cy="1244600"/>
          </a:xfrm>
          <a:prstGeom prst="rect">
            <a:avLst/>
          </a:prstGeom>
          <a:noFill/>
          <a:ln w="9525">
            <a:noFill/>
            <a:miter lim="800000"/>
          </a:ln>
        </p:spPr>
        <p:txBody>
          <a:bodyPr/>
          <a:lstStyle/>
          <a:p>
            <a:endParaRPr lang="zh-CN" altLang="en-US"/>
          </a:p>
        </p:txBody>
      </p:sp>
      <p:grpSp>
        <p:nvGrpSpPr>
          <p:cNvPr id="8" name="组合 7"/>
          <p:cNvGrpSpPr/>
          <p:nvPr/>
        </p:nvGrpSpPr>
        <p:grpSpPr>
          <a:xfrm>
            <a:off x="1331913" y="2611457"/>
            <a:ext cx="6224587" cy="3603625"/>
            <a:chOff x="1331913" y="1770063"/>
            <a:chExt cx="6224587" cy="3603625"/>
          </a:xfrm>
        </p:grpSpPr>
        <p:sp>
          <p:nvSpPr>
            <p:cNvPr id="516101" name="AutoShape 5"/>
            <p:cNvSpPr>
              <a:spLocks noChangeArrowheads="1"/>
            </p:cNvSpPr>
            <p:nvPr/>
          </p:nvSpPr>
          <p:spPr bwMode="auto">
            <a:xfrm>
              <a:off x="1331913" y="1770063"/>
              <a:ext cx="6224587" cy="3603625"/>
            </a:xfrm>
            <a:prstGeom prst="roundRect">
              <a:avLst>
                <a:gd name="adj" fmla="val 16667"/>
              </a:avLst>
            </a:prstGeom>
            <a:gradFill rotWithShape="1">
              <a:gsLst>
                <a:gs pos="0">
                  <a:srgbClr val="99CCFF">
                    <a:gamma/>
                    <a:tint val="0"/>
                    <a:invGamma/>
                  </a:srgbClr>
                </a:gs>
                <a:gs pos="100000">
                  <a:srgbClr val="99CCFF"/>
                </a:gs>
              </a:gsLst>
              <a:lin ang="2700000" scaled="1"/>
            </a:gra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a:latin typeface="Verdana" panose="020B0604030504040204" pitchFamily="34" charset="0"/>
                <a:ea typeface="宋体" panose="02010600030101010101" pitchFamily="2" charset="-122"/>
              </a:endParaRPr>
            </a:p>
          </p:txBody>
        </p:sp>
        <p:sp>
          <p:nvSpPr>
            <p:cNvPr id="516102" name="Text Box 6"/>
            <p:cNvSpPr txBox="1">
              <a:spLocks noChangeArrowheads="1"/>
            </p:cNvSpPr>
            <p:nvPr/>
          </p:nvSpPr>
          <p:spPr bwMode="auto">
            <a:xfrm>
              <a:off x="1724025" y="1985963"/>
              <a:ext cx="5553075" cy="3081337"/>
            </a:xfrm>
            <a:prstGeom prst="rect">
              <a:avLst/>
            </a:prstGeom>
            <a:noFill/>
            <a:ln w="9525">
              <a:noFill/>
              <a:miter lim="800000"/>
            </a:ln>
            <a:effectLst/>
          </p:spPr>
          <p:txBody>
            <a:bodyPr>
              <a:spAutoFit/>
            </a:bodyPr>
            <a:lstStyle/>
            <a:p>
              <a:pPr eaLnBrk="0" hangingPunct="0">
                <a:defRPr/>
              </a:pP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在朋友聚会上碰到了一个美女</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Sarah</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，从香港来的，可我不会说粤语，她不会说普通话，只好求助于我的朋友</a:t>
              </a:r>
              <a:r>
                <a:rPr lang="en-US" altLang="zh-CN" sz="2800" b="1" dirty="0" err="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kent</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了，他作为我和</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Sarah</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之间的</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Adapter</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，让我和</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Sarah</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可以相互交谈了</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也不知道他会不会耍我</a:t>
              </a:r>
              <a:r>
                <a:rPr lang="en-US" altLang="zh-CN"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zh-CN" altLang="en-US" sz="28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sp>
        <p:nvSpPr>
          <p:cNvPr id="9"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dirty="0">
                <a:ln>
                  <a:noFill/>
                </a:ln>
                <a:solidFill>
                  <a:srgbClr val="FFC000"/>
                </a:solidFill>
                <a:effectLst/>
                <a:uLnTx/>
                <a:uFillTx/>
                <a:latin typeface="+mj-lt"/>
                <a:ea typeface="宋体" panose="02010600030101010101" pitchFamily="2" charset="-122"/>
                <a:cs typeface="+mj-cs"/>
              </a:rPr>
              <a:t>适配器</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457200" y="2643182"/>
            <a:ext cx="8229600" cy="3482981"/>
          </a:xfrm>
        </p:spPr>
        <p:txBody>
          <a:bodyPr/>
          <a:lstStyle/>
          <a:p>
            <a:pPr eaLnBrk="1" hangingPunct="1"/>
            <a:r>
              <a:rPr lang="zh-CN" altLang="en-US" sz="3600" dirty="0"/>
              <a:t>模式动机</a:t>
            </a:r>
            <a:endParaRPr lang="zh-CN" altLang="en-US" sz="3600" dirty="0"/>
          </a:p>
          <a:p>
            <a:pPr lvl="1" eaLnBrk="1" hangingPunct="1"/>
            <a:endParaRPr lang="en-US" altLang="zh-CN" dirty="0"/>
          </a:p>
        </p:txBody>
      </p:sp>
      <p:pic>
        <p:nvPicPr>
          <p:cNvPr id="13316" name="Picture 5"/>
          <p:cNvPicPr>
            <a:picLocks noChangeAspect="1" noChangeArrowheads="1"/>
          </p:cNvPicPr>
          <p:nvPr/>
        </p:nvPicPr>
        <p:blipFill>
          <a:blip r:embed="rId1"/>
          <a:srcRect/>
          <a:stretch>
            <a:fillRect/>
          </a:stretch>
        </p:blipFill>
        <p:spPr bwMode="auto">
          <a:xfrm>
            <a:off x="928662" y="3286124"/>
            <a:ext cx="7310438" cy="2909888"/>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dirty="0">
                <a:ln>
                  <a:noFill/>
                </a:ln>
                <a:solidFill>
                  <a:srgbClr val="FFC000"/>
                </a:solidFill>
                <a:effectLst/>
                <a:uLnTx/>
                <a:uFillTx/>
                <a:latin typeface="+mj-lt"/>
                <a:ea typeface="宋体" panose="02010600030101010101" pitchFamily="2" charset="-122"/>
                <a:cs typeface="+mj-cs"/>
              </a:rPr>
              <a:t>适配器</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
        <p:nvSpPr>
          <p:cNvPr id="8" name="Rectangle 2"/>
          <p:cNvSpPr txBox="1">
            <a:spLocks noChangeArrowheads="1"/>
          </p:cNvSpPr>
          <p:nvPr/>
        </p:nvSpPr>
        <p:spPr bwMode="auto">
          <a:xfrm>
            <a:off x="428596" y="1428736"/>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a:ln>
                  <a:noFill/>
                </a:ln>
                <a:solidFill>
                  <a:srgbClr val="C00000"/>
                </a:solidFill>
                <a:effectLst/>
                <a:uLnTx/>
                <a:uFillTx/>
                <a:latin typeface="宋体" panose="02010600030101010101" pitchFamily="2" charset="-122"/>
                <a:ea typeface="宋体" panose="02010600030101010101" pitchFamily="2" charset="-122"/>
                <a:cs typeface="+mj-cs"/>
              </a:rPr>
              <a:t>结构</a:t>
            </a:r>
            <a:r>
              <a:rPr kumimoji="0" lang="en-US" altLang="en-US" sz="3600" b="1" i="0" u="none" strike="noStrike" kern="0" cap="none" spc="0" normalizeH="0" baseline="0" noProof="0">
                <a:ln>
                  <a:noFill/>
                </a:ln>
                <a:solidFill>
                  <a:srgbClr val="C00000"/>
                </a:solidFill>
                <a:effectLst/>
                <a:uLnTx/>
                <a:uFillTx/>
                <a:latin typeface="宋体" panose="02010600030101010101" pitchFamily="2" charset="-122"/>
                <a:ea typeface="宋体" panose="02010600030101010101" pitchFamily="2" charset="-122"/>
                <a:cs typeface="+mj-cs"/>
              </a:rPr>
              <a:t>模式</a:t>
            </a:r>
            <a:r>
              <a:rPr kumimoji="0" lang="zh-CN" altLang="en-US" sz="3600" b="1" i="0" u="none" strike="noStrike" kern="0" cap="none" spc="0" normalizeH="0" baseline="0" noProof="0">
                <a:ln>
                  <a:noFill/>
                </a:ln>
                <a:solidFill>
                  <a:srgbClr val="C00000"/>
                </a:solidFill>
                <a:effectLst/>
                <a:uLnTx/>
                <a:uFillTx/>
                <a:latin typeface="宋体" panose="02010600030101010101" pitchFamily="2" charset="-122"/>
                <a:ea typeface="宋体" panose="02010600030101010101" pitchFamily="2" charset="-122"/>
                <a:cs typeface="+mj-cs"/>
              </a:rPr>
              <a:t> </a:t>
            </a:r>
            <a:r>
              <a:rPr kumimoji="0" lang="en-US" altLang="zh-CN" sz="3600" b="1" i="0" u="none" strike="noStrike" kern="0" cap="none" spc="0" normalizeH="0" baseline="0" noProof="0">
                <a:ln>
                  <a:noFill/>
                </a:ln>
                <a:solidFill>
                  <a:srgbClr val="C00000"/>
                </a:solidFill>
                <a:effectLst/>
                <a:uLnTx/>
                <a:uFillTx/>
                <a:latin typeface="宋体" panose="02010600030101010101" pitchFamily="2" charset="-122"/>
                <a:ea typeface="宋体" panose="02010600030101010101" pitchFamily="2" charset="-122"/>
                <a:cs typeface="+mj-cs"/>
              </a:rPr>
              <a:t>– Adapter</a:t>
            </a:r>
            <a:r>
              <a:rPr kumimoji="0" lang="zh-CN" altLang="en-US" sz="3600" b="1" i="0" u="none" strike="noStrike" kern="0" cap="none" spc="0" normalizeH="0" baseline="0" noProof="0">
                <a:ln>
                  <a:noFill/>
                </a:ln>
                <a:solidFill>
                  <a:srgbClr val="C00000"/>
                </a:solidFill>
                <a:effectLst/>
                <a:uLnTx/>
                <a:uFillTx/>
                <a:latin typeface="宋体" panose="02010600030101010101" pitchFamily="2" charset="-122"/>
                <a:ea typeface="宋体" panose="02010600030101010101" pitchFamily="2" charset="-122"/>
                <a:cs typeface="+mj-cs"/>
              </a:rPr>
              <a:t>（适配器）</a:t>
            </a:r>
            <a:endParaRPr kumimoji="0" lang="zh-CN" altLang="en-US" sz="36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p:fade/>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type="body" idx="1"/>
          </p:nvPr>
        </p:nvSpPr>
        <p:spPr/>
        <p:txBody>
          <a:bodyPr/>
          <a:lstStyle/>
          <a:p>
            <a:pPr eaLnBrk="1" hangingPunct="1">
              <a:buFontTx/>
              <a:buNone/>
            </a:pPr>
            <a:r>
              <a:rPr lang="en-US" altLang="zh-CN" sz="2400">
                <a:latin typeface="楷体_GB2312" pitchFamily="49" charset="-122"/>
                <a:ea typeface="楷体_GB2312" pitchFamily="49" charset="-122"/>
              </a:rPr>
              <a:t>(1)</a:t>
            </a:r>
            <a:r>
              <a:rPr lang="zh-CN" altLang="en-US" sz="2400">
                <a:latin typeface="楷体_GB2312" pitchFamily="49" charset="-122"/>
                <a:ea typeface="楷体_GB2312" pitchFamily="49" charset="-122"/>
              </a:rPr>
              <a:t>目的：适配器模式将一个类的接口转换为客户期望的另一种接口，使得原本不匹配的接口而无法合作的类可以一起工作。</a:t>
            </a:r>
            <a:endParaRPr lang="zh-CN" altLang="en-US" sz="2400">
              <a:latin typeface="楷体_GB2312" pitchFamily="49" charset="-122"/>
              <a:ea typeface="楷体_GB2312" pitchFamily="49" charset="-122"/>
            </a:endParaRPr>
          </a:p>
          <a:p>
            <a:pPr eaLnBrk="1" hangingPunct="1">
              <a:buFontTx/>
              <a:buNone/>
            </a:pPr>
            <a:r>
              <a:rPr lang="en-US" altLang="zh-CN" sz="2400">
                <a:latin typeface="楷体_GB2312" pitchFamily="49" charset="-122"/>
                <a:ea typeface="楷体_GB2312" pitchFamily="49" charset="-122"/>
              </a:rPr>
              <a:t>(2)</a:t>
            </a:r>
            <a:r>
              <a:rPr lang="zh-CN" altLang="en-US" sz="2400">
                <a:latin typeface="楷体_GB2312" pitchFamily="49" charset="-122"/>
                <a:ea typeface="楷体_GB2312" pitchFamily="49" charset="-122"/>
              </a:rPr>
              <a:t>思路：有时要将两个没有关系的类组合在一起使用，一种解决方案是修改各自类的接口，另一种办法是使用</a:t>
            </a:r>
            <a:r>
              <a:rPr lang="en-US" altLang="zh-CN" sz="2400">
                <a:latin typeface="楷体_GB2312" pitchFamily="49" charset="-122"/>
                <a:ea typeface="楷体_GB2312" pitchFamily="49" charset="-122"/>
              </a:rPr>
              <a:t>Adapter</a:t>
            </a:r>
            <a:r>
              <a:rPr lang="zh-CN" altLang="en-US" sz="2400">
                <a:latin typeface="楷体_GB2312" pitchFamily="49" charset="-122"/>
                <a:ea typeface="楷体_GB2312" pitchFamily="49" charset="-122"/>
              </a:rPr>
              <a:t>模式，在两种接口之间创建一个混合接口。</a:t>
            </a:r>
            <a:endParaRPr lang="zh-CN" altLang="en-US" sz="2400">
              <a:latin typeface="楷体_GB2312" pitchFamily="49" charset="-122"/>
              <a:ea typeface="楷体_GB2312" pitchFamily="49" charset="-122"/>
            </a:endParaRPr>
          </a:p>
          <a:p>
            <a:pPr eaLnBrk="1" hangingPunct="1">
              <a:buFontTx/>
              <a:buNone/>
            </a:pPr>
            <a:r>
              <a:rPr lang="zh-CN" altLang="en-US" sz="2400">
                <a:latin typeface="楷体_GB2312" pitchFamily="49" charset="-122"/>
                <a:ea typeface="楷体_GB2312" pitchFamily="49" charset="-122"/>
              </a:rPr>
              <a:t>  例如，设有一个图形编辑器，可画直线、多边形、文本等。它的接口定义成抽象类</a:t>
            </a:r>
            <a:r>
              <a:rPr lang="en-US" altLang="zh-CN" sz="2400">
                <a:latin typeface="楷体_GB2312" pitchFamily="49" charset="-122"/>
                <a:ea typeface="楷体_GB2312" pitchFamily="49" charset="-122"/>
              </a:rPr>
              <a:t>Shape</a:t>
            </a:r>
            <a:r>
              <a:rPr lang="zh-CN" altLang="en-US" sz="2400">
                <a:latin typeface="楷体_GB2312" pitchFamily="49" charset="-122"/>
                <a:ea typeface="楷体_GB2312" pitchFamily="49" charset="-122"/>
              </a:rPr>
              <a:t>，它的子类负责画各种图形。此外，还有一个外购的</a:t>
            </a:r>
            <a:r>
              <a:rPr lang="en-US" altLang="zh-CN" sz="2400">
                <a:latin typeface="楷体_GB2312" pitchFamily="49" charset="-122"/>
                <a:ea typeface="楷体_GB2312" pitchFamily="49" charset="-122"/>
              </a:rPr>
              <a:t>GUI</a:t>
            </a:r>
            <a:r>
              <a:rPr lang="zh-CN" altLang="en-US" sz="2400">
                <a:latin typeface="楷体_GB2312" pitchFamily="49" charset="-122"/>
                <a:ea typeface="楷体_GB2312" pitchFamily="49" charset="-122"/>
              </a:rPr>
              <a:t>软件包</a:t>
            </a:r>
            <a:r>
              <a:rPr lang="en-US" altLang="zh-CN" sz="2400">
                <a:latin typeface="楷体_GB2312" pitchFamily="49" charset="-122"/>
                <a:ea typeface="楷体_GB2312" pitchFamily="49" charset="-122"/>
              </a:rPr>
              <a:t>TextView</a:t>
            </a:r>
            <a:r>
              <a:rPr lang="zh-CN" altLang="en-US" sz="2400">
                <a:latin typeface="楷体_GB2312" pitchFamily="49" charset="-122"/>
                <a:ea typeface="楷体_GB2312" pitchFamily="49" charset="-122"/>
              </a:rPr>
              <a:t>，用于显示，但它没有</a:t>
            </a:r>
            <a:r>
              <a:rPr lang="en-US" altLang="zh-CN" sz="2400">
                <a:latin typeface="楷体_GB2312" pitchFamily="49" charset="-122"/>
                <a:ea typeface="楷体_GB2312" pitchFamily="49" charset="-122"/>
              </a:rPr>
              <a:t>Shape</a:t>
            </a:r>
            <a:r>
              <a:rPr lang="zh-CN" altLang="en-US" sz="2400">
                <a:latin typeface="楷体_GB2312" pitchFamily="49" charset="-122"/>
                <a:ea typeface="楷体_GB2312" pitchFamily="49" charset="-122"/>
              </a:rPr>
              <a:t>功能。</a:t>
            </a:r>
            <a:endParaRPr lang="zh-CN" altLang="en-US" sz="240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适配器</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body" idx="1"/>
          </p:nvPr>
        </p:nvSpPr>
        <p:spPr>
          <a:xfrm>
            <a:off x="323850" y="1500208"/>
            <a:ext cx="8640763" cy="4857750"/>
          </a:xfrm>
        </p:spPr>
        <p:txBody>
          <a:bodyPr/>
          <a:lstStyle/>
          <a:p>
            <a:pPr eaLnBrk="1" hangingPunct="1">
              <a:lnSpc>
                <a:spcPct val="80000"/>
              </a:lnSpc>
              <a:buFontTx/>
              <a:buNone/>
            </a:pP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如何让</a:t>
            </a:r>
            <a:r>
              <a:rPr lang="en-US" altLang="zh-CN" sz="2400" dirty="0" err="1">
                <a:latin typeface="楷体_GB2312" pitchFamily="49" charset="-122"/>
                <a:ea typeface="楷体_GB2312" pitchFamily="49" charset="-122"/>
              </a:rPr>
              <a:t>TextView</a:t>
            </a:r>
            <a:r>
              <a:rPr lang="zh-CN" altLang="en-US" sz="2400" dirty="0">
                <a:latin typeface="楷体_GB2312" pitchFamily="49" charset="-122"/>
                <a:ea typeface="楷体_GB2312" pitchFamily="49" charset="-122"/>
              </a:rPr>
              <a:t>的接口转换成为</a:t>
            </a:r>
            <a:r>
              <a:rPr lang="en-US" altLang="zh-CN" sz="2400" dirty="0">
                <a:latin typeface="楷体_GB2312" pitchFamily="49" charset="-122"/>
                <a:ea typeface="楷体_GB2312" pitchFamily="49" charset="-122"/>
              </a:rPr>
              <a:t>Shape</a:t>
            </a:r>
            <a:r>
              <a:rPr lang="zh-CN" altLang="en-US" sz="2400" dirty="0">
                <a:latin typeface="楷体_GB2312" pitchFamily="49" charset="-122"/>
                <a:ea typeface="楷体_GB2312" pitchFamily="49" charset="-122"/>
              </a:rPr>
              <a:t>的接口，有两种方法：</a:t>
            </a:r>
            <a:endParaRPr lang="zh-CN" altLang="en-US" sz="2400" dirty="0">
              <a:latin typeface="楷体_GB2312" pitchFamily="49" charset="-122"/>
              <a:ea typeface="楷体_GB2312" pitchFamily="49" charset="-122"/>
              <a:sym typeface="Wingdings" panose="05000000000000000000" pitchFamily="2" charset="2"/>
            </a:endParaRPr>
          </a:p>
          <a:p>
            <a:pPr eaLnBrk="1" hangingPunct="1">
              <a:lnSpc>
                <a:spcPct val="80000"/>
              </a:lnSpc>
              <a:buFontTx/>
              <a:buNone/>
            </a:pPr>
            <a:r>
              <a:rPr lang="zh-CN" altLang="en-US" sz="2400" dirty="0">
                <a:latin typeface="楷体_GB2312" pitchFamily="49" charset="-122"/>
                <a:ea typeface="楷体_GB2312" pitchFamily="49" charset="-122"/>
                <a:sym typeface="Wingdings" panose="05000000000000000000" pitchFamily="2" charset="2"/>
              </a:rPr>
              <a:t></a:t>
            </a:r>
            <a:r>
              <a:rPr lang="zh-CN" altLang="en-US" sz="2400" dirty="0">
                <a:latin typeface="楷体_GB2312" pitchFamily="49" charset="-122"/>
                <a:ea typeface="楷体_GB2312" pitchFamily="49" charset="-122"/>
              </a:rPr>
              <a:t> 让</a:t>
            </a:r>
            <a:r>
              <a:rPr lang="en-US" altLang="zh-CN" sz="2400" dirty="0" err="1">
                <a:latin typeface="楷体_GB2312" pitchFamily="49" charset="-122"/>
                <a:ea typeface="楷体_GB2312" pitchFamily="49" charset="-122"/>
              </a:rPr>
              <a:t>TextShape</a:t>
            </a:r>
            <a:r>
              <a:rPr lang="zh-CN" altLang="en-US" sz="2400" dirty="0">
                <a:latin typeface="楷体_GB2312" pitchFamily="49" charset="-122"/>
                <a:ea typeface="楷体_GB2312" pitchFamily="49" charset="-122"/>
              </a:rPr>
              <a:t>同时继承</a:t>
            </a:r>
            <a:r>
              <a:rPr lang="en-US" altLang="zh-CN" sz="2400" dirty="0">
                <a:latin typeface="楷体_GB2312" pitchFamily="49" charset="-122"/>
                <a:ea typeface="楷体_GB2312" pitchFamily="49" charset="-122"/>
              </a:rPr>
              <a:t>Shape</a:t>
            </a:r>
            <a:r>
              <a:rPr lang="zh-CN" altLang="en-US" sz="2400" dirty="0">
                <a:latin typeface="楷体_GB2312" pitchFamily="49" charset="-122"/>
                <a:ea typeface="楷体_GB2312" pitchFamily="49" charset="-122"/>
              </a:rPr>
              <a:t>的接口和</a:t>
            </a:r>
            <a:r>
              <a:rPr lang="en-US" altLang="zh-CN" sz="2400" dirty="0" err="1">
                <a:latin typeface="楷体_GB2312" pitchFamily="49" charset="-122"/>
                <a:ea typeface="楷体_GB2312" pitchFamily="49" charset="-122"/>
              </a:rPr>
              <a:t>TextView</a:t>
            </a:r>
            <a:r>
              <a:rPr lang="zh-CN" altLang="en-US" sz="2400" dirty="0">
                <a:latin typeface="楷体_GB2312" pitchFamily="49" charset="-122"/>
                <a:ea typeface="楷体_GB2312" pitchFamily="49" charset="-122"/>
              </a:rPr>
              <a:t>的服务（多重继承）；</a:t>
            </a:r>
            <a:endParaRPr lang="zh-CN" altLang="en-US" sz="2400" dirty="0">
              <a:latin typeface="楷体_GB2312" pitchFamily="49" charset="-122"/>
              <a:ea typeface="楷体_GB2312" pitchFamily="49" charset="-122"/>
              <a:sym typeface="Wingdings" panose="05000000000000000000" pitchFamily="2" charset="2"/>
            </a:endParaRPr>
          </a:p>
          <a:p>
            <a:pPr eaLnBrk="1" hangingPunct="1">
              <a:lnSpc>
                <a:spcPct val="80000"/>
              </a:lnSpc>
              <a:buFontTx/>
              <a:buNone/>
            </a:pPr>
            <a:r>
              <a:rPr lang="zh-CN" altLang="en-US" sz="2400" dirty="0">
                <a:latin typeface="楷体_GB2312" pitchFamily="49" charset="-122"/>
                <a:ea typeface="楷体_GB2312" pitchFamily="49" charset="-122"/>
                <a:sym typeface="Wingdings" panose="05000000000000000000" pitchFamily="2" charset="2"/>
              </a:rPr>
              <a:t></a:t>
            </a:r>
            <a:r>
              <a:rPr lang="zh-CN" altLang="en-US" sz="2400" dirty="0">
                <a:latin typeface="楷体_GB2312" pitchFamily="49" charset="-122"/>
                <a:ea typeface="楷体_GB2312" pitchFamily="49" charset="-122"/>
              </a:rPr>
              <a:t> 在</a:t>
            </a:r>
            <a:r>
              <a:rPr lang="en-US" altLang="zh-CN" sz="2400" dirty="0" err="1">
                <a:latin typeface="楷体_GB2312" pitchFamily="49" charset="-122"/>
                <a:ea typeface="楷体_GB2312" pitchFamily="49" charset="-122"/>
              </a:rPr>
              <a:t>TextShape</a:t>
            </a:r>
            <a:r>
              <a:rPr lang="zh-CN" altLang="en-US" sz="2400" dirty="0">
                <a:latin typeface="楷体_GB2312" pitchFamily="49" charset="-122"/>
                <a:ea typeface="楷体_GB2312" pitchFamily="49" charset="-122"/>
              </a:rPr>
              <a:t>中建立</a:t>
            </a:r>
            <a:r>
              <a:rPr lang="en-US" altLang="zh-CN" sz="2400" dirty="0" err="1">
                <a:latin typeface="楷体_GB2312" pitchFamily="49" charset="-122"/>
                <a:ea typeface="楷体_GB2312" pitchFamily="49" charset="-122"/>
              </a:rPr>
              <a:t>TextView</a:t>
            </a:r>
            <a:r>
              <a:rPr lang="zh-CN" altLang="en-US" sz="2400" dirty="0">
                <a:latin typeface="楷体_GB2312" pitchFamily="49" charset="-122"/>
                <a:ea typeface="楷体_GB2312" pitchFamily="49" charset="-122"/>
              </a:rPr>
              <a:t>的实例，再通过</a:t>
            </a:r>
            <a:r>
              <a:rPr lang="en-US" altLang="zh-CN" sz="2400" dirty="0" err="1">
                <a:latin typeface="楷体_GB2312" pitchFamily="49" charset="-122"/>
                <a:ea typeface="楷体_GB2312" pitchFamily="49" charset="-122"/>
              </a:rPr>
              <a:t>TextView</a:t>
            </a:r>
            <a:r>
              <a:rPr lang="zh-CN" altLang="en-US" sz="2400" dirty="0">
                <a:latin typeface="楷体_GB2312" pitchFamily="49" charset="-122"/>
                <a:ea typeface="楷体_GB2312" pitchFamily="49" charset="-122"/>
              </a:rPr>
              <a:t>给出</a:t>
            </a:r>
            <a:r>
              <a:rPr lang="en-US" altLang="zh-CN" sz="2400" dirty="0" err="1">
                <a:latin typeface="楷体_GB2312" pitchFamily="49" charset="-122"/>
                <a:ea typeface="楷体_GB2312" pitchFamily="49" charset="-122"/>
              </a:rPr>
              <a:t>TextShape</a:t>
            </a:r>
            <a:r>
              <a:rPr lang="zh-CN" altLang="en-US" sz="2400" dirty="0">
                <a:latin typeface="楷体_GB2312" pitchFamily="49" charset="-122"/>
                <a:ea typeface="楷体_GB2312" pitchFamily="49" charset="-122"/>
              </a:rPr>
              <a:t>的接口。</a:t>
            </a:r>
            <a:endParaRPr lang="zh-CN" altLang="en-US" sz="2400" dirty="0">
              <a:latin typeface="楷体_GB2312" pitchFamily="49" charset="-122"/>
              <a:ea typeface="楷体_GB2312" pitchFamily="49" charset="-122"/>
            </a:endParaRPr>
          </a:p>
          <a:p>
            <a:pPr eaLnBrk="1" hangingPunct="1">
              <a:lnSpc>
                <a:spcPct val="80000"/>
              </a:lnSpc>
              <a:buFontTx/>
              <a:buNone/>
            </a:pPr>
            <a:r>
              <a:rPr lang="zh-CN" altLang="en-US" sz="2400" dirty="0">
                <a:latin typeface="楷体_GB2312" pitchFamily="49" charset="-122"/>
                <a:ea typeface="楷体_GB2312" pitchFamily="49" charset="-122"/>
              </a:rPr>
              <a:t>  前者是适配器的类模式，后者是对象模式。下图就是适配器的对象模式。</a:t>
            </a:r>
            <a:endParaRPr lang="zh-CN" altLang="en-US" sz="2400" dirty="0">
              <a:latin typeface="楷体_GB2312" pitchFamily="49" charset="-122"/>
              <a:ea typeface="楷体_GB2312" pitchFamily="49" charset="-122"/>
            </a:endParaRPr>
          </a:p>
        </p:txBody>
      </p:sp>
      <p:pic>
        <p:nvPicPr>
          <p:cNvPr id="78852" name="Picture 4" descr="未标题-18"/>
          <p:cNvPicPr>
            <a:picLocks noChangeAspect="1" noChangeArrowheads="1"/>
          </p:cNvPicPr>
          <p:nvPr/>
        </p:nvPicPr>
        <p:blipFill>
          <a:blip r:embed="rId1"/>
          <a:srcRect/>
          <a:stretch>
            <a:fillRect/>
          </a:stretch>
        </p:blipFill>
        <p:spPr bwMode="auto">
          <a:xfrm>
            <a:off x="2268538" y="3859234"/>
            <a:ext cx="5616575" cy="26416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适配器</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idx="1"/>
          </p:nvPr>
        </p:nvSpPr>
        <p:spPr/>
        <p:txBody>
          <a:bodyPr/>
          <a:lstStyle/>
          <a:p>
            <a:pPr eaLnBrk="1" hangingPunct="1">
              <a:buFontTx/>
              <a:buNone/>
            </a:pPr>
            <a:r>
              <a:rPr lang="en-US" altLang="zh-CN" sz="2400">
                <a:latin typeface="楷体_GB2312" pitchFamily="49" charset="-122"/>
                <a:ea typeface="楷体_GB2312" pitchFamily="49" charset="-122"/>
              </a:rPr>
              <a:t>(3) </a:t>
            </a:r>
            <a:r>
              <a:rPr lang="zh-CN" altLang="en-US" sz="2400">
                <a:latin typeface="楷体_GB2312" pitchFamily="49" charset="-122"/>
                <a:ea typeface="楷体_GB2312" pitchFamily="49" charset="-122"/>
              </a:rPr>
              <a:t>结构：适配器模式有类适配器模式和对象适配器模式。类适配器可以通过多继承方式实现不同接口之间的相容和转换，如图所示。 </a:t>
            </a:r>
            <a:endParaRPr lang="zh-CN" altLang="en-US" sz="2400">
              <a:latin typeface="楷体_GB2312" pitchFamily="49" charset="-122"/>
              <a:ea typeface="楷体_GB2312" pitchFamily="49" charset="-122"/>
            </a:endParaRPr>
          </a:p>
        </p:txBody>
      </p:sp>
      <p:pic>
        <p:nvPicPr>
          <p:cNvPr id="79876" name="Picture 4" descr="未标题-19"/>
          <p:cNvPicPr>
            <a:picLocks noChangeAspect="1" noChangeArrowheads="1"/>
          </p:cNvPicPr>
          <p:nvPr/>
        </p:nvPicPr>
        <p:blipFill>
          <a:blip r:embed="rId1"/>
          <a:srcRect/>
          <a:stretch>
            <a:fillRect/>
          </a:stretch>
        </p:blipFill>
        <p:spPr bwMode="auto">
          <a:xfrm>
            <a:off x="1547813" y="2997200"/>
            <a:ext cx="6408737" cy="2284413"/>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适配器</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type="body" idx="1"/>
          </p:nvPr>
        </p:nvSpPr>
        <p:spPr/>
        <p:txBody>
          <a:bodyPr/>
          <a:lstStyle/>
          <a:p>
            <a:pPr eaLnBrk="1" hangingPunct="1"/>
            <a:r>
              <a:rPr lang="zh-CN" altLang="en-US" sz="2400">
                <a:latin typeface="楷体_GB2312" pitchFamily="49" charset="-122"/>
                <a:ea typeface="楷体_GB2312" pitchFamily="49" charset="-122"/>
              </a:rPr>
              <a:t>而一个对象适配器则依赖对象组合的技术实现接口的相容和转换，如图所示。</a:t>
            </a:r>
            <a:r>
              <a:rPr lang="zh-CN" altLang="en-US">
                <a:ea typeface="宋体" panose="02010600030101010101" pitchFamily="2" charset="-122"/>
              </a:rPr>
              <a:t> </a:t>
            </a:r>
            <a:endParaRPr lang="zh-CN" altLang="en-US">
              <a:ea typeface="宋体" panose="02010600030101010101" pitchFamily="2" charset="-122"/>
            </a:endParaRPr>
          </a:p>
        </p:txBody>
      </p:sp>
      <p:pic>
        <p:nvPicPr>
          <p:cNvPr id="80900" name="Picture 4" descr="未标题-20"/>
          <p:cNvPicPr>
            <a:picLocks noChangeAspect="1" noChangeArrowheads="1"/>
          </p:cNvPicPr>
          <p:nvPr/>
        </p:nvPicPr>
        <p:blipFill>
          <a:blip r:embed="rId1"/>
          <a:srcRect/>
          <a:stretch>
            <a:fillRect/>
          </a:stretch>
        </p:blipFill>
        <p:spPr bwMode="auto">
          <a:xfrm>
            <a:off x="1547813" y="2781300"/>
            <a:ext cx="6264275" cy="242252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适配器</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p:txBody>
          <a:bodyPr/>
          <a:lstStyle/>
          <a:p>
            <a:pPr eaLnBrk="1" hangingPunct="1">
              <a:buFontTx/>
              <a:buNone/>
            </a:pPr>
            <a:r>
              <a:rPr lang="en-US" altLang="zh-CN">
                <a:latin typeface="楷体_GB2312" pitchFamily="49" charset="-122"/>
                <a:ea typeface="楷体_GB2312" pitchFamily="49" charset="-122"/>
              </a:rPr>
              <a:t>(4) </a:t>
            </a:r>
            <a:r>
              <a:rPr lang="zh-CN" altLang="en-US">
                <a:latin typeface="楷体_GB2312" pitchFamily="49" charset="-122"/>
                <a:ea typeface="楷体_GB2312" pitchFamily="49" charset="-122"/>
              </a:rPr>
              <a:t>参与者职责</a:t>
            </a:r>
            <a:endParaRPr lang="zh-CN" altLang="en-US">
              <a:latin typeface="楷体_GB2312" pitchFamily="49" charset="-122"/>
              <a:ea typeface="楷体_GB2312" pitchFamily="49" charset="-122"/>
            </a:endParaRPr>
          </a:p>
          <a:p>
            <a:pPr eaLnBrk="1" hangingPunct="1">
              <a:buFontTx/>
              <a:buNone/>
            </a:pPr>
            <a:r>
              <a:rPr lang="zh-CN" altLang="en-US">
                <a:latin typeface="楷体_GB2312" pitchFamily="49" charset="-122"/>
                <a:ea typeface="楷体_GB2312" pitchFamily="49" charset="-122"/>
              </a:rPr>
              <a:t> </a:t>
            </a:r>
            <a:r>
              <a:rPr lang="en-US" altLang="zh-CN" sz="2800">
                <a:latin typeface="楷体_GB2312" pitchFamily="49" charset="-122"/>
                <a:ea typeface="楷体_GB2312" pitchFamily="49" charset="-122"/>
              </a:rPr>
              <a:t>a) </a:t>
            </a:r>
            <a:r>
              <a:rPr lang="zh-CN" altLang="en-US" sz="2800">
                <a:latin typeface="楷体_GB2312" pitchFamily="49" charset="-122"/>
                <a:ea typeface="楷体_GB2312" pitchFamily="49" charset="-122"/>
              </a:rPr>
              <a:t>目标（</a:t>
            </a:r>
            <a:r>
              <a:rPr lang="en-US" altLang="zh-CN" sz="2800">
                <a:latin typeface="楷体_GB2312" pitchFamily="49" charset="-122"/>
                <a:ea typeface="楷体_GB2312" pitchFamily="49" charset="-122"/>
              </a:rPr>
              <a:t>Target</a:t>
            </a:r>
            <a:r>
              <a:rPr lang="zh-CN" altLang="en-US" sz="2800">
                <a:latin typeface="楷体_GB2312" pitchFamily="49" charset="-122"/>
                <a:ea typeface="楷体_GB2312" pitchFamily="49" charset="-122"/>
              </a:rPr>
              <a:t>）：定义客户使用的与应用领域相关的接口。</a:t>
            </a:r>
            <a:endParaRPr lang="zh-CN" altLang="en-US" sz="2800">
              <a:latin typeface="楷体_GB2312" pitchFamily="49" charset="-122"/>
              <a:ea typeface="楷体_GB2312" pitchFamily="49" charset="-122"/>
            </a:endParaRPr>
          </a:p>
          <a:p>
            <a:pPr eaLnBrk="1" hangingPunct="1">
              <a:buFontTx/>
              <a:buNone/>
            </a:pPr>
            <a:r>
              <a:rPr lang="zh-CN" altLang="en-US" sz="2800">
                <a:latin typeface="楷体_GB2312" pitchFamily="49" charset="-122"/>
                <a:ea typeface="楷体_GB2312" pitchFamily="49" charset="-122"/>
              </a:rPr>
              <a:t> </a:t>
            </a:r>
            <a:r>
              <a:rPr lang="en-US" altLang="zh-CN" sz="2800">
                <a:latin typeface="楷体_GB2312" pitchFamily="49" charset="-122"/>
                <a:ea typeface="楷体_GB2312" pitchFamily="49" charset="-122"/>
              </a:rPr>
              <a:t>b) </a:t>
            </a:r>
            <a:r>
              <a:rPr lang="zh-CN" altLang="en-US" sz="2800">
                <a:latin typeface="楷体_GB2312" pitchFamily="49" charset="-122"/>
                <a:ea typeface="楷体_GB2312" pitchFamily="49" charset="-122"/>
              </a:rPr>
              <a:t>客户（</a:t>
            </a:r>
            <a:r>
              <a:rPr lang="en-US" altLang="zh-CN" sz="2800">
                <a:latin typeface="楷体_GB2312" pitchFamily="49" charset="-122"/>
                <a:ea typeface="楷体_GB2312" pitchFamily="49" charset="-122"/>
              </a:rPr>
              <a:t>Client</a:t>
            </a:r>
            <a:r>
              <a:rPr lang="zh-CN" altLang="en-US" sz="2800">
                <a:latin typeface="楷体_GB2312" pitchFamily="49" charset="-122"/>
                <a:ea typeface="楷体_GB2312" pitchFamily="49" charset="-122"/>
              </a:rPr>
              <a:t>）：与具有</a:t>
            </a:r>
            <a:r>
              <a:rPr lang="en-US" altLang="zh-CN" sz="2800">
                <a:latin typeface="楷体_GB2312" pitchFamily="49" charset="-122"/>
                <a:ea typeface="楷体_GB2312" pitchFamily="49" charset="-122"/>
              </a:rPr>
              <a:t>Target</a:t>
            </a:r>
            <a:r>
              <a:rPr lang="zh-CN" altLang="en-US" sz="2800">
                <a:latin typeface="楷体_GB2312" pitchFamily="49" charset="-122"/>
                <a:ea typeface="楷体_GB2312" pitchFamily="49" charset="-122"/>
              </a:rPr>
              <a:t>接口的对象合作。</a:t>
            </a:r>
            <a:endParaRPr lang="zh-CN" altLang="en-US" sz="2800">
              <a:latin typeface="楷体_GB2312" pitchFamily="49" charset="-122"/>
              <a:ea typeface="楷体_GB2312" pitchFamily="49" charset="-122"/>
            </a:endParaRPr>
          </a:p>
          <a:p>
            <a:pPr eaLnBrk="1" hangingPunct="1">
              <a:buFontTx/>
              <a:buNone/>
            </a:pPr>
            <a:r>
              <a:rPr lang="zh-CN" altLang="en-US" sz="2800">
                <a:latin typeface="楷体_GB2312" pitchFamily="49" charset="-122"/>
                <a:ea typeface="楷体_GB2312" pitchFamily="49" charset="-122"/>
              </a:rPr>
              <a:t> </a:t>
            </a:r>
            <a:r>
              <a:rPr lang="en-US" altLang="zh-CN" sz="2800">
                <a:latin typeface="楷体_GB2312" pitchFamily="49" charset="-122"/>
                <a:ea typeface="楷体_GB2312" pitchFamily="49" charset="-122"/>
              </a:rPr>
              <a:t>c) </a:t>
            </a:r>
            <a:r>
              <a:rPr lang="zh-CN" altLang="en-US" sz="2800">
                <a:latin typeface="楷体_GB2312" pitchFamily="49" charset="-122"/>
                <a:ea typeface="楷体_GB2312" pitchFamily="49" charset="-122"/>
              </a:rPr>
              <a:t>被匹配者（</a:t>
            </a:r>
            <a:r>
              <a:rPr lang="en-US" altLang="zh-CN" sz="2800">
                <a:latin typeface="楷体_GB2312" pitchFamily="49" charset="-122"/>
                <a:ea typeface="楷体_GB2312" pitchFamily="49" charset="-122"/>
              </a:rPr>
              <a:t>Adaptee</a:t>
            </a:r>
            <a:r>
              <a:rPr lang="zh-CN" altLang="en-US" sz="2800">
                <a:latin typeface="楷体_GB2312" pitchFamily="49" charset="-122"/>
                <a:ea typeface="楷体_GB2312" pitchFamily="49" charset="-122"/>
              </a:rPr>
              <a:t>）：需要被转换匹配的一个已存在接口。</a:t>
            </a:r>
            <a:endParaRPr lang="zh-CN" altLang="en-US" sz="2800">
              <a:latin typeface="楷体_GB2312" pitchFamily="49" charset="-122"/>
              <a:ea typeface="楷体_GB2312" pitchFamily="49" charset="-122"/>
            </a:endParaRPr>
          </a:p>
          <a:p>
            <a:pPr eaLnBrk="1" hangingPunct="1">
              <a:buFontTx/>
              <a:buNone/>
            </a:pPr>
            <a:r>
              <a:rPr lang="zh-CN" altLang="en-US" sz="2800">
                <a:latin typeface="楷体_GB2312" pitchFamily="49" charset="-122"/>
                <a:ea typeface="楷体_GB2312" pitchFamily="49" charset="-122"/>
              </a:rPr>
              <a:t> </a:t>
            </a:r>
            <a:r>
              <a:rPr lang="en-US" altLang="zh-CN" sz="2800">
                <a:latin typeface="楷体_GB2312" pitchFamily="49" charset="-122"/>
                <a:ea typeface="楷体_GB2312" pitchFamily="49" charset="-122"/>
              </a:rPr>
              <a:t>d) </a:t>
            </a:r>
            <a:r>
              <a:rPr lang="zh-CN" altLang="en-US" sz="2800">
                <a:latin typeface="楷体_GB2312" pitchFamily="49" charset="-122"/>
                <a:ea typeface="楷体_GB2312" pitchFamily="49" charset="-122"/>
              </a:rPr>
              <a:t>适配器（</a:t>
            </a:r>
            <a:r>
              <a:rPr lang="en-US" altLang="zh-CN" sz="2800">
                <a:latin typeface="楷体_GB2312" pitchFamily="49" charset="-122"/>
                <a:ea typeface="楷体_GB2312" pitchFamily="49" charset="-122"/>
              </a:rPr>
              <a:t>Adapter</a:t>
            </a:r>
            <a:r>
              <a:rPr lang="zh-CN" altLang="en-US" sz="2800">
                <a:latin typeface="楷体_GB2312" pitchFamily="49" charset="-122"/>
                <a:ea typeface="楷体_GB2312" pitchFamily="49" charset="-122"/>
              </a:rPr>
              <a:t>）：将</a:t>
            </a:r>
            <a:r>
              <a:rPr lang="en-US" altLang="zh-CN" sz="2800">
                <a:latin typeface="楷体_GB2312" pitchFamily="49" charset="-122"/>
                <a:ea typeface="楷体_GB2312" pitchFamily="49" charset="-122"/>
              </a:rPr>
              <a:t>Adaptee</a:t>
            </a:r>
            <a:r>
              <a:rPr lang="zh-CN" altLang="en-US" sz="2800">
                <a:latin typeface="楷体_GB2312" pitchFamily="49" charset="-122"/>
                <a:ea typeface="楷体_GB2312" pitchFamily="49" charset="-122"/>
              </a:rPr>
              <a:t>的接口与</a:t>
            </a:r>
            <a:r>
              <a:rPr lang="en-US" altLang="zh-CN" sz="2800">
                <a:latin typeface="楷体_GB2312" pitchFamily="49" charset="-122"/>
                <a:ea typeface="楷体_GB2312" pitchFamily="49" charset="-122"/>
              </a:rPr>
              <a:t>Target</a:t>
            </a:r>
            <a:r>
              <a:rPr lang="zh-CN" altLang="en-US" sz="2800">
                <a:latin typeface="楷体_GB2312" pitchFamily="49" charset="-122"/>
                <a:ea typeface="楷体_GB2312" pitchFamily="49" charset="-122"/>
              </a:rPr>
              <a:t>接口匹配。</a:t>
            </a:r>
            <a:endParaRPr lang="zh-CN" altLang="en-US" sz="2800">
              <a:latin typeface="楷体_GB2312" pitchFamily="49" charset="-122"/>
              <a:ea typeface="楷体_GB2312" pitchFamily="49" charset="-122"/>
            </a:endParaRPr>
          </a:p>
          <a:p>
            <a:pPr eaLnBrk="1" hangingPunct="1">
              <a:buFontTx/>
              <a:buNone/>
            </a:pPr>
            <a:endParaRPr lang="en-US" altLang="zh-CN" sz="280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适配器</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idx="1"/>
          </p:nvPr>
        </p:nvSpPr>
        <p:spPr/>
        <p:txBody>
          <a:bodyPr/>
          <a:lstStyle/>
          <a:p>
            <a:pPr eaLnBrk="1" hangingPunct="1">
              <a:buFontTx/>
              <a:buNone/>
            </a:pPr>
            <a:r>
              <a:rPr lang="en-US" altLang="zh-CN">
                <a:latin typeface="楷体_GB2312" pitchFamily="49" charset="-122"/>
                <a:ea typeface="楷体_GB2312" pitchFamily="49" charset="-122"/>
              </a:rPr>
              <a:t>(5) </a:t>
            </a:r>
            <a:r>
              <a:rPr lang="zh-CN" altLang="en-US">
                <a:latin typeface="楷体_GB2312" pitchFamily="49" charset="-122"/>
                <a:ea typeface="楷体_GB2312" pitchFamily="49" charset="-122"/>
              </a:rPr>
              <a:t>协作：客户调用</a:t>
            </a:r>
            <a:r>
              <a:rPr lang="en-US" altLang="zh-CN">
                <a:latin typeface="楷体_GB2312" pitchFamily="49" charset="-122"/>
                <a:ea typeface="楷体_GB2312" pitchFamily="49" charset="-122"/>
              </a:rPr>
              <a:t>Adapter</a:t>
            </a:r>
            <a:r>
              <a:rPr lang="zh-CN" altLang="en-US">
                <a:latin typeface="楷体_GB2312" pitchFamily="49" charset="-122"/>
                <a:ea typeface="楷体_GB2312" pitchFamily="49" charset="-122"/>
              </a:rPr>
              <a:t>对象的操作，然后</a:t>
            </a:r>
            <a:r>
              <a:rPr lang="en-US" altLang="zh-CN">
                <a:latin typeface="楷体_GB2312" pitchFamily="49" charset="-122"/>
                <a:ea typeface="楷体_GB2312" pitchFamily="49" charset="-122"/>
              </a:rPr>
              <a:t>Adapter</a:t>
            </a:r>
            <a:r>
              <a:rPr lang="zh-CN" altLang="en-US">
                <a:latin typeface="楷体_GB2312" pitchFamily="49" charset="-122"/>
                <a:ea typeface="楷体_GB2312" pitchFamily="49" charset="-122"/>
              </a:rPr>
              <a:t>的操作又调用</a:t>
            </a:r>
            <a:r>
              <a:rPr lang="en-US" altLang="zh-CN">
                <a:latin typeface="楷体_GB2312" pitchFamily="49" charset="-122"/>
                <a:ea typeface="楷体_GB2312" pitchFamily="49" charset="-122"/>
              </a:rPr>
              <a:t>Adaptee</a:t>
            </a:r>
            <a:r>
              <a:rPr lang="zh-CN" altLang="en-US">
                <a:latin typeface="楷体_GB2312" pitchFamily="49" charset="-122"/>
                <a:ea typeface="楷体_GB2312" pitchFamily="49" charset="-122"/>
              </a:rPr>
              <a:t>对象中负责处理相应请求的操作。</a:t>
            </a:r>
            <a:endParaRPr lang="zh-CN" altLang="en-US">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适配器</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85720" y="1428736"/>
            <a:ext cx="8229600" cy="1143000"/>
          </a:xfrm>
        </p:spPr>
        <p:txBody>
          <a:bodyPr/>
          <a:lstStyle/>
          <a:p>
            <a:r>
              <a:rPr lang="zh-CN" altLang="en-US" sz="2800" dirty="0">
                <a:solidFill>
                  <a:srgbClr val="C00000"/>
                </a:solidFill>
                <a:latin typeface="宋体" panose="02010600030101010101" pitchFamily="2" charset="-122"/>
                <a:ea typeface="宋体" panose="02010600030101010101" pitchFamily="2" charset="-122"/>
              </a:rPr>
              <a:t>行为模式 </a:t>
            </a:r>
            <a:r>
              <a:rPr lang="en-US" altLang="zh-CN" sz="2800" dirty="0">
                <a:solidFill>
                  <a:srgbClr val="C00000"/>
                </a:solidFill>
                <a:latin typeface="宋体" panose="02010600030101010101" pitchFamily="2" charset="-122"/>
                <a:ea typeface="宋体" panose="02010600030101010101" pitchFamily="2" charset="-122"/>
              </a:rPr>
              <a:t>- Chain of Responsibility</a:t>
            </a:r>
            <a:r>
              <a:rPr lang="zh-CN" altLang="en-US" sz="2800" dirty="0">
                <a:solidFill>
                  <a:srgbClr val="C00000"/>
                </a:solidFill>
                <a:latin typeface="宋体" panose="02010600030101010101" pitchFamily="2" charset="-122"/>
                <a:ea typeface="宋体" panose="02010600030101010101" pitchFamily="2" charset="-122"/>
              </a:rPr>
              <a:t>（职责连 ）</a:t>
            </a:r>
            <a:endParaRPr lang="zh-CN" altLang="en-US" sz="2800" dirty="0">
              <a:solidFill>
                <a:srgbClr val="C00000"/>
              </a:solidFill>
              <a:latin typeface="宋体" panose="02010600030101010101" pitchFamily="2" charset="-122"/>
              <a:ea typeface="宋体" panose="02010600030101010101" pitchFamily="2" charset="-122"/>
            </a:endParaRPr>
          </a:p>
        </p:txBody>
      </p:sp>
      <p:sp>
        <p:nvSpPr>
          <p:cNvPr id="6" name="灯片编号占位符 4"/>
          <p:cNvSpPr>
            <a:spLocks noGrp="1"/>
          </p:cNvSpPr>
          <p:nvPr>
            <p:ph type="sldNum" sz="quarter" idx="12"/>
          </p:nvPr>
        </p:nvSpPr>
        <p:spPr/>
        <p:txBody>
          <a:bodyPr/>
          <a:lstStyle/>
          <a:p>
            <a:pPr>
              <a:defRPr/>
            </a:pPr>
            <a:r>
              <a:rPr lang="zh-CN" altLang="en-US"/>
              <a:t>第 </a:t>
            </a:r>
            <a:fld id="{30B6D297-F4CB-44CC-B0B1-A0C766AAA558}" type="slidenum">
              <a:rPr lang="zh-CN" altLang="en-US"/>
            </a:fld>
            <a:r>
              <a:rPr lang="zh-CN" altLang="en-US"/>
              <a:t> 页</a:t>
            </a:r>
            <a:endParaRPr lang="zh-CN" altLang="en-US"/>
          </a:p>
        </p:txBody>
      </p:sp>
      <p:grpSp>
        <p:nvGrpSpPr>
          <p:cNvPr id="7" name="组合 6"/>
          <p:cNvGrpSpPr/>
          <p:nvPr/>
        </p:nvGrpSpPr>
        <p:grpSpPr>
          <a:xfrm>
            <a:off x="1331913" y="2413007"/>
            <a:ext cx="6811987" cy="3730637"/>
            <a:chOff x="1331913" y="1714488"/>
            <a:chExt cx="6811987" cy="3730637"/>
          </a:xfrm>
        </p:grpSpPr>
        <p:sp>
          <p:nvSpPr>
            <p:cNvPr id="538628" name="AutoShape 4"/>
            <p:cNvSpPr>
              <a:spLocks noChangeArrowheads="1"/>
            </p:cNvSpPr>
            <p:nvPr/>
          </p:nvSpPr>
          <p:spPr bwMode="auto">
            <a:xfrm>
              <a:off x="1331913" y="1714488"/>
              <a:ext cx="6811987" cy="3730637"/>
            </a:xfrm>
            <a:prstGeom prst="roundRect">
              <a:avLst>
                <a:gd name="adj" fmla="val 16667"/>
              </a:avLst>
            </a:prstGeom>
            <a:gradFill rotWithShape="1">
              <a:gsLst>
                <a:gs pos="0">
                  <a:srgbClr val="99CCFF">
                    <a:gamma/>
                    <a:tint val="0"/>
                    <a:invGamma/>
                  </a:srgbClr>
                </a:gs>
                <a:gs pos="100000">
                  <a:srgbClr val="99CCFF"/>
                </a:gs>
              </a:gsLst>
              <a:lin ang="2700000" scaled="1"/>
            </a:gra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sz="2400">
                <a:latin typeface="Verdana" panose="020B0604030504040204" pitchFamily="34" charset="0"/>
                <a:ea typeface="宋体" panose="02010600030101010101" pitchFamily="2" charset="-122"/>
              </a:endParaRPr>
            </a:p>
          </p:txBody>
        </p:sp>
        <p:sp>
          <p:nvSpPr>
            <p:cNvPr id="538629" name="Text Box 5"/>
            <p:cNvSpPr txBox="1">
              <a:spLocks noChangeArrowheads="1"/>
            </p:cNvSpPr>
            <p:nvPr/>
          </p:nvSpPr>
          <p:spPr bwMode="auto">
            <a:xfrm>
              <a:off x="1785918" y="1857364"/>
              <a:ext cx="6062685" cy="3416320"/>
            </a:xfrm>
            <a:prstGeom prst="rect">
              <a:avLst/>
            </a:prstGeom>
            <a:noFill/>
            <a:ln w="9525">
              <a:noFill/>
              <a:miter lim="800000"/>
            </a:ln>
            <a:effectLst/>
          </p:spPr>
          <p:txBody>
            <a:bodyPr wrap="square">
              <a:spAutoFit/>
            </a:bodyPr>
            <a:lstStyle/>
            <a:p>
              <a:pPr eaLnBrk="0" hangingPunct="0">
                <a:defRPr/>
              </a:pPr>
              <a:r>
                <a:rPr lang="en-US" altLang="zh-CN"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在责任链模式中，很多对象由每一个对象对其下家的引用而接起来形成一条链。请求在这个链上传递，直到链上的某一个对象决定处理此请求。客户并不知道链上的哪一个对象最终处理这个请求，系统可以在不影响客户端的情况下动态的重新组织链和分配责任。处理者有两个选择：承担责任或者把责任推给下家。一个请求可以最终不被任何接收端对象所接受。 </a:t>
              </a:r>
              <a:endPar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责任链</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p:txBody>
          <a:bodyPr/>
          <a:lstStyle/>
          <a:p>
            <a:pPr eaLnBrk="1" hangingPunct="1">
              <a:buFontTx/>
              <a:buNone/>
            </a:pPr>
            <a:r>
              <a:rPr lang="en-US" altLang="zh-CN" sz="2400">
                <a:latin typeface="楷体_GB2312" pitchFamily="49" charset="-122"/>
                <a:ea typeface="楷体_GB2312" pitchFamily="49" charset="-122"/>
              </a:rPr>
              <a:t>(1) </a:t>
            </a:r>
            <a:r>
              <a:rPr lang="zh-CN" altLang="en-US" sz="2400">
                <a:latin typeface="楷体_GB2312" pitchFamily="49" charset="-122"/>
                <a:ea typeface="楷体_GB2312" pitchFamily="49" charset="-122"/>
              </a:rPr>
              <a:t>目的：通过一条隐式的对象消息链传递处理请求。该请求沿着这条链传递，直到有一个对象处理它为止。其核心是避免将请求的发送者直接耦合到它的接受者。</a:t>
            </a:r>
            <a:endParaRPr lang="zh-CN" altLang="en-US" sz="2400">
              <a:latin typeface="楷体_GB2312" pitchFamily="49" charset="-122"/>
              <a:ea typeface="楷体_GB2312" pitchFamily="49" charset="-122"/>
            </a:endParaRPr>
          </a:p>
          <a:p>
            <a:pPr eaLnBrk="1" hangingPunct="1">
              <a:buFontTx/>
              <a:buNone/>
            </a:pPr>
            <a:r>
              <a:rPr lang="en-US" altLang="zh-CN" sz="2400">
                <a:latin typeface="楷体_GB2312" pitchFamily="49" charset="-122"/>
                <a:ea typeface="楷体_GB2312" pitchFamily="49" charset="-122"/>
              </a:rPr>
              <a:t>(2) </a:t>
            </a:r>
            <a:r>
              <a:rPr lang="zh-CN" altLang="en-US" sz="2400">
                <a:latin typeface="楷体_GB2312" pitchFamily="49" charset="-122"/>
                <a:ea typeface="楷体_GB2312" pitchFamily="49" charset="-122"/>
              </a:rPr>
              <a:t>思路：以</a:t>
            </a:r>
            <a:r>
              <a:rPr lang="en-US" altLang="zh-CN" sz="2400">
                <a:latin typeface="楷体_GB2312" pitchFamily="49" charset="-122"/>
                <a:ea typeface="楷体_GB2312" pitchFamily="49" charset="-122"/>
              </a:rPr>
              <a:t>GUI</a:t>
            </a:r>
            <a:r>
              <a:rPr lang="zh-CN" altLang="en-US" sz="2400">
                <a:latin typeface="楷体_GB2312" pitchFamily="49" charset="-122"/>
                <a:ea typeface="楷体_GB2312" pitchFamily="49" charset="-122"/>
              </a:rPr>
              <a:t>系统的联机帮助系统为例。用户可以在软件中任一位置按下</a:t>
            </a:r>
            <a:r>
              <a:rPr lang="en-US" altLang="zh-CN" sz="2400">
                <a:latin typeface="楷体_GB2312" pitchFamily="49" charset="-122"/>
                <a:ea typeface="楷体_GB2312" pitchFamily="49" charset="-122"/>
              </a:rPr>
              <a:t>help</a:t>
            </a:r>
            <a:r>
              <a:rPr lang="zh-CN" altLang="en-US" sz="2400">
                <a:latin typeface="楷体_GB2312" pitchFamily="49" charset="-122"/>
                <a:ea typeface="楷体_GB2312" pitchFamily="49" charset="-122"/>
              </a:rPr>
              <a:t>键，软件就可以根据该信息和当前上下文环境弹出适当的说明。</a:t>
            </a:r>
            <a:endParaRPr lang="zh-CN" altLang="en-US" sz="2400">
              <a:latin typeface="楷体_GB2312" pitchFamily="49" charset="-122"/>
              <a:ea typeface="楷体_GB2312" pitchFamily="49" charset="-122"/>
            </a:endParaRPr>
          </a:p>
          <a:p>
            <a:pPr eaLnBrk="1" hangingPunct="1">
              <a:buFontTx/>
              <a:buNone/>
            </a:pPr>
            <a:r>
              <a:rPr lang="zh-CN" altLang="en-US" sz="2400">
                <a:latin typeface="楷体_GB2312" pitchFamily="49" charset="-122"/>
                <a:ea typeface="楷体_GB2312" pitchFamily="49" charset="-122"/>
              </a:rPr>
              <a:t>  如果用户在</a:t>
            </a:r>
            <a:r>
              <a:rPr lang="en-US" altLang="zh-CN" sz="2400">
                <a:latin typeface="楷体_GB2312" pitchFamily="49" charset="-122"/>
                <a:ea typeface="楷体_GB2312" pitchFamily="49" charset="-122"/>
              </a:rPr>
              <a:t>PrintDialog</a:t>
            </a:r>
            <a:r>
              <a:rPr lang="zh-CN" altLang="en-US" sz="2400">
                <a:latin typeface="楷体_GB2312" pitchFamily="49" charset="-122"/>
                <a:ea typeface="楷体_GB2312" pitchFamily="49" charset="-122"/>
              </a:rPr>
              <a:t>对话框里</a:t>
            </a:r>
            <a:r>
              <a:rPr lang="zh-CN" altLang="en-US" sz="2400">
                <a:ea typeface="楷体_GB2312" pitchFamily="49" charset="-122"/>
              </a:rPr>
              <a:t>“</a:t>
            </a:r>
            <a:r>
              <a:rPr lang="zh-CN" altLang="en-US" sz="2400">
                <a:latin typeface="楷体_GB2312" pitchFamily="49" charset="-122"/>
                <a:ea typeface="楷体_GB2312" pitchFamily="49" charset="-122"/>
              </a:rPr>
              <a:t>打印</a:t>
            </a:r>
            <a:r>
              <a:rPr lang="zh-CN" altLang="en-US" sz="2400">
                <a:ea typeface="楷体_GB2312" pitchFamily="49" charset="-122"/>
              </a:rPr>
              <a:t>”</a:t>
            </a:r>
            <a:r>
              <a:rPr lang="zh-CN" altLang="en-US" sz="2400">
                <a:latin typeface="楷体_GB2312" pitchFamily="49" charset="-122"/>
                <a:ea typeface="楷体_GB2312" pitchFamily="49" charset="-122"/>
              </a:rPr>
              <a:t>按钮上按了帮助键，帮助信息的顺序图如图所示。</a:t>
            </a:r>
            <a:endParaRPr lang="zh-CN" altLang="en-US" sz="2400">
              <a:latin typeface="楷体_GB2312" pitchFamily="49" charset="-122"/>
              <a:ea typeface="楷体_GB2312" pitchFamily="49" charset="-122"/>
            </a:endParaRPr>
          </a:p>
        </p:txBody>
      </p:sp>
      <p:pic>
        <p:nvPicPr>
          <p:cNvPr id="83972" name="Picture 4" descr="未标题-39"/>
          <p:cNvPicPr>
            <a:picLocks noChangeAspect="1" noChangeArrowheads="1"/>
          </p:cNvPicPr>
          <p:nvPr/>
        </p:nvPicPr>
        <p:blipFill>
          <a:blip r:embed="rId1"/>
          <a:srcRect/>
          <a:stretch>
            <a:fillRect/>
          </a:stretch>
        </p:blipFill>
        <p:spPr bwMode="auto">
          <a:xfrm>
            <a:off x="2051050" y="4797425"/>
            <a:ext cx="4248150" cy="12700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责任链</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a:solidFill>
                  <a:schemeClr val="bg1"/>
                </a:solidFill>
              </a:rPr>
              <a:t>1.3 </a:t>
            </a:r>
            <a:r>
              <a:rPr lang="zh-CN" altLang="en-US" dirty="0">
                <a:solidFill>
                  <a:schemeClr val="bg1"/>
                </a:solidFill>
              </a:rPr>
              <a:t>软件工程的目标</a:t>
            </a:r>
            <a:endParaRPr lang="zh-CN" altLang="en-US" dirty="0">
              <a:solidFill>
                <a:schemeClr val="bg1"/>
              </a:solidFill>
            </a:endParaRPr>
          </a:p>
        </p:txBody>
      </p:sp>
      <p:sp>
        <p:nvSpPr>
          <p:cNvPr id="29699" name="Rectangle 2"/>
          <p:cNvSpPr>
            <a:spLocks noChangeArrowheads="1"/>
          </p:cNvSpPr>
          <p:nvPr/>
        </p:nvSpPr>
        <p:spPr bwMode="auto">
          <a:xfrm>
            <a:off x="468313" y="1628775"/>
            <a:ext cx="8280400" cy="4467225"/>
          </a:xfrm>
          <a:prstGeom prst="rect">
            <a:avLst/>
          </a:prstGeom>
          <a:noFill/>
          <a:ln w="9525">
            <a:noFill/>
            <a:miter lim="800000"/>
          </a:ln>
        </p:spPr>
        <p:txBody>
          <a:bodyPr lIns="92075" tIns="46038" rIns="92075" bIns="46038"/>
          <a:lstStyle/>
          <a:p>
            <a:pPr marL="342900" indent="-342900">
              <a:spcBef>
                <a:spcPct val="20000"/>
              </a:spcBef>
              <a:buFont typeface="Wingdings" panose="05000000000000000000" pitchFamily="2" charset="2"/>
              <a:buChar char="n"/>
            </a:pPr>
            <a:r>
              <a:rPr lang="zh-CN" altLang="en-US" sz="3200" b="1" dirty="0">
                <a:solidFill>
                  <a:srgbClr val="C00000"/>
                </a:solidFill>
                <a:ea typeface="楷体_GB2312" pitchFamily="49" charset="-122"/>
              </a:rPr>
              <a:t>学习软件工程，需要达到以下转变：</a:t>
            </a:r>
            <a:endParaRPr lang="en-US" altLang="zh-CN" sz="3200" b="1" dirty="0">
              <a:solidFill>
                <a:srgbClr val="C00000"/>
              </a:solidFill>
              <a:ea typeface="楷体_GB2312" pitchFamily="49" charset="-122"/>
            </a:endParaRPr>
          </a:p>
          <a:p>
            <a:pPr marL="342900" indent="-342900">
              <a:spcBef>
                <a:spcPts val="1200"/>
              </a:spcBef>
              <a:buFontTx/>
              <a:buChar char="•"/>
            </a:pPr>
            <a:r>
              <a:rPr lang="zh-CN" altLang="en-US" sz="3200" b="1" dirty="0">
                <a:ea typeface="楷体_GB2312" pitchFamily="49" charset="-122"/>
              </a:rPr>
              <a:t>转变对软件的认识</a:t>
            </a:r>
            <a:endParaRPr lang="en-US" altLang="zh-CN" sz="3200" b="1" dirty="0">
              <a:ea typeface="楷体_GB2312" pitchFamily="49" charset="-122"/>
            </a:endParaRPr>
          </a:p>
          <a:p>
            <a:pPr marL="342900" indent="-342900">
              <a:spcBef>
                <a:spcPct val="20000"/>
              </a:spcBef>
            </a:pPr>
            <a:r>
              <a:rPr lang="en-US" altLang="zh-CN" sz="3200" b="1" dirty="0">
                <a:ea typeface="楷体_GB2312" pitchFamily="49" charset="-122"/>
              </a:rPr>
              <a:t>                            </a:t>
            </a:r>
            <a:r>
              <a:rPr lang="zh-CN" altLang="en-US" sz="3200" b="1" dirty="0">
                <a:solidFill>
                  <a:schemeClr val="accent2"/>
                </a:solidFill>
                <a:ea typeface="楷体_GB2312" pitchFamily="49" charset="-122"/>
              </a:rPr>
              <a:t>上升</a:t>
            </a:r>
            <a:endParaRPr lang="en-US" altLang="zh-CN" sz="2400" b="1" dirty="0">
              <a:ea typeface="楷体_GB2312" pitchFamily="49" charset="-122"/>
            </a:endParaRPr>
          </a:p>
          <a:p>
            <a:pPr marL="342900" indent="-342900">
              <a:spcBef>
                <a:spcPct val="20000"/>
              </a:spcBef>
            </a:pPr>
            <a:r>
              <a:rPr lang="en-US" altLang="zh-CN" sz="2400" b="1" dirty="0">
                <a:ea typeface="楷体_GB2312" pitchFamily="49" charset="-122"/>
              </a:rPr>
              <a:t>                  </a:t>
            </a:r>
            <a:r>
              <a:rPr lang="zh-CN" altLang="en-US" sz="2400" b="1" dirty="0">
                <a:ea typeface="楷体_GB2312" pitchFamily="49" charset="-122"/>
              </a:rPr>
              <a:t>程序                                 系统</a:t>
            </a:r>
            <a:endParaRPr lang="en-US" altLang="zh-CN" sz="2400" b="1" dirty="0">
              <a:ea typeface="楷体_GB2312" pitchFamily="49" charset="-122"/>
            </a:endParaRPr>
          </a:p>
          <a:p>
            <a:pPr marL="342900" indent="-342900">
              <a:spcBef>
                <a:spcPct val="20000"/>
              </a:spcBef>
              <a:buFontTx/>
              <a:buChar char="•"/>
            </a:pPr>
            <a:r>
              <a:rPr lang="zh-CN" altLang="en-US" sz="3200" b="1" dirty="0">
                <a:ea typeface="楷体_GB2312" pitchFamily="49" charset="-122"/>
              </a:rPr>
              <a:t>转变思维定式</a:t>
            </a:r>
            <a:endParaRPr lang="en-US" altLang="zh-CN" sz="3200" b="1" dirty="0">
              <a:ea typeface="楷体_GB2312" pitchFamily="49" charset="-122"/>
            </a:endParaRPr>
          </a:p>
          <a:p>
            <a:pPr marL="342900" indent="-342900">
              <a:spcBef>
                <a:spcPct val="20000"/>
              </a:spcBef>
            </a:pPr>
            <a:r>
              <a:rPr lang="zh-CN" altLang="en-US" sz="3200" b="1" dirty="0">
                <a:solidFill>
                  <a:schemeClr val="accent2"/>
                </a:solidFill>
                <a:ea typeface="楷体_GB2312" pitchFamily="49" charset="-122"/>
              </a:rPr>
              <a:t>                            上升</a:t>
            </a:r>
            <a:endParaRPr lang="en-US" altLang="zh-CN" sz="3200" b="1" dirty="0">
              <a:solidFill>
                <a:schemeClr val="accent2"/>
              </a:solidFill>
              <a:ea typeface="楷体_GB2312" pitchFamily="49" charset="-122"/>
            </a:endParaRPr>
          </a:p>
          <a:p>
            <a:pPr marL="342900" indent="-342900">
              <a:spcBef>
                <a:spcPct val="20000"/>
              </a:spcBef>
            </a:pPr>
            <a:r>
              <a:rPr lang="zh-CN" altLang="en-US" sz="2400" b="1" dirty="0">
                <a:ea typeface="楷体_GB2312" pitchFamily="49" charset="-122"/>
              </a:rPr>
              <a:t>                 程序员                             系统工程师</a:t>
            </a:r>
            <a:endParaRPr lang="en-US" altLang="zh-CN" sz="2400" b="1" dirty="0">
              <a:solidFill>
                <a:schemeClr val="accent2"/>
              </a:solidFill>
              <a:ea typeface="楷体_GB2312" pitchFamily="49" charset="-122"/>
            </a:endParaRPr>
          </a:p>
          <a:p>
            <a:pPr marL="342900" indent="-342900">
              <a:spcBef>
                <a:spcPct val="20000"/>
              </a:spcBef>
            </a:pPr>
            <a:endParaRPr lang="zh-CN" altLang="en-US" sz="3200" b="1" dirty="0">
              <a:ea typeface="楷体_GB2312" pitchFamily="49" charset="-122"/>
            </a:endParaRPr>
          </a:p>
          <a:p>
            <a:pPr marL="342900" indent="-342900">
              <a:lnSpc>
                <a:spcPct val="120000"/>
              </a:lnSpc>
              <a:spcBef>
                <a:spcPct val="20000"/>
              </a:spcBef>
            </a:pPr>
            <a:r>
              <a:rPr lang="zh-CN" altLang="en-US" sz="3200" b="1" dirty="0">
                <a:ea typeface="楷体_GB2312" pitchFamily="49" charset="-122"/>
              </a:rPr>
              <a:t>    </a:t>
            </a:r>
            <a:endParaRPr lang="zh-CN" altLang="en-US" sz="3200" b="1" dirty="0">
              <a:ea typeface="楷体_GB2312" pitchFamily="49" charset="-122"/>
            </a:endParaRPr>
          </a:p>
        </p:txBody>
      </p:sp>
      <p:sp>
        <p:nvSpPr>
          <p:cNvPr id="8" name="右箭头 7"/>
          <p:cNvSpPr/>
          <p:nvPr/>
        </p:nvSpPr>
        <p:spPr>
          <a:xfrm>
            <a:off x="3000375" y="3571875"/>
            <a:ext cx="2214563"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右箭头 8"/>
          <p:cNvSpPr/>
          <p:nvPr/>
        </p:nvSpPr>
        <p:spPr>
          <a:xfrm>
            <a:off x="3071813" y="5143500"/>
            <a:ext cx="221456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idx="1"/>
          </p:nvPr>
        </p:nvSpPr>
        <p:spPr/>
        <p:txBody>
          <a:bodyPr/>
          <a:lstStyle/>
          <a:p>
            <a:pPr eaLnBrk="1" hangingPunct="1"/>
            <a:r>
              <a:rPr lang="zh-CN" altLang="en-US" sz="2400">
                <a:latin typeface="楷体_GB2312" pitchFamily="49" charset="-122"/>
                <a:ea typeface="楷体_GB2312" pitchFamily="49" charset="-122"/>
              </a:rPr>
              <a:t>联机帮助系统定义了一个抽象类</a:t>
            </a:r>
            <a:r>
              <a:rPr lang="en-US" altLang="zh-CN" sz="2400">
                <a:latin typeface="楷体_GB2312" pitchFamily="49" charset="-122"/>
                <a:ea typeface="楷体_GB2312" pitchFamily="49" charset="-122"/>
              </a:rPr>
              <a:t>HelpHandler</a:t>
            </a:r>
            <a:r>
              <a:rPr lang="zh-CN" altLang="en-US" sz="2400">
                <a:latin typeface="楷体_GB2312" pitchFamily="49" charset="-122"/>
                <a:ea typeface="楷体_GB2312" pitchFamily="49" charset="-122"/>
              </a:rPr>
              <a:t>和抽象操作</a:t>
            </a:r>
            <a:r>
              <a:rPr lang="en-US" altLang="zh-CN" sz="2400">
                <a:latin typeface="楷体_GB2312" pitchFamily="49" charset="-122"/>
                <a:ea typeface="楷体_GB2312" pitchFamily="49" charset="-122"/>
              </a:rPr>
              <a:t>HandleHelp()</a:t>
            </a:r>
            <a:r>
              <a:rPr lang="zh-CN" altLang="en-US" sz="2400">
                <a:latin typeface="楷体_GB2312" pitchFamily="49" charset="-122"/>
                <a:ea typeface="楷体_GB2312" pitchFamily="49" charset="-122"/>
              </a:rPr>
              <a:t>，所有想处理信息的类可以继承该类。</a:t>
            </a:r>
            <a:r>
              <a:rPr lang="en-US" altLang="zh-CN" sz="2400">
                <a:latin typeface="楷体_GB2312" pitchFamily="49" charset="-122"/>
                <a:ea typeface="楷体_GB2312" pitchFamily="49" charset="-122"/>
              </a:rPr>
              <a:t>HelpHandler</a:t>
            </a:r>
            <a:r>
              <a:rPr lang="zh-CN" altLang="en-US" sz="2400">
                <a:latin typeface="楷体_GB2312" pitchFamily="49" charset="-122"/>
                <a:ea typeface="楷体_GB2312" pitchFamily="49" charset="-122"/>
              </a:rPr>
              <a:t>的</a:t>
            </a:r>
            <a:r>
              <a:rPr lang="en-US" altLang="zh-CN" sz="2400">
                <a:latin typeface="楷体_GB2312" pitchFamily="49" charset="-122"/>
                <a:ea typeface="楷体_GB2312" pitchFamily="49" charset="-122"/>
              </a:rPr>
              <a:t>HandleHelp() </a:t>
            </a:r>
            <a:r>
              <a:rPr lang="zh-CN" altLang="en-US" sz="2400">
                <a:latin typeface="楷体_GB2312" pitchFamily="49" charset="-122"/>
                <a:ea typeface="楷体_GB2312" pitchFamily="49" charset="-122"/>
              </a:rPr>
              <a:t>操作的内定做法是把信息传递给后继者去处理，由各个子类分别来实现具体的打印功能。如图所示。</a:t>
            </a:r>
            <a:endParaRPr lang="zh-CN" altLang="en-US" sz="2400">
              <a:latin typeface="楷体_GB2312" pitchFamily="49" charset="-122"/>
              <a:ea typeface="楷体_GB2312" pitchFamily="49" charset="-122"/>
            </a:endParaRPr>
          </a:p>
        </p:txBody>
      </p:sp>
      <p:pic>
        <p:nvPicPr>
          <p:cNvPr id="84996" name="Picture 4" descr="未标题-40"/>
          <p:cNvPicPr>
            <a:picLocks noChangeAspect="1" noChangeArrowheads="1"/>
          </p:cNvPicPr>
          <p:nvPr/>
        </p:nvPicPr>
        <p:blipFill>
          <a:blip r:embed="rId1"/>
          <a:srcRect/>
          <a:stretch>
            <a:fillRect/>
          </a:stretch>
        </p:blipFill>
        <p:spPr bwMode="auto">
          <a:xfrm>
            <a:off x="1835150" y="3429000"/>
            <a:ext cx="5473700" cy="276542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责任链</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p:txBody>
          <a:bodyPr/>
          <a:lstStyle/>
          <a:p>
            <a:pPr eaLnBrk="1" hangingPunct="1">
              <a:buFontTx/>
              <a:buNone/>
            </a:pPr>
            <a:r>
              <a:rPr lang="en-US" altLang="zh-CN" sz="2400">
                <a:latin typeface="楷体_GB2312" pitchFamily="49" charset="-122"/>
                <a:ea typeface="楷体_GB2312" pitchFamily="49" charset="-122"/>
              </a:rPr>
              <a:t>(3) </a:t>
            </a:r>
            <a:r>
              <a:rPr lang="zh-CN" altLang="en-US" sz="2400">
                <a:latin typeface="楷体_GB2312" pitchFamily="49" charset="-122"/>
                <a:ea typeface="楷体_GB2312" pitchFamily="49" charset="-122"/>
              </a:rPr>
              <a:t>结构：责任链模式的结构如图所示 。</a:t>
            </a:r>
            <a:endParaRPr lang="zh-CN" altLang="en-US" sz="2400">
              <a:latin typeface="楷体_GB2312" pitchFamily="49" charset="-122"/>
              <a:ea typeface="楷体_GB2312" pitchFamily="49" charset="-122"/>
            </a:endParaRPr>
          </a:p>
        </p:txBody>
      </p:sp>
      <p:pic>
        <p:nvPicPr>
          <p:cNvPr id="86020" name="Picture 4" descr="未标题-41"/>
          <p:cNvPicPr>
            <a:picLocks noChangeAspect="1" noChangeArrowheads="1"/>
          </p:cNvPicPr>
          <p:nvPr/>
        </p:nvPicPr>
        <p:blipFill>
          <a:blip r:embed="rId1"/>
          <a:srcRect/>
          <a:stretch>
            <a:fillRect/>
          </a:stretch>
        </p:blipFill>
        <p:spPr bwMode="auto">
          <a:xfrm>
            <a:off x="1908175" y="2565400"/>
            <a:ext cx="5040313" cy="2109788"/>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责任链</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1"/>
          </p:nvPr>
        </p:nvSpPr>
        <p:spPr/>
        <p:txBody>
          <a:bodyPr/>
          <a:lstStyle/>
          <a:p>
            <a:pPr eaLnBrk="1" hangingPunct="1"/>
            <a:r>
              <a:rPr lang="zh-CN" altLang="en-US" sz="2800">
                <a:ea typeface="宋体" panose="02010600030101010101" pitchFamily="2" charset="-122"/>
              </a:rPr>
              <a:t>典型的对象间的结构如图所示。 </a:t>
            </a:r>
            <a:endParaRPr lang="zh-CN" altLang="en-US" sz="2800">
              <a:ea typeface="宋体" panose="02010600030101010101" pitchFamily="2" charset="-122"/>
            </a:endParaRPr>
          </a:p>
        </p:txBody>
      </p:sp>
      <p:pic>
        <p:nvPicPr>
          <p:cNvPr id="87044" name="Picture 4" descr="未标题-42"/>
          <p:cNvPicPr>
            <a:picLocks noChangeAspect="1" noChangeArrowheads="1"/>
          </p:cNvPicPr>
          <p:nvPr/>
        </p:nvPicPr>
        <p:blipFill>
          <a:blip r:embed="rId1"/>
          <a:srcRect/>
          <a:stretch>
            <a:fillRect/>
          </a:stretch>
        </p:blipFill>
        <p:spPr bwMode="auto">
          <a:xfrm>
            <a:off x="1403350" y="2781300"/>
            <a:ext cx="6481763" cy="128905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责任链</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idx="1"/>
          </p:nvPr>
        </p:nvSpPr>
        <p:spPr/>
        <p:txBody>
          <a:bodyPr/>
          <a:lstStyle/>
          <a:p>
            <a:pPr eaLnBrk="1" hangingPunct="1">
              <a:buFontTx/>
              <a:buNone/>
            </a:pPr>
            <a:r>
              <a:rPr lang="en-US" altLang="zh-CN" sz="2800">
                <a:ea typeface="宋体" panose="02010600030101010101" pitchFamily="2" charset="-122"/>
              </a:rPr>
              <a:t>(4) </a:t>
            </a:r>
            <a:r>
              <a:rPr lang="zh-CN" altLang="en-US" sz="2800">
                <a:ea typeface="宋体" panose="02010600030101010101" pitchFamily="2" charset="-122"/>
              </a:rPr>
              <a:t>参与者职责</a:t>
            </a:r>
            <a:endParaRPr lang="zh-CN" altLang="en-US" sz="2800">
              <a:ea typeface="宋体" panose="02010600030101010101" pitchFamily="2" charset="-122"/>
            </a:endParaRPr>
          </a:p>
          <a:p>
            <a:pPr eaLnBrk="1" hangingPunct="1">
              <a:buFontTx/>
              <a:buNone/>
            </a:pPr>
            <a:r>
              <a:rPr lang="zh-CN" altLang="en-US" sz="2400">
                <a:latin typeface="楷体_GB2312" pitchFamily="49" charset="-122"/>
                <a:ea typeface="楷体_GB2312" pitchFamily="49" charset="-122"/>
              </a:rPr>
              <a:t> </a:t>
            </a:r>
            <a:r>
              <a:rPr lang="en-US" altLang="zh-CN" sz="2400">
                <a:latin typeface="楷体_GB2312" pitchFamily="49" charset="-122"/>
                <a:ea typeface="楷体_GB2312" pitchFamily="49" charset="-122"/>
              </a:rPr>
              <a:t>a) </a:t>
            </a:r>
            <a:r>
              <a:rPr lang="zh-CN" altLang="en-US" sz="2400">
                <a:latin typeface="楷体_GB2312" pitchFamily="49" charset="-122"/>
                <a:ea typeface="楷体_GB2312" pitchFamily="49" charset="-122"/>
              </a:rPr>
              <a:t>处理者（</a:t>
            </a:r>
            <a:r>
              <a:rPr lang="en-US" altLang="zh-CN" sz="2400">
                <a:latin typeface="楷体_GB2312" pitchFamily="49" charset="-122"/>
                <a:ea typeface="楷体_GB2312" pitchFamily="49" charset="-122"/>
              </a:rPr>
              <a:t>Handler</a:t>
            </a:r>
            <a:r>
              <a:rPr lang="zh-CN" altLang="en-US" sz="2400">
                <a:latin typeface="楷体_GB2312" pitchFamily="49" charset="-122"/>
                <a:ea typeface="楷体_GB2312" pitchFamily="49" charset="-122"/>
              </a:rPr>
              <a:t>）：定义处理请求的接口；实现对后继者的链接（可选）。</a:t>
            </a:r>
            <a:endParaRPr lang="zh-CN" altLang="en-US" sz="2400">
              <a:latin typeface="楷体_GB2312" pitchFamily="49" charset="-122"/>
              <a:ea typeface="楷体_GB2312" pitchFamily="49" charset="-122"/>
            </a:endParaRPr>
          </a:p>
          <a:p>
            <a:pPr eaLnBrk="1" hangingPunct="1">
              <a:buFontTx/>
              <a:buNone/>
            </a:pPr>
            <a:r>
              <a:rPr lang="zh-CN" altLang="en-US" sz="2400">
                <a:latin typeface="楷体_GB2312" pitchFamily="49" charset="-122"/>
                <a:ea typeface="楷体_GB2312" pitchFamily="49" charset="-122"/>
              </a:rPr>
              <a:t> </a:t>
            </a:r>
            <a:r>
              <a:rPr lang="en-US" altLang="zh-CN" sz="2400">
                <a:latin typeface="楷体_GB2312" pitchFamily="49" charset="-122"/>
                <a:ea typeface="楷体_GB2312" pitchFamily="49" charset="-122"/>
              </a:rPr>
              <a:t>b) </a:t>
            </a:r>
            <a:r>
              <a:rPr lang="zh-CN" altLang="en-US" sz="2400">
                <a:latin typeface="楷体_GB2312" pitchFamily="49" charset="-122"/>
                <a:ea typeface="楷体_GB2312" pitchFamily="49" charset="-122"/>
              </a:rPr>
              <a:t>具体处理者（</a:t>
            </a:r>
            <a:r>
              <a:rPr lang="en-US" altLang="zh-CN" sz="2400">
                <a:latin typeface="楷体_GB2312" pitchFamily="49" charset="-122"/>
                <a:ea typeface="楷体_GB2312" pitchFamily="49" charset="-122"/>
              </a:rPr>
              <a:t>ConcreteHandler</a:t>
            </a:r>
            <a:r>
              <a:rPr lang="zh-CN" altLang="en-US" sz="2400">
                <a:latin typeface="楷体_GB2312" pitchFamily="49" charset="-122"/>
                <a:ea typeface="楷体_GB2312" pitchFamily="49" charset="-122"/>
              </a:rPr>
              <a:t>）：处理它所负责的请求；可访问它的后继；如果它能够处理请求，就处理该请求，否则将请求传送给后继者。</a:t>
            </a:r>
            <a:endParaRPr lang="zh-CN" altLang="en-US" sz="2400">
              <a:latin typeface="楷体_GB2312" pitchFamily="49" charset="-122"/>
              <a:ea typeface="楷体_GB2312" pitchFamily="49" charset="-122"/>
            </a:endParaRPr>
          </a:p>
          <a:p>
            <a:pPr eaLnBrk="1" hangingPunct="1">
              <a:buFontTx/>
              <a:buNone/>
            </a:pPr>
            <a:r>
              <a:rPr lang="zh-CN" altLang="en-US" sz="2400">
                <a:latin typeface="楷体_GB2312" pitchFamily="49" charset="-122"/>
                <a:ea typeface="楷体_GB2312" pitchFamily="49" charset="-122"/>
              </a:rPr>
              <a:t> </a:t>
            </a:r>
            <a:r>
              <a:rPr lang="en-US" altLang="zh-CN" sz="2400">
                <a:latin typeface="楷体_GB2312" pitchFamily="49" charset="-122"/>
                <a:ea typeface="楷体_GB2312" pitchFamily="49" charset="-122"/>
              </a:rPr>
              <a:t>c) </a:t>
            </a:r>
            <a:r>
              <a:rPr lang="zh-CN" altLang="en-US" sz="2400">
                <a:latin typeface="楷体_GB2312" pitchFamily="49" charset="-122"/>
                <a:ea typeface="楷体_GB2312" pitchFamily="49" charset="-122"/>
              </a:rPr>
              <a:t>客户（</a:t>
            </a:r>
            <a:r>
              <a:rPr lang="en-US" altLang="zh-CN" sz="2400">
                <a:latin typeface="楷体_GB2312" pitchFamily="49" charset="-122"/>
                <a:ea typeface="楷体_GB2312" pitchFamily="49" charset="-122"/>
              </a:rPr>
              <a:t>Client</a:t>
            </a:r>
            <a:r>
              <a:rPr lang="zh-CN" altLang="en-US" sz="2400">
                <a:latin typeface="楷体_GB2312" pitchFamily="49" charset="-122"/>
                <a:ea typeface="楷体_GB2312" pitchFamily="49" charset="-122"/>
              </a:rPr>
              <a:t>）：将处理请求提交给职责链中的</a:t>
            </a:r>
            <a:r>
              <a:rPr lang="en-US" altLang="zh-CN" sz="2400">
                <a:latin typeface="楷体_GB2312" pitchFamily="49" charset="-122"/>
                <a:ea typeface="楷体_GB2312" pitchFamily="49" charset="-122"/>
              </a:rPr>
              <a:t>ConcreteHandler</a:t>
            </a:r>
            <a:r>
              <a:rPr lang="zh-CN" altLang="en-US" sz="2400">
                <a:latin typeface="楷体_GB2312" pitchFamily="49" charset="-122"/>
                <a:ea typeface="楷体_GB2312" pitchFamily="49" charset="-122"/>
              </a:rPr>
              <a:t>对象。</a:t>
            </a:r>
            <a:endParaRPr lang="zh-CN" altLang="en-US" sz="2400">
              <a:latin typeface="楷体_GB2312" pitchFamily="49" charset="-122"/>
              <a:ea typeface="楷体_GB2312" pitchFamily="49" charset="-122"/>
            </a:endParaRPr>
          </a:p>
          <a:p>
            <a:pPr eaLnBrk="1" hangingPunct="1">
              <a:buFontTx/>
              <a:buNone/>
            </a:pPr>
            <a:r>
              <a:rPr lang="en-US" altLang="zh-CN" sz="2800">
                <a:ea typeface="宋体" panose="02010600030101010101" pitchFamily="2" charset="-122"/>
              </a:rPr>
              <a:t>(5) </a:t>
            </a:r>
            <a:r>
              <a:rPr lang="zh-CN" altLang="en-US" sz="2800">
                <a:ea typeface="宋体" panose="02010600030101010101" pitchFamily="2" charset="-122"/>
              </a:rPr>
              <a:t>协作：当</a:t>
            </a:r>
            <a:r>
              <a:rPr lang="en-US" altLang="zh-CN" sz="2800">
                <a:ea typeface="宋体" panose="02010600030101010101" pitchFamily="2" charset="-122"/>
              </a:rPr>
              <a:t>Client</a:t>
            </a:r>
            <a:r>
              <a:rPr lang="zh-CN" altLang="en-US" sz="2800">
                <a:ea typeface="宋体" panose="02010600030101010101" pitchFamily="2" charset="-122"/>
              </a:rPr>
              <a:t>发出请求之后，请求会在责任链中传递，直到有一个</a:t>
            </a:r>
            <a:r>
              <a:rPr lang="en-US" altLang="zh-CN" sz="2800">
                <a:ea typeface="宋体" panose="02010600030101010101" pitchFamily="2" charset="-122"/>
              </a:rPr>
              <a:t>ConcreteHandler</a:t>
            </a:r>
            <a:r>
              <a:rPr lang="zh-CN" altLang="en-US" sz="2800">
                <a:ea typeface="宋体" panose="02010600030101010101" pitchFamily="2" charset="-122"/>
              </a:rPr>
              <a:t>对象能处理为止。</a:t>
            </a:r>
            <a:endParaRPr lang="zh-CN" altLang="en-US" sz="280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责任链</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2"/>
          </p:nvPr>
        </p:nvSpPr>
        <p:spPr/>
        <p:txBody>
          <a:bodyPr/>
          <a:lstStyle/>
          <a:p>
            <a:pPr>
              <a:defRPr/>
            </a:pPr>
            <a:r>
              <a:rPr lang="zh-CN" altLang="en-US"/>
              <a:t>第 </a:t>
            </a:r>
            <a:fld id="{A849B032-34AA-4107-A066-DDE1C6355F80}" type="slidenum">
              <a:rPr lang="zh-CN" altLang="en-US"/>
            </a:fld>
            <a:r>
              <a:rPr lang="zh-CN" altLang="en-US"/>
              <a:t> 页</a:t>
            </a:r>
            <a:endParaRPr lang="zh-CN" altLang="en-US"/>
          </a:p>
        </p:txBody>
      </p:sp>
      <p:grpSp>
        <p:nvGrpSpPr>
          <p:cNvPr id="7" name="组合 6"/>
          <p:cNvGrpSpPr/>
          <p:nvPr/>
        </p:nvGrpSpPr>
        <p:grpSpPr>
          <a:xfrm>
            <a:off x="1071538" y="2266958"/>
            <a:ext cx="7072363" cy="4019562"/>
            <a:chOff x="1357289" y="1785926"/>
            <a:chExt cx="7072363" cy="4019562"/>
          </a:xfrm>
        </p:grpSpPr>
        <p:sp>
          <p:nvSpPr>
            <p:cNvPr id="549892" name="AutoShape 4"/>
            <p:cNvSpPr>
              <a:spLocks noChangeArrowheads="1"/>
            </p:cNvSpPr>
            <p:nvPr/>
          </p:nvSpPr>
          <p:spPr bwMode="auto">
            <a:xfrm>
              <a:off x="1357289" y="1785926"/>
              <a:ext cx="7072363" cy="4019562"/>
            </a:xfrm>
            <a:prstGeom prst="roundRect">
              <a:avLst>
                <a:gd name="adj" fmla="val 16667"/>
              </a:avLst>
            </a:prstGeom>
            <a:gradFill rotWithShape="1">
              <a:gsLst>
                <a:gs pos="0">
                  <a:srgbClr val="99CCFF">
                    <a:gamma/>
                    <a:tint val="0"/>
                    <a:invGamma/>
                  </a:srgbClr>
                </a:gs>
                <a:gs pos="100000">
                  <a:srgbClr val="99CCFF"/>
                </a:gs>
              </a:gsLst>
              <a:lin ang="2700000" scaled="1"/>
            </a:gra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sz="2400">
                <a:latin typeface="Verdana" panose="020B0604030504040204" pitchFamily="34" charset="0"/>
                <a:ea typeface="宋体" panose="02010600030101010101" pitchFamily="2" charset="-122"/>
              </a:endParaRPr>
            </a:p>
          </p:txBody>
        </p:sp>
        <p:sp>
          <p:nvSpPr>
            <p:cNvPr id="549893" name="Text Box 5"/>
            <p:cNvSpPr txBox="1">
              <a:spLocks noChangeArrowheads="1"/>
            </p:cNvSpPr>
            <p:nvPr/>
          </p:nvSpPr>
          <p:spPr bwMode="auto">
            <a:xfrm>
              <a:off x="1643042" y="1928802"/>
              <a:ext cx="6419875" cy="3785652"/>
            </a:xfrm>
            <a:prstGeom prst="rect">
              <a:avLst/>
            </a:prstGeom>
            <a:noFill/>
            <a:ln w="9525">
              <a:noFill/>
              <a:miter lim="800000"/>
            </a:ln>
            <a:effectLst/>
          </p:spPr>
          <p:txBody>
            <a:bodyPr wrap="square">
              <a:spAutoFit/>
            </a:bodyPr>
            <a:lstStyle/>
            <a:p>
              <a:pPr eaLnBrk="0" hangingPunct="0">
                <a:defRPr/>
              </a:pPr>
              <a:r>
                <a:rPr lang="en-US" altLang="zh-CN"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调停者模式包装了一系列对象相互作用的方式，使得这些对象不必相互明显作用。从而使他们可以松散偶合。当某些对象之间的作用发生改变时，不会立即影响其他的一些对象之间的作用。保证这些作用可以彼此独立的变化。调停者模式将多对多的相互作用转化为一对多的相互作用。</a:t>
              </a:r>
              <a:endPar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eaLnBrk="0" hangingPunct="0">
                <a:defRPr/>
              </a:pPr>
              <a:r>
                <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调停者模式将对象的行为和协作抽象化，把对象在小尺度的行为上与其他对象的相互作用分开处理。 </a:t>
              </a:r>
              <a:endPar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中介者</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
        <p:nvSpPr>
          <p:cNvPr id="10" name="Rectangle 2"/>
          <p:cNvSpPr txBox="1">
            <a:spLocks noChangeArrowheads="1"/>
          </p:cNvSpPr>
          <p:nvPr/>
        </p:nvSpPr>
        <p:spPr bwMode="auto">
          <a:xfrm>
            <a:off x="428596" y="1571612"/>
            <a:ext cx="8229600" cy="785818"/>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j-cs"/>
              </a:rPr>
              <a:t>行为模式 </a:t>
            </a:r>
            <a:r>
              <a:rPr kumimoji="0" lang="en-US" altLang="zh-CN" sz="3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j-cs"/>
              </a:rPr>
              <a:t>- Mediator</a:t>
            </a:r>
            <a:r>
              <a:rPr kumimoji="0" lang="zh-CN" altLang="en-US" sz="3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j-cs"/>
              </a:rPr>
              <a:t>（</a:t>
            </a:r>
            <a:r>
              <a:rPr kumimoji="0" lang="zh-CN" altLang="en-US" sz="28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j-cs"/>
              </a:rPr>
              <a:t>中介者或调停者模式</a:t>
            </a:r>
            <a:r>
              <a:rPr kumimoji="0" lang="zh-CN" altLang="en-US" sz="3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j-cs"/>
              </a:rPr>
              <a:t>）</a:t>
            </a:r>
            <a:endParaRPr kumimoji="0" lang="zh-CN" altLang="en-US" sz="3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p:fade/>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body" idx="1"/>
          </p:nvPr>
        </p:nvSpPr>
        <p:spPr/>
        <p:txBody>
          <a:bodyPr/>
          <a:lstStyle/>
          <a:p>
            <a:pPr eaLnBrk="1" hangingPunct="1">
              <a:buFontTx/>
              <a:buNone/>
            </a:pPr>
            <a:r>
              <a:rPr lang="en-US" altLang="zh-CN" sz="2400" dirty="0">
                <a:latin typeface="楷体_GB2312" pitchFamily="49" charset="-122"/>
                <a:ea typeface="楷体_GB2312" pitchFamily="49" charset="-122"/>
              </a:rPr>
              <a:t>(1) </a:t>
            </a:r>
            <a:r>
              <a:rPr lang="zh-CN" altLang="en-US" sz="2400" dirty="0">
                <a:latin typeface="楷体_GB2312" pitchFamily="49" charset="-122"/>
                <a:ea typeface="楷体_GB2312" pitchFamily="49" charset="-122"/>
              </a:rPr>
              <a:t>目的：用一个中介对象来封装一系列复杂对象的交互情景。中介者通过阻止各个对象显式地相互引用来降低它们之间的耦合，使得人们可以独立地改变它们之间的交互。</a:t>
            </a:r>
            <a:endParaRPr lang="zh-CN" altLang="en-US" sz="2400" dirty="0">
              <a:latin typeface="楷体_GB2312" pitchFamily="49" charset="-122"/>
              <a:ea typeface="楷体_GB2312" pitchFamily="49" charset="-122"/>
            </a:endParaRPr>
          </a:p>
          <a:p>
            <a:pPr eaLnBrk="1" hangingPunct="1">
              <a:buFontTx/>
              <a:buNone/>
            </a:pPr>
            <a:r>
              <a:rPr lang="en-US" altLang="zh-CN" sz="2400" dirty="0">
                <a:latin typeface="楷体_GB2312" pitchFamily="49" charset="-122"/>
                <a:ea typeface="楷体_GB2312" pitchFamily="49" charset="-122"/>
              </a:rPr>
              <a:t>(2) </a:t>
            </a:r>
            <a:r>
              <a:rPr lang="zh-CN" altLang="en-US" sz="2400" dirty="0">
                <a:latin typeface="楷体_GB2312" pitchFamily="49" charset="-122"/>
                <a:ea typeface="楷体_GB2312" pitchFamily="49" charset="-122"/>
              </a:rPr>
              <a:t>思路：以</a:t>
            </a:r>
            <a:r>
              <a:rPr lang="en-US" altLang="zh-CN" sz="2400" dirty="0">
                <a:latin typeface="楷体_GB2312" pitchFamily="49" charset="-122"/>
                <a:ea typeface="楷体_GB2312" pitchFamily="49" charset="-122"/>
              </a:rPr>
              <a:t>GUI</a:t>
            </a:r>
            <a:r>
              <a:rPr lang="zh-CN" altLang="en-US" sz="2400" dirty="0">
                <a:latin typeface="楷体_GB2312" pitchFamily="49" charset="-122"/>
                <a:ea typeface="楷体_GB2312" pitchFamily="49" charset="-122"/>
              </a:rPr>
              <a:t>系统的对话框为例，对话框中会布置许多窗口组件，如按钮、菜单、文字输入栏等。对话框中各窗口组件之间往往相互牵连。</a:t>
            </a:r>
            <a:r>
              <a:rPr lang="zh-CN" altLang="en-US" dirty="0">
                <a:ea typeface="宋体" panose="02010600030101010101" pitchFamily="2" charset="-122"/>
              </a:rPr>
              <a:t> </a:t>
            </a:r>
            <a:endParaRPr lang="zh-CN" altLang="en-US" dirty="0">
              <a:ea typeface="宋体" panose="02010600030101010101" pitchFamily="2" charset="-122"/>
            </a:endParaRPr>
          </a:p>
          <a:p>
            <a:pPr eaLnBrk="1" hangingPunct="1">
              <a:buFontTx/>
              <a:buNone/>
            </a:pPr>
            <a:r>
              <a:rPr lang="zh-CN" altLang="en-US" sz="2400" dirty="0">
                <a:latin typeface="楷体_GB2312" pitchFamily="49" charset="-122"/>
                <a:ea typeface="楷体_GB2312" pitchFamily="49" charset="-122"/>
              </a:rPr>
              <a:t>  为此，可以将这些窗口组件的集体行为封装成一个中介者（</a:t>
            </a:r>
            <a:r>
              <a:rPr lang="en-US" altLang="zh-CN" sz="2400" dirty="0">
                <a:latin typeface="楷体_GB2312" pitchFamily="49" charset="-122"/>
                <a:ea typeface="楷体_GB2312" pitchFamily="49" charset="-122"/>
              </a:rPr>
              <a:t>mediator</a:t>
            </a:r>
            <a:r>
              <a:rPr lang="zh-CN" altLang="en-US" sz="2400" dirty="0">
                <a:latin typeface="楷体_GB2312" pitchFamily="49" charset="-122"/>
                <a:ea typeface="楷体_GB2312" pitchFamily="49" charset="-122"/>
              </a:rPr>
              <a:t>）对象。中介者负责居中指挥协调一组对象之间的交互行为，避免互相直接引用。这些对象只认得中介者，因而可降低交互行为的数目。</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中介者</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p:txBody>
          <a:bodyPr/>
          <a:lstStyle/>
          <a:p>
            <a:pPr eaLnBrk="1" hangingPunct="1"/>
            <a:r>
              <a:rPr lang="zh-CN" altLang="en-US" sz="2400">
                <a:latin typeface="楷体_GB2312" pitchFamily="49" charset="-122"/>
                <a:ea typeface="楷体_GB2312" pitchFamily="49" charset="-122"/>
              </a:rPr>
              <a:t>例如，可用</a:t>
            </a:r>
            <a:r>
              <a:rPr lang="en-US" altLang="zh-CN" sz="2400">
                <a:latin typeface="楷体_GB2312" pitchFamily="49" charset="-122"/>
                <a:ea typeface="楷体_GB2312" pitchFamily="49" charset="-122"/>
              </a:rPr>
              <a:t>FontDialogDirector</a:t>
            </a:r>
            <a:r>
              <a:rPr lang="zh-CN" altLang="en-US" sz="2400">
                <a:latin typeface="楷体_GB2312" pitchFamily="49" charset="-122"/>
                <a:ea typeface="楷体_GB2312" pitchFamily="49" charset="-122"/>
              </a:rPr>
              <a:t>当作对话框内各窗口组件之间的中介者。</a:t>
            </a:r>
            <a:r>
              <a:rPr lang="en-US" altLang="zh-CN" sz="2400">
                <a:latin typeface="楷体_GB2312" pitchFamily="49" charset="-122"/>
                <a:ea typeface="楷体_GB2312" pitchFamily="49" charset="-122"/>
              </a:rPr>
              <a:t>FontDialogDirector</a:t>
            </a:r>
            <a:r>
              <a:rPr lang="zh-CN" altLang="en-US" sz="2400">
                <a:latin typeface="楷体_GB2312" pitchFamily="49" charset="-122"/>
                <a:ea typeface="楷体_GB2312" pitchFamily="49" charset="-122"/>
              </a:rPr>
              <a:t>对象认得所有组件，协调彼此之间的交互，如同一个通信枢纽，如图所示。</a:t>
            </a:r>
            <a:r>
              <a:rPr lang="zh-CN" altLang="en-US">
                <a:ea typeface="宋体" panose="02010600030101010101" pitchFamily="2" charset="-122"/>
              </a:rPr>
              <a:t> </a:t>
            </a:r>
            <a:endParaRPr lang="zh-CN" altLang="en-US">
              <a:ea typeface="宋体" panose="02010600030101010101" pitchFamily="2" charset="-122"/>
            </a:endParaRPr>
          </a:p>
        </p:txBody>
      </p:sp>
      <p:pic>
        <p:nvPicPr>
          <p:cNvPr id="90116" name="Picture 4" descr="未标题-50"/>
          <p:cNvPicPr>
            <a:picLocks noChangeAspect="1" noChangeArrowheads="1"/>
          </p:cNvPicPr>
          <p:nvPr/>
        </p:nvPicPr>
        <p:blipFill>
          <a:blip r:embed="rId1"/>
          <a:srcRect/>
          <a:stretch>
            <a:fillRect/>
          </a:stretch>
        </p:blipFill>
        <p:spPr bwMode="auto">
          <a:xfrm>
            <a:off x="1763713" y="3213100"/>
            <a:ext cx="5759450" cy="2128838"/>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中介者</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idx="1"/>
          </p:nvPr>
        </p:nvSpPr>
        <p:spPr/>
        <p:txBody>
          <a:bodyPr/>
          <a:lstStyle/>
          <a:p>
            <a:pPr eaLnBrk="1" hangingPunct="1"/>
            <a:r>
              <a:rPr lang="zh-CN" altLang="en-US" sz="2800">
                <a:ea typeface="宋体" panose="02010600030101010101" pitchFamily="2" charset="-122"/>
              </a:rPr>
              <a:t>描述</a:t>
            </a:r>
            <a:r>
              <a:rPr lang="en-US" altLang="zh-CN" sz="2800">
                <a:ea typeface="宋体" panose="02010600030101010101" pitchFamily="2" charset="-122"/>
              </a:rPr>
              <a:t>mediator</a:t>
            </a:r>
            <a:r>
              <a:rPr lang="zh-CN" altLang="en-US" sz="2800">
                <a:ea typeface="宋体" panose="02010600030101010101" pitchFamily="2" charset="-122"/>
              </a:rPr>
              <a:t>作用的顺序图 。</a:t>
            </a:r>
            <a:endParaRPr lang="zh-CN" altLang="en-US" sz="2800">
              <a:ea typeface="宋体" panose="02010600030101010101" pitchFamily="2" charset="-122"/>
            </a:endParaRPr>
          </a:p>
        </p:txBody>
      </p:sp>
      <p:pic>
        <p:nvPicPr>
          <p:cNvPr id="91140" name="Picture 4" descr="未标题-51"/>
          <p:cNvPicPr>
            <a:picLocks noChangeAspect="1" noChangeArrowheads="1"/>
          </p:cNvPicPr>
          <p:nvPr/>
        </p:nvPicPr>
        <p:blipFill>
          <a:blip r:embed="rId1"/>
          <a:srcRect/>
          <a:stretch>
            <a:fillRect/>
          </a:stretch>
        </p:blipFill>
        <p:spPr bwMode="auto">
          <a:xfrm>
            <a:off x="1258888" y="2565400"/>
            <a:ext cx="6624637" cy="229235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中介者</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323850" y="1357332"/>
            <a:ext cx="8496300" cy="4857750"/>
          </a:xfrm>
        </p:spPr>
        <p:txBody>
          <a:bodyPr/>
          <a:lstStyle/>
          <a:p>
            <a:pPr eaLnBrk="1" hangingPunct="1"/>
            <a:r>
              <a:rPr lang="zh-CN" altLang="en-US" sz="2400" dirty="0">
                <a:latin typeface="楷体_GB2312" pitchFamily="49" charset="-122"/>
                <a:ea typeface="楷体_GB2312" pitchFamily="49" charset="-122"/>
              </a:rPr>
              <a:t>下图显示了加入</a:t>
            </a:r>
            <a:r>
              <a:rPr lang="en-US" altLang="zh-CN" sz="2400" dirty="0" err="1">
                <a:latin typeface="楷体_GB2312" pitchFamily="49" charset="-122"/>
                <a:ea typeface="楷体_GB2312" pitchFamily="49" charset="-122"/>
              </a:rPr>
              <a:t>FontDialogDirector</a:t>
            </a:r>
            <a:r>
              <a:rPr lang="zh-CN" altLang="en-US" sz="2400" dirty="0">
                <a:latin typeface="楷体_GB2312" pitchFamily="49" charset="-122"/>
                <a:ea typeface="楷体_GB2312" pitchFamily="49" charset="-122"/>
              </a:rPr>
              <a:t>后的类结构。</a:t>
            </a:r>
            <a:endParaRPr lang="zh-CN" altLang="en-US" sz="2400" dirty="0">
              <a:latin typeface="楷体_GB2312" pitchFamily="49" charset="-122"/>
              <a:ea typeface="楷体_GB2312" pitchFamily="49" charset="-122"/>
            </a:endParaRPr>
          </a:p>
        </p:txBody>
      </p:sp>
      <p:pic>
        <p:nvPicPr>
          <p:cNvPr id="92164" name="Picture 4" descr="未标题-52"/>
          <p:cNvPicPr>
            <a:picLocks noChangeAspect="1" noChangeArrowheads="1"/>
          </p:cNvPicPr>
          <p:nvPr/>
        </p:nvPicPr>
        <p:blipFill>
          <a:blip r:embed="rId1"/>
          <a:srcRect/>
          <a:stretch>
            <a:fillRect/>
          </a:stretch>
        </p:blipFill>
        <p:spPr bwMode="auto">
          <a:xfrm>
            <a:off x="1187450" y="2420938"/>
            <a:ext cx="7127875" cy="2408237"/>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中介者</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idx="1"/>
          </p:nvPr>
        </p:nvSpPr>
        <p:spPr/>
        <p:txBody>
          <a:bodyPr/>
          <a:lstStyle/>
          <a:p>
            <a:pPr eaLnBrk="1" hangingPunct="1">
              <a:buFontTx/>
              <a:buNone/>
            </a:pPr>
            <a:r>
              <a:rPr lang="en-US" altLang="zh-CN" sz="2400" dirty="0">
                <a:latin typeface="楷体_GB2312" pitchFamily="49" charset="-122"/>
                <a:ea typeface="楷体_GB2312" pitchFamily="49" charset="-122"/>
              </a:rPr>
              <a:t>(3) </a:t>
            </a:r>
            <a:r>
              <a:rPr lang="zh-CN" altLang="en-US" sz="2400" dirty="0">
                <a:latin typeface="楷体_GB2312" pitchFamily="49" charset="-122"/>
                <a:ea typeface="楷体_GB2312" pitchFamily="49" charset="-122"/>
              </a:rPr>
              <a:t>结构：图</a:t>
            </a:r>
            <a:r>
              <a:rPr lang="en-US" altLang="zh-CN" sz="2400" dirty="0">
                <a:latin typeface="楷体_GB2312" pitchFamily="49" charset="-122"/>
                <a:ea typeface="楷体_GB2312" pitchFamily="49" charset="-122"/>
              </a:rPr>
              <a:t>(a)</a:t>
            </a:r>
            <a:r>
              <a:rPr lang="zh-CN" altLang="en-US" sz="2400" dirty="0">
                <a:latin typeface="楷体_GB2312" pitchFamily="49" charset="-122"/>
                <a:ea typeface="楷体_GB2312" pitchFamily="49" charset="-122"/>
              </a:rPr>
              <a:t>给出了中介者的类结构，图</a:t>
            </a:r>
            <a:r>
              <a:rPr lang="en-US" altLang="zh-CN" sz="2400" dirty="0">
                <a:latin typeface="楷体_GB2312" pitchFamily="49" charset="-122"/>
                <a:ea typeface="楷体_GB2312" pitchFamily="49" charset="-122"/>
              </a:rPr>
              <a:t>(b)</a:t>
            </a:r>
            <a:r>
              <a:rPr lang="zh-CN" altLang="en-US" sz="2400" dirty="0">
                <a:latin typeface="楷体_GB2312" pitchFamily="49" charset="-122"/>
                <a:ea typeface="楷体_GB2312" pitchFamily="49" charset="-122"/>
              </a:rPr>
              <a:t>给出了典型的对象结构。</a:t>
            </a:r>
            <a:endParaRPr lang="zh-CN" altLang="en-US" sz="2400" dirty="0">
              <a:latin typeface="楷体_GB2312" pitchFamily="49" charset="-122"/>
              <a:ea typeface="楷体_GB2312" pitchFamily="49" charset="-122"/>
            </a:endParaRPr>
          </a:p>
        </p:txBody>
      </p:sp>
      <p:pic>
        <p:nvPicPr>
          <p:cNvPr id="93188" name="Picture 4" descr="未标题-53"/>
          <p:cNvPicPr>
            <a:picLocks noChangeAspect="1" noChangeArrowheads="1"/>
          </p:cNvPicPr>
          <p:nvPr/>
        </p:nvPicPr>
        <p:blipFill>
          <a:blip r:embed="rId1"/>
          <a:srcRect/>
          <a:stretch>
            <a:fillRect/>
          </a:stretch>
        </p:blipFill>
        <p:spPr bwMode="auto">
          <a:xfrm>
            <a:off x="2195513" y="2205038"/>
            <a:ext cx="5400675" cy="1250950"/>
          </a:xfrm>
          <a:prstGeom prst="rect">
            <a:avLst/>
          </a:prstGeom>
          <a:noFill/>
          <a:ln w="9525">
            <a:noFill/>
            <a:miter lim="800000"/>
            <a:headEnd/>
            <a:tailEnd/>
          </a:ln>
        </p:spPr>
      </p:pic>
      <p:pic>
        <p:nvPicPr>
          <p:cNvPr id="93189" name="Picture 5" descr="未标题-54"/>
          <p:cNvPicPr>
            <a:picLocks noChangeAspect="1" noChangeArrowheads="1"/>
          </p:cNvPicPr>
          <p:nvPr/>
        </p:nvPicPr>
        <p:blipFill>
          <a:blip r:embed="rId2"/>
          <a:srcRect/>
          <a:stretch>
            <a:fillRect/>
          </a:stretch>
        </p:blipFill>
        <p:spPr bwMode="auto">
          <a:xfrm>
            <a:off x="1979613" y="4149725"/>
            <a:ext cx="5616575" cy="2147888"/>
          </a:xfrm>
          <a:prstGeom prst="rect">
            <a:avLst/>
          </a:prstGeom>
          <a:noFill/>
          <a:ln w="9525">
            <a:noFill/>
            <a:miter lim="800000"/>
            <a:headEnd/>
            <a:tailEnd/>
          </a:ln>
        </p:spPr>
      </p:pic>
      <p:sp>
        <p:nvSpPr>
          <p:cNvPr id="93190" name="Text Box 6"/>
          <p:cNvSpPr txBox="1">
            <a:spLocks noChangeArrowheads="1"/>
          </p:cNvSpPr>
          <p:nvPr/>
        </p:nvSpPr>
        <p:spPr bwMode="auto">
          <a:xfrm>
            <a:off x="1042988" y="2636838"/>
            <a:ext cx="576262" cy="396875"/>
          </a:xfrm>
          <a:prstGeom prst="rect">
            <a:avLst/>
          </a:prstGeom>
          <a:noFill/>
          <a:ln w="9525">
            <a:noFill/>
            <a:miter lim="800000"/>
          </a:ln>
        </p:spPr>
        <p:txBody>
          <a:bodyPr>
            <a:spAutoFit/>
          </a:bodyPr>
          <a:lstStyle/>
          <a:p>
            <a:pPr>
              <a:spcBef>
                <a:spcPct val="50000"/>
              </a:spcBef>
            </a:pPr>
            <a:r>
              <a:rPr lang="en-US" altLang="zh-CN" sz="2000" b="1"/>
              <a:t>(a)</a:t>
            </a:r>
            <a:endParaRPr lang="en-US" altLang="zh-CN" sz="2000" b="1"/>
          </a:p>
        </p:txBody>
      </p:sp>
      <p:sp>
        <p:nvSpPr>
          <p:cNvPr id="93191" name="Text Box 7"/>
          <p:cNvSpPr txBox="1">
            <a:spLocks noChangeArrowheads="1"/>
          </p:cNvSpPr>
          <p:nvPr/>
        </p:nvSpPr>
        <p:spPr bwMode="auto">
          <a:xfrm>
            <a:off x="1116013" y="5013325"/>
            <a:ext cx="576262" cy="396875"/>
          </a:xfrm>
          <a:prstGeom prst="rect">
            <a:avLst/>
          </a:prstGeom>
          <a:noFill/>
          <a:ln w="9525">
            <a:noFill/>
            <a:miter lim="800000"/>
          </a:ln>
        </p:spPr>
        <p:txBody>
          <a:bodyPr>
            <a:spAutoFit/>
          </a:bodyPr>
          <a:lstStyle/>
          <a:p>
            <a:pPr>
              <a:spcBef>
                <a:spcPct val="50000"/>
              </a:spcBef>
            </a:pPr>
            <a:r>
              <a:rPr lang="en-US" altLang="zh-CN" sz="2000" b="1"/>
              <a:t>(b)</a:t>
            </a:r>
            <a:endParaRPr lang="en-US" altLang="zh-CN" sz="2000" b="1"/>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10"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中介者</a:t>
            </a:r>
            <a:endParaRPr lang="zh-CN" altLang="en-US" sz="2800" b="1" dirty="0">
              <a:solidFill>
                <a:srgbClr val="FFC000"/>
              </a:solidFill>
              <a:ea typeface="宋体" panose="02010600030101010101" pitchFamily="2" charset="-122"/>
            </a:endParaRPr>
          </a:p>
        </p:txBody>
      </p:sp>
      <p:pic>
        <p:nvPicPr>
          <p:cNvPr id="9" name="Picture 4" descr="未标题-17 拷贝"/>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6876256" y="548030"/>
            <a:ext cx="2112718" cy="619426"/>
          </a:xfrm>
          <a:prstGeom prst="rect">
            <a:avLst/>
          </a:prstGeom>
          <a:noFill/>
          <a:ln w="9525">
            <a:noFill/>
            <a:miter lim="800000"/>
            <a:headEnd/>
            <a:tailEnd/>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0483" name="Picture 3"/>
          <p:cNvPicPr>
            <a:picLocks noChangeAspect="1" noChangeArrowheads="1"/>
          </p:cNvPicPr>
          <p:nvPr/>
        </p:nvPicPr>
        <p:blipFill>
          <a:blip r:embed="rId1"/>
          <a:srcRect/>
          <a:stretch>
            <a:fillRect/>
          </a:stretch>
        </p:blipFill>
        <p:spPr bwMode="auto">
          <a:xfrm>
            <a:off x="650875" y="300038"/>
            <a:ext cx="7842250" cy="2752725"/>
          </a:xfrm>
          <a:prstGeom prst="rect">
            <a:avLst/>
          </a:prstGeom>
          <a:noFill/>
          <a:ln w="9525">
            <a:noFill/>
            <a:miter lim="800000"/>
            <a:headEnd/>
            <a:tailEnd/>
          </a:ln>
        </p:spPr>
      </p:pic>
      <p:pic>
        <p:nvPicPr>
          <p:cNvPr id="20484" name="Picture 3"/>
          <p:cNvPicPr>
            <a:picLocks noChangeAspect="1" noChangeArrowheads="1"/>
          </p:cNvPicPr>
          <p:nvPr/>
        </p:nvPicPr>
        <p:blipFill>
          <a:blip r:embed="rId2"/>
          <a:srcRect/>
          <a:stretch>
            <a:fillRect/>
          </a:stretch>
        </p:blipFill>
        <p:spPr bwMode="auto">
          <a:xfrm>
            <a:off x="684213" y="3087688"/>
            <a:ext cx="7808912" cy="1555750"/>
          </a:xfrm>
          <a:prstGeom prst="rect">
            <a:avLst/>
          </a:prstGeom>
          <a:noFill/>
          <a:ln w="9525">
            <a:noFill/>
            <a:miter lim="800000"/>
            <a:headEnd/>
            <a:tailEnd/>
          </a:ln>
        </p:spPr>
      </p:pic>
      <p:pic>
        <p:nvPicPr>
          <p:cNvPr id="20485" name="Picture 3"/>
          <p:cNvPicPr>
            <a:picLocks noChangeAspect="1" noChangeArrowheads="1"/>
          </p:cNvPicPr>
          <p:nvPr/>
        </p:nvPicPr>
        <p:blipFill>
          <a:blip r:embed="rId3"/>
          <a:srcRect/>
          <a:stretch>
            <a:fillRect/>
          </a:stretch>
        </p:blipFill>
        <p:spPr bwMode="auto">
          <a:xfrm>
            <a:off x="650875" y="4700588"/>
            <a:ext cx="7842250" cy="1843087"/>
          </a:xfrm>
          <a:prstGeom prst="rect">
            <a:avLst/>
          </a:prstGeom>
          <a:noFill/>
          <a:ln w="9525">
            <a:noFill/>
            <a:miter lim="800000"/>
            <a:headEnd/>
            <a:tailEnd/>
          </a:ln>
        </p:spPr>
      </p:pic>
      <p:pic>
        <p:nvPicPr>
          <p:cNvPr id="20486" name="Picture 3"/>
          <p:cNvPicPr>
            <a:picLocks noChangeAspect="1" noChangeArrowheads="1"/>
          </p:cNvPicPr>
          <p:nvPr/>
        </p:nvPicPr>
        <p:blipFill>
          <a:blip r:embed="rId4"/>
          <a:srcRect/>
          <a:stretch>
            <a:fillRect/>
          </a:stretch>
        </p:blipFill>
        <p:spPr bwMode="auto">
          <a:xfrm>
            <a:off x="650875" y="300038"/>
            <a:ext cx="7842250" cy="6243637"/>
          </a:xfrm>
          <a:prstGeom prst="rect">
            <a:avLst/>
          </a:prstGeom>
          <a:noFill/>
          <a:ln w="9525">
            <a:noFill/>
            <a:miter lim="800000"/>
            <a:headEnd/>
            <a:tailEnd/>
          </a:ln>
        </p:spPr>
      </p:pic>
      <p:sp>
        <p:nvSpPr>
          <p:cNvPr id="20487" name="TextBox 1"/>
          <p:cNvSpPr txBox="1">
            <a:spLocks noChangeArrowheads="1"/>
          </p:cNvSpPr>
          <p:nvPr/>
        </p:nvSpPr>
        <p:spPr bwMode="auto">
          <a:xfrm>
            <a:off x="6429375" y="6105525"/>
            <a:ext cx="2162175"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1</a:t>
            </a:r>
            <a:r>
              <a:rPr lang="zh-CN" altLang="en-US" dirty="0">
                <a:solidFill>
                  <a:schemeClr val="bg1"/>
                </a:solidFill>
              </a:rPr>
              <a:t>章  软件与软件工程的概念</a:t>
            </a:r>
            <a:endParaRPr lang="zh-CN" altLang="en-US" dirty="0">
              <a:solidFill>
                <a:schemeClr val="bg1"/>
              </a:solidFill>
            </a:endParaRPr>
          </a:p>
        </p:txBody>
      </p:sp>
      <p:sp>
        <p:nvSpPr>
          <p:cNvPr id="5" name="Rectangle 3"/>
          <p:cNvSpPr txBox="1">
            <a:spLocks noChangeArrowheads="1"/>
          </p:cNvSpPr>
          <p:nvPr/>
        </p:nvSpPr>
        <p:spPr bwMode="auto">
          <a:xfrm>
            <a:off x="571472" y="1643050"/>
            <a:ext cx="8229600" cy="4857750"/>
          </a:xfrm>
          <a:prstGeom prst="rect">
            <a:avLst/>
          </a:prstGeom>
          <a:noFill/>
          <a:ln w="9525">
            <a:noFill/>
            <a:miter lim="800000"/>
          </a:ln>
          <a:effectLst/>
        </p:spPr>
        <p:txBody>
          <a:bodyPr/>
          <a:lstStyle/>
          <a:p>
            <a:pPr marL="342900" indent="-342900">
              <a:spcBef>
                <a:spcPct val="20000"/>
              </a:spcBef>
              <a:defRPr/>
            </a:pPr>
            <a:r>
              <a:rPr lang="en-US" altLang="zh-CN" sz="3200" b="1" kern="0" dirty="0">
                <a:latin typeface="+mn-lt"/>
              </a:rPr>
              <a:t>1.1 </a:t>
            </a:r>
            <a:r>
              <a:rPr lang="zh-CN" altLang="en-US" sz="3200" b="1" kern="0" dirty="0">
                <a:latin typeface="+mn-lt"/>
              </a:rPr>
              <a:t>软件的概念、特性和分类</a:t>
            </a:r>
            <a:endParaRPr lang="zh-CN" altLang="en-US" sz="3200" b="1" kern="0" dirty="0">
              <a:latin typeface="+mn-lt"/>
            </a:endParaRPr>
          </a:p>
          <a:p>
            <a:pPr marL="342900" indent="-342900">
              <a:spcBef>
                <a:spcPct val="20000"/>
              </a:spcBef>
              <a:defRPr/>
            </a:pPr>
            <a:r>
              <a:rPr lang="en-US" altLang="zh-CN" sz="3200" b="1" kern="0" dirty="0">
                <a:latin typeface="+mn-lt"/>
              </a:rPr>
              <a:t>1.2 </a:t>
            </a:r>
            <a:r>
              <a:rPr lang="zh-CN" altLang="en-US" sz="3200" b="1" kern="0" dirty="0">
                <a:latin typeface="+mn-lt"/>
              </a:rPr>
              <a:t>软件危机与软件工程</a:t>
            </a:r>
            <a:endParaRPr lang="zh-CN" altLang="en-US" sz="3200" b="1" kern="0" dirty="0">
              <a:latin typeface="+mn-lt"/>
            </a:endParaRPr>
          </a:p>
          <a:p>
            <a:pPr marL="342900" indent="-342900">
              <a:spcBef>
                <a:spcPct val="20000"/>
              </a:spcBef>
              <a:defRPr/>
            </a:pPr>
            <a:r>
              <a:rPr lang="en-US" altLang="zh-CN" sz="3200" b="1" kern="0" dirty="0">
                <a:latin typeface="+mn-lt"/>
              </a:rPr>
              <a:t>1.3 </a:t>
            </a:r>
            <a:r>
              <a:rPr lang="zh-CN" altLang="en-US" sz="3200" b="1" kern="0" dirty="0">
                <a:latin typeface="+mn-lt"/>
              </a:rPr>
              <a:t>系统工程的目标</a:t>
            </a:r>
            <a:endParaRPr lang="zh-CN" altLang="en-US" sz="3200" b="1" kern="0" dirty="0">
              <a:latin typeface="+mn-lt"/>
            </a:endParaRPr>
          </a:p>
          <a:p>
            <a:pPr marL="342900" indent="-342900">
              <a:spcBef>
                <a:spcPct val="20000"/>
              </a:spcBef>
              <a:defRPr/>
            </a:pPr>
            <a:r>
              <a:rPr lang="en-US" altLang="zh-CN" sz="3200" b="1" kern="0" dirty="0">
                <a:solidFill>
                  <a:srgbClr val="C00000"/>
                </a:solidFill>
                <a:latin typeface="+mn-lt"/>
              </a:rPr>
              <a:t>1.4 </a:t>
            </a:r>
            <a:r>
              <a:rPr lang="zh-CN" altLang="en-US" sz="3200" b="1" kern="0" dirty="0">
                <a:solidFill>
                  <a:srgbClr val="C00000"/>
                </a:solidFill>
                <a:latin typeface="+mn-lt"/>
              </a:rPr>
              <a:t>软件生存期与软件生存模型</a:t>
            </a:r>
            <a:endParaRPr lang="zh-CN" altLang="en-US" sz="3200" b="1" kern="0" dirty="0">
              <a:solidFill>
                <a:srgbClr val="C00000"/>
              </a:solidFill>
              <a:latin typeface="+mn-lt"/>
            </a:endParaRPr>
          </a:p>
          <a:p>
            <a:pPr marL="342900" indent="-342900">
              <a:spcBef>
                <a:spcPct val="20000"/>
              </a:spcBef>
              <a:defRPr/>
            </a:pPr>
            <a:r>
              <a:rPr lang="en-US" altLang="zh-CN" sz="3200" b="1" kern="0" dirty="0">
                <a:solidFill>
                  <a:srgbClr val="002060"/>
                </a:solidFill>
                <a:latin typeface="+mn-lt"/>
              </a:rPr>
              <a:t>1.5 </a:t>
            </a:r>
            <a:r>
              <a:rPr lang="zh-CN" altLang="en-US" sz="3200" b="1" kern="0" dirty="0">
                <a:solidFill>
                  <a:srgbClr val="002060"/>
                </a:solidFill>
                <a:latin typeface="+mn-lt"/>
              </a:rPr>
              <a:t>软件工程方法概述</a:t>
            </a:r>
            <a:endParaRPr lang="en-US" altLang="zh-CN" sz="3200" b="1" kern="0" dirty="0">
              <a:solidFill>
                <a:srgbClr val="002060"/>
              </a:solidFill>
              <a:latin typeface="+mn-lt"/>
            </a:endParaRPr>
          </a:p>
          <a:p>
            <a:pPr marL="342900" indent="-342900">
              <a:spcBef>
                <a:spcPct val="20000"/>
              </a:spcBef>
              <a:defRPr/>
            </a:pPr>
            <a:r>
              <a:rPr lang="en-US" altLang="zh-CN" sz="3200" b="1" kern="0" dirty="0">
                <a:solidFill>
                  <a:srgbClr val="002060"/>
                </a:solidFill>
                <a:latin typeface="+mn-lt"/>
              </a:rPr>
              <a:t>1.6 </a:t>
            </a:r>
            <a:r>
              <a:rPr lang="zh-CN" altLang="en-US" sz="3200" b="1" kern="0" dirty="0">
                <a:solidFill>
                  <a:srgbClr val="002060"/>
                </a:solidFill>
                <a:latin typeface="+mn-lt"/>
              </a:rPr>
              <a:t>软件工具概述</a:t>
            </a:r>
            <a:endParaRPr lang="zh-CN" altLang="en-US" sz="3200" b="1" kern="0" dirty="0">
              <a:solidFill>
                <a:srgbClr val="002060"/>
              </a:solidFill>
              <a:latin typeface="+mn-lt"/>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body" idx="1"/>
          </p:nvPr>
        </p:nvSpPr>
        <p:spPr>
          <a:xfrm>
            <a:off x="457200" y="1600201"/>
            <a:ext cx="8229600" cy="2044824"/>
          </a:xfrm>
        </p:spPr>
        <p:txBody>
          <a:bodyPr/>
          <a:lstStyle/>
          <a:p>
            <a:pPr eaLnBrk="1" hangingPunct="1">
              <a:buFontTx/>
              <a:buNone/>
            </a:pPr>
            <a:r>
              <a:rPr lang="en-US" altLang="zh-CN" sz="1400" dirty="0">
                <a:ea typeface="宋体" panose="02010600030101010101" pitchFamily="2" charset="-122"/>
              </a:rPr>
              <a:t>(4) </a:t>
            </a:r>
            <a:r>
              <a:rPr lang="zh-CN" altLang="en-US" sz="1400" dirty="0">
                <a:ea typeface="宋体" panose="02010600030101010101" pitchFamily="2" charset="-122"/>
              </a:rPr>
              <a:t>参与者职责</a:t>
            </a:r>
            <a:endParaRPr lang="zh-CN" altLang="en-US" sz="1400" dirty="0">
              <a:ea typeface="宋体" panose="02010600030101010101" pitchFamily="2" charset="-122"/>
            </a:endParaRPr>
          </a:p>
          <a:p>
            <a:pPr eaLnBrk="1" hangingPunct="1">
              <a:buFontTx/>
              <a:buNone/>
            </a:pPr>
            <a:r>
              <a:rPr lang="zh-CN" altLang="en-US" sz="1400" dirty="0">
                <a:latin typeface="楷体_GB2312" pitchFamily="49" charset="-122"/>
                <a:ea typeface="楷体_GB2312" pitchFamily="49" charset="-122"/>
              </a:rPr>
              <a:t> </a:t>
            </a:r>
            <a:r>
              <a:rPr lang="en-US" altLang="zh-CN" sz="1400" dirty="0">
                <a:latin typeface="楷体_GB2312" pitchFamily="49" charset="-122"/>
                <a:ea typeface="楷体_GB2312" pitchFamily="49" charset="-122"/>
              </a:rPr>
              <a:t>a) </a:t>
            </a:r>
            <a:r>
              <a:rPr lang="zh-CN" altLang="en-US" sz="1400" dirty="0">
                <a:latin typeface="楷体_GB2312" pitchFamily="49" charset="-122"/>
                <a:ea typeface="楷体_GB2312" pitchFamily="49" charset="-122"/>
              </a:rPr>
              <a:t>中介者（</a:t>
            </a:r>
            <a:r>
              <a:rPr lang="en-US" altLang="zh-CN" sz="1400" dirty="0">
                <a:latin typeface="楷体_GB2312" pitchFamily="49" charset="-122"/>
                <a:ea typeface="楷体_GB2312" pitchFamily="49" charset="-122"/>
              </a:rPr>
              <a:t>Mediator</a:t>
            </a:r>
            <a:r>
              <a:rPr lang="zh-CN" altLang="en-US" sz="1400" dirty="0">
                <a:latin typeface="楷体_GB2312" pitchFamily="49" charset="-122"/>
                <a:ea typeface="楷体_GB2312" pitchFamily="49" charset="-122"/>
              </a:rPr>
              <a:t>）：定义与各个同事（</a:t>
            </a:r>
            <a:r>
              <a:rPr lang="en-US" altLang="zh-CN" sz="1400" dirty="0">
                <a:latin typeface="楷体_GB2312" pitchFamily="49" charset="-122"/>
                <a:ea typeface="楷体_GB2312" pitchFamily="49" charset="-122"/>
              </a:rPr>
              <a:t>Colleague</a:t>
            </a:r>
            <a:r>
              <a:rPr lang="zh-CN" altLang="en-US" sz="1400" dirty="0">
                <a:latin typeface="楷体_GB2312" pitchFamily="49" charset="-122"/>
                <a:ea typeface="楷体_GB2312" pitchFamily="49" charset="-122"/>
              </a:rPr>
              <a:t>）对象通信的接口。</a:t>
            </a:r>
            <a:endParaRPr lang="zh-CN" altLang="en-US" sz="1400" dirty="0">
              <a:latin typeface="楷体_GB2312" pitchFamily="49" charset="-122"/>
              <a:ea typeface="楷体_GB2312" pitchFamily="49" charset="-122"/>
            </a:endParaRPr>
          </a:p>
          <a:p>
            <a:pPr eaLnBrk="1" hangingPunct="1">
              <a:buFontTx/>
              <a:buNone/>
            </a:pPr>
            <a:r>
              <a:rPr lang="zh-CN" altLang="en-US" sz="1400" dirty="0">
                <a:latin typeface="楷体_GB2312" pitchFamily="49" charset="-122"/>
                <a:ea typeface="楷体_GB2312" pitchFamily="49" charset="-122"/>
              </a:rPr>
              <a:t> </a:t>
            </a:r>
            <a:r>
              <a:rPr lang="en-US" altLang="zh-CN" sz="1400" dirty="0">
                <a:latin typeface="楷体_GB2312" pitchFamily="49" charset="-122"/>
                <a:ea typeface="楷体_GB2312" pitchFamily="49" charset="-122"/>
              </a:rPr>
              <a:t>b) </a:t>
            </a:r>
            <a:r>
              <a:rPr lang="zh-CN" altLang="en-US" sz="1400" dirty="0">
                <a:latin typeface="楷体_GB2312" pitchFamily="49" charset="-122"/>
                <a:ea typeface="楷体_GB2312" pitchFamily="49" charset="-122"/>
              </a:rPr>
              <a:t>具体中介者（</a:t>
            </a:r>
            <a:r>
              <a:rPr lang="en-US" altLang="zh-CN" sz="1400" dirty="0" err="1">
                <a:latin typeface="楷体_GB2312" pitchFamily="49" charset="-122"/>
                <a:ea typeface="楷体_GB2312" pitchFamily="49" charset="-122"/>
              </a:rPr>
              <a:t>ConcreteMediator</a:t>
            </a:r>
            <a:r>
              <a:rPr lang="zh-CN" altLang="en-US" sz="1400" dirty="0">
                <a:latin typeface="楷体_GB2312" pitchFamily="49" charset="-122"/>
                <a:ea typeface="楷体_GB2312" pitchFamily="49" charset="-122"/>
              </a:rPr>
              <a:t>）：协调各个同事对象，实现协作行为；了解并维护各个同事对象。</a:t>
            </a:r>
            <a:endParaRPr lang="zh-CN" altLang="en-US" sz="1400" dirty="0">
              <a:latin typeface="楷体_GB2312" pitchFamily="49" charset="-122"/>
              <a:ea typeface="楷体_GB2312" pitchFamily="49" charset="-122"/>
            </a:endParaRPr>
          </a:p>
          <a:p>
            <a:pPr eaLnBrk="1" hangingPunct="1">
              <a:buFontTx/>
              <a:buNone/>
            </a:pPr>
            <a:r>
              <a:rPr lang="zh-CN" altLang="en-US" sz="1400" dirty="0">
                <a:latin typeface="楷体_GB2312" pitchFamily="49" charset="-122"/>
                <a:ea typeface="楷体_GB2312" pitchFamily="49" charset="-122"/>
              </a:rPr>
              <a:t> </a:t>
            </a:r>
            <a:r>
              <a:rPr lang="en-US" altLang="zh-CN" sz="1400" dirty="0">
                <a:latin typeface="楷体_GB2312" pitchFamily="49" charset="-122"/>
                <a:ea typeface="楷体_GB2312" pitchFamily="49" charset="-122"/>
              </a:rPr>
              <a:t>c) </a:t>
            </a:r>
            <a:r>
              <a:rPr lang="zh-CN" altLang="en-US" sz="1400" dirty="0">
                <a:latin typeface="楷体_GB2312" pitchFamily="49" charset="-122"/>
                <a:ea typeface="楷体_GB2312" pitchFamily="49" charset="-122"/>
              </a:rPr>
              <a:t>同事类（</a:t>
            </a:r>
            <a:r>
              <a:rPr lang="en-US" altLang="zh-CN" sz="1400" dirty="0">
                <a:latin typeface="楷体_GB2312" pitchFamily="49" charset="-122"/>
                <a:ea typeface="楷体_GB2312" pitchFamily="49" charset="-122"/>
              </a:rPr>
              <a:t>Colleague classes</a:t>
            </a:r>
            <a:r>
              <a:rPr lang="zh-CN" altLang="en-US" sz="1400" dirty="0">
                <a:latin typeface="楷体_GB2312" pitchFamily="49" charset="-122"/>
                <a:ea typeface="楷体_GB2312" pitchFamily="49" charset="-122"/>
              </a:rPr>
              <a:t>）：这些同事类的对象都了解中介者；一个同事对象与另一个同事对象之间的通信都需要通过中介者来间接实现。</a:t>
            </a:r>
            <a:endParaRPr lang="zh-CN" altLang="en-US" sz="1400" dirty="0">
              <a:latin typeface="楷体_GB2312" pitchFamily="49" charset="-122"/>
              <a:ea typeface="楷体_GB2312" pitchFamily="49" charset="-122"/>
            </a:endParaRPr>
          </a:p>
          <a:p>
            <a:pPr eaLnBrk="1" hangingPunct="1">
              <a:buFontTx/>
              <a:buNone/>
            </a:pPr>
            <a:r>
              <a:rPr lang="en-US" altLang="zh-CN" sz="1400" dirty="0">
                <a:ea typeface="宋体" panose="02010600030101010101" pitchFamily="2" charset="-122"/>
              </a:rPr>
              <a:t>(5) </a:t>
            </a:r>
            <a:r>
              <a:rPr lang="zh-CN" altLang="en-US" sz="1400" dirty="0">
                <a:ea typeface="宋体" panose="02010600030101010101" pitchFamily="2" charset="-122"/>
              </a:rPr>
              <a:t>协作：同事向中介者对象发送或接收请求，中介者则将请求传送给适当的同事对象（一个或多个），协调整体行为。</a:t>
            </a:r>
            <a:endParaRPr lang="zh-CN" altLang="en-US" sz="1400"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中介者</a:t>
            </a:r>
            <a:endParaRPr lang="zh-CN" altLang="en-US" sz="2800" b="1" dirty="0">
              <a:solidFill>
                <a:srgbClr val="FFC000"/>
              </a:solidFill>
              <a:ea typeface="宋体" panose="02010600030101010101" pitchFamily="2" charset="-122"/>
            </a:endParaRPr>
          </a:p>
        </p:txBody>
      </p:sp>
      <p:sp>
        <p:nvSpPr>
          <p:cNvPr id="2" name="矩形 1"/>
          <p:cNvSpPr/>
          <p:nvPr/>
        </p:nvSpPr>
        <p:spPr>
          <a:xfrm>
            <a:off x="390364" y="3859153"/>
            <a:ext cx="8363272" cy="2862322"/>
          </a:xfrm>
          <a:prstGeom prst="rect">
            <a:avLst/>
          </a:prstGeom>
        </p:spPr>
        <p:txBody>
          <a:bodyPr wrap="square">
            <a:spAutoFit/>
          </a:bodyPr>
          <a:lstStyle/>
          <a:p>
            <a:r>
              <a:rPr lang="en-US" altLang="zh-CN" dirty="0">
                <a:solidFill>
                  <a:srgbClr val="333333"/>
                </a:solidFill>
                <a:latin typeface="Verdana" panose="020B0604030504040204" pitchFamily="34" charset="0"/>
              </a:rPr>
              <a:t>Mediator</a:t>
            </a:r>
            <a:r>
              <a:rPr lang="zh-CN" altLang="en-US" dirty="0">
                <a:solidFill>
                  <a:srgbClr val="333333"/>
                </a:solidFill>
                <a:latin typeface="宋体" panose="02010600030101010101" pitchFamily="2" charset="-122"/>
                <a:ea typeface="宋体" panose="02010600030101010101" pitchFamily="2" charset="-122"/>
              </a:rPr>
              <a:t>：中介者接口。在里面定义了各个同事之间相互交互所需要的方法，可以是公共的方法，如</a:t>
            </a:r>
            <a:r>
              <a:rPr lang="en-US" altLang="zh-CN" dirty="0">
                <a:solidFill>
                  <a:srgbClr val="333333"/>
                </a:solidFill>
                <a:latin typeface="Times New Roman" panose="02020603050405020304" pitchFamily="18" charset="0"/>
              </a:rPr>
              <a:t>Change</a:t>
            </a:r>
            <a:r>
              <a:rPr lang="zh-CN" altLang="en-US" dirty="0">
                <a:solidFill>
                  <a:srgbClr val="333333"/>
                </a:solidFill>
                <a:latin typeface="宋体" panose="02010600030101010101" pitchFamily="2" charset="-122"/>
                <a:ea typeface="宋体" panose="02010600030101010101" pitchFamily="2" charset="-122"/>
              </a:rPr>
              <a:t>方法，也可以是小范围的交互方法。</a:t>
            </a:r>
            <a:endParaRPr lang="zh-CN" altLang="en-US" dirty="0">
              <a:solidFill>
                <a:srgbClr val="333333"/>
              </a:solidFill>
              <a:latin typeface="Verdana" panose="020B0604030504040204" pitchFamily="34" charset="0"/>
            </a:endParaRPr>
          </a:p>
          <a:p>
            <a:r>
              <a:rPr lang="en-US" altLang="zh-CN" dirty="0" err="1">
                <a:solidFill>
                  <a:srgbClr val="333333"/>
                </a:solidFill>
                <a:latin typeface="Verdana" panose="020B0604030504040204" pitchFamily="34" charset="0"/>
              </a:rPr>
              <a:t>ConcreteMediator</a:t>
            </a:r>
            <a:r>
              <a:rPr lang="zh-CN" altLang="en-US" dirty="0">
                <a:solidFill>
                  <a:srgbClr val="333333"/>
                </a:solidFill>
                <a:latin typeface="宋体" panose="02010600030101010101" pitchFamily="2" charset="-122"/>
                <a:ea typeface="宋体" panose="02010600030101010101" pitchFamily="2" charset="-122"/>
              </a:rPr>
              <a:t>：具体的中介者实现对象。它需要了解并为维护每个同事对象，并负责具体的协调各个同事对象的交互关系。</a:t>
            </a:r>
            <a:endParaRPr lang="zh-CN" altLang="en-US" dirty="0">
              <a:solidFill>
                <a:srgbClr val="333333"/>
              </a:solidFill>
              <a:latin typeface="Verdana" panose="020B0604030504040204" pitchFamily="34" charset="0"/>
            </a:endParaRPr>
          </a:p>
          <a:p>
            <a:r>
              <a:rPr lang="en-US" altLang="zh-CN" dirty="0">
                <a:solidFill>
                  <a:srgbClr val="333333"/>
                </a:solidFill>
                <a:latin typeface="Verdana" panose="020B0604030504040204" pitchFamily="34" charset="0"/>
              </a:rPr>
              <a:t>Colleague</a:t>
            </a:r>
            <a:r>
              <a:rPr lang="zh-CN" altLang="en-US" dirty="0">
                <a:solidFill>
                  <a:srgbClr val="333333"/>
                </a:solidFill>
                <a:latin typeface="宋体" panose="02010600030101010101" pitchFamily="2" charset="-122"/>
                <a:ea typeface="宋体" panose="02010600030101010101" pitchFamily="2" charset="-122"/>
              </a:rPr>
              <a:t>：同事类的定义，通常实现成为抽象类，主要负责约束同事对象的类型，并实现一些具体同事类之间的公共功能，比如，每个具体同事类都应该知道中介者对象，也就是每个同事对象都会持有中介者对象的引用，这个功能可定义在这个类中。</a:t>
            </a:r>
            <a:endParaRPr lang="zh-CN" altLang="en-US" dirty="0">
              <a:solidFill>
                <a:srgbClr val="333333"/>
              </a:solidFill>
              <a:latin typeface="Verdana" panose="020B0604030504040204" pitchFamily="34" charset="0"/>
            </a:endParaRPr>
          </a:p>
          <a:p>
            <a:r>
              <a:rPr lang="en-US" altLang="zh-CN" dirty="0" err="1">
                <a:solidFill>
                  <a:srgbClr val="333333"/>
                </a:solidFill>
                <a:latin typeface="Verdana" panose="020B0604030504040204" pitchFamily="34" charset="0"/>
              </a:rPr>
              <a:t>ConcreteColleague</a:t>
            </a:r>
            <a:r>
              <a:rPr lang="zh-CN" altLang="en-US" dirty="0">
                <a:solidFill>
                  <a:srgbClr val="333333"/>
                </a:solidFill>
                <a:latin typeface="宋体" panose="02010600030101010101" pitchFamily="2" charset="-122"/>
                <a:ea typeface="宋体" panose="02010600030101010101" pitchFamily="2" charset="-122"/>
              </a:rPr>
              <a:t>：具体的同事类，实现自己的业务，需要与其他同事对象交互时，就通知中介对象，中介对象会负责后续的交互。</a:t>
            </a:r>
            <a:endParaRPr lang="zh-CN" altLang="en-US" b="0" i="0" dirty="0">
              <a:solidFill>
                <a:srgbClr val="333333"/>
              </a:solidFill>
              <a:effectLst/>
              <a:latin typeface="Verdana" panose="020B0604030504040204" pitchFamily="34" charset="0"/>
            </a:endParaRPr>
          </a:p>
        </p:txBody>
      </p:sp>
    </p:spTree>
  </p:cSld>
  <p:clrMapOvr>
    <a:masterClrMapping/>
  </p:clrMapOvr>
  <p:transition>
    <p:fade/>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28596" y="1571612"/>
            <a:ext cx="8229600" cy="1143000"/>
          </a:xfrm>
        </p:spPr>
        <p:txBody>
          <a:bodyPr/>
          <a:lstStyle/>
          <a:p>
            <a:r>
              <a:rPr lang="zh-CN" altLang="en-US" sz="3200" dirty="0">
                <a:solidFill>
                  <a:srgbClr val="C00000"/>
                </a:solidFill>
                <a:latin typeface="宋体" panose="02010600030101010101" pitchFamily="2" charset="-122"/>
                <a:ea typeface="宋体" panose="02010600030101010101" pitchFamily="2" charset="-122"/>
              </a:rPr>
              <a:t>行为模式 </a:t>
            </a:r>
            <a:r>
              <a:rPr lang="en-US" altLang="zh-CN" sz="3200" dirty="0">
                <a:solidFill>
                  <a:srgbClr val="C00000"/>
                </a:solidFill>
                <a:latin typeface="宋体" panose="02010600030101010101" pitchFamily="2" charset="-122"/>
                <a:ea typeface="宋体" panose="02010600030101010101" pitchFamily="2" charset="-122"/>
              </a:rPr>
              <a:t>- Observer</a:t>
            </a:r>
            <a:r>
              <a:rPr lang="zh-CN" altLang="en-US" sz="3200" dirty="0">
                <a:solidFill>
                  <a:srgbClr val="C00000"/>
                </a:solidFill>
                <a:latin typeface="宋体" panose="02010600030101010101" pitchFamily="2" charset="-122"/>
                <a:ea typeface="宋体" panose="02010600030101010101" pitchFamily="2" charset="-122"/>
              </a:rPr>
              <a:t>（观察者模式）</a:t>
            </a:r>
            <a:endParaRPr lang="zh-CN" altLang="en-US" sz="3200" dirty="0">
              <a:solidFill>
                <a:srgbClr val="C00000"/>
              </a:solidFill>
              <a:latin typeface="宋体" panose="02010600030101010101" pitchFamily="2" charset="-122"/>
              <a:ea typeface="宋体" panose="02010600030101010101" pitchFamily="2" charset="-122"/>
            </a:endParaRPr>
          </a:p>
        </p:txBody>
      </p:sp>
      <p:sp>
        <p:nvSpPr>
          <p:cNvPr id="7" name="灯片编号占位符 4"/>
          <p:cNvSpPr>
            <a:spLocks noGrp="1"/>
          </p:cNvSpPr>
          <p:nvPr>
            <p:ph type="sldNum" sz="quarter" idx="12"/>
          </p:nvPr>
        </p:nvSpPr>
        <p:spPr/>
        <p:txBody>
          <a:bodyPr/>
          <a:lstStyle/>
          <a:p>
            <a:pPr>
              <a:defRPr/>
            </a:pPr>
            <a:r>
              <a:rPr lang="zh-CN" altLang="en-US"/>
              <a:t>第 </a:t>
            </a:r>
            <a:fld id="{71FA9EEF-0866-4D27-BE89-564CBD66552D}" type="slidenum">
              <a:rPr lang="zh-CN" altLang="en-US"/>
            </a:fld>
            <a:r>
              <a:rPr lang="zh-CN" altLang="en-US"/>
              <a:t> 页</a:t>
            </a:r>
            <a:endParaRPr lang="zh-CN" altLang="en-US"/>
          </a:p>
        </p:txBody>
      </p:sp>
      <p:sp>
        <p:nvSpPr>
          <p:cNvPr id="50180" name="AutoShape 4"/>
          <p:cNvSpPr>
            <a:spLocks noChangeAspect="1" noChangeArrowheads="1" noTextEdit="1"/>
          </p:cNvSpPr>
          <p:nvPr/>
        </p:nvSpPr>
        <p:spPr bwMode="gray">
          <a:xfrm flipH="1">
            <a:off x="4945063" y="2701925"/>
            <a:ext cx="909637" cy="1581150"/>
          </a:xfrm>
          <a:prstGeom prst="rect">
            <a:avLst/>
          </a:prstGeom>
          <a:noFill/>
          <a:ln w="9525">
            <a:noFill/>
            <a:miter lim="800000"/>
          </a:ln>
        </p:spPr>
        <p:txBody>
          <a:bodyPr/>
          <a:lstStyle/>
          <a:p>
            <a:endParaRPr lang="zh-CN" altLang="en-US"/>
          </a:p>
        </p:txBody>
      </p:sp>
      <p:grpSp>
        <p:nvGrpSpPr>
          <p:cNvPr id="8" name="组合 7"/>
          <p:cNvGrpSpPr/>
          <p:nvPr/>
        </p:nvGrpSpPr>
        <p:grpSpPr>
          <a:xfrm>
            <a:off x="1331913" y="2857496"/>
            <a:ext cx="6224587" cy="2519362"/>
            <a:chOff x="1331913" y="1773238"/>
            <a:chExt cx="6224587" cy="2519362"/>
          </a:xfrm>
        </p:grpSpPr>
        <p:sp>
          <p:nvSpPr>
            <p:cNvPr id="556037" name="AutoShape 5"/>
            <p:cNvSpPr>
              <a:spLocks noChangeArrowheads="1"/>
            </p:cNvSpPr>
            <p:nvPr/>
          </p:nvSpPr>
          <p:spPr bwMode="auto">
            <a:xfrm>
              <a:off x="1331913" y="1773238"/>
              <a:ext cx="6224587" cy="2519362"/>
            </a:xfrm>
            <a:prstGeom prst="roundRect">
              <a:avLst>
                <a:gd name="adj" fmla="val 16667"/>
              </a:avLst>
            </a:prstGeom>
            <a:gradFill rotWithShape="1">
              <a:gsLst>
                <a:gs pos="0">
                  <a:srgbClr val="99CCFF">
                    <a:gamma/>
                    <a:tint val="0"/>
                    <a:invGamma/>
                  </a:srgbClr>
                </a:gs>
                <a:gs pos="100000">
                  <a:srgbClr val="99CCFF"/>
                </a:gs>
              </a:gsLst>
              <a:lin ang="2700000" scaled="1"/>
            </a:gradFill>
            <a:ln w="38100">
              <a:solidFill>
                <a:srgbClr val="FFFFFF"/>
              </a:solidFill>
              <a:round/>
            </a:ln>
            <a:effectLst>
              <a:outerShdw dist="107763" dir="2700000" algn="ctr" rotWithShape="0">
                <a:srgbClr val="000000">
                  <a:alpha val="50000"/>
                </a:srgbClr>
              </a:outerShdw>
            </a:effectLst>
          </p:spPr>
          <p:txBody>
            <a:bodyPr wrap="none" anchor="ctr"/>
            <a:lstStyle/>
            <a:p>
              <a:pPr algn="ctr" eaLnBrk="0" hangingPunct="0">
                <a:defRPr/>
              </a:pPr>
              <a:endParaRPr lang="zh-CN" altLang="zh-CN">
                <a:solidFill>
                  <a:srgbClr val="FF0000"/>
                </a:solidFill>
                <a:latin typeface="Verdana" panose="020B0604030504040204" pitchFamily="34" charset="0"/>
                <a:ea typeface="宋体" panose="02010600030101010101" pitchFamily="2" charset="-122"/>
              </a:endParaRPr>
            </a:p>
          </p:txBody>
        </p:sp>
        <p:sp>
          <p:nvSpPr>
            <p:cNvPr id="556038" name="Text Box 6"/>
            <p:cNvSpPr txBox="1">
              <a:spLocks noChangeArrowheads="1"/>
            </p:cNvSpPr>
            <p:nvPr/>
          </p:nvSpPr>
          <p:spPr bwMode="auto">
            <a:xfrm>
              <a:off x="1724025" y="1831975"/>
              <a:ext cx="5553075" cy="2308324"/>
            </a:xfrm>
            <a:prstGeom prst="rect">
              <a:avLst/>
            </a:prstGeom>
            <a:noFill/>
            <a:ln w="9525">
              <a:noFill/>
              <a:miter lim="800000"/>
            </a:ln>
            <a:effectLst/>
          </p:spPr>
          <p:txBody>
            <a:bodyPr>
              <a:spAutoFit/>
            </a:bodyPr>
            <a:lstStyle/>
            <a:p>
              <a:pPr eaLnBrk="0" hangingPunct="0">
                <a:defRPr/>
              </a:pPr>
              <a:r>
                <a:rPr lang="en-US" altLang="zh-CN"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观察者模式定义了一种一对多的依赖关系，让多个观察者对象同时监听某一个主题对象。</a:t>
              </a:r>
              <a:endPar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eaLnBrk="0" hangingPunct="0">
                <a:defRPr/>
              </a:pPr>
              <a:r>
                <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      这个主题对象在状态上发生变化时，会通知所有观察者对象，使他们能够自动更新自己。 </a:t>
              </a:r>
              <a:endParaRPr lang="zh-CN" altLang="en-US" sz="2400" b="1"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sp>
        <p:nvSpPr>
          <p:cNvPr id="9"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4.1. 6  </a:t>
            </a:r>
            <a:r>
              <a:rPr kumimoji="0" lang="zh-CN" altLang="en-US"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设计模式</a:t>
            </a:r>
            <a:b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chemeClr val="bg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a:t>
            </a:r>
            <a:r>
              <a:rPr kumimoji="0" lang="zh-CN" altLang="en-US"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观察者</a:t>
            </a:r>
            <a:endParaRPr kumimoji="0" lang="zh-CN" altLang="en-US" sz="2800" b="1" i="0" u="none" strike="noStrike" kern="0" cap="none" spc="0" normalizeH="0" baseline="0" noProof="0" dirty="0">
              <a:ln>
                <a:noFill/>
              </a:ln>
              <a:solidFill>
                <a:srgbClr val="FFC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idx="1"/>
          </p:nvPr>
        </p:nvSpPr>
        <p:spPr/>
        <p:txBody>
          <a:bodyPr/>
          <a:lstStyle/>
          <a:p>
            <a:pPr eaLnBrk="1" hangingPunct="1">
              <a:buFontTx/>
              <a:buNone/>
            </a:pPr>
            <a:r>
              <a:rPr lang="en-US" altLang="zh-CN" sz="2400" dirty="0">
                <a:latin typeface="楷体_GB2312" pitchFamily="49" charset="-122"/>
                <a:ea typeface="楷体_GB2312" pitchFamily="49" charset="-122"/>
              </a:rPr>
              <a:t>(1)</a:t>
            </a:r>
            <a:r>
              <a:rPr lang="zh-CN" altLang="en-US" sz="2400" dirty="0">
                <a:latin typeface="楷体_GB2312" pitchFamily="49" charset="-122"/>
                <a:ea typeface="楷体_GB2312" pitchFamily="49" charset="-122"/>
              </a:rPr>
              <a:t>目的：定义对象间的一种一对多的依赖关系，当一个对象的状态发生改变时，所有依赖于它的对象都得到通知，并被自动更新。</a:t>
            </a:r>
            <a:endParaRPr lang="zh-CN" altLang="en-US" sz="2400" dirty="0">
              <a:latin typeface="楷体_GB2312" pitchFamily="49" charset="-122"/>
              <a:ea typeface="楷体_GB2312" pitchFamily="49" charset="-122"/>
            </a:endParaRPr>
          </a:p>
          <a:p>
            <a:pPr eaLnBrk="1" hangingPunct="1">
              <a:buFontTx/>
              <a:buNone/>
            </a:pPr>
            <a:r>
              <a:rPr lang="en-US" altLang="zh-CN" sz="2400" dirty="0">
                <a:latin typeface="楷体_GB2312" pitchFamily="49" charset="-122"/>
                <a:ea typeface="楷体_GB2312" pitchFamily="49" charset="-122"/>
              </a:rPr>
              <a:t>(2)</a:t>
            </a:r>
            <a:r>
              <a:rPr lang="zh-CN" altLang="en-US" sz="2400" dirty="0">
                <a:latin typeface="楷体_GB2312" pitchFamily="49" charset="-122"/>
                <a:ea typeface="楷体_GB2312" pitchFamily="49" charset="-122"/>
              </a:rPr>
              <a:t>思路：例如，许多</a:t>
            </a:r>
            <a:r>
              <a:rPr lang="en-US" altLang="zh-CN" sz="2400" dirty="0">
                <a:latin typeface="楷体_GB2312" pitchFamily="49" charset="-122"/>
                <a:ea typeface="楷体_GB2312" pitchFamily="49" charset="-122"/>
              </a:rPr>
              <a:t>GUI</a:t>
            </a:r>
            <a:r>
              <a:rPr lang="zh-CN" altLang="en-US" sz="2400" dirty="0">
                <a:latin typeface="楷体_GB2312" pitchFamily="49" charset="-122"/>
                <a:ea typeface="楷体_GB2312" pitchFamily="49" charset="-122"/>
              </a:rPr>
              <a:t>软件包都将数据显示部分与应用程序底层的数据表示分开，以利于分别复用。但这些类也能合作，如图所示的计算表和直方图都是针对同一数据对象的两种不同表示方式。</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95236" name="Picture 4" descr="obser023"/>
          <p:cNvPicPr>
            <a:picLocks noChangeAspect="1" noChangeArrowheads="1"/>
          </p:cNvPicPr>
          <p:nvPr/>
        </p:nvPicPr>
        <p:blipFill>
          <a:blip r:embed="rId1"/>
          <a:srcRect/>
          <a:stretch>
            <a:fillRect/>
          </a:stretch>
        </p:blipFill>
        <p:spPr bwMode="auto">
          <a:xfrm>
            <a:off x="3995738" y="3933825"/>
            <a:ext cx="4608512" cy="278447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观察者</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p:txBody>
          <a:bodyPr/>
          <a:lstStyle/>
          <a:p>
            <a:pPr eaLnBrk="1" hangingPunct="1">
              <a:buFontTx/>
              <a:buNone/>
            </a:pPr>
            <a:r>
              <a:rPr lang="en-US" altLang="zh-CN" sz="2400">
                <a:latin typeface="楷体_GB2312" pitchFamily="49" charset="-122"/>
                <a:ea typeface="楷体_GB2312" pitchFamily="49" charset="-122"/>
              </a:rPr>
              <a:t>(3) </a:t>
            </a:r>
            <a:r>
              <a:rPr lang="zh-CN" altLang="en-US" sz="2400">
                <a:latin typeface="楷体_GB2312" pitchFamily="49" charset="-122"/>
                <a:ea typeface="楷体_GB2312" pitchFamily="49" charset="-122"/>
              </a:rPr>
              <a:t>结构：</a:t>
            </a:r>
            <a:r>
              <a:rPr lang="en-US" altLang="zh-CN" sz="2400">
                <a:latin typeface="楷体_GB2312" pitchFamily="49" charset="-122"/>
                <a:ea typeface="楷体_GB2312" pitchFamily="49" charset="-122"/>
              </a:rPr>
              <a:t>Observer</a:t>
            </a:r>
            <a:r>
              <a:rPr lang="zh-CN" altLang="en-US" sz="2400">
                <a:latin typeface="楷体_GB2312" pitchFamily="49" charset="-122"/>
                <a:ea typeface="楷体_GB2312" pitchFamily="49" charset="-122"/>
              </a:rPr>
              <a:t>模式的结构如图所示。</a:t>
            </a:r>
            <a:endParaRPr lang="zh-CN" altLang="en-US" sz="2400">
              <a:latin typeface="楷体_GB2312" pitchFamily="49" charset="-122"/>
              <a:ea typeface="楷体_GB2312" pitchFamily="49" charset="-122"/>
            </a:endParaRPr>
          </a:p>
        </p:txBody>
      </p:sp>
      <p:pic>
        <p:nvPicPr>
          <p:cNvPr id="96260" name="Picture 4" descr="未标题-55"/>
          <p:cNvPicPr>
            <a:picLocks noChangeAspect="1" noChangeArrowheads="1"/>
          </p:cNvPicPr>
          <p:nvPr/>
        </p:nvPicPr>
        <p:blipFill>
          <a:blip r:embed="rId1"/>
          <a:srcRect/>
          <a:stretch>
            <a:fillRect/>
          </a:stretch>
        </p:blipFill>
        <p:spPr bwMode="auto">
          <a:xfrm>
            <a:off x="1476375" y="2349500"/>
            <a:ext cx="6481763" cy="303847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观察者</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type="body" idx="1"/>
          </p:nvPr>
        </p:nvSpPr>
        <p:spPr/>
        <p:txBody>
          <a:bodyPr/>
          <a:lstStyle/>
          <a:p>
            <a:pPr eaLnBrk="1" hangingPunct="1">
              <a:lnSpc>
                <a:spcPct val="90000"/>
              </a:lnSpc>
              <a:buFontTx/>
              <a:buNone/>
            </a:pPr>
            <a:r>
              <a:rPr lang="en-US" altLang="zh-CN" sz="2400">
                <a:ea typeface="宋体" panose="02010600030101010101" pitchFamily="2" charset="-122"/>
              </a:rPr>
              <a:t>(4) </a:t>
            </a:r>
            <a:r>
              <a:rPr lang="zh-CN" altLang="en-US" sz="2400">
                <a:ea typeface="宋体" panose="02010600030101010101" pitchFamily="2" charset="-122"/>
              </a:rPr>
              <a:t>参与者职责</a:t>
            </a:r>
            <a:endParaRPr lang="zh-CN" altLang="en-US" sz="2400">
              <a:ea typeface="宋体" panose="02010600030101010101" pitchFamily="2" charset="-122"/>
            </a:endParaRPr>
          </a:p>
          <a:p>
            <a:pPr eaLnBrk="1" hangingPunct="1">
              <a:lnSpc>
                <a:spcPct val="90000"/>
              </a:lnSpc>
              <a:buFontTx/>
              <a:buNone/>
            </a:pPr>
            <a:r>
              <a:rPr lang="en-US" altLang="zh-CN" sz="2400">
                <a:latin typeface="楷体_GB2312" pitchFamily="49" charset="-122"/>
                <a:ea typeface="楷体_GB2312" pitchFamily="49" charset="-122"/>
              </a:rPr>
              <a:t>a) </a:t>
            </a:r>
            <a:r>
              <a:rPr lang="zh-CN" altLang="en-US" sz="2400">
                <a:latin typeface="楷体_GB2312" pitchFamily="49" charset="-122"/>
                <a:ea typeface="楷体_GB2312" pitchFamily="49" charset="-122"/>
              </a:rPr>
              <a:t>主题（</a:t>
            </a:r>
            <a:r>
              <a:rPr lang="en-US" altLang="zh-CN" sz="2400">
                <a:latin typeface="楷体_GB2312" pitchFamily="49" charset="-122"/>
                <a:ea typeface="楷体_GB2312" pitchFamily="49" charset="-122"/>
              </a:rPr>
              <a:t>Subject</a:t>
            </a:r>
            <a:r>
              <a:rPr lang="zh-CN" altLang="en-US" sz="2400">
                <a:latin typeface="楷体_GB2312" pitchFamily="49" charset="-122"/>
                <a:ea typeface="楷体_GB2312" pitchFamily="49" charset="-122"/>
              </a:rPr>
              <a:t>）：认得它的观察者。任意数目的观察者对象均可订阅一个主题。另外，提供一个连接观察者对象和解除连接的接口。</a:t>
            </a:r>
            <a:endParaRPr lang="zh-CN" altLang="en-US" sz="2400">
              <a:latin typeface="楷体_GB2312" pitchFamily="49" charset="-122"/>
              <a:ea typeface="楷体_GB2312" pitchFamily="49" charset="-122"/>
            </a:endParaRPr>
          </a:p>
          <a:p>
            <a:pPr eaLnBrk="1" hangingPunct="1">
              <a:lnSpc>
                <a:spcPct val="90000"/>
              </a:lnSpc>
              <a:buFontTx/>
              <a:buNone/>
            </a:pPr>
            <a:r>
              <a:rPr lang="en-US" altLang="zh-CN" sz="2400">
                <a:latin typeface="楷体_GB2312" pitchFamily="49" charset="-122"/>
                <a:ea typeface="楷体_GB2312" pitchFamily="49" charset="-122"/>
              </a:rPr>
              <a:t>b) </a:t>
            </a:r>
            <a:r>
              <a:rPr lang="zh-CN" altLang="en-US" sz="2400">
                <a:latin typeface="楷体_GB2312" pitchFamily="49" charset="-122"/>
                <a:ea typeface="楷体_GB2312" pitchFamily="49" charset="-122"/>
              </a:rPr>
              <a:t>观察者（</a:t>
            </a:r>
            <a:r>
              <a:rPr lang="en-US" altLang="zh-CN" sz="2400">
                <a:latin typeface="楷体_GB2312" pitchFamily="49" charset="-122"/>
                <a:ea typeface="楷体_GB2312" pitchFamily="49" charset="-122"/>
              </a:rPr>
              <a:t>Observer</a:t>
            </a:r>
            <a:r>
              <a:rPr lang="zh-CN" altLang="en-US" sz="2400">
                <a:latin typeface="楷体_GB2312" pitchFamily="49" charset="-122"/>
                <a:ea typeface="楷体_GB2312" pitchFamily="49" charset="-122"/>
              </a:rPr>
              <a:t>）：定义了一个自我更新的接口。一旦发现主题有变时借助接口通知自己随之改变。</a:t>
            </a:r>
            <a:endParaRPr lang="zh-CN" altLang="en-US" sz="2400">
              <a:latin typeface="楷体_GB2312" pitchFamily="49" charset="-122"/>
              <a:ea typeface="楷体_GB2312" pitchFamily="49" charset="-122"/>
            </a:endParaRPr>
          </a:p>
          <a:p>
            <a:pPr eaLnBrk="1" hangingPunct="1">
              <a:lnSpc>
                <a:spcPct val="90000"/>
              </a:lnSpc>
              <a:buFontTx/>
              <a:buNone/>
            </a:pPr>
            <a:r>
              <a:rPr lang="en-US" altLang="zh-CN" sz="2400">
                <a:latin typeface="楷体_GB2312" pitchFamily="49" charset="-122"/>
                <a:ea typeface="楷体_GB2312" pitchFamily="49" charset="-122"/>
              </a:rPr>
              <a:t>c) </a:t>
            </a:r>
            <a:r>
              <a:rPr lang="zh-CN" altLang="en-US" sz="2400">
                <a:latin typeface="楷体_GB2312" pitchFamily="49" charset="-122"/>
                <a:ea typeface="楷体_GB2312" pitchFamily="49" charset="-122"/>
              </a:rPr>
              <a:t>具体主题（</a:t>
            </a:r>
            <a:r>
              <a:rPr lang="en-US" altLang="zh-CN" sz="2400">
                <a:latin typeface="楷体_GB2312" pitchFamily="49" charset="-122"/>
                <a:ea typeface="楷体_GB2312" pitchFamily="49" charset="-122"/>
              </a:rPr>
              <a:t>ConcreteSubject</a:t>
            </a:r>
            <a:r>
              <a:rPr lang="zh-CN" altLang="en-US" sz="2400">
                <a:latin typeface="楷体_GB2312" pitchFamily="49" charset="-122"/>
                <a:ea typeface="楷体_GB2312" pitchFamily="49" charset="-122"/>
              </a:rPr>
              <a:t>）：存储具体观察者对象关心的状态；当状态改变时向它的观察者发送通知。</a:t>
            </a:r>
            <a:endParaRPr lang="zh-CN" altLang="en-US" sz="2400">
              <a:latin typeface="楷体_GB2312" pitchFamily="49" charset="-122"/>
              <a:ea typeface="楷体_GB2312" pitchFamily="49" charset="-122"/>
            </a:endParaRPr>
          </a:p>
          <a:p>
            <a:pPr eaLnBrk="1" hangingPunct="1">
              <a:lnSpc>
                <a:spcPct val="90000"/>
              </a:lnSpc>
              <a:buFontTx/>
              <a:buNone/>
            </a:pPr>
            <a:r>
              <a:rPr lang="en-US" altLang="zh-CN" sz="2400">
                <a:latin typeface="楷体_GB2312" pitchFamily="49" charset="-122"/>
                <a:ea typeface="楷体_GB2312" pitchFamily="49" charset="-122"/>
              </a:rPr>
              <a:t>d) </a:t>
            </a:r>
            <a:r>
              <a:rPr lang="zh-CN" altLang="en-US" sz="2400">
                <a:latin typeface="楷体_GB2312" pitchFamily="49" charset="-122"/>
                <a:ea typeface="楷体_GB2312" pitchFamily="49" charset="-122"/>
              </a:rPr>
              <a:t>具体观察者（</a:t>
            </a:r>
            <a:r>
              <a:rPr lang="en-US" altLang="zh-CN" sz="2400">
                <a:latin typeface="楷体_GB2312" pitchFamily="49" charset="-122"/>
                <a:ea typeface="楷体_GB2312" pitchFamily="49" charset="-122"/>
              </a:rPr>
              <a:t>ConcreteObserver</a:t>
            </a:r>
            <a:r>
              <a:rPr lang="zh-CN" altLang="en-US" sz="2400">
                <a:latin typeface="楷体_GB2312" pitchFamily="49" charset="-122"/>
                <a:ea typeface="楷体_GB2312" pitchFamily="49" charset="-122"/>
              </a:rPr>
              <a:t>）：维持一个对具体主题对象的引用；存储要与主题一致的状态；实现观察者的自我更新接口，确保自己的状态与主题的状态一致。</a:t>
            </a:r>
            <a:r>
              <a:rPr lang="zh-CN" altLang="en-US" sz="2400">
                <a:ea typeface="宋体" panose="02010600030101010101" pitchFamily="2" charset="-122"/>
              </a:rPr>
              <a:t> </a:t>
            </a:r>
            <a:endParaRPr lang="zh-CN" altLang="en-US" sz="240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观察者</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body" idx="1"/>
          </p:nvPr>
        </p:nvSpPr>
        <p:spPr/>
        <p:txBody>
          <a:bodyPr/>
          <a:lstStyle/>
          <a:p>
            <a:pPr eaLnBrk="1" hangingPunct="1">
              <a:buFontTx/>
              <a:buNone/>
            </a:pPr>
            <a:r>
              <a:rPr lang="en-US" altLang="zh-CN" sz="2400">
                <a:latin typeface="楷体_GB2312" pitchFamily="49" charset="-122"/>
                <a:ea typeface="楷体_GB2312" pitchFamily="49" charset="-122"/>
              </a:rPr>
              <a:t>(5) </a:t>
            </a:r>
            <a:r>
              <a:rPr lang="zh-CN" altLang="en-US" sz="2400">
                <a:latin typeface="楷体_GB2312" pitchFamily="49" charset="-122"/>
                <a:ea typeface="楷体_GB2312" pitchFamily="49" charset="-122"/>
              </a:rPr>
              <a:t>协作：当具体主题发生会导致观察者的状态不一致的情况时，就会主动通知所有该通知的观察者。当具体观察者收到通知后，向主题询问，根据所得信息使自己的状态与主题的状态保持一致。下图给出了一个主题和两个观察者对象之间的交互情况。</a:t>
            </a:r>
            <a:endParaRPr lang="zh-CN" altLang="en-US" sz="2400">
              <a:latin typeface="楷体_GB2312" pitchFamily="49" charset="-122"/>
              <a:ea typeface="楷体_GB2312" pitchFamily="49" charset="-122"/>
            </a:endParaRPr>
          </a:p>
        </p:txBody>
      </p:sp>
      <p:pic>
        <p:nvPicPr>
          <p:cNvPr id="98308" name="Picture 4" descr="未标题-56"/>
          <p:cNvPicPr>
            <a:picLocks noChangeAspect="1" noChangeArrowheads="1"/>
          </p:cNvPicPr>
          <p:nvPr/>
        </p:nvPicPr>
        <p:blipFill>
          <a:blip r:embed="rId1"/>
          <a:srcRect/>
          <a:stretch>
            <a:fillRect/>
          </a:stretch>
        </p:blipFill>
        <p:spPr bwMode="auto">
          <a:xfrm>
            <a:off x="1835150" y="3429000"/>
            <a:ext cx="6408738" cy="30480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sz="3600" dirty="0">
                <a:solidFill>
                  <a:schemeClr val="bg1"/>
                </a:solidFill>
                <a:ea typeface="宋体" panose="02010600030101010101" pitchFamily="2" charset="-122"/>
              </a:rPr>
              <a:t>4.1. 6  </a:t>
            </a:r>
            <a:r>
              <a:rPr lang="zh-CN" altLang="en-US" sz="3600" dirty="0">
                <a:solidFill>
                  <a:schemeClr val="bg1"/>
                </a:solidFill>
                <a:ea typeface="宋体" panose="02010600030101010101" pitchFamily="2" charset="-122"/>
              </a:rPr>
              <a:t>设计模式</a:t>
            </a:r>
            <a:br>
              <a:rPr lang="en-US" altLang="zh-CN" sz="3600" dirty="0">
                <a:solidFill>
                  <a:schemeClr val="bg1"/>
                </a:solidFill>
                <a:ea typeface="宋体" panose="02010600030101010101" pitchFamily="2" charset="-122"/>
              </a:rPr>
            </a:br>
            <a:r>
              <a:rPr lang="en-US" altLang="zh-CN" sz="3600" dirty="0">
                <a:solidFill>
                  <a:schemeClr val="bg1"/>
                </a:solidFill>
                <a:ea typeface="宋体" panose="02010600030101010101" pitchFamily="2" charset="-122"/>
              </a:rPr>
              <a:t>                    </a:t>
            </a:r>
            <a:r>
              <a:rPr lang="en-US" altLang="zh-CN" sz="3600" dirty="0">
                <a:solidFill>
                  <a:srgbClr val="FFC000"/>
                </a:solidFill>
                <a:ea typeface="宋体" panose="02010600030101010101" pitchFamily="2" charset="-122"/>
              </a:rPr>
              <a:t>-----</a:t>
            </a:r>
            <a:r>
              <a:rPr lang="zh-CN" altLang="en-US" sz="3600" dirty="0">
                <a:solidFill>
                  <a:srgbClr val="FFC000"/>
                </a:solidFill>
                <a:ea typeface="宋体" panose="02010600030101010101" pitchFamily="2" charset="-122"/>
              </a:rPr>
              <a:t>观察者</a:t>
            </a:r>
            <a:endParaRPr lang="zh-CN" altLang="en-US" sz="2800" b="1" dirty="0">
              <a:solidFill>
                <a:srgbClr val="FFC000"/>
              </a:solidFill>
              <a:ea typeface="宋体" panose="02010600030101010101" pitchFamily="2" charset="-122"/>
            </a:endParaRPr>
          </a:p>
        </p:txBody>
      </p:sp>
    </p:spTree>
  </p:cSld>
  <p:clrMapOvr>
    <a:masterClrMapping/>
  </p:clrMapOvr>
  <p:transition>
    <p:fade/>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2643174" y="2428868"/>
            <a:ext cx="3214710" cy="185738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谢谢！</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1928794" y="2357430"/>
            <a:ext cx="5143536" cy="257176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架构设计案例鉴赏</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4"/>
          <p:cNvSpPr>
            <a:spLocks noGrp="1"/>
          </p:cNvSpPr>
          <p:nvPr>
            <p:ph type="title" idx="4294967295"/>
          </p:nvPr>
        </p:nvSpPr>
        <p:spPr>
          <a:xfrm>
            <a:off x="0" y="152400"/>
            <a:ext cx="7543800" cy="1143000"/>
          </a:xfrm>
        </p:spPr>
        <p:txBody>
          <a:bodyPr/>
          <a:lstStyle/>
          <a:p>
            <a:pPr eaLnBrk="1" hangingPunct="1"/>
            <a:r>
              <a:rPr lang="zh-CN" altLang="en-US"/>
              <a:t>常规三层结构</a:t>
            </a:r>
            <a:endParaRPr lang="zh-CN" altLang="en-US"/>
          </a:p>
        </p:txBody>
      </p:sp>
      <p:pic>
        <p:nvPicPr>
          <p:cNvPr id="19459" name="Picture 2" descr="http://imgs.ccw.com.cn/resources/2006_12/2006_12_27/200612279311167205616003.jpg"/>
          <p:cNvPicPr>
            <a:picLocks noChangeAspect="1" noChangeArrowheads="1"/>
          </p:cNvPicPr>
          <p:nvPr/>
        </p:nvPicPr>
        <p:blipFill>
          <a:blip r:embed="rId1"/>
          <a:srcRect/>
          <a:stretch>
            <a:fillRect/>
          </a:stretch>
        </p:blipFill>
        <p:spPr bwMode="auto">
          <a:xfrm>
            <a:off x="827088" y="1052513"/>
            <a:ext cx="7169150" cy="4924425"/>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4"/>
          <p:cNvSpPr>
            <a:spLocks noGrp="1"/>
          </p:cNvSpPr>
          <p:nvPr>
            <p:ph type="title" idx="4294967295"/>
          </p:nvPr>
        </p:nvSpPr>
        <p:spPr>
          <a:xfrm>
            <a:off x="0" y="152400"/>
            <a:ext cx="7543800" cy="1143000"/>
          </a:xfrm>
        </p:spPr>
        <p:txBody>
          <a:bodyPr/>
          <a:lstStyle/>
          <a:p>
            <a:pPr eaLnBrk="1" hangingPunct="1"/>
            <a:r>
              <a:rPr lang="en-US" altLang="zh-CN"/>
              <a:t>Boss</a:t>
            </a:r>
            <a:r>
              <a:rPr lang="zh-CN" altLang="en-US"/>
              <a:t>平台</a:t>
            </a:r>
            <a:r>
              <a:rPr lang="en-US" altLang="zh-CN"/>
              <a:t>A</a:t>
            </a:r>
            <a:endParaRPr lang="zh-CN" altLang="en-US"/>
          </a:p>
        </p:txBody>
      </p:sp>
      <p:pic>
        <p:nvPicPr>
          <p:cNvPr id="18435" name="Picture 2" descr="http://www.c114.net/technic/picture/03070205.jpg"/>
          <p:cNvPicPr>
            <a:picLocks noChangeAspect="1" noChangeArrowheads="1"/>
          </p:cNvPicPr>
          <p:nvPr/>
        </p:nvPicPr>
        <p:blipFill>
          <a:blip r:embed="rId1"/>
          <a:srcRect/>
          <a:stretch>
            <a:fillRect/>
          </a:stretch>
        </p:blipFill>
        <p:spPr bwMode="auto">
          <a:xfrm>
            <a:off x="1000100" y="1142984"/>
            <a:ext cx="7456487" cy="4872037"/>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marL="342900" indent="-342900">
              <a:spcBef>
                <a:spcPct val="20000"/>
              </a:spcBef>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sz="3600" dirty="0">
                <a:solidFill>
                  <a:schemeClr val="bg1"/>
                </a:solidFill>
              </a:rPr>
              <a:t>                          ---</a:t>
            </a:r>
            <a:r>
              <a:rPr lang="zh-CN" altLang="en-US" sz="3600" dirty="0">
                <a:solidFill>
                  <a:schemeClr val="bg1"/>
                </a:solidFill>
              </a:rPr>
              <a:t>软件生存期</a:t>
            </a:r>
            <a:endParaRPr lang="zh-CN" altLang="en-US" sz="3600" dirty="0">
              <a:solidFill>
                <a:schemeClr val="bg1"/>
              </a:solidFill>
            </a:endParaRPr>
          </a:p>
        </p:txBody>
      </p:sp>
      <p:sp>
        <p:nvSpPr>
          <p:cNvPr id="112643" name="Rectangle 3"/>
          <p:cNvSpPr>
            <a:spLocks noGrp="1" noChangeArrowheads="1"/>
          </p:cNvSpPr>
          <p:nvPr>
            <p:ph type="body" idx="1"/>
          </p:nvPr>
        </p:nvSpPr>
        <p:spPr/>
        <p:txBody>
          <a:bodyPr/>
          <a:lstStyle/>
          <a:p>
            <a:pPr eaLnBrk="1" hangingPunct="1">
              <a:defRPr/>
            </a:pPr>
            <a:r>
              <a:rPr lang="zh-CN" altLang="en-US" b="1" dirty="0">
                <a:solidFill>
                  <a:srgbClr val="CC0000"/>
                </a:solidFill>
                <a:ea typeface="宋体" panose="02010600030101010101" pitchFamily="2" charset="-122"/>
              </a:rPr>
              <a:t>概念</a:t>
            </a:r>
            <a:endParaRPr lang="zh-CN" altLang="en-US" b="1" dirty="0">
              <a:solidFill>
                <a:srgbClr val="CC0000"/>
              </a:solidFill>
              <a:ea typeface="宋体" panose="02010600030101010101" pitchFamily="2" charset="-122"/>
            </a:endParaRPr>
          </a:p>
          <a:p>
            <a:pPr indent="12700">
              <a:buNone/>
              <a:defRPr/>
            </a:pPr>
            <a:r>
              <a:rPr lang="zh-CN" altLang="en-US" sz="28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软件生命周期（或软件生存期）</a:t>
            </a:r>
            <a:r>
              <a:rPr lang="zh-CN" altLang="en-US" sz="2800" b="1" dirty="0">
                <a:solidFill>
                  <a:srgbClr val="3366FF"/>
                </a:solidFill>
                <a:latin typeface="楷体_GB2312" pitchFamily="49" charset="-122"/>
                <a:ea typeface="楷体_GB2312" pitchFamily="49" charset="-122"/>
              </a:rPr>
              <a:t>：</a:t>
            </a:r>
            <a:r>
              <a:rPr lang="zh-CN" altLang="en-US" sz="2800" b="1" dirty="0">
                <a:latin typeface="楷体_GB2312" pitchFamily="49" charset="-122"/>
                <a:ea typeface="楷体_GB2312" pitchFamily="49" charset="-122"/>
              </a:rPr>
              <a:t>软件的孕育、诞生、成长、成熟和衰亡的生存过程。</a:t>
            </a:r>
            <a:endParaRPr lang="zh-CN" altLang="en-US" sz="2800" b="1" dirty="0">
              <a:latin typeface="楷体_GB2312" pitchFamily="49" charset="-122"/>
              <a:ea typeface="楷体_GB2312" pitchFamily="49" charset="-122"/>
            </a:endParaRPr>
          </a:p>
          <a:p>
            <a:pPr eaLnBrk="1" hangingPunct="1">
              <a:lnSpc>
                <a:spcPct val="130000"/>
              </a:lnSpc>
              <a:buFont typeface="Wingdings" panose="05000000000000000000" pitchFamily="2" charset="2"/>
              <a:buChar char="Ø"/>
              <a:defRPr/>
            </a:pPr>
            <a:r>
              <a:rPr lang="zh-CN" altLang="en-US" sz="2800" b="1" dirty="0">
                <a:ea typeface="仿宋_GB2312" pitchFamily="49" charset="-122"/>
              </a:rPr>
              <a:t>软件生存期分为三个时期</a:t>
            </a:r>
            <a:endParaRPr lang="zh-CN" altLang="en-US" sz="2800" b="1" dirty="0">
              <a:ea typeface="仿宋_GB2312" pitchFamily="49" charset="-122"/>
            </a:endParaRPr>
          </a:p>
          <a:p>
            <a:pPr marL="1028700" lvl="1" indent="-571500" eaLnBrk="1" hangingPunct="1">
              <a:lnSpc>
                <a:spcPct val="130000"/>
              </a:lnSpc>
              <a:buFont typeface="+mj-lt"/>
              <a:buAutoNum type="romanUcPeriod"/>
              <a:defRPr/>
            </a:pPr>
            <a:r>
              <a:rPr lang="zh-CN" altLang="en-US" sz="2800" b="1" dirty="0">
                <a:solidFill>
                  <a:srgbClr val="0000FF"/>
                </a:solidFill>
                <a:effectLst>
                  <a:outerShdw blurRad="38100" dist="38100" dir="2700000" algn="tl">
                    <a:srgbClr val="C0C0C0"/>
                  </a:outerShdw>
                </a:effectLst>
                <a:ea typeface="仿宋_GB2312" pitchFamily="49" charset="-122"/>
              </a:rPr>
              <a:t>软件定义</a:t>
            </a:r>
            <a:endParaRPr lang="zh-CN" altLang="en-US" sz="2800" b="1" dirty="0">
              <a:solidFill>
                <a:srgbClr val="0000FF"/>
              </a:solidFill>
              <a:effectLst>
                <a:outerShdw blurRad="38100" dist="38100" dir="2700000" algn="tl">
                  <a:srgbClr val="C0C0C0"/>
                </a:outerShdw>
              </a:effectLst>
              <a:ea typeface="仿宋_GB2312" pitchFamily="49" charset="-122"/>
            </a:endParaRPr>
          </a:p>
          <a:p>
            <a:pPr marL="1028700" lvl="1" indent="-571500" eaLnBrk="1" hangingPunct="1">
              <a:lnSpc>
                <a:spcPct val="130000"/>
              </a:lnSpc>
              <a:buFont typeface="+mj-lt"/>
              <a:buAutoNum type="romanUcPeriod"/>
              <a:defRPr/>
            </a:pPr>
            <a:r>
              <a:rPr lang="zh-CN" altLang="en-US" sz="2800" b="1" dirty="0">
                <a:solidFill>
                  <a:srgbClr val="0000FF"/>
                </a:solidFill>
                <a:effectLst>
                  <a:outerShdw blurRad="38100" dist="38100" dir="2700000" algn="tl">
                    <a:srgbClr val="C0C0C0"/>
                  </a:outerShdw>
                </a:effectLst>
                <a:ea typeface="仿宋_GB2312" pitchFamily="49" charset="-122"/>
              </a:rPr>
              <a:t>软件开发</a:t>
            </a:r>
            <a:endParaRPr lang="zh-CN" altLang="en-US" sz="2800" b="1" dirty="0">
              <a:solidFill>
                <a:srgbClr val="0000FF"/>
              </a:solidFill>
              <a:effectLst>
                <a:outerShdw blurRad="38100" dist="38100" dir="2700000" algn="tl">
                  <a:srgbClr val="C0C0C0"/>
                </a:outerShdw>
              </a:effectLst>
              <a:ea typeface="仿宋_GB2312" pitchFamily="49" charset="-122"/>
            </a:endParaRPr>
          </a:p>
          <a:p>
            <a:pPr marL="1028700" lvl="1" indent="-571500" eaLnBrk="1" hangingPunct="1">
              <a:lnSpc>
                <a:spcPct val="130000"/>
              </a:lnSpc>
              <a:buFont typeface="+mj-lt"/>
              <a:buAutoNum type="romanUcPeriod"/>
              <a:defRPr/>
            </a:pPr>
            <a:r>
              <a:rPr lang="zh-CN" altLang="en-US" sz="2800" b="1" dirty="0">
                <a:solidFill>
                  <a:srgbClr val="0000FF"/>
                </a:solidFill>
                <a:effectLst>
                  <a:outerShdw blurRad="38100" dist="38100" dir="2700000" algn="tl">
                    <a:srgbClr val="C0C0C0"/>
                  </a:outerShdw>
                </a:effectLst>
                <a:ea typeface="仿宋_GB2312" pitchFamily="49" charset="-122"/>
              </a:rPr>
              <a:t>运行维护</a:t>
            </a:r>
            <a:endParaRPr lang="zh-CN" altLang="en-US" sz="2800" b="1" dirty="0">
              <a:solidFill>
                <a:srgbClr val="0000FF"/>
              </a:solidFill>
              <a:effectLst>
                <a:outerShdw blurRad="38100" dist="38100" dir="2700000" algn="tl">
                  <a:srgbClr val="C0C0C0"/>
                </a:outerShdw>
              </a:effectLst>
              <a:ea typeface="仿宋_GB2312" pitchFamily="49" charset="-122"/>
            </a:endParaRPr>
          </a:p>
          <a:p>
            <a:pPr eaLnBrk="1" hangingPunct="1">
              <a:buFontTx/>
              <a:buNone/>
              <a:defRPr/>
            </a:pPr>
            <a:endParaRPr lang="zh-CN" altLang="en-US" b="1" dirty="0">
              <a:ea typeface="宋体" panose="02010600030101010101" pitchFamily="2"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4"/>
          <p:cNvSpPr>
            <a:spLocks noGrp="1"/>
          </p:cNvSpPr>
          <p:nvPr>
            <p:ph type="title" idx="4294967295"/>
          </p:nvPr>
        </p:nvSpPr>
        <p:spPr>
          <a:xfrm>
            <a:off x="0" y="152400"/>
            <a:ext cx="7543800" cy="1143000"/>
          </a:xfrm>
        </p:spPr>
        <p:txBody>
          <a:bodyPr/>
          <a:lstStyle/>
          <a:p>
            <a:pPr eaLnBrk="1" hangingPunct="1"/>
            <a:r>
              <a:rPr lang="en-US" altLang="zh-CN"/>
              <a:t>Boss</a:t>
            </a:r>
            <a:r>
              <a:rPr lang="zh-CN" altLang="en-US"/>
              <a:t>平台</a:t>
            </a:r>
            <a:r>
              <a:rPr lang="en-US" altLang="zh-CN"/>
              <a:t>B</a:t>
            </a:r>
            <a:endParaRPr lang="zh-CN" altLang="en-US"/>
          </a:p>
        </p:txBody>
      </p:sp>
      <p:pic>
        <p:nvPicPr>
          <p:cNvPr id="20483" name="Picture 2" descr="http://www.c114.net/technic/picture/03070204.jpg"/>
          <p:cNvPicPr>
            <a:picLocks noChangeAspect="1" noChangeArrowheads="1"/>
          </p:cNvPicPr>
          <p:nvPr/>
        </p:nvPicPr>
        <p:blipFill>
          <a:blip r:embed="rId1"/>
          <a:srcRect/>
          <a:stretch>
            <a:fillRect/>
          </a:stretch>
        </p:blipFill>
        <p:spPr bwMode="auto">
          <a:xfrm>
            <a:off x="1187450" y="1412875"/>
            <a:ext cx="6808788" cy="520223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4"/>
          <p:cNvSpPr>
            <a:spLocks noGrp="1"/>
          </p:cNvSpPr>
          <p:nvPr>
            <p:ph type="title" idx="4294967295"/>
          </p:nvPr>
        </p:nvSpPr>
        <p:spPr>
          <a:xfrm>
            <a:off x="0" y="273050"/>
            <a:ext cx="614363" cy="3941763"/>
          </a:xfrm>
        </p:spPr>
        <p:txBody>
          <a:bodyPr/>
          <a:lstStyle/>
          <a:p>
            <a:pPr eaLnBrk="1" hangingPunct="1"/>
            <a:r>
              <a:rPr lang="zh-CN" altLang="en-US"/>
              <a:t>客户管理平台</a:t>
            </a:r>
            <a:endParaRPr lang="zh-CN" altLang="en-US"/>
          </a:p>
        </p:txBody>
      </p:sp>
      <p:pic>
        <p:nvPicPr>
          <p:cNvPr id="21507" name="Picture 2" descr="http://tele.cio360.net/Portals/47/2-fangan-6-2.jpg"/>
          <p:cNvPicPr>
            <a:picLocks noChangeAspect="1" noChangeArrowheads="1"/>
          </p:cNvPicPr>
          <p:nvPr/>
        </p:nvPicPr>
        <p:blipFill>
          <a:blip r:embed="rId1"/>
          <a:srcRect/>
          <a:stretch>
            <a:fillRect/>
          </a:stretch>
        </p:blipFill>
        <p:spPr bwMode="auto">
          <a:xfrm>
            <a:off x="1500188" y="1588"/>
            <a:ext cx="7643812" cy="6856412"/>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4"/>
          <p:cNvSpPr>
            <a:spLocks noGrp="1"/>
          </p:cNvSpPr>
          <p:nvPr>
            <p:ph type="title" idx="4294967295"/>
          </p:nvPr>
        </p:nvSpPr>
        <p:spPr>
          <a:xfrm>
            <a:off x="0" y="152400"/>
            <a:ext cx="7543800" cy="1143000"/>
          </a:xfrm>
        </p:spPr>
        <p:txBody>
          <a:bodyPr/>
          <a:lstStyle/>
          <a:p>
            <a:pPr eaLnBrk="1" hangingPunct="1"/>
            <a:r>
              <a:rPr lang="zh-CN" altLang="en-US"/>
              <a:t>多模式混合管理</a:t>
            </a:r>
            <a:endParaRPr lang="zh-CN" altLang="en-US"/>
          </a:p>
        </p:txBody>
      </p:sp>
      <p:pic>
        <p:nvPicPr>
          <p:cNvPr id="22531" name="Picture 2" descr="http://se.csai.cn/NewTech/Images/xjj2.gif"/>
          <p:cNvPicPr>
            <a:picLocks noChangeAspect="1" noChangeArrowheads="1"/>
          </p:cNvPicPr>
          <p:nvPr/>
        </p:nvPicPr>
        <p:blipFill>
          <a:blip r:embed="rId1"/>
          <a:srcRect/>
          <a:stretch>
            <a:fillRect/>
          </a:stretch>
        </p:blipFill>
        <p:spPr bwMode="auto">
          <a:xfrm>
            <a:off x="285750" y="1428750"/>
            <a:ext cx="8429625" cy="4786313"/>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4"/>
          <p:cNvSpPr>
            <a:spLocks noGrp="1"/>
          </p:cNvSpPr>
          <p:nvPr>
            <p:ph type="title" idx="4294967295"/>
          </p:nvPr>
        </p:nvSpPr>
        <p:spPr>
          <a:xfrm>
            <a:off x="0" y="152400"/>
            <a:ext cx="7543800" cy="1143000"/>
          </a:xfrm>
        </p:spPr>
        <p:txBody>
          <a:bodyPr/>
          <a:lstStyle/>
          <a:p>
            <a:pPr eaLnBrk="1" hangingPunct="1"/>
            <a:r>
              <a:rPr lang="zh-CN" altLang="en-US"/>
              <a:t>报表系统</a:t>
            </a:r>
            <a:endParaRPr lang="zh-CN" altLang="en-US"/>
          </a:p>
        </p:txBody>
      </p:sp>
      <p:pic>
        <p:nvPicPr>
          <p:cNvPr id="23555" name="Picture 2" descr="http://www.runqian.com.cn/rqrptcenter/images/totalsolution.gif"/>
          <p:cNvPicPr>
            <a:picLocks noChangeAspect="1" noChangeArrowheads="1"/>
          </p:cNvPicPr>
          <p:nvPr/>
        </p:nvPicPr>
        <p:blipFill>
          <a:blip r:embed="rId1"/>
          <a:srcRect/>
          <a:stretch>
            <a:fillRect/>
          </a:stretch>
        </p:blipFill>
        <p:spPr bwMode="auto">
          <a:xfrm>
            <a:off x="428596" y="1000108"/>
            <a:ext cx="8029575" cy="5338762"/>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
          <p:cNvSpPr>
            <a:spLocks noGrp="1"/>
          </p:cNvSpPr>
          <p:nvPr>
            <p:ph type="title" idx="4294967295"/>
          </p:nvPr>
        </p:nvSpPr>
        <p:spPr>
          <a:xfrm>
            <a:off x="0" y="152400"/>
            <a:ext cx="7543800" cy="1143000"/>
          </a:xfrm>
        </p:spPr>
        <p:txBody>
          <a:bodyPr/>
          <a:lstStyle/>
          <a:p>
            <a:pPr eaLnBrk="1" hangingPunct="1"/>
            <a:r>
              <a:rPr lang="zh-CN" altLang="en-US"/>
              <a:t>车载导航定位系统</a:t>
            </a:r>
            <a:endParaRPr lang="zh-CN" altLang="en-US"/>
          </a:p>
        </p:txBody>
      </p:sp>
      <p:pic>
        <p:nvPicPr>
          <p:cNvPr id="24579" name="Picture 2" descr="http://www.zoyon.com.cn/english/upfile/20061/200612550930999.jpg"/>
          <p:cNvPicPr>
            <a:picLocks noChangeAspect="1" noChangeArrowheads="1"/>
          </p:cNvPicPr>
          <p:nvPr/>
        </p:nvPicPr>
        <p:blipFill>
          <a:blip r:embed="rId1"/>
          <a:srcRect/>
          <a:stretch>
            <a:fillRect/>
          </a:stretch>
        </p:blipFill>
        <p:spPr bwMode="auto">
          <a:xfrm>
            <a:off x="642910" y="1071546"/>
            <a:ext cx="7966075" cy="5072063"/>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4"/>
          <p:cNvSpPr>
            <a:spLocks noGrp="1"/>
          </p:cNvSpPr>
          <p:nvPr>
            <p:ph type="title" idx="4294967295"/>
          </p:nvPr>
        </p:nvSpPr>
        <p:spPr>
          <a:xfrm>
            <a:off x="0" y="2714625"/>
            <a:ext cx="857250" cy="836613"/>
          </a:xfrm>
        </p:spPr>
        <p:txBody>
          <a:bodyPr/>
          <a:lstStyle/>
          <a:p>
            <a:pPr eaLnBrk="1" hangingPunct="1"/>
            <a:r>
              <a:rPr lang="zh-CN" altLang="en-US"/>
              <a:t>构件软件架构</a:t>
            </a:r>
            <a:endParaRPr lang="zh-CN" altLang="en-US"/>
          </a:p>
        </p:txBody>
      </p:sp>
      <p:pic>
        <p:nvPicPr>
          <p:cNvPr id="31747" name="Picture 2" descr="http://www.blogjava.net/images/blogjava_net/jack2007/test.png"/>
          <p:cNvPicPr>
            <a:picLocks noChangeAspect="1" noChangeArrowheads="1"/>
          </p:cNvPicPr>
          <p:nvPr/>
        </p:nvPicPr>
        <p:blipFill>
          <a:blip r:embed="rId1"/>
          <a:srcRect/>
          <a:stretch>
            <a:fillRect/>
          </a:stretch>
        </p:blipFill>
        <p:spPr bwMode="auto">
          <a:xfrm>
            <a:off x="1285852" y="142852"/>
            <a:ext cx="7286625" cy="6381750"/>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qkzz.net/images/m/ddtx/223691-3.jpg"/>
          <p:cNvPicPr>
            <a:picLocks noChangeAspect="1" noChangeArrowheads="1"/>
          </p:cNvPicPr>
          <p:nvPr/>
        </p:nvPicPr>
        <p:blipFill>
          <a:blip r:embed="rId1"/>
          <a:srcRect/>
          <a:stretch>
            <a:fillRect/>
          </a:stretch>
        </p:blipFill>
        <p:spPr bwMode="auto">
          <a:xfrm>
            <a:off x="250825" y="0"/>
            <a:ext cx="8529638" cy="6597650"/>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本章作业</a:t>
            </a:r>
            <a:endParaRPr lang="zh-CN" altLang="en-US" dirty="0"/>
          </a:p>
        </p:txBody>
      </p:sp>
      <p:sp>
        <p:nvSpPr>
          <p:cNvPr id="3" name="内容占位符 2"/>
          <p:cNvSpPr>
            <a:spLocks noGrp="1"/>
          </p:cNvSpPr>
          <p:nvPr>
            <p:ph idx="1"/>
          </p:nvPr>
        </p:nvSpPr>
        <p:spPr>
          <a:xfrm>
            <a:off x="457200" y="1600200"/>
            <a:ext cx="8229600" cy="4925144"/>
          </a:xfrm>
        </p:spPr>
        <p:txBody>
          <a:bodyPr/>
          <a:lstStyle/>
          <a:p>
            <a:pPr>
              <a:buNone/>
            </a:pPr>
            <a:r>
              <a:rPr lang="zh-CN" altLang="en-US" sz="2400" dirty="0">
                <a:latin typeface="宋体" panose="02010600030101010101" pitchFamily="2" charset="-122"/>
                <a:ea typeface="宋体" panose="02010600030101010101" pitchFamily="2" charset="-122"/>
              </a:rPr>
              <a:t>复习与思考：</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P183 7.1,7.3,7.8,7.9</a:t>
            </a:r>
            <a:endParaRPr lang="en-US" altLang="zh-CN" sz="24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dirty="0">
                <a:solidFill>
                  <a:schemeClr val="tx1"/>
                </a:solidFill>
                <a:ea typeface="华文楷体" panose="02010600040101010101" pitchFamily="2" charset="-122"/>
              </a:rPr>
              <a:t>软件工程</a:t>
            </a:r>
            <a:br>
              <a:rPr altLang="zh-CN" b="1" dirty="0">
                <a:solidFill>
                  <a:schemeClr val="tx1"/>
                </a:solidFill>
                <a:ea typeface="华文楷体" panose="02010600040101010101" pitchFamily="2" charset="-122"/>
              </a:rPr>
            </a:br>
            <a:r>
              <a:rPr altLang="zh-CN" sz="4400" b="1" dirty="0">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4786346"/>
          </a:xfrm>
        </p:spPr>
        <p:txBody>
          <a:bodyPr/>
          <a:lstStyle/>
          <a:p>
            <a:pPr marL="542925">
              <a:buNone/>
            </a:pPr>
            <a:r>
              <a:rPr lang="en-US" sz="2800" b="1" dirty="0">
                <a:latin typeface="宋体" panose="02010600030101010101" pitchFamily="2" charset="-122"/>
                <a:ea typeface="宋体" panose="02010600030101010101" pitchFamily="2" charset="-122"/>
              </a:rPr>
              <a:t>4.1 </a:t>
            </a:r>
            <a:r>
              <a:rPr lang="zh-CN" altLang="en-US" sz="2800" b="1" dirty="0">
                <a:latin typeface="宋体" panose="02010600030101010101" pitchFamily="2" charset="-122"/>
                <a:ea typeface="宋体" panose="02010600030101010101" pitchFamily="2" charset="-122"/>
              </a:rPr>
              <a:t>软件体系结构与设计模式★</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solidFill>
                  <a:srgbClr val="C00000"/>
                </a:solidFill>
                <a:latin typeface="宋体" panose="02010600030101010101" pitchFamily="2" charset="-122"/>
                <a:ea typeface="宋体" panose="02010600030101010101" pitchFamily="2" charset="-122"/>
              </a:rPr>
              <a:t>4.2 </a:t>
            </a:r>
            <a:r>
              <a:rPr lang="zh-CN" altLang="en-US" sz="2800" b="1" dirty="0">
                <a:solidFill>
                  <a:srgbClr val="C00000"/>
                </a:solidFill>
                <a:latin typeface="宋体" panose="02010600030101010101" pitchFamily="2" charset="-122"/>
                <a:ea typeface="宋体" panose="02010600030101010101" pitchFamily="2" charset="-122"/>
              </a:rPr>
              <a:t>面向对象设计过程与准则★</a:t>
            </a:r>
            <a:endParaRPr lang="zh-CN" altLang="en-US" sz="2800" b="1" dirty="0">
              <a:solidFill>
                <a:srgbClr val="C00000"/>
              </a:solidFill>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4.3 </a:t>
            </a:r>
            <a:r>
              <a:rPr lang="zh-CN" altLang="en-US" sz="2800" b="1" dirty="0">
                <a:latin typeface="宋体" panose="02010600030101010101" pitchFamily="2" charset="-122"/>
                <a:ea typeface="宋体" panose="02010600030101010101" pitchFamily="2" charset="-122"/>
              </a:rPr>
              <a:t>体系结构模块及依赖性★</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a:t>
            </a:r>
            <a:r>
              <a:rPr lang="en-US" altLang="zh-CN" sz="2800" b="1" dirty="0">
                <a:latin typeface="宋体" panose="02010600030101010101" pitchFamily="2" charset="-122"/>
                <a:ea typeface="宋体" panose="02010600030101010101" pitchFamily="2" charset="-122"/>
              </a:rPr>
              <a:t>4 </a:t>
            </a:r>
            <a:r>
              <a:rPr lang="zh-CN" altLang="en-US" sz="2800" b="1" dirty="0">
                <a:latin typeface="宋体" panose="02010600030101010101" pitchFamily="2" charset="-122"/>
                <a:ea typeface="宋体" panose="02010600030101010101" pitchFamily="2" charset="-122"/>
              </a:rPr>
              <a:t>系统分解★</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4.5 </a:t>
            </a:r>
            <a:r>
              <a:rPr lang="zh-CN" altLang="en-US" sz="2800" b="1" dirty="0">
                <a:latin typeface="宋体" panose="02010600030101010101" pitchFamily="2" charset="-122"/>
                <a:ea typeface="宋体" panose="02010600030101010101" pitchFamily="2" charset="-122"/>
              </a:rPr>
              <a:t>问题域部分的设计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4.6 </a:t>
            </a:r>
            <a:r>
              <a:rPr lang="zh-CN" altLang="en-US" sz="2800" b="1" dirty="0">
                <a:latin typeface="宋体" panose="02010600030101010101" pitchFamily="2" charset="-122"/>
                <a:ea typeface="宋体" panose="02010600030101010101" pitchFamily="2" charset="-122"/>
              </a:rPr>
              <a:t>人机交互部分的设计</a:t>
            </a:r>
            <a:endParaRPr lang="en-US" altLang="zh-CN" sz="2800" b="1" dirty="0">
              <a:latin typeface="宋体" panose="02010600030101010101" pitchFamily="2" charset="-122"/>
              <a:ea typeface="宋体" panose="02010600030101010101" pitchFamily="2" charset="-122"/>
            </a:endParaRPr>
          </a:p>
          <a:p>
            <a:pPr marL="542925">
              <a:buNone/>
            </a:pPr>
            <a:r>
              <a:rPr lang="en-US" altLang="zh-CN" sz="2800" b="1" dirty="0">
                <a:latin typeface="宋体" panose="02010600030101010101" pitchFamily="2" charset="-122"/>
                <a:ea typeface="宋体" panose="02010600030101010101" pitchFamily="2" charset="-122"/>
              </a:rPr>
              <a:t>4.7 </a:t>
            </a:r>
            <a:r>
              <a:rPr lang="zh-CN" altLang="en-US" sz="2800" b="1" dirty="0">
                <a:latin typeface="宋体" panose="02010600030101010101" pitchFamily="2" charset="-122"/>
                <a:ea typeface="宋体" panose="02010600030101010101" pitchFamily="2" charset="-122"/>
              </a:rPr>
              <a:t>任务管理部分的设计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4.8 </a:t>
            </a:r>
            <a:r>
              <a:rPr lang="zh-CN" altLang="en-US" sz="2800" b="1" dirty="0">
                <a:latin typeface="宋体" panose="02010600030101010101" pitchFamily="2" charset="-122"/>
                <a:ea typeface="宋体" panose="02010600030101010101" pitchFamily="2" charset="-122"/>
              </a:rPr>
              <a:t>数据管理部分的设计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4.9 </a:t>
            </a:r>
            <a:r>
              <a:rPr lang="zh-CN" altLang="en-US" sz="2800" b="1" dirty="0">
                <a:latin typeface="宋体" panose="02010600030101010101" pitchFamily="2" charset="-122"/>
                <a:ea typeface="宋体" panose="02010600030101010101" pitchFamily="2" charset="-122"/>
              </a:rPr>
              <a:t>对象设计★</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4</a:t>
            </a:r>
            <a:r>
              <a:rPr lang="zh-CN" altLang="en-US" dirty="0">
                <a:solidFill>
                  <a:schemeClr val="bg1"/>
                </a:solidFill>
              </a:rPr>
              <a:t>章  面向对象设计</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692650" y="1643050"/>
            <a:ext cx="3479800" cy="4949838"/>
            <a:chOff x="2956" y="349"/>
            <a:chExt cx="2192" cy="3360"/>
          </a:xfrm>
        </p:grpSpPr>
        <p:sp>
          <p:nvSpPr>
            <p:cNvPr id="31761" name="Rectangle 3"/>
            <p:cNvSpPr>
              <a:spLocks noChangeArrowheads="1"/>
            </p:cNvSpPr>
            <p:nvPr/>
          </p:nvSpPr>
          <p:spPr bwMode="auto">
            <a:xfrm>
              <a:off x="2956" y="349"/>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dirty="0">
                  <a:ea typeface="楷体_GB2312" pitchFamily="49" charset="-122"/>
                </a:rPr>
                <a:t>问题定义</a:t>
              </a:r>
              <a:endParaRPr lang="zh-CN" altLang="en-US" sz="2400" b="1" dirty="0">
                <a:ea typeface="楷体_GB2312" pitchFamily="49" charset="-122"/>
              </a:endParaRPr>
            </a:p>
          </p:txBody>
        </p:sp>
        <p:sp>
          <p:nvSpPr>
            <p:cNvPr id="31762" name="Rectangle 4"/>
            <p:cNvSpPr>
              <a:spLocks noChangeArrowheads="1"/>
            </p:cNvSpPr>
            <p:nvPr/>
          </p:nvSpPr>
          <p:spPr bwMode="auto">
            <a:xfrm>
              <a:off x="2956" y="781"/>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dirty="0">
                  <a:ea typeface="楷体_GB2312" pitchFamily="49" charset="-122"/>
                </a:rPr>
                <a:t>可行性研究</a:t>
              </a:r>
              <a:endParaRPr lang="zh-CN" altLang="en-US" sz="2400" b="1" dirty="0">
                <a:ea typeface="楷体_GB2312" pitchFamily="49" charset="-122"/>
              </a:endParaRPr>
            </a:p>
          </p:txBody>
        </p:sp>
        <p:sp>
          <p:nvSpPr>
            <p:cNvPr id="31763" name="Rectangle 5"/>
            <p:cNvSpPr>
              <a:spLocks noChangeArrowheads="1"/>
            </p:cNvSpPr>
            <p:nvPr/>
          </p:nvSpPr>
          <p:spPr bwMode="auto">
            <a:xfrm>
              <a:off x="2956" y="1213"/>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需求分析</a:t>
              </a:r>
              <a:endParaRPr lang="zh-CN" altLang="en-US" sz="2400" b="1">
                <a:ea typeface="楷体_GB2312" pitchFamily="49" charset="-122"/>
              </a:endParaRPr>
            </a:p>
          </p:txBody>
        </p:sp>
        <p:sp>
          <p:nvSpPr>
            <p:cNvPr id="31764" name="Rectangle 6"/>
            <p:cNvSpPr>
              <a:spLocks noChangeArrowheads="1"/>
            </p:cNvSpPr>
            <p:nvPr/>
          </p:nvSpPr>
          <p:spPr bwMode="auto">
            <a:xfrm>
              <a:off x="3500" y="1693"/>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概要设计</a:t>
              </a:r>
              <a:endParaRPr lang="zh-CN" altLang="en-US" sz="2400" b="1">
                <a:ea typeface="楷体_GB2312" pitchFamily="49" charset="-122"/>
              </a:endParaRPr>
            </a:p>
          </p:txBody>
        </p:sp>
        <p:sp>
          <p:nvSpPr>
            <p:cNvPr id="31765" name="Rectangle 7"/>
            <p:cNvSpPr>
              <a:spLocks noChangeArrowheads="1"/>
            </p:cNvSpPr>
            <p:nvPr/>
          </p:nvSpPr>
          <p:spPr bwMode="auto">
            <a:xfrm>
              <a:off x="3500" y="2125"/>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详细设计</a:t>
              </a:r>
              <a:endParaRPr lang="zh-CN" altLang="en-US" sz="2400" b="1">
                <a:ea typeface="楷体_GB2312" pitchFamily="49" charset="-122"/>
              </a:endParaRPr>
            </a:p>
          </p:txBody>
        </p:sp>
        <p:sp>
          <p:nvSpPr>
            <p:cNvPr id="31766" name="Rectangle 8"/>
            <p:cNvSpPr>
              <a:spLocks noChangeArrowheads="1"/>
            </p:cNvSpPr>
            <p:nvPr/>
          </p:nvSpPr>
          <p:spPr bwMode="auto">
            <a:xfrm>
              <a:off x="3500" y="2557"/>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编码</a:t>
              </a:r>
              <a:endParaRPr lang="zh-CN" altLang="en-US" sz="2400" b="1">
                <a:ea typeface="楷体_GB2312" pitchFamily="49" charset="-122"/>
              </a:endParaRPr>
            </a:p>
          </p:txBody>
        </p:sp>
        <p:sp>
          <p:nvSpPr>
            <p:cNvPr id="31767" name="Rectangle 9"/>
            <p:cNvSpPr>
              <a:spLocks noChangeArrowheads="1"/>
            </p:cNvSpPr>
            <p:nvPr/>
          </p:nvSpPr>
          <p:spPr bwMode="auto">
            <a:xfrm>
              <a:off x="3500" y="2989"/>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测试</a:t>
              </a:r>
              <a:endParaRPr lang="zh-CN" altLang="en-US" sz="2400" b="1">
                <a:ea typeface="楷体_GB2312" pitchFamily="49" charset="-122"/>
              </a:endParaRPr>
            </a:p>
          </p:txBody>
        </p:sp>
        <p:sp>
          <p:nvSpPr>
            <p:cNvPr id="31768" name="Rectangle 10"/>
            <p:cNvSpPr>
              <a:spLocks noChangeArrowheads="1"/>
            </p:cNvSpPr>
            <p:nvPr/>
          </p:nvSpPr>
          <p:spPr bwMode="auto">
            <a:xfrm>
              <a:off x="4060" y="3421"/>
              <a:ext cx="1088" cy="288"/>
            </a:xfrm>
            <a:prstGeom prst="rect">
              <a:avLst/>
            </a:prstGeom>
            <a:solidFill>
              <a:schemeClr val="accent1"/>
            </a:solidFill>
            <a:ln w="9525">
              <a:solidFill>
                <a:schemeClr val="tx1"/>
              </a:solidFill>
              <a:miter lim="800000"/>
            </a:ln>
          </p:spPr>
          <p:txBody>
            <a:bodyPr wrap="none" anchor="ctr"/>
            <a:lstStyle/>
            <a:p>
              <a:pPr algn="ctr"/>
              <a:r>
                <a:rPr lang="zh-CN" altLang="en-US" sz="2400" b="1">
                  <a:ea typeface="楷体_GB2312" pitchFamily="49" charset="-122"/>
                </a:rPr>
                <a:t>维护</a:t>
              </a:r>
              <a:endParaRPr lang="zh-CN" altLang="en-US" sz="2400" b="1">
                <a:ea typeface="楷体_GB2312" pitchFamily="49" charset="-122"/>
              </a:endParaRPr>
            </a:p>
          </p:txBody>
        </p:sp>
      </p:grpSp>
      <p:grpSp>
        <p:nvGrpSpPr>
          <p:cNvPr id="3" name="Group 11"/>
          <p:cNvGrpSpPr/>
          <p:nvPr/>
        </p:nvGrpSpPr>
        <p:grpSpPr bwMode="auto">
          <a:xfrm>
            <a:off x="2211391" y="1643050"/>
            <a:ext cx="2054227" cy="5037150"/>
            <a:chOff x="1393" y="349"/>
            <a:chExt cx="1294" cy="3408"/>
          </a:xfrm>
        </p:grpSpPr>
        <p:sp>
          <p:nvSpPr>
            <p:cNvPr id="31751" name="Line 12"/>
            <p:cNvSpPr>
              <a:spLocks noChangeShapeType="1"/>
            </p:cNvSpPr>
            <p:nvPr/>
          </p:nvSpPr>
          <p:spPr bwMode="auto">
            <a:xfrm>
              <a:off x="1619" y="358"/>
              <a:ext cx="680" cy="0"/>
            </a:xfrm>
            <a:prstGeom prst="line">
              <a:avLst/>
            </a:prstGeom>
            <a:noFill/>
            <a:ln w="28575">
              <a:solidFill>
                <a:schemeClr val="tx1"/>
              </a:solidFill>
              <a:round/>
            </a:ln>
          </p:spPr>
          <p:txBody>
            <a:bodyPr/>
            <a:lstStyle/>
            <a:p>
              <a:endParaRPr lang="zh-CN" altLang="en-US"/>
            </a:p>
          </p:txBody>
        </p:sp>
        <p:sp>
          <p:nvSpPr>
            <p:cNvPr id="31752" name="Line 13"/>
            <p:cNvSpPr>
              <a:spLocks noChangeShapeType="1"/>
            </p:cNvSpPr>
            <p:nvPr/>
          </p:nvSpPr>
          <p:spPr bwMode="auto">
            <a:xfrm>
              <a:off x="1596" y="1501"/>
              <a:ext cx="680" cy="0"/>
            </a:xfrm>
            <a:prstGeom prst="line">
              <a:avLst/>
            </a:prstGeom>
            <a:noFill/>
            <a:ln w="28575">
              <a:solidFill>
                <a:schemeClr val="tx1"/>
              </a:solidFill>
              <a:round/>
            </a:ln>
          </p:spPr>
          <p:txBody>
            <a:bodyPr/>
            <a:lstStyle/>
            <a:p>
              <a:endParaRPr lang="zh-CN" altLang="en-US"/>
            </a:p>
          </p:txBody>
        </p:sp>
        <p:sp>
          <p:nvSpPr>
            <p:cNvPr id="31753" name="Line 14"/>
            <p:cNvSpPr>
              <a:spLocks noChangeShapeType="1"/>
            </p:cNvSpPr>
            <p:nvPr/>
          </p:nvSpPr>
          <p:spPr bwMode="auto">
            <a:xfrm>
              <a:off x="1599" y="3277"/>
              <a:ext cx="680" cy="0"/>
            </a:xfrm>
            <a:prstGeom prst="line">
              <a:avLst/>
            </a:prstGeom>
            <a:noFill/>
            <a:ln w="28575">
              <a:solidFill>
                <a:schemeClr val="tx1"/>
              </a:solidFill>
              <a:round/>
            </a:ln>
          </p:spPr>
          <p:txBody>
            <a:bodyPr/>
            <a:lstStyle/>
            <a:p>
              <a:endParaRPr lang="zh-CN" altLang="en-US"/>
            </a:p>
          </p:txBody>
        </p:sp>
        <p:sp>
          <p:nvSpPr>
            <p:cNvPr id="31754" name="Line 15"/>
            <p:cNvSpPr>
              <a:spLocks noChangeShapeType="1"/>
            </p:cNvSpPr>
            <p:nvPr/>
          </p:nvSpPr>
          <p:spPr bwMode="auto">
            <a:xfrm>
              <a:off x="1602" y="3757"/>
              <a:ext cx="680" cy="0"/>
            </a:xfrm>
            <a:prstGeom prst="line">
              <a:avLst/>
            </a:prstGeom>
            <a:noFill/>
            <a:ln w="28575">
              <a:solidFill>
                <a:schemeClr val="tx1"/>
              </a:solidFill>
              <a:round/>
            </a:ln>
          </p:spPr>
          <p:txBody>
            <a:bodyPr/>
            <a:lstStyle/>
            <a:p>
              <a:endParaRPr lang="zh-CN" altLang="en-US"/>
            </a:p>
          </p:txBody>
        </p:sp>
        <p:sp>
          <p:nvSpPr>
            <p:cNvPr id="31755" name="Line 16"/>
            <p:cNvSpPr>
              <a:spLocks noChangeShapeType="1"/>
            </p:cNvSpPr>
            <p:nvPr/>
          </p:nvSpPr>
          <p:spPr bwMode="auto">
            <a:xfrm>
              <a:off x="1948" y="349"/>
              <a:ext cx="0" cy="1152"/>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1756" name="Text Box 17"/>
            <p:cNvSpPr txBox="1">
              <a:spLocks noChangeArrowheads="1"/>
            </p:cNvSpPr>
            <p:nvPr/>
          </p:nvSpPr>
          <p:spPr bwMode="auto">
            <a:xfrm>
              <a:off x="1394" y="771"/>
              <a:ext cx="1286" cy="312"/>
            </a:xfrm>
            <a:prstGeom prst="rect">
              <a:avLst/>
            </a:prstGeom>
            <a:noFill/>
            <a:ln w="9525">
              <a:noFill/>
              <a:miter lim="800000"/>
            </a:ln>
          </p:spPr>
          <p:txBody>
            <a:bodyPr wrap="none">
              <a:spAutoFit/>
            </a:bodyPr>
            <a:lstStyle/>
            <a:p>
              <a:pPr algn="ctr"/>
              <a:r>
                <a:rPr lang="zh-CN" altLang="en-US" sz="2400" b="1" dirty="0">
                  <a:latin typeface="宋体" panose="02010600030101010101" pitchFamily="2" charset="-122"/>
                  <a:ea typeface="宋体" panose="02010600030101010101" pitchFamily="2" charset="-122"/>
                </a:rPr>
                <a:t>软件定义时期</a:t>
              </a:r>
              <a:endParaRPr lang="zh-CN" altLang="en-US" sz="2400" dirty="0">
                <a:latin typeface="宋体" panose="02010600030101010101" pitchFamily="2" charset="-122"/>
                <a:ea typeface="宋体" panose="02010600030101010101" pitchFamily="2" charset="-122"/>
              </a:endParaRPr>
            </a:p>
          </p:txBody>
        </p:sp>
        <p:sp>
          <p:nvSpPr>
            <p:cNvPr id="31757" name="Text Box 18"/>
            <p:cNvSpPr txBox="1">
              <a:spLocks noChangeArrowheads="1"/>
            </p:cNvSpPr>
            <p:nvPr/>
          </p:nvSpPr>
          <p:spPr bwMode="auto">
            <a:xfrm>
              <a:off x="1393" y="2269"/>
              <a:ext cx="1286" cy="312"/>
            </a:xfrm>
            <a:prstGeom prst="rect">
              <a:avLst/>
            </a:prstGeom>
            <a:noFill/>
            <a:ln w="9525">
              <a:noFill/>
              <a:miter lim="800000"/>
            </a:ln>
          </p:spPr>
          <p:txBody>
            <a:bodyPr wrap="none">
              <a:spAutoFit/>
            </a:bodyPr>
            <a:lstStyle/>
            <a:p>
              <a:pPr algn="ctr"/>
              <a:r>
                <a:rPr lang="zh-CN" altLang="en-US" sz="2400" b="1" dirty="0">
                  <a:latin typeface="宋体" panose="02010600030101010101" pitchFamily="2" charset="-122"/>
                  <a:ea typeface="宋体" panose="02010600030101010101" pitchFamily="2" charset="-122"/>
                </a:rPr>
                <a:t>软件开发时期</a:t>
              </a:r>
              <a:endParaRPr lang="zh-CN" altLang="en-US" sz="2400" b="1" dirty="0">
                <a:latin typeface="宋体" panose="02010600030101010101" pitchFamily="2" charset="-122"/>
                <a:ea typeface="宋体" panose="02010600030101010101" pitchFamily="2" charset="-122"/>
              </a:endParaRPr>
            </a:p>
          </p:txBody>
        </p:sp>
        <p:sp>
          <p:nvSpPr>
            <p:cNvPr id="31758" name="Line 19"/>
            <p:cNvSpPr>
              <a:spLocks noChangeShapeType="1"/>
            </p:cNvSpPr>
            <p:nvPr/>
          </p:nvSpPr>
          <p:spPr bwMode="auto">
            <a:xfrm>
              <a:off x="1948" y="1501"/>
              <a:ext cx="0" cy="1776"/>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1759" name="Line 20"/>
            <p:cNvSpPr>
              <a:spLocks noChangeShapeType="1"/>
            </p:cNvSpPr>
            <p:nvPr/>
          </p:nvSpPr>
          <p:spPr bwMode="auto">
            <a:xfrm>
              <a:off x="1948" y="3277"/>
              <a:ext cx="0" cy="48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1760" name="Text Box 21"/>
            <p:cNvSpPr txBox="1">
              <a:spLocks noChangeArrowheads="1"/>
            </p:cNvSpPr>
            <p:nvPr/>
          </p:nvSpPr>
          <p:spPr bwMode="auto">
            <a:xfrm>
              <a:off x="1401" y="3381"/>
              <a:ext cx="1286" cy="312"/>
            </a:xfrm>
            <a:prstGeom prst="rect">
              <a:avLst/>
            </a:prstGeom>
            <a:noFill/>
            <a:ln w="9525">
              <a:noFill/>
              <a:miter lim="800000"/>
            </a:ln>
          </p:spPr>
          <p:txBody>
            <a:bodyPr wrap="none">
              <a:spAutoFit/>
            </a:bodyPr>
            <a:lstStyle/>
            <a:p>
              <a:pPr algn="ctr"/>
              <a:r>
                <a:rPr lang="zh-CN" altLang="en-US" sz="2400" b="1" dirty="0">
                  <a:latin typeface="宋体" panose="02010600030101010101" pitchFamily="2" charset="-122"/>
                  <a:ea typeface="宋体" panose="02010600030101010101" pitchFamily="2" charset="-122"/>
                </a:rPr>
                <a:t>软件维护时期</a:t>
              </a:r>
              <a:endParaRPr lang="zh-CN" altLang="en-US" sz="2400" b="1" dirty="0">
                <a:latin typeface="宋体" panose="02010600030101010101" pitchFamily="2" charset="-122"/>
                <a:ea typeface="宋体" panose="02010600030101010101" pitchFamily="2" charset="-122"/>
              </a:endParaRPr>
            </a:p>
          </p:txBody>
        </p:sp>
      </p:grpSp>
      <p:sp>
        <p:nvSpPr>
          <p:cNvPr id="25" name="AutoShape 22"/>
          <p:cNvSpPr/>
          <p:nvPr/>
        </p:nvSpPr>
        <p:spPr bwMode="auto">
          <a:xfrm>
            <a:off x="1587500" y="1643050"/>
            <a:ext cx="433388" cy="5094300"/>
          </a:xfrm>
          <a:prstGeom prst="leftBrace">
            <a:avLst>
              <a:gd name="adj1" fmla="val 105220"/>
              <a:gd name="adj2" fmla="val 50000"/>
            </a:avLst>
          </a:prstGeom>
          <a:noFill/>
          <a:ln w="38100">
            <a:solidFill>
              <a:srgbClr val="0000CC"/>
            </a:solidFill>
            <a:miter lim="800000"/>
            <a:headEnd type="none" w="sm" len="sm"/>
            <a:tailEnd type="none" w="sm" len="sm"/>
          </a:ln>
        </p:spPr>
        <p:txBody>
          <a:bodyPr wrap="none" anchor="ctr"/>
          <a:lstStyle/>
          <a:p>
            <a:endParaRPr lang="zh-CN" altLang="en-US"/>
          </a:p>
        </p:txBody>
      </p:sp>
      <p:sp>
        <p:nvSpPr>
          <p:cNvPr id="31750" name="Text Box 23"/>
          <p:cNvSpPr txBox="1">
            <a:spLocks noChangeArrowheads="1"/>
          </p:cNvSpPr>
          <p:nvPr/>
        </p:nvSpPr>
        <p:spPr bwMode="auto">
          <a:xfrm>
            <a:off x="819150" y="2847975"/>
            <a:ext cx="596638" cy="2554545"/>
          </a:xfrm>
          <a:prstGeom prst="rect">
            <a:avLst/>
          </a:prstGeom>
          <a:noFill/>
          <a:ln w="12700">
            <a:noFill/>
            <a:miter lim="800000"/>
            <a:headEnd type="none" w="sm" len="sm"/>
            <a:tailEnd type="none" w="sm" len="sm"/>
          </a:ln>
        </p:spPr>
        <p:txBody>
          <a:bodyPr wrap="none">
            <a:spAutoFit/>
          </a:bodyPr>
          <a:lstStyle/>
          <a:p>
            <a:r>
              <a:rPr lang="zh-CN" altLang="en-US" sz="3200" b="1" dirty="0">
                <a:ea typeface="方正大黑简体" pitchFamily="2" charset="-122"/>
              </a:rPr>
              <a:t>软</a:t>
            </a:r>
            <a:endParaRPr lang="zh-CN" altLang="en-US" sz="3200" b="1" dirty="0">
              <a:ea typeface="方正大黑简体" pitchFamily="2" charset="-122"/>
            </a:endParaRPr>
          </a:p>
          <a:p>
            <a:r>
              <a:rPr lang="zh-CN" altLang="en-US" sz="3200" b="1" dirty="0">
                <a:ea typeface="方正大黑简体" pitchFamily="2" charset="-122"/>
              </a:rPr>
              <a:t>件</a:t>
            </a:r>
            <a:endParaRPr lang="zh-CN" altLang="en-US" sz="3200" b="1" dirty="0">
              <a:ea typeface="方正大黑简体" pitchFamily="2" charset="-122"/>
            </a:endParaRPr>
          </a:p>
          <a:p>
            <a:r>
              <a:rPr lang="zh-CN" altLang="en-US" sz="3200" b="1" dirty="0">
                <a:ea typeface="方正大黑简体" pitchFamily="2" charset="-122"/>
              </a:rPr>
              <a:t>生</a:t>
            </a:r>
            <a:endParaRPr lang="zh-CN" altLang="en-US" sz="3200" b="1" dirty="0">
              <a:ea typeface="方正大黑简体" pitchFamily="2" charset="-122"/>
            </a:endParaRPr>
          </a:p>
          <a:p>
            <a:r>
              <a:rPr lang="zh-CN" altLang="en-US" sz="3200" b="1" dirty="0">
                <a:ea typeface="方正大黑简体" pitchFamily="2" charset="-122"/>
              </a:rPr>
              <a:t>存</a:t>
            </a:r>
            <a:endParaRPr lang="zh-CN" altLang="en-US" sz="3200" b="1" dirty="0">
              <a:ea typeface="方正大黑简体" pitchFamily="2" charset="-122"/>
            </a:endParaRPr>
          </a:p>
          <a:p>
            <a:r>
              <a:rPr lang="zh-CN" altLang="en-US" sz="3200" b="1" dirty="0">
                <a:ea typeface="方正大黑简体" pitchFamily="2" charset="-122"/>
              </a:rPr>
              <a:t>期</a:t>
            </a:r>
            <a:endParaRPr lang="zh-CN" altLang="en-US" sz="3200" b="1" dirty="0">
              <a:ea typeface="方正大黑简体" pitchFamily="2" charset="-122"/>
            </a:endParaRPr>
          </a:p>
        </p:txBody>
      </p:sp>
      <p:sp>
        <p:nvSpPr>
          <p:cNvPr id="2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29" name="Rectangle 2"/>
          <p:cNvSpPr>
            <a:spLocks noGrp="1" noChangeArrowheads="1"/>
          </p:cNvSpPr>
          <p:nvPr>
            <p:ph type="title"/>
          </p:nvPr>
        </p:nvSpPr>
        <p:spPr>
          <a:xfrm>
            <a:off x="457200" y="211138"/>
            <a:ext cx="8229600" cy="1143000"/>
          </a:xfrm>
        </p:spPr>
        <p:txBody>
          <a:bodyPr/>
          <a:lstStyle/>
          <a:p>
            <a:pPr marL="342900" indent="-342900">
              <a:spcBef>
                <a:spcPct val="20000"/>
              </a:spcBef>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sz="3600" dirty="0">
                <a:solidFill>
                  <a:schemeClr val="bg1"/>
                </a:solidFill>
              </a:rPr>
              <a:t>                          ---</a:t>
            </a:r>
            <a:r>
              <a:rPr lang="zh-CN" altLang="en-US" sz="3600" dirty="0">
                <a:solidFill>
                  <a:schemeClr val="bg1"/>
                </a:solidFill>
              </a:rPr>
              <a:t>软件生存期</a:t>
            </a:r>
            <a:endParaRPr lang="zh-CN" altLang="en-US" sz="3600" dirty="0">
              <a:solidFill>
                <a:schemeClr val="bg1"/>
              </a:solidFill>
            </a:endParaRPr>
          </a:p>
        </p:txBody>
      </p:sp>
    </p:spTree>
  </p:cSld>
  <p:clrMapOvr>
    <a:masterClrMapping/>
  </p:clrMapOvr>
  <p:transition>
    <p:fade/>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71472" y="571480"/>
            <a:ext cx="8229600" cy="717532"/>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8" name="Text Box 10"/>
          <p:cNvSpPr txBox="1">
            <a:spLocks noChangeArrowheads="1"/>
          </p:cNvSpPr>
          <p:nvPr/>
        </p:nvSpPr>
        <p:spPr bwMode="auto">
          <a:xfrm>
            <a:off x="381000" y="1571612"/>
            <a:ext cx="8405842" cy="4444294"/>
          </a:xfrm>
          <a:prstGeom prst="rect">
            <a:avLst/>
          </a:prstGeom>
          <a:noFill/>
          <a:ln w="9525">
            <a:noFill/>
            <a:miter lim="800000"/>
          </a:ln>
          <a:effectLst/>
        </p:spPr>
        <p:txBody>
          <a:bodyPr wrap="square">
            <a:spAutoFit/>
          </a:bodyPr>
          <a:lstStyle/>
          <a:p>
            <a:pPr algn="just">
              <a:spcBef>
                <a:spcPct val="25000"/>
              </a:spcBef>
              <a:buFont typeface="Wingdings" panose="05000000000000000000" pitchFamily="2" charset="2"/>
              <a:buChar char="l"/>
            </a:pPr>
            <a:r>
              <a:rPr lang="zh-CN" altLang="en-US" sz="2800" b="1" dirty="0">
                <a:latin typeface="宋体" panose="02010600030101010101" pitchFamily="2" charset="-122"/>
                <a:ea typeface="宋体" panose="02010600030101010101" pitchFamily="2" charset="-122"/>
              </a:rPr>
              <a:t> 面向对象设计</a:t>
            </a:r>
            <a:r>
              <a:rPr lang="en-US" altLang="zh-CN" sz="2800" b="1" dirty="0">
                <a:latin typeface="宋体" panose="02010600030101010101" pitchFamily="2" charset="-122"/>
                <a:ea typeface="宋体" panose="02010600030101010101" pitchFamily="2" charset="-122"/>
              </a:rPr>
              <a:t>4.2-4.9</a:t>
            </a:r>
            <a:r>
              <a:rPr lang="zh-CN" altLang="en-US" sz="2800" b="1" dirty="0">
                <a:latin typeface="宋体" panose="02010600030101010101" pitchFamily="2" charset="-122"/>
                <a:ea typeface="宋体" panose="02010600030101010101" pitchFamily="2" charset="-122"/>
              </a:rPr>
              <a:t>的内容参见</a:t>
            </a:r>
            <a:r>
              <a:rPr lang="zh-CN" altLang="en-US" sz="2800" b="1" dirty="0">
                <a:solidFill>
                  <a:srgbClr val="3366FF"/>
                </a:solidFill>
                <a:latin typeface="宋体" panose="02010600030101010101" pitchFamily="2" charset="-122"/>
                <a:ea typeface="宋体" panose="02010600030101010101" pitchFamily="2" charset="-122"/>
              </a:rPr>
              <a:t>教材第</a:t>
            </a:r>
            <a:r>
              <a:rPr lang="en-US" altLang="zh-CN" sz="2800" b="1" dirty="0">
                <a:solidFill>
                  <a:srgbClr val="3366FF"/>
                </a:solidFill>
                <a:latin typeface="宋体" panose="02010600030101010101" pitchFamily="2" charset="-122"/>
                <a:ea typeface="宋体" panose="02010600030101010101" pitchFamily="2" charset="-122"/>
              </a:rPr>
              <a:t>8</a:t>
            </a:r>
            <a:r>
              <a:rPr lang="zh-CN" altLang="en-US" sz="2800" b="1" dirty="0">
                <a:solidFill>
                  <a:srgbClr val="3366FF"/>
                </a:solidFill>
                <a:latin typeface="宋体" panose="02010600030101010101" pitchFamily="2" charset="-122"/>
                <a:ea typeface="宋体" panose="02010600030101010101" pitchFamily="2" charset="-122"/>
              </a:rPr>
              <a:t>章</a:t>
            </a:r>
            <a:endParaRPr lang="en-US" altLang="zh-CN" sz="2800" b="1" dirty="0">
              <a:solidFill>
                <a:srgbClr val="3366FF"/>
              </a:solidFill>
              <a:latin typeface="宋体" panose="02010600030101010101" pitchFamily="2" charset="-122"/>
              <a:ea typeface="宋体" panose="02010600030101010101" pitchFamily="2" charset="-122"/>
            </a:endParaRPr>
          </a:p>
          <a:p>
            <a:pPr algn="just">
              <a:spcBef>
                <a:spcPct val="25000"/>
              </a:spcBef>
            </a:pPr>
            <a:endParaRPr lang="en-US" altLang="zh-CN" sz="2800" b="1" dirty="0">
              <a:latin typeface="宋体" panose="02010600030101010101" pitchFamily="2" charset="-122"/>
              <a:ea typeface="宋体" panose="02010600030101010101" pitchFamily="2" charset="-122"/>
            </a:endParaRPr>
          </a:p>
          <a:p>
            <a:pPr algn="just">
              <a:spcBef>
                <a:spcPct val="25000"/>
              </a:spcBef>
              <a:buFont typeface="Wingdings" panose="05000000000000000000" pitchFamily="2" charset="2"/>
              <a:buChar char="l"/>
            </a:pPr>
            <a:r>
              <a:rPr lang="zh-CN" altLang="en-US" sz="2800" b="1" dirty="0">
                <a:latin typeface="宋体" panose="02010600030101010101" pitchFamily="2" charset="-122"/>
                <a:ea typeface="宋体" panose="02010600030101010101" pitchFamily="2" charset="-122"/>
              </a:rPr>
              <a:t> 面向对象设计的主要内容有：</a:t>
            </a:r>
            <a:endParaRPr lang="zh-CN" altLang="en-US" sz="2800" b="1" dirty="0">
              <a:latin typeface="宋体" panose="02010600030101010101" pitchFamily="2" charset="-122"/>
              <a:ea typeface="宋体" panose="02010600030101010101" pitchFamily="2" charset="-122"/>
            </a:endParaRPr>
          </a:p>
          <a:p>
            <a:pPr indent="273050" algn="just">
              <a:lnSpc>
                <a:spcPct val="90000"/>
              </a:lnSpc>
              <a:spcBef>
                <a:spcPct val="20000"/>
              </a:spcBef>
            </a:pPr>
            <a:r>
              <a:rPr lang="zh-CN" altLang="en-US" sz="2800" b="1" dirty="0">
                <a:latin typeface="宋体" panose="02010600030101010101" pitchFamily="2" charset="-122"/>
                <a:ea typeface="宋体" panose="02010600030101010101" pitchFamily="2" charset="-122"/>
              </a:rPr>
              <a:t> 1）设计问题域组元</a:t>
            </a:r>
            <a:endParaRPr lang="zh-CN" altLang="en-US" sz="2800" b="1" dirty="0">
              <a:latin typeface="宋体" panose="02010600030101010101" pitchFamily="2" charset="-122"/>
              <a:ea typeface="宋体" panose="02010600030101010101" pitchFamily="2" charset="-122"/>
            </a:endParaRPr>
          </a:p>
          <a:p>
            <a:pPr indent="273050" algn="just">
              <a:lnSpc>
                <a:spcPct val="90000"/>
              </a:lnSpc>
              <a:spcBef>
                <a:spcPct val="20000"/>
              </a:spcBef>
            </a:pPr>
            <a:r>
              <a:rPr lang="zh-CN" altLang="en-US" sz="2800" b="1" dirty="0">
                <a:latin typeface="宋体" panose="02010600030101010101" pitchFamily="2" charset="-122"/>
                <a:ea typeface="宋体" panose="02010600030101010101" pitchFamily="2" charset="-122"/>
              </a:rPr>
              <a:t> 2）设计人机交互组元</a:t>
            </a:r>
            <a:endParaRPr lang="zh-CN" altLang="en-US" sz="2800" b="1" dirty="0">
              <a:latin typeface="宋体" panose="02010600030101010101" pitchFamily="2" charset="-122"/>
              <a:ea typeface="宋体" panose="02010600030101010101" pitchFamily="2" charset="-122"/>
            </a:endParaRPr>
          </a:p>
          <a:p>
            <a:pPr indent="273050" algn="just">
              <a:lnSpc>
                <a:spcPct val="90000"/>
              </a:lnSpc>
              <a:spcBef>
                <a:spcPct val="20000"/>
              </a:spcBef>
            </a:pPr>
            <a:r>
              <a:rPr lang="zh-CN" altLang="en-US" sz="2800" b="1" dirty="0">
                <a:latin typeface="宋体" panose="02010600030101010101" pitchFamily="2" charset="-122"/>
                <a:ea typeface="宋体" panose="02010600030101010101" pitchFamily="2" charset="-122"/>
              </a:rPr>
              <a:t> 3）设计任务管理组元</a:t>
            </a:r>
            <a:endParaRPr lang="zh-CN" altLang="en-US" sz="2800" b="1" dirty="0">
              <a:latin typeface="宋体" panose="02010600030101010101" pitchFamily="2" charset="-122"/>
              <a:ea typeface="宋体" panose="02010600030101010101" pitchFamily="2" charset="-122"/>
            </a:endParaRPr>
          </a:p>
          <a:p>
            <a:pPr indent="273050" algn="just">
              <a:lnSpc>
                <a:spcPct val="90000"/>
              </a:lnSpc>
              <a:spcBef>
                <a:spcPct val="20000"/>
              </a:spcBef>
            </a:pPr>
            <a:r>
              <a:rPr lang="zh-CN" altLang="en-US" sz="2800" b="1" dirty="0">
                <a:latin typeface="宋体" panose="02010600030101010101" pitchFamily="2" charset="-122"/>
                <a:ea typeface="宋体" panose="02010600030101010101" pitchFamily="2" charset="-122"/>
              </a:rPr>
              <a:t> 4）设计数据管理组元</a:t>
            </a:r>
            <a:endParaRPr lang="en-US" altLang="zh-CN" sz="2800" b="1" dirty="0">
              <a:latin typeface="宋体" panose="02010600030101010101" pitchFamily="2" charset="-122"/>
              <a:ea typeface="宋体" panose="02010600030101010101" pitchFamily="2" charset="-122"/>
            </a:endParaRPr>
          </a:p>
          <a:p>
            <a:pPr indent="273050" algn="just">
              <a:lnSpc>
                <a:spcPct val="90000"/>
              </a:lnSpc>
              <a:spcBef>
                <a:spcPct val="20000"/>
              </a:spcBef>
            </a:pPr>
            <a:r>
              <a:rPr lang="en-US" altLang="zh-CN" sz="2800" b="1" dirty="0">
                <a:latin typeface="宋体" panose="02010600030101010101" pitchFamily="2" charset="-122"/>
                <a:ea typeface="宋体" panose="02010600030101010101" pitchFamily="2" charset="-122"/>
              </a:rPr>
              <a:t> 5</a:t>
            </a:r>
            <a:r>
              <a:rPr lang="zh-CN" altLang="en-US" sz="2800" b="1" dirty="0">
                <a:latin typeface="宋体" panose="02010600030101010101" pitchFamily="2" charset="-122"/>
                <a:ea typeface="宋体" panose="02010600030101010101" pitchFamily="2" charset="-122"/>
              </a:rPr>
              <a:t>）对象设计</a:t>
            </a:r>
            <a:endParaRPr lang="en-US" altLang="zh-CN" sz="2800" b="1" dirty="0">
              <a:latin typeface="宋体" panose="02010600030101010101" pitchFamily="2" charset="-122"/>
              <a:ea typeface="宋体" panose="02010600030101010101" pitchFamily="2" charset="-122"/>
            </a:endParaRPr>
          </a:p>
          <a:p>
            <a:pPr algn="just">
              <a:lnSpc>
                <a:spcPct val="90000"/>
              </a:lnSpc>
              <a:spcBef>
                <a:spcPct val="20000"/>
              </a:spcBef>
            </a:pPr>
            <a:endParaRPr lang="zh-CN" altLang="en-US" sz="2800"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2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autoUpdateAnimBg="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xfrm>
            <a:off x="468313" y="1460521"/>
            <a:ext cx="8229600" cy="4968875"/>
          </a:xfrm>
        </p:spPr>
        <p:txBody>
          <a:bodyPr/>
          <a:lstStyle/>
          <a:p>
            <a:pPr marL="457200" indent="-457200" eaLnBrk="1" hangingPunct="1">
              <a:lnSpc>
                <a:spcPct val="120000"/>
              </a:lnSpc>
              <a:buFontTx/>
              <a:buAutoNum type="arabicParenBoth"/>
              <a:defRPr/>
            </a:pPr>
            <a:r>
              <a:rPr kumimoji="1" lang="zh-CN" altLang="en-US" sz="2400" b="1" dirty="0">
                <a:solidFill>
                  <a:srgbClr val="C00000"/>
                </a:solidFill>
                <a:latin typeface="宋体" panose="02010600030101010101" pitchFamily="2" charset="-122"/>
                <a:ea typeface="宋体" panose="02010600030101010101" pitchFamily="2" charset="-122"/>
              </a:rPr>
              <a:t> 建立系统环境模型。</a:t>
            </a:r>
            <a:endParaRPr kumimoji="1" lang="en-US" altLang="zh-CN" sz="2400" b="1" dirty="0">
              <a:solidFill>
                <a:srgbClr val="C00000"/>
              </a:solidFill>
              <a:latin typeface="宋体" panose="02010600030101010101" pitchFamily="2" charset="-122"/>
              <a:ea typeface="宋体" panose="02010600030101010101" pitchFamily="2" charset="-122"/>
            </a:endParaRPr>
          </a:p>
          <a:p>
            <a:pPr marL="0" indent="450850" eaLnBrk="1" hangingPunct="1">
              <a:lnSpc>
                <a:spcPct val="120000"/>
              </a:lnSpc>
              <a:buFontTx/>
              <a:buNone/>
              <a:defRPr/>
            </a:pPr>
            <a:r>
              <a:rPr kumimoji="1" lang="zh-CN" altLang="en-US" sz="2400" dirty="0">
                <a:latin typeface="宋体" panose="02010600030101010101" pitchFamily="2" charset="-122"/>
                <a:ea typeface="宋体" panose="02010600030101010101" pitchFamily="2" charset="-122"/>
              </a:rPr>
              <a:t>在设计的初始阶段，系统设计师用系统环境图对软件与外部实体交互的方式进行建模。</a:t>
            </a:r>
            <a:endParaRPr kumimoji="1" lang="zh-CN" altLang="en-US" sz="2400" dirty="0">
              <a:latin typeface="宋体" panose="02010600030101010101" pitchFamily="2" charset="-122"/>
              <a:ea typeface="宋体" panose="02010600030101010101" pitchFamily="2" charset="-122"/>
            </a:endParaRPr>
          </a:p>
        </p:txBody>
      </p:sp>
      <p:pic>
        <p:nvPicPr>
          <p:cNvPr id="4100" name="Picture 5"/>
          <p:cNvPicPr>
            <a:picLocks noChangeAspect="1" noChangeArrowheads="1"/>
          </p:cNvPicPr>
          <p:nvPr/>
        </p:nvPicPr>
        <p:blipFill>
          <a:blip r:embed="rId1"/>
          <a:srcRect/>
          <a:stretch>
            <a:fillRect/>
          </a:stretch>
        </p:blipFill>
        <p:spPr bwMode="auto">
          <a:xfrm>
            <a:off x="4112465" y="2857496"/>
            <a:ext cx="4817253" cy="3297239"/>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4.2.1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面向对象设计过程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Rectangle 3"/>
          <p:cNvSpPr txBox="1">
            <a:spLocks noChangeArrowheads="1"/>
          </p:cNvSpPr>
          <p:nvPr/>
        </p:nvSpPr>
        <p:spPr bwMode="auto">
          <a:xfrm>
            <a:off x="5857884" y="6072206"/>
            <a:ext cx="1857388" cy="571504"/>
          </a:xfrm>
          <a:prstGeom prst="rect">
            <a:avLst/>
          </a:prstGeom>
          <a:noFill/>
          <a:ln w="9525">
            <a:noFill/>
            <a:miter lim="800000"/>
          </a:ln>
        </p:spPr>
        <p:txBody>
          <a:bodyPr vert="horz" wrap="square" lIns="91440" tIns="45720" rIns="91440" bIns="45720" numCol="1" anchor="t" anchorCtr="0" compatLnSpc="1"/>
          <a:lstStyle/>
          <a:p>
            <a:pPr marL="457200" marR="0" lvl="0" indent="-457200" algn="l" defTabSz="914400" rtl="0" eaLnBrk="1" fontAlgn="base" latinLnBrk="0" hangingPunct="1">
              <a:lnSpc>
                <a:spcPct val="120000"/>
              </a:lnSpc>
              <a:spcBef>
                <a:spcPct val="20000"/>
              </a:spcBef>
              <a:spcAft>
                <a:spcPct val="0"/>
              </a:spcAft>
              <a:buClrTx/>
              <a:buSzTx/>
              <a:defRPr/>
            </a:pPr>
            <a:r>
              <a:rPr kumimoji="1"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系统环境图</a:t>
            </a:r>
            <a:endParaRPr kumimoji="1"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3"/>
          <p:cNvSpPr txBox="1">
            <a:spLocks noChangeArrowheads="1"/>
          </p:cNvSpPr>
          <p:nvPr/>
        </p:nvSpPr>
        <p:spPr bwMode="auto">
          <a:xfrm>
            <a:off x="357158" y="4857760"/>
            <a:ext cx="3571900" cy="1714512"/>
          </a:xfrm>
          <a:prstGeom prst="rect">
            <a:avLst/>
          </a:prstGeom>
          <a:solidFill>
            <a:srgbClr val="FFFF00">
              <a:alpha val="52000"/>
            </a:srgbClr>
          </a:solidFill>
          <a:ln w="9525">
            <a:noFill/>
            <a:miter lim="800000"/>
          </a:ln>
        </p:spPr>
        <p:txBody>
          <a:bodyPr vert="horz" wrap="square" lIns="91440" tIns="45720" rIns="91440" bIns="45720" numCol="1" anchor="t" anchorCtr="0" compatLnSpc="1"/>
          <a:lstStyle/>
          <a:p>
            <a:pPr marL="342900" lvl="0" indent="-342900" fontAlgn="base">
              <a:lnSpc>
                <a:spcPct val="120000"/>
              </a:lnSpc>
              <a:spcBef>
                <a:spcPct val="20000"/>
              </a:spcBef>
              <a:spcAft>
                <a:spcPct val="0"/>
              </a:spcAft>
              <a:defRPr/>
            </a:pPr>
            <a:r>
              <a:rPr kumimoji="1" lang="zh-CN" altLang="en-US" sz="2000" dirty="0">
                <a:latin typeface="宋体" panose="02010600030101010101" pitchFamily="2" charset="-122"/>
                <a:ea typeface="宋体" panose="02010600030101010101" pitchFamily="2" charset="-122"/>
              </a:rPr>
              <a:t>提问：</a:t>
            </a:r>
            <a:endParaRPr kumimoji="1" lang="en-US" altLang="zh-CN" sz="2000" dirty="0">
              <a:latin typeface="宋体" panose="02010600030101010101" pitchFamily="2" charset="-122"/>
              <a:ea typeface="宋体" panose="02010600030101010101" pitchFamily="2" charset="-122"/>
            </a:endParaRPr>
          </a:p>
          <a:p>
            <a:pPr marL="628650" lvl="0" indent="-628650" fontAlgn="base">
              <a:lnSpc>
                <a:spcPct val="120000"/>
              </a:lnSpc>
              <a:spcBef>
                <a:spcPct val="20000"/>
              </a:spcBef>
              <a:spcAft>
                <a:spcPct val="0"/>
              </a:spcAft>
              <a:defRPr/>
            </a:pPr>
            <a:r>
              <a:rPr kumimoji="1" lang="zh-CN" altLang="en-US" sz="2000" dirty="0">
                <a:latin typeface="宋体" panose="02010600030101010101" pitchFamily="2" charset="-122"/>
                <a:ea typeface="宋体" panose="02010600030101010101" pitchFamily="2" charset="-122"/>
              </a:rPr>
              <a:t>   </a:t>
            </a:r>
            <a:r>
              <a:rPr kumimoji="1" lang="en-US" altLang="zh-CN" sz="2000" dirty="0">
                <a:latin typeface="宋体" panose="02010600030101010101" pitchFamily="2" charset="-122"/>
                <a:ea typeface="宋体" panose="02010600030101010101" pitchFamily="2" charset="-122"/>
              </a:rPr>
              <a:t>1.</a:t>
            </a:r>
            <a:r>
              <a:rPr kumimoji="1" lang="zh-CN" altLang="en-US" sz="2000" dirty="0">
                <a:latin typeface="宋体" panose="02010600030101010101" pitchFamily="2" charset="-122"/>
                <a:ea typeface="宋体" panose="02010600030101010101" pitchFamily="2" charset="-122"/>
              </a:rPr>
              <a:t>系统环境图与系统的用例图有无联系？ </a:t>
            </a:r>
            <a:r>
              <a:rPr kumimoji="1" lang="en-US" altLang="zh-CN" sz="2000" dirty="0">
                <a:latin typeface="宋体" panose="02010600030101010101" pitchFamily="2" charset="-122"/>
                <a:ea typeface="宋体" panose="02010600030101010101" pitchFamily="2" charset="-122"/>
              </a:rPr>
              <a:t>P141-P143</a:t>
            </a:r>
            <a:endParaRPr kumimoji="1" lang="en-US" altLang="zh-CN" sz="2000" dirty="0">
              <a:latin typeface="宋体" panose="02010600030101010101" pitchFamily="2" charset="-122"/>
              <a:ea typeface="宋体" panose="02010600030101010101" pitchFamily="2" charset="-122"/>
            </a:endParaRPr>
          </a:p>
          <a:p>
            <a:pPr marL="342900" lvl="0" indent="-342900" fontAlgn="base">
              <a:lnSpc>
                <a:spcPct val="120000"/>
              </a:lnSpc>
              <a:spcBef>
                <a:spcPct val="20000"/>
              </a:spcBef>
              <a:spcAft>
                <a:spcPct val="0"/>
              </a:spcAft>
              <a:defRPr/>
            </a:pPr>
            <a:r>
              <a:rPr kumimoji="1" lang="en-US" altLang="zh-CN" sz="2000"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   </a:t>
            </a:r>
            <a:endParaRPr kumimoji="0" lang="en-US" altLang="zh-CN" sz="2000" b="0" i="0" u="none" strike="noStrike" kern="0" cap="none" spc="0" normalizeH="0" baseline="0" noProof="0" dirty="0">
              <a:ln>
                <a:noFill/>
              </a:ln>
              <a:effectLst/>
              <a:uLnTx/>
              <a:uFillTx/>
              <a:latin typeface="+mn-lt"/>
              <a:ea typeface="宋体" panose="02010600030101010101" pitchFamily="2" charset="-122"/>
              <a:cs typeface="+mn-cs"/>
            </a:endParaRPr>
          </a:p>
        </p:txBody>
      </p:sp>
    </p:spTree>
  </p:cSld>
  <p:clrMapOvr>
    <a:masterClrMapping/>
  </p:clrMapOvr>
  <p:transition>
    <p:fade/>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28596" y="1500174"/>
            <a:ext cx="8229600" cy="5000660"/>
          </a:xfrm>
        </p:spPr>
        <p:txBody>
          <a:bodyPr/>
          <a:lstStyle/>
          <a:p>
            <a:pPr marL="457200" indent="-457200">
              <a:lnSpc>
                <a:spcPct val="120000"/>
              </a:lnSpc>
              <a:buFont typeface="Wingdings" panose="05000000000000000000" pitchFamily="2" charset="2"/>
              <a:buAutoNum type="arabicParenBoth" startAt="2"/>
              <a:defRPr/>
            </a:pPr>
            <a:r>
              <a:rPr kumimoji="1" lang="en-US" altLang="zh-CN" sz="2400" b="1" dirty="0">
                <a:solidFill>
                  <a:srgbClr val="C00000"/>
                </a:solidFill>
                <a:latin typeface="宋体" panose="02010600030101010101" pitchFamily="2" charset="-122"/>
                <a:ea typeface="宋体" panose="02010600030101010101" pitchFamily="2" charset="-122"/>
              </a:rPr>
              <a:t> </a:t>
            </a:r>
            <a:r>
              <a:rPr kumimoji="1" lang="zh-CN" altLang="en-US" sz="2400" b="1" dirty="0">
                <a:solidFill>
                  <a:srgbClr val="C00000"/>
                </a:solidFill>
                <a:latin typeface="宋体" panose="02010600030101010101" pitchFamily="2" charset="-122"/>
                <a:ea typeface="宋体" panose="02010600030101010101" pitchFamily="2" charset="-122"/>
              </a:rPr>
              <a:t>设计系统体系结构</a:t>
            </a:r>
            <a:endParaRPr kumimoji="1" lang="en-US" altLang="zh-CN" sz="2400" b="1" dirty="0">
              <a:solidFill>
                <a:srgbClr val="C00000"/>
              </a:solidFill>
              <a:latin typeface="宋体" panose="02010600030101010101" pitchFamily="2" charset="-122"/>
              <a:ea typeface="宋体" panose="02010600030101010101" pitchFamily="2" charset="-122"/>
            </a:endParaRPr>
          </a:p>
          <a:p>
            <a:pPr marL="0" indent="628650" eaLnBrk="1" hangingPunct="1">
              <a:buFontTx/>
              <a:buNone/>
            </a:pPr>
            <a:r>
              <a:rPr kumimoji="1" lang="zh-CN" altLang="en-US" sz="2400" dirty="0">
                <a:ea typeface="楷体_GB2312" pitchFamily="49" charset="-122"/>
              </a:rPr>
              <a:t>体系结构设计可以自底向上进行，如将关系紧密的对象组织成子系统或层；也可以自顶向下进行，尤其是使用设计模式或遗产系统时，会从子系统的划分入手。</a:t>
            </a:r>
            <a:r>
              <a:rPr kumimoji="1" lang="zh-CN" altLang="en-US" dirty="0">
                <a:ea typeface="宋体" panose="02010600030101010101" pitchFamily="2" charset="-122"/>
              </a:rPr>
              <a:t> </a:t>
            </a:r>
            <a:endParaRPr kumimoji="1" lang="zh-CN" altLang="en-US" dirty="0">
              <a:ea typeface="宋体" panose="02010600030101010101" pitchFamily="2" charset="-122"/>
            </a:endParaRPr>
          </a:p>
          <a:p>
            <a:pPr marL="457200" indent="-457200">
              <a:lnSpc>
                <a:spcPct val="120000"/>
              </a:lnSpc>
              <a:buFont typeface="Wingdings" panose="05000000000000000000" pitchFamily="2" charset="2"/>
              <a:buAutoNum type="arabicParenBoth" startAt="3"/>
              <a:defRPr/>
            </a:pPr>
            <a:r>
              <a:rPr kumimoji="1" lang="en-US" altLang="zh-CN" sz="2400" b="1" dirty="0">
                <a:solidFill>
                  <a:srgbClr val="C00000"/>
                </a:solidFill>
                <a:latin typeface="宋体" panose="02010600030101010101" pitchFamily="2" charset="-122"/>
                <a:ea typeface="宋体" panose="02010600030101010101" pitchFamily="2" charset="-122"/>
              </a:rPr>
              <a:t> </a:t>
            </a:r>
            <a:r>
              <a:rPr kumimoji="1" lang="zh-CN" altLang="en-US" sz="2400" b="1" dirty="0">
                <a:solidFill>
                  <a:srgbClr val="C00000"/>
                </a:solidFill>
                <a:latin typeface="宋体" panose="02010600030101010101" pitchFamily="2" charset="-122"/>
                <a:ea typeface="宋体" panose="02010600030101010101" pitchFamily="2" charset="-122"/>
              </a:rPr>
              <a:t>对各个子系统进行设计</a:t>
            </a:r>
            <a:endParaRPr kumimoji="1" lang="en-US" altLang="zh-CN" sz="2400" b="1" dirty="0">
              <a:solidFill>
                <a:srgbClr val="C00000"/>
              </a:solidFill>
              <a:latin typeface="宋体" panose="02010600030101010101" pitchFamily="2" charset="-122"/>
              <a:ea typeface="宋体" panose="02010600030101010101" pitchFamily="2" charset="-122"/>
            </a:endParaRPr>
          </a:p>
          <a:p>
            <a:pPr marL="0" indent="628650" eaLnBrk="1" hangingPunct="1">
              <a:buFontTx/>
              <a:buNone/>
            </a:pPr>
            <a:r>
              <a:rPr kumimoji="1" lang="zh-CN" altLang="en-US" sz="2400" dirty="0">
                <a:ea typeface="楷体_GB2312" pitchFamily="49" charset="-122"/>
              </a:rPr>
              <a:t>对于面向对象的系统，典型的子系统</a:t>
            </a:r>
            <a:r>
              <a:rPr kumimoji="1" lang="zh-CN" altLang="en-US" sz="2400" b="1" dirty="0">
                <a:solidFill>
                  <a:srgbClr val="00B050"/>
                </a:solidFill>
                <a:ea typeface="楷体_GB2312" pitchFamily="49" charset="-122"/>
              </a:rPr>
              <a:t>有问题域子系统</a:t>
            </a:r>
            <a:r>
              <a:rPr kumimoji="1" lang="zh-CN" altLang="en-US" sz="2400" dirty="0">
                <a:ea typeface="楷体_GB2312" pitchFamily="49" charset="-122"/>
              </a:rPr>
              <a:t>、</a:t>
            </a:r>
            <a:r>
              <a:rPr kumimoji="1" lang="zh-CN" altLang="en-US" sz="2400" b="1" dirty="0">
                <a:solidFill>
                  <a:srgbClr val="00B050"/>
                </a:solidFill>
                <a:ea typeface="楷体_GB2312" pitchFamily="49" charset="-122"/>
              </a:rPr>
              <a:t>人机交互子系统</a:t>
            </a:r>
            <a:r>
              <a:rPr kumimoji="1" lang="zh-CN" altLang="en-US" sz="2400" dirty="0">
                <a:ea typeface="楷体_GB2312" pitchFamily="49" charset="-122"/>
              </a:rPr>
              <a:t>和</a:t>
            </a:r>
            <a:r>
              <a:rPr kumimoji="1" lang="zh-CN" altLang="en-US" sz="2400" b="1" dirty="0">
                <a:solidFill>
                  <a:srgbClr val="00B050"/>
                </a:solidFill>
                <a:ea typeface="楷体_GB2312" pitchFamily="49" charset="-122"/>
              </a:rPr>
              <a:t>任务管理子系统</a:t>
            </a:r>
            <a:r>
              <a:rPr kumimoji="1" lang="zh-CN" altLang="en-US" sz="2400" dirty="0">
                <a:ea typeface="楷体_GB2312" pitchFamily="49" charset="-122"/>
              </a:rPr>
              <a:t>。</a:t>
            </a:r>
            <a:endParaRPr kumimoji="1" lang="zh-CN" altLang="en-US" sz="2400" dirty="0">
              <a:ea typeface="楷体_GB2312" pitchFamily="49" charset="-122"/>
            </a:endParaRPr>
          </a:p>
          <a:p>
            <a:pPr marL="457200" indent="-457200">
              <a:lnSpc>
                <a:spcPct val="120000"/>
              </a:lnSpc>
              <a:buFont typeface="Wingdings" panose="05000000000000000000" pitchFamily="2" charset="2"/>
              <a:buAutoNum type="arabicParenBoth" startAt="4"/>
              <a:defRPr/>
            </a:pPr>
            <a:r>
              <a:rPr kumimoji="1" lang="en-US" altLang="zh-CN" sz="2400" b="1" dirty="0">
                <a:solidFill>
                  <a:srgbClr val="C00000"/>
                </a:solidFill>
                <a:latin typeface="宋体" panose="02010600030101010101" pitchFamily="2" charset="-122"/>
                <a:ea typeface="宋体" panose="02010600030101010101" pitchFamily="2" charset="-122"/>
              </a:rPr>
              <a:t> </a:t>
            </a:r>
            <a:r>
              <a:rPr kumimoji="1" lang="zh-CN" altLang="en-US" sz="2400" b="1" dirty="0">
                <a:solidFill>
                  <a:srgbClr val="C00000"/>
                </a:solidFill>
                <a:latin typeface="宋体" panose="02010600030101010101" pitchFamily="2" charset="-122"/>
                <a:ea typeface="宋体" panose="02010600030101010101" pitchFamily="2" charset="-122"/>
              </a:rPr>
              <a:t>对象设计及优化</a:t>
            </a:r>
            <a:endParaRPr kumimoji="1" lang="en-US" altLang="zh-CN" sz="2400" b="1" dirty="0">
              <a:solidFill>
                <a:srgbClr val="C00000"/>
              </a:solidFill>
              <a:latin typeface="宋体" panose="02010600030101010101" pitchFamily="2" charset="-122"/>
              <a:ea typeface="宋体" panose="02010600030101010101" pitchFamily="2" charset="-122"/>
            </a:endParaRPr>
          </a:p>
          <a:p>
            <a:pPr marL="0" indent="535305" eaLnBrk="1" hangingPunct="1">
              <a:buFontTx/>
              <a:buNone/>
            </a:pPr>
            <a:r>
              <a:rPr kumimoji="1" lang="zh-CN" altLang="en-US" sz="2400" dirty="0">
                <a:ea typeface="楷体_GB2312" pitchFamily="49" charset="-122"/>
              </a:rPr>
              <a:t>对象设计以问题领域的对象设计为核心，其结果是一个详细的对象模型。对象设计过程包括使用</a:t>
            </a:r>
            <a:r>
              <a:rPr kumimoji="1" lang="zh-CN" altLang="en-US" sz="2400" b="1" dirty="0">
                <a:solidFill>
                  <a:srgbClr val="00B050"/>
                </a:solidFill>
                <a:ea typeface="楷体_GB2312" pitchFamily="49" charset="-122"/>
              </a:rPr>
              <a:t>模式设计对象</a:t>
            </a:r>
            <a:r>
              <a:rPr kumimoji="1" lang="zh-CN" altLang="en-US" sz="2400" dirty="0">
                <a:ea typeface="楷体_GB2312" pitchFamily="49" charset="-122"/>
              </a:rPr>
              <a:t>、</a:t>
            </a:r>
            <a:r>
              <a:rPr kumimoji="1" lang="zh-CN" altLang="en-US" sz="2400" b="1" dirty="0">
                <a:solidFill>
                  <a:srgbClr val="00B050"/>
                </a:solidFill>
                <a:ea typeface="楷体_GB2312" pitchFamily="49" charset="-122"/>
              </a:rPr>
              <a:t>接口规格说明</a:t>
            </a:r>
            <a:r>
              <a:rPr kumimoji="1" lang="zh-CN" altLang="en-US" sz="2400" dirty="0">
                <a:ea typeface="楷体_GB2312" pitchFamily="49" charset="-122"/>
              </a:rPr>
              <a:t>、</a:t>
            </a:r>
            <a:r>
              <a:rPr kumimoji="1" lang="zh-CN" altLang="en-US" sz="2400" b="1" dirty="0">
                <a:solidFill>
                  <a:srgbClr val="00B050"/>
                </a:solidFill>
                <a:ea typeface="楷体_GB2312" pitchFamily="49" charset="-122"/>
              </a:rPr>
              <a:t>对象模型重构</a:t>
            </a:r>
            <a:r>
              <a:rPr kumimoji="1" lang="zh-CN" altLang="en-US" sz="2400" dirty="0">
                <a:ea typeface="楷体_GB2312" pitchFamily="49" charset="-122"/>
              </a:rPr>
              <a:t>、</a:t>
            </a:r>
            <a:r>
              <a:rPr kumimoji="1" lang="zh-CN" altLang="en-US" sz="2400" b="1" dirty="0">
                <a:solidFill>
                  <a:srgbClr val="00B050"/>
                </a:solidFill>
                <a:ea typeface="楷体_GB2312" pitchFamily="49" charset="-122"/>
              </a:rPr>
              <a:t>对象模型优化</a:t>
            </a:r>
            <a:r>
              <a:rPr kumimoji="1" lang="en-US" altLang="zh-CN" sz="2400" dirty="0">
                <a:ea typeface="楷体_GB2312" pitchFamily="49" charset="-122"/>
              </a:rPr>
              <a:t>4</a:t>
            </a:r>
            <a:r>
              <a:rPr kumimoji="1" lang="zh-CN" altLang="en-US" sz="2400" dirty="0">
                <a:ea typeface="楷体_GB2312" pitchFamily="49" charset="-122"/>
              </a:rPr>
              <a:t>组活动。</a:t>
            </a:r>
            <a:endParaRPr kumimoji="1" lang="zh-CN" altLang="en-US" sz="2400" dirty="0">
              <a:ea typeface="楷体_GB2312" pitchFamily="49" charset="-122"/>
            </a:endParaRPr>
          </a:p>
          <a:p>
            <a:pPr marL="609600" indent="-609600" eaLnBrk="1" hangingPunct="1">
              <a:buFontTx/>
              <a:buNone/>
            </a:pPr>
            <a:endParaRPr kumimoji="1" lang="zh-CN" altLang="en-US" sz="2400" dirty="0">
              <a:ea typeface="楷体_GB2312" pitchFamily="49" charset="-122"/>
            </a:endParaRPr>
          </a:p>
          <a:p>
            <a:pPr marL="609600" indent="-609600" eaLnBrk="1" hangingPunct="1"/>
            <a:endParaRPr kumimoji="1" lang="en-US" altLang="zh-CN" sz="2400" dirty="0">
              <a:ea typeface="楷体_GB2312" pitchFamily="49"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4.2.1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面向对象设计过程</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Oval 4">
            <a:hlinkClick r:id="" action="ppaction://hlinkshowjump?jump=firstslide"/>
          </p:cNvPr>
          <p:cNvSpPr>
            <a:spLocks noChangeArrowheads="1"/>
          </p:cNvSpPr>
          <p:nvPr/>
        </p:nvSpPr>
        <p:spPr bwMode="auto">
          <a:xfrm>
            <a:off x="8153400" y="6400800"/>
            <a:ext cx="762000" cy="304800"/>
          </a:xfrm>
          <a:prstGeom prst="ellipse">
            <a:avLst/>
          </a:prstGeom>
          <a:noFill/>
          <a:ln w="9525">
            <a:noFill/>
            <a:round/>
          </a:ln>
          <a:effectLst/>
        </p:spPr>
        <p:txBody>
          <a:bodyPr wrap="none" anchor="ctr"/>
          <a:lstStyle/>
          <a:p>
            <a:endParaRPr lang="zh-CN" altLang="en-US"/>
          </a:p>
        </p:txBody>
      </p:sp>
      <p:sp>
        <p:nvSpPr>
          <p:cNvPr id="130055" name="Oval 7">
            <a:hlinkClick r:id="" action="ppaction://hlinkshowjump?jump=previousslide"/>
          </p:cNvPr>
          <p:cNvSpPr>
            <a:spLocks noChangeArrowheads="1"/>
          </p:cNvSpPr>
          <p:nvPr/>
        </p:nvSpPr>
        <p:spPr bwMode="auto">
          <a:xfrm>
            <a:off x="6372225" y="6400800"/>
            <a:ext cx="762000" cy="304800"/>
          </a:xfrm>
          <a:prstGeom prst="ellipse">
            <a:avLst/>
          </a:prstGeom>
          <a:noFill/>
          <a:ln w="9525">
            <a:noFill/>
            <a:round/>
          </a:ln>
          <a:effectLst/>
        </p:spPr>
        <p:txBody>
          <a:bodyPr wrap="none" anchor="ctr"/>
          <a:lstStyle/>
          <a:p>
            <a:endParaRPr lang="zh-CN" altLang="en-US"/>
          </a:p>
        </p:txBody>
      </p:sp>
      <p:sp>
        <p:nvSpPr>
          <p:cNvPr id="130056" name="Oval 8">
            <a:hlinkClick r:id="" action="ppaction://hlinkshowjump?jump=nextslide"/>
          </p:cNvPr>
          <p:cNvSpPr>
            <a:spLocks noChangeArrowheads="1"/>
          </p:cNvSpPr>
          <p:nvPr/>
        </p:nvSpPr>
        <p:spPr bwMode="auto">
          <a:xfrm>
            <a:off x="7239000" y="6400800"/>
            <a:ext cx="762000" cy="304800"/>
          </a:xfrm>
          <a:prstGeom prst="ellipse">
            <a:avLst/>
          </a:prstGeom>
          <a:noFill/>
          <a:ln w="9525">
            <a:noFill/>
            <a:round/>
          </a:ln>
          <a:effectLst/>
        </p:spPr>
        <p:txBody>
          <a:bodyPr wrap="none" anchor="ctr"/>
          <a:lstStyle/>
          <a:p>
            <a:endParaRPr lang="zh-CN" altLang="en-US"/>
          </a:p>
        </p:txBody>
      </p:sp>
      <p:sp>
        <p:nvSpPr>
          <p:cNvPr id="130057" name="Text Box 9"/>
          <p:cNvSpPr txBox="1">
            <a:spLocks noChangeArrowheads="1"/>
          </p:cNvSpPr>
          <p:nvPr/>
        </p:nvSpPr>
        <p:spPr bwMode="auto">
          <a:xfrm>
            <a:off x="571472" y="1785926"/>
            <a:ext cx="7391400" cy="4185761"/>
          </a:xfrm>
          <a:prstGeom prst="rect">
            <a:avLst/>
          </a:prstGeom>
          <a:noFill/>
          <a:ln w="9525">
            <a:noFill/>
            <a:miter lim="800000"/>
          </a:ln>
          <a:effectLst/>
        </p:spPr>
        <p:txBody>
          <a:bodyPr>
            <a:spAutoFit/>
          </a:bodyPr>
          <a:lstStyle/>
          <a:p>
            <a:pPr algn="just">
              <a:lnSpc>
                <a:spcPct val="90000"/>
              </a:lnSpc>
              <a:spcBef>
                <a:spcPct val="20000"/>
              </a:spcBef>
              <a:buFont typeface="Wingdings" panose="05000000000000000000" pitchFamily="2" charset="2"/>
              <a:buChar char="l"/>
            </a:pPr>
            <a:r>
              <a:rPr lang="zh-CN" altLang="en-US" sz="2800" b="1" dirty="0">
                <a:solidFill>
                  <a:srgbClr val="C00000"/>
                </a:solidFill>
                <a:latin typeface="宋体" panose="02010600030101010101" pitchFamily="2" charset="-122"/>
                <a:ea typeface="宋体" panose="02010600030101010101" pitchFamily="2" charset="-122"/>
              </a:rPr>
              <a:t>软件的设计的</a:t>
            </a:r>
            <a:r>
              <a:rPr lang="en-US" altLang="zh-CN" sz="2800" b="1" dirty="0">
                <a:solidFill>
                  <a:srgbClr val="C00000"/>
                </a:solidFill>
                <a:latin typeface="宋体" panose="02010600030101010101" pitchFamily="2" charset="-122"/>
                <a:ea typeface="宋体" panose="02010600030101010101" pitchFamily="2" charset="-122"/>
              </a:rPr>
              <a:t>5</a:t>
            </a:r>
            <a:r>
              <a:rPr lang="zh-CN" altLang="en-US" sz="2800" b="1" dirty="0">
                <a:solidFill>
                  <a:srgbClr val="C00000"/>
                </a:solidFill>
                <a:latin typeface="宋体" panose="02010600030101010101" pitchFamily="2" charset="-122"/>
                <a:ea typeface="宋体" panose="02010600030101010101" pitchFamily="2" charset="-122"/>
              </a:rPr>
              <a:t>条准则（参见教材</a:t>
            </a:r>
            <a:r>
              <a:rPr lang="en-US" altLang="zh-CN" sz="2800" b="1" dirty="0">
                <a:solidFill>
                  <a:srgbClr val="C00000"/>
                </a:solidFill>
                <a:latin typeface="宋体" panose="02010600030101010101" pitchFamily="2" charset="-122"/>
                <a:ea typeface="宋体" panose="02010600030101010101" pitchFamily="2" charset="-122"/>
              </a:rPr>
              <a:t>P65</a:t>
            </a:r>
            <a:r>
              <a:rPr lang="zh-CN" altLang="en-US" sz="2800" b="1" dirty="0">
                <a:solidFill>
                  <a:srgbClr val="C00000"/>
                </a:solidFill>
                <a:latin typeface="宋体" panose="02010600030101010101" pitchFamily="2" charset="-122"/>
                <a:ea typeface="宋体" panose="02010600030101010101" pitchFamily="2" charset="-122"/>
              </a:rPr>
              <a:t> ）</a:t>
            </a:r>
            <a:endParaRPr lang="en-US" altLang="zh-CN" sz="2800" b="1" dirty="0">
              <a:solidFill>
                <a:srgbClr val="C00000"/>
              </a:solidFill>
              <a:latin typeface="宋体" panose="02010600030101010101" pitchFamily="2" charset="-122"/>
              <a:ea typeface="宋体" panose="02010600030101010101" pitchFamily="2" charset="-122"/>
            </a:endParaRPr>
          </a:p>
          <a:p>
            <a:pPr algn="just">
              <a:lnSpc>
                <a:spcPct val="90000"/>
              </a:lnSpc>
              <a:spcBef>
                <a:spcPct val="20000"/>
              </a:spcBef>
              <a:buFont typeface="Wingdings" panose="05000000000000000000" pitchFamily="2" charset="2"/>
              <a:buChar char="l"/>
            </a:pPr>
            <a:r>
              <a:rPr lang="zh-CN" altLang="en-US" sz="2800" b="1" dirty="0">
                <a:latin typeface="宋体" panose="02010600030101010101" pitchFamily="2" charset="-122"/>
                <a:ea typeface="宋体" panose="02010600030101010101" pitchFamily="2" charset="-122"/>
              </a:rPr>
              <a:t>面向对象设计准则有：</a:t>
            </a:r>
            <a:endParaRPr lang="zh-CN" altLang="en-US" sz="2800" b="1" dirty="0">
              <a:latin typeface="宋体" panose="02010600030101010101" pitchFamily="2" charset="-122"/>
              <a:ea typeface="宋体" panose="02010600030101010101" pitchFamily="2" charset="-122"/>
            </a:endParaRPr>
          </a:p>
          <a:p>
            <a:pPr indent="273050" algn="just">
              <a:spcBef>
                <a:spcPct val="25000"/>
              </a:spcBef>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）模块化	 </a:t>
            </a:r>
            <a:endParaRPr lang="en-US" altLang="zh-CN" sz="2800" b="1" dirty="0">
              <a:latin typeface="宋体" panose="02010600030101010101" pitchFamily="2" charset="-122"/>
              <a:ea typeface="宋体" panose="02010600030101010101" pitchFamily="2" charset="-122"/>
            </a:endParaRPr>
          </a:p>
          <a:p>
            <a:pPr indent="273050" algn="just">
              <a:spcBef>
                <a:spcPct val="25000"/>
              </a:spcBef>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）抽象     </a:t>
            </a:r>
            <a:endParaRPr lang="en-US" altLang="zh-CN" sz="2800" b="1" dirty="0">
              <a:latin typeface="宋体" panose="02010600030101010101" pitchFamily="2" charset="-122"/>
              <a:ea typeface="宋体" panose="02010600030101010101" pitchFamily="2" charset="-122"/>
            </a:endParaRPr>
          </a:p>
          <a:p>
            <a:pPr indent="273050" algn="just">
              <a:spcBef>
                <a:spcPct val="25000"/>
              </a:spcBef>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）信息隐藏 </a:t>
            </a:r>
            <a:endParaRPr lang="zh-CN" altLang="en-US" sz="2800" b="1" dirty="0">
              <a:latin typeface="宋体" panose="02010600030101010101" pitchFamily="2" charset="-122"/>
              <a:ea typeface="宋体" panose="02010600030101010101" pitchFamily="2" charset="-122"/>
            </a:endParaRPr>
          </a:p>
          <a:p>
            <a:pPr indent="273050" algn="just">
              <a:spcBef>
                <a:spcPct val="25000"/>
              </a:spcBef>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4</a:t>
            </a:r>
            <a:r>
              <a:rPr lang="zh-CN" altLang="en-US" sz="2800" b="1" dirty="0">
                <a:latin typeface="宋体" panose="02010600030101010101" pitchFamily="2" charset="-122"/>
                <a:ea typeface="宋体" panose="02010600030101010101" pitchFamily="2" charset="-122"/>
              </a:rPr>
              <a:t>）弱耦合	（可参见教材</a:t>
            </a:r>
            <a:r>
              <a:rPr lang="en-US" altLang="zh-CN" sz="2800" b="1" dirty="0">
                <a:latin typeface="宋体" panose="02010600030101010101" pitchFamily="2" charset="-122"/>
                <a:ea typeface="宋体" panose="02010600030101010101" pitchFamily="2" charset="-122"/>
              </a:rPr>
              <a:t>P80</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indent="273050" algn="just">
              <a:spcBef>
                <a:spcPct val="25000"/>
              </a:spcBef>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5</a:t>
            </a:r>
            <a:r>
              <a:rPr lang="zh-CN" altLang="en-US" sz="2800" b="1" dirty="0">
                <a:latin typeface="宋体" panose="02010600030101010101" pitchFamily="2" charset="-122"/>
                <a:ea typeface="宋体" panose="02010600030101010101" pitchFamily="2" charset="-122"/>
              </a:rPr>
              <a:t>）强内聚   （可参见教材</a:t>
            </a:r>
            <a:r>
              <a:rPr lang="en-US" altLang="zh-CN" sz="2800" b="1" dirty="0">
                <a:latin typeface="宋体" panose="02010600030101010101" pitchFamily="2" charset="-122"/>
                <a:ea typeface="宋体" panose="02010600030101010101" pitchFamily="2" charset="-122"/>
              </a:rPr>
              <a:t>P82</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indent="273050" algn="just">
              <a:spcBef>
                <a:spcPct val="25000"/>
              </a:spcBef>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6</a:t>
            </a:r>
            <a:r>
              <a:rPr lang="zh-CN" altLang="en-US" sz="2800" b="1" dirty="0">
                <a:latin typeface="宋体" panose="02010600030101010101" pitchFamily="2" charset="-122"/>
                <a:ea typeface="宋体" panose="02010600030101010101" pitchFamily="2" charset="-122"/>
              </a:rPr>
              <a:t>）可重用</a:t>
            </a:r>
            <a:endParaRPr lang="zh-CN" altLang="en-US" sz="2800" b="1" dirty="0">
              <a:latin typeface="宋体" panose="02010600030101010101" pitchFamily="2" charset="-122"/>
              <a:ea typeface="宋体" panose="02010600030101010101" pitchFamily="2" charset="-122"/>
            </a:endParaRPr>
          </a:p>
        </p:txBody>
      </p:sp>
      <p:sp>
        <p:nvSpPr>
          <p:cNvPr id="30"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428596" y="1500174"/>
            <a:ext cx="8229600" cy="4525963"/>
          </a:xfrm>
        </p:spPr>
        <p:txBody>
          <a:bodyPr/>
          <a:lstStyle/>
          <a:p>
            <a:pPr marL="609600" indent="-609600" eaLnBrk="1" hangingPunct="1">
              <a:lnSpc>
                <a:spcPct val="120000"/>
              </a:lnSpc>
              <a:buFontTx/>
              <a:buAutoNum type="arabicParenBoth"/>
            </a:pPr>
            <a:r>
              <a:rPr kumimoji="1" lang="zh-CN" altLang="en-US" sz="2800" b="1" dirty="0">
                <a:solidFill>
                  <a:srgbClr val="C00000"/>
                </a:solidFill>
                <a:latin typeface="宋体" panose="02010600030101010101" pitchFamily="2" charset="-122"/>
                <a:ea typeface="宋体" panose="02010600030101010101" pitchFamily="2" charset="-122"/>
              </a:rPr>
              <a:t>模块化</a:t>
            </a:r>
            <a:endParaRPr kumimoji="1" lang="zh-CN" altLang="en-US" sz="2800" b="1" dirty="0">
              <a:solidFill>
                <a:srgbClr val="C00000"/>
              </a:solidFill>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Rectangle 3"/>
          <p:cNvSpPr txBox="1">
            <a:spLocks noChangeArrowheads="1"/>
          </p:cNvSpPr>
          <p:nvPr/>
        </p:nvSpPr>
        <p:spPr bwMode="auto">
          <a:xfrm>
            <a:off x="857224" y="2332037"/>
            <a:ext cx="7286676" cy="3954483"/>
          </a:xfrm>
          <a:prstGeom prst="rect">
            <a:avLst/>
          </a:prstGeom>
          <a:noFill/>
          <a:ln w="9525">
            <a:noFill/>
            <a:miter lim="800000"/>
          </a:ln>
        </p:spPr>
        <p:txBody>
          <a:bodyPr vert="horz" wrap="square" lIns="91440" tIns="45720" rIns="91440" bIns="45720" numCol="1" anchor="t" anchorCtr="0" compatLnSpc="1"/>
          <a:lstStyle/>
          <a:p>
            <a:pPr lvl="0" indent="355600" fontAlgn="base">
              <a:lnSpc>
                <a:spcPct val="130000"/>
              </a:lnSpc>
              <a:spcBef>
                <a:spcPts val="1200"/>
              </a:spcBef>
              <a:spcAft>
                <a:spcPts val="1200"/>
              </a:spcAft>
              <a:buClr>
                <a:schemeClr val="accent2"/>
              </a:buClr>
              <a:buSzPct val="75000"/>
            </a:pPr>
            <a:r>
              <a:rPr lang="zh-CN" altLang="en-US" sz="2400" b="1" dirty="0">
                <a:solidFill>
                  <a:srgbClr val="3366FF"/>
                </a:solidFill>
                <a:latin typeface="宋体" panose="02010600030101010101" pitchFamily="2" charset="-122"/>
                <a:ea typeface="宋体" panose="02010600030101010101" pitchFamily="2" charset="-122"/>
              </a:rPr>
              <a:t>模块化就是将系统划分为若干个模块，每个模块完成一个子功能</a:t>
            </a:r>
            <a:r>
              <a:rPr lang="zh-CN" altLang="en-US" sz="2400" dirty="0">
                <a:latin typeface="宋体" panose="02010600030101010101" pitchFamily="2" charset="-122"/>
                <a:ea typeface="宋体" panose="02010600030101010101" pitchFamily="2" charset="-122"/>
              </a:rPr>
              <a:t>。模块化的目的是将系统“分而治之”，模块化能够降低问题的复杂性，使软件结构清晰，易阅读、易理解，易于测试和调试，因而也有助于提高软件的可靠性。</a:t>
            </a:r>
            <a:endParaRPr kumimoji="1" lang="zh-CN" altLang="en-US" sz="2400" b="0" i="0" u="none" strike="noStrike" kern="0" cap="none" spc="0" normalizeH="0" baseline="0" noProof="0" dirty="0">
              <a:ln>
                <a:noFill/>
              </a:ln>
              <a:uLnTx/>
              <a:uFillTx/>
              <a:latin typeface="宋体" panose="02010600030101010101" pitchFamily="2" charset="-122"/>
              <a:ea typeface="宋体" panose="02010600030101010101" pitchFamily="2" charset="-122"/>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357158" y="1643050"/>
            <a:ext cx="3429024" cy="4714908"/>
          </a:xfrm>
        </p:spPr>
        <p:txBody>
          <a:bodyPr/>
          <a:lstStyle/>
          <a:p>
            <a:pPr marL="609600" indent="-609600" eaLnBrk="1" hangingPunct="1">
              <a:lnSpc>
                <a:spcPct val="120000"/>
              </a:lnSpc>
              <a:buFontTx/>
              <a:buAutoNum type="arabicParenBoth"/>
            </a:pPr>
            <a:r>
              <a:rPr kumimoji="1" lang="zh-CN" altLang="en-US" sz="2800" b="1" dirty="0">
                <a:solidFill>
                  <a:srgbClr val="C00000"/>
                </a:solidFill>
                <a:latin typeface="宋体" panose="02010600030101010101" pitchFamily="2" charset="-122"/>
                <a:ea typeface="宋体" panose="02010600030101010101" pitchFamily="2" charset="-122"/>
              </a:rPr>
              <a:t>模块化</a:t>
            </a:r>
            <a:endParaRPr kumimoji="1" lang="en-US" altLang="zh-CN" sz="2800" b="1" dirty="0">
              <a:solidFill>
                <a:srgbClr val="C00000"/>
              </a:solidFill>
              <a:latin typeface="宋体" panose="02010600030101010101" pitchFamily="2" charset="-122"/>
              <a:ea typeface="宋体" panose="02010600030101010101" pitchFamily="2" charset="-122"/>
            </a:endParaRPr>
          </a:p>
          <a:p>
            <a:pPr marL="0" indent="450850">
              <a:lnSpc>
                <a:spcPct val="120000"/>
              </a:lnSpc>
              <a:buNone/>
            </a:pPr>
            <a:r>
              <a:rPr lang="zh-CN" altLang="en-US" sz="2400" dirty="0">
                <a:solidFill>
                  <a:srgbClr val="3366FF"/>
                </a:solidFill>
                <a:latin typeface="宋体" panose="02010600030101010101" pitchFamily="2" charset="-122"/>
                <a:ea typeface="宋体" panose="02010600030101010101" pitchFamily="2" charset="-122"/>
              </a:rPr>
              <a:t>模块不是分得越小越好，</a:t>
            </a:r>
            <a:r>
              <a:rPr lang="zh-CN" altLang="en-US" sz="2400" dirty="0">
                <a:latin typeface="宋体" panose="02010600030101010101" pitchFamily="2" charset="-122"/>
                <a:ea typeface="宋体" panose="02010600030101010101" pitchFamily="2" charset="-122"/>
              </a:rPr>
              <a:t>因为模块越多，集成模块的的复杂度和工作量（成本）也增加。</a:t>
            </a:r>
            <a:endParaRPr lang="en-US" altLang="zh-CN" sz="2400" dirty="0">
              <a:latin typeface="宋体" panose="02010600030101010101" pitchFamily="2" charset="-122"/>
              <a:ea typeface="宋体" panose="02010600030101010101" pitchFamily="2" charset="-122"/>
            </a:endParaRPr>
          </a:p>
          <a:p>
            <a:pPr marL="0" indent="450850">
              <a:lnSpc>
                <a:spcPct val="120000"/>
              </a:lnSpc>
              <a:buNone/>
            </a:pPr>
            <a:r>
              <a:rPr lang="zh-CN" altLang="en-US" sz="2400" dirty="0">
                <a:solidFill>
                  <a:srgbClr val="3366FF"/>
                </a:solidFill>
                <a:latin typeface="宋体" panose="02010600030101010101" pitchFamily="2" charset="-122"/>
                <a:ea typeface="宋体" panose="02010600030101010101" pitchFamily="2" charset="-122"/>
              </a:rPr>
              <a:t>显然，每个软件系统都有一个最佳模块数</a:t>
            </a:r>
            <a:r>
              <a:rPr lang="en-US" altLang="zh-CN" sz="2400" dirty="0">
                <a:solidFill>
                  <a:srgbClr val="3366FF"/>
                </a:solidFill>
                <a:latin typeface="宋体" panose="02010600030101010101" pitchFamily="2" charset="-122"/>
                <a:ea typeface="宋体" panose="02010600030101010101" pitchFamily="2" charset="-122"/>
              </a:rPr>
              <a:t>M</a:t>
            </a:r>
            <a:r>
              <a:rPr lang="zh-CN" altLang="en-US" sz="2400" dirty="0">
                <a:latin typeface="宋体" panose="02010600030101010101" pitchFamily="2" charset="-122"/>
                <a:ea typeface="宋体" panose="02010600030101010101" pitchFamily="2" charset="-122"/>
              </a:rPr>
              <a:t>。注意选择分解的最佳模块数。</a:t>
            </a:r>
            <a:endParaRPr kumimoji="1" lang="zh-CN" altLang="en-US" sz="2400" b="1" dirty="0">
              <a:solidFill>
                <a:srgbClr val="C00000"/>
              </a:solidFill>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oup 49"/>
          <p:cNvGrpSpPr/>
          <p:nvPr/>
        </p:nvGrpSpPr>
        <p:grpSpPr bwMode="auto">
          <a:xfrm>
            <a:off x="3962426" y="1785926"/>
            <a:ext cx="4395788" cy="3629027"/>
            <a:chOff x="3073" y="540"/>
            <a:chExt cx="2769" cy="2283"/>
          </a:xfrm>
          <a:noFill/>
        </p:grpSpPr>
        <p:sp>
          <p:nvSpPr>
            <p:cNvPr id="8" name="Text Box 46"/>
            <p:cNvSpPr txBox="1">
              <a:spLocks noChangeArrowheads="1"/>
            </p:cNvSpPr>
            <p:nvPr/>
          </p:nvSpPr>
          <p:spPr bwMode="auto">
            <a:xfrm>
              <a:off x="4829" y="1077"/>
              <a:ext cx="916" cy="212"/>
            </a:xfrm>
            <a:prstGeom prst="rect">
              <a:avLst/>
            </a:prstGeom>
            <a:grpFill/>
            <a:ln w="28575">
              <a:noFill/>
              <a:miter lim="800000"/>
            </a:ln>
            <a:effectLst/>
          </p:spPr>
          <p:txBody>
            <a:bodyPr>
              <a:spAutoFit/>
            </a:bodyPr>
            <a:lstStyle/>
            <a:p>
              <a:pPr>
                <a:spcBef>
                  <a:spcPct val="50000"/>
                </a:spcBef>
              </a:pPr>
              <a:r>
                <a:rPr lang="zh-CN" altLang="en-US" sz="1600" b="0" dirty="0">
                  <a:effectLst/>
                  <a:latin typeface="宋体" panose="02010600030101010101" pitchFamily="2" charset="-122"/>
                  <a:ea typeface="宋体" panose="02010600030101010101" pitchFamily="2" charset="-122"/>
                </a:rPr>
                <a:t>软件总成本</a:t>
              </a:r>
              <a:endParaRPr lang="zh-CN" altLang="en-US" sz="1600" b="0" dirty="0">
                <a:effectLst/>
                <a:latin typeface="宋体" panose="02010600030101010101" pitchFamily="2" charset="-122"/>
                <a:ea typeface="宋体" panose="02010600030101010101" pitchFamily="2" charset="-122"/>
              </a:endParaRPr>
            </a:p>
          </p:txBody>
        </p:sp>
        <p:grpSp>
          <p:nvGrpSpPr>
            <p:cNvPr id="3" name="Group 48"/>
            <p:cNvGrpSpPr/>
            <p:nvPr/>
          </p:nvGrpSpPr>
          <p:grpSpPr bwMode="auto">
            <a:xfrm>
              <a:off x="3073" y="540"/>
              <a:ext cx="2769" cy="2283"/>
              <a:chOff x="3073" y="540"/>
              <a:chExt cx="2769" cy="2283"/>
            </a:xfrm>
            <a:grpFill/>
          </p:grpSpPr>
          <p:sp>
            <p:nvSpPr>
              <p:cNvPr id="10" name="Text Box 14"/>
              <p:cNvSpPr txBox="1">
                <a:spLocks noChangeArrowheads="1"/>
              </p:cNvSpPr>
              <p:nvPr/>
            </p:nvSpPr>
            <p:spPr bwMode="auto">
              <a:xfrm>
                <a:off x="3360" y="2592"/>
                <a:ext cx="2208" cy="231"/>
              </a:xfrm>
              <a:prstGeom prst="rect">
                <a:avLst/>
              </a:prstGeom>
              <a:grpFill/>
              <a:ln w="9525">
                <a:noFill/>
                <a:miter lim="800000"/>
              </a:ln>
              <a:effectLst/>
            </p:spPr>
            <p:txBody>
              <a:bodyPr>
                <a:spAutoFit/>
              </a:bodyPr>
              <a:lstStyle/>
              <a:p>
                <a:pPr>
                  <a:spcBef>
                    <a:spcPct val="50000"/>
                  </a:spcBef>
                </a:pPr>
                <a:r>
                  <a:rPr lang="en-US" altLang="zh-CN" sz="1800" b="0" dirty="0">
                    <a:effectLst/>
                    <a:latin typeface="宋体" panose="02010600030101010101" pitchFamily="2" charset="-122"/>
                    <a:ea typeface="宋体" panose="02010600030101010101" pitchFamily="2" charset="-122"/>
                  </a:rPr>
                  <a:t>    </a:t>
                </a:r>
                <a:r>
                  <a:rPr lang="zh-CN" altLang="en-US" sz="1800" b="0" dirty="0">
                    <a:effectLst/>
                    <a:latin typeface="宋体" panose="02010600030101010101" pitchFamily="2" charset="-122"/>
                    <a:ea typeface="宋体" panose="02010600030101010101" pitchFamily="2" charset="-122"/>
                  </a:rPr>
                  <a:t>模块化与软件成本的关系</a:t>
                </a:r>
                <a:endParaRPr lang="zh-CN" altLang="en-US" sz="1800" b="0" dirty="0">
                  <a:effectLst/>
                  <a:latin typeface="宋体" panose="02010600030101010101" pitchFamily="2" charset="-122"/>
                  <a:ea typeface="宋体" panose="02010600030101010101" pitchFamily="2" charset="-122"/>
                </a:endParaRPr>
              </a:p>
            </p:txBody>
          </p:sp>
          <p:sp>
            <p:nvSpPr>
              <p:cNvPr id="11" name="Arc 33"/>
              <p:cNvSpPr/>
              <p:nvPr/>
            </p:nvSpPr>
            <p:spPr bwMode="auto">
              <a:xfrm rot="8291471">
                <a:off x="3541" y="540"/>
                <a:ext cx="1492" cy="1443"/>
              </a:xfrm>
              <a:custGeom>
                <a:avLst/>
                <a:gdLst>
                  <a:gd name="G0" fmla="+- 494 0 0"/>
                  <a:gd name="G1" fmla="+- 21600 0 0"/>
                  <a:gd name="G2" fmla="+- 21600 0 0"/>
                  <a:gd name="T0" fmla="*/ 0 w 21854"/>
                  <a:gd name="T1" fmla="*/ 6 h 21600"/>
                  <a:gd name="T2" fmla="*/ 21854 w 21854"/>
                  <a:gd name="T3" fmla="*/ 18388 h 21600"/>
                  <a:gd name="T4" fmla="*/ 494 w 21854"/>
                  <a:gd name="T5" fmla="*/ 21600 h 21600"/>
                </a:gdLst>
                <a:ahLst/>
                <a:cxnLst>
                  <a:cxn ang="0">
                    <a:pos x="T0" y="T1"/>
                  </a:cxn>
                  <a:cxn ang="0">
                    <a:pos x="T2" y="T3"/>
                  </a:cxn>
                  <a:cxn ang="0">
                    <a:pos x="T4" y="T5"/>
                  </a:cxn>
                </a:cxnLst>
                <a:rect l="0" t="0" r="r" b="b"/>
                <a:pathLst>
                  <a:path w="21854" h="21600" fill="none" extrusionOk="0">
                    <a:moveTo>
                      <a:pt x="-1" y="5"/>
                    </a:moveTo>
                    <a:cubicBezTo>
                      <a:pt x="164" y="1"/>
                      <a:pt x="329" y="-1"/>
                      <a:pt x="494" y="0"/>
                    </a:cubicBezTo>
                    <a:cubicBezTo>
                      <a:pt x="11182" y="0"/>
                      <a:pt x="20264" y="7817"/>
                      <a:pt x="21853" y="18388"/>
                    </a:cubicBezTo>
                  </a:path>
                  <a:path w="21854" h="21600" stroke="0" extrusionOk="0">
                    <a:moveTo>
                      <a:pt x="-1" y="5"/>
                    </a:moveTo>
                    <a:cubicBezTo>
                      <a:pt x="164" y="1"/>
                      <a:pt x="329" y="-1"/>
                      <a:pt x="494" y="0"/>
                    </a:cubicBezTo>
                    <a:cubicBezTo>
                      <a:pt x="11182" y="0"/>
                      <a:pt x="20264" y="7817"/>
                      <a:pt x="21853" y="18388"/>
                    </a:cubicBezTo>
                    <a:lnTo>
                      <a:pt x="494" y="21600"/>
                    </a:lnTo>
                    <a:close/>
                  </a:path>
                </a:pathLst>
              </a:custGeom>
              <a:grpFill/>
              <a:ln w="28575">
                <a:solidFill>
                  <a:schemeClr val="tx1"/>
                </a:solidFill>
                <a:prstDash val="lgDash"/>
                <a:round/>
              </a:ln>
              <a:effectLst/>
            </p:spPr>
            <p:txBody>
              <a:bodyPr wrap="none" anchor="ctr"/>
              <a:lstStyle/>
              <a:p>
                <a:endParaRPr lang="zh-CN" altLang="en-US"/>
              </a:p>
            </p:txBody>
          </p:sp>
          <p:sp>
            <p:nvSpPr>
              <p:cNvPr id="12" name="Line 34"/>
              <p:cNvSpPr>
                <a:spLocks noChangeShapeType="1"/>
              </p:cNvSpPr>
              <p:nvPr/>
            </p:nvSpPr>
            <p:spPr bwMode="auto">
              <a:xfrm flipV="1">
                <a:off x="3312" y="1056"/>
                <a:ext cx="0" cy="1353"/>
              </a:xfrm>
              <a:prstGeom prst="line">
                <a:avLst/>
              </a:prstGeom>
              <a:grpFill/>
              <a:ln w="28575">
                <a:solidFill>
                  <a:schemeClr val="tx1"/>
                </a:solidFill>
                <a:round/>
                <a:tailEnd type="triangle" w="med" len="med"/>
              </a:ln>
              <a:effectLst/>
            </p:spPr>
            <p:txBody>
              <a:bodyPr/>
              <a:lstStyle/>
              <a:p>
                <a:endParaRPr lang="zh-CN" altLang="en-US"/>
              </a:p>
            </p:txBody>
          </p:sp>
          <p:sp>
            <p:nvSpPr>
              <p:cNvPr id="13" name="Freeform 35"/>
              <p:cNvSpPr/>
              <p:nvPr/>
            </p:nvSpPr>
            <p:spPr bwMode="auto">
              <a:xfrm>
                <a:off x="3342" y="1466"/>
                <a:ext cx="1892" cy="826"/>
              </a:xfrm>
              <a:custGeom>
                <a:avLst/>
                <a:gdLst/>
                <a:ahLst/>
                <a:cxnLst>
                  <a:cxn ang="0">
                    <a:pos x="0" y="0"/>
                  </a:cxn>
                  <a:cxn ang="0">
                    <a:pos x="432" y="432"/>
                  </a:cxn>
                  <a:cxn ang="0">
                    <a:pos x="1008" y="768"/>
                  </a:cxn>
                  <a:cxn ang="0">
                    <a:pos x="1776" y="960"/>
                  </a:cxn>
                </a:cxnLst>
                <a:rect l="0" t="0" r="r" b="b"/>
                <a:pathLst>
                  <a:path w="1776" h="960">
                    <a:moveTo>
                      <a:pt x="0" y="0"/>
                    </a:moveTo>
                    <a:cubicBezTo>
                      <a:pt x="132" y="152"/>
                      <a:pt x="264" y="304"/>
                      <a:pt x="432" y="432"/>
                    </a:cubicBezTo>
                    <a:cubicBezTo>
                      <a:pt x="600" y="560"/>
                      <a:pt x="784" y="680"/>
                      <a:pt x="1008" y="768"/>
                    </a:cubicBezTo>
                    <a:cubicBezTo>
                      <a:pt x="1232" y="856"/>
                      <a:pt x="1648" y="928"/>
                      <a:pt x="1776" y="960"/>
                    </a:cubicBezTo>
                  </a:path>
                </a:pathLst>
              </a:custGeom>
              <a:grpFill/>
              <a:ln w="28575" cap="flat" cmpd="sng">
                <a:solidFill>
                  <a:srgbClr val="FFFF00"/>
                </a:solidFill>
                <a:prstDash val="solid"/>
                <a:round/>
                <a:headEnd type="none" w="med" len="med"/>
                <a:tailEnd type="none" w="med" len="med"/>
              </a:ln>
              <a:effectLst/>
            </p:spPr>
            <p:txBody>
              <a:bodyPr/>
              <a:lstStyle/>
              <a:p>
                <a:endParaRPr lang="zh-CN" altLang="en-US"/>
              </a:p>
            </p:txBody>
          </p:sp>
          <p:sp>
            <p:nvSpPr>
              <p:cNvPr id="14" name="Freeform 36"/>
              <p:cNvSpPr/>
              <p:nvPr/>
            </p:nvSpPr>
            <p:spPr bwMode="auto">
              <a:xfrm>
                <a:off x="3656" y="1437"/>
                <a:ext cx="1668" cy="849"/>
              </a:xfrm>
              <a:custGeom>
                <a:avLst/>
                <a:gdLst/>
                <a:ahLst/>
                <a:cxnLst>
                  <a:cxn ang="0">
                    <a:pos x="1872" y="0"/>
                  </a:cxn>
                  <a:cxn ang="0">
                    <a:pos x="1440" y="384"/>
                  </a:cxn>
                  <a:cxn ang="0">
                    <a:pos x="960" y="576"/>
                  </a:cxn>
                  <a:cxn ang="0">
                    <a:pos x="0" y="816"/>
                  </a:cxn>
                </a:cxnLst>
                <a:rect l="0" t="0" r="r" b="b"/>
                <a:pathLst>
                  <a:path w="1872" h="816">
                    <a:moveTo>
                      <a:pt x="1872" y="0"/>
                    </a:moveTo>
                    <a:cubicBezTo>
                      <a:pt x="1732" y="144"/>
                      <a:pt x="1592" y="288"/>
                      <a:pt x="1440" y="384"/>
                    </a:cubicBezTo>
                    <a:cubicBezTo>
                      <a:pt x="1288" y="480"/>
                      <a:pt x="1200" y="504"/>
                      <a:pt x="960" y="576"/>
                    </a:cubicBezTo>
                    <a:cubicBezTo>
                      <a:pt x="720" y="648"/>
                      <a:pt x="160" y="776"/>
                      <a:pt x="0" y="816"/>
                    </a:cubicBezTo>
                  </a:path>
                </a:pathLst>
              </a:custGeom>
              <a:grpFill/>
              <a:ln w="28575" cap="flat" cmpd="sng">
                <a:solidFill>
                  <a:schemeClr val="accent2"/>
                </a:solidFill>
                <a:prstDash val="solid"/>
                <a:round/>
                <a:headEnd type="none" w="med" len="med"/>
                <a:tailEnd type="none" w="med" len="med"/>
              </a:ln>
              <a:effectLst/>
            </p:spPr>
            <p:txBody>
              <a:bodyPr/>
              <a:lstStyle/>
              <a:p>
                <a:endParaRPr lang="zh-CN" altLang="en-US"/>
              </a:p>
            </p:txBody>
          </p:sp>
          <p:sp>
            <p:nvSpPr>
              <p:cNvPr id="16" name="Text Box 38"/>
              <p:cNvSpPr txBox="1">
                <a:spLocks noChangeArrowheads="1"/>
              </p:cNvSpPr>
              <p:nvPr/>
            </p:nvSpPr>
            <p:spPr bwMode="auto">
              <a:xfrm>
                <a:off x="5167" y="2420"/>
                <a:ext cx="675" cy="213"/>
              </a:xfrm>
              <a:prstGeom prst="rect">
                <a:avLst/>
              </a:prstGeom>
              <a:grpFill/>
              <a:ln w="28575">
                <a:noFill/>
                <a:miter lim="800000"/>
              </a:ln>
              <a:effectLst/>
            </p:spPr>
            <p:txBody>
              <a:bodyPr wrap="square">
                <a:spAutoFit/>
              </a:bodyPr>
              <a:lstStyle/>
              <a:p>
                <a:pPr>
                  <a:spcBef>
                    <a:spcPct val="50000"/>
                  </a:spcBef>
                </a:pPr>
                <a:r>
                  <a:rPr lang="zh-CN" altLang="en-US" sz="1600" b="0" dirty="0">
                    <a:effectLst/>
                    <a:ea typeface="宋体" panose="02010600030101010101" pitchFamily="2" charset="-122"/>
                  </a:rPr>
                  <a:t>模块数目</a:t>
                </a:r>
                <a:endParaRPr lang="zh-CN" altLang="en-US" sz="1600" b="0" dirty="0">
                  <a:effectLst/>
                  <a:ea typeface="宋体" panose="02010600030101010101" pitchFamily="2" charset="-122"/>
                </a:endParaRPr>
              </a:p>
            </p:txBody>
          </p:sp>
          <p:sp>
            <p:nvSpPr>
              <p:cNvPr id="17" name="Line 39"/>
              <p:cNvSpPr>
                <a:spLocks noChangeShapeType="1"/>
              </p:cNvSpPr>
              <p:nvPr/>
            </p:nvSpPr>
            <p:spPr bwMode="auto">
              <a:xfrm>
                <a:off x="4109" y="1712"/>
                <a:ext cx="0" cy="697"/>
              </a:xfrm>
              <a:prstGeom prst="line">
                <a:avLst/>
              </a:prstGeom>
              <a:grpFill/>
              <a:ln w="28575">
                <a:solidFill>
                  <a:schemeClr val="tx1"/>
                </a:solidFill>
                <a:prstDash val="lgDash"/>
                <a:round/>
              </a:ln>
              <a:effectLst/>
            </p:spPr>
            <p:txBody>
              <a:bodyPr/>
              <a:lstStyle/>
              <a:p>
                <a:endParaRPr lang="zh-CN" altLang="en-US"/>
              </a:p>
            </p:txBody>
          </p:sp>
          <p:sp>
            <p:nvSpPr>
              <p:cNvPr id="18" name="Line 40"/>
              <p:cNvSpPr>
                <a:spLocks noChangeShapeType="1"/>
              </p:cNvSpPr>
              <p:nvPr/>
            </p:nvSpPr>
            <p:spPr bwMode="auto">
              <a:xfrm>
                <a:off x="4559" y="1707"/>
                <a:ext cx="0" cy="697"/>
              </a:xfrm>
              <a:prstGeom prst="line">
                <a:avLst/>
              </a:prstGeom>
              <a:grpFill/>
              <a:ln w="28575">
                <a:solidFill>
                  <a:schemeClr val="tx1"/>
                </a:solidFill>
                <a:prstDash val="lgDash"/>
                <a:round/>
              </a:ln>
              <a:effectLst/>
            </p:spPr>
            <p:txBody>
              <a:bodyPr/>
              <a:lstStyle/>
              <a:p>
                <a:endParaRPr lang="zh-CN" altLang="en-US"/>
              </a:p>
            </p:txBody>
          </p:sp>
          <p:sp>
            <p:nvSpPr>
              <p:cNvPr id="19" name="Text Box 41"/>
              <p:cNvSpPr txBox="1">
                <a:spLocks noChangeArrowheads="1"/>
              </p:cNvSpPr>
              <p:nvPr/>
            </p:nvSpPr>
            <p:spPr bwMode="auto">
              <a:xfrm>
                <a:off x="5099" y="2067"/>
                <a:ext cx="708" cy="212"/>
              </a:xfrm>
              <a:prstGeom prst="rect">
                <a:avLst/>
              </a:prstGeom>
              <a:grpFill/>
              <a:ln w="28575">
                <a:noFill/>
                <a:miter lim="800000"/>
              </a:ln>
              <a:effectLst/>
            </p:spPr>
            <p:txBody>
              <a:bodyPr>
                <a:spAutoFit/>
              </a:bodyPr>
              <a:lstStyle/>
              <a:p>
                <a:pPr>
                  <a:spcBef>
                    <a:spcPct val="50000"/>
                  </a:spcBef>
                </a:pPr>
                <a:r>
                  <a:rPr lang="zh-CN" altLang="en-US" sz="1600" b="0" dirty="0">
                    <a:effectLst/>
                    <a:ea typeface="宋体" panose="02010600030101010101" pitchFamily="2" charset="-122"/>
                  </a:rPr>
                  <a:t>模块</a:t>
                </a:r>
                <a:r>
                  <a:rPr lang="en-US" altLang="zh-CN" sz="1600" b="0" dirty="0">
                    <a:effectLst/>
                    <a:ea typeface="宋体" panose="02010600030101010101" pitchFamily="2" charset="-122"/>
                  </a:rPr>
                  <a:t>/</a:t>
                </a:r>
                <a:r>
                  <a:rPr lang="zh-CN" altLang="en-US" sz="1600" b="0" dirty="0">
                    <a:effectLst/>
                    <a:ea typeface="宋体" panose="02010600030101010101" pitchFamily="2" charset="-122"/>
                  </a:rPr>
                  <a:t>成本</a:t>
                </a:r>
                <a:endParaRPr lang="zh-CN" altLang="en-US" sz="1600" b="0" dirty="0">
                  <a:effectLst/>
                  <a:ea typeface="宋体" panose="02010600030101010101" pitchFamily="2" charset="-122"/>
                </a:endParaRPr>
              </a:p>
            </p:txBody>
          </p:sp>
          <p:sp>
            <p:nvSpPr>
              <p:cNvPr id="20" name="Text Box 42"/>
              <p:cNvSpPr txBox="1">
                <a:spLocks noChangeArrowheads="1"/>
              </p:cNvSpPr>
              <p:nvPr/>
            </p:nvSpPr>
            <p:spPr bwMode="auto">
              <a:xfrm>
                <a:off x="5115" y="1584"/>
                <a:ext cx="614" cy="213"/>
              </a:xfrm>
              <a:prstGeom prst="rect">
                <a:avLst/>
              </a:prstGeom>
              <a:grpFill/>
              <a:ln w="28575">
                <a:noFill/>
                <a:miter lim="800000"/>
              </a:ln>
              <a:effectLst/>
            </p:spPr>
            <p:txBody>
              <a:bodyPr wrap="square" rIns="0">
                <a:spAutoFit/>
              </a:bodyPr>
              <a:lstStyle/>
              <a:p>
                <a:pPr>
                  <a:spcBef>
                    <a:spcPct val="50000"/>
                  </a:spcBef>
                </a:pPr>
                <a:r>
                  <a:rPr lang="zh-CN" altLang="en-US" sz="1600" b="0" dirty="0">
                    <a:effectLst/>
                    <a:ea typeface="宋体" panose="02010600030101010101" pitchFamily="2" charset="-122"/>
                  </a:rPr>
                  <a:t>集成成本</a:t>
                </a:r>
                <a:endParaRPr lang="zh-CN" altLang="en-US" sz="1600" b="0" dirty="0">
                  <a:effectLst/>
                  <a:ea typeface="宋体" panose="02010600030101010101" pitchFamily="2" charset="-122"/>
                </a:endParaRPr>
              </a:p>
            </p:txBody>
          </p:sp>
          <p:sp>
            <p:nvSpPr>
              <p:cNvPr id="21" name="Text Box 43"/>
              <p:cNvSpPr txBox="1">
                <a:spLocks noChangeArrowheads="1"/>
              </p:cNvSpPr>
              <p:nvPr/>
            </p:nvSpPr>
            <p:spPr bwMode="auto">
              <a:xfrm rot="16160339">
                <a:off x="4150" y="1158"/>
                <a:ext cx="328" cy="446"/>
              </a:xfrm>
              <a:prstGeom prst="rect">
                <a:avLst/>
              </a:prstGeom>
              <a:grpFill/>
              <a:ln w="28575">
                <a:noFill/>
                <a:miter lim="800000"/>
              </a:ln>
              <a:effectLst/>
            </p:spPr>
            <p:txBody>
              <a:bodyPr wrap="square">
                <a:spAutoFit/>
              </a:bodyPr>
              <a:lstStyle/>
              <a:p>
                <a:pPr>
                  <a:spcBef>
                    <a:spcPct val="50000"/>
                  </a:spcBef>
                </a:pPr>
                <a:r>
                  <a:rPr lang="en-US" altLang="zh-CN" sz="4000" b="0" dirty="0">
                    <a:effectLst/>
                    <a:ea typeface="宋体" panose="02010600030101010101" pitchFamily="2" charset="-122"/>
                    <a:cs typeface="Times New Roman" panose="02020603050405020304" pitchFamily="18" charset="0"/>
                  </a:rPr>
                  <a:t>}</a:t>
                </a:r>
                <a:endParaRPr lang="en-US" altLang="zh-CN" sz="4000" b="0" dirty="0">
                  <a:effectLst/>
                  <a:ea typeface="宋体" panose="02010600030101010101" pitchFamily="2" charset="-122"/>
                </a:endParaRPr>
              </a:p>
            </p:txBody>
          </p:sp>
          <p:sp>
            <p:nvSpPr>
              <p:cNvPr id="22" name="Text Box 44"/>
              <p:cNvSpPr txBox="1">
                <a:spLocks noChangeArrowheads="1"/>
              </p:cNvSpPr>
              <p:nvPr/>
            </p:nvSpPr>
            <p:spPr bwMode="auto">
              <a:xfrm>
                <a:off x="3848" y="1152"/>
                <a:ext cx="936" cy="212"/>
              </a:xfrm>
              <a:prstGeom prst="rect">
                <a:avLst/>
              </a:prstGeom>
              <a:grpFill/>
              <a:ln w="28575">
                <a:noFill/>
                <a:miter lim="800000"/>
              </a:ln>
              <a:effectLst/>
            </p:spPr>
            <p:txBody>
              <a:bodyPr>
                <a:spAutoFit/>
              </a:bodyPr>
              <a:lstStyle/>
              <a:p>
                <a:pPr>
                  <a:spcBef>
                    <a:spcPct val="50000"/>
                  </a:spcBef>
                </a:pPr>
                <a:r>
                  <a:rPr lang="zh-CN" altLang="en-US" sz="1600" b="0" dirty="0">
                    <a:effectLst/>
                    <a:ea typeface="宋体" panose="02010600030101010101" pitchFamily="2" charset="-122"/>
                  </a:rPr>
                  <a:t>最小成本区</a:t>
                </a:r>
                <a:endParaRPr lang="zh-CN" altLang="en-US" sz="1600" b="0" dirty="0">
                  <a:effectLst/>
                  <a:ea typeface="宋体" panose="02010600030101010101" pitchFamily="2" charset="-122"/>
                </a:endParaRPr>
              </a:p>
            </p:txBody>
          </p:sp>
          <p:sp>
            <p:nvSpPr>
              <p:cNvPr id="23" name="Text Box 45"/>
              <p:cNvSpPr txBox="1">
                <a:spLocks noChangeArrowheads="1"/>
              </p:cNvSpPr>
              <p:nvPr/>
            </p:nvSpPr>
            <p:spPr bwMode="auto">
              <a:xfrm>
                <a:off x="4223" y="1466"/>
                <a:ext cx="291" cy="212"/>
              </a:xfrm>
              <a:prstGeom prst="rect">
                <a:avLst/>
              </a:prstGeom>
              <a:grpFill/>
              <a:ln w="28575">
                <a:noFill/>
                <a:miter lim="800000"/>
              </a:ln>
              <a:effectLst/>
            </p:spPr>
            <p:txBody>
              <a:bodyPr>
                <a:spAutoFit/>
              </a:bodyPr>
              <a:lstStyle/>
              <a:p>
                <a:pPr>
                  <a:spcBef>
                    <a:spcPct val="50000"/>
                  </a:spcBef>
                </a:pPr>
                <a:r>
                  <a:rPr lang="en-US" altLang="zh-CN" sz="1600" dirty="0">
                    <a:effectLst/>
                    <a:ea typeface="宋体" panose="02010600030101010101" pitchFamily="2" charset="-122"/>
                  </a:rPr>
                  <a:t>M</a:t>
                </a:r>
                <a:endParaRPr lang="en-US" altLang="zh-CN" sz="1600" dirty="0">
                  <a:effectLst/>
                  <a:ea typeface="宋体" panose="02010600030101010101" pitchFamily="2" charset="-122"/>
                </a:endParaRPr>
              </a:p>
            </p:txBody>
          </p:sp>
          <p:sp>
            <p:nvSpPr>
              <p:cNvPr id="24" name="Line 47"/>
              <p:cNvSpPr>
                <a:spLocks noChangeShapeType="1"/>
              </p:cNvSpPr>
              <p:nvPr/>
            </p:nvSpPr>
            <p:spPr bwMode="auto">
              <a:xfrm>
                <a:off x="3312" y="2400"/>
                <a:ext cx="2494" cy="0"/>
              </a:xfrm>
              <a:prstGeom prst="line">
                <a:avLst/>
              </a:prstGeom>
              <a:grpFill/>
              <a:ln w="9525">
                <a:solidFill>
                  <a:schemeClr val="tx1"/>
                </a:solidFill>
                <a:round/>
                <a:tailEnd type="triangle" w="med" len="med"/>
              </a:ln>
              <a:effectLst/>
            </p:spPr>
            <p:txBody>
              <a:bodyPr/>
              <a:lstStyle/>
              <a:p>
                <a:endParaRPr lang="zh-CN" altLang="en-US"/>
              </a:p>
            </p:txBody>
          </p:sp>
          <p:sp>
            <p:nvSpPr>
              <p:cNvPr id="25" name="Text Box 14"/>
              <p:cNvSpPr txBox="1">
                <a:spLocks noChangeArrowheads="1"/>
              </p:cNvSpPr>
              <p:nvPr/>
            </p:nvSpPr>
            <p:spPr bwMode="auto">
              <a:xfrm>
                <a:off x="3073" y="1167"/>
                <a:ext cx="271" cy="945"/>
              </a:xfrm>
              <a:prstGeom prst="rect">
                <a:avLst/>
              </a:prstGeom>
              <a:grpFill/>
              <a:ln w="9525">
                <a:noFill/>
                <a:miter lim="800000"/>
              </a:ln>
              <a:effectLst/>
            </p:spPr>
            <p:txBody>
              <a:bodyPr vert="vert270" wrap="square">
                <a:spAutoFit/>
              </a:bodyPr>
              <a:lstStyle/>
              <a:p>
                <a:pPr>
                  <a:spcBef>
                    <a:spcPct val="50000"/>
                  </a:spcBef>
                </a:pPr>
                <a:r>
                  <a:rPr lang="zh-CN" altLang="en-US" sz="1600" dirty="0">
                    <a:effectLst/>
                    <a:latin typeface="宋体" panose="02010600030101010101" pitchFamily="2" charset="-122"/>
                    <a:ea typeface="宋体" panose="02010600030101010101" pitchFamily="2" charset="-122"/>
                  </a:rPr>
                  <a:t>成</a:t>
                </a:r>
                <a:r>
                  <a:rPr lang="zh-CN" altLang="en-US" sz="1600" dirty="0">
                    <a:latin typeface="宋体" panose="02010600030101010101" pitchFamily="2" charset="-122"/>
                    <a:ea typeface="宋体" panose="02010600030101010101" pitchFamily="2" charset="-122"/>
                  </a:rPr>
                  <a:t>本或工作量</a:t>
                </a:r>
                <a:endParaRPr lang="zh-CN" altLang="en-US" sz="1600" dirty="0">
                  <a:effectLst/>
                  <a:latin typeface="宋体" panose="02010600030101010101" pitchFamily="2" charset="-122"/>
                  <a:ea typeface="宋体" panose="02010600030101010101" pitchFamily="2" charset="-122"/>
                </a:endParaRPr>
              </a:p>
            </p:txBody>
          </p:sp>
        </p:grpSp>
      </p:grpSp>
      <p:sp>
        <p:nvSpPr>
          <p:cNvPr id="26" name="灯片编号占位符 2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428596" y="1500174"/>
            <a:ext cx="8229600" cy="4525963"/>
          </a:xfrm>
        </p:spPr>
        <p:txBody>
          <a:bodyPr/>
          <a:lstStyle/>
          <a:p>
            <a:pPr marL="609600" indent="-609600" eaLnBrk="1" hangingPunct="1">
              <a:lnSpc>
                <a:spcPct val="120000"/>
              </a:lnSpc>
              <a:buFontTx/>
              <a:buAutoNum type="arabicParenBoth"/>
            </a:pPr>
            <a:r>
              <a:rPr kumimoji="1" lang="zh-CN" altLang="en-US" sz="2800" b="1" dirty="0">
                <a:solidFill>
                  <a:srgbClr val="C00000"/>
                </a:solidFill>
                <a:latin typeface="宋体" panose="02010600030101010101" pitchFamily="2" charset="-122"/>
                <a:ea typeface="宋体" panose="02010600030101010101" pitchFamily="2" charset="-122"/>
              </a:rPr>
              <a:t>模块化</a:t>
            </a:r>
            <a:endParaRPr kumimoji="1" lang="zh-CN" altLang="en-US" sz="2800" b="1" dirty="0">
              <a:solidFill>
                <a:srgbClr val="C00000"/>
              </a:solidFill>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6" name="Rectangle 3"/>
          <p:cNvSpPr txBox="1">
            <a:spLocks noChangeArrowheads="1"/>
          </p:cNvSpPr>
          <p:nvPr/>
        </p:nvSpPr>
        <p:spPr bwMode="auto">
          <a:xfrm>
            <a:off x="857224" y="2332037"/>
            <a:ext cx="3571900" cy="3954483"/>
          </a:xfrm>
          <a:prstGeom prst="rect">
            <a:avLst/>
          </a:prstGeom>
          <a:solidFill>
            <a:schemeClr val="accent1">
              <a:alpha val="44000"/>
            </a:schemeClr>
          </a:solidFill>
          <a:ln w="9525">
            <a:noFill/>
            <a:miter lim="800000"/>
          </a:ln>
        </p:spPr>
        <p:txBody>
          <a:bodyPr vert="horz" wrap="square" lIns="91440" tIns="45720" rIns="91440" bIns="45720" numCol="1" anchor="t" anchorCtr="0" compatLnSpc="1"/>
          <a:lstStyle/>
          <a:p>
            <a:pPr marR="0" lvl="0" indent="355600" algn="l" defTabSz="914400" rtl="0" eaLnBrk="1" fontAlgn="base" latinLnBrk="0" hangingPunct="1">
              <a:lnSpc>
                <a:spcPct val="120000"/>
              </a:lnSpc>
              <a:spcBef>
                <a:spcPts val="1200"/>
              </a:spcBef>
              <a:spcAft>
                <a:spcPts val="1200"/>
              </a:spcAft>
              <a:buClr>
                <a:schemeClr val="accent2"/>
              </a:buClr>
              <a:buSzPct val="75000"/>
              <a:defRPr/>
            </a:pPr>
            <a:r>
              <a:rPr kumimoji="1" lang="zh-CN" altLang="en-US"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在传统的面向过程方法中：</a:t>
            </a:r>
            <a:endParaRPr kumimoji="1" lang="en-US" altLang="zh-CN"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454025" marR="0" lvl="0" indent="-254000" algn="l" defTabSz="914400" rtl="0" eaLnBrk="1" fontAlgn="base" latinLnBrk="0" hangingPunct="1">
              <a:lnSpc>
                <a:spcPct val="120000"/>
              </a:lnSpc>
              <a:spcBef>
                <a:spcPct val="20000"/>
              </a:spcBef>
              <a:spcAft>
                <a:spcPts val="1200"/>
              </a:spcAft>
              <a:buClr>
                <a:schemeClr val="accent2"/>
              </a:buClr>
              <a:buSzPct val="75000"/>
              <a:buFont typeface="Arial" panose="020B0604020202020204" pitchFamily="34" charset="0"/>
              <a:buChar char="•"/>
              <a:defRPr/>
            </a:pP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模块通常是</a:t>
            </a:r>
            <a:r>
              <a:rPr kumimoji="1" lang="zh-CN" altLang="en-US" sz="2400" b="1" i="0" u="none" strike="noStrike" kern="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函数</a:t>
            </a: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1" lang="zh-CN" altLang="en-US" sz="2400" b="1" i="0" u="none" strike="noStrike" kern="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过程</a:t>
            </a: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及</a:t>
            </a:r>
            <a:r>
              <a:rPr kumimoji="1" lang="zh-CN" altLang="en-US" sz="2400" b="1" i="0" u="none" strike="noStrike" kern="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子程序</a:t>
            </a: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等；</a:t>
            </a:r>
            <a:endPar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454025" marR="0" lvl="0" indent="-254000" algn="l" defTabSz="914400" rtl="0" eaLnBrk="1" fontAlgn="base" latinLnBrk="0" hangingPunct="1">
              <a:lnSpc>
                <a:spcPct val="120000"/>
              </a:lnSpc>
              <a:spcBef>
                <a:spcPct val="20000"/>
              </a:spcBef>
              <a:spcAft>
                <a:spcPts val="1200"/>
              </a:spcAft>
              <a:buClr>
                <a:schemeClr val="accent2"/>
              </a:buClr>
              <a:buSzPct val="75000"/>
              <a:buFont typeface="Arial" panose="020B0604020202020204" pitchFamily="34" charset="0"/>
              <a:buChar char="•"/>
              <a:defRPr/>
            </a:pP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数据及在数据上的处理是分离的。</a:t>
            </a:r>
            <a:endPar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7" name="Rectangle 3"/>
          <p:cNvSpPr txBox="1">
            <a:spLocks noChangeArrowheads="1"/>
          </p:cNvSpPr>
          <p:nvPr/>
        </p:nvSpPr>
        <p:spPr bwMode="auto">
          <a:xfrm>
            <a:off x="4857752" y="2357430"/>
            <a:ext cx="3500462" cy="3954483"/>
          </a:xfrm>
          <a:prstGeom prst="rect">
            <a:avLst/>
          </a:prstGeom>
          <a:solidFill>
            <a:schemeClr val="accent1">
              <a:alpha val="26000"/>
            </a:schemeClr>
          </a:solidFill>
          <a:ln w="9525">
            <a:noFill/>
            <a:miter lim="800000"/>
          </a:ln>
        </p:spPr>
        <p:txBody>
          <a:bodyPr vert="horz" wrap="square" lIns="91440" tIns="45720" rIns="91440" bIns="45720" numCol="1" anchor="t" anchorCtr="0" compatLnSpc="1"/>
          <a:lstStyle/>
          <a:p>
            <a:pPr marL="609600" marR="0" lvl="0" indent="-336550" algn="l" defTabSz="914400" rtl="0" eaLnBrk="1" fontAlgn="base" latinLnBrk="0" hangingPunct="1">
              <a:lnSpc>
                <a:spcPct val="120000"/>
              </a:lnSpc>
              <a:spcBef>
                <a:spcPct val="20000"/>
              </a:spcBef>
              <a:spcAft>
                <a:spcPts val="1200"/>
              </a:spcAft>
              <a:buClr>
                <a:schemeClr val="accent2"/>
              </a:buClr>
              <a:buSzPct val="75000"/>
              <a:defRPr/>
            </a:pPr>
            <a:r>
              <a:rPr kumimoji="1" lang="zh-CN" altLang="en-US"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在面向对象方法中：</a:t>
            </a:r>
            <a:endParaRPr kumimoji="1" lang="en-US" altLang="zh-CN"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454025" marR="0" lvl="0" indent="-254000" algn="l" defTabSz="914400" rtl="0" eaLnBrk="1" fontAlgn="base" latinLnBrk="0" hangingPunct="1">
              <a:lnSpc>
                <a:spcPct val="120000"/>
              </a:lnSpc>
              <a:spcBef>
                <a:spcPct val="20000"/>
              </a:spcBef>
              <a:spcAft>
                <a:spcPts val="1200"/>
              </a:spcAft>
              <a:buClr>
                <a:schemeClr val="accent2"/>
              </a:buClr>
              <a:buSzPct val="75000"/>
              <a:buFont typeface="Arial" panose="020B0604020202020204" pitchFamily="34" charset="0"/>
              <a:buChar char="•"/>
              <a:defRPr/>
            </a:pP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模块是</a:t>
            </a:r>
            <a:r>
              <a:rPr kumimoji="1" lang="zh-CN" altLang="en-US" sz="2400" b="1" i="0" u="none" strike="noStrike" kern="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类</a:t>
            </a: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1" lang="zh-CN" altLang="en-US" sz="2400" b="1" i="0" u="none" strike="noStrike" kern="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对象</a:t>
            </a: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1" lang="zh-CN" altLang="en-US" sz="2400" b="1" i="0" u="none" strike="noStrike" kern="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接口</a:t>
            </a: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1" lang="zh-CN" altLang="en-US" sz="2400" b="1" i="0" u="none" strike="noStrike" kern="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构件</a:t>
            </a: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等；</a:t>
            </a:r>
            <a:endPar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454025" marR="0" lvl="0" indent="-254000" algn="l" defTabSz="914400" rtl="0" eaLnBrk="1" fontAlgn="base" latinLnBrk="0" hangingPunct="1">
              <a:lnSpc>
                <a:spcPct val="120000"/>
              </a:lnSpc>
              <a:spcBef>
                <a:spcPct val="20000"/>
              </a:spcBef>
              <a:spcAft>
                <a:spcPts val="1200"/>
              </a:spcAft>
              <a:buClr>
                <a:schemeClr val="accent2"/>
              </a:buClr>
              <a:buSzPct val="75000"/>
              <a:buFont typeface="Arial" panose="020B0604020202020204" pitchFamily="34" charset="0"/>
              <a:buChar char="•"/>
              <a:defRPr/>
            </a:pPr>
            <a:r>
              <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数据及其上的处理是封装在一起的，具有更好的独立性，也能够更好地支持复用。 </a:t>
            </a:r>
            <a:endParaRPr kumimoji="1"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385762" y="1428736"/>
            <a:ext cx="8401080" cy="5257800"/>
          </a:xfrm>
        </p:spPr>
        <p:txBody>
          <a:bodyPr/>
          <a:lstStyle/>
          <a:p>
            <a:pPr marL="609600" indent="-609600" eaLnBrk="1" hangingPunct="1">
              <a:lnSpc>
                <a:spcPct val="120000"/>
              </a:lnSpc>
              <a:buFontTx/>
              <a:buNone/>
            </a:pPr>
            <a:r>
              <a:rPr kumimoji="1" lang="en-US" altLang="zh-CN" sz="2800" b="1" dirty="0">
                <a:solidFill>
                  <a:srgbClr val="C00000"/>
                </a:solidFill>
                <a:latin typeface="宋体" panose="02010600030101010101" pitchFamily="2" charset="-122"/>
                <a:ea typeface="宋体" panose="02010600030101010101" pitchFamily="2" charset="-122"/>
              </a:rPr>
              <a:t>(2) </a:t>
            </a:r>
            <a:r>
              <a:rPr kumimoji="1" lang="zh-CN" altLang="en-US" sz="2800" b="1" dirty="0">
                <a:solidFill>
                  <a:srgbClr val="C00000"/>
                </a:solidFill>
                <a:latin typeface="宋体" panose="02010600030101010101" pitchFamily="2" charset="-122"/>
                <a:ea typeface="宋体" panose="02010600030101010101" pitchFamily="2" charset="-122"/>
              </a:rPr>
              <a:t>抽象</a:t>
            </a:r>
            <a:endParaRPr kumimoji="1" lang="zh-CN" altLang="en-US" sz="2800" b="1" dirty="0">
              <a:solidFill>
                <a:srgbClr val="C00000"/>
              </a:solidFill>
              <a:latin typeface="宋体" panose="02010600030101010101" pitchFamily="2" charset="-122"/>
              <a:ea typeface="宋体" panose="02010600030101010101" pitchFamily="2" charset="-122"/>
            </a:endParaRPr>
          </a:p>
          <a:p>
            <a:pPr marL="609600" indent="-254000">
              <a:lnSpc>
                <a:spcPct val="120000"/>
              </a:lnSpc>
              <a:spcAft>
                <a:spcPts val="600"/>
              </a:spcAft>
              <a:buClr>
                <a:schemeClr val="accent2"/>
              </a:buClr>
              <a:buSzPct val="75000"/>
              <a:buFont typeface="Arial" panose="020B0604020202020204" pitchFamily="34" charset="0"/>
              <a:buChar char="•"/>
            </a:pPr>
            <a:r>
              <a:rPr kumimoji="1" lang="zh-CN" altLang="en-US" sz="2400" b="1" dirty="0">
                <a:solidFill>
                  <a:srgbClr val="3366FF"/>
                </a:solidFill>
                <a:latin typeface="宋体" panose="02010600030101010101" pitchFamily="2" charset="-122"/>
                <a:ea typeface="宋体" panose="02010600030101010101" pitchFamily="2" charset="-122"/>
              </a:rPr>
              <a:t>抽象是人类解决复杂问题的基本方法之一；</a:t>
            </a:r>
            <a:r>
              <a:rPr kumimoji="1" lang="zh-CN" altLang="en-US" sz="2400" dirty="0">
                <a:latin typeface="宋体" panose="02010600030101010101" pitchFamily="2" charset="-122"/>
                <a:ea typeface="宋体" panose="02010600030101010101" pitchFamily="2" charset="-122"/>
              </a:rPr>
              <a:t>考虑某一问题的模块化解决方案时，可以给出许多抽象级；</a:t>
            </a:r>
            <a:endParaRPr kumimoji="1" lang="en-US" altLang="zh-CN" sz="2400" dirty="0">
              <a:latin typeface="宋体" panose="02010600030101010101" pitchFamily="2" charset="-122"/>
              <a:ea typeface="宋体" panose="02010600030101010101" pitchFamily="2" charset="-122"/>
            </a:endParaRPr>
          </a:p>
          <a:p>
            <a:pPr marL="609600" indent="-254000">
              <a:lnSpc>
                <a:spcPct val="120000"/>
              </a:lnSpc>
              <a:spcAft>
                <a:spcPts val="600"/>
              </a:spcAft>
              <a:buClr>
                <a:schemeClr val="accent2"/>
              </a:buClr>
              <a:buSzPct val="75000"/>
              <a:buFont typeface="Arial" panose="020B0604020202020204" pitchFamily="34" charset="0"/>
              <a:buChar char="•"/>
            </a:pPr>
            <a:r>
              <a:rPr kumimoji="1" lang="zh-CN" altLang="en-US" sz="2400" dirty="0">
                <a:latin typeface="宋体" panose="02010600030101010101" pitchFamily="2" charset="-122"/>
                <a:ea typeface="宋体" panose="02010600030101010101" pitchFamily="2" charset="-122"/>
              </a:rPr>
              <a:t>在</a:t>
            </a:r>
            <a:r>
              <a:rPr kumimoji="1" lang="zh-CN" altLang="en-US" sz="2400" b="1" dirty="0">
                <a:solidFill>
                  <a:srgbClr val="3366FF"/>
                </a:solidFill>
                <a:latin typeface="宋体" panose="02010600030101010101" pitchFamily="2" charset="-122"/>
                <a:ea typeface="宋体" panose="02010600030101010101" pitchFamily="2" charset="-122"/>
              </a:rPr>
              <a:t>最高的抽象级上</a:t>
            </a:r>
            <a:r>
              <a:rPr kumimoji="1" lang="zh-CN" altLang="en-US" sz="2400" dirty="0">
                <a:latin typeface="宋体" panose="02010600030101010101" pitchFamily="2" charset="-122"/>
                <a:ea typeface="宋体" panose="02010600030101010101" pitchFamily="2" charset="-122"/>
              </a:rPr>
              <a:t>，使用问题所处环境的语言以概括性的术语描述解决方案；</a:t>
            </a:r>
            <a:endParaRPr kumimoji="1" lang="en-US" altLang="zh-CN" sz="2400" dirty="0">
              <a:latin typeface="宋体" panose="02010600030101010101" pitchFamily="2" charset="-122"/>
              <a:ea typeface="宋体" panose="02010600030101010101" pitchFamily="2" charset="-122"/>
            </a:endParaRPr>
          </a:p>
          <a:p>
            <a:pPr marL="609600" indent="-254000">
              <a:lnSpc>
                <a:spcPct val="120000"/>
              </a:lnSpc>
              <a:spcAft>
                <a:spcPts val="600"/>
              </a:spcAft>
              <a:buClr>
                <a:schemeClr val="accent2"/>
              </a:buClr>
              <a:buSzPct val="75000"/>
              <a:buFont typeface="Arial" panose="020B0604020202020204" pitchFamily="34" charset="0"/>
              <a:buChar char="•"/>
            </a:pPr>
            <a:r>
              <a:rPr kumimoji="1" lang="zh-CN" altLang="en-US" sz="2400" dirty="0">
                <a:latin typeface="宋体" panose="02010600030101010101" pitchFamily="2" charset="-122"/>
                <a:ea typeface="宋体" panose="02010600030101010101" pitchFamily="2" charset="-122"/>
              </a:rPr>
              <a:t>在</a:t>
            </a:r>
            <a:r>
              <a:rPr kumimoji="1" lang="zh-CN" altLang="en-US" sz="2400" b="1" dirty="0">
                <a:solidFill>
                  <a:srgbClr val="3366FF"/>
                </a:solidFill>
                <a:latin typeface="宋体" panose="02010600030101010101" pitchFamily="2" charset="-122"/>
                <a:ea typeface="宋体" panose="02010600030101010101" pitchFamily="2" charset="-122"/>
              </a:rPr>
              <a:t>较低的抽象级上</a:t>
            </a:r>
            <a:r>
              <a:rPr kumimoji="1" lang="zh-CN" altLang="en-US" sz="2400" dirty="0">
                <a:latin typeface="宋体" panose="02010600030101010101" pitchFamily="2" charset="-122"/>
                <a:ea typeface="宋体" panose="02010600030101010101" pitchFamily="2" charset="-122"/>
              </a:rPr>
              <a:t>，将提供更详细的解决方案说明。</a:t>
            </a:r>
            <a:endParaRPr kumimoji="1" lang="en-US" altLang="zh-CN" sz="2400" dirty="0">
              <a:latin typeface="宋体" panose="02010600030101010101" pitchFamily="2" charset="-122"/>
              <a:ea typeface="宋体" panose="02010600030101010101" pitchFamily="2" charset="-122"/>
            </a:endParaRPr>
          </a:p>
          <a:p>
            <a:pPr marL="609600" indent="-254000">
              <a:lnSpc>
                <a:spcPct val="120000"/>
              </a:lnSpc>
              <a:spcAft>
                <a:spcPts val="600"/>
              </a:spcAft>
              <a:buClr>
                <a:schemeClr val="accent2"/>
              </a:buClr>
              <a:buSzPct val="75000"/>
              <a:buFont typeface="Arial" panose="020B0604020202020204" pitchFamily="34" charset="0"/>
              <a:buChar char="•"/>
            </a:pPr>
            <a:r>
              <a:rPr kumimoji="1" lang="zh-CN" altLang="en-US" sz="2400" dirty="0">
                <a:latin typeface="宋体" panose="02010600030101010101" pitchFamily="2" charset="-122"/>
                <a:ea typeface="宋体" panose="02010600030101010101" pitchFamily="2" charset="-122"/>
              </a:rPr>
              <a:t>在不同的抽象级间移动时，可以创建</a:t>
            </a:r>
            <a:r>
              <a:rPr kumimoji="1" lang="zh-CN" altLang="en-US" sz="2400" b="1" dirty="0">
                <a:solidFill>
                  <a:srgbClr val="3366FF"/>
                </a:solidFill>
                <a:latin typeface="宋体" panose="02010600030101010101" pitchFamily="2" charset="-122"/>
                <a:ea typeface="宋体" panose="02010600030101010101" pitchFamily="2" charset="-122"/>
              </a:rPr>
              <a:t>过程抽象</a:t>
            </a:r>
            <a:r>
              <a:rPr kumimoji="1" lang="zh-CN" altLang="en-US" sz="2400" dirty="0">
                <a:latin typeface="宋体" panose="02010600030101010101" pitchFamily="2" charset="-122"/>
                <a:ea typeface="宋体" panose="02010600030101010101" pitchFamily="2" charset="-122"/>
              </a:rPr>
              <a:t>（如开门的过程）和</a:t>
            </a:r>
            <a:r>
              <a:rPr kumimoji="1" lang="zh-CN" altLang="en-US" sz="2400" b="1" dirty="0">
                <a:solidFill>
                  <a:srgbClr val="3366FF"/>
                </a:solidFill>
                <a:latin typeface="宋体" panose="02010600030101010101" pitchFamily="2" charset="-122"/>
                <a:ea typeface="宋体" panose="02010600030101010101" pitchFamily="2" charset="-122"/>
              </a:rPr>
              <a:t>数据抽象</a:t>
            </a:r>
            <a:r>
              <a:rPr kumimoji="1" lang="zh-CN" altLang="en-US" sz="2400" dirty="0">
                <a:latin typeface="宋体" panose="02010600030101010101" pitchFamily="2" charset="-122"/>
                <a:ea typeface="宋体" panose="02010600030101010101" pitchFamily="2" charset="-122"/>
              </a:rPr>
              <a:t>（门的属性），过程抽象</a:t>
            </a:r>
            <a:r>
              <a:rPr kumimoji="1" lang="zh-CN" altLang="en-US" sz="2400" b="1" dirty="0">
                <a:solidFill>
                  <a:srgbClr val="FF0000"/>
                </a:solidFill>
                <a:latin typeface="宋体" panose="02010600030101010101" pitchFamily="2" charset="-122"/>
                <a:ea typeface="宋体" panose="02010600030101010101" pitchFamily="2" charset="-122"/>
              </a:rPr>
              <a:t>开</a:t>
            </a:r>
            <a:r>
              <a:rPr kumimoji="1" lang="zh-CN" altLang="en-US" sz="2400" dirty="0">
                <a:latin typeface="宋体" panose="02010600030101010101" pitchFamily="2" charset="-122"/>
                <a:ea typeface="宋体" panose="02010600030101010101" pitchFamily="2" charset="-122"/>
              </a:rPr>
              <a:t>将利用数据抽象</a:t>
            </a:r>
            <a:r>
              <a:rPr kumimoji="1" lang="zh-CN" altLang="en-US" sz="2400" b="1" dirty="0">
                <a:solidFill>
                  <a:srgbClr val="FF0000"/>
                </a:solidFill>
                <a:latin typeface="宋体" panose="02010600030101010101" pitchFamily="2" charset="-122"/>
                <a:ea typeface="宋体" panose="02010600030101010101" pitchFamily="2" charset="-122"/>
              </a:rPr>
              <a:t>门</a:t>
            </a:r>
            <a:r>
              <a:rPr kumimoji="1" lang="zh-CN" altLang="en-US" sz="2400" dirty="0">
                <a:latin typeface="宋体" panose="02010600030101010101" pitchFamily="2" charset="-122"/>
                <a:ea typeface="宋体" panose="02010600030101010101" pitchFamily="2" charset="-122"/>
              </a:rPr>
              <a:t>的属性中所包含的信息。</a:t>
            </a:r>
            <a:endParaRPr kumimoji="1" lang="zh-CN" altLang="en-US" sz="24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457200" y="1428736"/>
            <a:ext cx="8229600" cy="4757758"/>
          </a:xfrm>
        </p:spPr>
        <p:txBody>
          <a:bodyPr/>
          <a:lstStyle/>
          <a:p>
            <a:pPr marL="609600" indent="-609600" eaLnBrk="1" hangingPunct="1">
              <a:lnSpc>
                <a:spcPct val="120000"/>
              </a:lnSpc>
              <a:buFontTx/>
              <a:buNone/>
            </a:pPr>
            <a:r>
              <a:rPr kumimoji="1" lang="en-US" altLang="zh-CN" sz="2800" b="1" dirty="0">
                <a:solidFill>
                  <a:srgbClr val="C00000"/>
                </a:solidFill>
                <a:latin typeface="宋体" panose="02010600030101010101" pitchFamily="2" charset="-122"/>
                <a:ea typeface="宋体" panose="02010600030101010101" pitchFamily="2" charset="-122"/>
              </a:rPr>
              <a:t>(2) </a:t>
            </a:r>
            <a:r>
              <a:rPr kumimoji="1" lang="zh-CN" altLang="en-US" sz="2800" b="1" dirty="0">
                <a:solidFill>
                  <a:srgbClr val="C00000"/>
                </a:solidFill>
                <a:latin typeface="宋体" panose="02010600030101010101" pitchFamily="2" charset="-122"/>
                <a:ea typeface="宋体" panose="02010600030101010101" pitchFamily="2" charset="-122"/>
              </a:rPr>
              <a:t>抽象</a:t>
            </a:r>
            <a:endParaRPr kumimoji="1" lang="zh-CN" altLang="en-US" sz="2800" b="1" dirty="0">
              <a:solidFill>
                <a:srgbClr val="C00000"/>
              </a:solidFill>
              <a:latin typeface="宋体" panose="02010600030101010101" pitchFamily="2" charset="-122"/>
              <a:ea typeface="宋体" panose="02010600030101010101" pitchFamily="2" charset="-122"/>
            </a:endParaRPr>
          </a:p>
          <a:p>
            <a:pPr marL="609600" indent="-254000">
              <a:lnSpc>
                <a:spcPct val="120000"/>
              </a:lnSpc>
              <a:spcAft>
                <a:spcPts val="600"/>
              </a:spcAft>
              <a:buClr>
                <a:schemeClr val="accent2"/>
              </a:buClr>
              <a:buSzPct val="75000"/>
              <a:buFont typeface="Arial" panose="020B0604020202020204" pitchFamily="34" charset="0"/>
              <a:buChar char="•"/>
            </a:pPr>
            <a:r>
              <a:rPr kumimoji="1" lang="zh-CN" altLang="en-US" sz="2400" b="1" dirty="0">
                <a:solidFill>
                  <a:srgbClr val="3366FF"/>
                </a:solidFill>
                <a:latin typeface="宋体" panose="02010600030101010101" pitchFamily="2" charset="-122"/>
                <a:ea typeface="宋体" panose="02010600030101010101" pitchFamily="2" charset="-122"/>
              </a:rPr>
              <a:t>面向对象方法不仅支持过程抽象，也支持数据抽象。</a:t>
            </a:r>
            <a:r>
              <a:rPr kumimoji="1" lang="zh-CN" altLang="en-US" sz="2400" b="1" dirty="0">
                <a:solidFill>
                  <a:srgbClr val="C00000"/>
                </a:solidFill>
                <a:latin typeface="宋体" panose="02010600030101010101" pitchFamily="2" charset="-122"/>
                <a:ea typeface="宋体" panose="02010600030101010101" pitchFamily="2" charset="-122"/>
              </a:rPr>
              <a:t>类就是一种抽象数据类型</a:t>
            </a:r>
            <a:r>
              <a:rPr kumimoji="1" lang="zh-CN" altLang="en-US" sz="2400" dirty="0">
                <a:latin typeface="宋体" panose="02010600030101010101" pitchFamily="2" charset="-122"/>
                <a:ea typeface="宋体" panose="02010600030101010101" pitchFamily="2" charset="-122"/>
              </a:rPr>
              <a:t>，可以将类的抽象分为规格说明抽象及参数化抽象。</a:t>
            </a:r>
            <a:endParaRPr kumimoji="1" lang="zh-CN" altLang="en-US" sz="2400" dirty="0">
              <a:latin typeface="宋体" panose="02010600030101010101" pitchFamily="2" charset="-122"/>
              <a:ea typeface="宋体" panose="02010600030101010101" pitchFamily="2" charset="-122"/>
            </a:endParaRPr>
          </a:p>
          <a:p>
            <a:pPr marL="609600" indent="-254000">
              <a:lnSpc>
                <a:spcPct val="120000"/>
              </a:lnSpc>
              <a:spcAft>
                <a:spcPts val="600"/>
              </a:spcAft>
              <a:buClr>
                <a:schemeClr val="accent2"/>
              </a:buClr>
              <a:buSzPct val="75000"/>
              <a:buFont typeface="Arial" panose="020B0604020202020204" pitchFamily="34" charset="0"/>
              <a:buChar char="•"/>
            </a:pPr>
            <a:r>
              <a:rPr kumimoji="1" lang="zh-CN" altLang="en-US" sz="2400" b="1" dirty="0">
                <a:solidFill>
                  <a:srgbClr val="3366FF"/>
                </a:solidFill>
                <a:latin typeface="宋体" panose="02010600030101010101" pitchFamily="2" charset="-122"/>
                <a:ea typeface="宋体" panose="02010600030101010101" pitchFamily="2" charset="-122"/>
              </a:rPr>
              <a:t>规格说明抽象</a:t>
            </a:r>
            <a:r>
              <a:rPr kumimoji="1" lang="zh-CN" altLang="en-US" sz="2400" dirty="0">
                <a:latin typeface="宋体" panose="02010600030101010101" pitchFamily="2" charset="-122"/>
                <a:ea typeface="宋体" panose="02010600030101010101" pitchFamily="2" charset="-122"/>
              </a:rPr>
              <a:t>（即类的规格说明），也就是</a:t>
            </a:r>
            <a:r>
              <a:rPr kumimoji="1" lang="zh-CN" altLang="en-US" sz="2400" b="1" dirty="0">
                <a:solidFill>
                  <a:srgbClr val="00B050"/>
                </a:solidFill>
                <a:latin typeface="宋体" panose="02010600030101010101" pitchFamily="2" charset="-122"/>
                <a:ea typeface="宋体" panose="02010600030101010101" pitchFamily="2" charset="-122"/>
              </a:rPr>
              <a:t>类对外开放的公共接口，即协议</a:t>
            </a:r>
            <a:r>
              <a:rPr kumimoji="1" lang="zh-CN" altLang="en-US" sz="2400" dirty="0">
                <a:latin typeface="宋体" panose="02010600030101010101" pitchFamily="2" charset="-122"/>
                <a:ea typeface="宋体" panose="02010600030101010101" pitchFamily="2" charset="-122"/>
              </a:rPr>
              <a:t>。这种接口规定了外部可以使用的服务，</a:t>
            </a:r>
            <a:r>
              <a:rPr kumimoji="1" lang="zh-CN" altLang="en-US" sz="2400" u="sng" dirty="0">
                <a:latin typeface="宋体" panose="02010600030101010101" pitchFamily="2" charset="-122"/>
                <a:ea typeface="宋体" panose="02010600030101010101" pitchFamily="2" charset="-122"/>
              </a:rPr>
              <a:t>使用者无需知道这些服务的具体实现算法</a:t>
            </a:r>
            <a:r>
              <a:rPr kumimoji="1" lang="zh-CN" altLang="en-US" sz="2400" dirty="0">
                <a:latin typeface="宋体" panose="02010600030101010101" pitchFamily="2" charset="-122"/>
                <a:ea typeface="宋体" panose="02010600030101010101" pitchFamily="2" charset="-122"/>
              </a:rPr>
              <a:t>。</a:t>
            </a:r>
            <a:endParaRPr kumimoji="1" lang="zh-CN" altLang="en-US" sz="2400" dirty="0">
              <a:latin typeface="宋体" panose="02010600030101010101" pitchFamily="2" charset="-122"/>
              <a:ea typeface="宋体" panose="02010600030101010101" pitchFamily="2" charset="-122"/>
            </a:endParaRPr>
          </a:p>
          <a:p>
            <a:pPr marL="609600" indent="-254000" eaLnBrk="1" hangingPunct="1">
              <a:lnSpc>
                <a:spcPct val="120000"/>
              </a:lnSpc>
              <a:spcAft>
                <a:spcPts val="600"/>
              </a:spcAft>
              <a:buClr>
                <a:schemeClr val="accent2"/>
              </a:buClr>
              <a:buSzPct val="75000"/>
              <a:buFont typeface="Arial" panose="020B0604020202020204" pitchFamily="34" charset="0"/>
              <a:buChar char="•"/>
            </a:pPr>
            <a:r>
              <a:rPr kumimoji="1" lang="zh-CN" altLang="en-US" sz="2400" b="1" dirty="0">
                <a:solidFill>
                  <a:srgbClr val="3366FF"/>
                </a:solidFill>
                <a:latin typeface="宋体" panose="02010600030101010101" pitchFamily="2" charset="-122"/>
                <a:ea typeface="宋体" panose="02010600030101010101" pitchFamily="2" charset="-122"/>
              </a:rPr>
              <a:t>参数化抽象，</a:t>
            </a:r>
            <a:r>
              <a:rPr kumimoji="1" lang="zh-CN" altLang="en-US" sz="2400" dirty="0">
                <a:latin typeface="宋体" panose="02010600030101010101" pitchFamily="2" charset="-122"/>
                <a:ea typeface="宋体" panose="02010600030101010101" pitchFamily="2" charset="-122"/>
              </a:rPr>
              <a:t>是指当描述类的规格说明时并不具体指定所要操作的数据类型，而是将数据类型作为参数，例如：</a:t>
            </a:r>
            <a:r>
              <a:rPr kumimoji="1" lang="en-US" altLang="zh-CN" sz="2400" b="1" dirty="0">
                <a:solidFill>
                  <a:srgbClr val="00B050"/>
                </a:solidFill>
                <a:latin typeface="宋体" panose="02010600030101010101" pitchFamily="2" charset="-122"/>
                <a:ea typeface="宋体" panose="02010600030101010101" pitchFamily="2" charset="-122"/>
              </a:rPr>
              <a:t>C++</a:t>
            </a:r>
            <a:r>
              <a:rPr kumimoji="1" lang="zh-CN" altLang="en-US" sz="2400" b="1" dirty="0">
                <a:solidFill>
                  <a:srgbClr val="00B050"/>
                </a:solidFill>
                <a:latin typeface="宋体" panose="02010600030101010101" pitchFamily="2" charset="-122"/>
                <a:ea typeface="宋体" panose="02010600030101010101" pitchFamily="2" charset="-122"/>
              </a:rPr>
              <a:t>中的“模板”机制 </a:t>
            </a:r>
            <a:endParaRPr kumimoji="1" lang="zh-CN" altLang="en-US" sz="2400" b="1" dirty="0">
              <a:solidFill>
                <a:srgbClr val="00B050"/>
              </a:solidFill>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285720" y="1428736"/>
            <a:ext cx="8429684" cy="5143536"/>
          </a:xfrm>
        </p:spPr>
        <p:txBody>
          <a:bodyPr/>
          <a:lstStyle/>
          <a:p>
            <a:pPr eaLnBrk="1" hangingPunct="1">
              <a:lnSpc>
                <a:spcPct val="120000"/>
              </a:lnSpc>
              <a:spcBef>
                <a:spcPts val="1200"/>
              </a:spcBef>
              <a:spcAft>
                <a:spcPts val="600"/>
              </a:spcAft>
              <a:buFontTx/>
              <a:buNone/>
            </a:pPr>
            <a:r>
              <a:rPr kumimoji="1" lang="en-US" altLang="zh-CN" sz="2800" b="1" dirty="0">
                <a:solidFill>
                  <a:srgbClr val="C00000"/>
                </a:solidFill>
                <a:latin typeface="宋体" panose="02010600030101010101" pitchFamily="2" charset="-122"/>
                <a:ea typeface="宋体" panose="02010600030101010101" pitchFamily="2" charset="-122"/>
              </a:rPr>
              <a:t>(3)</a:t>
            </a:r>
            <a:r>
              <a:rPr kumimoji="1" lang="zh-CN" altLang="en-US" sz="2800" b="1" dirty="0">
                <a:solidFill>
                  <a:srgbClr val="C00000"/>
                </a:solidFill>
                <a:latin typeface="宋体" panose="02010600030101010101" pitchFamily="2" charset="-122"/>
                <a:ea typeface="宋体" panose="02010600030101010101" pitchFamily="2" charset="-122"/>
              </a:rPr>
              <a:t>信息隐藏</a:t>
            </a:r>
            <a:endParaRPr kumimoji="1" lang="zh-CN" altLang="en-US" sz="2800" b="1" dirty="0">
              <a:solidFill>
                <a:srgbClr val="C00000"/>
              </a:solidFill>
              <a:latin typeface="宋体" panose="02010600030101010101" pitchFamily="2" charset="-122"/>
              <a:ea typeface="宋体" panose="02010600030101010101" pitchFamily="2" charset="-122"/>
            </a:endParaRPr>
          </a:p>
          <a:p>
            <a:pPr marL="535305" indent="-250825">
              <a:lnSpc>
                <a:spcPct val="120000"/>
              </a:lnSpc>
              <a:spcBef>
                <a:spcPts val="1200"/>
              </a:spcBef>
              <a:spcAft>
                <a:spcPts val="600"/>
              </a:spcAft>
              <a:buClr>
                <a:schemeClr val="accent2"/>
              </a:buClr>
              <a:buSzPct val="75000"/>
              <a:buFont typeface="Arial" panose="020B0604020202020204" pitchFamily="34" charset="0"/>
              <a:buChar char="•"/>
            </a:pPr>
            <a:r>
              <a:rPr kumimoji="1" lang="zh-CN" altLang="en-US" sz="2400" b="1" dirty="0">
                <a:solidFill>
                  <a:srgbClr val="C00000"/>
                </a:solidFill>
                <a:latin typeface="宋体" panose="02010600030101010101" pitchFamily="2" charset="-122"/>
                <a:ea typeface="宋体" panose="02010600030101010101" pitchFamily="2" charset="-122"/>
              </a:rPr>
              <a:t>信息隐藏的基本含义</a:t>
            </a:r>
            <a:r>
              <a:rPr kumimoji="1" lang="zh-CN" altLang="en-US" sz="2400" dirty="0">
                <a:latin typeface="宋体" panose="02010600030101010101" pitchFamily="2" charset="-122"/>
                <a:ea typeface="宋体" panose="02010600030101010101" pitchFamily="2" charset="-122"/>
              </a:rPr>
              <a:t>：建议模块应该具有的特征是</a:t>
            </a:r>
            <a:r>
              <a:rPr kumimoji="1" lang="zh-CN" altLang="en-US" sz="2400" b="1" dirty="0">
                <a:solidFill>
                  <a:srgbClr val="3366FF"/>
                </a:solidFill>
                <a:latin typeface="宋体" panose="02010600030101010101" pitchFamily="2" charset="-122"/>
                <a:ea typeface="宋体" panose="02010600030101010101" pitchFamily="2" charset="-122"/>
              </a:rPr>
              <a:t>每个模块对其他所有模块都隐藏自己的设计决策，</a:t>
            </a:r>
            <a:r>
              <a:rPr kumimoji="1" lang="zh-CN" altLang="en-US" sz="2400" dirty="0">
                <a:latin typeface="宋体" panose="02010600030101010101" pitchFamily="2" charset="-122"/>
                <a:ea typeface="宋体" panose="02010600030101010101" pitchFamily="2" charset="-122"/>
              </a:rPr>
              <a:t>即模块应该详细说明且精心设计以求模块中包含的信息（算法和数据）不被不需要这些信息的其他模块访问；</a:t>
            </a:r>
            <a:endParaRPr kumimoji="1" lang="en-US" altLang="zh-CN" sz="2400" dirty="0">
              <a:latin typeface="宋体" panose="02010600030101010101" pitchFamily="2" charset="-122"/>
              <a:ea typeface="宋体" panose="02010600030101010101" pitchFamily="2" charset="-122"/>
            </a:endParaRPr>
          </a:p>
          <a:p>
            <a:pPr marL="535305" indent="-250825">
              <a:lnSpc>
                <a:spcPct val="120000"/>
              </a:lnSpc>
              <a:spcBef>
                <a:spcPts val="1200"/>
              </a:spcBef>
              <a:spcAft>
                <a:spcPts val="600"/>
              </a:spcAft>
              <a:buClr>
                <a:schemeClr val="accent2"/>
              </a:buClr>
              <a:buSzPct val="75000"/>
              <a:buFont typeface="Arial" panose="020B0604020202020204" pitchFamily="34" charset="0"/>
              <a:buChar char="•"/>
            </a:pPr>
            <a:r>
              <a:rPr kumimoji="1" lang="zh-CN" altLang="en-US" sz="2400" dirty="0">
                <a:latin typeface="宋体" panose="02010600030101010101" pitchFamily="2" charset="-122"/>
                <a:ea typeface="宋体" panose="02010600030101010101" pitchFamily="2" charset="-122"/>
              </a:rPr>
              <a:t>隐藏意味着</a:t>
            </a:r>
            <a:r>
              <a:rPr kumimoji="1" lang="zh-CN" altLang="en-US" sz="2400" b="1" dirty="0">
                <a:solidFill>
                  <a:srgbClr val="3366FF"/>
                </a:solidFill>
                <a:latin typeface="宋体" panose="02010600030101010101" pitchFamily="2" charset="-122"/>
                <a:ea typeface="宋体" panose="02010600030101010101" pitchFamily="2" charset="-122"/>
              </a:rPr>
              <a:t>通过定义一系列独立的模块可以得到有效的模块化</a:t>
            </a:r>
            <a:r>
              <a:rPr kumimoji="1" lang="zh-CN" altLang="en-US" sz="2400" dirty="0">
                <a:latin typeface="宋体" panose="02010600030101010101" pitchFamily="2" charset="-122"/>
                <a:ea typeface="宋体" panose="02010600030101010101" pitchFamily="2" charset="-122"/>
              </a:rPr>
              <a:t>，独立模块之间只交流实现软件功能所必须的那些信息；</a:t>
            </a:r>
            <a:endParaRPr kumimoji="1" lang="en-US" altLang="zh-CN" sz="24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113667" name="Rectangle 3"/>
          <p:cNvSpPr>
            <a:spLocks noGrp="1" noChangeArrowheads="1"/>
          </p:cNvSpPr>
          <p:nvPr>
            <p:ph type="body" idx="1"/>
          </p:nvPr>
        </p:nvSpPr>
        <p:spPr>
          <a:xfrm>
            <a:off x="457200" y="1474805"/>
            <a:ext cx="8229600" cy="4740277"/>
          </a:xfrm>
        </p:spPr>
        <p:txBody>
          <a:bodyPr/>
          <a:lstStyle/>
          <a:p>
            <a:pPr marL="571500" indent="-571500" eaLnBrk="1" hangingPunct="1">
              <a:buFont typeface="+mj-lt"/>
              <a:buAutoNum type="romanUcPeriod"/>
              <a:defRPr/>
            </a:pPr>
            <a:r>
              <a:rPr lang="zh-CN" altLang="en-US" b="1" dirty="0">
                <a:solidFill>
                  <a:srgbClr val="CC0000"/>
                </a:solidFill>
                <a:ea typeface="宋体" panose="02010600030101010101" pitchFamily="2" charset="-122"/>
              </a:rPr>
              <a:t>软件定义时期</a:t>
            </a:r>
            <a:endParaRPr lang="en-US" altLang="zh-CN" b="1" dirty="0">
              <a:solidFill>
                <a:srgbClr val="CC0000"/>
              </a:solidFill>
              <a:ea typeface="宋体" panose="02010600030101010101" pitchFamily="2" charset="-122"/>
            </a:endParaRPr>
          </a:p>
          <a:p>
            <a:pPr marL="571500" indent="-571500" eaLnBrk="1" hangingPunct="1">
              <a:buNone/>
              <a:defRPr/>
            </a:pPr>
            <a:endParaRPr lang="zh-CN" altLang="en-US" sz="1200" b="1" dirty="0">
              <a:solidFill>
                <a:srgbClr val="CC0000"/>
              </a:solidFill>
              <a:ea typeface="宋体" panose="02010600030101010101" pitchFamily="2" charset="-122"/>
            </a:endParaRPr>
          </a:p>
          <a:p>
            <a:pPr marL="713105" indent="-440055" eaLnBrk="1" hangingPunct="1">
              <a:lnSpc>
                <a:spcPct val="150000"/>
              </a:lnSpc>
              <a:buClr>
                <a:schemeClr val="hlink"/>
              </a:buClr>
              <a:buSzPct val="50000"/>
              <a:buFont typeface="Monotype Sorts" pitchFamily="2" charset="2"/>
              <a:buChar char="n"/>
              <a:defRPr/>
            </a:pPr>
            <a:r>
              <a:rPr lang="zh-CN" altLang="en-US" sz="2800" b="1" dirty="0">
                <a:ea typeface="仿宋_GB2312" pitchFamily="49" charset="-122"/>
              </a:rPr>
              <a:t>确定总</a:t>
            </a:r>
            <a:r>
              <a:rPr lang="zh-CN" altLang="en-US" sz="2800" b="1" dirty="0">
                <a:effectLst>
                  <a:outerShdw blurRad="38100" dist="38100" dir="2700000" algn="tl">
                    <a:srgbClr val="000000">
                      <a:alpha val="43137"/>
                    </a:srgbClr>
                  </a:outerShdw>
                </a:effectLst>
                <a:ea typeface="仿宋_GB2312" pitchFamily="49" charset="-122"/>
              </a:rPr>
              <a:t>目标</a:t>
            </a:r>
            <a:r>
              <a:rPr lang="zh-CN" altLang="en-US" sz="2800" b="1" dirty="0">
                <a:ea typeface="仿宋_GB2312" pitchFamily="49" charset="-122"/>
              </a:rPr>
              <a:t>和</a:t>
            </a:r>
            <a:r>
              <a:rPr lang="zh-CN" altLang="en-US" sz="2800" b="1" dirty="0">
                <a:effectLst>
                  <a:outerShdw blurRad="38100" dist="38100" dir="2700000" algn="tl">
                    <a:srgbClr val="000000">
                      <a:alpha val="43137"/>
                    </a:srgbClr>
                  </a:outerShdw>
                </a:effectLst>
                <a:ea typeface="仿宋_GB2312" pitchFamily="49" charset="-122"/>
              </a:rPr>
              <a:t>可行性</a:t>
            </a:r>
            <a:endParaRPr lang="zh-CN" altLang="en-US" sz="2800" b="1" dirty="0">
              <a:ea typeface="仿宋_GB2312" pitchFamily="49" charset="-122"/>
            </a:endParaRPr>
          </a:p>
          <a:p>
            <a:pPr marL="713105" indent="-440055" eaLnBrk="1" hangingPunct="1">
              <a:lnSpc>
                <a:spcPct val="150000"/>
              </a:lnSpc>
              <a:buClr>
                <a:schemeClr val="hlink"/>
              </a:buClr>
              <a:buSzPct val="50000"/>
              <a:buFont typeface="Monotype Sorts" pitchFamily="2" charset="2"/>
              <a:buChar char="n"/>
              <a:defRPr/>
            </a:pPr>
            <a:r>
              <a:rPr lang="zh-CN" altLang="en-US" sz="2800" b="1" dirty="0">
                <a:ea typeface="仿宋_GB2312" pitchFamily="49" charset="-122"/>
              </a:rPr>
              <a:t>导出</a:t>
            </a:r>
            <a:r>
              <a:rPr lang="zh-CN" altLang="en-US" sz="2800" b="1" dirty="0">
                <a:effectLst>
                  <a:outerShdw blurRad="38100" dist="38100" dir="2700000" algn="tl">
                    <a:srgbClr val="000000">
                      <a:alpha val="43137"/>
                    </a:srgbClr>
                  </a:outerShdw>
                </a:effectLst>
                <a:ea typeface="仿宋_GB2312" pitchFamily="49" charset="-122"/>
              </a:rPr>
              <a:t>策略</a:t>
            </a:r>
            <a:r>
              <a:rPr lang="zh-CN" altLang="en-US" sz="2800" b="1" dirty="0">
                <a:ea typeface="仿宋_GB2312" pitchFamily="49" charset="-122"/>
              </a:rPr>
              <a:t>和</a:t>
            </a:r>
            <a:r>
              <a:rPr lang="zh-CN" altLang="en-US" sz="2800" b="1" dirty="0">
                <a:effectLst>
                  <a:outerShdw blurRad="38100" dist="38100" dir="2700000" algn="tl">
                    <a:srgbClr val="000000">
                      <a:alpha val="43137"/>
                    </a:srgbClr>
                  </a:outerShdw>
                </a:effectLst>
                <a:ea typeface="仿宋_GB2312" pitchFamily="49" charset="-122"/>
              </a:rPr>
              <a:t>系统功能</a:t>
            </a:r>
            <a:endParaRPr lang="zh-CN" altLang="en-US" sz="2800" b="1" dirty="0">
              <a:ea typeface="仿宋_GB2312" pitchFamily="49" charset="-122"/>
            </a:endParaRPr>
          </a:p>
          <a:p>
            <a:pPr marL="713105" indent="-440055" eaLnBrk="1" hangingPunct="1">
              <a:lnSpc>
                <a:spcPct val="150000"/>
              </a:lnSpc>
              <a:buClr>
                <a:schemeClr val="hlink"/>
              </a:buClr>
              <a:buSzPct val="50000"/>
              <a:buFont typeface="Monotype Sorts" pitchFamily="2" charset="2"/>
              <a:buChar char="n"/>
              <a:defRPr/>
            </a:pPr>
            <a:r>
              <a:rPr lang="zh-CN" altLang="en-US" sz="2800" b="1" dirty="0">
                <a:ea typeface="仿宋_GB2312" pitchFamily="49" charset="-122"/>
              </a:rPr>
              <a:t>估计</a:t>
            </a:r>
            <a:r>
              <a:rPr lang="zh-CN" altLang="en-US" sz="2800" b="1" dirty="0">
                <a:effectLst>
                  <a:outerShdw blurRad="38100" dist="38100" dir="2700000" algn="tl">
                    <a:srgbClr val="000000">
                      <a:alpha val="43137"/>
                    </a:srgbClr>
                  </a:outerShdw>
                </a:effectLst>
                <a:ea typeface="仿宋_GB2312" pitchFamily="49" charset="-122"/>
              </a:rPr>
              <a:t>资源</a:t>
            </a:r>
            <a:r>
              <a:rPr lang="zh-CN" altLang="en-US" sz="2800" b="1" dirty="0">
                <a:ea typeface="仿宋_GB2312" pitchFamily="49" charset="-122"/>
              </a:rPr>
              <a:t>和</a:t>
            </a:r>
            <a:r>
              <a:rPr lang="zh-CN" altLang="en-US" sz="2800" b="1" dirty="0">
                <a:effectLst>
                  <a:outerShdw blurRad="38100" dist="38100" dir="2700000" algn="tl">
                    <a:srgbClr val="000000">
                      <a:alpha val="43137"/>
                    </a:srgbClr>
                  </a:outerShdw>
                </a:effectLst>
                <a:ea typeface="仿宋_GB2312" pitchFamily="49" charset="-122"/>
              </a:rPr>
              <a:t>成本</a:t>
            </a:r>
            <a:endParaRPr lang="zh-CN" altLang="en-US" sz="2800" b="1" dirty="0">
              <a:ea typeface="仿宋_GB2312" pitchFamily="49" charset="-122"/>
            </a:endParaRPr>
          </a:p>
          <a:p>
            <a:pPr marL="713105" indent="-440055" eaLnBrk="1" hangingPunct="1">
              <a:lnSpc>
                <a:spcPct val="150000"/>
              </a:lnSpc>
              <a:buClr>
                <a:schemeClr val="hlink"/>
              </a:buClr>
              <a:buSzPct val="50000"/>
              <a:buFont typeface="Monotype Sorts" pitchFamily="2" charset="2"/>
              <a:buChar char="n"/>
              <a:defRPr/>
            </a:pPr>
            <a:r>
              <a:rPr lang="zh-CN" altLang="en-US" sz="2800" b="1" dirty="0">
                <a:ea typeface="仿宋_GB2312" pitchFamily="49" charset="-122"/>
              </a:rPr>
              <a:t>制定工程</a:t>
            </a:r>
            <a:r>
              <a:rPr lang="zh-CN" altLang="en-US" sz="2800" b="1" dirty="0">
                <a:effectLst>
                  <a:outerShdw blurRad="38100" dist="38100" dir="2700000" algn="tl">
                    <a:srgbClr val="000000">
                      <a:alpha val="43137"/>
                    </a:srgbClr>
                  </a:outerShdw>
                </a:effectLst>
                <a:ea typeface="仿宋_GB2312" pitchFamily="49" charset="-122"/>
              </a:rPr>
              <a:t>进度表</a:t>
            </a:r>
            <a:endParaRPr lang="zh-CN" altLang="en-US" sz="2800" b="1" dirty="0">
              <a:effectLst>
                <a:outerShdw blurRad="38100" dist="38100" dir="2700000" algn="tl">
                  <a:srgbClr val="000000">
                    <a:alpha val="43137"/>
                  </a:srgbClr>
                </a:outerShdw>
              </a:effectLst>
              <a:ea typeface="仿宋_GB2312" pitchFamily="49" charset="-122"/>
            </a:endParaRPr>
          </a:p>
          <a:p>
            <a:pPr eaLnBrk="1" hangingPunct="1">
              <a:buClr>
                <a:schemeClr val="hlink"/>
              </a:buClr>
              <a:buSzPct val="50000"/>
              <a:buFontTx/>
              <a:buNone/>
              <a:defRPr/>
            </a:pPr>
            <a:endParaRPr lang="zh-CN" altLang="en-US" sz="2800" b="1" dirty="0">
              <a:effectLst>
                <a:outerShdw blurRad="38100" dist="38100" dir="2700000" algn="tl">
                  <a:srgbClr val="C0C0C0"/>
                </a:outerShdw>
              </a:effectLst>
              <a:latin typeface="Arial" panose="020B0604020202020204" pitchFamily="34" charset="0"/>
              <a:ea typeface="仿宋_GB2312" pitchFamily="49" charset="-122"/>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285720" y="1428736"/>
            <a:ext cx="8429684" cy="5143536"/>
          </a:xfrm>
        </p:spPr>
        <p:txBody>
          <a:bodyPr/>
          <a:lstStyle/>
          <a:p>
            <a:pPr eaLnBrk="1" hangingPunct="1">
              <a:lnSpc>
                <a:spcPct val="120000"/>
              </a:lnSpc>
              <a:buFontTx/>
              <a:buNone/>
            </a:pPr>
            <a:r>
              <a:rPr kumimoji="1" lang="en-US" altLang="zh-CN" sz="2800" b="1" dirty="0">
                <a:solidFill>
                  <a:srgbClr val="C00000"/>
                </a:solidFill>
                <a:latin typeface="宋体" panose="02010600030101010101" pitchFamily="2" charset="-122"/>
                <a:ea typeface="宋体" panose="02010600030101010101" pitchFamily="2" charset="-122"/>
              </a:rPr>
              <a:t>(3)</a:t>
            </a:r>
            <a:r>
              <a:rPr kumimoji="1" lang="zh-CN" altLang="en-US" sz="2800" b="1" dirty="0">
                <a:solidFill>
                  <a:srgbClr val="C00000"/>
                </a:solidFill>
                <a:latin typeface="宋体" panose="02010600030101010101" pitchFamily="2" charset="-122"/>
                <a:ea typeface="宋体" panose="02010600030101010101" pitchFamily="2" charset="-122"/>
              </a:rPr>
              <a:t>信息隐藏</a:t>
            </a:r>
            <a:endParaRPr kumimoji="1" lang="zh-CN" altLang="en-US" sz="2800" b="1" dirty="0">
              <a:solidFill>
                <a:srgbClr val="C00000"/>
              </a:solidFill>
              <a:latin typeface="宋体" panose="02010600030101010101" pitchFamily="2" charset="-122"/>
              <a:ea typeface="宋体" panose="02010600030101010101" pitchFamily="2" charset="-122"/>
            </a:endParaRPr>
          </a:p>
          <a:p>
            <a:pPr marL="535305" indent="-250825">
              <a:lnSpc>
                <a:spcPct val="120000"/>
              </a:lnSpc>
              <a:buClr>
                <a:schemeClr val="accent2"/>
              </a:buClr>
              <a:buSzPct val="75000"/>
              <a:buFont typeface="Arial" panose="020B0604020202020204" pitchFamily="34" charset="0"/>
              <a:buChar char="•"/>
            </a:pPr>
            <a:r>
              <a:rPr kumimoji="1" lang="zh-CN" altLang="en-US" sz="2400" b="1" dirty="0">
                <a:solidFill>
                  <a:srgbClr val="C00000"/>
                </a:solidFill>
                <a:latin typeface="宋体" panose="02010600030101010101" pitchFamily="2" charset="-122"/>
                <a:ea typeface="宋体" panose="02010600030101010101" pitchFamily="2" charset="-122"/>
              </a:rPr>
              <a:t>在面向对象方法中</a:t>
            </a:r>
            <a:r>
              <a:rPr kumimoji="1" lang="zh-CN" altLang="en-US" sz="2400" dirty="0">
                <a:latin typeface="宋体" panose="02010600030101010101" pitchFamily="2" charset="-122"/>
                <a:ea typeface="宋体" panose="02010600030101010101" pitchFamily="2" charset="-122"/>
              </a:rPr>
              <a:t>通过对象的封装性实现信息隐藏。对于类的用户来说，</a:t>
            </a:r>
            <a:r>
              <a:rPr kumimoji="1" lang="zh-CN" altLang="en-US" sz="2400" b="1" dirty="0">
                <a:solidFill>
                  <a:srgbClr val="00B050"/>
                </a:solidFill>
                <a:latin typeface="宋体" panose="02010600030101010101" pitchFamily="2" charset="-122"/>
                <a:ea typeface="宋体" panose="02010600030101010101" pitchFamily="2" charset="-122"/>
              </a:rPr>
              <a:t>属性的表示方法</a:t>
            </a:r>
            <a:r>
              <a:rPr kumimoji="1" lang="zh-CN" altLang="en-US" sz="2400" dirty="0">
                <a:latin typeface="宋体" panose="02010600030101010101" pitchFamily="2" charset="-122"/>
                <a:ea typeface="宋体" panose="02010600030101010101" pitchFamily="2" charset="-122"/>
              </a:rPr>
              <a:t>和</a:t>
            </a:r>
            <a:r>
              <a:rPr kumimoji="1" lang="zh-CN" altLang="en-US" sz="2400" b="1" dirty="0">
                <a:solidFill>
                  <a:srgbClr val="00B050"/>
                </a:solidFill>
                <a:latin typeface="宋体" panose="02010600030101010101" pitchFamily="2" charset="-122"/>
                <a:ea typeface="宋体" panose="02010600030101010101" pitchFamily="2" charset="-122"/>
              </a:rPr>
              <a:t>操作的实现算法</a:t>
            </a:r>
            <a:r>
              <a:rPr kumimoji="1" lang="zh-CN" altLang="en-US" sz="2400" dirty="0">
                <a:solidFill>
                  <a:srgbClr val="3366FF"/>
                </a:solidFill>
                <a:latin typeface="宋体" panose="02010600030101010101" pitchFamily="2" charset="-122"/>
                <a:ea typeface="宋体" panose="02010600030101010101" pitchFamily="2" charset="-122"/>
              </a:rPr>
              <a:t>都应该是隐藏的</a:t>
            </a:r>
            <a:r>
              <a:rPr kumimoji="1" lang="zh-CN" altLang="en-US" sz="2400" dirty="0">
                <a:latin typeface="宋体" panose="02010600030101010101" pitchFamily="2" charset="-122"/>
                <a:ea typeface="宋体" panose="02010600030101010101" pitchFamily="2" charset="-122"/>
              </a:rPr>
              <a:t>。</a:t>
            </a:r>
            <a:endParaRPr kumimoji="1" lang="zh-CN" altLang="en-US" sz="2400" dirty="0">
              <a:latin typeface="宋体" panose="02010600030101010101" pitchFamily="2" charset="-122"/>
              <a:ea typeface="宋体" panose="02010600030101010101" pitchFamily="2" charset="-122"/>
            </a:endParaRPr>
          </a:p>
          <a:p>
            <a:pPr eaLnBrk="1" hangingPunct="1">
              <a:lnSpc>
                <a:spcPct val="120000"/>
              </a:lnSpc>
              <a:buClr>
                <a:schemeClr val="accent2"/>
              </a:buClr>
              <a:buSzPct val="75000"/>
              <a:buNone/>
            </a:pPr>
            <a:endParaRPr kumimoji="1" lang="zh-CN" altLang="en-US" sz="2400" dirty="0">
              <a:latin typeface="宋体" panose="02010600030101010101" pitchFamily="2" charset="-122"/>
              <a:ea typeface="宋体" panose="02010600030101010101" pitchFamily="2" charset="-122"/>
            </a:endParaRPr>
          </a:p>
          <a:p>
            <a:pPr marL="533400" indent="-260350" eaLnBrk="1" hangingPunct="1">
              <a:lnSpc>
                <a:spcPct val="120000"/>
              </a:lnSpc>
              <a:buClr>
                <a:schemeClr val="accent2"/>
              </a:buClr>
              <a:buSzPct val="75000"/>
              <a:buFont typeface="Arial" panose="020B0604020202020204" pitchFamily="34" charset="0"/>
              <a:buChar char="•"/>
            </a:pPr>
            <a:r>
              <a:rPr kumimoji="1" lang="zh-CN" altLang="en-US" sz="2400" b="1" dirty="0">
                <a:solidFill>
                  <a:srgbClr val="3366FF"/>
                </a:solidFill>
                <a:latin typeface="宋体" panose="02010600030101010101" pitchFamily="2" charset="-122"/>
                <a:ea typeface="宋体" panose="02010600030101010101" pitchFamily="2" charset="-122"/>
              </a:rPr>
              <a:t>类的结构分离了接口和实现，从而支持了信息隐藏</a:t>
            </a:r>
            <a:endParaRPr kumimoji="1" lang="en-US" altLang="zh-CN" sz="2400" b="1" dirty="0">
              <a:solidFill>
                <a:srgbClr val="3366FF"/>
              </a:solidFill>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428596" y="1428736"/>
            <a:ext cx="8229600" cy="5143536"/>
          </a:xfrm>
        </p:spPr>
        <p:txBody>
          <a:bodyPr/>
          <a:lstStyle/>
          <a:p>
            <a:pPr>
              <a:buNone/>
            </a:pPr>
            <a:r>
              <a:rPr kumimoji="1" lang="en-US" altLang="zh-CN" sz="2400" b="1" dirty="0">
                <a:solidFill>
                  <a:srgbClr val="C00000"/>
                </a:solidFill>
                <a:latin typeface="宋体" panose="02010600030101010101" pitchFamily="2" charset="-122"/>
                <a:ea typeface="宋体" panose="02010600030101010101" pitchFamily="2" charset="-122"/>
              </a:rPr>
              <a:t>(4) </a:t>
            </a:r>
            <a:r>
              <a:rPr kumimoji="1" lang="zh-CN" altLang="en-US" sz="2400" b="1" dirty="0">
                <a:solidFill>
                  <a:srgbClr val="C00000"/>
                </a:solidFill>
                <a:latin typeface="宋体" panose="02010600030101010101" pitchFamily="2" charset="-122"/>
                <a:ea typeface="宋体" panose="02010600030101010101" pitchFamily="2" charset="-122"/>
              </a:rPr>
              <a:t>弱耦合</a:t>
            </a:r>
            <a:endParaRPr kumimoji="1" lang="zh-CN" altLang="en-US" sz="2400" b="1" dirty="0">
              <a:solidFill>
                <a:srgbClr val="C00000"/>
              </a:solidFill>
              <a:latin typeface="宋体" panose="02010600030101010101" pitchFamily="2" charset="-122"/>
              <a:ea typeface="宋体" panose="02010600030101010101" pitchFamily="2" charset="-122"/>
            </a:endParaRPr>
          </a:p>
          <a:p>
            <a:r>
              <a:rPr lang="zh-CN" altLang="en-US" sz="2400" b="1" dirty="0">
                <a:solidFill>
                  <a:srgbClr val="3366FF"/>
                </a:solidFill>
                <a:latin typeface="宋体" panose="02010600030101010101" pitchFamily="2" charset="-122"/>
                <a:ea typeface="宋体" panose="02010600030101010101" pitchFamily="2" charset="-122"/>
              </a:rPr>
              <a:t>什么是耦合：</a:t>
            </a:r>
            <a:r>
              <a:rPr lang="zh-CN" altLang="en-US" sz="2400" dirty="0">
                <a:latin typeface="宋体" panose="02010600030101010101" pitchFamily="2" charset="-122"/>
                <a:ea typeface="宋体" panose="02010600030101010101" pitchFamily="2" charset="-122"/>
              </a:rPr>
              <a:t>耦合是软件各模块之间相互关联的度量。它取决于各个模块之间</a:t>
            </a:r>
            <a:r>
              <a:rPr lang="zh-CN" altLang="en-US" sz="2400" b="1" dirty="0">
                <a:solidFill>
                  <a:srgbClr val="00B050"/>
                </a:solidFill>
                <a:latin typeface="宋体" panose="02010600030101010101" pitchFamily="2" charset="-122"/>
                <a:ea typeface="宋体" panose="02010600030101010101" pitchFamily="2" charset="-122"/>
              </a:rPr>
              <a:t>接口的复杂程度</a:t>
            </a:r>
            <a:r>
              <a:rPr lang="zh-CN" altLang="en-US" sz="2400" dirty="0">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调用模块的方式</a:t>
            </a:r>
            <a:r>
              <a:rPr lang="zh-CN" altLang="en-US" sz="2400" dirty="0">
                <a:latin typeface="宋体" panose="02010600030101010101" pitchFamily="2" charset="-122"/>
                <a:ea typeface="宋体" panose="02010600030101010101" pitchFamily="2" charset="-122"/>
              </a:rPr>
              <a:t>以及</a:t>
            </a:r>
            <a:r>
              <a:rPr lang="zh-CN" altLang="en-US" sz="2400" b="1" dirty="0">
                <a:solidFill>
                  <a:srgbClr val="00B050"/>
                </a:solidFill>
                <a:latin typeface="宋体" panose="02010600030101010101" pitchFamily="2" charset="-122"/>
                <a:ea typeface="宋体" panose="02010600030101010101" pitchFamily="2" charset="-122"/>
              </a:rPr>
              <a:t>哪些信息通过接口</a:t>
            </a:r>
            <a:r>
              <a:rPr lang="zh-CN" altLang="en-US" sz="2400" dirty="0">
                <a:latin typeface="宋体" panose="02010600030101010101" pitchFamily="2" charset="-122"/>
                <a:ea typeface="宋体" panose="02010600030101010101" pitchFamily="2" charset="-122"/>
              </a:rPr>
              <a:t>。耦合是影响软件复杂程度和设计质量的一个重要因素。</a:t>
            </a:r>
            <a:endParaRPr lang="zh-CN" altLang="en-US"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耦合可以分为以下几种，它们之间的耦合度由高到低排列：</a:t>
            </a:r>
            <a:endParaRPr lang="zh-CN" altLang="en-US" sz="2400" dirty="0">
              <a:latin typeface="宋体" panose="02010600030101010101" pitchFamily="2" charset="-122"/>
              <a:ea typeface="宋体" panose="02010600030101010101" pitchFamily="2" charset="-122"/>
            </a:endParaRPr>
          </a:p>
          <a:p>
            <a:pPr marL="1076325" indent="-457200">
              <a:buFont typeface="+mj-ea"/>
              <a:buAutoNum type="circleNumDbPlain"/>
            </a:pPr>
            <a:r>
              <a:rPr lang="zh-CN" altLang="en-US" sz="2000" dirty="0">
                <a:latin typeface="宋体" panose="02010600030101010101" pitchFamily="2" charset="-122"/>
                <a:ea typeface="宋体" panose="02010600030101010101" pitchFamily="2" charset="-122"/>
              </a:rPr>
              <a:t>内容耦合</a:t>
            </a:r>
            <a:endParaRPr lang="zh-CN" altLang="en-US" sz="2000" dirty="0">
              <a:latin typeface="宋体" panose="02010600030101010101" pitchFamily="2" charset="-122"/>
              <a:ea typeface="宋体" panose="02010600030101010101" pitchFamily="2" charset="-122"/>
            </a:endParaRPr>
          </a:p>
          <a:p>
            <a:pPr marL="1076325" indent="-457200">
              <a:buFont typeface="+mj-ea"/>
              <a:buAutoNum type="circleNumDbPlain"/>
            </a:pPr>
            <a:r>
              <a:rPr lang="zh-CN" altLang="en-US" sz="2000" dirty="0">
                <a:latin typeface="宋体" panose="02010600030101010101" pitchFamily="2" charset="-122"/>
                <a:ea typeface="宋体" panose="02010600030101010101" pitchFamily="2" charset="-122"/>
              </a:rPr>
              <a:t>公共耦合</a:t>
            </a:r>
            <a:endParaRPr lang="en-US" altLang="zh-CN" sz="2000" dirty="0">
              <a:latin typeface="宋体" panose="02010600030101010101" pitchFamily="2" charset="-122"/>
              <a:ea typeface="宋体" panose="02010600030101010101" pitchFamily="2" charset="-122"/>
            </a:endParaRPr>
          </a:p>
          <a:p>
            <a:pPr marL="1076325" indent="-457200">
              <a:buFont typeface="+mj-ea"/>
              <a:buAutoNum type="circleNumDbPlain"/>
            </a:pPr>
            <a:r>
              <a:rPr lang="zh-CN" altLang="en-US" sz="2000" dirty="0">
                <a:latin typeface="宋体" panose="02010600030101010101" pitchFamily="2" charset="-122"/>
                <a:ea typeface="宋体" panose="02010600030101010101" pitchFamily="2" charset="-122"/>
              </a:rPr>
              <a:t>外部耦合 </a:t>
            </a:r>
            <a:endParaRPr lang="en-US" altLang="zh-CN" sz="2000" dirty="0">
              <a:latin typeface="宋体" panose="02010600030101010101" pitchFamily="2" charset="-122"/>
              <a:ea typeface="宋体" panose="02010600030101010101" pitchFamily="2" charset="-122"/>
            </a:endParaRPr>
          </a:p>
          <a:p>
            <a:pPr marL="1076325" indent="-457200">
              <a:buFont typeface="+mj-ea"/>
              <a:buAutoNum type="circleNumDbPlain"/>
            </a:pPr>
            <a:r>
              <a:rPr lang="zh-CN" altLang="en-US" sz="2000" dirty="0">
                <a:latin typeface="宋体" panose="02010600030101010101" pitchFamily="2" charset="-122"/>
                <a:ea typeface="宋体" panose="02010600030101010101" pitchFamily="2" charset="-122"/>
              </a:rPr>
              <a:t>控制耦合 </a:t>
            </a:r>
            <a:endParaRPr lang="en-US" altLang="zh-CN" sz="2000" dirty="0">
              <a:latin typeface="宋体" panose="02010600030101010101" pitchFamily="2" charset="-122"/>
              <a:ea typeface="宋体" panose="02010600030101010101" pitchFamily="2" charset="-122"/>
            </a:endParaRPr>
          </a:p>
          <a:p>
            <a:pPr marL="1076325" indent="-457200">
              <a:buFont typeface="+mj-ea"/>
              <a:buAutoNum type="circleNumDbPlain"/>
            </a:pPr>
            <a:r>
              <a:rPr lang="zh-CN" altLang="en-US" sz="2000" dirty="0">
                <a:latin typeface="宋体" panose="02010600030101010101" pitchFamily="2" charset="-122"/>
                <a:ea typeface="宋体" panose="02010600030101010101" pitchFamily="2" charset="-122"/>
              </a:rPr>
              <a:t>标记耦合 </a:t>
            </a:r>
            <a:endParaRPr lang="en-US" altLang="zh-CN" sz="2000" dirty="0">
              <a:latin typeface="宋体" panose="02010600030101010101" pitchFamily="2" charset="-122"/>
              <a:ea typeface="宋体" panose="02010600030101010101" pitchFamily="2" charset="-122"/>
            </a:endParaRPr>
          </a:p>
          <a:p>
            <a:pPr marL="1076325" indent="-457200">
              <a:buFont typeface="+mj-ea"/>
              <a:buAutoNum type="circleNumDbPlain"/>
            </a:pPr>
            <a:r>
              <a:rPr lang="zh-CN" altLang="en-US" sz="2000" dirty="0">
                <a:latin typeface="宋体" panose="02010600030101010101" pitchFamily="2" charset="-122"/>
                <a:ea typeface="宋体" panose="02010600030101010101" pitchFamily="2" charset="-122"/>
              </a:rPr>
              <a:t>数据耦合</a:t>
            </a:r>
            <a:endParaRPr lang="en-US" altLang="zh-CN" sz="2000" dirty="0">
              <a:latin typeface="宋体" panose="02010600030101010101" pitchFamily="2" charset="-122"/>
              <a:ea typeface="宋体" panose="02010600030101010101" pitchFamily="2" charset="-122"/>
            </a:endParaRPr>
          </a:p>
          <a:p>
            <a:pPr marL="1076325" indent="-457200">
              <a:buFont typeface="+mj-ea"/>
              <a:buAutoNum type="circleNumDbPlain"/>
            </a:pPr>
            <a:r>
              <a:rPr lang="zh-CN" altLang="en-US" sz="2000" dirty="0">
                <a:latin typeface="宋体" panose="02010600030101010101" pitchFamily="2" charset="-122"/>
                <a:ea typeface="宋体" panose="02010600030101010101" pitchFamily="2" charset="-122"/>
              </a:rPr>
              <a:t>非直接耦合</a:t>
            </a:r>
            <a:endParaRPr lang="zh-CN" altLang="en-US" sz="2000" dirty="0">
              <a:latin typeface="宋体" panose="02010600030101010101" pitchFamily="2" charset="-122"/>
              <a:ea typeface="宋体" panose="02010600030101010101" pitchFamily="2" charset="-122"/>
            </a:endParaRPr>
          </a:p>
          <a:p>
            <a:pPr eaLnBrk="1" hangingPunct="1">
              <a:lnSpc>
                <a:spcPct val="120000"/>
              </a:lnSpc>
              <a:buClr>
                <a:schemeClr val="accent2"/>
              </a:buClr>
              <a:buSzPct val="75000"/>
              <a:buFont typeface="Wingdings" panose="05000000000000000000" pitchFamily="2" charset="2"/>
              <a:buChar char="Ø"/>
            </a:pPr>
            <a:endParaRPr kumimoji="1" lang="zh-CN" altLang="en-US" sz="2400" dirty="0">
              <a:latin typeface="宋体" panose="02010600030101010101" pitchFamily="2" charset="-122"/>
              <a:ea typeface="宋体" panose="02010600030101010101" pitchFamily="2" charset="-122"/>
            </a:endParaRPr>
          </a:p>
          <a:p>
            <a:pPr eaLnBrk="1" hangingPunct="1">
              <a:lnSpc>
                <a:spcPct val="120000"/>
              </a:lnSpc>
              <a:buClr>
                <a:schemeClr val="accent2"/>
              </a:buClr>
              <a:buSzPct val="75000"/>
              <a:buFont typeface="Wingdings" panose="05000000000000000000" pitchFamily="2" charset="2"/>
              <a:buChar char="Ø"/>
            </a:pPr>
            <a:endParaRPr kumimoji="1" lang="en-US" altLang="zh-CN" sz="24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grpSp>
        <p:nvGrpSpPr>
          <p:cNvPr id="10" name="组合 9"/>
          <p:cNvGrpSpPr/>
          <p:nvPr/>
        </p:nvGrpSpPr>
        <p:grpSpPr>
          <a:xfrm>
            <a:off x="3357554" y="3919061"/>
            <a:ext cx="428628" cy="2510335"/>
            <a:chOff x="3857620" y="3561871"/>
            <a:chExt cx="428628" cy="2510335"/>
          </a:xfrm>
          <a:gradFill>
            <a:gsLst>
              <a:gs pos="0">
                <a:srgbClr val="5E9EFF"/>
              </a:gs>
              <a:gs pos="39999">
                <a:srgbClr val="85C2FF"/>
              </a:gs>
              <a:gs pos="70000">
                <a:srgbClr val="C4D6EB"/>
              </a:gs>
              <a:gs pos="100000">
                <a:srgbClr val="FFEBFA"/>
              </a:gs>
            </a:gsLst>
            <a:lin ang="5400000" scaled="0"/>
          </a:gradFill>
        </p:grpSpPr>
        <p:sp>
          <p:nvSpPr>
            <p:cNvPr id="6" name="上箭头 5"/>
            <p:cNvSpPr/>
            <p:nvPr/>
          </p:nvSpPr>
          <p:spPr>
            <a:xfrm>
              <a:off x="3857620" y="4071942"/>
              <a:ext cx="428628" cy="1571636"/>
            </a:xfrm>
            <a:prstGeom prst="up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 Box 14"/>
            <p:cNvSpPr txBox="1">
              <a:spLocks noChangeArrowheads="1"/>
            </p:cNvSpPr>
            <p:nvPr/>
          </p:nvSpPr>
          <p:spPr bwMode="auto">
            <a:xfrm>
              <a:off x="3857620" y="5705011"/>
              <a:ext cx="428628" cy="367195"/>
            </a:xfrm>
            <a:prstGeom prst="rect">
              <a:avLst/>
            </a:prstGeom>
            <a:grpFill/>
            <a:ln w="9525">
              <a:noFill/>
              <a:miter lim="800000"/>
            </a:ln>
            <a:effectLst/>
          </p:spPr>
          <p:txBody>
            <a:bodyPr wrap="square">
              <a:spAutoFit/>
            </a:bodyPr>
            <a:lstStyle/>
            <a:p>
              <a:pPr>
                <a:spcBef>
                  <a:spcPct val="50000"/>
                </a:spcBef>
              </a:pPr>
              <a:r>
                <a:rPr lang="zh-CN" altLang="en-US" sz="1800" b="1" dirty="0">
                  <a:effectLst/>
                  <a:latin typeface="宋体" panose="02010600030101010101" pitchFamily="2" charset="-122"/>
                  <a:ea typeface="宋体" panose="02010600030101010101" pitchFamily="2" charset="-122"/>
                </a:rPr>
                <a:t>弱</a:t>
              </a:r>
              <a:endParaRPr lang="zh-CN" altLang="en-US" sz="1800" b="1" dirty="0">
                <a:effectLst/>
                <a:latin typeface="宋体" panose="02010600030101010101" pitchFamily="2" charset="-122"/>
                <a:ea typeface="宋体" panose="02010600030101010101" pitchFamily="2" charset="-122"/>
              </a:endParaRPr>
            </a:p>
          </p:txBody>
        </p:sp>
        <p:sp>
          <p:nvSpPr>
            <p:cNvPr id="8" name="Text Box 14"/>
            <p:cNvSpPr txBox="1">
              <a:spLocks noChangeArrowheads="1"/>
            </p:cNvSpPr>
            <p:nvPr/>
          </p:nvSpPr>
          <p:spPr bwMode="auto">
            <a:xfrm>
              <a:off x="3857620" y="3561871"/>
              <a:ext cx="428628" cy="367195"/>
            </a:xfrm>
            <a:prstGeom prst="rect">
              <a:avLst/>
            </a:prstGeom>
            <a:grpFill/>
            <a:ln w="9525">
              <a:noFill/>
              <a:miter lim="800000"/>
            </a:ln>
            <a:effectLst/>
          </p:spPr>
          <p:txBody>
            <a:bodyPr wrap="square">
              <a:spAutoFit/>
            </a:bodyPr>
            <a:lstStyle/>
            <a:p>
              <a:pPr>
                <a:spcBef>
                  <a:spcPct val="50000"/>
                </a:spcBef>
              </a:pPr>
              <a:r>
                <a:rPr lang="zh-CN" altLang="en-US" sz="1800" b="1" dirty="0">
                  <a:effectLst/>
                  <a:latin typeface="宋体" panose="02010600030101010101" pitchFamily="2" charset="-122"/>
                  <a:ea typeface="宋体" panose="02010600030101010101" pitchFamily="2" charset="-122"/>
                </a:rPr>
                <a:t>强</a:t>
              </a:r>
              <a:endParaRPr lang="zh-CN" altLang="en-US" sz="1800" b="1" dirty="0">
                <a:effectLst/>
                <a:latin typeface="宋体" panose="02010600030101010101" pitchFamily="2" charset="-122"/>
                <a:ea typeface="宋体" panose="02010600030101010101" pitchFamily="2" charset="-122"/>
              </a:endParaRPr>
            </a:p>
          </p:txBody>
        </p:sp>
      </p:grpSp>
      <p:sp>
        <p:nvSpPr>
          <p:cNvPr id="9" name="Rectangle 3"/>
          <p:cNvSpPr txBox="1">
            <a:spLocks noChangeArrowheads="1"/>
          </p:cNvSpPr>
          <p:nvPr/>
        </p:nvSpPr>
        <p:spPr bwMode="auto">
          <a:xfrm>
            <a:off x="4786314" y="4071942"/>
            <a:ext cx="3786214" cy="2357454"/>
          </a:xfrm>
          <a:prstGeom prst="rect">
            <a:avLst/>
          </a:prstGeom>
          <a:solidFill>
            <a:schemeClr val="accent6">
              <a:lumMod val="20000"/>
              <a:lumOff val="80000"/>
              <a:alpha val="23000"/>
            </a:schemeClr>
          </a:solidFill>
          <a:ln w="9525">
            <a:noFill/>
            <a:miter lim="800000"/>
          </a:ln>
        </p:spPr>
        <p:txBody>
          <a:bodyPr vert="horz" wrap="square" lIns="91440" tIns="45720" rIns="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sz="2000" kern="0" dirty="0">
                <a:latin typeface="宋体" panose="02010600030101010101" pitchFamily="2" charset="-122"/>
                <a:ea typeface="宋体" panose="02010600030101010101" pitchFamily="2" charset="-122"/>
              </a:rPr>
              <a:t>采用</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原则：</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如模块间必须存在耦合，则</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5334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尽量使用</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数据耦合，</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5334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少用</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控制耦合，</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5334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限制</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公共耦合的范围，</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5334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尽量</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避免</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使用内容耦合。</a:t>
            </a:r>
            <a:endPar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1" name="灯片编号占位符 10"/>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357158" y="1689119"/>
            <a:ext cx="8372476" cy="4525963"/>
          </a:xfrm>
        </p:spPr>
        <p:txBody>
          <a:bodyPr/>
          <a:lstStyle/>
          <a:p>
            <a:pPr marL="457200" indent="-457200">
              <a:spcAft>
                <a:spcPts val="1200"/>
              </a:spcAft>
              <a:buFont typeface="+mj-ea"/>
              <a:buAutoNum type="circleNumDbPlain"/>
            </a:pPr>
            <a:r>
              <a:rPr lang="zh-CN" altLang="en-US" sz="2400" b="1" dirty="0">
                <a:solidFill>
                  <a:srgbClr val="C00000"/>
                </a:solidFill>
                <a:latin typeface="宋体" panose="02010600030101010101" pitchFamily="2" charset="-122"/>
                <a:ea typeface="宋体" panose="02010600030101010101" pitchFamily="2" charset="-122"/>
              </a:rPr>
              <a:t>内容耦合：</a:t>
            </a:r>
            <a:r>
              <a:rPr lang="zh-CN" altLang="en-US" sz="2400" dirty="0">
                <a:latin typeface="宋体" panose="02010600030101010101" pitchFamily="2" charset="-122"/>
                <a:ea typeface="宋体" panose="02010600030101010101" pitchFamily="2" charset="-122"/>
              </a:rPr>
              <a:t>当一个模块</a:t>
            </a:r>
            <a:r>
              <a:rPr lang="zh-CN" altLang="en-US" sz="2400" dirty="0">
                <a:solidFill>
                  <a:srgbClr val="00B050"/>
                </a:solidFill>
                <a:latin typeface="宋体" panose="02010600030101010101" pitchFamily="2" charset="-122"/>
                <a:ea typeface="宋体" panose="02010600030101010101" pitchFamily="2" charset="-122"/>
              </a:rPr>
              <a:t>直接修改或操作另一个模块的数据时</a:t>
            </a:r>
            <a:r>
              <a:rPr lang="zh-CN" altLang="en-US" sz="2400" dirty="0">
                <a:latin typeface="宋体" panose="02010600030101010101" pitchFamily="2" charset="-122"/>
                <a:ea typeface="宋体" panose="02010600030101010101" pitchFamily="2" charset="-122"/>
              </a:rPr>
              <a:t>，或一个模块不通过正常入口而转入另一个模块时的耦合被称为内容耦合，是</a:t>
            </a:r>
            <a:r>
              <a:rPr lang="zh-CN" altLang="en-US" sz="2400" b="1" dirty="0">
                <a:solidFill>
                  <a:srgbClr val="3366FF"/>
                </a:solidFill>
                <a:latin typeface="宋体" panose="02010600030101010101" pitchFamily="2" charset="-122"/>
                <a:ea typeface="宋体" panose="02010600030101010101" pitchFamily="2" charset="-122"/>
              </a:rPr>
              <a:t>最高程度的耦合</a:t>
            </a:r>
            <a:r>
              <a:rPr lang="zh-CN" altLang="en-US" sz="2400" dirty="0">
                <a:latin typeface="宋体" panose="02010600030101010101" pitchFamily="2" charset="-122"/>
                <a:ea typeface="宋体" panose="02010600030101010101" pitchFamily="2" charset="-122"/>
              </a:rPr>
              <a:t>，</a:t>
            </a:r>
            <a:r>
              <a:rPr lang="zh-CN" altLang="en-US" sz="2400" b="1" dirty="0">
                <a:solidFill>
                  <a:srgbClr val="3366FF"/>
                </a:solidFill>
                <a:latin typeface="宋体" panose="02010600030101010101" pitchFamily="2" charset="-122"/>
                <a:ea typeface="宋体" panose="02010600030101010101" pitchFamily="2" charset="-122"/>
              </a:rPr>
              <a:t>应该避免使用之。</a:t>
            </a:r>
            <a:endParaRPr lang="zh-CN" altLang="en-US" sz="2400" b="1" dirty="0">
              <a:solidFill>
                <a:srgbClr val="3366FF"/>
              </a:solidFill>
              <a:latin typeface="宋体" panose="02010600030101010101" pitchFamily="2" charset="-122"/>
              <a:ea typeface="宋体" panose="02010600030101010101" pitchFamily="2" charset="-122"/>
            </a:endParaRPr>
          </a:p>
          <a:p>
            <a:pPr marL="457200" indent="-457200">
              <a:spcAft>
                <a:spcPts val="1200"/>
              </a:spcAft>
              <a:buFont typeface="+mj-ea"/>
              <a:buAutoNum type="circleNumDbPlain"/>
            </a:pPr>
            <a:r>
              <a:rPr lang="zh-CN" altLang="en-US" sz="2400" b="1" dirty="0">
                <a:solidFill>
                  <a:srgbClr val="C00000"/>
                </a:solidFill>
                <a:latin typeface="宋体" panose="02010600030101010101" pitchFamily="2" charset="-122"/>
                <a:ea typeface="宋体" panose="02010600030101010101" pitchFamily="2" charset="-122"/>
              </a:rPr>
              <a:t>公共耦合：</a:t>
            </a:r>
            <a:r>
              <a:rPr lang="zh-CN" altLang="en-US" sz="2400" dirty="0">
                <a:latin typeface="宋体" panose="02010600030101010101" pitchFamily="2" charset="-122"/>
                <a:ea typeface="宋体" panose="02010600030101010101" pitchFamily="2" charset="-122"/>
              </a:rPr>
              <a:t>是两个或两个以上的模块</a:t>
            </a:r>
            <a:r>
              <a:rPr lang="zh-CN" altLang="en-US" sz="2400" dirty="0">
                <a:solidFill>
                  <a:srgbClr val="00B050"/>
                </a:solidFill>
                <a:latin typeface="宋体" panose="02010600030101010101" pitchFamily="2" charset="-122"/>
                <a:ea typeface="宋体" panose="02010600030101010101" pitchFamily="2" charset="-122"/>
              </a:rPr>
              <a:t>共同引用一个全局数据项时的</a:t>
            </a:r>
            <a:r>
              <a:rPr lang="zh-CN" altLang="en-US" sz="2400" dirty="0">
                <a:latin typeface="宋体" panose="02010600030101010101" pitchFamily="2" charset="-122"/>
                <a:ea typeface="宋体" panose="02010600030101010101" pitchFamily="2" charset="-122"/>
              </a:rPr>
              <a:t>耦合。在具有大量公共耦合的结构中，确定究竟是哪个模块给全局变量赋了一个特定的值是十分困难的。</a:t>
            </a:r>
            <a:endParaRPr lang="en-US" altLang="zh-CN" sz="2400" dirty="0">
              <a:latin typeface="宋体" panose="02010600030101010101" pitchFamily="2" charset="-122"/>
              <a:ea typeface="宋体" panose="02010600030101010101" pitchFamily="2" charset="-122"/>
            </a:endParaRPr>
          </a:p>
          <a:p>
            <a:pPr marL="457200" indent="-457200">
              <a:spcAft>
                <a:spcPts val="1200"/>
              </a:spcAft>
              <a:buFont typeface="+mj-ea"/>
              <a:buAutoNum type="circleNumDbPlain"/>
            </a:pPr>
            <a:r>
              <a:rPr lang="zh-CN" altLang="en-US" sz="2400" b="1" dirty="0">
                <a:solidFill>
                  <a:srgbClr val="C00000"/>
                </a:solidFill>
                <a:latin typeface="宋体" panose="02010600030101010101" pitchFamily="2" charset="-122"/>
                <a:ea typeface="宋体" panose="02010600030101010101" pitchFamily="2" charset="-122"/>
              </a:rPr>
              <a:t>外部耦合 ：</a:t>
            </a:r>
            <a:r>
              <a:rPr lang="zh-CN" altLang="en-US" sz="2400" dirty="0">
                <a:latin typeface="宋体" panose="02010600030101010101" pitchFamily="2" charset="-122"/>
                <a:ea typeface="宋体" panose="02010600030101010101" pitchFamily="2" charset="-122"/>
              </a:rPr>
              <a:t>一组模块都访问同一全局简单变量而不是同一全局数据结构，而且不是通过参数表传递该全局变量的信息，则称之为外部耦合。</a:t>
            </a:r>
            <a:endParaRPr lang="zh-CN" altLang="en-US" sz="2400" dirty="0">
              <a:latin typeface="宋体" panose="02010600030101010101" pitchFamily="2" charset="-122"/>
              <a:ea typeface="宋体" panose="02010600030101010101" pitchFamily="2" charset="-122"/>
            </a:endParaRPr>
          </a:p>
          <a:p>
            <a:pPr>
              <a:spcAft>
                <a:spcPts val="1200"/>
              </a:spcAft>
            </a:pPr>
            <a:endParaRPr lang="zh-CN" altLang="en-US" sz="2400" dirty="0">
              <a:latin typeface="宋体" panose="02010600030101010101" pitchFamily="2" charset="-122"/>
              <a:ea typeface="宋体" panose="02010600030101010101" pitchFamily="2" charset="-122"/>
            </a:endParaRPr>
          </a:p>
          <a:p>
            <a:pPr eaLnBrk="1" hangingPunct="1">
              <a:lnSpc>
                <a:spcPct val="120000"/>
              </a:lnSpc>
              <a:spcAft>
                <a:spcPts val="1200"/>
              </a:spcAft>
              <a:buClr>
                <a:schemeClr val="accent2"/>
              </a:buClr>
              <a:buSzPct val="75000"/>
              <a:buFont typeface="Wingdings" panose="05000000000000000000" pitchFamily="2" charset="2"/>
              <a:buChar char="Ø"/>
            </a:pPr>
            <a:endParaRPr kumimoji="1" lang="zh-CN" altLang="en-US" sz="2400" dirty="0">
              <a:latin typeface="宋体" panose="02010600030101010101" pitchFamily="2" charset="-122"/>
              <a:ea typeface="宋体" panose="02010600030101010101" pitchFamily="2" charset="-122"/>
            </a:endParaRPr>
          </a:p>
          <a:p>
            <a:pPr eaLnBrk="1" hangingPunct="1">
              <a:lnSpc>
                <a:spcPct val="120000"/>
              </a:lnSpc>
              <a:spcAft>
                <a:spcPts val="1200"/>
              </a:spcAft>
              <a:buClr>
                <a:schemeClr val="accent2"/>
              </a:buClr>
              <a:buSzPct val="75000"/>
              <a:buFont typeface="Wingdings" panose="05000000000000000000" pitchFamily="2" charset="2"/>
              <a:buChar char="Ø"/>
            </a:pPr>
            <a:endParaRPr kumimoji="1" lang="en-US" altLang="zh-CN" sz="24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342928" y="1571612"/>
            <a:ext cx="8443914" cy="5143536"/>
          </a:xfrm>
        </p:spPr>
        <p:txBody>
          <a:bodyPr/>
          <a:lstStyle/>
          <a:p>
            <a:pPr marL="457200" indent="-457200">
              <a:spcAft>
                <a:spcPts val="1200"/>
              </a:spcAft>
              <a:buFont typeface="+mj-ea"/>
              <a:buAutoNum type="circleNumDbPlain" startAt="4"/>
            </a:pPr>
            <a:r>
              <a:rPr lang="zh-CN" altLang="en-US" sz="2400" b="1" dirty="0">
                <a:solidFill>
                  <a:srgbClr val="C00000"/>
                </a:solidFill>
                <a:latin typeface="宋体" panose="02010600030101010101" pitchFamily="2" charset="-122"/>
                <a:ea typeface="宋体" panose="02010600030101010101" pitchFamily="2" charset="-122"/>
              </a:rPr>
              <a:t>控制耦合 </a:t>
            </a:r>
            <a:r>
              <a:rPr lang="zh-CN" altLang="en-US" sz="2400" dirty="0">
                <a:latin typeface="宋体" panose="02010600030101010101" pitchFamily="2" charset="-122"/>
                <a:ea typeface="宋体" panose="02010600030101010101" pitchFamily="2" charset="-122"/>
              </a:rPr>
              <a:t>一个模块通过接口向另一个模块</a:t>
            </a:r>
            <a:r>
              <a:rPr lang="zh-CN" altLang="en-US" sz="2400" b="1" dirty="0">
                <a:solidFill>
                  <a:srgbClr val="00B050"/>
                </a:solidFill>
                <a:latin typeface="宋体" panose="02010600030101010101" pitchFamily="2" charset="-122"/>
                <a:ea typeface="宋体" panose="02010600030101010101" pitchFamily="2" charset="-122"/>
              </a:rPr>
              <a:t>传递一个控制信号</a:t>
            </a:r>
            <a:r>
              <a:rPr lang="zh-CN" altLang="en-US" sz="2400" dirty="0">
                <a:latin typeface="宋体" panose="02010600030101010101" pitchFamily="2" charset="-122"/>
                <a:ea typeface="宋体" panose="02010600030101010101" pitchFamily="2" charset="-122"/>
              </a:rPr>
              <a:t>，接受信号的模块根据信号值而进行适当的动作，这种耦合被称为控制耦合。</a:t>
            </a:r>
            <a:endParaRPr lang="zh-CN" altLang="en-US" sz="2400" dirty="0">
              <a:latin typeface="宋体" panose="02010600030101010101" pitchFamily="2" charset="-122"/>
              <a:ea typeface="宋体" panose="02010600030101010101" pitchFamily="2" charset="-122"/>
            </a:endParaRPr>
          </a:p>
          <a:p>
            <a:pPr marL="457200" indent="-457200">
              <a:spcAft>
                <a:spcPts val="1200"/>
              </a:spcAft>
              <a:buFont typeface="+mj-ea"/>
              <a:buAutoNum type="circleNumDbPlain" startAt="4"/>
            </a:pPr>
            <a:r>
              <a:rPr lang="zh-CN" altLang="en-US" sz="2400" b="1" dirty="0">
                <a:solidFill>
                  <a:srgbClr val="C00000"/>
                </a:solidFill>
                <a:latin typeface="宋体" panose="02010600030101010101" pitchFamily="2" charset="-122"/>
                <a:ea typeface="宋体" panose="02010600030101010101" pitchFamily="2" charset="-122"/>
              </a:rPr>
              <a:t>标记耦合 </a:t>
            </a:r>
            <a:r>
              <a:rPr lang="zh-CN" altLang="en-US" sz="2400" dirty="0">
                <a:latin typeface="宋体" panose="02010600030101010101" pitchFamily="2" charset="-122"/>
                <a:ea typeface="宋体" panose="02010600030101010101" pitchFamily="2" charset="-122"/>
              </a:rPr>
              <a:t>。若一个模块</a:t>
            </a:r>
            <a:r>
              <a:rPr lang="en-US"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通过接口向两个模块</a:t>
            </a:r>
            <a:r>
              <a:rPr lang="en-US"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和</a:t>
            </a:r>
            <a:r>
              <a:rPr lang="en-US"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传递一个</a:t>
            </a:r>
            <a:r>
              <a:rPr lang="zh-CN" altLang="en-US" sz="2400" b="1" dirty="0">
                <a:solidFill>
                  <a:srgbClr val="00B050"/>
                </a:solidFill>
                <a:latin typeface="宋体" panose="02010600030101010101" pitchFamily="2" charset="-122"/>
                <a:ea typeface="宋体" panose="02010600030101010101" pitchFamily="2" charset="-122"/>
              </a:rPr>
              <a:t>公共参数</a:t>
            </a:r>
            <a:r>
              <a:rPr lang="zh-CN" altLang="en-US" sz="2400" dirty="0">
                <a:latin typeface="宋体" panose="02010600030101010101" pitchFamily="2" charset="-122"/>
                <a:ea typeface="宋体" panose="02010600030101010101" pitchFamily="2" charset="-122"/>
              </a:rPr>
              <a:t>，那么称模块</a:t>
            </a:r>
            <a:r>
              <a:rPr lang="en-US"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和</a:t>
            </a:r>
            <a:r>
              <a:rPr lang="en-US"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之间存在一个标记耦合。</a:t>
            </a:r>
            <a:endParaRPr lang="zh-CN" altLang="en-US" sz="2400" dirty="0">
              <a:latin typeface="宋体" panose="02010600030101010101" pitchFamily="2" charset="-122"/>
              <a:ea typeface="宋体" panose="02010600030101010101" pitchFamily="2" charset="-122"/>
            </a:endParaRPr>
          </a:p>
          <a:p>
            <a:pPr marL="457200" indent="-457200">
              <a:spcAft>
                <a:spcPts val="1200"/>
              </a:spcAft>
              <a:buFont typeface="+mj-ea"/>
              <a:buAutoNum type="circleNumDbPlain" startAt="4"/>
            </a:pPr>
            <a:r>
              <a:rPr lang="zh-CN" altLang="en-US" sz="2400" b="1" dirty="0">
                <a:solidFill>
                  <a:srgbClr val="C00000"/>
                </a:solidFill>
                <a:latin typeface="宋体" panose="02010600030101010101" pitchFamily="2" charset="-122"/>
                <a:ea typeface="宋体" panose="02010600030101010101" pitchFamily="2" charset="-122"/>
              </a:rPr>
              <a:t>数据耦合</a:t>
            </a:r>
            <a:r>
              <a:rPr lang="zh-CN" altLang="en-US" sz="2400" dirty="0">
                <a:latin typeface="宋体" panose="02010600030101010101" pitchFamily="2" charset="-122"/>
                <a:ea typeface="宋体" panose="02010600030101010101" pitchFamily="2" charset="-122"/>
              </a:rPr>
              <a:t>。模块之间通过参数来传递数据，被称为数据耦合。</a:t>
            </a:r>
            <a:r>
              <a:rPr lang="zh-CN" altLang="en-US" sz="2400" b="1" dirty="0">
                <a:solidFill>
                  <a:srgbClr val="3366FF"/>
                </a:solidFill>
                <a:latin typeface="宋体" panose="02010600030101010101" pitchFamily="2" charset="-122"/>
                <a:ea typeface="宋体" panose="02010600030101010101" pitchFamily="2" charset="-122"/>
              </a:rPr>
              <a:t>数据耦合是最低的一种耦合形式</a:t>
            </a:r>
            <a:r>
              <a:rPr lang="zh-CN" altLang="en-US" sz="2400" dirty="0">
                <a:latin typeface="宋体" panose="02010600030101010101" pitchFamily="2" charset="-122"/>
                <a:ea typeface="宋体" panose="02010600030101010101" pitchFamily="2" charset="-122"/>
              </a:rPr>
              <a:t>，系统中一般都存在这种类型的耦合，因为为了完成一些有意义的功能，往往需要将某些模块的输出数据作为另一些模块的输入数据。</a:t>
            </a:r>
            <a:endParaRPr lang="zh-CN" altLang="en-US" sz="2400" dirty="0">
              <a:latin typeface="宋体" panose="02010600030101010101" pitchFamily="2" charset="-122"/>
              <a:ea typeface="宋体" panose="02010600030101010101" pitchFamily="2" charset="-122"/>
            </a:endParaRPr>
          </a:p>
          <a:p>
            <a:pPr marL="457200" indent="-457200">
              <a:spcAft>
                <a:spcPts val="1200"/>
              </a:spcAft>
              <a:buFont typeface="+mj-ea"/>
              <a:buAutoNum type="circleNumDbPlain" startAt="4"/>
            </a:pPr>
            <a:r>
              <a:rPr lang="zh-CN" altLang="en-US" sz="2400" b="1" dirty="0">
                <a:solidFill>
                  <a:srgbClr val="C00000"/>
                </a:solidFill>
                <a:latin typeface="宋体" panose="02010600030101010101" pitchFamily="2" charset="-122"/>
                <a:ea typeface="宋体" panose="02010600030101010101" pitchFamily="2" charset="-122"/>
              </a:rPr>
              <a:t>非直接耦合 </a:t>
            </a:r>
            <a:r>
              <a:rPr lang="zh-CN" altLang="en-US" sz="2400" dirty="0">
                <a:latin typeface="宋体" panose="02010600030101010101" pitchFamily="2" charset="-122"/>
                <a:ea typeface="宋体" panose="02010600030101010101" pitchFamily="2" charset="-122"/>
              </a:rPr>
              <a:t>。两个模块之间没有直接关系，它们之间的联系完全是通过主模块的控制和调用来实现的。</a:t>
            </a:r>
            <a:endParaRPr lang="zh-CN" altLang="en-US" sz="24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457200" y="1500174"/>
            <a:ext cx="8229600" cy="4857784"/>
          </a:xfrm>
        </p:spPr>
        <p:txBody>
          <a:bodyPr/>
          <a:lstStyle/>
          <a:p>
            <a:pPr eaLnBrk="1" hangingPunct="1">
              <a:lnSpc>
                <a:spcPct val="120000"/>
              </a:lnSpc>
              <a:buClr>
                <a:schemeClr val="accent2"/>
              </a:buClr>
              <a:buSzPct val="75000"/>
              <a:buFont typeface="Wingdings" panose="05000000000000000000" pitchFamily="2" charset="2"/>
              <a:buNone/>
            </a:pPr>
            <a:r>
              <a:rPr kumimoji="1" lang="en-US" altLang="zh-CN" sz="2800" b="1" dirty="0">
                <a:solidFill>
                  <a:srgbClr val="C00000"/>
                </a:solidFill>
                <a:latin typeface="宋体" panose="02010600030101010101" pitchFamily="2" charset="-122"/>
                <a:ea typeface="宋体" panose="02010600030101010101" pitchFamily="2" charset="-122"/>
              </a:rPr>
              <a:t>(4) </a:t>
            </a:r>
            <a:r>
              <a:rPr kumimoji="1" lang="zh-CN" altLang="en-US" sz="2800" b="1" dirty="0">
                <a:solidFill>
                  <a:srgbClr val="C00000"/>
                </a:solidFill>
                <a:latin typeface="宋体" panose="02010600030101010101" pitchFamily="2" charset="-122"/>
                <a:ea typeface="宋体" panose="02010600030101010101" pitchFamily="2" charset="-122"/>
              </a:rPr>
              <a:t>弱耦合</a:t>
            </a:r>
            <a:endParaRPr kumimoji="1" lang="zh-CN" altLang="en-US" sz="2800" b="1" dirty="0">
              <a:solidFill>
                <a:srgbClr val="C00000"/>
              </a:solidFill>
              <a:latin typeface="宋体" panose="02010600030101010101" pitchFamily="2" charset="-122"/>
              <a:ea typeface="宋体" panose="02010600030101010101" pitchFamily="2" charset="-122"/>
            </a:endParaRPr>
          </a:p>
          <a:p>
            <a:pPr marL="533400" indent="-260350">
              <a:lnSpc>
                <a:spcPct val="120000"/>
              </a:lnSpc>
              <a:buClr>
                <a:schemeClr val="accent2"/>
              </a:buClr>
              <a:buSzPct val="75000"/>
              <a:buFont typeface="Arial" panose="020B0604020202020204" pitchFamily="34" charset="0"/>
              <a:buChar char="•"/>
            </a:pPr>
            <a:r>
              <a:rPr kumimoji="1" lang="zh-CN" altLang="en-US" sz="2400" b="1" dirty="0">
                <a:solidFill>
                  <a:srgbClr val="3366FF"/>
                </a:solidFill>
                <a:latin typeface="宋体" panose="02010600030101010101" pitchFamily="2" charset="-122"/>
                <a:ea typeface="宋体" panose="02010600030101010101" pitchFamily="2" charset="-122"/>
              </a:rPr>
              <a:t>在面向对象方法中</a:t>
            </a:r>
            <a:r>
              <a:rPr kumimoji="1" lang="zh-CN" altLang="en-US" sz="2400" dirty="0">
                <a:latin typeface="宋体" panose="02010600030101010101" pitchFamily="2" charset="-122"/>
                <a:ea typeface="宋体" panose="02010600030101010101" pitchFamily="2" charset="-122"/>
              </a:rPr>
              <a:t>，对象是最基本的模块，因此，耦合主要指不同对象之间相互关联的紧密程度。</a:t>
            </a:r>
            <a:r>
              <a:rPr lang="zh-CN" altLang="en-US" sz="2400" b="1" dirty="0">
                <a:solidFill>
                  <a:srgbClr val="00B050"/>
                </a:solidFill>
                <a:latin typeface="宋体" panose="02010600030101010101" pitchFamily="2" charset="-122"/>
                <a:ea typeface="宋体" panose="02010600030101010101" pitchFamily="2" charset="-122"/>
              </a:rPr>
              <a:t>对象之间的耦合越高，维护成本越高。</a:t>
            </a:r>
            <a:endParaRPr kumimoji="1" lang="en-US" altLang="zh-CN" sz="2400" b="1" dirty="0">
              <a:solidFill>
                <a:srgbClr val="00B050"/>
              </a:solidFill>
              <a:latin typeface="宋体" panose="02010600030101010101" pitchFamily="2" charset="-122"/>
              <a:ea typeface="宋体" panose="02010600030101010101" pitchFamily="2" charset="-122"/>
            </a:endParaRPr>
          </a:p>
          <a:p>
            <a:pPr marL="787400" indent="-336550" eaLnBrk="1" hangingPunct="1">
              <a:lnSpc>
                <a:spcPct val="120000"/>
              </a:lnSpc>
              <a:buClr>
                <a:schemeClr val="accent2"/>
              </a:buClr>
              <a:buSzPct val="75000"/>
              <a:buFont typeface="+mj-ea"/>
              <a:buAutoNum type="circleNumDbPlain"/>
            </a:pPr>
            <a:r>
              <a:rPr kumimoji="1" lang="zh-CN" altLang="en-US" sz="2400" dirty="0">
                <a:latin typeface="宋体" panose="02010600030101010101" pitchFamily="2" charset="-122"/>
                <a:ea typeface="宋体" panose="02010600030101010101" pitchFamily="2" charset="-122"/>
              </a:rPr>
              <a:t>交互耦合：对象之间的耦合通过消息来实现，就是交互耦合。交互耦合</a:t>
            </a:r>
            <a:r>
              <a:rPr kumimoji="1" lang="zh-CN" altLang="en-US" sz="2400" b="1" dirty="0">
                <a:solidFill>
                  <a:srgbClr val="00B050"/>
                </a:solidFill>
                <a:latin typeface="宋体" panose="02010600030101010101" pitchFamily="2" charset="-122"/>
                <a:ea typeface="宋体" panose="02010600030101010101" pitchFamily="2" charset="-122"/>
              </a:rPr>
              <a:t>应尽可能松散</a:t>
            </a:r>
            <a:r>
              <a:rPr kumimoji="1" lang="zh-CN" altLang="en-US" sz="2400" dirty="0">
                <a:latin typeface="宋体" panose="02010600030101010101" pitchFamily="2" charset="-122"/>
                <a:ea typeface="宋体" panose="02010600030101010101" pitchFamily="2" charset="-122"/>
              </a:rPr>
              <a:t>，应遵守尽量降低消息链接的复杂程度的原则。如尽量减少消息中包含的参数个数，尽量减少对象发生（或接受）的消息数。</a:t>
            </a:r>
            <a:endParaRPr kumimoji="1" lang="en-US" altLang="zh-CN" sz="2400" dirty="0">
              <a:latin typeface="宋体" panose="02010600030101010101" pitchFamily="2" charset="-122"/>
              <a:ea typeface="宋体" panose="02010600030101010101" pitchFamily="2" charset="-122"/>
            </a:endParaRPr>
          </a:p>
          <a:p>
            <a:pPr marL="787400" indent="-336550" eaLnBrk="1" hangingPunct="1">
              <a:lnSpc>
                <a:spcPct val="120000"/>
              </a:lnSpc>
              <a:buClr>
                <a:schemeClr val="accent2"/>
              </a:buClr>
              <a:buSzPct val="75000"/>
              <a:buFont typeface="+mj-ea"/>
              <a:buAutoNum type="circleNumDbPlain"/>
            </a:pPr>
            <a:r>
              <a:rPr kumimoji="1" lang="zh-CN" altLang="en-US" sz="2400" dirty="0">
                <a:latin typeface="宋体" panose="02010600030101010101" pitchFamily="2" charset="-122"/>
                <a:ea typeface="宋体" panose="02010600030101010101" pitchFamily="2" charset="-122"/>
              </a:rPr>
              <a:t>继承耦合：</a:t>
            </a:r>
            <a:endParaRPr kumimoji="1" lang="en-US" altLang="zh-CN" sz="2400" dirty="0">
              <a:latin typeface="宋体" panose="02010600030101010101" pitchFamily="2" charset="-122"/>
              <a:ea typeface="宋体" panose="02010600030101010101" pitchFamily="2" charset="-122"/>
            </a:endParaRPr>
          </a:p>
          <a:p>
            <a:pPr eaLnBrk="1" hangingPunct="1">
              <a:lnSpc>
                <a:spcPct val="120000"/>
              </a:lnSpc>
              <a:buClr>
                <a:schemeClr val="accent2"/>
              </a:buClr>
              <a:buSzPct val="75000"/>
              <a:buNone/>
            </a:pPr>
            <a:endParaRPr kumimoji="1" lang="zh-CN" altLang="en-US" sz="2400" dirty="0">
              <a:latin typeface="宋体" panose="02010600030101010101" pitchFamily="2" charset="-122"/>
              <a:ea typeface="宋体" panose="02010600030101010101" pitchFamily="2" charset="-122"/>
            </a:endParaRPr>
          </a:p>
          <a:p>
            <a:pPr eaLnBrk="1" hangingPunct="1">
              <a:lnSpc>
                <a:spcPct val="120000"/>
              </a:lnSpc>
              <a:buClr>
                <a:schemeClr val="accent2"/>
              </a:buClr>
              <a:buSzPct val="75000"/>
              <a:buFont typeface="Wingdings" panose="05000000000000000000" pitchFamily="2" charset="2"/>
              <a:buChar char="Ø"/>
            </a:pPr>
            <a:endParaRPr kumimoji="1" lang="en-US" altLang="zh-CN" sz="24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285720" y="1500174"/>
            <a:ext cx="8229600" cy="5143536"/>
          </a:xfrm>
        </p:spPr>
        <p:txBody>
          <a:bodyPr/>
          <a:lstStyle/>
          <a:p>
            <a:pPr eaLnBrk="1" hangingPunct="1">
              <a:lnSpc>
                <a:spcPct val="120000"/>
              </a:lnSpc>
              <a:buFontTx/>
              <a:buNone/>
            </a:pPr>
            <a:r>
              <a:rPr kumimoji="1" lang="en-US" altLang="zh-CN" sz="2400" b="1" dirty="0">
                <a:solidFill>
                  <a:srgbClr val="C00000"/>
                </a:solidFill>
                <a:latin typeface="宋体" panose="02010600030101010101" pitchFamily="2" charset="-122"/>
                <a:ea typeface="宋体" panose="02010600030101010101" pitchFamily="2" charset="-122"/>
              </a:rPr>
              <a:t>(5) </a:t>
            </a:r>
            <a:r>
              <a:rPr kumimoji="1" lang="zh-CN" altLang="en-US" sz="2400" b="1" dirty="0">
                <a:solidFill>
                  <a:srgbClr val="C00000"/>
                </a:solidFill>
                <a:latin typeface="宋体" panose="02010600030101010101" pitchFamily="2" charset="-122"/>
                <a:ea typeface="宋体" panose="02010600030101010101" pitchFamily="2" charset="-122"/>
              </a:rPr>
              <a:t>强内聚</a:t>
            </a:r>
            <a:endParaRPr kumimoji="1" lang="zh-CN" altLang="en-US" sz="2400" b="1" dirty="0">
              <a:solidFill>
                <a:srgbClr val="C00000"/>
              </a:solidFill>
              <a:latin typeface="宋体" panose="02010600030101010101" pitchFamily="2" charset="-122"/>
              <a:ea typeface="宋体" panose="02010600030101010101" pitchFamily="2" charset="-122"/>
            </a:endParaRPr>
          </a:p>
          <a:p>
            <a:pPr marL="1520825" indent="-1520825" eaLnBrk="1" hangingPunct="1">
              <a:lnSpc>
                <a:spcPts val="3500"/>
              </a:lnSpc>
              <a:buNone/>
            </a:pPr>
            <a:r>
              <a:rPr kumimoji="1" lang="zh-CN" altLang="en-US" sz="2400" dirty="0">
                <a:latin typeface="宋体" panose="02010600030101010101" pitchFamily="2" charset="-122"/>
                <a:ea typeface="宋体" panose="02010600030101010101" pitchFamily="2" charset="-122"/>
              </a:rPr>
              <a:t>基本概念：内聚衡量一个模块内各个元素彼此结合的紧密程度。在面向对象设计中存在以下</a:t>
            </a:r>
            <a:r>
              <a:rPr kumimoji="1" lang="en-US" altLang="zh-CN" sz="2400" dirty="0">
                <a:latin typeface="宋体" panose="02010600030101010101" pitchFamily="2" charset="-122"/>
                <a:ea typeface="宋体" panose="02010600030101010101" pitchFamily="2" charset="-122"/>
              </a:rPr>
              <a:t>3</a:t>
            </a:r>
            <a:r>
              <a:rPr kumimoji="1" lang="zh-CN" altLang="en-US" sz="2400" dirty="0">
                <a:latin typeface="宋体" panose="02010600030101010101" pitchFamily="2" charset="-122"/>
                <a:ea typeface="宋体" panose="02010600030101010101" pitchFamily="2" charset="-122"/>
              </a:rPr>
              <a:t>种内聚：</a:t>
            </a:r>
            <a:endParaRPr kumimoji="1" lang="zh-CN" altLang="en-US" sz="2400" dirty="0">
              <a:latin typeface="宋体" panose="02010600030101010101" pitchFamily="2" charset="-122"/>
              <a:ea typeface="宋体" panose="02010600030101010101" pitchFamily="2" charset="-122"/>
            </a:endParaRPr>
          </a:p>
          <a:p>
            <a:pPr marL="273050" indent="440055" eaLnBrk="1" hangingPunct="1">
              <a:lnSpc>
                <a:spcPts val="3000"/>
              </a:lnSpc>
              <a:spcBef>
                <a:spcPts val="600"/>
              </a:spcBef>
              <a:spcAft>
                <a:spcPts val="600"/>
              </a:spcAft>
              <a:buFont typeface="+mj-ea"/>
              <a:buAutoNum type="circleNumDbPlain"/>
            </a:pPr>
            <a:r>
              <a:rPr kumimoji="1" lang="zh-CN" altLang="en-US" sz="2000" b="1" dirty="0">
                <a:solidFill>
                  <a:srgbClr val="3366FF"/>
                </a:solidFill>
                <a:latin typeface="宋体" panose="02010600030101010101" pitchFamily="2" charset="-122"/>
                <a:ea typeface="宋体" panose="02010600030101010101" pitchFamily="2" charset="-122"/>
              </a:rPr>
              <a:t>服务内聚</a:t>
            </a:r>
            <a:r>
              <a:rPr kumimoji="1" lang="zh-CN" altLang="en-US" sz="2000" dirty="0">
                <a:latin typeface="宋体" panose="02010600030101010101" pitchFamily="2" charset="-122"/>
                <a:ea typeface="宋体" panose="02010600030101010101" pitchFamily="2" charset="-122"/>
              </a:rPr>
              <a:t>：一个服务应该</a:t>
            </a:r>
            <a:r>
              <a:rPr kumimoji="1" lang="zh-CN" altLang="en-US" sz="2000" b="1" dirty="0">
                <a:solidFill>
                  <a:srgbClr val="00B050"/>
                </a:solidFill>
                <a:latin typeface="宋体" panose="02010600030101010101" pitchFamily="2" charset="-122"/>
                <a:ea typeface="宋体" panose="02010600030101010101" pitchFamily="2" charset="-122"/>
              </a:rPr>
              <a:t>完成一个且仅完成一个功能</a:t>
            </a:r>
            <a:r>
              <a:rPr kumimoji="1" lang="zh-CN" altLang="en-US" sz="2000" dirty="0">
                <a:latin typeface="宋体" panose="02010600030101010101" pitchFamily="2" charset="-122"/>
                <a:ea typeface="宋体" panose="02010600030101010101" pitchFamily="2" charset="-122"/>
              </a:rPr>
              <a:t>。</a:t>
            </a:r>
            <a:endParaRPr kumimoji="1" lang="zh-CN" altLang="en-US" sz="2000" dirty="0">
              <a:latin typeface="宋体" panose="02010600030101010101" pitchFamily="2" charset="-122"/>
              <a:ea typeface="宋体" panose="02010600030101010101" pitchFamily="2" charset="-122"/>
            </a:endParaRPr>
          </a:p>
          <a:p>
            <a:pPr marL="273050" indent="440055" eaLnBrk="1" hangingPunct="1">
              <a:lnSpc>
                <a:spcPts val="3000"/>
              </a:lnSpc>
              <a:spcBef>
                <a:spcPts val="600"/>
              </a:spcBef>
              <a:spcAft>
                <a:spcPts val="600"/>
              </a:spcAft>
              <a:buFont typeface="+mj-ea"/>
              <a:buAutoNum type="circleNumDbPlain"/>
            </a:pPr>
            <a:r>
              <a:rPr kumimoji="1" lang="zh-CN" altLang="en-US" sz="2000" b="1" dirty="0">
                <a:solidFill>
                  <a:srgbClr val="3366FF"/>
                </a:solidFill>
                <a:latin typeface="宋体" panose="02010600030101010101" pitchFamily="2" charset="-122"/>
                <a:ea typeface="宋体" panose="02010600030101010101" pitchFamily="2" charset="-122"/>
              </a:rPr>
              <a:t>类内聚：</a:t>
            </a:r>
            <a:r>
              <a:rPr kumimoji="1" lang="zh-CN" altLang="en-US" sz="2000" dirty="0">
                <a:latin typeface="宋体" panose="02010600030101010101" pitchFamily="2" charset="-122"/>
                <a:ea typeface="宋体" panose="02010600030101010101" pitchFamily="2" charset="-122"/>
              </a:rPr>
              <a:t>设计类的原则是，</a:t>
            </a:r>
            <a:r>
              <a:rPr kumimoji="1" lang="zh-CN" altLang="en-US" sz="2000" b="1" dirty="0">
                <a:solidFill>
                  <a:srgbClr val="00B050"/>
                </a:solidFill>
                <a:latin typeface="宋体" panose="02010600030101010101" pitchFamily="2" charset="-122"/>
                <a:ea typeface="宋体" panose="02010600030101010101" pitchFamily="2" charset="-122"/>
              </a:rPr>
              <a:t>一个类应该只有一个用途</a:t>
            </a:r>
            <a:r>
              <a:rPr kumimoji="1" lang="zh-CN" altLang="en-US" sz="2000" dirty="0">
                <a:latin typeface="宋体" panose="02010600030101010101" pitchFamily="2" charset="-122"/>
                <a:ea typeface="宋体" panose="02010600030101010101" pitchFamily="2" charset="-122"/>
              </a:rPr>
              <a:t>，</a:t>
            </a:r>
            <a:r>
              <a:rPr kumimoji="1" lang="zh-CN" altLang="en-US" sz="2000" b="1" dirty="0">
                <a:solidFill>
                  <a:srgbClr val="00B050"/>
                </a:solidFill>
                <a:latin typeface="宋体" panose="02010600030101010101" pitchFamily="2" charset="-122"/>
                <a:ea typeface="宋体" panose="02010600030101010101" pitchFamily="2" charset="-122"/>
              </a:rPr>
              <a:t>它的属性和服务应该是高内聚的</a:t>
            </a:r>
            <a:r>
              <a:rPr kumimoji="1" lang="zh-CN" altLang="en-US" sz="2000" dirty="0">
                <a:latin typeface="宋体" panose="02010600030101010101" pitchFamily="2" charset="-122"/>
                <a:ea typeface="宋体" panose="02010600030101010101" pitchFamily="2" charset="-122"/>
              </a:rPr>
              <a:t>。类的属性和服务应该全都是完成该类对象的任务所必需的，其中不包含无用的属性或服务。如果某个类有多个用途，通常应该把它分解成多个专用的类。</a:t>
            </a:r>
            <a:endParaRPr kumimoji="1" lang="zh-CN" altLang="en-US" sz="2000" dirty="0">
              <a:latin typeface="宋体" panose="02010600030101010101" pitchFamily="2" charset="-122"/>
              <a:ea typeface="宋体" panose="02010600030101010101" pitchFamily="2" charset="-122"/>
            </a:endParaRPr>
          </a:p>
          <a:p>
            <a:pPr marL="273050" indent="440055" eaLnBrk="1" hangingPunct="1">
              <a:lnSpc>
                <a:spcPts val="3000"/>
              </a:lnSpc>
              <a:spcBef>
                <a:spcPts val="600"/>
              </a:spcBef>
              <a:spcAft>
                <a:spcPts val="600"/>
              </a:spcAft>
              <a:buFont typeface="+mj-ea"/>
              <a:buAutoNum type="circleNumDbPlain"/>
            </a:pPr>
            <a:r>
              <a:rPr kumimoji="1" lang="zh-CN" altLang="en-US" sz="2000" b="1" dirty="0">
                <a:solidFill>
                  <a:srgbClr val="3366FF"/>
                </a:solidFill>
                <a:latin typeface="宋体" panose="02010600030101010101" pitchFamily="2" charset="-122"/>
                <a:ea typeface="宋体" panose="02010600030101010101" pitchFamily="2" charset="-122"/>
              </a:rPr>
              <a:t>一般</a:t>
            </a:r>
            <a:r>
              <a:rPr kumimoji="1" lang="en-US" altLang="zh-CN" sz="2000" b="1" dirty="0">
                <a:solidFill>
                  <a:srgbClr val="3366FF"/>
                </a:solidFill>
                <a:latin typeface="宋体" panose="02010600030101010101" pitchFamily="2" charset="-122"/>
                <a:ea typeface="宋体" panose="02010600030101010101" pitchFamily="2" charset="-122"/>
              </a:rPr>
              <a:t>—</a:t>
            </a:r>
            <a:r>
              <a:rPr kumimoji="1" lang="zh-CN" altLang="en-US" sz="2000" b="1" dirty="0">
                <a:solidFill>
                  <a:srgbClr val="3366FF"/>
                </a:solidFill>
                <a:latin typeface="宋体" panose="02010600030101010101" pitchFamily="2" charset="-122"/>
                <a:ea typeface="宋体" panose="02010600030101010101" pitchFamily="2" charset="-122"/>
              </a:rPr>
              <a:t>特殊内聚：</a:t>
            </a:r>
            <a:r>
              <a:rPr kumimoji="1" lang="zh-CN" altLang="en-US" sz="2000" dirty="0">
                <a:latin typeface="宋体" panose="02010600030101010101" pitchFamily="2" charset="-122"/>
                <a:ea typeface="宋体" panose="02010600030101010101" pitchFamily="2" charset="-122"/>
              </a:rPr>
              <a:t>设计出的一般</a:t>
            </a:r>
            <a:r>
              <a:rPr kumimoji="1" lang="en-US" altLang="zh-CN" sz="2000" dirty="0">
                <a:latin typeface="宋体" panose="02010600030101010101" pitchFamily="2" charset="-122"/>
                <a:ea typeface="宋体" panose="02010600030101010101" pitchFamily="2" charset="-122"/>
              </a:rPr>
              <a:t>—</a:t>
            </a:r>
            <a:r>
              <a:rPr kumimoji="1" lang="zh-CN" altLang="en-US" sz="2000" dirty="0">
                <a:latin typeface="宋体" panose="02010600030101010101" pitchFamily="2" charset="-122"/>
                <a:ea typeface="宋体" panose="02010600030101010101" pitchFamily="2" charset="-122"/>
              </a:rPr>
              <a:t>特殊结构，应该符合多数人的概念，更准确地说，这种结构应该</a:t>
            </a:r>
            <a:r>
              <a:rPr kumimoji="1" lang="zh-CN" altLang="en-US" sz="2000" b="1" dirty="0">
                <a:solidFill>
                  <a:srgbClr val="00B050"/>
                </a:solidFill>
                <a:latin typeface="宋体" panose="02010600030101010101" pitchFamily="2" charset="-122"/>
                <a:ea typeface="宋体" panose="02010600030101010101" pitchFamily="2" charset="-122"/>
              </a:rPr>
              <a:t>是对相应的领域知识的正确抽取</a:t>
            </a:r>
            <a:r>
              <a:rPr kumimoji="1" lang="zh-CN" altLang="en-US" sz="2000" dirty="0">
                <a:latin typeface="宋体" panose="02010600030101010101" pitchFamily="2" charset="-122"/>
                <a:ea typeface="宋体" panose="02010600030101010101" pitchFamily="2" charset="-122"/>
              </a:rPr>
              <a:t>。 </a:t>
            </a:r>
            <a:endParaRPr kumimoji="1" lang="zh-CN" altLang="en-US" sz="20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p:txBody>
          <a:bodyPr/>
          <a:lstStyle/>
          <a:p>
            <a:pPr>
              <a:lnSpc>
                <a:spcPct val="120000"/>
              </a:lnSpc>
              <a:spcAft>
                <a:spcPts val="1200"/>
              </a:spcAft>
              <a:buNone/>
            </a:pPr>
            <a:r>
              <a:rPr kumimoji="1" lang="en-US" altLang="zh-CN" sz="2400" b="1" dirty="0">
                <a:solidFill>
                  <a:srgbClr val="C00000"/>
                </a:solidFill>
                <a:latin typeface="宋体" panose="02010600030101010101" pitchFamily="2" charset="-122"/>
                <a:ea typeface="宋体" panose="02010600030101010101" pitchFamily="2" charset="-122"/>
              </a:rPr>
              <a:t>(6) </a:t>
            </a:r>
            <a:r>
              <a:rPr kumimoji="1" lang="zh-CN" altLang="en-US" sz="2400" b="1" dirty="0">
                <a:solidFill>
                  <a:srgbClr val="C00000"/>
                </a:solidFill>
                <a:latin typeface="宋体" panose="02010600030101010101" pitchFamily="2" charset="-122"/>
                <a:ea typeface="宋体" panose="02010600030101010101" pitchFamily="2" charset="-122"/>
              </a:rPr>
              <a:t>可重用</a:t>
            </a:r>
            <a:endParaRPr kumimoji="1" lang="zh-CN" altLang="en-US" sz="2400" b="1" dirty="0">
              <a:solidFill>
                <a:srgbClr val="C00000"/>
              </a:solidFill>
              <a:latin typeface="宋体" panose="02010600030101010101" pitchFamily="2" charset="-122"/>
              <a:ea typeface="宋体" panose="02010600030101010101" pitchFamily="2" charset="-122"/>
            </a:endParaRPr>
          </a:p>
          <a:p>
            <a:pPr marL="450850" indent="-355600" eaLnBrk="1" hangingPunct="1">
              <a:spcAft>
                <a:spcPts val="1200"/>
              </a:spcAft>
            </a:pPr>
            <a:r>
              <a:rPr lang="zh-CN" altLang="en-US" sz="2400" b="1" dirty="0">
                <a:solidFill>
                  <a:srgbClr val="3366FF"/>
                </a:solidFill>
                <a:latin typeface="宋体" panose="02010600030101010101" pitchFamily="2" charset="-122"/>
                <a:ea typeface="宋体" panose="02010600030101010101" pitchFamily="2" charset="-122"/>
              </a:rPr>
              <a:t>可重用的重要性：</a:t>
            </a:r>
            <a:r>
              <a:rPr lang="zh-CN" altLang="en-US" sz="2400" dirty="0">
                <a:latin typeface="宋体" panose="02010600030101010101" pitchFamily="2" charset="-122"/>
                <a:ea typeface="宋体" panose="02010600030101010101" pitchFamily="2" charset="-122"/>
              </a:rPr>
              <a:t>软件重用是</a:t>
            </a:r>
            <a:r>
              <a:rPr lang="zh-CN" altLang="en-US" sz="2400" b="1" dirty="0">
                <a:solidFill>
                  <a:srgbClr val="FF0000"/>
                </a:solidFill>
                <a:latin typeface="宋体" panose="02010600030101010101" pitchFamily="2" charset="-122"/>
                <a:ea typeface="宋体" panose="02010600030101010101" pitchFamily="2" charset="-122"/>
              </a:rPr>
              <a:t>提高软件开发生产率</a:t>
            </a:r>
            <a:r>
              <a:rPr lang="zh-CN" altLang="en-US" sz="2400" dirty="0">
                <a:latin typeface="宋体" panose="02010600030101010101" pitchFamily="2" charset="-122"/>
                <a:ea typeface="宋体" panose="02010600030101010101" pitchFamily="2" charset="-122"/>
              </a:rPr>
              <a:t>和</a:t>
            </a:r>
            <a:r>
              <a:rPr lang="zh-CN" altLang="en-US" sz="2400" b="1" dirty="0">
                <a:solidFill>
                  <a:srgbClr val="FF0000"/>
                </a:solidFill>
                <a:latin typeface="宋体" panose="02010600030101010101" pitchFamily="2" charset="-122"/>
                <a:ea typeface="宋体" panose="02010600030101010101" pitchFamily="2" charset="-122"/>
              </a:rPr>
              <a:t>目标系统质量</a:t>
            </a:r>
            <a:r>
              <a:rPr lang="zh-CN" altLang="en-US" sz="2400" dirty="0">
                <a:latin typeface="宋体" panose="02010600030101010101" pitchFamily="2" charset="-122"/>
                <a:ea typeface="宋体" panose="02010600030101010101" pitchFamily="2" charset="-122"/>
              </a:rPr>
              <a:t>的重要途径。</a:t>
            </a:r>
            <a:endParaRPr lang="zh-CN" altLang="en-US" sz="2400" dirty="0">
              <a:latin typeface="宋体" panose="02010600030101010101" pitchFamily="2" charset="-122"/>
              <a:ea typeface="宋体" panose="02010600030101010101" pitchFamily="2" charset="-122"/>
            </a:endParaRPr>
          </a:p>
          <a:p>
            <a:pPr marL="450850" indent="-355600" eaLnBrk="1" hangingPunct="1">
              <a:spcAft>
                <a:spcPts val="1200"/>
              </a:spcAft>
            </a:pPr>
            <a:r>
              <a:rPr lang="zh-CN" altLang="en-US" sz="2400" dirty="0">
                <a:latin typeface="宋体" panose="02010600030101010101" pitchFamily="2" charset="-122"/>
                <a:ea typeface="宋体" panose="02010600030101010101" pitchFamily="2" charset="-122"/>
              </a:rPr>
              <a:t>重用基本上从设计阶段开始。包含两方面的含义：</a:t>
            </a:r>
            <a:endParaRPr lang="zh-CN" altLang="en-US" sz="2400" dirty="0">
              <a:latin typeface="宋体" panose="02010600030101010101" pitchFamily="2" charset="-122"/>
              <a:ea typeface="宋体" panose="02010600030101010101" pitchFamily="2" charset="-122"/>
            </a:endParaRPr>
          </a:p>
          <a:p>
            <a:pPr marL="628650" indent="-355600" eaLnBrk="1" hangingPunct="1">
              <a:spcAft>
                <a:spcPts val="1200"/>
              </a:spcAft>
              <a:buClr>
                <a:schemeClr val="accent2"/>
              </a:buClr>
              <a:buSzPct val="75000"/>
              <a:buFont typeface="+mj-ea"/>
              <a:buAutoNum type="circleNumDbPlain"/>
            </a:pPr>
            <a:r>
              <a:rPr lang="zh-CN" altLang="en-US" sz="2400" b="1" dirty="0">
                <a:solidFill>
                  <a:srgbClr val="00B050"/>
                </a:solidFill>
                <a:latin typeface="宋体" panose="02010600030101010101" pitchFamily="2" charset="-122"/>
                <a:ea typeface="宋体" panose="02010600030101010101" pitchFamily="2" charset="-122"/>
              </a:rPr>
              <a:t>尽量使用已有的类</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包括开发环境提供的类库，及以前开发类似系统时创建的类</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a:p>
            <a:pPr marL="628650" indent="-355600" eaLnBrk="1" hangingPunct="1">
              <a:spcAft>
                <a:spcPts val="1200"/>
              </a:spcAft>
              <a:buClr>
                <a:schemeClr val="accent2"/>
              </a:buClr>
              <a:buSzPct val="75000"/>
              <a:buFont typeface="+mj-ea"/>
              <a:buAutoNum type="circleNumDbPlain"/>
            </a:pPr>
            <a:r>
              <a:rPr lang="zh-CN" altLang="en-US" sz="2400" b="1" dirty="0">
                <a:solidFill>
                  <a:srgbClr val="00B050"/>
                </a:solidFill>
                <a:latin typeface="宋体" panose="02010600030101010101" pitchFamily="2" charset="-122"/>
                <a:ea typeface="宋体" panose="02010600030101010101" pitchFamily="2" charset="-122"/>
              </a:rPr>
              <a:t>如确需创建新类</a:t>
            </a:r>
            <a:r>
              <a:rPr lang="zh-CN" altLang="en-US" sz="2400" dirty="0">
                <a:latin typeface="宋体" panose="02010600030101010101" pitchFamily="2" charset="-122"/>
                <a:ea typeface="宋体" panose="02010600030101010101" pitchFamily="2" charset="-122"/>
              </a:rPr>
              <a:t>，则在设计这些新类的协议时，应该考虑将来的可重复使用性。</a:t>
            </a:r>
            <a:endParaRPr lang="zh-CN" altLang="en-US" sz="24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4.2.2  </a:t>
            </a:r>
            <a:r>
              <a:rPr kumimoji="0" lang="zh-CN" altLang="en-US"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面向对象设计准则</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p:txBody>
          <a:bodyPr/>
          <a:lstStyle/>
          <a:p>
            <a:pPr>
              <a:lnSpc>
                <a:spcPct val="120000"/>
              </a:lnSpc>
              <a:spcAft>
                <a:spcPts val="1200"/>
              </a:spcAft>
              <a:buNone/>
            </a:pPr>
            <a:endParaRPr lang="en-US" altLang="zh-CN" sz="2800" b="1" dirty="0">
              <a:solidFill>
                <a:srgbClr val="C00000"/>
              </a:solidFill>
              <a:ea typeface="宋体" panose="02010600030101010101" pitchFamily="2" charset="-122"/>
            </a:endParaRPr>
          </a:p>
          <a:p>
            <a:pPr>
              <a:lnSpc>
                <a:spcPct val="120000"/>
              </a:lnSpc>
              <a:spcAft>
                <a:spcPts val="1200"/>
              </a:spcAft>
              <a:buNone/>
            </a:pPr>
            <a:endParaRPr lang="en-US" altLang="zh-CN" sz="2800" b="1" dirty="0">
              <a:solidFill>
                <a:srgbClr val="C00000"/>
              </a:solidFill>
              <a:ea typeface="宋体" panose="02010600030101010101" pitchFamily="2" charset="-122"/>
            </a:endParaRPr>
          </a:p>
          <a:p>
            <a:pPr>
              <a:lnSpc>
                <a:spcPct val="120000"/>
              </a:lnSpc>
              <a:spcAft>
                <a:spcPts val="1200"/>
              </a:spcAft>
              <a:buNone/>
            </a:pPr>
            <a:endParaRPr lang="en-US" altLang="zh-CN" sz="2800" b="1" dirty="0">
              <a:solidFill>
                <a:srgbClr val="C00000"/>
              </a:solidFill>
              <a:ea typeface="宋体" panose="02010600030101010101" pitchFamily="2" charset="-122"/>
            </a:endParaRPr>
          </a:p>
          <a:p>
            <a:pPr>
              <a:lnSpc>
                <a:spcPct val="120000"/>
              </a:lnSpc>
              <a:spcAft>
                <a:spcPts val="1200"/>
              </a:spcAft>
              <a:buNone/>
            </a:pPr>
            <a:r>
              <a:rPr lang="en-US" altLang="zh-CN" sz="2800" b="1" dirty="0">
                <a:solidFill>
                  <a:srgbClr val="C00000"/>
                </a:solidFill>
                <a:ea typeface="宋体" panose="02010600030101010101" pitchFamily="2" charset="-122"/>
                <a:hlinkClick r:id="rId1" action="ppaction://hlinkpres?slideindex=1&amp;slidetitle="/>
              </a:rPr>
              <a:t>           4.2.3  </a:t>
            </a:r>
            <a:r>
              <a:rPr lang="zh-CN" altLang="en-US" sz="2800" b="1" dirty="0">
                <a:solidFill>
                  <a:srgbClr val="C00000"/>
                </a:solidFill>
                <a:ea typeface="宋体" panose="02010600030101010101" pitchFamily="2" charset="-122"/>
                <a:hlinkClick r:id="rId1" action="ppaction://hlinkpres?slideindex=1&amp;slidetitle="/>
              </a:rPr>
              <a:t>补充资料：面向对象设计原则</a:t>
            </a:r>
            <a:endParaRPr lang="zh-CN" altLang="en-US" sz="2800"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4.2 </a:t>
            </a:r>
            <a:r>
              <a:rPr lang="zh-CN" altLang="en-US" sz="4400" b="1" kern="0" dirty="0">
                <a:solidFill>
                  <a:schemeClr val="bg1"/>
                </a:solidFill>
                <a:latin typeface="+mj-lt"/>
                <a:ea typeface="+mj-ea"/>
                <a:cs typeface="+mj-cs"/>
              </a:rPr>
              <a:t>面向对象设计过程与准则</a:t>
            </a:r>
            <a:r>
              <a:rPr lang="zh-CN" altLang="en-US" sz="4400" b="1" dirty="0">
                <a:solidFill>
                  <a:schemeClr val="bg1"/>
                </a:solidFill>
                <a:latin typeface="宋体" panose="02010600030101010101" pitchFamily="2" charset="-122"/>
                <a:ea typeface="宋体" panose="02010600030101010101" pitchFamily="2" charset="-122"/>
              </a:rPr>
              <a:t>★</a:t>
            </a:r>
            <a:endParaRPr lang="zh-CN" altLang="en-US" sz="4400" b="1" dirty="0">
              <a:solidFill>
                <a:schemeClr val="bg1"/>
              </a:solidFill>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4786346"/>
          </a:xfrm>
        </p:spPr>
        <p:txBody>
          <a:bodyPr/>
          <a:lstStyle/>
          <a:p>
            <a:pPr marL="542925">
              <a:buNone/>
            </a:pPr>
            <a:r>
              <a:rPr lang="en-US" sz="2800" b="1" dirty="0">
                <a:latin typeface="宋体" panose="02010600030101010101" pitchFamily="2" charset="-122"/>
                <a:ea typeface="宋体" panose="02010600030101010101" pitchFamily="2" charset="-122"/>
              </a:rPr>
              <a:t>4.1 </a:t>
            </a:r>
            <a:r>
              <a:rPr lang="zh-CN" altLang="en-US" sz="2800" b="1" dirty="0">
                <a:latin typeface="宋体" panose="02010600030101010101" pitchFamily="2" charset="-122"/>
                <a:ea typeface="宋体" panose="02010600030101010101" pitchFamily="2" charset="-122"/>
              </a:rPr>
              <a:t>软件体系结构与设计模式★</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4.2 </a:t>
            </a:r>
            <a:r>
              <a:rPr lang="zh-CN" altLang="en-US" sz="2800" b="1" dirty="0">
                <a:latin typeface="宋体" panose="02010600030101010101" pitchFamily="2" charset="-122"/>
                <a:ea typeface="宋体" panose="02010600030101010101" pitchFamily="2" charset="-122"/>
              </a:rPr>
              <a:t>面向对象设计过程与准则★</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solidFill>
                  <a:srgbClr val="C00000"/>
                </a:solidFill>
                <a:latin typeface="宋体" panose="02010600030101010101" pitchFamily="2" charset="-122"/>
                <a:ea typeface="宋体" panose="02010600030101010101" pitchFamily="2" charset="-122"/>
              </a:rPr>
              <a:t>4.3 </a:t>
            </a:r>
            <a:r>
              <a:rPr lang="zh-CN" altLang="en-US" sz="2800" b="1" dirty="0">
                <a:solidFill>
                  <a:srgbClr val="C00000"/>
                </a:solidFill>
                <a:latin typeface="宋体" panose="02010600030101010101" pitchFamily="2" charset="-122"/>
                <a:ea typeface="宋体" panose="02010600030101010101" pitchFamily="2" charset="-122"/>
              </a:rPr>
              <a:t>体系结构模块及依赖性★</a:t>
            </a:r>
            <a:r>
              <a:rPr lang="en-US" sz="2800" b="1" dirty="0">
                <a:solidFill>
                  <a:srgbClr val="C00000"/>
                </a:solidFill>
                <a:latin typeface="宋体" panose="02010600030101010101" pitchFamily="2" charset="-122"/>
                <a:ea typeface="宋体" panose="02010600030101010101" pitchFamily="2" charset="-122"/>
              </a:rPr>
              <a:t>△</a:t>
            </a:r>
            <a:endParaRPr lang="en-US" altLang="zh-CN" sz="2800" b="1" dirty="0">
              <a:solidFill>
                <a:srgbClr val="C00000"/>
              </a:solidFill>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a:t>
            </a:r>
            <a:r>
              <a:rPr lang="en-US" altLang="zh-CN" sz="2800" b="1" dirty="0">
                <a:latin typeface="宋体" panose="02010600030101010101" pitchFamily="2" charset="-122"/>
                <a:ea typeface="宋体" panose="02010600030101010101" pitchFamily="2" charset="-122"/>
              </a:rPr>
              <a:t>4 </a:t>
            </a:r>
            <a:r>
              <a:rPr lang="zh-CN" altLang="en-US" sz="2800" b="1" dirty="0">
                <a:latin typeface="宋体" panose="02010600030101010101" pitchFamily="2" charset="-122"/>
                <a:ea typeface="宋体" panose="02010600030101010101" pitchFamily="2" charset="-122"/>
              </a:rPr>
              <a:t>系统分解★</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4.5 </a:t>
            </a:r>
            <a:r>
              <a:rPr lang="zh-CN" altLang="en-US" sz="2800" b="1" dirty="0">
                <a:latin typeface="宋体" panose="02010600030101010101" pitchFamily="2" charset="-122"/>
                <a:ea typeface="宋体" panose="02010600030101010101" pitchFamily="2" charset="-122"/>
              </a:rPr>
              <a:t>问题域部分的设计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4.6 </a:t>
            </a:r>
            <a:r>
              <a:rPr lang="zh-CN" altLang="en-US" sz="2800" b="1" dirty="0">
                <a:latin typeface="宋体" panose="02010600030101010101" pitchFamily="2" charset="-122"/>
                <a:ea typeface="宋体" panose="02010600030101010101" pitchFamily="2" charset="-122"/>
              </a:rPr>
              <a:t>人机交互部分的设计</a:t>
            </a:r>
            <a:endParaRPr lang="en-US" altLang="zh-CN" sz="2800" b="1" dirty="0">
              <a:latin typeface="宋体" panose="02010600030101010101" pitchFamily="2" charset="-122"/>
              <a:ea typeface="宋体" panose="02010600030101010101" pitchFamily="2" charset="-122"/>
            </a:endParaRPr>
          </a:p>
          <a:p>
            <a:pPr marL="542925">
              <a:buNone/>
            </a:pPr>
            <a:r>
              <a:rPr lang="en-US" altLang="zh-CN" sz="2800" b="1" dirty="0">
                <a:latin typeface="宋体" panose="02010600030101010101" pitchFamily="2" charset="-122"/>
                <a:ea typeface="宋体" panose="02010600030101010101" pitchFamily="2" charset="-122"/>
              </a:rPr>
              <a:t>4.7 </a:t>
            </a:r>
            <a:r>
              <a:rPr lang="zh-CN" altLang="en-US" sz="2800" b="1" dirty="0">
                <a:latin typeface="宋体" panose="02010600030101010101" pitchFamily="2" charset="-122"/>
                <a:ea typeface="宋体" panose="02010600030101010101" pitchFamily="2" charset="-122"/>
              </a:rPr>
              <a:t>任务管理部分的设计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4.8 </a:t>
            </a:r>
            <a:r>
              <a:rPr lang="zh-CN" altLang="en-US" sz="2800" b="1" dirty="0">
                <a:latin typeface="宋体" panose="02010600030101010101" pitchFamily="2" charset="-122"/>
                <a:ea typeface="宋体" panose="02010600030101010101" pitchFamily="2" charset="-122"/>
              </a:rPr>
              <a:t>数据管理部分的设计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4.9 </a:t>
            </a:r>
            <a:r>
              <a:rPr lang="zh-CN" altLang="en-US" sz="2800" b="1" dirty="0">
                <a:latin typeface="宋体" panose="02010600030101010101" pitchFamily="2" charset="-122"/>
                <a:ea typeface="宋体" panose="02010600030101010101" pitchFamily="2" charset="-122"/>
              </a:rPr>
              <a:t>对象设计★</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4</a:t>
            </a:r>
            <a:r>
              <a:rPr lang="zh-CN" altLang="en-US" dirty="0">
                <a:solidFill>
                  <a:schemeClr val="bg1"/>
                </a:solidFill>
              </a:rPr>
              <a:t>章  面向对象设计</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357158" y="1500174"/>
            <a:ext cx="8207375" cy="4786346"/>
          </a:xfrm>
        </p:spPr>
        <p:txBody>
          <a:bodyPr/>
          <a:lstStyle/>
          <a:p>
            <a:pPr eaLnBrk="1" hangingPunct="1">
              <a:lnSpc>
                <a:spcPct val="120000"/>
              </a:lnSpc>
              <a:spcBef>
                <a:spcPct val="0"/>
              </a:spcBef>
              <a:buSzPct val="75000"/>
              <a:buFont typeface="Wingdings" panose="05000000000000000000" pitchFamily="2" charset="2"/>
              <a:buChar char="l"/>
            </a:pPr>
            <a:r>
              <a:rPr lang="zh-CN" altLang="en-US" sz="2800" b="1" dirty="0">
                <a:solidFill>
                  <a:srgbClr val="C00000"/>
                </a:solidFill>
                <a:ea typeface="楷体_GB2312" pitchFamily="49" charset="-122"/>
              </a:rPr>
              <a:t>关于体系结构设计的目的：</a:t>
            </a:r>
            <a:endParaRPr lang="en-US" altLang="zh-CN" sz="2800" b="1" dirty="0">
              <a:solidFill>
                <a:srgbClr val="C00000"/>
              </a:solidFill>
              <a:ea typeface="楷体_GB2312" pitchFamily="49" charset="-122"/>
            </a:endParaRPr>
          </a:p>
          <a:p>
            <a:pPr lvl="1">
              <a:lnSpc>
                <a:spcPct val="120000"/>
              </a:lnSpc>
              <a:spcBef>
                <a:spcPts val="600"/>
              </a:spcBef>
              <a:spcAft>
                <a:spcPts val="600"/>
              </a:spcAft>
              <a:buSzPct val="75000"/>
              <a:buFont typeface="Wingdings" panose="05000000000000000000" pitchFamily="2" charset="2"/>
              <a:buChar char="l"/>
            </a:pPr>
            <a:r>
              <a:rPr lang="zh-CN" altLang="en-US" sz="2400" dirty="0">
                <a:ea typeface="楷体_GB2312" pitchFamily="49" charset="-122"/>
              </a:rPr>
              <a:t>体系结构设计描述了建立计算机系统所需的数据结构和程序构件。一个好的体系结构设计要求</a:t>
            </a:r>
            <a:r>
              <a:rPr lang="zh-CN" altLang="en-US" sz="2400" b="1" dirty="0">
                <a:solidFill>
                  <a:srgbClr val="3366FF"/>
                </a:solidFill>
                <a:ea typeface="楷体_GB2312" pitchFamily="49" charset="-122"/>
              </a:rPr>
              <a:t>软件模块的分层</a:t>
            </a:r>
            <a:r>
              <a:rPr lang="zh-CN" altLang="en-US" sz="2400" dirty="0">
                <a:ea typeface="楷体_GB2312" pitchFamily="49" charset="-122"/>
              </a:rPr>
              <a:t>及</a:t>
            </a:r>
            <a:r>
              <a:rPr lang="zh-CN" altLang="en-US" sz="2400" b="1" dirty="0">
                <a:solidFill>
                  <a:srgbClr val="3366FF"/>
                </a:solidFill>
                <a:ea typeface="楷体_GB2312" pitchFamily="49" charset="-122"/>
              </a:rPr>
              <a:t>编程标准</a:t>
            </a:r>
            <a:r>
              <a:rPr lang="zh-CN" altLang="en-US" sz="2400" dirty="0">
                <a:ea typeface="楷体_GB2312" pitchFamily="49" charset="-122"/>
              </a:rPr>
              <a:t>的执行；</a:t>
            </a:r>
            <a:endParaRPr lang="en-US" altLang="zh-CN" sz="2400" dirty="0">
              <a:ea typeface="楷体_GB2312" pitchFamily="49" charset="-122"/>
            </a:endParaRPr>
          </a:p>
          <a:p>
            <a:pPr lvl="1">
              <a:lnSpc>
                <a:spcPct val="120000"/>
              </a:lnSpc>
              <a:spcBef>
                <a:spcPts val="600"/>
              </a:spcBef>
              <a:spcAft>
                <a:spcPts val="600"/>
              </a:spcAft>
              <a:buSzPct val="75000"/>
              <a:buFont typeface="Wingdings" panose="05000000000000000000" pitchFamily="2" charset="2"/>
              <a:buChar char="l"/>
            </a:pPr>
            <a:r>
              <a:rPr lang="zh-CN" altLang="en-US" sz="2400" dirty="0">
                <a:ea typeface="楷体_GB2312" pitchFamily="49" charset="-122"/>
              </a:rPr>
              <a:t>体系结构设计是一种</a:t>
            </a:r>
            <a:r>
              <a:rPr lang="zh-CN" altLang="en-US" sz="2400" b="1" dirty="0">
                <a:solidFill>
                  <a:srgbClr val="3366FF"/>
                </a:solidFill>
                <a:ea typeface="楷体_GB2312" pitchFamily="49" charset="-122"/>
              </a:rPr>
              <a:t>管理模块依赖性的实践</a:t>
            </a:r>
            <a:r>
              <a:rPr lang="zh-CN" altLang="en-US" sz="2400" dirty="0">
                <a:ea typeface="楷体_GB2312" pitchFamily="49" charset="-122"/>
              </a:rPr>
              <a:t>；</a:t>
            </a:r>
            <a:endParaRPr lang="en-US" altLang="zh-CN" sz="2400" dirty="0">
              <a:ea typeface="楷体_GB2312" pitchFamily="49" charset="-122"/>
            </a:endParaRPr>
          </a:p>
          <a:p>
            <a:pPr lvl="1">
              <a:lnSpc>
                <a:spcPct val="120000"/>
              </a:lnSpc>
              <a:spcBef>
                <a:spcPts val="600"/>
              </a:spcBef>
              <a:spcAft>
                <a:spcPts val="600"/>
              </a:spcAft>
              <a:buSzPct val="75000"/>
              <a:buFont typeface="Wingdings" panose="05000000000000000000" pitchFamily="2" charset="2"/>
              <a:buChar char="l"/>
            </a:pPr>
            <a:r>
              <a:rPr lang="zh-CN" altLang="en-US" sz="2400" dirty="0">
                <a:ea typeface="楷体_GB2312" pitchFamily="49" charset="-122"/>
              </a:rPr>
              <a:t>体系结构设计是一种</a:t>
            </a:r>
            <a:r>
              <a:rPr lang="zh-CN" altLang="en-US" sz="2400" b="1" dirty="0">
                <a:solidFill>
                  <a:srgbClr val="3366FF"/>
                </a:solidFill>
                <a:ea typeface="楷体_GB2312" pitchFamily="49" charset="-122"/>
              </a:rPr>
              <a:t>用主动方法来管理</a:t>
            </a:r>
            <a:r>
              <a:rPr lang="zh-CN" altLang="en-US" sz="2400" dirty="0">
                <a:ea typeface="楷体_GB2312" pitchFamily="49" charset="-122"/>
              </a:rPr>
              <a:t>软件中的依赖性，在设计过程中尽早决定软件的分层和模块之间的依赖关系。</a:t>
            </a:r>
            <a:endParaRPr lang="zh-CN" altLang="en-US" sz="2400" dirty="0">
              <a:ea typeface="楷体_GB2312" pitchFamily="49" charset="-122"/>
            </a:endParaRPr>
          </a:p>
        </p:txBody>
      </p:sp>
      <p:sp>
        <p:nvSpPr>
          <p:cNvPr id="4" name="Rectangle 2"/>
          <p:cNvSpPr txBox="1">
            <a:spLocks noChangeArrowheads="1"/>
          </p:cNvSpPr>
          <p:nvPr/>
        </p:nvSpPr>
        <p:spPr>
          <a:xfrm>
            <a:off x="428596" y="428604"/>
            <a:ext cx="8229600" cy="860408"/>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4.3 </a:t>
            </a:r>
            <a:r>
              <a:rPr lang="zh-CN" altLang="en-US" sz="4400" b="1" kern="0" dirty="0">
                <a:solidFill>
                  <a:schemeClr val="bg1"/>
                </a:solidFill>
                <a:latin typeface="+mj-lt"/>
                <a:ea typeface="+mj-ea"/>
                <a:cs typeface="+mj-cs"/>
              </a:rPr>
              <a:t>体系结构模块及依赖性★</a:t>
            </a:r>
            <a:r>
              <a:rPr lang="en-US" altLang="en-US" sz="4400" b="1" kern="0" dirty="0">
                <a:solidFill>
                  <a:schemeClr val="bg1"/>
                </a:solidFill>
                <a:latin typeface="+mj-lt"/>
                <a:ea typeface="+mj-ea"/>
                <a:cs typeface="+mj-cs"/>
              </a:rPr>
              <a:t>△</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00034" y="1428736"/>
            <a:ext cx="8072494" cy="5257800"/>
          </a:xfrm>
          <a:prstGeom prst="rect">
            <a:avLst/>
          </a:prstGeom>
          <a:noFill/>
          <a:ln w="9525">
            <a:noFill/>
            <a:miter lim="800000"/>
          </a:ln>
          <a:effectLst/>
        </p:spPr>
        <p:txBody>
          <a:bodyPr/>
          <a:lstStyle/>
          <a:p>
            <a:pPr marL="742950" indent="-742950">
              <a:lnSpc>
                <a:spcPct val="110000"/>
              </a:lnSpc>
              <a:spcBef>
                <a:spcPct val="20000"/>
              </a:spcBef>
              <a:buClr>
                <a:srgbClr val="C00000"/>
              </a:buClr>
              <a:buSzPct val="100000"/>
              <a:buFont typeface="+mj-ea"/>
              <a:buAutoNum type="circleNumDbPlain"/>
              <a:defRPr/>
            </a:pPr>
            <a:r>
              <a:rPr lang="zh-CN" altLang="en-US" sz="3200" b="1" kern="0" dirty="0">
                <a:solidFill>
                  <a:srgbClr val="A50021"/>
                </a:solidFill>
                <a:effectLst>
                  <a:outerShdw blurRad="38100" dist="38100" dir="2700000" algn="tl">
                    <a:srgbClr val="C0C0C0"/>
                  </a:outerShdw>
                </a:effectLst>
                <a:latin typeface="Arial Narrow" pitchFamily="34" charset="0"/>
                <a:ea typeface="仿宋_GB2312" pitchFamily="49" charset="-122"/>
              </a:rPr>
              <a:t>问题定义</a:t>
            </a:r>
            <a:endParaRPr lang="zh-CN" altLang="en-US" sz="3200" b="1" kern="0" dirty="0">
              <a:latin typeface="宋体" panose="02010600030101010101" pitchFamily="2" charset="-122"/>
              <a:ea typeface="+mn-ea"/>
            </a:endParaRPr>
          </a:p>
          <a:p>
            <a:pPr marL="342900" indent="12700">
              <a:lnSpc>
                <a:spcPct val="110000"/>
              </a:lnSpc>
              <a:spcBef>
                <a:spcPct val="20000"/>
              </a:spcBef>
              <a:buFont typeface="Wingdings" panose="05000000000000000000" pitchFamily="2" charset="2"/>
              <a:buChar char="ü"/>
              <a:defRPr/>
            </a:pPr>
            <a:r>
              <a:rPr lang="zh-CN" altLang="en-US" sz="2400" b="1" kern="0" dirty="0">
                <a:solidFill>
                  <a:srgbClr val="3366FF"/>
                </a:solidFill>
                <a:latin typeface="+mn-lt"/>
                <a:ea typeface="+mn-ea"/>
              </a:rPr>
              <a:t>  </a:t>
            </a:r>
            <a:r>
              <a:rPr lang="zh-CN" altLang="en-US" sz="2400" b="1" kern="0" dirty="0">
                <a:solidFill>
                  <a:srgbClr val="3366FF"/>
                </a:solidFill>
                <a:effectLst>
                  <a:outerShdw blurRad="38100" dist="38100" dir="2700000" algn="tl">
                    <a:srgbClr val="000000">
                      <a:alpha val="43137"/>
                    </a:srgbClr>
                  </a:outerShdw>
                </a:effectLst>
                <a:ea typeface="仿宋_GB2312" pitchFamily="49" charset="-122"/>
              </a:rPr>
              <a:t>明确回答：</a:t>
            </a:r>
            <a:r>
              <a:rPr lang="zh-CN" altLang="en-US" sz="2400" b="1" kern="0" dirty="0">
                <a:latin typeface="+mn-lt"/>
                <a:ea typeface="仿宋_GB2312" pitchFamily="49" charset="-122"/>
              </a:rPr>
              <a:t>“要解决的问题是什么”。</a:t>
            </a:r>
            <a:endParaRPr lang="en-US" altLang="zh-CN" sz="2400" b="1" kern="0" dirty="0">
              <a:latin typeface="+mn-lt"/>
              <a:ea typeface="仿宋_GB2312" pitchFamily="49" charset="-122"/>
            </a:endParaRPr>
          </a:p>
          <a:p>
            <a:pPr marL="342900" indent="12700">
              <a:lnSpc>
                <a:spcPct val="110000"/>
              </a:lnSpc>
              <a:spcBef>
                <a:spcPct val="20000"/>
              </a:spcBef>
              <a:buFont typeface="Wingdings" panose="05000000000000000000" pitchFamily="2" charset="2"/>
              <a:buChar char="ü"/>
              <a:defRPr/>
            </a:pPr>
            <a:r>
              <a:rPr lang="en-US" altLang="zh-CN" sz="2400" b="1" kern="0" dirty="0">
                <a:solidFill>
                  <a:srgbClr val="3366FF"/>
                </a:solidFill>
                <a:effectLst>
                  <a:outerShdw blurRad="38100" dist="38100" dir="2700000" algn="tl">
                    <a:srgbClr val="000000">
                      <a:alpha val="43137"/>
                    </a:srgbClr>
                  </a:outerShdw>
                </a:effectLst>
                <a:ea typeface="仿宋_GB2312" pitchFamily="49" charset="-122"/>
              </a:rPr>
              <a:t> </a:t>
            </a:r>
            <a:r>
              <a:rPr lang="zh-CN" altLang="en-US" sz="2400" b="1" kern="0" dirty="0">
                <a:solidFill>
                  <a:srgbClr val="3366FF"/>
                </a:solidFill>
                <a:effectLst>
                  <a:outerShdw blurRad="38100" dist="38100" dir="2700000" algn="tl">
                    <a:srgbClr val="000000">
                      <a:alpha val="43137"/>
                    </a:srgbClr>
                  </a:outerShdw>
                </a:effectLst>
                <a:latin typeface="+mn-lt"/>
                <a:ea typeface="仿宋_GB2312" pitchFamily="49" charset="-122"/>
              </a:rPr>
              <a:t> 输出（书面报告）：</a:t>
            </a:r>
            <a:r>
              <a:rPr lang="zh-CN" altLang="en-US" sz="2400" b="1" kern="0" dirty="0">
                <a:ea typeface="仿宋_GB2312" pitchFamily="49" charset="-122"/>
              </a:rPr>
              <a:t>要解决的</a:t>
            </a:r>
            <a:r>
              <a:rPr lang="zh-CN" altLang="en-US" sz="2400" b="1" kern="0" dirty="0">
                <a:latin typeface="+mn-lt"/>
                <a:ea typeface="仿宋_GB2312" pitchFamily="49" charset="-122"/>
              </a:rPr>
              <a:t>问题性质、工程目标和工程规模</a:t>
            </a:r>
            <a:endParaRPr lang="en-US" altLang="zh-CN" sz="2400" b="1" kern="0" dirty="0">
              <a:latin typeface="+mn-lt"/>
              <a:ea typeface="仿宋_GB2312" pitchFamily="49" charset="-122"/>
            </a:endParaRPr>
          </a:p>
          <a:p>
            <a:pPr marL="342900" indent="-342900">
              <a:lnSpc>
                <a:spcPct val="110000"/>
              </a:lnSpc>
              <a:spcBef>
                <a:spcPct val="20000"/>
              </a:spcBef>
              <a:defRPr/>
            </a:pPr>
            <a:endParaRPr lang="zh-CN" altLang="en-US" sz="2400" b="1" kern="0" dirty="0">
              <a:effectLst>
                <a:outerShdw blurRad="38100" dist="38100" dir="2700000" algn="tl">
                  <a:srgbClr val="C0C0C0"/>
                </a:outerShdw>
              </a:effectLst>
              <a:latin typeface="+mn-lt"/>
              <a:ea typeface="仿宋_GB2312" pitchFamily="49" charset="-122"/>
            </a:endParaRPr>
          </a:p>
          <a:p>
            <a:pPr marL="742950" indent="-742950">
              <a:lnSpc>
                <a:spcPct val="110000"/>
              </a:lnSpc>
              <a:spcBef>
                <a:spcPct val="20000"/>
              </a:spcBef>
              <a:buFont typeface="+mj-ea"/>
              <a:buAutoNum type="circleNumDbPlain" startAt="2"/>
              <a:defRPr/>
            </a:pPr>
            <a:r>
              <a:rPr lang="zh-CN" altLang="en-US" sz="3200" b="1" kern="0" dirty="0">
                <a:solidFill>
                  <a:srgbClr val="A50021"/>
                </a:solidFill>
                <a:effectLst>
                  <a:outerShdw blurRad="38100" dist="38100" dir="2700000" algn="tl">
                    <a:srgbClr val="C0C0C0"/>
                  </a:outerShdw>
                </a:effectLst>
                <a:latin typeface="Arial Narrow" pitchFamily="34" charset="0"/>
                <a:ea typeface="仿宋_GB2312" pitchFamily="49" charset="-122"/>
              </a:rPr>
              <a:t>可行性研究</a:t>
            </a:r>
            <a:endParaRPr lang="zh-CN" altLang="en-US" sz="3200" b="1" kern="0" dirty="0">
              <a:latin typeface="宋体" panose="02010600030101010101" pitchFamily="2" charset="-122"/>
              <a:ea typeface="+mn-ea"/>
            </a:endParaRPr>
          </a:p>
          <a:p>
            <a:pPr marL="342900" indent="-69850">
              <a:lnSpc>
                <a:spcPct val="110000"/>
              </a:lnSpc>
              <a:spcBef>
                <a:spcPct val="20000"/>
              </a:spcBef>
              <a:buFont typeface="Wingdings" panose="05000000000000000000" pitchFamily="2" charset="2"/>
              <a:buChar char="ü"/>
              <a:defRPr/>
            </a:pPr>
            <a:r>
              <a:rPr lang="zh-CN" altLang="en-US" sz="2400" b="1" kern="0" dirty="0">
                <a:solidFill>
                  <a:srgbClr val="3366FF"/>
                </a:solidFill>
                <a:effectLst>
                  <a:outerShdw blurRad="38100" dist="38100" dir="2700000" algn="tl">
                    <a:srgbClr val="000000">
                      <a:alpha val="43137"/>
                    </a:srgbClr>
                  </a:outerShdw>
                </a:effectLst>
                <a:latin typeface="+mn-lt"/>
                <a:ea typeface="+mn-ea"/>
              </a:rPr>
              <a:t>   </a:t>
            </a:r>
            <a:r>
              <a:rPr lang="zh-CN" altLang="en-US" sz="2400" b="1" kern="0" dirty="0">
                <a:solidFill>
                  <a:srgbClr val="3366FF"/>
                </a:solidFill>
                <a:effectLst>
                  <a:outerShdw blurRad="38100" dist="38100" dir="2700000" algn="tl">
                    <a:srgbClr val="000000">
                      <a:alpha val="43137"/>
                    </a:srgbClr>
                  </a:outerShdw>
                </a:effectLst>
                <a:ea typeface="仿宋_GB2312" pitchFamily="49" charset="-122"/>
              </a:rPr>
              <a:t>明确回</a:t>
            </a:r>
            <a:r>
              <a:rPr lang="zh-CN" altLang="en-US" sz="2400" b="1" kern="0" dirty="0">
                <a:solidFill>
                  <a:srgbClr val="3366FF"/>
                </a:solidFill>
                <a:effectLst>
                  <a:outerShdw blurRad="38100" dist="38100" dir="2700000" algn="tl">
                    <a:srgbClr val="000000">
                      <a:alpha val="43137"/>
                    </a:srgbClr>
                  </a:outerShdw>
                </a:effectLst>
                <a:latin typeface="+mn-lt"/>
                <a:ea typeface="仿宋_GB2312" pitchFamily="49" charset="-122"/>
              </a:rPr>
              <a:t>答：</a:t>
            </a:r>
            <a:r>
              <a:rPr lang="zh-CN" altLang="en-US" sz="2400" b="1" kern="0" dirty="0">
                <a:latin typeface="+mn-lt"/>
                <a:ea typeface="仿宋_GB2312" pitchFamily="49" charset="-122"/>
              </a:rPr>
              <a:t>“上一个阶段所确定的要解决的问题</a:t>
            </a:r>
            <a:r>
              <a:rPr lang="zh-CN" altLang="en-US" sz="2400" b="1" kern="0" dirty="0">
                <a:solidFill>
                  <a:srgbClr val="00B050"/>
                </a:solidFill>
                <a:latin typeface="+mn-lt"/>
                <a:ea typeface="仿宋_GB2312" pitchFamily="49" charset="-122"/>
              </a:rPr>
              <a:t>是否有行得通的解决办法</a:t>
            </a:r>
            <a:r>
              <a:rPr lang="zh-CN" altLang="en-US" sz="2400" b="1" kern="0" dirty="0">
                <a:latin typeface="+mn-lt"/>
                <a:ea typeface="仿宋_GB2312" pitchFamily="49" charset="-122"/>
              </a:rPr>
              <a:t>”。</a:t>
            </a:r>
            <a:endParaRPr lang="en-US" altLang="zh-CN" sz="2400" b="1" kern="0" dirty="0">
              <a:latin typeface="+mn-lt"/>
              <a:ea typeface="仿宋_GB2312" pitchFamily="49" charset="-122"/>
            </a:endParaRPr>
          </a:p>
          <a:p>
            <a:pPr marL="342900" indent="-69850">
              <a:lnSpc>
                <a:spcPct val="110000"/>
              </a:lnSpc>
              <a:spcBef>
                <a:spcPct val="20000"/>
              </a:spcBef>
              <a:buFont typeface="Wingdings" panose="05000000000000000000" pitchFamily="2" charset="2"/>
              <a:buChar char="ü"/>
              <a:defRPr/>
            </a:pPr>
            <a:r>
              <a:rPr lang="en-US" altLang="zh-CN" sz="2400" b="1" kern="0" dirty="0">
                <a:solidFill>
                  <a:srgbClr val="3366FF"/>
                </a:solidFill>
                <a:effectLst>
                  <a:outerShdw blurRad="38100" dist="38100" dir="2700000" algn="tl">
                    <a:srgbClr val="000000">
                      <a:alpha val="43137"/>
                    </a:srgbClr>
                  </a:outerShdw>
                </a:effectLst>
                <a:ea typeface="仿宋_GB2312" pitchFamily="49" charset="-122"/>
              </a:rPr>
              <a:t>  </a:t>
            </a:r>
            <a:r>
              <a:rPr lang="zh-CN" altLang="en-US" sz="2400" b="1" kern="0" dirty="0">
                <a:solidFill>
                  <a:srgbClr val="3366FF"/>
                </a:solidFill>
                <a:effectLst>
                  <a:outerShdw blurRad="38100" dist="38100" dir="2700000" algn="tl">
                    <a:srgbClr val="000000">
                      <a:alpha val="43137"/>
                    </a:srgbClr>
                  </a:outerShdw>
                </a:effectLst>
                <a:latin typeface="+mn-lt"/>
                <a:ea typeface="仿宋_GB2312" pitchFamily="49" charset="-122"/>
              </a:rPr>
              <a:t> 输出（可行性研究报告）：</a:t>
            </a:r>
            <a:r>
              <a:rPr lang="zh-CN" altLang="en-US" sz="2400" b="1" kern="0" dirty="0">
                <a:latin typeface="+mn-lt"/>
                <a:ea typeface="仿宋_GB2312" pitchFamily="49" charset="-122"/>
              </a:rPr>
              <a:t>从</a:t>
            </a:r>
            <a:r>
              <a:rPr lang="zh-CN" altLang="en-US" sz="2400" b="1" kern="0" dirty="0">
                <a:solidFill>
                  <a:srgbClr val="00B050"/>
                </a:solidFill>
                <a:latin typeface="+mn-lt"/>
                <a:ea typeface="仿宋_GB2312" pitchFamily="49" charset="-122"/>
              </a:rPr>
              <a:t>技术、经济</a:t>
            </a:r>
            <a:r>
              <a:rPr lang="zh-CN" altLang="en-US" sz="2400" b="1" kern="0" dirty="0">
                <a:latin typeface="+mn-lt"/>
                <a:ea typeface="仿宋_GB2312" pitchFamily="49" charset="-122"/>
              </a:rPr>
              <a:t>和</a:t>
            </a:r>
            <a:r>
              <a:rPr lang="zh-CN" altLang="en-US" sz="2400" b="1" kern="0" dirty="0">
                <a:solidFill>
                  <a:srgbClr val="00B050"/>
                </a:solidFill>
                <a:latin typeface="+mn-lt"/>
                <a:ea typeface="仿宋_GB2312" pitchFamily="49" charset="-122"/>
              </a:rPr>
              <a:t>社会</a:t>
            </a:r>
            <a:r>
              <a:rPr lang="zh-CN" altLang="en-US" sz="2400" b="1" kern="0" dirty="0">
                <a:latin typeface="+mn-lt"/>
                <a:ea typeface="仿宋_GB2312" pitchFamily="49" charset="-122"/>
              </a:rPr>
              <a:t>因素等方面研究论证各方案的可行性。</a:t>
            </a:r>
            <a:r>
              <a:rPr lang="zh-CN" altLang="en-US" sz="2000" b="1" kern="0" dirty="0">
                <a:latin typeface="宋体" panose="02010600030101010101" pitchFamily="2" charset="-122"/>
                <a:ea typeface="+mn-ea"/>
              </a:rPr>
              <a:t> </a:t>
            </a:r>
            <a:r>
              <a:rPr lang="zh-CN" altLang="en-US" sz="2400" b="1" kern="0" dirty="0">
                <a:solidFill>
                  <a:srgbClr val="FF0000"/>
                </a:solidFill>
                <a:latin typeface="宋体" panose="02010600030101010101" pitchFamily="2" charset="-122"/>
                <a:ea typeface="宋体" panose="02010600030101010101" pitchFamily="2" charset="-122"/>
              </a:rPr>
              <a:t>为决策提供依据。      </a:t>
            </a:r>
            <a:endParaRPr lang="zh-CN" altLang="en-US" sz="2400" b="1" kern="0" dirty="0">
              <a:solidFill>
                <a:srgbClr val="FF0000"/>
              </a:solidFill>
              <a:latin typeface="宋体" panose="02010600030101010101" pitchFamily="2" charset="-122"/>
              <a:ea typeface="宋体" panose="02010600030101010101" pitchFamily="2" charset="-122"/>
            </a:endParaRPr>
          </a:p>
        </p:txBody>
      </p:sp>
      <p:sp>
        <p:nvSpPr>
          <p:cNvPr id="33795"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357158" y="1500174"/>
            <a:ext cx="8207375" cy="4786346"/>
          </a:xfrm>
        </p:spPr>
        <p:txBody>
          <a:bodyPr/>
          <a:lstStyle/>
          <a:p>
            <a:pPr eaLnBrk="1" hangingPunct="1">
              <a:lnSpc>
                <a:spcPct val="120000"/>
              </a:lnSpc>
              <a:spcBef>
                <a:spcPct val="0"/>
              </a:spcBef>
              <a:buSzPct val="75000"/>
              <a:buFont typeface="Wingdings" panose="05000000000000000000" pitchFamily="2" charset="2"/>
              <a:buChar char="l"/>
            </a:pPr>
            <a:r>
              <a:rPr lang="zh-CN" altLang="en-US" sz="2800" b="1" dirty="0">
                <a:latin typeface="宋体" panose="02010600030101010101" pitchFamily="2" charset="-122"/>
                <a:ea typeface="宋体" panose="02010600030101010101" pitchFamily="2" charset="-122"/>
              </a:rPr>
              <a:t>在面向对象软件中，常见的软件模块有</a:t>
            </a:r>
            <a:r>
              <a:rPr lang="zh-CN" altLang="en-US" sz="2800" b="1" dirty="0">
                <a:solidFill>
                  <a:srgbClr val="CC0000"/>
                </a:solidFill>
                <a:latin typeface="宋体" panose="02010600030101010101" pitchFamily="2" charset="-122"/>
                <a:ea typeface="宋体" panose="02010600030101010101" pitchFamily="2" charset="-122"/>
              </a:rPr>
              <a:t>类</a:t>
            </a:r>
            <a:r>
              <a:rPr lang="zh-CN" altLang="en-US" sz="2800" b="1" dirty="0">
                <a:latin typeface="宋体" panose="02010600030101010101" pitchFamily="2" charset="-122"/>
                <a:ea typeface="宋体" panose="02010600030101010101" pitchFamily="2" charset="-122"/>
              </a:rPr>
              <a:t>、</a:t>
            </a:r>
            <a:r>
              <a:rPr lang="zh-CN" altLang="en-US" sz="2800" b="1" dirty="0">
                <a:solidFill>
                  <a:srgbClr val="CC0000"/>
                </a:solidFill>
                <a:latin typeface="宋体" panose="02010600030101010101" pitchFamily="2" charset="-122"/>
                <a:ea typeface="宋体" panose="02010600030101010101" pitchFamily="2" charset="-122"/>
              </a:rPr>
              <a:t>接口</a:t>
            </a:r>
            <a:r>
              <a:rPr lang="zh-CN" altLang="en-US" sz="2800" b="1" dirty="0">
                <a:latin typeface="宋体" panose="02010600030101010101" pitchFamily="2" charset="-122"/>
                <a:ea typeface="宋体" panose="02010600030101010101" pitchFamily="2" charset="-122"/>
              </a:rPr>
              <a:t>、</a:t>
            </a:r>
            <a:r>
              <a:rPr lang="zh-CN" altLang="en-US" sz="2800" b="1" dirty="0">
                <a:solidFill>
                  <a:srgbClr val="CC0000"/>
                </a:solidFill>
                <a:latin typeface="宋体" panose="02010600030101010101" pitchFamily="2" charset="-122"/>
                <a:ea typeface="宋体" panose="02010600030101010101" pitchFamily="2" charset="-122"/>
              </a:rPr>
              <a:t>包</a:t>
            </a:r>
            <a:r>
              <a:rPr lang="zh-CN" altLang="en-US" sz="2800" b="1" dirty="0">
                <a:latin typeface="宋体" panose="02010600030101010101" pitchFamily="2" charset="-122"/>
                <a:ea typeface="宋体" panose="02010600030101010101" pitchFamily="2" charset="-122"/>
              </a:rPr>
              <a:t>和</a:t>
            </a:r>
            <a:r>
              <a:rPr lang="zh-CN" altLang="en-US" sz="2800" b="1" dirty="0">
                <a:solidFill>
                  <a:srgbClr val="CC0000"/>
                </a:solidFill>
                <a:latin typeface="宋体" panose="02010600030101010101" pitchFamily="2" charset="-122"/>
                <a:ea typeface="宋体" panose="02010600030101010101" pitchFamily="2" charset="-122"/>
              </a:rPr>
              <a:t>构件</a:t>
            </a:r>
            <a:r>
              <a:rPr lang="zh-CN" altLang="en-US" sz="2800" b="1" dirty="0">
                <a:latin typeface="宋体" panose="02010600030101010101" pitchFamily="2" charset="-122"/>
                <a:ea typeface="宋体" panose="02010600030101010101" pitchFamily="2" charset="-122"/>
              </a:rPr>
              <a:t>。软件开发的各个阶段对它们的关注不同：</a:t>
            </a:r>
            <a:endParaRPr lang="en-US" altLang="zh-CN" sz="2800" b="1" dirty="0">
              <a:latin typeface="宋体" panose="02010600030101010101" pitchFamily="2" charset="-122"/>
              <a:ea typeface="宋体" panose="02010600030101010101" pitchFamily="2" charset="-122"/>
            </a:endParaRPr>
          </a:p>
          <a:p>
            <a:pPr marL="898525" lvl="1">
              <a:lnSpc>
                <a:spcPct val="120000"/>
              </a:lnSpc>
              <a:spcBef>
                <a:spcPts val="600"/>
              </a:spcBef>
              <a:spcAft>
                <a:spcPts val="600"/>
              </a:spcAft>
              <a:buSzPct val="75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在</a:t>
            </a:r>
            <a:r>
              <a:rPr lang="zh-CN" altLang="en-US" sz="2400" dirty="0">
                <a:solidFill>
                  <a:srgbClr val="CC0000"/>
                </a:solidFill>
                <a:latin typeface="宋体" panose="02010600030101010101" pitchFamily="2" charset="-122"/>
                <a:ea typeface="宋体" panose="02010600030101010101" pitchFamily="2" charset="-122"/>
              </a:rPr>
              <a:t>设计阶段</a:t>
            </a:r>
            <a:r>
              <a:rPr lang="zh-CN" altLang="en-US" sz="2400" dirty="0">
                <a:latin typeface="宋体" panose="02010600030101010101" pitchFamily="2" charset="-122"/>
                <a:ea typeface="宋体" panose="02010600030101010101" pitchFamily="2" charset="-122"/>
              </a:rPr>
              <a:t>我们往往</a:t>
            </a:r>
            <a:r>
              <a:rPr lang="zh-CN" altLang="en-US" sz="2400" dirty="0">
                <a:solidFill>
                  <a:srgbClr val="CC0000"/>
                </a:solidFill>
                <a:latin typeface="宋体" panose="02010600030101010101" pitchFamily="2" charset="-122"/>
                <a:ea typeface="宋体" panose="02010600030101010101" pitchFamily="2" charset="-122"/>
              </a:rPr>
              <a:t>关注类、接口和包</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898525" lvl="1">
              <a:lnSpc>
                <a:spcPct val="120000"/>
              </a:lnSpc>
              <a:spcBef>
                <a:spcPts val="600"/>
              </a:spcBef>
              <a:spcAft>
                <a:spcPts val="600"/>
              </a:spcAft>
              <a:buSzPct val="75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在</a:t>
            </a:r>
            <a:r>
              <a:rPr lang="zh-CN" altLang="en-US" sz="2400" dirty="0">
                <a:solidFill>
                  <a:srgbClr val="CC0000"/>
                </a:solidFill>
                <a:latin typeface="宋体" panose="02010600030101010101" pitchFamily="2" charset="-122"/>
                <a:ea typeface="宋体" panose="02010600030101010101" pitchFamily="2" charset="-122"/>
              </a:rPr>
              <a:t>实现阶段</a:t>
            </a:r>
            <a:r>
              <a:rPr lang="zh-CN" altLang="en-US" sz="2400" dirty="0">
                <a:latin typeface="宋体" panose="02010600030101010101" pitchFamily="2" charset="-122"/>
                <a:ea typeface="宋体" panose="02010600030101010101" pitchFamily="2" charset="-122"/>
              </a:rPr>
              <a:t>关注</a:t>
            </a:r>
            <a:r>
              <a:rPr lang="zh-CN" altLang="en-US" sz="2400" dirty="0">
                <a:solidFill>
                  <a:srgbClr val="CC0000"/>
                </a:solidFill>
                <a:latin typeface="宋体" panose="02010600030101010101" pitchFamily="2" charset="-122"/>
                <a:ea typeface="宋体" panose="02010600030101010101" pitchFamily="2" charset="-122"/>
              </a:rPr>
              <a:t>构件</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898525" lvl="1">
              <a:lnSpc>
                <a:spcPct val="120000"/>
              </a:lnSpc>
              <a:spcBef>
                <a:spcPts val="600"/>
              </a:spcBef>
              <a:spcAft>
                <a:spcPts val="600"/>
              </a:spcAft>
              <a:buSzPct val="75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而在</a:t>
            </a:r>
            <a:r>
              <a:rPr lang="zh-CN" altLang="en-US" sz="2400" dirty="0">
                <a:solidFill>
                  <a:srgbClr val="CC0000"/>
                </a:solidFill>
                <a:latin typeface="宋体" panose="02010600030101010101" pitchFamily="2" charset="-122"/>
                <a:ea typeface="宋体" panose="02010600030101010101" pitchFamily="2" charset="-122"/>
              </a:rPr>
              <a:t>部署阶段</a:t>
            </a:r>
            <a:r>
              <a:rPr lang="zh-CN" altLang="en-US" sz="2400" dirty="0">
                <a:latin typeface="宋体" panose="02010600030101010101" pitchFamily="2" charset="-122"/>
                <a:ea typeface="宋体" panose="02010600030101010101" pitchFamily="2" charset="-122"/>
              </a:rPr>
              <a:t>则关注</a:t>
            </a:r>
            <a:r>
              <a:rPr lang="zh-CN" altLang="en-US" sz="2400" dirty="0">
                <a:solidFill>
                  <a:srgbClr val="CC0000"/>
                </a:solidFill>
                <a:latin typeface="宋体" panose="02010600030101010101" pitchFamily="2" charset="-122"/>
                <a:ea typeface="宋体" panose="02010600030101010101" pitchFamily="2" charset="-122"/>
              </a:rPr>
              <a:t>构件的部署</a:t>
            </a:r>
            <a:r>
              <a:rPr lang="zh-CN" altLang="en-US" sz="2400" dirty="0">
                <a:latin typeface="宋体" panose="02010600030101010101" pitchFamily="2" charset="-122"/>
                <a:ea typeface="宋体" panose="02010600030101010101" pitchFamily="2" charset="-122"/>
              </a:rPr>
              <a:t>，也就是将构件部署在哪些结点上。</a:t>
            </a:r>
            <a:endParaRPr lang="zh-CN" altLang="en-US" sz="24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28596" y="428604"/>
            <a:ext cx="8229600" cy="860408"/>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4.3 </a:t>
            </a:r>
            <a:r>
              <a:rPr lang="zh-CN" altLang="en-US" sz="4400" b="1" kern="0" dirty="0">
                <a:solidFill>
                  <a:schemeClr val="bg1"/>
                </a:solidFill>
                <a:latin typeface="+mj-lt"/>
                <a:ea typeface="+mj-ea"/>
                <a:cs typeface="+mj-cs"/>
              </a:rPr>
              <a:t>体系结构模块及依赖性★</a:t>
            </a:r>
            <a:r>
              <a:rPr lang="en-US" altLang="en-US" sz="4400" b="1" kern="0" dirty="0">
                <a:solidFill>
                  <a:schemeClr val="bg1"/>
                </a:solidFill>
                <a:latin typeface="+mj-lt"/>
                <a:ea typeface="+mj-ea"/>
                <a:cs typeface="+mj-cs"/>
              </a:rPr>
              <a:t>△</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357158" y="1500174"/>
            <a:ext cx="8207375" cy="4786346"/>
          </a:xfrm>
        </p:spPr>
        <p:txBody>
          <a:bodyPr/>
          <a:lstStyle/>
          <a:p>
            <a:pPr>
              <a:lnSpc>
                <a:spcPct val="120000"/>
              </a:lnSpc>
              <a:spcBef>
                <a:spcPct val="0"/>
              </a:spcBef>
              <a:buSzPct val="75000"/>
              <a:buFont typeface="Wingdings" panose="05000000000000000000" pitchFamily="2" charset="2"/>
              <a:buChar char="l"/>
            </a:pPr>
            <a:r>
              <a:rPr lang="zh-CN" altLang="en-US" sz="2800" b="1" dirty="0">
                <a:latin typeface="宋体" panose="02010600030101010101" pitchFamily="2" charset="-122"/>
                <a:ea typeface="宋体" panose="02010600030101010101" pitchFamily="2" charset="-122"/>
              </a:rPr>
              <a:t>在面向对象软件中，常见的软件模块有</a:t>
            </a:r>
            <a:r>
              <a:rPr lang="zh-CN" altLang="en-US" sz="2800" b="1" dirty="0">
                <a:solidFill>
                  <a:srgbClr val="CC0000"/>
                </a:solidFill>
                <a:latin typeface="宋体" panose="02010600030101010101" pitchFamily="2" charset="-122"/>
                <a:ea typeface="宋体" panose="02010600030101010101" pitchFamily="2" charset="-122"/>
              </a:rPr>
              <a:t>类</a:t>
            </a:r>
            <a:r>
              <a:rPr lang="zh-CN" altLang="en-US" sz="2800" b="1" dirty="0">
                <a:latin typeface="宋体" panose="02010600030101010101" pitchFamily="2" charset="-122"/>
                <a:ea typeface="宋体" panose="02010600030101010101" pitchFamily="2" charset="-122"/>
              </a:rPr>
              <a:t>、</a:t>
            </a:r>
            <a:r>
              <a:rPr lang="zh-CN" altLang="en-US" sz="2800" b="1" dirty="0">
                <a:solidFill>
                  <a:srgbClr val="CC0000"/>
                </a:solidFill>
                <a:latin typeface="宋体" panose="02010600030101010101" pitchFamily="2" charset="-122"/>
                <a:ea typeface="宋体" panose="02010600030101010101" pitchFamily="2" charset="-122"/>
              </a:rPr>
              <a:t>接口</a:t>
            </a:r>
            <a:r>
              <a:rPr lang="zh-CN" altLang="en-US" sz="2800" b="1" dirty="0">
                <a:latin typeface="宋体" panose="02010600030101010101" pitchFamily="2" charset="-122"/>
                <a:ea typeface="宋体" panose="02010600030101010101" pitchFamily="2" charset="-122"/>
              </a:rPr>
              <a:t>、</a:t>
            </a:r>
            <a:r>
              <a:rPr lang="zh-CN" altLang="en-US" sz="2800" b="1" dirty="0">
                <a:solidFill>
                  <a:srgbClr val="CC0000"/>
                </a:solidFill>
                <a:latin typeface="宋体" panose="02010600030101010101" pitchFamily="2" charset="-122"/>
                <a:ea typeface="宋体" panose="02010600030101010101" pitchFamily="2" charset="-122"/>
              </a:rPr>
              <a:t>包</a:t>
            </a:r>
            <a:r>
              <a:rPr lang="zh-CN" altLang="en-US" sz="2800" b="1" dirty="0">
                <a:latin typeface="宋体" panose="02010600030101010101" pitchFamily="2" charset="-122"/>
                <a:ea typeface="宋体" panose="02010600030101010101" pitchFamily="2" charset="-122"/>
              </a:rPr>
              <a:t>和</a:t>
            </a:r>
            <a:r>
              <a:rPr lang="zh-CN" altLang="en-US" sz="2800" b="1" dirty="0">
                <a:solidFill>
                  <a:srgbClr val="CC0000"/>
                </a:solidFill>
                <a:latin typeface="宋体" panose="02010600030101010101" pitchFamily="2" charset="-122"/>
                <a:ea typeface="宋体" panose="02010600030101010101" pitchFamily="2" charset="-122"/>
              </a:rPr>
              <a:t>构件四种，</a:t>
            </a:r>
            <a:r>
              <a:rPr lang="zh-CN" altLang="en-US" sz="2800" b="1" dirty="0">
                <a:latin typeface="宋体" panose="02010600030101010101" pitchFamily="2" charset="-122"/>
                <a:ea typeface="宋体" panose="02010600030101010101" pitchFamily="2" charset="-122"/>
              </a:rPr>
              <a:t>下面就分别讨论下这四种模块及其依赖性。</a:t>
            </a:r>
            <a:endParaRPr lang="en-US" altLang="zh-CN" sz="2800" dirty="0">
              <a:latin typeface="宋体" panose="02010600030101010101" pitchFamily="2" charset="-122"/>
              <a:ea typeface="宋体" panose="02010600030101010101" pitchFamily="2" charset="-122"/>
            </a:endParaRPr>
          </a:p>
          <a:p>
            <a:pPr marL="1127125" lvl="1" indent="-514350">
              <a:lnSpc>
                <a:spcPct val="120000"/>
              </a:lnSpc>
              <a:spcBef>
                <a:spcPts val="600"/>
              </a:spcBef>
              <a:spcAft>
                <a:spcPts val="600"/>
              </a:spcAft>
              <a:buSzPct val="75000"/>
              <a:buFont typeface="+mj-lt"/>
              <a:buAutoNum type="romanUcPeriod"/>
            </a:pPr>
            <a:r>
              <a:rPr lang="zh-CN" altLang="en-US" sz="2400" dirty="0">
                <a:latin typeface="宋体" panose="02010600030101010101" pitchFamily="2" charset="-122"/>
                <a:ea typeface="宋体" panose="02010600030101010101" pitchFamily="2" charset="-122"/>
              </a:rPr>
              <a:t>类及其依赖性</a:t>
            </a:r>
            <a:endParaRPr lang="en-US" altLang="zh-CN" sz="2400" dirty="0">
              <a:latin typeface="宋体" panose="02010600030101010101" pitchFamily="2" charset="-122"/>
              <a:ea typeface="宋体" panose="02010600030101010101" pitchFamily="2" charset="-122"/>
            </a:endParaRPr>
          </a:p>
          <a:p>
            <a:pPr marL="1127125" lvl="1" indent="-514350">
              <a:lnSpc>
                <a:spcPct val="120000"/>
              </a:lnSpc>
              <a:spcBef>
                <a:spcPts val="600"/>
              </a:spcBef>
              <a:spcAft>
                <a:spcPts val="600"/>
              </a:spcAft>
              <a:buSzPct val="75000"/>
              <a:buFont typeface="+mj-lt"/>
              <a:buAutoNum type="romanUcPeriod"/>
            </a:pPr>
            <a:r>
              <a:rPr lang="zh-CN" altLang="en-US" sz="2400" dirty="0">
                <a:latin typeface="宋体" panose="02010600030101010101" pitchFamily="2" charset="-122"/>
                <a:ea typeface="宋体" panose="02010600030101010101" pitchFamily="2" charset="-122"/>
              </a:rPr>
              <a:t>接口及其依赖性</a:t>
            </a:r>
            <a:endParaRPr lang="en-US" altLang="zh-CN" sz="2400" dirty="0">
              <a:latin typeface="宋体" panose="02010600030101010101" pitchFamily="2" charset="-122"/>
              <a:ea typeface="宋体" panose="02010600030101010101" pitchFamily="2" charset="-122"/>
            </a:endParaRPr>
          </a:p>
          <a:p>
            <a:pPr marL="1127125" lvl="1" indent="-514350">
              <a:lnSpc>
                <a:spcPct val="120000"/>
              </a:lnSpc>
              <a:spcBef>
                <a:spcPts val="600"/>
              </a:spcBef>
              <a:spcAft>
                <a:spcPts val="600"/>
              </a:spcAft>
              <a:buSzPct val="75000"/>
              <a:buFont typeface="+mj-lt"/>
              <a:buAutoNum type="romanUcPeriod"/>
            </a:pPr>
            <a:r>
              <a:rPr lang="zh-CN" altLang="en-US" sz="2400" dirty="0">
                <a:latin typeface="宋体" panose="02010600030101010101" pitchFamily="2" charset="-122"/>
                <a:ea typeface="宋体" panose="02010600030101010101" pitchFamily="2" charset="-122"/>
              </a:rPr>
              <a:t>包及其依赖性</a:t>
            </a:r>
            <a:endParaRPr lang="en-US" altLang="zh-CN" sz="2400" dirty="0">
              <a:latin typeface="宋体" panose="02010600030101010101" pitchFamily="2" charset="-122"/>
              <a:ea typeface="宋体" panose="02010600030101010101" pitchFamily="2" charset="-122"/>
            </a:endParaRPr>
          </a:p>
          <a:p>
            <a:pPr marL="1127125" lvl="1" indent="-514350">
              <a:lnSpc>
                <a:spcPct val="120000"/>
              </a:lnSpc>
              <a:spcBef>
                <a:spcPts val="600"/>
              </a:spcBef>
              <a:spcAft>
                <a:spcPts val="600"/>
              </a:spcAft>
              <a:buSzPct val="75000"/>
              <a:buFont typeface="+mj-lt"/>
              <a:buAutoNum type="romanUcPeriod"/>
            </a:pPr>
            <a:r>
              <a:rPr lang="zh-CN" altLang="en-US" sz="2400" dirty="0">
                <a:latin typeface="宋体" panose="02010600030101010101" pitchFamily="2" charset="-122"/>
                <a:ea typeface="宋体" panose="02010600030101010101" pitchFamily="2" charset="-122"/>
              </a:rPr>
              <a:t>构件及其依赖性</a:t>
            </a:r>
            <a:endParaRPr lang="zh-CN" altLang="en-US" sz="2400"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28596" y="428604"/>
            <a:ext cx="8229600" cy="860408"/>
          </a:xfrm>
          <a:prstGeom prst="rect">
            <a:avLst/>
          </a:prstGeom>
        </p:spPr>
        <p:txBody>
          <a:bodyPr/>
          <a:lstStyle/>
          <a:p>
            <a:pPr algn="ctr" fontAlgn="base">
              <a:lnSpc>
                <a:spcPts val="4000"/>
              </a:lnSpc>
              <a:spcBef>
                <a:spcPct val="0"/>
              </a:spcBef>
              <a:spcAft>
                <a:spcPct val="0"/>
              </a:spcAft>
              <a:defRPr/>
            </a:pPr>
            <a:r>
              <a:rPr lang="en-US" altLang="en-US" sz="4400" b="1" kern="0" dirty="0">
                <a:solidFill>
                  <a:schemeClr val="bg1"/>
                </a:solidFill>
                <a:latin typeface="+mj-lt"/>
                <a:ea typeface="+mj-ea"/>
                <a:cs typeface="+mj-cs"/>
              </a:rPr>
              <a:t>4.3 </a:t>
            </a:r>
            <a:r>
              <a:rPr lang="zh-CN" altLang="en-US" sz="4400" b="1" kern="0" dirty="0">
                <a:solidFill>
                  <a:schemeClr val="bg1"/>
                </a:solidFill>
                <a:latin typeface="+mj-lt"/>
                <a:ea typeface="+mj-ea"/>
                <a:cs typeface="+mj-cs"/>
              </a:rPr>
              <a:t>体系结构模块及依赖性★</a:t>
            </a:r>
            <a:r>
              <a:rPr lang="en-US" altLang="en-US" sz="4400" b="1" kern="0" dirty="0">
                <a:solidFill>
                  <a:schemeClr val="bg1"/>
                </a:solidFill>
                <a:latin typeface="+mj-lt"/>
                <a:ea typeface="+mj-ea"/>
                <a:cs typeface="+mj-cs"/>
              </a:rPr>
              <a:t>△</a:t>
            </a:r>
            <a:endParaRPr kumimoji="0" lang="zh-CN" altLang="en-US" sz="4400" b="1" i="0" u="none" strike="noStrike" kern="0" cap="none" spc="0" normalizeH="0" baseline="0" noProof="0" dirty="0">
              <a:ln>
                <a:noFill/>
              </a:ln>
              <a:solidFill>
                <a:schemeClr val="bg1"/>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dirty="0"/>
          </a:p>
        </p:txBody>
      </p:sp>
      <p:sp>
        <p:nvSpPr>
          <p:cNvPr id="6" name="Rectangle 3"/>
          <p:cNvSpPr txBox="1">
            <a:spLocks noChangeArrowheads="1"/>
          </p:cNvSpPr>
          <p:nvPr/>
        </p:nvSpPr>
        <p:spPr bwMode="auto">
          <a:xfrm>
            <a:off x="5214942" y="3357562"/>
            <a:ext cx="3571900" cy="1714512"/>
          </a:xfrm>
          <a:prstGeom prst="rect">
            <a:avLst/>
          </a:prstGeom>
          <a:solidFill>
            <a:srgbClr val="FFFF00">
              <a:alpha val="52000"/>
            </a:srgbClr>
          </a:solidFill>
          <a:ln w="9525">
            <a:noFill/>
            <a:miter lim="800000"/>
          </a:ln>
        </p:spPr>
        <p:txBody>
          <a:bodyPr vert="horz" wrap="square" lIns="91440" tIns="45720" rIns="91440" bIns="45720" numCol="1" anchor="t" anchorCtr="0" compatLnSpc="1"/>
          <a:lstStyle/>
          <a:p>
            <a:pPr marL="342900" lvl="0" indent="-342900" fontAlgn="base">
              <a:lnSpc>
                <a:spcPct val="120000"/>
              </a:lnSpc>
              <a:spcBef>
                <a:spcPct val="20000"/>
              </a:spcBef>
              <a:spcAft>
                <a:spcPct val="0"/>
              </a:spcAft>
              <a:defRPr/>
            </a:pPr>
            <a:r>
              <a:rPr kumimoji="1" lang="zh-CN" altLang="en-US" sz="2000" dirty="0">
                <a:latin typeface="宋体" panose="02010600030101010101" pitchFamily="2" charset="-122"/>
                <a:ea typeface="宋体" panose="02010600030101010101" pitchFamily="2" charset="-122"/>
              </a:rPr>
              <a:t>提问：</a:t>
            </a:r>
            <a:endParaRPr kumimoji="1" lang="en-US" altLang="zh-CN" sz="2000" dirty="0">
              <a:latin typeface="宋体" panose="02010600030101010101" pitchFamily="2" charset="-122"/>
              <a:ea typeface="宋体" panose="02010600030101010101" pitchFamily="2" charset="-122"/>
            </a:endParaRPr>
          </a:p>
          <a:p>
            <a:pPr marL="628650" lvl="0" indent="-628650" fontAlgn="base">
              <a:lnSpc>
                <a:spcPct val="120000"/>
              </a:lnSpc>
              <a:spcBef>
                <a:spcPct val="20000"/>
              </a:spcBef>
              <a:spcAft>
                <a:spcPct val="0"/>
              </a:spcAft>
              <a:defRPr/>
            </a:pPr>
            <a:r>
              <a:rPr kumimoji="1" lang="zh-CN" altLang="en-US" sz="2000" dirty="0">
                <a:latin typeface="宋体" panose="02010600030101010101" pitchFamily="2" charset="-122"/>
                <a:ea typeface="宋体" panose="02010600030101010101" pitchFamily="2" charset="-122"/>
              </a:rPr>
              <a:t>   </a:t>
            </a:r>
            <a:r>
              <a:rPr kumimoji="1" lang="en-US" altLang="zh-CN" sz="2000" dirty="0">
                <a:latin typeface="宋体" panose="02010600030101010101" pitchFamily="2" charset="-122"/>
                <a:ea typeface="宋体" panose="02010600030101010101" pitchFamily="2" charset="-122"/>
              </a:rPr>
              <a:t>1.</a:t>
            </a:r>
            <a:r>
              <a:rPr kumimoji="1" lang="zh-CN" altLang="en-US" sz="2000" dirty="0">
                <a:latin typeface="宋体" panose="02010600030101010101" pitchFamily="2" charset="-122"/>
                <a:ea typeface="宋体" panose="02010600030101010101" pitchFamily="2" charset="-122"/>
              </a:rPr>
              <a:t>什么是</a:t>
            </a:r>
            <a:r>
              <a:rPr kumimoji="1" lang="en-US" altLang="zh-CN" sz="2000" dirty="0">
                <a:latin typeface="宋体" panose="02010600030101010101" pitchFamily="2" charset="-122"/>
                <a:ea typeface="宋体" panose="02010600030101010101" pitchFamily="2" charset="-122"/>
              </a:rPr>
              <a:t>UML</a:t>
            </a:r>
            <a:r>
              <a:rPr kumimoji="1" lang="zh-CN" altLang="en-US" sz="2000" dirty="0">
                <a:latin typeface="宋体" panose="02010600030101010101" pitchFamily="2" charset="-122"/>
                <a:ea typeface="宋体" panose="02010600030101010101" pitchFamily="2" charset="-122"/>
              </a:rPr>
              <a:t>的依赖关系？其表示形式是什么？ </a:t>
            </a:r>
            <a:r>
              <a:rPr kumimoji="1" lang="en-US" altLang="zh-CN" sz="2000" dirty="0">
                <a:latin typeface="宋体" panose="02010600030101010101" pitchFamily="2" charset="-122"/>
                <a:ea typeface="宋体" panose="02010600030101010101" pitchFamily="2" charset="-122"/>
              </a:rPr>
              <a:t>P121</a:t>
            </a:r>
            <a:endParaRPr kumimoji="1" lang="en-US" altLang="zh-CN" sz="2000" dirty="0">
              <a:latin typeface="宋体" panose="02010600030101010101" pitchFamily="2" charset="-122"/>
              <a:ea typeface="宋体" panose="02010600030101010101" pitchFamily="2" charset="-122"/>
            </a:endParaRPr>
          </a:p>
          <a:p>
            <a:pPr marL="342900" lvl="0" indent="-342900" fontAlgn="base">
              <a:lnSpc>
                <a:spcPct val="120000"/>
              </a:lnSpc>
              <a:spcBef>
                <a:spcPct val="20000"/>
              </a:spcBef>
              <a:spcAft>
                <a:spcPct val="0"/>
              </a:spcAft>
              <a:defRPr/>
            </a:pPr>
            <a:r>
              <a:rPr kumimoji="1" lang="en-US" altLang="zh-CN" sz="2000"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   </a:t>
            </a:r>
            <a:endParaRPr kumimoji="0" lang="en-US" altLang="zh-CN" sz="2000" b="0" i="0" u="none" strike="noStrike" kern="0" cap="none" spc="0" normalizeH="0" baseline="0" noProof="0" dirty="0">
              <a:ln>
                <a:noFill/>
              </a:ln>
              <a:effectLst/>
              <a:uLnTx/>
              <a:uFillTx/>
              <a:latin typeface="+mn-lt"/>
              <a:ea typeface="宋体" panose="02010600030101010101" pitchFamily="2" charset="-122"/>
              <a:cs typeface="+mn-cs"/>
            </a:endParaRPr>
          </a:p>
        </p:txBody>
      </p:sp>
    </p:spTree>
  </p:cSld>
  <p:clrMapOvr>
    <a:masterClrMapping/>
  </p:clrMapOvr>
  <p:transition>
    <p:random/>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9"/>
          <p:cNvSpPr txBox="1">
            <a:spLocks noChangeArrowheads="1"/>
          </p:cNvSpPr>
          <p:nvPr/>
        </p:nvSpPr>
        <p:spPr bwMode="auto">
          <a:xfrm>
            <a:off x="71406" y="1405582"/>
            <a:ext cx="8064500" cy="523220"/>
          </a:xfrm>
          <a:prstGeom prst="rect">
            <a:avLst/>
          </a:prstGeom>
          <a:noFill/>
          <a:ln w="9525">
            <a:noFill/>
            <a:miter lim="800000"/>
          </a:ln>
        </p:spPr>
        <p:txBody>
          <a:bodyPr>
            <a:spAutoFit/>
          </a:bodyPr>
          <a:lstStyle/>
          <a:p>
            <a:pPr indent="177800"/>
            <a:r>
              <a:rPr lang="en-US" altLang="zh-CN" sz="2800" b="1" dirty="0">
                <a:solidFill>
                  <a:srgbClr val="C00000"/>
                </a:solidFill>
                <a:latin typeface="宋体" panose="02010600030101010101" pitchFamily="2" charset="-122"/>
                <a:ea typeface="宋体" panose="02010600030101010101" pitchFamily="2" charset="-122"/>
              </a:rPr>
              <a:t>1.</a:t>
            </a:r>
            <a:r>
              <a:rPr lang="zh-CN" altLang="en-US" sz="2800" b="1" dirty="0">
                <a:solidFill>
                  <a:srgbClr val="C00000"/>
                </a:solidFill>
                <a:latin typeface="宋体" panose="02010600030101010101" pitchFamily="2" charset="-122"/>
                <a:ea typeface="宋体" panose="02010600030101010101" pitchFamily="2" charset="-122"/>
              </a:rPr>
              <a:t>类</a:t>
            </a:r>
            <a:r>
              <a:rPr lang="zh-CN" altLang="en-US" b="1" dirty="0">
                <a:solidFill>
                  <a:srgbClr val="C00000"/>
                </a:solidFill>
                <a:latin typeface="宋体" panose="02010600030101010101" pitchFamily="2" charset="-122"/>
                <a:ea typeface="宋体" panose="02010600030101010101" pitchFamily="2" charset="-122"/>
              </a:rPr>
              <a:t>  </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FFF00"/>
                </a:solidFill>
                <a:latin typeface="+mj-lt"/>
                <a:ea typeface="宋体" panose="02010600030101010101" pitchFamily="2" charset="-122"/>
                <a:cs typeface="+mj-cs"/>
              </a:rPr>
              <a:t>---</a:t>
            </a:r>
            <a:r>
              <a:rPr lang="zh-CN" altLang="en-US" sz="3200" b="1" kern="0" dirty="0">
                <a:solidFill>
                  <a:srgbClr val="FFFF00"/>
                </a:solidFill>
                <a:latin typeface="+mj-lt"/>
                <a:ea typeface="宋体" panose="02010600030101010101" pitchFamily="2" charset="-122"/>
                <a:cs typeface="+mj-cs"/>
              </a:rPr>
              <a:t>类及其</a:t>
            </a:r>
            <a:r>
              <a:rPr kumimoji="0" lang="zh-CN" altLang="en-US" sz="3200" b="1" i="0" u="none" strike="noStrike" kern="0" cap="none" spc="0" normalizeH="0" baseline="0" noProof="0" dirty="0">
                <a:ln>
                  <a:noFill/>
                </a:ln>
                <a:solidFill>
                  <a:srgbClr val="FFFF00"/>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grpSp>
        <p:nvGrpSpPr>
          <p:cNvPr id="11" name="组合 10"/>
          <p:cNvGrpSpPr/>
          <p:nvPr/>
        </p:nvGrpSpPr>
        <p:grpSpPr>
          <a:xfrm>
            <a:off x="571472" y="2214554"/>
            <a:ext cx="8286808" cy="857256"/>
            <a:chOff x="571472" y="2214554"/>
            <a:chExt cx="8286808" cy="857256"/>
          </a:xfrm>
        </p:grpSpPr>
        <p:sp>
          <p:nvSpPr>
            <p:cNvPr id="5" name="Text Box 9"/>
            <p:cNvSpPr txBox="1">
              <a:spLocks noChangeArrowheads="1"/>
            </p:cNvSpPr>
            <p:nvPr/>
          </p:nvSpPr>
          <p:spPr bwMode="auto">
            <a:xfrm>
              <a:off x="571472" y="2238304"/>
              <a:ext cx="2428892" cy="830997"/>
            </a:xfrm>
            <a:prstGeom prst="rect">
              <a:avLst/>
            </a:prstGeom>
            <a:solidFill>
              <a:srgbClr val="00FFFF">
                <a:alpha val="9000"/>
              </a:srgbClr>
            </a:solidFill>
            <a:ln w="9525">
              <a:noFill/>
              <a:miter lim="800000"/>
            </a:ln>
          </p:spPr>
          <p:txBody>
            <a:bodyPr wrap="square">
              <a:spAutoFit/>
            </a:bodyPr>
            <a:lstStyle/>
            <a:p>
              <a:pPr algn="ctr"/>
              <a:r>
                <a:rPr lang="zh-CN" altLang="en-US" sz="2400" b="1" dirty="0">
                  <a:latin typeface="宋体" panose="02010600030101010101" pitchFamily="2" charset="-122"/>
                  <a:ea typeface="宋体" panose="02010600030101010101" pitchFamily="2" charset="-122"/>
                </a:rPr>
                <a:t>在面向对象的程序设计中</a:t>
              </a:r>
              <a:endParaRPr lang="zh-CN" altLang="en-US" dirty="0">
                <a:latin typeface="宋体" panose="02010600030101010101" pitchFamily="2" charset="-122"/>
                <a:ea typeface="宋体" panose="02010600030101010101" pitchFamily="2" charset="-122"/>
              </a:endParaRPr>
            </a:p>
          </p:txBody>
        </p:sp>
        <p:sp>
          <p:nvSpPr>
            <p:cNvPr id="6" name="Text Box 9"/>
            <p:cNvSpPr txBox="1">
              <a:spLocks noChangeArrowheads="1"/>
            </p:cNvSpPr>
            <p:nvPr/>
          </p:nvSpPr>
          <p:spPr bwMode="auto">
            <a:xfrm>
              <a:off x="3571868" y="2240813"/>
              <a:ext cx="2143140" cy="830997"/>
            </a:xfrm>
            <a:prstGeom prst="rect">
              <a:avLst/>
            </a:prstGeom>
            <a:solidFill>
              <a:srgbClr val="00FFFF">
                <a:alpha val="9000"/>
              </a:srgbClr>
            </a:solidFill>
            <a:ln w="9525">
              <a:noFill/>
              <a:miter lim="800000"/>
            </a:ln>
          </p:spPr>
          <p:txBody>
            <a:bodyPr wrap="square">
              <a:spAutoFit/>
            </a:bodyPr>
            <a:lstStyle/>
            <a:p>
              <a:pPr algn="ctr"/>
              <a:r>
                <a:rPr lang="zh-CN" altLang="en-US" sz="2400" b="1" dirty="0">
                  <a:latin typeface="宋体" panose="02010600030101010101" pitchFamily="2" charset="-122"/>
                  <a:ea typeface="宋体" panose="02010600030101010101" pitchFamily="2" charset="-122"/>
                </a:rPr>
                <a:t>在一个典型应用程序中需要：</a:t>
              </a:r>
              <a:endParaRPr lang="en-US" altLang="zh-CN" sz="2400" b="1" dirty="0">
                <a:latin typeface="宋体" panose="02010600030101010101" pitchFamily="2" charset="-122"/>
                <a:ea typeface="宋体" panose="02010600030101010101" pitchFamily="2" charset="-122"/>
              </a:endParaRPr>
            </a:p>
          </p:txBody>
        </p:sp>
        <p:sp>
          <p:nvSpPr>
            <p:cNvPr id="7" name="Text Box 9"/>
            <p:cNvSpPr txBox="1">
              <a:spLocks noChangeArrowheads="1"/>
            </p:cNvSpPr>
            <p:nvPr/>
          </p:nvSpPr>
          <p:spPr bwMode="auto">
            <a:xfrm>
              <a:off x="6357918" y="2214554"/>
              <a:ext cx="2500362" cy="830997"/>
            </a:xfrm>
            <a:prstGeom prst="rect">
              <a:avLst/>
            </a:prstGeom>
            <a:solidFill>
              <a:srgbClr val="00FFFF">
                <a:alpha val="9000"/>
              </a:srgbClr>
            </a:solidFill>
            <a:ln w="9525">
              <a:noFill/>
              <a:miter lim="800000"/>
            </a:ln>
          </p:spPr>
          <p:txBody>
            <a:bodyPr wrap="square">
              <a:spAutoFit/>
            </a:bodyPr>
            <a:lstStyle/>
            <a:p>
              <a:pPr algn="ctr"/>
              <a:r>
                <a:rPr lang="zh-CN" altLang="en-US" sz="2400" b="1" dirty="0">
                  <a:latin typeface="宋体" panose="02010600030101010101" pitchFamily="2" charset="-122"/>
                  <a:ea typeface="宋体" panose="02010600030101010101" pitchFamily="2" charset="-122"/>
                </a:rPr>
                <a:t>在计算机程序中需要：</a:t>
              </a:r>
              <a:endParaRPr lang="zh-CN" altLang="en-US" dirty="0">
                <a:latin typeface="宋体" panose="02010600030101010101" pitchFamily="2" charset="-122"/>
                <a:ea typeface="宋体" panose="02010600030101010101" pitchFamily="2" charset="-122"/>
              </a:endParaRPr>
            </a:p>
          </p:txBody>
        </p:sp>
      </p:grpSp>
      <p:sp>
        <p:nvSpPr>
          <p:cNvPr id="8" name="Text Box 9"/>
          <p:cNvSpPr txBox="1">
            <a:spLocks noChangeArrowheads="1"/>
          </p:cNvSpPr>
          <p:nvPr/>
        </p:nvSpPr>
        <p:spPr bwMode="auto">
          <a:xfrm>
            <a:off x="571472" y="3357562"/>
            <a:ext cx="2357454" cy="2893100"/>
          </a:xfrm>
          <a:prstGeom prst="rect">
            <a:avLst/>
          </a:prstGeom>
          <a:solidFill>
            <a:srgbClr val="3366FF">
              <a:alpha val="12000"/>
            </a:srgbClr>
          </a:solidFill>
          <a:ln w="9525">
            <a:noFill/>
            <a:miter lim="800000"/>
          </a:ln>
        </p:spPr>
        <p:txBody>
          <a:bodyPr wrap="square">
            <a:spAutoFit/>
          </a:bodyPr>
          <a:lstStyle/>
          <a:p>
            <a:pPr indent="273050"/>
            <a:r>
              <a:rPr lang="zh-CN" altLang="en-US" sz="2000" b="1" dirty="0">
                <a:solidFill>
                  <a:srgbClr val="3333CC"/>
                </a:solidFill>
                <a:latin typeface="宋体" panose="02010600030101010101" pitchFamily="2" charset="-122"/>
                <a:ea typeface="宋体" panose="02010600030101010101" pitchFamily="2" charset="-122"/>
              </a:rPr>
              <a:t>程序的基本组成单元是：</a:t>
            </a:r>
            <a:endParaRPr lang="en-US" altLang="zh-CN" sz="2000" b="1" dirty="0">
              <a:solidFill>
                <a:srgbClr val="3333CC"/>
              </a:solidFill>
              <a:latin typeface="宋体" panose="02010600030101010101" pitchFamily="2" charset="-122"/>
              <a:ea typeface="宋体" panose="02010600030101010101" pitchFamily="2" charset="-122"/>
            </a:endParaRPr>
          </a:p>
          <a:p>
            <a:pPr marL="355600" indent="-177800">
              <a:buFont typeface="Arial" panose="020B0604020202020204" pitchFamily="34" charset="0"/>
              <a:buChar char="•"/>
            </a:pPr>
            <a:r>
              <a:rPr lang="zh-CN" altLang="en-US" sz="2000" b="1" dirty="0">
                <a:solidFill>
                  <a:srgbClr val="FF0000"/>
                </a:solidFill>
                <a:latin typeface="宋体" panose="02010600030101010101" pitchFamily="2" charset="-122"/>
                <a:ea typeface="宋体" panose="02010600030101010101" pitchFamily="2" charset="-122"/>
              </a:rPr>
              <a:t>类</a:t>
            </a:r>
            <a:endParaRPr lang="en-US" altLang="zh-CN" sz="2000" b="1" dirty="0">
              <a:solidFill>
                <a:srgbClr val="FF0000"/>
              </a:solidFill>
              <a:latin typeface="宋体" panose="02010600030101010101" pitchFamily="2" charset="-122"/>
              <a:ea typeface="宋体" panose="02010600030101010101" pitchFamily="2" charset="-122"/>
            </a:endParaRPr>
          </a:p>
          <a:p>
            <a:pPr marL="355600" indent="-177800">
              <a:buFont typeface="Arial" panose="020B0604020202020204" pitchFamily="34" charset="0"/>
              <a:buChar char="•"/>
            </a:pPr>
            <a:r>
              <a:rPr lang="zh-CN" altLang="en-US" sz="2000" b="1" dirty="0">
                <a:solidFill>
                  <a:srgbClr val="FF0000"/>
                </a:solidFill>
                <a:latin typeface="宋体" panose="02010600030101010101" pitchFamily="2" charset="-122"/>
                <a:ea typeface="宋体" panose="02010600030101010101" pitchFamily="2" charset="-122"/>
              </a:rPr>
              <a:t>接口</a:t>
            </a:r>
            <a:endParaRPr lang="en-US" altLang="zh-CN" sz="2000" b="1" dirty="0">
              <a:solidFill>
                <a:srgbClr val="FF0000"/>
              </a:solidFill>
              <a:latin typeface="宋体" panose="02010600030101010101" pitchFamily="2" charset="-122"/>
              <a:ea typeface="宋体" panose="02010600030101010101" pitchFamily="2" charset="-122"/>
            </a:endParaRPr>
          </a:p>
          <a:p>
            <a:pPr marL="177800" indent="-177800">
              <a:buFont typeface="Arial" panose="020B0604020202020204" pitchFamily="34" charset="0"/>
              <a:buChar char="•"/>
            </a:pPr>
            <a:endParaRPr lang="en-US" altLang="zh-CN" sz="2000" b="1" dirty="0">
              <a:solidFill>
                <a:srgbClr val="3333CC"/>
              </a:solidFill>
              <a:latin typeface="宋体" panose="02010600030101010101" pitchFamily="2" charset="-122"/>
              <a:ea typeface="宋体" panose="02010600030101010101" pitchFamily="2" charset="-122"/>
            </a:endParaRPr>
          </a:p>
          <a:p>
            <a:pPr marL="177800" indent="-177800"/>
            <a:endParaRPr lang="en-US" altLang="zh-CN" sz="2000" b="1" dirty="0">
              <a:solidFill>
                <a:srgbClr val="3333CC"/>
              </a:solidFill>
              <a:latin typeface="宋体" panose="02010600030101010101" pitchFamily="2" charset="-122"/>
              <a:ea typeface="宋体" panose="02010600030101010101" pitchFamily="2" charset="-122"/>
            </a:endParaRPr>
          </a:p>
          <a:p>
            <a:pPr marL="177800" indent="-177800"/>
            <a:endParaRPr lang="en-US" altLang="zh-CN" sz="2000" b="1" dirty="0">
              <a:solidFill>
                <a:srgbClr val="3333CC"/>
              </a:solidFill>
              <a:latin typeface="宋体" panose="02010600030101010101" pitchFamily="2" charset="-122"/>
              <a:ea typeface="宋体" panose="02010600030101010101" pitchFamily="2" charset="-122"/>
            </a:endParaRPr>
          </a:p>
          <a:p>
            <a:pPr marL="177800" indent="-177800"/>
            <a:endParaRPr lang="en-US" altLang="zh-CN" sz="2000" b="1" dirty="0">
              <a:solidFill>
                <a:srgbClr val="3333CC"/>
              </a:solidFill>
              <a:latin typeface="宋体" panose="02010600030101010101" pitchFamily="2" charset="-122"/>
              <a:ea typeface="宋体" panose="02010600030101010101" pitchFamily="2" charset="-122"/>
            </a:endParaRPr>
          </a:p>
          <a:p>
            <a:pPr marL="177800" indent="-177800"/>
            <a:endParaRPr lang="zh-CN" altLang="en-US" sz="2000" b="1" dirty="0">
              <a:solidFill>
                <a:srgbClr val="3333CC"/>
              </a:solidFill>
              <a:latin typeface="宋体" panose="02010600030101010101" pitchFamily="2" charset="-122"/>
              <a:ea typeface="宋体" panose="02010600030101010101" pitchFamily="2" charset="-122"/>
            </a:endParaRPr>
          </a:p>
        </p:txBody>
      </p:sp>
      <p:sp>
        <p:nvSpPr>
          <p:cNvPr id="9" name="Text Box 9"/>
          <p:cNvSpPr txBox="1">
            <a:spLocks noChangeArrowheads="1"/>
          </p:cNvSpPr>
          <p:nvPr/>
        </p:nvSpPr>
        <p:spPr bwMode="auto">
          <a:xfrm>
            <a:off x="3500430" y="3357563"/>
            <a:ext cx="2428892" cy="2862322"/>
          </a:xfrm>
          <a:prstGeom prst="rect">
            <a:avLst/>
          </a:prstGeom>
          <a:solidFill>
            <a:srgbClr val="3366FF">
              <a:alpha val="12000"/>
            </a:srgbClr>
          </a:solidFill>
          <a:ln w="9525">
            <a:noFill/>
            <a:miter lim="800000"/>
          </a:ln>
        </p:spPr>
        <p:txBody>
          <a:bodyPr wrap="square">
            <a:spAutoFit/>
          </a:bodyPr>
          <a:lstStyle/>
          <a:p>
            <a:pPr marL="177800" indent="-177800">
              <a:buFont typeface="Arial" panose="020B0604020202020204" pitchFamily="34" charset="0"/>
              <a:buChar char="•"/>
            </a:pPr>
            <a:r>
              <a:rPr lang="zh-CN" altLang="en-US" sz="2000" b="1" dirty="0">
                <a:solidFill>
                  <a:srgbClr val="FF0000"/>
                </a:solidFill>
                <a:latin typeface="宋体" panose="02010600030101010101" pitchFamily="2" charset="-122"/>
                <a:ea typeface="宋体" panose="02010600030101010101" pitchFamily="2" charset="-122"/>
              </a:rPr>
              <a:t>界面类</a:t>
            </a:r>
            <a:r>
              <a:rPr lang="zh-CN" altLang="en-US" sz="2000" b="1" dirty="0">
                <a:solidFill>
                  <a:srgbClr val="3333CC"/>
                </a:solidFill>
                <a:latin typeface="宋体" panose="02010600030101010101" pitchFamily="2" charset="-122"/>
                <a:ea typeface="宋体" panose="02010600030101010101" pitchFamily="2" charset="-122"/>
              </a:rPr>
              <a:t>负责表示用户界面信息；</a:t>
            </a:r>
            <a:endParaRPr lang="en-US" altLang="zh-CN" sz="2000" b="1" dirty="0">
              <a:solidFill>
                <a:srgbClr val="3333CC"/>
              </a:solidFill>
              <a:latin typeface="宋体" panose="02010600030101010101" pitchFamily="2" charset="-122"/>
              <a:ea typeface="宋体" panose="02010600030101010101" pitchFamily="2" charset="-122"/>
            </a:endParaRPr>
          </a:p>
          <a:p>
            <a:pPr marL="177800" indent="-177800"/>
            <a:endParaRPr lang="en-US" altLang="zh-CN" sz="2000" b="1" dirty="0">
              <a:solidFill>
                <a:srgbClr val="3333CC"/>
              </a:solidFill>
              <a:latin typeface="宋体" panose="02010600030101010101" pitchFamily="2" charset="-122"/>
              <a:ea typeface="宋体" panose="02010600030101010101" pitchFamily="2" charset="-122"/>
            </a:endParaRPr>
          </a:p>
          <a:p>
            <a:pPr marL="177800" indent="-177800">
              <a:buFont typeface="Arial" panose="020B0604020202020204" pitchFamily="34" charset="0"/>
              <a:buChar char="•"/>
            </a:pPr>
            <a:r>
              <a:rPr lang="zh-CN" altLang="en-US" sz="2000" b="1" dirty="0">
                <a:solidFill>
                  <a:srgbClr val="FF0000"/>
                </a:solidFill>
                <a:latin typeface="宋体" panose="02010600030101010101" pitchFamily="2" charset="-122"/>
                <a:ea typeface="宋体" panose="02010600030101010101" pitchFamily="2" charset="-122"/>
              </a:rPr>
              <a:t>数据库类</a:t>
            </a:r>
            <a:r>
              <a:rPr lang="zh-CN" altLang="en-US" sz="2000" b="1" dirty="0">
                <a:solidFill>
                  <a:srgbClr val="3333CC"/>
                </a:solidFill>
                <a:latin typeface="宋体" panose="02010600030101010101" pitchFamily="2" charset="-122"/>
                <a:ea typeface="宋体" panose="02010600030101010101" pitchFamily="2" charset="-122"/>
              </a:rPr>
              <a:t>负责与数据库进行交互；</a:t>
            </a:r>
            <a:endParaRPr lang="en-US" altLang="zh-CN" sz="2000" b="1" dirty="0">
              <a:solidFill>
                <a:srgbClr val="3333CC"/>
              </a:solidFill>
              <a:latin typeface="宋体" panose="02010600030101010101" pitchFamily="2" charset="-122"/>
              <a:ea typeface="宋体" panose="02010600030101010101" pitchFamily="2" charset="-122"/>
            </a:endParaRPr>
          </a:p>
          <a:p>
            <a:pPr marL="177800" indent="-177800"/>
            <a:endParaRPr lang="en-US" altLang="zh-CN" sz="2000" b="1" dirty="0">
              <a:solidFill>
                <a:srgbClr val="3333CC"/>
              </a:solidFill>
              <a:latin typeface="宋体" panose="02010600030101010101" pitchFamily="2" charset="-122"/>
              <a:ea typeface="宋体" panose="02010600030101010101" pitchFamily="2" charset="-122"/>
            </a:endParaRPr>
          </a:p>
          <a:p>
            <a:pPr marL="177800" indent="-177800">
              <a:buFont typeface="Arial" panose="020B0604020202020204" pitchFamily="34" charset="0"/>
              <a:buChar char="•"/>
            </a:pPr>
            <a:r>
              <a:rPr lang="zh-CN" altLang="en-US" sz="2000" b="1" dirty="0">
                <a:solidFill>
                  <a:srgbClr val="FF0000"/>
                </a:solidFill>
                <a:latin typeface="宋体" panose="02010600030101010101" pitchFamily="2" charset="-122"/>
                <a:ea typeface="宋体" panose="02010600030101010101" pitchFamily="2" charset="-122"/>
              </a:rPr>
              <a:t>业务逻辑类</a:t>
            </a:r>
            <a:r>
              <a:rPr lang="zh-CN" altLang="en-US" sz="2000" b="1" dirty="0">
                <a:solidFill>
                  <a:srgbClr val="3333CC"/>
                </a:solidFill>
                <a:latin typeface="宋体" panose="02010600030101010101" pitchFamily="2" charset="-122"/>
                <a:ea typeface="宋体" panose="02010600030101010101" pitchFamily="2" charset="-122"/>
              </a:rPr>
              <a:t>负责算法计算等。</a:t>
            </a:r>
            <a:endParaRPr lang="en-US" altLang="zh-CN" sz="2000" b="1" dirty="0">
              <a:solidFill>
                <a:srgbClr val="3333CC"/>
              </a:solidFill>
              <a:latin typeface="宋体" panose="02010600030101010101" pitchFamily="2" charset="-122"/>
              <a:ea typeface="宋体" panose="02010600030101010101" pitchFamily="2" charset="-122"/>
            </a:endParaRPr>
          </a:p>
          <a:p>
            <a:pPr marL="177800" indent="-177800"/>
            <a:r>
              <a:rPr lang="zh-CN" altLang="en-US" sz="2000" b="1" dirty="0">
                <a:solidFill>
                  <a:srgbClr val="3333CC"/>
                </a:solidFill>
                <a:latin typeface="宋体" panose="02010600030101010101" pitchFamily="2" charset="-122"/>
                <a:ea typeface="宋体" panose="02010600030101010101" pitchFamily="2" charset="-122"/>
              </a:rPr>
              <a:t> </a:t>
            </a:r>
            <a:endParaRPr lang="zh-CN" altLang="en-US" sz="2000" b="1" dirty="0">
              <a:solidFill>
                <a:srgbClr val="3333CC"/>
              </a:solidFill>
              <a:latin typeface="宋体" panose="02010600030101010101" pitchFamily="2" charset="-122"/>
              <a:ea typeface="宋体" panose="02010600030101010101" pitchFamily="2" charset="-122"/>
            </a:endParaRPr>
          </a:p>
        </p:txBody>
      </p:sp>
      <p:sp>
        <p:nvSpPr>
          <p:cNvPr id="10" name="Text Box 9"/>
          <p:cNvSpPr txBox="1">
            <a:spLocks noChangeArrowheads="1"/>
          </p:cNvSpPr>
          <p:nvPr/>
        </p:nvSpPr>
        <p:spPr bwMode="auto">
          <a:xfrm>
            <a:off x="6357918" y="3357562"/>
            <a:ext cx="2571800" cy="2862322"/>
          </a:xfrm>
          <a:prstGeom prst="rect">
            <a:avLst/>
          </a:prstGeom>
          <a:solidFill>
            <a:srgbClr val="3366FF">
              <a:alpha val="12000"/>
            </a:srgbClr>
          </a:solidFill>
          <a:ln w="9525">
            <a:noFill/>
            <a:miter lim="800000"/>
          </a:ln>
        </p:spPr>
        <p:txBody>
          <a:bodyPr wrap="square">
            <a:spAutoFit/>
          </a:bodyPr>
          <a:lstStyle/>
          <a:p>
            <a:r>
              <a:rPr lang="zh-CN" altLang="en-US" sz="2000" b="1" dirty="0">
                <a:solidFill>
                  <a:srgbClr val="3333CC"/>
                </a:solidFill>
                <a:latin typeface="宋体" panose="02010600030101010101" pitchFamily="2" charset="-122"/>
                <a:ea typeface="宋体" panose="02010600030101010101" pitchFamily="2" charset="-122"/>
              </a:rPr>
              <a:t>设计和实现的所有类都具有唯一的名字，在不同的阶段或从不同的角度可以将它们称为：</a:t>
            </a:r>
            <a:endParaRPr lang="en-US" altLang="zh-CN" sz="2000" b="1" dirty="0">
              <a:solidFill>
                <a:srgbClr val="3333CC"/>
              </a:solidFill>
              <a:latin typeface="宋体" panose="02010600030101010101" pitchFamily="2" charset="-122"/>
              <a:ea typeface="宋体" panose="02010600030101010101" pitchFamily="2" charset="-122"/>
            </a:endParaRPr>
          </a:p>
          <a:p>
            <a:pPr marL="82550" indent="190500">
              <a:buFont typeface="Arial" panose="020B0604020202020204" pitchFamily="34" charset="0"/>
              <a:buChar char="•"/>
            </a:pPr>
            <a:r>
              <a:rPr lang="zh-CN" altLang="en-US" sz="2000" b="1" dirty="0">
                <a:solidFill>
                  <a:srgbClr val="FF0000"/>
                </a:solidFill>
                <a:latin typeface="宋体" panose="02010600030101010101" pitchFamily="2" charset="-122"/>
                <a:ea typeface="宋体" panose="02010600030101010101" pitchFamily="2" charset="-122"/>
              </a:rPr>
              <a:t>设计类</a:t>
            </a:r>
            <a:endParaRPr lang="en-US" altLang="zh-CN" sz="2000" b="1" dirty="0">
              <a:solidFill>
                <a:srgbClr val="FF0000"/>
              </a:solidFill>
              <a:latin typeface="宋体" panose="02010600030101010101" pitchFamily="2" charset="-122"/>
              <a:ea typeface="宋体" panose="02010600030101010101" pitchFamily="2" charset="-122"/>
            </a:endParaRPr>
          </a:p>
          <a:p>
            <a:pPr marL="82550" indent="190500">
              <a:buFont typeface="Arial" panose="020B0604020202020204" pitchFamily="34" charset="0"/>
              <a:buChar char="•"/>
            </a:pPr>
            <a:r>
              <a:rPr lang="zh-CN" altLang="en-US" sz="2000" b="1" dirty="0">
                <a:solidFill>
                  <a:srgbClr val="FF0000"/>
                </a:solidFill>
                <a:latin typeface="宋体" panose="02010600030101010101" pitchFamily="2" charset="-122"/>
                <a:ea typeface="宋体" panose="02010600030101010101" pitchFamily="2" charset="-122"/>
              </a:rPr>
              <a:t>实现类</a:t>
            </a:r>
            <a:endParaRPr lang="en-US" altLang="zh-CN" sz="2000" b="1" dirty="0">
              <a:solidFill>
                <a:srgbClr val="FF0000"/>
              </a:solidFill>
              <a:latin typeface="宋体" panose="02010600030101010101" pitchFamily="2" charset="-122"/>
              <a:ea typeface="宋体" panose="02010600030101010101" pitchFamily="2" charset="-122"/>
            </a:endParaRPr>
          </a:p>
          <a:p>
            <a:pPr marL="82550" indent="190500">
              <a:buFont typeface="Arial" panose="020B0604020202020204" pitchFamily="34" charset="0"/>
              <a:buChar char="•"/>
            </a:pPr>
            <a:r>
              <a:rPr lang="zh-CN" altLang="en-US" sz="2000" b="1" dirty="0">
                <a:solidFill>
                  <a:srgbClr val="FF0000"/>
                </a:solidFill>
                <a:latin typeface="宋体" panose="02010600030101010101" pitchFamily="2" charset="-122"/>
                <a:ea typeface="宋体" panose="02010600030101010101" pitchFamily="2" charset="-122"/>
              </a:rPr>
              <a:t>系统类</a:t>
            </a:r>
            <a:endParaRPr lang="en-US" altLang="zh-CN" sz="2000" b="1" dirty="0">
              <a:solidFill>
                <a:srgbClr val="FF0000"/>
              </a:solidFill>
              <a:latin typeface="宋体" panose="02010600030101010101" pitchFamily="2" charset="-122"/>
              <a:ea typeface="宋体" panose="02010600030101010101" pitchFamily="2" charset="-122"/>
            </a:endParaRPr>
          </a:p>
          <a:p>
            <a:pPr marL="82550" indent="190500">
              <a:buFont typeface="Arial" panose="020B0604020202020204" pitchFamily="34" charset="0"/>
              <a:buChar char="•"/>
            </a:pPr>
            <a:r>
              <a:rPr lang="zh-CN" altLang="en-US" sz="2000" b="1" dirty="0">
                <a:solidFill>
                  <a:srgbClr val="FF0000"/>
                </a:solidFill>
                <a:latin typeface="宋体" panose="02010600030101010101" pitchFamily="2" charset="-122"/>
                <a:ea typeface="宋体" panose="02010600030101010101" pitchFamily="2" charset="-122"/>
              </a:rPr>
              <a:t>应用类 </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12" name="灯片编号占位符 11"/>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ox(i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ChangeArrowheads="1"/>
          </p:cNvSpPr>
          <p:nvPr/>
        </p:nvSpPr>
        <p:spPr bwMode="auto">
          <a:xfrm>
            <a:off x="142844" y="1428736"/>
            <a:ext cx="8207375" cy="571504"/>
          </a:xfrm>
          <a:prstGeom prst="rect">
            <a:avLst/>
          </a:prstGeom>
          <a:noFill/>
          <a:ln w="9525">
            <a:noFill/>
            <a:miter lim="800000"/>
          </a:ln>
        </p:spPr>
        <p:txBody>
          <a:bodyPr lIns="92075" tIns="46038" rIns="92075" bIns="46038"/>
          <a:lstStyle/>
          <a:p>
            <a:pPr marL="342900" indent="12700">
              <a:spcBef>
                <a:spcPct val="20000"/>
              </a:spcBef>
            </a:pPr>
            <a:r>
              <a:rPr lang="en-US" altLang="zh-CN" sz="2800" b="1" dirty="0">
                <a:solidFill>
                  <a:srgbClr val="C00000"/>
                </a:solidFill>
                <a:latin typeface="宋体" panose="02010600030101010101" pitchFamily="2" charset="-122"/>
                <a:ea typeface="宋体" panose="02010600030101010101" pitchFamily="2" charset="-122"/>
              </a:rPr>
              <a:t>2.</a:t>
            </a:r>
            <a:r>
              <a:rPr lang="zh-CN" altLang="en-US" sz="2800" b="1" dirty="0">
                <a:solidFill>
                  <a:srgbClr val="C00000"/>
                </a:solidFill>
                <a:latin typeface="宋体" panose="02010600030101010101" pitchFamily="2" charset="-122"/>
                <a:ea typeface="宋体" panose="02010600030101010101" pitchFamily="2" charset="-122"/>
              </a:rPr>
              <a:t>继承依赖性</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FFF00"/>
                </a:solidFill>
                <a:latin typeface="+mj-lt"/>
                <a:ea typeface="宋体" panose="02010600030101010101" pitchFamily="2" charset="-122"/>
                <a:cs typeface="+mj-cs"/>
              </a:rPr>
              <a:t>---</a:t>
            </a:r>
            <a:r>
              <a:rPr lang="zh-CN" altLang="en-US" sz="3200" b="1" kern="0" dirty="0">
                <a:solidFill>
                  <a:srgbClr val="FFFF00"/>
                </a:solidFill>
                <a:latin typeface="+mj-lt"/>
                <a:ea typeface="宋体" panose="02010600030101010101" pitchFamily="2" charset="-122"/>
                <a:cs typeface="+mj-cs"/>
              </a:rPr>
              <a:t>类及其</a:t>
            </a:r>
            <a:r>
              <a:rPr kumimoji="0" lang="zh-CN" altLang="en-US" sz="3200" b="1" i="0" u="none" strike="noStrike" kern="0" cap="none" spc="0" normalizeH="0" baseline="0" noProof="0" dirty="0">
                <a:ln>
                  <a:noFill/>
                </a:ln>
                <a:solidFill>
                  <a:srgbClr val="FFFF00"/>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sp>
        <p:nvSpPr>
          <p:cNvPr id="5" name="Rectangle 5"/>
          <p:cNvSpPr>
            <a:spLocks noChangeArrowheads="1"/>
          </p:cNvSpPr>
          <p:nvPr/>
        </p:nvSpPr>
        <p:spPr bwMode="auto">
          <a:xfrm>
            <a:off x="357158" y="2176463"/>
            <a:ext cx="8207375" cy="3967181"/>
          </a:xfrm>
          <a:prstGeom prst="rect">
            <a:avLst/>
          </a:prstGeom>
          <a:noFill/>
          <a:ln w="9525">
            <a:noFill/>
            <a:miter lim="800000"/>
          </a:ln>
        </p:spPr>
        <p:txBody>
          <a:bodyPr lIns="92075" tIns="46038" rIns="92075" bIns="46038"/>
          <a:lstStyle/>
          <a:p>
            <a:pPr indent="535305">
              <a:lnSpc>
                <a:spcPct val="150000"/>
              </a:lnSpc>
              <a:spcBef>
                <a:spcPts val="1200"/>
              </a:spcBef>
              <a:spcAft>
                <a:spcPts val="600"/>
              </a:spcAft>
            </a:pPr>
            <a:r>
              <a:rPr lang="zh-CN" altLang="en-US" sz="1600" b="1" dirty="0">
                <a:solidFill>
                  <a:srgbClr val="FF0000"/>
                </a:solidFill>
                <a:latin typeface="宋体" panose="02010600030101010101" pitchFamily="2" charset="-122"/>
                <a:ea typeface="宋体" panose="02010600030101010101" pitchFamily="2" charset="-122"/>
              </a:rPr>
              <a:t>依赖性管理中最棘手的问题是由于继承所引起的依赖性。</a:t>
            </a:r>
            <a:r>
              <a:rPr lang="zh-CN" altLang="en-US" sz="1600" b="1" dirty="0">
                <a:solidFill>
                  <a:srgbClr val="3333CC"/>
                </a:solidFill>
                <a:latin typeface="宋体" panose="02010600030101010101" pitchFamily="2" charset="-122"/>
                <a:ea typeface="宋体" panose="02010600030101010101" pitchFamily="2" charset="-122"/>
              </a:rPr>
              <a:t>继承是一种在父类和子类之间共享属性和行为的方式</a:t>
            </a:r>
            <a:r>
              <a:rPr lang="zh-CN" altLang="en-US" sz="1600" b="1" dirty="0">
                <a:latin typeface="宋体" panose="02010600030101010101" pitchFamily="2" charset="-122"/>
                <a:ea typeface="宋体" panose="02010600030101010101" pitchFamily="2" charset="-122"/>
              </a:rPr>
              <a:t>，所以运行时可以用一</a:t>
            </a:r>
            <a:r>
              <a:rPr lang="zh-CN" altLang="en-US" sz="1600" b="1" dirty="0">
                <a:solidFill>
                  <a:srgbClr val="C00000"/>
                </a:solidFill>
                <a:latin typeface="宋体" panose="02010600030101010101" pitchFamily="2" charset="-122"/>
                <a:ea typeface="宋体" panose="02010600030101010101" pitchFamily="2" charset="-122"/>
              </a:rPr>
              <a:t>个子类对象代替其父类对象</a:t>
            </a:r>
            <a:r>
              <a:rPr lang="zh-CN" altLang="en-US" sz="1600" b="1" dirty="0">
                <a:latin typeface="宋体" panose="02010600030101010101" pitchFamily="2" charset="-122"/>
                <a:ea typeface="宋体" panose="02010600030101010101" pitchFamily="2" charset="-122"/>
              </a:rPr>
              <a:t>。程序中凡是使用父类对象的地方，都可以用子类对象来代替。</a:t>
            </a:r>
            <a:endParaRPr lang="en-US" altLang="zh-CN" sz="1600" b="1" dirty="0">
              <a:latin typeface="宋体" panose="02010600030101010101" pitchFamily="2" charset="-122"/>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C193F2B7-C853-4F60-985F-9C91576FBC2A}" type="slidenum">
              <a:rPr lang="en-US" altLang="zh-CN" smtClean="0"/>
            </a:fld>
            <a:endParaRPr lang="en-US" altLang="zh-CN"/>
          </a:p>
        </p:txBody>
      </p:sp>
      <p:sp>
        <p:nvSpPr>
          <p:cNvPr id="7" name="圆角矩形标注 6"/>
          <p:cNvSpPr/>
          <p:nvPr/>
        </p:nvSpPr>
        <p:spPr>
          <a:xfrm>
            <a:off x="6857984" y="3889539"/>
            <a:ext cx="2286016" cy="571504"/>
          </a:xfrm>
          <a:prstGeom prst="wedgeRoundRectCallout">
            <a:avLst>
              <a:gd name="adj1" fmla="val -82917"/>
              <a:gd name="adj2" fmla="val -212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rPr>
              <a:t>里氏替换原则</a:t>
            </a:r>
            <a:endParaRPr lang="zh-CN" altLang="en-US" dirty="0">
              <a:solidFill>
                <a:srgbClr val="C00000"/>
              </a:solidFill>
            </a:endParaRPr>
          </a:p>
        </p:txBody>
      </p:sp>
      <p:sp>
        <p:nvSpPr>
          <p:cNvPr id="2" name="矩形 1"/>
          <p:cNvSpPr/>
          <p:nvPr/>
        </p:nvSpPr>
        <p:spPr>
          <a:xfrm>
            <a:off x="556255" y="3889539"/>
            <a:ext cx="5976664" cy="2246769"/>
          </a:xfrm>
          <a:prstGeom prst="rect">
            <a:avLst/>
          </a:prstGeom>
        </p:spPr>
        <p:txBody>
          <a:bodyPr wrap="square">
            <a:spAutoFit/>
          </a:bodyPr>
          <a:lstStyle/>
          <a:p>
            <a:r>
              <a:rPr lang="zh-CN" altLang="en-US" sz="2000" dirty="0">
                <a:solidFill>
                  <a:srgbClr val="333333"/>
                </a:solidFill>
                <a:latin typeface="Arial" panose="020B0604020202020204" pitchFamily="34" charset="0"/>
              </a:rPr>
              <a:t>里氏替换原则</a:t>
            </a:r>
            <a:r>
              <a:rPr lang="en-US" altLang="zh-CN" sz="2000" dirty="0">
                <a:solidFill>
                  <a:srgbClr val="333333"/>
                </a:solidFill>
                <a:latin typeface="Arial" panose="020B0604020202020204" pitchFamily="34" charset="0"/>
              </a:rPr>
              <a:t>(</a:t>
            </a:r>
            <a:r>
              <a:rPr lang="en-US" altLang="zh-CN" sz="2000" dirty="0" err="1">
                <a:solidFill>
                  <a:srgbClr val="333333"/>
                </a:solidFill>
                <a:latin typeface="Arial" panose="020B0604020202020204" pitchFamily="34" charset="0"/>
              </a:rPr>
              <a:t>Liskov</a:t>
            </a:r>
            <a:r>
              <a:rPr lang="en-US" altLang="zh-CN" sz="2000" dirty="0">
                <a:solidFill>
                  <a:srgbClr val="333333"/>
                </a:solidFill>
                <a:latin typeface="Arial" panose="020B0604020202020204" pitchFamily="34" charset="0"/>
              </a:rPr>
              <a:t> Substitution Principle LSP)</a:t>
            </a:r>
            <a:r>
              <a:rPr lang="zh-CN" altLang="en-US" sz="2000" dirty="0">
                <a:solidFill>
                  <a:srgbClr val="333333"/>
                </a:solidFill>
                <a:latin typeface="Arial" panose="020B0604020202020204" pitchFamily="34" charset="0"/>
              </a:rPr>
              <a:t>面向对象设计的基本原则之一。 里氏替换原则中说，任何基类可以出现的地方，子类一定可以出现。 </a:t>
            </a:r>
            <a:r>
              <a:rPr lang="en-US" altLang="zh-CN" sz="2000" dirty="0">
                <a:solidFill>
                  <a:srgbClr val="333333"/>
                </a:solidFill>
                <a:latin typeface="Arial" panose="020B0604020202020204" pitchFamily="34" charset="0"/>
              </a:rPr>
              <a:t>LSP</a:t>
            </a:r>
            <a:r>
              <a:rPr lang="zh-CN" altLang="en-US" sz="2000" dirty="0">
                <a:solidFill>
                  <a:srgbClr val="333333"/>
                </a:solidFill>
                <a:latin typeface="Arial" panose="020B0604020202020204" pitchFamily="34" charset="0"/>
              </a:rPr>
              <a:t>是继承复用的基石，只有当衍生类可以替换掉基类，软件单位的功能不受到影响时，基类才能真正被复用，而衍生类也能够在基类的基础上增加新的行为。</a:t>
            </a:r>
            <a:endParaRPr lang="zh-CN" altLang="en-US" sz="2000" dirty="0"/>
          </a:p>
        </p:txBody>
      </p:sp>
    </p:spTree>
  </p:cSld>
  <p:clrMapOvr>
    <a:masterClrMapping/>
  </p:clrMapOvr>
  <p:transition>
    <p:random/>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357158" y="1357298"/>
            <a:ext cx="8350251" cy="5286412"/>
          </a:xfrm>
        </p:spPr>
        <p:txBody>
          <a:bodyPr/>
          <a:lstStyle/>
          <a:p>
            <a:pPr eaLnBrk="1" hangingPunct="1">
              <a:lnSpc>
                <a:spcPct val="120000"/>
              </a:lnSpc>
              <a:buFontTx/>
              <a:buNone/>
            </a:pPr>
            <a:r>
              <a:rPr lang="zh-CN" altLang="en-US" sz="2800" b="1" dirty="0">
                <a:solidFill>
                  <a:srgbClr val="C00000"/>
                </a:solidFill>
                <a:ea typeface="楷体_GB2312" pitchFamily="49" charset="-122"/>
              </a:rPr>
              <a:t>（</a:t>
            </a:r>
            <a:r>
              <a:rPr lang="en-US" altLang="zh-CN" sz="2800" b="1" dirty="0">
                <a:solidFill>
                  <a:srgbClr val="C00000"/>
                </a:solidFill>
                <a:ea typeface="楷体_GB2312" pitchFamily="49" charset="-122"/>
              </a:rPr>
              <a:t>1</a:t>
            </a:r>
            <a:r>
              <a:rPr lang="zh-CN" altLang="en-US" sz="2800" b="1" dirty="0">
                <a:solidFill>
                  <a:srgbClr val="C00000"/>
                </a:solidFill>
                <a:ea typeface="楷体_GB2312" pitchFamily="49" charset="-122"/>
              </a:rPr>
              <a:t>）多态继承</a:t>
            </a:r>
            <a:endParaRPr lang="zh-CN" altLang="en-US" sz="2800" b="1" dirty="0">
              <a:solidFill>
                <a:srgbClr val="C00000"/>
              </a:solidFill>
              <a:ea typeface="楷体_GB2312" pitchFamily="49" charset="-122"/>
            </a:endParaRPr>
          </a:p>
          <a:p>
            <a:pPr marL="0" indent="177800">
              <a:lnSpc>
                <a:spcPct val="120000"/>
              </a:lnSpc>
              <a:buFont typeface="Wingdings" panose="05000000000000000000" pitchFamily="2" charset="2"/>
              <a:buChar char="l"/>
            </a:pPr>
            <a:r>
              <a:rPr lang="zh-CN" altLang="en-US" sz="2400" dirty="0">
                <a:solidFill>
                  <a:srgbClr val="CC0000"/>
                </a:solidFill>
                <a:ea typeface="楷体_GB2312" pitchFamily="49" charset="-122"/>
              </a:rPr>
              <a:t>  几个概念：</a:t>
            </a:r>
            <a:endParaRPr lang="en-US" altLang="zh-CN" sz="2400" dirty="0">
              <a:solidFill>
                <a:srgbClr val="CC0000"/>
              </a:solidFill>
              <a:ea typeface="楷体_GB2312" pitchFamily="49" charset="-122"/>
            </a:endParaRPr>
          </a:p>
          <a:p>
            <a:pPr marL="450850" indent="262255">
              <a:lnSpc>
                <a:spcPct val="120000"/>
              </a:lnSpc>
              <a:buFont typeface="Arial" panose="020B0604020202020204" pitchFamily="34" charset="0"/>
              <a:buChar char="•"/>
            </a:pPr>
            <a:r>
              <a:rPr lang="zh-CN" altLang="en-US" sz="2400" dirty="0">
                <a:solidFill>
                  <a:srgbClr val="CC0000"/>
                </a:solidFill>
                <a:ea typeface="楷体_GB2312" pitchFamily="49" charset="-122"/>
              </a:rPr>
              <a:t>动态绑定</a:t>
            </a:r>
            <a:r>
              <a:rPr lang="zh-CN" altLang="en-US" sz="2400" dirty="0">
                <a:solidFill>
                  <a:srgbClr val="C00000"/>
                </a:solidFill>
                <a:ea typeface="楷体_GB2312" pitchFamily="49" charset="-122"/>
              </a:rPr>
              <a:t>（后期绑定或运行时绑定）</a:t>
            </a:r>
            <a:r>
              <a:rPr lang="zh-CN" altLang="en-US" sz="2400" dirty="0">
                <a:solidFill>
                  <a:srgbClr val="CC0000"/>
                </a:solidFill>
                <a:ea typeface="楷体_GB2312" pitchFamily="49" charset="-122"/>
              </a:rPr>
              <a:t>：</a:t>
            </a:r>
            <a:r>
              <a:rPr lang="zh-CN" altLang="en-US" sz="2400" dirty="0">
                <a:ea typeface="楷体_GB2312" pitchFamily="49" charset="-122"/>
              </a:rPr>
              <a:t>在运行时对类进行实例化，并调用与实例化对象相应的方法；</a:t>
            </a:r>
            <a:endParaRPr lang="en-US" altLang="zh-CN" sz="2400" dirty="0">
              <a:ea typeface="楷体_GB2312" pitchFamily="49" charset="-122"/>
            </a:endParaRPr>
          </a:p>
          <a:p>
            <a:pPr marL="450850" indent="262255">
              <a:lnSpc>
                <a:spcPct val="120000"/>
              </a:lnSpc>
              <a:buFont typeface="Arial" panose="020B0604020202020204" pitchFamily="34" charset="0"/>
              <a:buChar char="•"/>
            </a:pPr>
            <a:r>
              <a:rPr lang="zh-CN" altLang="en-US" sz="2400" dirty="0">
                <a:solidFill>
                  <a:srgbClr val="CC0000"/>
                </a:solidFill>
                <a:ea typeface="楷体_GB2312" pitchFamily="49" charset="-122"/>
              </a:rPr>
              <a:t>静态绑定（前期绑定或编译时绑定）：</a:t>
            </a:r>
            <a:r>
              <a:rPr lang="zh-CN" altLang="en-US" sz="2400" dirty="0">
                <a:ea typeface="楷体_GB2312" pitchFamily="49" charset="-122"/>
              </a:rPr>
              <a:t>方法的调用是在编译时确定的；</a:t>
            </a:r>
            <a:endParaRPr lang="zh-CN" altLang="en-US" sz="2400" dirty="0">
              <a:ea typeface="楷体_GB2312" pitchFamily="49" charset="-122"/>
            </a:endParaRPr>
          </a:p>
          <a:p>
            <a:pPr>
              <a:lnSpc>
                <a:spcPct val="120000"/>
              </a:lnSpc>
              <a:buNone/>
            </a:pPr>
            <a:r>
              <a:rPr lang="zh-CN" altLang="en-US" sz="2400" dirty="0">
                <a:ea typeface="楷体_GB2312" pitchFamily="49" charset="-122"/>
              </a:rPr>
              <a:t>  </a:t>
            </a:r>
            <a:r>
              <a:rPr lang="zh-CN" altLang="en-US" sz="2400" dirty="0">
                <a:solidFill>
                  <a:srgbClr val="C00000"/>
                </a:solidFill>
                <a:ea typeface="楷体_GB2312" pitchFamily="49" charset="-122"/>
              </a:rPr>
              <a:t>多态：为请求</a:t>
            </a:r>
            <a:r>
              <a:rPr lang="zh-CN" altLang="en-US" sz="2400" b="1" dirty="0">
                <a:solidFill>
                  <a:srgbClr val="3366FF"/>
                </a:solidFill>
                <a:ea typeface="楷体_GB2312" pitchFamily="49" charset="-122"/>
              </a:rPr>
              <a:t>提供服务的对象不同</a:t>
            </a:r>
            <a:r>
              <a:rPr lang="zh-CN" altLang="en-US" sz="2400" dirty="0">
                <a:solidFill>
                  <a:srgbClr val="C00000"/>
                </a:solidFill>
                <a:ea typeface="楷体_GB2312" pitchFamily="49" charset="-122"/>
              </a:rPr>
              <a:t>得到的</a:t>
            </a:r>
            <a:r>
              <a:rPr lang="zh-CN" altLang="en-US" sz="2400" b="1" dirty="0">
                <a:solidFill>
                  <a:srgbClr val="3366FF"/>
                </a:solidFill>
                <a:ea typeface="楷体_GB2312" pitchFamily="49" charset="-122"/>
              </a:rPr>
              <a:t>行为不同</a:t>
            </a:r>
            <a:r>
              <a:rPr lang="zh-CN" altLang="en-US" sz="2400" dirty="0">
                <a:solidFill>
                  <a:srgbClr val="C00000"/>
                </a:solidFill>
                <a:ea typeface="楷体_GB2312" pitchFamily="49" charset="-122"/>
              </a:rPr>
              <a:t>的现象</a:t>
            </a:r>
            <a:r>
              <a:rPr lang="zh-CN" altLang="en-US" sz="2400" dirty="0">
                <a:ea typeface="楷体_GB2312" pitchFamily="49" charset="-122"/>
              </a:rPr>
              <a:t>。但如果在子类中不覆盖父类中的任何方法，就不会产生多态行为。</a:t>
            </a:r>
            <a:endParaRPr lang="zh-CN" altLang="en-US" sz="2400" dirty="0">
              <a:ea typeface="楷体_GB2312" pitchFamily="49" charset="-122"/>
            </a:endParaRPr>
          </a:p>
          <a:p>
            <a:pPr eaLnBrk="1" hangingPunct="1">
              <a:lnSpc>
                <a:spcPct val="120000"/>
              </a:lnSpc>
              <a:buFont typeface="Wingdings" panose="05000000000000000000" pitchFamily="2" charset="2"/>
              <a:buChar char="l"/>
            </a:pPr>
            <a:r>
              <a:rPr lang="zh-CN" altLang="en-US" sz="2400" dirty="0">
                <a:ea typeface="楷体_GB2312" pitchFamily="49" charset="-122"/>
              </a:rPr>
              <a:t>  继承会带来类和方法之间的依赖性。继承带来的依赖性有</a:t>
            </a:r>
            <a:r>
              <a:rPr lang="zh-CN" altLang="en-US" sz="2400" dirty="0">
                <a:solidFill>
                  <a:srgbClr val="C00000"/>
                </a:solidFill>
                <a:ea typeface="楷体_GB2312" pitchFamily="49" charset="-122"/>
              </a:rPr>
              <a:t>编译时继承依赖性</a:t>
            </a:r>
            <a:r>
              <a:rPr lang="zh-CN" altLang="en-US" sz="2400" dirty="0">
                <a:ea typeface="楷体_GB2312" pitchFamily="49" charset="-122"/>
              </a:rPr>
              <a:t>和</a:t>
            </a:r>
            <a:r>
              <a:rPr lang="zh-CN" altLang="en-US" sz="2400" dirty="0">
                <a:solidFill>
                  <a:srgbClr val="C00000"/>
                </a:solidFill>
                <a:ea typeface="楷体_GB2312" pitchFamily="49" charset="-122"/>
              </a:rPr>
              <a:t>运行时继承依赖性</a:t>
            </a:r>
            <a:r>
              <a:rPr lang="zh-CN" altLang="en-US" sz="2400" dirty="0">
                <a:ea typeface="楷体_GB2312" pitchFamily="49" charset="-122"/>
              </a:rPr>
              <a:t>。 </a:t>
            </a:r>
            <a:endParaRPr lang="zh-CN" altLang="en-US" sz="2400"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FFF00"/>
                </a:solidFill>
                <a:latin typeface="+mj-lt"/>
                <a:ea typeface="宋体" panose="02010600030101010101" pitchFamily="2" charset="-122"/>
                <a:cs typeface="+mj-cs"/>
              </a:rPr>
              <a:t>---</a:t>
            </a:r>
            <a:r>
              <a:rPr lang="zh-CN" altLang="en-US" sz="3200" b="1" kern="0" dirty="0">
                <a:solidFill>
                  <a:srgbClr val="FFFF00"/>
                </a:solidFill>
                <a:latin typeface="+mj-lt"/>
                <a:ea typeface="宋体" panose="02010600030101010101" pitchFamily="2" charset="-122"/>
                <a:cs typeface="+mj-cs"/>
              </a:rPr>
              <a:t>类及其</a:t>
            </a:r>
            <a:r>
              <a:rPr kumimoji="0" lang="zh-CN" altLang="en-US" sz="3200" b="1" i="0" u="none" strike="noStrike" kern="0" cap="none" spc="0" normalizeH="0" baseline="0" noProof="0" dirty="0">
                <a:ln>
                  <a:noFill/>
                </a:ln>
                <a:solidFill>
                  <a:srgbClr val="FFFF00"/>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9"/>
          <p:cNvSpPr>
            <a:spLocks noGrp="1" noChangeArrowheads="1"/>
          </p:cNvSpPr>
          <p:nvPr>
            <p:ph type="body" idx="1"/>
          </p:nvPr>
        </p:nvSpPr>
        <p:spPr>
          <a:xfrm>
            <a:off x="357158" y="1571612"/>
            <a:ext cx="6696075" cy="5040312"/>
          </a:xfrm>
          <a:noFill/>
        </p:spPr>
        <p:txBody>
          <a:bodyPr/>
          <a:lstStyle/>
          <a:p>
            <a:pPr eaLnBrk="1" hangingPunct="1">
              <a:lnSpc>
                <a:spcPct val="120000"/>
              </a:lnSpc>
              <a:buFontTx/>
              <a:buNone/>
            </a:pPr>
            <a:r>
              <a:rPr lang="en-US" altLang="zh-CN" sz="2400" b="1" dirty="0">
                <a:solidFill>
                  <a:srgbClr val="C00000"/>
                </a:solidFill>
                <a:ea typeface="楷体_GB2312" pitchFamily="49" charset="-122"/>
              </a:rPr>
              <a:t>① </a:t>
            </a:r>
            <a:r>
              <a:rPr lang="zh-CN" altLang="en-US" sz="2400" b="1" dirty="0">
                <a:solidFill>
                  <a:srgbClr val="C00000"/>
                </a:solidFill>
                <a:ea typeface="楷体_GB2312" pitchFamily="49" charset="-122"/>
              </a:rPr>
              <a:t>编译时继承依赖性</a:t>
            </a:r>
            <a:endParaRPr lang="zh-CN" altLang="en-US" sz="2400" b="1" dirty="0">
              <a:solidFill>
                <a:srgbClr val="C00000"/>
              </a:solidFill>
              <a:ea typeface="楷体_GB2312" pitchFamily="49" charset="-122"/>
            </a:endParaRPr>
          </a:p>
          <a:p>
            <a:pPr eaLnBrk="1" hangingPunct="1">
              <a:lnSpc>
                <a:spcPct val="120000"/>
              </a:lnSpc>
              <a:buFontTx/>
              <a:buNone/>
            </a:pPr>
            <a:r>
              <a:rPr lang="zh-CN" altLang="en-US" sz="2400" dirty="0">
                <a:ea typeface="楷体_GB2312" pitchFamily="49" charset="-122"/>
              </a:rPr>
              <a:t>在图中：</a:t>
            </a:r>
            <a:endParaRPr lang="en-US" altLang="zh-CN" sz="2400" dirty="0">
              <a:ea typeface="楷体_GB2312" pitchFamily="49" charset="-122"/>
            </a:endParaRPr>
          </a:p>
          <a:p>
            <a:pPr>
              <a:lnSpc>
                <a:spcPct val="120000"/>
              </a:lnSpc>
              <a:buFont typeface="Arial" panose="020B0604020202020204" pitchFamily="34" charset="0"/>
              <a:buChar char="•"/>
            </a:pPr>
            <a:r>
              <a:rPr lang="en-US" altLang="zh-CN" sz="2400" dirty="0">
                <a:ea typeface="楷体_GB2312" pitchFamily="49" charset="-122"/>
              </a:rPr>
              <a:t>B</a:t>
            </a:r>
            <a:r>
              <a:rPr lang="zh-CN" altLang="en-US" sz="2400" dirty="0">
                <a:ea typeface="楷体_GB2312" pitchFamily="49" charset="-122"/>
              </a:rPr>
              <a:t>继承</a:t>
            </a:r>
            <a:r>
              <a:rPr lang="en-US" altLang="zh-CN" sz="2400" dirty="0">
                <a:ea typeface="楷体_GB2312" pitchFamily="49" charset="-122"/>
              </a:rPr>
              <a:t>A</a:t>
            </a:r>
            <a:r>
              <a:rPr lang="zh-CN" altLang="en-US" sz="2400" dirty="0">
                <a:ea typeface="楷体_GB2312" pitchFamily="49" charset="-122"/>
              </a:rPr>
              <a:t>，但未覆盖</a:t>
            </a:r>
            <a:r>
              <a:rPr lang="en-US" altLang="zh-CN" sz="2400" dirty="0">
                <a:ea typeface="楷体_GB2312" pitchFamily="49" charset="-122"/>
              </a:rPr>
              <a:t>A</a:t>
            </a:r>
            <a:r>
              <a:rPr lang="zh-CN" altLang="en-US" sz="2400" dirty="0">
                <a:ea typeface="楷体_GB2312" pitchFamily="49" charset="-122"/>
              </a:rPr>
              <a:t>中的方法</a:t>
            </a:r>
            <a:r>
              <a:rPr lang="en-US" altLang="zh-CN" sz="2400" dirty="0">
                <a:ea typeface="楷体_GB2312" pitchFamily="49" charset="-122"/>
              </a:rPr>
              <a:t>do1( )</a:t>
            </a:r>
            <a:r>
              <a:rPr lang="zh-CN" altLang="en-US" sz="2400" dirty="0">
                <a:ea typeface="楷体_GB2312" pitchFamily="49" charset="-122"/>
              </a:rPr>
              <a:t>，因此，无运行时继承依赖性。因为</a:t>
            </a:r>
            <a:r>
              <a:rPr lang="en-US" altLang="zh-CN" sz="2400" dirty="0">
                <a:ea typeface="楷体_GB2312" pitchFamily="49" charset="-122"/>
              </a:rPr>
              <a:t>A</a:t>
            </a:r>
            <a:r>
              <a:rPr lang="zh-CN" altLang="en-US" sz="2400" dirty="0">
                <a:ea typeface="楷体_GB2312" pitchFamily="49" charset="-122"/>
              </a:rPr>
              <a:t>中</a:t>
            </a:r>
            <a:r>
              <a:rPr lang="en-US" altLang="zh-CN" sz="2400" dirty="0">
                <a:ea typeface="楷体_GB2312" pitchFamily="49" charset="-122"/>
              </a:rPr>
              <a:t>do1( )</a:t>
            </a:r>
            <a:r>
              <a:rPr lang="zh-CN" altLang="en-US" sz="2400" dirty="0">
                <a:ea typeface="楷体_GB2312" pitchFamily="49" charset="-122"/>
              </a:rPr>
              <a:t>方法的任何变化，都会被</a:t>
            </a:r>
            <a:r>
              <a:rPr lang="en-US" altLang="zh-CN" sz="2400" dirty="0">
                <a:ea typeface="楷体_GB2312" pitchFamily="49" charset="-122"/>
              </a:rPr>
              <a:t>B</a:t>
            </a:r>
            <a:r>
              <a:rPr lang="zh-CN" altLang="en-US" sz="2400" dirty="0">
                <a:ea typeface="楷体_GB2312" pitchFamily="49" charset="-122"/>
              </a:rPr>
              <a:t>在编译时继承所以有编译时（静态地）继承；</a:t>
            </a:r>
            <a:endParaRPr lang="zh-CN" altLang="en-US" sz="2400" dirty="0">
              <a:ea typeface="楷体_GB2312" pitchFamily="49" charset="-122"/>
            </a:endParaRPr>
          </a:p>
          <a:p>
            <a:pPr eaLnBrk="1" hangingPunct="1">
              <a:lnSpc>
                <a:spcPct val="120000"/>
              </a:lnSpc>
              <a:buFont typeface="Arial" panose="020B0604020202020204" pitchFamily="34" charset="0"/>
              <a:buChar char="•"/>
            </a:pPr>
            <a:r>
              <a:rPr lang="zh-CN" altLang="en-US" sz="2400" dirty="0">
                <a:solidFill>
                  <a:srgbClr val="CC0000"/>
                </a:solidFill>
                <a:ea typeface="楷体_GB2312" pitchFamily="49" charset="-122"/>
              </a:rPr>
              <a:t>所有的继承都会引入编译时依赖性，</a:t>
            </a:r>
            <a:r>
              <a:rPr lang="zh-CN" altLang="en-US" sz="2400" dirty="0">
                <a:ea typeface="楷体_GB2312" pitchFamily="49" charset="-122"/>
              </a:rPr>
              <a:t>且依赖性是</a:t>
            </a:r>
            <a:r>
              <a:rPr lang="zh-CN" altLang="en-US" sz="2400" dirty="0">
                <a:solidFill>
                  <a:srgbClr val="CC0000"/>
                </a:solidFill>
                <a:ea typeface="楷体_GB2312" pitchFamily="49" charset="-122"/>
              </a:rPr>
              <a:t>可传递的</a:t>
            </a:r>
            <a:r>
              <a:rPr lang="zh-CN" altLang="en-US" sz="2400" dirty="0">
                <a:ea typeface="楷体_GB2312" pitchFamily="49" charset="-122"/>
              </a:rPr>
              <a:t>，如果</a:t>
            </a:r>
            <a:r>
              <a:rPr lang="en-US" altLang="zh-CN" sz="2400" dirty="0">
                <a:ea typeface="楷体_GB2312" pitchFamily="49" charset="-122"/>
              </a:rPr>
              <a:t>C</a:t>
            </a:r>
            <a:r>
              <a:rPr lang="zh-CN" altLang="en-US" sz="2400" dirty="0">
                <a:ea typeface="楷体_GB2312" pitchFamily="49" charset="-122"/>
              </a:rPr>
              <a:t>依赖</a:t>
            </a:r>
            <a:r>
              <a:rPr lang="en-US" altLang="zh-CN" sz="2400" dirty="0">
                <a:ea typeface="楷体_GB2312" pitchFamily="49" charset="-122"/>
              </a:rPr>
              <a:t>B</a:t>
            </a:r>
            <a:r>
              <a:rPr lang="zh-CN" altLang="en-US" sz="2400" dirty="0">
                <a:ea typeface="楷体_GB2312" pitchFamily="49" charset="-122"/>
              </a:rPr>
              <a:t>，</a:t>
            </a:r>
            <a:r>
              <a:rPr lang="en-US" altLang="zh-CN" sz="2400" dirty="0">
                <a:ea typeface="楷体_GB2312" pitchFamily="49" charset="-122"/>
              </a:rPr>
              <a:t>B</a:t>
            </a:r>
            <a:r>
              <a:rPr lang="zh-CN" altLang="en-US" sz="2400" dirty="0">
                <a:ea typeface="楷体_GB2312" pitchFamily="49" charset="-122"/>
              </a:rPr>
              <a:t>依赖</a:t>
            </a:r>
            <a:r>
              <a:rPr lang="en-US" altLang="zh-CN" sz="2400" dirty="0">
                <a:ea typeface="楷体_GB2312" pitchFamily="49" charset="-122"/>
              </a:rPr>
              <a:t>A</a:t>
            </a:r>
            <a:r>
              <a:rPr lang="zh-CN" altLang="en-US" sz="2400" dirty="0">
                <a:ea typeface="楷体_GB2312" pitchFamily="49" charset="-122"/>
              </a:rPr>
              <a:t>，那么</a:t>
            </a:r>
            <a:r>
              <a:rPr lang="en-US" altLang="zh-CN" sz="2400" dirty="0">
                <a:ea typeface="楷体_GB2312" pitchFamily="49" charset="-122"/>
              </a:rPr>
              <a:t>C</a:t>
            </a:r>
            <a:r>
              <a:rPr lang="zh-CN" altLang="en-US" sz="2400" dirty="0">
                <a:ea typeface="楷体_GB2312" pitchFamily="49" charset="-122"/>
              </a:rPr>
              <a:t>也依赖</a:t>
            </a:r>
            <a:r>
              <a:rPr lang="en-US" altLang="zh-CN" sz="2400" dirty="0">
                <a:ea typeface="楷体_GB2312" pitchFamily="49" charset="-122"/>
              </a:rPr>
              <a:t>A</a:t>
            </a:r>
            <a:r>
              <a:rPr lang="zh-CN" altLang="en-US" sz="2400" dirty="0">
                <a:ea typeface="楷体_GB2312" pitchFamily="49" charset="-122"/>
              </a:rPr>
              <a:t>。</a:t>
            </a:r>
            <a:endParaRPr lang="zh-CN" altLang="en-US" sz="2400" dirty="0">
              <a:ea typeface="楷体_GB2312" pitchFamily="49" charset="-122"/>
            </a:endParaRPr>
          </a:p>
        </p:txBody>
      </p:sp>
      <p:pic>
        <p:nvPicPr>
          <p:cNvPr id="15364" name="Picture 10" descr="1120"/>
          <p:cNvPicPr>
            <a:picLocks noChangeAspect="1" noChangeArrowheads="1"/>
          </p:cNvPicPr>
          <p:nvPr/>
        </p:nvPicPr>
        <p:blipFill>
          <a:blip r:embed="rId1"/>
          <a:srcRect/>
          <a:stretch>
            <a:fillRect/>
          </a:stretch>
        </p:blipFill>
        <p:spPr bwMode="auto">
          <a:xfrm>
            <a:off x="7308850" y="1484313"/>
            <a:ext cx="1158875" cy="4537075"/>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FFF00"/>
                </a:solidFill>
                <a:latin typeface="+mj-lt"/>
                <a:ea typeface="宋体" panose="02010600030101010101" pitchFamily="2" charset="-122"/>
                <a:cs typeface="+mj-cs"/>
              </a:rPr>
              <a:t>---</a:t>
            </a:r>
            <a:r>
              <a:rPr lang="zh-CN" altLang="en-US" sz="3200" b="1" kern="0" dirty="0">
                <a:solidFill>
                  <a:srgbClr val="FFFF00"/>
                </a:solidFill>
                <a:latin typeface="+mj-lt"/>
                <a:ea typeface="宋体" panose="02010600030101010101" pitchFamily="2" charset="-122"/>
                <a:cs typeface="+mj-cs"/>
              </a:rPr>
              <a:t>类及其</a:t>
            </a:r>
            <a:r>
              <a:rPr kumimoji="0" lang="zh-CN" altLang="en-US" sz="3200" b="1" i="0" u="none" strike="noStrike" kern="0" cap="none" spc="0" normalizeH="0" baseline="0" noProof="0" dirty="0">
                <a:ln>
                  <a:noFill/>
                </a:ln>
                <a:solidFill>
                  <a:srgbClr val="FFFF00"/>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sp>
        <p:nvSpPr>
          <p:cNvPr id="7" name="灯片编号占位符 6"/>
          <p:cNvSpPr>
            <a:spLocks noGrp="1"/>
          </p:cNvSpPr>
          <p:nvPr>
            <p:ph type="sldNum" sz="quarter" idx="12"/>
          </p:nvPr>
        </p:nvSpPr>
        <p:spPr>
          <a:xfrm>
            <a:off x="7010400" y="6381750"/>
            <a:ext cx="2133600" cy="476250"/>
          </a:xfrm>
        </p:spPr>
        <p:txBody>
          <a:bodyPr/>
          <a:lstStyle/>
          <a:p>
            <a:fld id="{38DE0820-E4E3-469F-8339-675226DFBBFE}" type="slidenum">
              <a:rPr lang="zh-CN" altLang="en-US" smtClean="0"/>
            </a:fld>
            <a:endParaRPr lang="zh-CN" altLang="en-US" dirty="0"/>
          </a:p>
        </p:txBody>
      </p:sp>
    </p:spTree>
  </p:cSld>
  <p:clrMapOvr>
    <a:masterClrMapping/>
  </p:clrMapOvr>
  <p:transition>
    <p:random/>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500034" y="1428736"/>
            <a:ext cx="8064500" cy="2376488"/>
          </a:xfrm>
        </p:spPr>
        <p:txBody>
          <a:bodyPr/>
          <a:lstStyle/>
          <a:p>
            <a:pPr eaLnBrk="1" hangingPunct="1">
              <a:buFontTx/>
              <a:buNone/>
            </a:pPr>
            <a:r>
              <a:rPr lang="en-US" altLang="zh-CN" sz="2400" b="1" dirty="0">
                <a:solidFill>
                  <a:srgbClr val="C00000"/>
                </a:solidFill>
                <a:ea typeface="楷体_GB2312" pitchFamily="49" charset="-122"/>
              </a:rPr>
              <a:t>② </a:t>
            </a:r>
            <a:r>
              <a:rPr lang="zh-CN" altLang="en-US" sz="2400" b="1" dirty="0">
                <a:solidFill>
                  <a:srgbClr val="C00000"/>
                </a:solidFill>
                <a:ea typeface="楷体_GB2312" pitchFamily="49" charset="-122"/>
              </a:rPr>
              <a:t>运行时继承依赖性</a:t>
            </a:r>
            <a:endParaRPr lang="zh-CN" altLang="en-US" sz="2400" b="1" dirty="0">
              <a:solidFill>
                <a:srgbClr val="C00000"/>
              </a:solidFill>
              <a:ea typeface="楷体_GB2312" pitchFamily="49" charset="-122"/>
            </a:endParaRPr>
          </a:p>
          <a:p>
            <a:pPr marL="0" indent="450850" eaLnBrk="1" hangingPunct="1">
              <a:lnSpc>
                <a:spcPts val="3000"/>
              </a:lnSpc>
              <a:spcAft>
                <a:spcPts val="0"/>
              </a:spcAft>
              <a:buFont typeface="Wingdings" panose="05000000000000000000" pitchFamily="2" charset="2"/>
              <a:buChar char="l"/>
            </a:pPr>
            <a:r>
              <a:rPr lang="zh-CN" altLang="en-US" sz="2000" dirty="0">
                <a:ea typeface="楷体_GB2312" pitchFamily="49" charset="-122"/>
              </a:rPr>
              <a:t>图中类</a:t>
            </a:r>
            <a:r>
              <a:rPr lang="en-US" altLang="zh-CN" sz="2000" dirty="0">
                <a:ea typeface="楷体_GB2312" pitchFamily="49" charset="-122"/>
              </a:rPr>
              <a:t>B</a:t>
            </a:r>
            <a:r>
              <a:rPr lang="zh-CN" altLang="en-US" sz="2000" dirty="0">
                <a:ea typeface="楷体_GB2312" pitchFamily="49" charset="-122"/>
              </a:rPr>
              <a:t>的</a:t>
            </a:r>
            <a:r>
              <a:rPr lang="en-US" altLang="zh-CN" sz="2000" dirty="0">
                <a:ea typeface="楷体_GB2312" pitchFamily="49" charset="-122"/>
              </a:rPr>
              <a:t>do1( )</a:t>
            </a:r>
            <a:r>
              <a:rPr lang="zh-CN" altLang="en-US" sz="2000" dirty="0">
                <a:ea typeface="楷体_GB2312" pitchFamily="49" charset="-122"/>
              </a:rPr>
              <a:t>方法是从父类</a:t>
            </a:r>
            <a:r>
              <a:rPr lang="en-US" altLang="zh-CN" sz="2000" dirty="0">
                <a:ea typeface="楷体_GB2312" pitchFamily="49" charset="-122"/>
              </a:rPr>
              <a:t>A</a:t>
            </a:r>
            <a:r>
              <a:rPr lang="zh-CN" altLang="en-US" sz="2000" dirty="0">
                <a:ea typeface="楷体_GB2312" pitchFamily="49" charset="-122"/>
              </a:rPr>
              <a:t>继承来的，</a:t>
            </a:r>
            <a:r>
              <a:rPr lang="zh-CN" altLang="en-US" sz="2000" dirty="0">
                <a:solidFill>
                  <a:srgbClr val="3366FF"/>
                </a:solidFill>
                <a:ea typeface="楷体_GB2312" pitchFamily="49" charset="-122"/>
              </a:rPr>
              <a:t>因此</a:t>
            </a:r>
            <a:r>
              <a:rPr lang="en-US" altLang="zh-CN" sz="2000" dirty="0">
                <a:solidFill>
                  <a:srgbClr val="3366FF"/>
                </a:solidFill>
                <a:ea typeface="楷体_GB2312" pitchFamily="49" charset="-122"/>
              </a:rPr>
              <a:t>Test</a:t>
            </a:r>
            <a:r>
              <a:rPr lang="zh-CN" altLang="en-US" sz="2000" dirty="0">
                <a:solidFill>
                  <a:srgbClr val="3366FF"/>
                </a:solidFill>
                <a:ea typeface="楷体_GB2312" pitchFamily="49" charset="-122"/>
              </a:rPr>
              <a:t>与</a:t>
            </a:r>
            <a:r>
              <a:rPr lang="en-US" altLang="zh-CN" sz="2000" dirty="0">
                <a:solidFill>
                  <a:srgbClr val="3366FF"/>
                </a:solidFill>
                <a:ea typeface="楷体_GB2312" pitchFamily="49" charset="-122"/>
              </a:rPr>
              <a:t>B</a:t>
            </a:r>
            <a:r>
              <a:rPr lang="zh-CN" altLang="en-US" sz="2000" dirty="0">
                <a:solidFill>
                  <a:srgbClr val="3366FF"/>
                </a:solidFill>
                <a:ea typeface="楷体_GB2312" pitchFamily="49" charset="-122"/>
              </a:rPr>
              <a:t>没有运行时继承依赖性，只是一个静态依赖性；</a:t>
            </a:r>
            <a:r>
              <a:rPr lang="zh-CN" altLang="en-US" sz="2000" dirty="0">
                <a:ea typeface="楷体_GB2312" pitchFamily="49" charset="-122"/>
              </a:rPr>
              <a:t>但如果是下面两种情况呢？</a:t>
            </a:r>
            <a:endParaRPr lang="en-US" altLang="zh-CN" sz="2000" dirty="0">
              <a:ea typeface="楷体_GB2312" pitchFamily="49" charset="-122"/>
            </a:endParaRPr>
          </a:p>
          <a:p>
            <a:pPr marL="400050" lvl="1" indent="450850">
              <a:lnSpc>
                <a:spcPts val="3000"/>
              </a:lnSpc>
              <a:spcAft>
                <a:spcPts val="0"/>
              </a:spcAft>
              <a:buFont typeface="Wingdings" panose="05000000000000000000" pitchFamily="2" charset="2"/>
              <a:buChar char="l"/>
            </a:pPr>
            <a:r>
              <a:rPr lang="zh-CN" altLang="en-US" sz="1600" dirty="0">
                <a:ea typeface="楷体_GB2312" pitchFamily="49" charset="-122"/>
              </a:rPr>
              <a:t>如果在</a:t>
            </a:r>
            <a:r>
              <a:rPr lang="en-US" altLang="zh-CN" sz="1600" dirty="0" err="1">
                <a:ea typeface="楷体_GB2312" pitchFamily="49" charset="-122"/>
              </a:rPr>
              <a:t>doTest</a:t>
            </a:r>
            <a:r>
              <a:rPr lang="zh-CN" altLang="en-US" sz="1600" dirty="0">
                <a:ea typeface="楷体_GB2312" pitchFamily="49" charset="-122"/>
              </a:rPr>
              <a:t>方法中调用的是</a:t>
            </a:r>
            <a:r>
              <a:rPr lang="en-US" altLang="zh-CN" sz="1600" dirty="0">
                <a:ea typeface="楷体_GB2312" pitchFamily="49" charset="-122"/>
              </a:rPr>
              <a:t>do2( )</a:t>
            </a:r>
            <a:r>
              <a:rPr lang="zh-CN" altLang="en-US" sz="1600" dirty="0">
                <a:ea typeface="楷体_GB2312" pitchFamily="49" charset="-122"/>
              </a:rPr>
              <a:t>方法呢？</a:t>
            </a:r>
            <a:endParaRPr lang="en-US" altLang="zh-CN" sz="1600" dirty="0">
              <a:ea typeface="楷体_GB2312" pitchFamily="49" charset="-122"/>
            </a:endParaRPr>
          </a:p>
          <a:p>
            <a:pPr marL="400050" lvl="1" indent="450850">
              <a:lnSpc>
                <a:spcPts val="3000"/>
              </a:lnSpc>
              <a:spcAft>
                <a:spcPts val="0"/>
              </a:spcAft>
              <a:buFont typeface="Wingdings" panose="05000000000000000000" pitchFamily="2" charset="2"/>
              <a:buChar char="l"/>
            </a:pPr>
            <a:r>
              <a:rPr lang="zh-CN" altLang="en-US" sz="1600" dirty="0">
                <a:ea typeface="楷体_GB2312" pitchFamily="49" charset="-122"/>
              </a:rPr>
              <a:t>如果在</a:t>
            </a:r>
            <a:r>
              <a:rPr lang="en-US" altLang="zh-CN" sz="1600" dirty="0">
                <a:ea typeface="楷体_GB2312" pitchFamily="49" charset="-122"/>
              </a:rPr>
              <a:t>B</a:t>
            </a:r>
            <a:r>
              <a:rPr lang="zh-CN" altLang="en-US" sz="1600" dirty="0">
                <a:ea typeface="楷体_GB2312" pitchFamily="49" charset="-122"/>
              </a:rPr>
              <a:t>中覆盖了</a:t>
            </a:r>
            <a:r>
              <a:rPr lang="en-US" altLang="zh-CN" sz="1600" dirty="0">
                <a:ea typeface="楷体_GB2312" pitchFamily="49" charset="-122"/>
              </a:rPr>
              <a:t>A</a:t>
            </a:r>
            <a:r>
              <a:rPr lang="zh-CN" altLang="en-US" sz="1600" dirty="0">
                <a:ea typeface="楷体_GB2312" pitchFamily="49" charset="-122"/>
              </a:rPr>
              <a:t>的</a:t>
            </a:r>
            <a:r>
              <a:rPr lang="en-US" altLang="zh-CN" sz="1600" dirty="0">
                <a:ea typeface="楷体_GB2312" pitchFamily="49" charset="-122"/>
              </a:rPr>
              <a:t>do1( )</a:t>
            </a:r>
            <a:r>
              <a:rPr lang="zh-CN" altLang="en-US" sz="1600" dirty="0">
                <a:ea typeface="楷体_GB2312" pitchFamily="49" charset="-122"/>
              </a:rPr>
              <a:t>方法呢？</a:t>
            </a:r>
            <a:endParaRPr lang="zh-CN" altLang="en-US" sz="1600" dirty="0">
              <a:ea typeface="楷体_GB2312" pitchFamily="49" charset="-122"/>
            </a:endParaRPr>
          </a:p>
        </p:txBody>
      </p:sp>
      <p:pic>
        <p:nvPicPr>
          <p:cNvPr id="16388" name="Picture 10" descr="1121"/>
          <p:cNvPicPr>
            <a:picLocks noChangeAspect="1" noChangeArrowheads="1"/>
          </p:cNvPicPr>
          <p:nvPr/>
        </p:nvPicPr>
        <p:blipFill>
          <a:blip r:embed="rId1"/>
          <a:srcRect/>
          <a:stretch>
            <a:fillRect/>
          </a:stretch>
        </p:blipFill>
        <p:spPr bwMode="auto">
          <a:xfrm>
            <a:off x="3714744" y="3786190"/>
            <a:ext cx="4519628" cy="2625547"/>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FFF00"/>
                </a:solidFill>
                <a:latin typeface="+mj-lt"/>
                <a:ea typeface="宋体" panose="02010600030101010101" pitchFamily="2" charset="-122"/>
                <a:cs typeface="+mj-cs"/>
              </a:rPr>
              <a:t>---</a:t>
            </a:r>
            <a:r>
              <a:rPr lang="zh-CN" altLang="en-US" sz="3200" b="1" kern="0" dirty="0">
                <a:solidFill>
                  <a:srgbClr val="FFFF00"/>
                </a:solidFill>
                <a:latin typeface="+mj-lt"/>
                <a:ea typeface="宋体" panose="02010600030101010101" pitchFamily="2" charset="-122"/>
                <a:cs typeface="+mj-cs"/>
              </a:rPr>
              <a:t>类及其</a:t>
            </a:r>
            <a:r>
              <a:rPr kumimoji="0" lang="zh-CN" altLang="en-US" sz="3200" b="1" i="0" u="none" strike="noStrike" kern="0" cap="none" spc="0" normalizeH="0" baseline="0" noProof="0" dirty="0">
                <a:ln>
                  <a:noFill/>
                </a:ln>
                <a:solidFill>
                  <a:srgbClr val="FFFF00"/>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圆角矩形标注 6"/>
          <p:cNvSpPr/>
          <p:nvPr/>
        </p:nvSpPr>
        <p:spPr>
          <a:xfrm>
            <a:off x="214282" y="4572008"/>
            <a:ext cx="3214710" cy="1285884"/>
          </a:xfrm>
          <a:prstGeom prst="wedgeRoundRectCallout">
            <a:avLst>
              <a:gd name="adj1" fmla="val -33508"/>
              <a:gd name="adj2" fmla="val -152104"/>
              <a:gd name="adj3" fmla="val 16667"/>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0070C0"/>
                </a:solidFill>
                <a:latin typeface="宋体" panose="02010600030101010101" pitchFamily="2" charset="-122"/>
                <a:ea typeface="宋体" panose="02010600030101010101" pitchFamily="2" charset="-122"/>
              </a:rPr>
              <a:t>则这两种情况下，从</a:t>
            </a:r>
            <a:r>
              <a:rPr lang="en-US" altLang="zh-CN" b="1" dirty="0">
                <a:solidFill>
                  <a:srgbClr val="C00000"/>
                </a:solidFill>
                <a:latin typeface="宋体" panose="02010600030101010101" pitchFamily="2" charset="-122"/>
                <a:ea typeface="宋体" panose="02010600030101010101" pitchFamily="2" charset="-122"/>
              </a:rPr>
              <a:t>Test</a:t>
            </a:r>
            <a:r>
              <a:rPr lang="zh-CN" altLang="en-US" b="1" dirty="0">
                <a:solidFill>
                  <a:srgbClr val="C00000"/>
                </a:solidFill>
                <a:latin typeface="宋体" panose="02010600030101010101" pitchFamily="2" charset="-122"/>
                <a:ea typeface="宋体" panose="02010600030101010101" pitchFamily="2" charset="-122"/>
              </a:rPr>
              <a:t>到</a:t>
            </a:r>
            <a:r>
              <a:rPr lang="en-US" altLang="zh-CN" b="1" dirty="0">
                <a:solidFill>
                  <a:srgbClr val="C00000"/>
                </a:solidFill>
                <a:latin typeface="宋体" panose="02010600030101010101" pitchFamily="2" charset="-122"/>
                <a:ea typeface="宋体" panose="02010600030101010101" pitchFamily="2" charset="-122"/>
              </a:rPr>
              <a:t>A</a:t>
            </a:r>
            <a:r>
              <a:rPr lang="zh-CN" altLang="en-US" b="1" dirty="0">
                <a:solidFill>
                  <a:srgbClr val="C00000"/>
                </a:solidFill>
                <a:latin typeface="宋体" panose="02010600030101010101" pitchFamily="2" charset="-122"/>
                <a:ea typeface="宋体" panose="02010600030101010101" pitchFamily="2" charset="-122"/>
              </a:rPr>
              <a:t>和</a:t>
            </a:r>
            <a:r>
              <a:rPr lang="en-US" altLang="zh-CN" b="1" dirty="0">
                <a:solidFill>
                  <a:srgbClr val="C00000"/>
                </a:solidFill>
                <a:latin typeface="宋体" panose="02010600030101010101" pitchFamily="2" charset="-122"/>
                <a:ea typeface="宋体" panose="02010600030101010101" pitchFamily="2" charset="-122"/>
              </a:rPr>
              <a:t>B</a:t>
            </a:r>
            <a:r>
              <a:rPr lang="zh-CN" altLang="en-US" b="1" dirty="0">
                <a:solidFill>
                  <a:srgbClr val="C00000"/>
                </a:solidFill>
                <a:latin typeface="宋体" panose="02010600030101010101" pitchFamily="2" charset="-122"/>
                <a:ea typeface="宋体" panose="02010600030101010101" pitchFamily="2" charset="-122"/>
              </a:rPr>
              <a:t>就会存在运行时依赖性。因为都有多态存在</a:t>
            </a:r>
            <a:endParaRPr lang="zh-CN" altLang="en-US" b="1" dirty="0">
              <a:solidFill>
                <a:srgbClr val="C00000"/>
              </a:solidFill>
              <a:latin typeface="宋体" panose="02010600030101010101" pitchFamily="2" charset="-122"/>
              <a:ea typeface="宋体" panose="02010600030101010101" pitchFamily="2" charset="-122"/>
            </a:endParaRPr>
          </a:p>
        </p:txBody>
      </p:sp>
      <p:sp>
        <p:nvSpPr>
          <p:cNvPr id="8" name="TextBox 7"/>
          <p:cNvSpPr txBox="1"/>
          <p:nvPr/>
        </p:nvSpPr>
        <p:spPr>
          <a:xfrm>
            <a:off x="385733" y="2786058"/>
            <a:ext cx="500066" cy="707886"/>
          </a:xfrm>
          <a:prstGeom prst="rect">
            <a:avLst/>
          </a:prstGeom>
          <a:noFill/>
        </p:spPr>
        <p:txBody>
          <a:bodyPr wrap="square" rtlCol="0">
            <a:spAutoFit/>
          </a:bodyPr>
          <a:lstStyle/>
          <a:p>
            <a:r>
              <a:rPr lang="zh-CN" altLang="en-US" sz="4000" dirty="0">
                <a:solidFill>
                  <a:srgbClr val="0070C0"/>
                </a:solidFill>
                <a:ea typeface="楷体_GB2312" pitchFamily="49" charset="-122"/>
              </a:rPr>
              <a:t>｛</a:t>
            </a:r>
            <a:endParaRPr lang="zh-CN" altLang="en-US" sz="40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amond(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bldLvl="0" animBg="1"/>
      <p:bldP spid="8" grpId="0"/>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28596" y="1785926"/>
            <a:ext cx="8207375" cy="4475071"/>
          </a:xfrm>
          <a:prstGeom prst="rect">
            <a:avLst/>
          </a:prstGeom>
          <a:noFill/>
          <a:ln w="9525">
            <a:noFill/>
            <a:miter lim="800000"/>
          </a:ln>
        </p:spPr>
        <p:txBody>
          <a:bodyPr wrap="square">
            <a:spAutoFit/>
          </a:bodyPr>
          <a:lstStyle/>
          <a:p>
            <a:pPr>
              <a:spcBef>
                <a:spcPct val="20000"/>
              </a:spcBef>
            </a:pPr>
            <a:r>
              <a:rPr kumimoji="1" lang="zh-CN" altLang="en-US" sz="2800" b="1" dirty="0">
                <a:solidFill>
                  <a:srgbClr val="C00000"/>
                </a:solidFill>
                <a:latin typeface="宋体" panose="02010600030101010101" pitchFamily="2" charset="-122"/>
                <a:ea typeface="宋体" panose="02010600030101010101" pitchFamily="2" charset="-122"/>
              </a:rPr>
              <a:t>（</a:t>
            </a:r>
            <a:r>
              <a:rPr kumimoji="1" lang="en-US" altLang="zh-CN" sz="2800" b="1" dirty="0">
                <a:solidFill>
                  <a:srgbClr val="C00000"/>
                </a:solidFill>
                <a:latin typeface="宋体" panose="02010600030101010101" pitchFamily="2" charset="-122"/>
                <a:ea typeface="宋体" panose="02010600030101010101" pitchFamily="2" charset="-122"/>
              </a:rPr>
              <a:t>2</a:t>
            </a:r>
            <a:r>
              <a:rPr kumimoji="1" lang="zh-CN" altLang="en-US" sz="2800" b="1" dirty="0">
                <a:solidFill>
                  <a:srgbClr val="C00000"/>
                </a:solidFill>
                <a:latin typeface="宋体" panose="02010600030101010101" pitchFamily="2" charset="-122"/>
                <a:ea typeface="宋体" panose="02010600030101010101" pitchFamily="2" charset="-122"/>
              </a:rPr>
              <a:t>）无多态继承</a:t>
            </a:r>
            <a:endParaRPr kumimoji="1" lang="zh-CN" altLang="en-US" sz="2800" b="1" dirty="0">
              <a:solidFill>
                <a:srgbClr val="C00000"/>
              </a:solidFill>
              <a:latin typeface="宋体" panose="02010600030101010101" pitchFamily="2" charset="-122"/>
              <a:ea typeface="宋体" panose="02010600030101010101" pitchFamily="2" charset="-122"/>
            </a:endParaRPr>
          </a:p>
          <a:p>
            <a:pPr indent="628650">
              <a:lnSpc>
                <a:spcPct val="150000"/>
              </a:lnSpc>
              <a:spcBef>
                <a:spcPct val="20000"/>
              </a:spcBef>
            </a:pPr>
            <a:r>
              <a:rPr kumimoji="1" lang="zh-CN" altLang="en-US" sz="2400" b="1" dirty="0">
                <a:solidFill>
                  <a:srgbClr val="3366FF"/>
                </a:solidFill>
                <a:latin typeface="宋体" panose="02010600030101010101" pitchFamily="2" charset="-122"/>
                <a:ea typeface="宋体" panose="02010600030101010101" pitchFamily="2" charset="-122"/>
              </a:rPr>
              <a:t>子类不覆盖从父类继承来的方法</a:t>
            </a:r>
            <a:r>
              <a:rPr kumimoji="1" lang="zh-CN" altLang="en-US" sz="2400" b="1" dirty="0">
                <a:latin typeface="宋体" panose="02010600030101010101" pitchFamily="2" charset="-122"/>
                <a:ea typeface="宋体" panose="02010600030101010101" pitchFamily="2" charset="-122"/>
              </a:rPr>
              <a:t>，这样就不存在多态性继承问题。无多态的继承虽然并不十分有用，但理解和管理起来是很容易。</a:t>
            </a:r>
            <a:endParaRPr kumimoji="1" lang="en-US" altLang="zh-CN" sz="2400" b="1" dirty="0">
              <a:latin typeface="宋体" panose="02010600030101010101" pitchFamily="2" charset="-122"/>
              <a:ea typeface="宋体" panose="02010600030101010101" pitchFamily="2" charset="-122"/>
            </a:endParaRPr>
          </a:p>
          <a:p>
            <a:pPr>
              <a:spcBef>
                <a:spcPct val="20000"/>
              </a:spcBef>
            </a:pPr>
            <a:endParaRPr kumimoji="1" lang="en-US" altLang="zh-CN" sz="2400" b="1" dirty="0">
              <a:latin typeface="宋体" panose="02010600030101010101" pitchFamily="2" charset="-122"/>
              <a:ea typeface="宋体" panose="02010600030101010101" pitchFamily="2" charset="-122"/>
            </a:endParaRPr>
          </a:p>
          <a:p>
            <a:pPr>
              <a:spcBef>
                <a:spcPct val="20000"/>
              </a:spcBef>
            </a:pPr>
            <a:endParaRPr kumimoji="1" lang="en-US" altLang="zh-CN" sz="2400" b="1" dirty="0">
              <a:latin typeface="宋体" panose="02010600030101010101" pitchFamily="2" charset="-122"/>
              <a:ea typeface="宋体" panose="02010600030101010101" pitchFamily="2" charset="-122"/>
            </a:endParaRPr>
          </a:p>
          <a:p>
            <a:pPr>
              <a:spcBef>
                <a:spcPct val="20000"/>
              </a:spcBef>
            </a:pPr>
            <a:endParaRPr kumimoji="1" lang="en-US" altLang="zh-CN" sz="2400" b="1" dirty="0">
              <a:latin typeface="宋体" panose="02010600030101010101" pitchFamily="2" charset="-122"/>
              <a:ea typeface="宋体" panose="02010600030101010101" pitchFamily="2" charset="-122"/>
            </a:endParaRPr>
          </a:p>
          <a:p>
            <a:pPr>
              <a:spcBef>
                <a:spcPct val="20000"/>
              </a:spcBef>
            </a:pPr>
            <a:endParaRPr kumimoji="1" lang="en-US" altLang="zh-CN" sz="2400" b="1" dirty="0">
              <a:latin typeface="宋体" panose="02010600030101010101" pitchFamily="2" charset="-122"/>
              <a:ea typeface="宋体" panose="02010600030101010101" pitchFamily="2" charset="-122"/>
            </a:endParaRPr>
          </a:p>
          <a:p>
            <a:pPr>
              <a:spcBef>
                <a:spcPct val="20000"/>
              </a:spcBef>
            </a:pPr>
            <a:endParaRPr kumimoji="1" lang="zh-CN" altLang="en-US" sz="2400" b="1"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FFF00"/>
                </a:solidFill>
                <a:latin typeface="+mj-lt"/>
                <a:ea typeface="宋体" panose="02010600030101010101" pitchFamily="2" charset="-122"/>
                <a:cs typeface="+mj-cs"/>
              </a:rPr>
              <a:t>---</a:t>
            </a:r>
            <a:r>
              <a:rPr lang="zh-CN" altLang="en-US" sz="3200" b="1" kern="0" dirty="0">
                <a:solidFill>
                  <a:srgbClr val="FFFF00"/>
                </a:solidFill>
                <a:latin typeface="+mj-lt"/>
                <a:ea typeface="宋体" panose="02010600030101010101" pitchFamily="2" charset="-122"/>
                <a:cs typeface="+mj-cs"/>
              </a:rPr>
              <a:t>类及其</a:t>
            </a:r>
            <a:r>
              <a:rPr kumimoji="0" lang="zh-CN" altLang="en-US" sz="3200" b="1" i="0" u="none" strike="noStrike" kern="0" cap="none" spc="0" normalizeH="0" baseline="0" noProof="0" dirty="0">
                <a:ln>
                  <a:noFill/>
                </a:ln>
                <a:solidFill>
                  <a:srgbClr val="FFFF00"/>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pPr>
              <a:defRPr/>
            </a:pPr>
            <a:fld id="{C193F2B7-C853-4F60-985F-9C91576FBC2A}" type="slidenum">
              <a:rPr lang="en-US" altLang="zh-CN" smtClean="0"/>
            </a:fld>
            <a:endParaRPr lang="en-US" altLang="zh-CN"/>
          </a:p>
        </p:txBody>
      </p:sp>
    </p:spTree>
  </p:cSld>
  <p:clrMapOvr>
    <a:masterClrMapping/>
  </p:clrMapOvr>
  <p:transition>
    <p:random/>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57158" y="1571612"/>
            <a:ext cx="8207375" cy="4373248"/>
          </a:xfrm>
          <a:prstGeom prst="rect">
            <a:avLst/>
          </a:prstGeom>
          <a:noFill/>
          <a:ln w="9525">
            <a:noFill/>
            <a:miter lim="800000"/>
          </a:ln>
        </p:spPr>
        <p:txBody>
          <a:bodyPr>
            <a:spAutoFit/>
          </a:bodyPr>
          <a:lstStyle/>
          <a:p>
            <a:pPr>
              <a:lnSpc>
                <a:spcPts val="3500"/>
              </a:lnSpc>
              <a:spcBef>
                <a:spcPct val="20000"/>
              </a:spcBef>
              <a:spcAft>
                <a:spcPts val="600"/>
              </a:spcAft>
            </a:pPr>
            <a:r>
              <a:rPr kumimoji="1" lang="zh-CN" altLang="en-US" sz="2800" b="1" dirty="0">
                <a:solidFill>
                  <a:srgbClr val="C00000"/>
                </a:solidFill>
                <a:latin typeface="宋体" panose="02010600030101010101" pitchFamily="2" charset="-122"/>
                <a:ea typeface="宋体" panose="02010600030101010101" pitchFamily="2" charset="-122"/>
              </a:rPr>
              <a:t>（</a:t>
            </a:r>
            <a:r>
              <a:rPr kumimoji="1" lang="en-US" altLang="zh-CN" sz="2800" b="1" dirty="0">
                <a:solidFill>
                  <a:srgbClr val="C00000"/>
                </a:solidFill>
                <a:latin typeface="宋体" panose="02010600030101010101" pitchFamily="2" charset="-122"/>
                <a:ea typeface="宋体" panose="02010600030101010101" pitchFamily="2" charset="-122"/>
              </a:rPr>
              <a:t>3</a:t>
            </a:r>
            <a:r>
              <a:rPr kumimoji="1" lang="zh-CN" altLang="en-US" sz="2800" b="1" dirty="0">
                <a:solidFill>
                  <a:srgbClr val="C00000"/>
                </a:solidFill>
                <a:latin typeface="宋体" panose="02010600030101010101" pitchFamily="2" charset="-122"/>
                <a:ea typeface="宋体" panose="02010600030101010101" pitchFamily="2" charset="-122"/>
              </a:rPr>
              <a:t>）扩展继承和约束继承</a:t>
            </a:r>
            <a:endParaRPr kumimoji="1" lang="zh-CN" altLang="en-US" sz="2800" b="1" dirty="0">
              <a:solidFill>
                <a:srgbClr val="C00000"/>
              </a:solidFill>
              <a:latin typeface="宋体" panose="02010600030101010101" pitchFamily="2" charset="-122"/>
              <a:ea typeface="宋体" panose="02010600030101010101" pitchFamily="2" charset="-122"/>
            </a:endParaRPr>
          </a:p>
          <a:p>
            <a:pPr>
              <a:lnSpc>
                <a:spcPts val="3500"/>
              </a:lnSpc>
              <a:spcBef>
                <a:spcPct val="20000"/>
              </a:spcBef>
              <a:spcAft>
                <a:spcPts val="600"/>
              </a:spcAft>
            </a:pPr>
            <a:r>
              <a:rPr kumimoji="1" lang="zh-CN" altLang="en-US" sz="2400" b="1" dirty="0">
                <a:latin typeface="宋体" panose="02010600030101010101" pitchFamily="2" charset="-122"/>
                <a:ea typeface="宋体" panose="02010600030101010101" pitchFamily="2" charset="-122"/>
              </a:rPr>
              <a:t>    </a:t>
            </a:r>
            <a:r>
              <a:rPr kumimoji="1" lang="zh-CN" altLang="en-US" sz="2400" b="1" dirty="0">
                <a:solidFill>
                  <a:srgbClr val="CC0000"/>
                </a:solidFill>
                <a:latin typeface="宋体" panose="02010600030101010101" pitchFamily="2" charset="-122"/>
                <a:ea typeface="宋体" panose="02010600030101010101" pitchFamily="2" charset="-122"/>
              </a:rPr>
              <a:t>扩展继承：</a:t>
            </a:r>
            <a:r>
              <a:rPr kumimoji="1" lang="zh-CN" altLang="en-US" sz="2400" b="1" dirty="0">
                <a:latin typeface="宋体" panose="02010600030101010101" pitchFamily="2" charset="-122"/>
                <a:ea typeface="宋体" panose="02010600030101010101" pitchFamily="2" charset="-122"/>
              </a:rPr>
              <a:t>是指子类继承父类的属性，并且提供额外属性来增强类定义。子类是父类的一种，如果子类覆盖了父类的方法，那么被覆盖的方法应该实现该方法的定义，并且能够在子类的语境中工作。</a:t>
            </a:r>
            <a:endParaRPr kumimoji="1" lang="zh-CN" altLang="en-US" sz="2400" b="1" dirty="0">
              <a:latin typeface="宋体" panose="02010600030101010101" pitchFamily="2" charset="-122"/>
              <a:ea typeface="宋体" panose="02010600030101010101" pitchFamily="2" charset="-122"/>
            </a:endParaRPr>
          </a:p>
          <a:p>
            <a:pPr indent="628650">
              <a:lnSpc>
                <a:spcPts val="3500"/>
              </a:lnSpc>
              <a:spcBef>
                <a:spcPct val="20000"/>
              </a:spcBef>
              <a:spcAft>
                <a:spcPts val="600"/>
              </a:spcAft>
            </a:pPr>
            <a:r>
              <a:rPr kumimoji="1" lang="zh-CN" altLang="en-US" sz="2400" b="1" dirty="0">
                <a:solidFill>
                  <a:srgbClr val="CC0000"/>
                </a:solidFill>
                <a:latin typeface="宋体" panose="02010600030101010101" pitchFamily="2" charset="-122"/>
                <a:ea typeface="宋体" panose="02010600030101010101" pitchFamily="2" charset="-122"/>
              </a:rPr>
              <a:t>约束继承：</a:t>
            </a:r>
            <a:r>
              <a:rPr kumimoji="1" lang="zh-CN" altLang="en-US" sz="2400" b="1" dirty="0">
                <a:latin typeface="宋体" panose="02010600030101010101" pitchFamily="2" charset="-122"/>
                <a:ea typeface="宋体" panose="02010600030101010101" pitchFamily="2" charset="-122"/>
              </a:rPr>
              <a:t>当一个类覆盖了继承来的方法，并对一些继承来的功能进行了限制。这时，子类不再是父类的一种。有时，限制会造成继承方法的完全禁止。当方法的实现是空时，就会发生这种情况。</a:t>
            </a:r>
            <a:endParaRPr kumimoji="1" lang="zh-CN" altLang="en-US" sz="2400" b="1"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FFF00"/>
                </a:solidFill>
                <a:latin typeface="+mj-lt"/>
                <a:ea typeface="宋体" panose="02010600030101010101" pitchFamily="2" charset="-122"/>
                <a:cs typeface="+mj-cs"/>
              </a:rPr>
              <a:t>---</a:t>
            </a:r>
            <a:r>
              <a:rPr lang="zh-CN" altLang="en-US" sz="3200" b="1" kern="0" dirty="0">
                <a:solidFill>
                  <a:srgbClr val="FFFF00"/>
                </a:solidFill>
                <a:latin typeface="+mj-lt"/>
                <a:ea typeface="宋体" panose="02010600030101010101" pitchFamily="2" charset="-122"/>
                <a:cs typeface="+mj-cs"/>
              </a:rPr>
              <a:t>类及其</a:t>
            </a:r>
            <a:r>
              <a:rPr kumimoji="0" lang="zh-CN" altLang="en-US" sz="3200" b="1" i="0" u="none" strike="noStrike" kern="0" cap="none" spc="0" normalizeH="0" baseline="0" noProof="0" dirty="0">
                <a:ln>
                  <a:noFill/>
                </a:ln>
                <a:solidFill>
                  <a:srgbClr val="FFFF00"/>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pPr>
              <a:defRPr/>
            </a:pPr>
            <a:fld id="{C193F2B7-C853-4F60-985F-9C91576FBC2A}" type="slidenum">
              <a:rPr lang="en-US" altLang="zh-CN" smtClean="0"/>
            </a:fld>
            <a:endParaRPr lang="en-US" altLang="zh-CN"/>
          </a:p>
        </p:txBody>
      </p:sp>
    </p:spTree>
  </p:cSld>
  <p:clrMapOvr>
    <a:masterClrMapping/>
  </p:clrMapOvr>
  <p:transition>
    <p:random/>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357158" y="1357298"/>
            <a:ext cx="8207375" cy="1143008"/>
          </a:xfrm>
        </p:spPr>
        <p:txBody>
          <a:bodyPr/>
          <a:lstStyle/>
          <a:p>
            <a:pPr marL="457200" indent="-457200" eaLnBrk="1" hangingPunct="1">
              <a:lnSpc>
                <a:spcPct val="120000"/>
              </a:lnSpc>
              <a:buFontTx/>
              <a:buNone/>
            </a:pPr>
            <a:r>
              <a:rPr lang="en-US" altLang="zh-CN" sz="2800" b="1" dirty="0">
                <a:solidFill>
                  <a:srgbClr val="C00000"/>
                </a:solidFill>
                <a:latin typeface="宋体" panose="02010600030101010101" pitchFamily="2" charset="-122"/>
                <a:ea typeface="宋体" panose="02010600030101010101" pitchFamily="2" charset="-122"/>
              </a:rPr>
              <a:t>3.</a:t>
            </a:r>
            <a:r>
              <a:rPr lang="zh-CN" altLang="en-US" sz="2800" b="1" dirty="0">
                <a:solidFill>
                  <a:srgbClr val="C00000"/>
                </a:solidFill>
                <a:latin typeface="宋体" panose="02010600030101010101" pitchFamily="2" charset="-122"/>
                <a:ea typeface="宋体" panose="02010600030101010101" pitchFamily="2" charset="-122"/>
              </a:rPr>
              <a:t>交互依赖性</a:t>
            </a:r>
            <a:endParaRPr lang="zh-CN" altLang="en-US" sz="2800" b="1" dirty="0">
              <a:solidFill>
                <a:srgbClr val="C00000"/>
              </a:solidFill>
              <a:latin typeface="宋体" panose="02010600030101010101" pitchFamily="2" charset="-122"/>
              <a:ea typeface="宋体" panose="02010600030101010101" pitchFamily="2" charset="-122"/>
            </a:endParaRPr>
          </a:p>
          <a:p>
            <a:pPr marL="457200" indent="-457200" eaLnBrk="1" hangingPunct="1">
              <a:lnSpc>
                <a:spcPct val="120000"/>
              </a:lnSpc>
              <a:spcBef>
                <a:spcPts val="0"/>
              </a:spcBef>
              <a:buFontTx/>
              <a:buNone/>
            </a:pPr>
            <a:r>
              <a:rPr lang="zh-CN" altLang="en-US" sz="2400" dirty="0">
                <a:latin typeface="宋体" panose="02010600030101010101" pitchFamily="2" charset="-122"/>
                <a:ea typeface="宋体" panose="02010600030101010101" pitchFamily="2" charset="-122"/>
              </a:rPr>
              <a:t>    交互依赖性也称为</a:t>
            </a:r>
            <a:r>
              <a:rPr lang="zh-CN" altLang="en-US" sz="2400" b="1" dirty="0">
                <a:solidFill>
                  <a:srgbClr val="C00000"/>
                </a:solidFill>
                <a:latin typeface="宋体" panose="02010600030101010101" pitchFamily="2" charset="-122"/>
                <a:ea typeface="宋体" panose="02010600030101010101" pitchFamily="2" charset="-122"/>
              </a:rPr>
              <a:t>方法依赖性，是通过消息连接产生的</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457200" indent="-457200" eaLnBrk="1" hangingPunct="1">
              <a:lnSpc>
                <a:spcPct val="120000"/>
              </a:lnSpc>
              <a:buFontTx/>
              <a:buNone/>
            </a:pPr>
            <a:endParaRPr lang="zh-CN" altLang="en-US" dirty="0">
              <a:latin typeface="宋体" panose="02010600030101010101" pitchFamily="2" charset="-122"/>
              <a:ea typeface="宋体" panose="02010600030101010101" pitchFamily="2" charset="-122"/>
            </a:endParaRPr>
          </a:p>
        </p:txBody>
      </p:sp>
      <p:pic>
        <p:nvPicPr>
          <p:cNvPr id="18435" name="Picture 7"/>
          <p:cNvPicPr>
            <a:picLocks noChangeAspect="1" noChangeArrowheads="1"/>
          </p:cNvPicPr>
          <p:nvPr/>
        </p:nvPicPr>
        <p:blipFill>
          <a:blip r:embed="rId1"/>
          <a:srcRect t="3285" r="2435" b="2927"/>
          <a:stretch>
            <a:fillRect/>
          </a:stretch>
        </p:blipFill>
        <p:spPr bwMode="auto">
          <a:xfrm>
            <a:off x="2935750" y="2500306"/>
            <a:ext cx="6208282" cy="3429024"/>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FFF00"/>
                </a:solidFill>
                <a:latin typeface="+mj-lt"/>
                <a:ea typeface="宋体" panose="02010600030101010101" pitchFamily="2" charset="-122"/>
                <a:cs typeface="+mj-cs"/>
              </a:rPr>
              <a:t>---</a:t>
            </a:r>
            <a:r>
              <a:rPr lang="zh-CN" altLang="en-US" sz="3200" b="1" kern="0" dirty="0">
                <a:solidFill>
                  <a:srgbClr val="FFFF00"/>
                </a:solidFill>
                <a:latin typeface="+mj-lt"/>
                <a:ea typeface="宋体" panose="02010600030101010101" pitchFamily="2" charset="-122"/>
                <a:cs typeface="+mj-cs"/>
              </a:rPr>
              <a:t>类及其</a:t>
            </a:r>
            <a:r>
              <a:rPr kumimoji="0" lang="zh-CN" altLang="en-US" sz="3200" b="1" i="0" u="none" strike="noStrike" kern="0" cap="none" spc="0" normalizeH="0" baseline="0" noProof="0" dirty="0">
                <a:ln>
                  <a:noFill/>
                </a:ln>
                <a:solidFill>
                  <a:srgbClr val="FFFF00"/>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3"/>
          <p:cNvSpPr txBox="1">
            <a:spLocks noChangeArrowheads="1"/>
          </p:cNvSpPr>
          <p:nvPr/>
        </p:nvSpPr>
        <p:spPr bwMode="auto">
          <a:xfrm>
            <a:off x="142876" y="2428868"/>
            <a:ext cx="2714612" cy="2857520"/>
          </a:xfrm>
          <a:prstGeom prst="rect">
            <a:avLst/>
          </a:prstGeom>
          <a:solidFill>
            <a:srgbClr val="00FFFF">
              <a:alpha val="5000"/>
            </a:srgbClr>
          </a:solidFill>
          <a:ln w="9525">
            <a:noFill/>
            <a:miter lim="800000"/>
          </a:ln>
        </p:spPr>
        <p:txBody>
          <a:bodyPr vert="horz" wrap="square" lIns="91440" tIns="45720" rIns="91440" bIns="45720" numCol="1" anchor="t" anchorCtr="0" compatLnSpc="1"/>
          <a:lstStyle/>
          <a:p>
            <a:pPr marL="273050" marR="0" lvl="0" indent="-27305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en-US" altLang="zh-CN" b="0"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rPr>
              <a:t>CActioner</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使用方法</a:t>
            </a: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do1( )</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来发送一条消息</a:t>
            </a: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do3( )</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给</a:t>
            </a:r>
            <a:r>
              <a:rPr kumimoji="0" lang="en-US" altLang="zh-CN" b="0"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rPr>
              <a:t>EEmployee</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，因此，</a:t>
            </a: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do1( )</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依赖于</a:t>
            </a: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do3( )</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。依赖性向上传递给所属的类，因此，</a:t>
            </a:r>
            <a:r>
              <a:rPr kumimoji="0" lang="en-US" altLang="zh-CN" b="0"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rPr>
              <a:t>CActioner</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依赖于</a:t>
            </a:r>
            <a:r>
              <a:rPr kumimoji="0" lang="en-US" altLang="zh-CN" b="0"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rPr>
              <a:t>EEmployee</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endPar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20000"/>
              </a:lnSpc>
              <a:spcBef>
                <a:spcPct val="20000"/>
              </a:spcBef>
              <a:spcAft>
                <a:spcPct val="0"/>
              </a:spcAft>
              <a:buClrTx/>
              <a:buSzTx/>
              <a:buFontTx/>
              <a:buNone/>
              <a:defRPr/>
            </a:pPr>
            <a:endPar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
        <p:nvSpPr>
          <p:cNvPr id="8" name="Rectangle 3"/>
          <p:cNvSpPr txBox="1">
            <a:spLocks noChangeArrowheads="1"/>
          </p:cNvSpPr>
          <p:nvPr/>
        </p:nvSpPr>
        <p:spPr bwMode="auto">
          <a:xfrm>
            <a:off x="142844" y="5500702"/>
            <a:ext cx="4929222" cy="1214446"/>
          </a:xfrm>
          <a:prstGeom prst="rect">
            <a:avLst/>
          </a:prstGeom>
          <a:solidFill>
            <a:srgbClr val="00FFFF">
              <a:alpha val="10000"/>
            </a:srgbClr>
          </a:solid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zh-CN" altLang="en-US" sz="2000" b="0" i="0" u="none" strike="noStrike" kern="0" cap="none" spc="0" normalizeH="0" baseline="0" noProof="0" dirty="0">
                <a:ln>
                  <a:noFill/>
                </a:ln>
                <a:solidFill>
                  <a:schemeClr val="tx1"/>
                </a:solidFill>
                <a:effectLst/>
                <a:uLnTx/>
                <a:uFillTx/>
                <a:latin typeface="+mn-lt"/>
                <a:ea typeface="楷体_GB2312" pitchFamily="49" charset="-122"/>
                <a:cs typeface="+mn-cs"/>
              </a:rPr>
              <a:t>类似地，</a:t>
            </a:r>
            <a:r>
              <a:rPr kumimoji="0" lang="en-US" altLang="zh-CN" sz="2000" b="0" i="0" u="none" strike="noStrike" kern="0" cap="none" spc="0" normalizeH="0" baseline="0" noProof="0" dirty="0" err="1">
                <a:ln>
                  <a:noFill/>
                </a:ln>
                <a:solidFill>
                  <a:schemeClr val="tx1"/>
                </a:solidFill>
                <a:effectLst/>
                <a:uLnTx/>
                <a:uFillTx/>
                <a:latin typeface="+mn-lt"/>
                <a:ea typeface="楷体_GB2312" pitchFamily="49" charset="-122"/>
                <a:cs typeface="+mn-cs"/>
              </a:rPr>
              <a:t>EOutMessage</a:t>
            </a:r>
            <a:r>
              <a:rPr kumimoji="0" lang="zh-CN" altLang="en-US" sz="2000" b="0" i="0" u="none" strike="noStrike" kern="0" cap="none" spc="0" normalizeH="0" baseline="0" noProof="0" dirty="0">
                <a:ln>
                  <a:noFill/>
                </a:ln>
                <a:solidFill>
                  <a:schemeClr val="tx1"/>
                </a:solidFill>
                <a:effectLst/>
                <a:uLnTx/>
                <a:uFillTx/>
                <a:latin typeface="+mn-lt"/>
                <a:ea typeface="楷体_GB2312" pitchFamily="49" charset="-122"/>
                <a:cs typeface="+mn-cs"/>
              </a:rPr>
              <a:t>的</a:t>
            </a:r>
            <a:r>
              <a:rPr kumimoji="0" lang="en-US" altLang="zh-CN" sz="2000" b="0" i="0" u="none" strike="noStrike" kern="0" cap="none" spc="0" normalizeH="0" baseline="0" noProof="0" dirty="0">
                <a:ln>
                  <a:noFill/>
                </a:ln>
                <a:solidFill>
                  <a:schemeClr val="tx1"/>
                </a:solidFill>
                <a:effectLst/>
                <a:uLnTx/>
                <a:uFillTx/>
                <a:latin typeface="+mn-lt"/>
                <a:ea typeface="楷体_GB2312" pitchFamily="49" charset="-122"/>
                <a:cs typeface="+mn-cs"/>
              </a:rPr>
              <a:t>do2( )</a:t>
            </a:r>
            <a:r>
              <a:rPr kumimoji="0" lang="zh-CN" altLang="en-US" sz="2000" b="0" i="0" u="none" strike="noStrike" kern="0" cap="none" spc="0" normalizeH="0" baseline="0" noProof="0" dirty="0">
                <a:ln>
                  <a:noFill/>
                </a:ln>
                <a:solidFill>
                  <a:schemeClr val="tx1"/>
                </a:solidFill>
                <a:effectLst/>
                <a:uLnTx/>
                <a:uFillTx/>
                <a:latin typeface="+mn-lt"/>
                <a:ea typeface="楷体_GB2312" pitchFamily="49" charset="-122"/>
                <a:cs typeface="+mn-cs"/>
              </a:rPr>
              <a:t>调用</a:t>
            </a:r>
            <a:r>
              <a:rPr kumimoji="0" lang="en-US" altLang="zh-CN" sz="2000" b="0" i="0" u="none" strike="noStrike" kern="0" cap="none" spc="0" normalizeH="0" baseline="0" noProof="0" dirty="0" err="1">
                <a:ln>
                  <a:noFill/>
                </a:ln>
                <a:solidFill>
                  <a:schemeClr val="tx1"/>
                </a:solidFill>
                <a:effectLst/>
                <a:uLnTx/>
                <a:uFillTx/>
                <a:latin typeface="+mn-lt"/>
                <a:ea typeface="楷体_GB2312" pitchFamily="49" charset="-122"/>
                <a:cs typeface="+mn-cs"/>
              </a:rPr>
              <a:t>EEmployee</a:t>
            </a:r>
            <a:r>
              <a:rPr kumimoji="0" lang="zh-CN" altLang="en-US" sz="2000" b="0" i="0" u="none" strike="noStrike" kern="0" cap="none" spc="0" normalizeH="0" baseline="0" noProof="0" dirty="0">
                <a:ln>
                  <a:noFill/>
                </a:ln>
                <a:solidFill>
                  <a:schemeClr val="tx1"/>
                </a:solidFill>
                <a:effectLst/>
                <a:uLnTx/>
                <a:uFillTx/>
                <a:latin typeface="+mn-lt"/>
                <a:ea typeface="楷体_GB2312" pitchFamily="49" charset="-122"/>
                <a:cs typeface="+mn-cs"/>
              </a:rPr>
              <a:t>的方法</a:t>
            </a:r>
            <a:r>
              <a:rPr kumimoji="0" lang="en-US" altLang="zh-CN" sz="2000" b="0" i="0" u="none" strike="noStrike" kern="0" cap="none" spc="0" normalizeH="0" baseline="0" noProof="0" dirty="0">
                <a:ln>
                  <a:noFill/>
                </a:ln>
                <a:solidFill>
                  <a:schemeClr val="tx1"/>
                </a:solidFill>
                <a:effectLst/>
                <a:uLnTx/>
                <a:uFillTx/>
                <a:latin typeface="+mn-lt"/>
                <a:ea typeface="楷体_GB2312" pitchFamily="49" charset="-122"/>
                <a:cs typeface="+mn-cs"/>
              </a:rPr>
              <a:t>do3( )</a:t>
            </a:r>
            <a:r>
              <a:rPr kumimoji="0" lang="zh-CN" altLang="en-US" sz="2000" b="0" i="0" u="none" strike="noStrike" kern="0" cap="none" spc="0" normalizeH="0" baseline="0" noProof="0" dirty="0">
                <a:ln>
                  <a:noFill/>
                </a:ln>
                <a:solidFill>
                  <a:schemeClr val="tx1"/>
                </a:solidFill>
                <a:effectLst/>
                <a:uLnTx/>
                <a:uFillTx/>
                <a:latin typeface="+mn-lt"/>
                <a:ea typeface="楷体_GB2312" pitchFamily="49" charset="-122"/>
                <a:cs typeface="+mn-cs"/>
              </a:rPr>
              <a:t>，因此，</a:t>
            </a:r>
            <a:r>
              <a:rPr kumimoji="0" lang="en-US" altLang="zh-CN" sz="2000" b="0" i="0" u="none" strike="noStrike" kern="0" cap="none" spc="0" normalizeH="0" baseline="0" noProof="0" dirty="0" err="1">
                <a:ln>
                  <a:noFill/>
                </a:ln>
                <a:solidFill>
                  <a:schemeClr val="tx1"/>
                </a:solidFill>
                <a:effectLst/>
                <a:uLnTx/>
                <a:uFillTx/>
                <a:latin typeface="+mn-lt"/>
                <a:ea typeface="楷体_GB2312" pitchFamily="49" charset="-122"/>
                <a:cs typeface="+mn-cs"/>
              </a:rPr>
              <a:t>EOutMessage</a:t>
            </a:r>
            <a:r>
              <a:rPr kumimoji="0" lang="zh-CN" altLang="en-US" sz="2000" b="0" i="0" u="none" strike="noStrike" kern="0" cap="none" spc="0" normalizeH="0" baseline="0" noProof="0" dirty="0">
                <a:ln>
                  <a:noFill/>
                </a:ln>
                <a:solidFill>
                  <a:schemeClr val="tx1"/>
                </a:solidFill>
                <a:effectLst/>
                <a:uLnTx/>
                <a:uFillTx/>
                <a:latin typeface="+mn-lt"/>
                <a:ea typeface="楷体_GB2312" pitchFamily="49" charset="-122"/>
                <a:cs typeface="+mn-cs"/>
              </a:rPr>
              <a:t>依赖于</a:t>
            </a:r>
            <a:r>
              <a:rPr kumimoji="0" lang="en-US" altLang="zh-CN" sz="2000" b="0" i="0" u="none" strike="noStrike" kern="0" cap="none" spc="0" normalizeH="0" baseline="0" noProof="0" dirty="0" err="1">
                <a:ln>
                  <a:noFill/>
                </a:ln>
                <a:solidFill>
                  <a:schemeClr val="tx1"/>
                </a:solidFill>
                <a:effectLst/>
                <a:uLnTx/>
                <a:uFillTx/>
                <a:latin typeface="+mn-lt"/>
                <a:ea typeface="楷体_GB2312" pitchFamily="49" charset="-122"/>
                <a:cs typeface="+mn-cs"/>
              </a:rPr>
              <a:t>EEmployee</a:t>
            </a:r>
            <a:r>
              <a:rPr kumimoji="0" lang="zh-CN" altLang="en-US" sz="2000" b="0" i="0" u="none" strike="noStrike" kern="0" cap="none" spc="0" normalizeH="0" baseline="0" noProof="0" dirty="0">
                <a:ln>
                  <a:noFill/>
                </a:ln>
                <a:solidFill>
                  <a:schemeClr val="tx1"/>
                </a:solidFill>
                <a:effectLst/>
                <a:uLnTx/>
                <a:uFillTx/>
                <a:latin typeface="+mn-lt"/>
                <a:ea typeface="楷体_GB2312" pitchFamily="49" charset="-122"/>
                <a:cs typeface="+mn-cs"/>
              </a:rPr>
              <a:t>。</a:t>
            </a:r>
            <a:endParaRPr kumimoji="0" lang="zh-CN" altLang="en-US" sz="20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342900" marR="0" lvl="0" indent="-342900" algn="l" defTabSz="914400" rtl="0" eaLnBrk="1" fontAlgn="base" latinLnBrk="0" hangingPunct="1">
              <a:lnSpc>
                <a:spcPct val="120000"/>
              </a:lnSpc>
              <a:spcBef>
                <a:spcPct val="20000"/>
              </a:spcBef>
              <a:spcAft>
                <a:spcPct val="0"/>
              </a:spcAft>
              <a:buClrTx/>
              <a:buSzTx/>
              <a:buFontTx/>
              <a:buNone/>
              <a:defRPr/>
            </a:pP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9" name="Rectangle 3"/>
          <p:cNvSpPr txBox="1">
            <a:spLocks noChangeArrowheads="1"/>
          </p:cNvSpPr>
          <p:nvPr/>
        </p:nvSpPr>
        <p:spPr bwMode="auto">
          <a:xfrm>
            <a:off x="6072198" y="6000768"/>
            <a:ext cx="1500198"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kern="0" dirty="0">
                <a:latin typeface="宋体" panose="02010600030101010101" pitchFamily="2" charset="-122"/>
                <a:ea typeface="宋体" panose="02010600030101010101" pitchFamily="2" charset="-122"/>
              </a:rPr>
              <a:t>交互</a:t>
            </a:r>
            <a:r>
              <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依赖性</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5" name="Rectangle 2"/>
          <p:cNvSpPr txBox="1">
            <a:spLocks noChangeArrowheads="1"/>
          </p:cNvSpPr>
          <p:nvPr/>
        </p:nvSpPr>
        <p:spPr bwMode="auto">
          <a:xfrm>
            <a:off x="684213" y="1376354"/>
            <a:ext cx="7772400" cy="838200"/>
          </a:xfrm>
          <a:prstGeom prst="rect">
            <a:avLst/>
          </a:prstGeom>
          <a:noFill/>
          <a:ln w="9525">
            <a:noFill/>
            <a:miter lim="800000"/>
          </a:ln>
          <a:effectLst/>
        </p:spPr>
        <p:txBody>
          <a:bodyPr anchor="ctr"/>
          <a:lstStyle/>
          <a:p>
            <a:pPr marL="742950" indent="-742950">
              <a:buFont typeface="+mj-ea"/>
              <a:buAutoNum type="circleNumDbPlain" startAt="3"/>
              <a:defRPr/>
            </a:pPr>
            <a:r>
              <a:rPr lang="en-US" altLang="zh-CN" sz="3200" b="1" kern="0" dirty="0">
                <a:solidFill>
                  <a:srgbClr val="A50021"/>
                </a:solidFill>
                <a:effectLst>
                  <a:outerShdw blurRad="38100" dist="38100" dir="2700000" algn="tl">
                    <a:srgbClr val="C0C0C0"/>
                  </a:outerShdw>
                </a:effectLst>
                <a:latin typeface="Arial Narrow" pitchFamily="34" charset="0"/>
                <a:ea typeface="仿宋_GB2312" pitchFamily="49" charset="-122"/>
                <a:cs typeface="+mj-cs"/>
              </a:rPr>
              <a:t> </a:t>
            </a:r>
            <a:r>
              <a:rPr lang="zh-CN" altLang="en-US" sz="3200" b="1" kern="0" dirty="0">
                <a:solidFill>
                  <a:srgbClr val="A50021"/>
                </a:solidFill>
                <a:effectLst>
                  <a:outerShdw blurRad="38100" dist="38100" dir="2700000" algn="tl">
                    <a:srgbClr val="C0C0C0"/>
                  </a:outerShdw>
                </a:effectLst>
                <a:latin typeface="Arial Narrow" pitchFamily="34" charset="0"/>
                <a:ea typeface="仿宋_GB2312" pitchFamily="49" charset="-122"/>
                <a:cs typeface="+mj-cs"/>
              </a:rPr>
              <a:t>需求分析和定义</a:t>
            </a:r>
            <a:endParaRPr lang="zh-CN" altLang="en-US" sz="3200" b="1" kern="0" dirty="0">
              <a:solidFill>
                <a:srgbClr val="A50021"/>
              </a:solidFill>
              <a:effectLst>
                <a:outerShdw blurRad="38100" dist="38100" dir="2700000" algn="tl">
                  <a:srgbClr val="C0C0C0"/>
                </a:outerShdw>
              </a:effectLst>
              <a:latin typeface="Arial Narrow" pitchFamily="34" charset="0"/>
              <a:ea typeface="仿宋_GB2312" pitchFamily="49" charset="-122"/>
              <a:cs typeface="+mj-cs"/>
            </a:endParaRPr>
          </a:p>
        </p:txBody>
      </p:sp>
      <p:sp>
        <p:nvSpPr>
          <p:cNvPr id="6" name="Rectangle 3"/>
          <p:cNvSpPr txBox="1">
            <a:spLocks noChangeArrowheads="1"/>
          </p:cNvSpPr>
          <p:nvPr/>
        </p:nvSpPr>
        <p:spPr bwMode="auto">
          <a:xfrm>
            <a:off x="982663" y="2311422"/>
            <a:ext cx="7732741" cy="3760784"/>
          </a:xfrm>
          <a:prstGeom prst="rect">
            <a:avLst/>
          </a:prstGeom>
          <a:noFill/>
          <a:ln w="9525">
            <a:noFill/>
            <a:miter lim="800000"/>
          </a:ln>
          <a:effectLst/>
        </p:spPr>
        <p:txBody>
          <a:bodyPr/>
          <a:lstStyle/>
          <a:p>
            <a:pPr marL="535305" indent="-535305">
              <a:lnSpc>
                <a:spcPct val="150000"/>
              </a:lnSpc>
              <a:spcBef>
                <a:spcPct val="20000"/>
              </a:spcBef>
              <a:buFont typeface="Wingdings" panose="05000000000000000000" pitchFamily="2" charset="2"/>
              <a:buChar char="ü"/>
              <a:defRPr/>
            </a:pP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准确地回答：</a:t>
            </a:r>
            <a:r>
              <a:rPr lang="zh-CN" altLang="en-US" sz="2400" b="1" kern="0" dirty="0">
                <a:solidFill>
                  <a:srgbClr val="00B050"/>
                </a:solidFill>
                <a:latin typeface="宋体" panose="02010600030101010101" pitchFamily="2" charset="-122"/>
                <a:ea typeface="宋体" panose="02010600030101010101" pitchFamily="2" charset="-122"/>
              </a:rPr>
              <a:t>“目标系统必须做什么”</a:t>
            </a:r>
            <a:r>
              <a:rPr lang="zh-CN" altLang="en-US" sz="2400" b="1" kern="0" dirty="0">
                <a:latin typeface="宋体" panose="02010600030101010101" pitchFamily="2" charset="-122"/>
                <a:ea typeface="宋体" panose="02010600030101010101" pitchFamily="2" charset="-122"/>
              </a:rPr>
              <a:t>这个问题。</a:t>
            </a:r>
            <a:endParaRPr lang="en-US" altLang="zh-CN" sz="2400" b="1" kern="0" dirty="0">
              <a:latin typeface="宋体" panose="02010600030101010101" pitchFamily="2" charset="-122"/>
              <a:ea typeface="宋体" panose="02010600030101010101" pitchFamily="2" charset="-122"/>
            </a:endParaRPr>
          </a:p>
          <a:p>
            <a:pPr marL="535305" indent="-535305">
              <a:lnSpc>
                <a:spcPct val="150000"/>
              </a:lnSpc>
              <a:spcBef>
                <a:spcPct val="20000"/>
              </a:spcBef>
              <a:buFont typeface="Wingdings" panose="05000000000000000000" pitchFamily="2" charset="2"/>
              <a:buChar char="ü"/>
              <a:defRPr/>
            </a:pP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分析内容：</a:t>
            </a:r>
            <a:r>
              <a:rPr lang="zh-CN" altLang="en-US" sz="2400" b="1" kern="0" dirty="0">
                <a:latin typeface="宋体" panose="02010600030101010101" pitchFamily="2" charset="-122"/>
                <a:ea typeface="宋体" panose="02010600030101010101" pitchFamily="2" charset="-122"/>
              </a:rPr>
              <a:t>对目标系统提出</a:t>
            </a:r>
            <a:r>
              <a:rPr lang="zh-CN" altLang="en-US" sz="2400" b="1" kern="0" dirty="0">
                <a:solidFill>
                  <a:srgbClr val="00B050"/>
                </a:solidFill>
                <a:latin typeface="宋体" panose="02010600030101010101" pitchFamily="2" charset="-122"/>
                <a:ea typeface="宋体" panose="02010600030101010101" pitchFamily="2" charset="-122"/>
              </a:rPr>
              <a:t>完整、准确、清晰、具体</a:t>
            </a:r>
            <a:r>
              <a:rPr lang="zh-CN" altLang="en-US" sz="2400" b="1" kern="0" dirty="0">
                <a:latin typeface="宋体" panose="02010600030101010101" pitchFamily="2" charset="-122"/>
                <a:ea typeface="宋体" panose="02010600030101010101" pitchFamily="2" charset="-122"/>
              </a:rPr>
              <a:t>的要求。对用户提出的需求进行分析并给出详细的定义。</a:t>
            </a:r>
            <a:endParaRPr lang="en-US" altLang="zh-CN" sz="2400" b="1" kern="0" dirty="0">
              <a:latin typeface="宋体" panose="02010600030101010101" pitchFamily="2" charset="-122"/>
              <a:ea typeface="宋体" panose="02010600030101010101" pitchFamily="2" charset="-122"/>
            </a:endParaRPr>
          </a:p>
          <a:p>
            <a:pPr marL="342900" indent="-342900">
              <a:lnSpc>
                <a:spcPct val="150000"/>
              </a:lnSpc>
              <a:spcBef>
                <a:spcPct val="20000"/>
              </a:spcBef>
              <a:buFont typeface="Wingdings" panose="05000000000000000000" pitchFamily="2" charset="2"/>
              <a:buChar char="ü"/>
              <a:defRPr/>
            </a:pPr>
            <a:r>
              <a:rPr lang="zh-CN" altLang="en-US" sz="2400" b="1" kern="0" dirty="0">
                <a:latin typeface="宋体" panose="02010600030101010101" pitchFamily="2" charset="-122"/>
                <a:ea typeface="宋体" panose="02010600030101010101" pitchFamily="2" charset="-122"/>
              </a:rPr>
              <a:t> </a:t>
            </a:r>
            <a:r>
              <a:rPr lang="zh-CN" altLang="en-US" sz="2400" b="1" kern="0"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输出（软件需求说明书、或系统功能说明书、初步的系统用户手册）：</a:t>
            </a:r>
            <a:r>
              <a:rPr lang="zh-CN" altLang="en-US" sz="2400" b="1" kern="0" dirty="0">
                <a:solidFill>
                  <a:srgbClr val="FF0000"/>
                </a:solidFill>
                <a:latin typeface="宋体" panose="02010600030101010101" pitchFamily="2" charset="-122"/>
                <a:ea typeface="宋体" panose="02010600030101010101" pitchFamily="2" charset="-122"/>
              </a:rPr>
              <a:t>提交管理机构评审</a:t>
            </a:r>
            <a:endParaRPr lang="zh-CN" altLang="en-US" sz="2400" b="1" kern="0" dirty="0">
              <a:solidFill>
                <a:srgbClr val="FF0000"/>
              </a:solidFill>
              <a:latin typeface="宋体" panose="02010600030101010101" pitchFamily="2" charset="-122"/>
              <a:ea typeface="宋体" panose="02010600030101010101" pitchFamily="2" charset="-122"/>
            </a:endParaRPr>
          </a:p>
        </p:txBody>
      </p:sp>
      <p:sp>
        <p:nvSpPr>
          <p:cNvPr id="7"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357158" y="1357298"/>
            <a:ext cx="8207375" cy="1143008"/>
          </a:xfrm>
        </p:spPr>
        <p:txBody>
          <a:bodyPr/>
          <a:lstStyle/>
          <a:p>
            <a:pPr marL="457200" indent="-457200" eaLnBrk="1" hangingPunct="1">
              <a:lnSpc>
                <a:spcPct val="120000"/>
              </a:lnSpc>
              <a:buFontTx/>
              <a:buNone/>
            </a:pPr>
            <a:r>
              <a:rPr lang="en-US" altLang="zh-CN" sz="2800" b="1" dirty="0">
                <a:solidFill>
                  <a:srgbClr val="C00000"/>
                </a:solidFill>
                <a:latin typeface="宋体" panose="02010600030101010101" pitchFamily="2" charset="-122"/>
                <a:ea typeface="宋体" panose="02010600030101010101" pitchFamily="2" charset="-122"/>
              </a:rPr>
              <a:t>3.</a:t>
            </a:r>
            <a:r>
              <a:rPr lang="zh-CN" altLang="en-US" sz="2800" b="1" dirty="0">
                <a:solidFill>
                  <a:srgbClr val="C00000"/>
                </a:solidFill>
                <a:latin typeface="宋体" panose="02010600030101010101" pitchFamily="2" charset="-122"/>
                <a:ea typeface="宋体" panose="02010600030101010101" pitchFamily="2" charset="-122"/>
              </a:rPr>
              <a:t>交互依赖性</a:t>
            </a:r>
            <a:endParaRPr lang="zh-CN" altLang="en-US" sz="2800" b="1" dirty="0">
              <a:solidFill>
                <a:srgbClr val="C00000"/>
              </a:solidFill>
              <a:latin typeface="宋体" panose="02010600030101010101" pitchFamily="2" charset="-122"/>
              <a:ea typeface="宋体" panose="02010600030101010101" pitchFamily="2" charset="-122"/>
            </a:endParaRPr>
          </a:p>
          <a:p>
            <a:pPr marL="457200" indent="-457200" eaLnBrk="1" hangingPunct="1">
              <a:lnSpc>
                <a:spcPct val="120000"/>
              </a:lnSpc>
              <a:spcBef>
                <a:spcPts val="0"/>
              </a:spcBef>
              <a:buFontTx/>
              <a:buNone/>
            </a:pPr>
            <a:r>
              <a:rPr lang="zh-CN" altLang="en-US" sz="2400" dirty="0">
                <a:latin typeface="宋体" panose="02010600030101010101" pitchFamily="2" charset="-122"/>
                <a:ea typeface="宋体" panose="02010600030101010101" pitchFamily="2" charset="-122"/>
              </a:rPr>
              <a:t>    交互依赖性也称为</a:t>
            </a:r>
            <a:r>
              <a:rPr lang="zh-CN" altLang="en-US" sz="2400" b="1" dirty="0">
                <a:solidFill>
                  <a:srgbClr val="C00000"/>
                </a:solidFill>
                <a:latin typeface="宋体" panose="02010600030101010101" pitchFamily="2" charset="-122"/>
                <a:ea typeface="宋体" panose="02010600030101010101" pitchFamily="2" charset="-122"/>
              </a:rPr>
              <a:t>方法依赖性，是通过消息连接产生的</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457200" indent="-457200" eaLnBrk="1" hangingPunct="1">
              <a:lnSpc>
                <a:spcPct val="120000"/>
              </a:lnSpc>
              <a:buFontTx/>
              <a:buNone/>
            </a:pPr>
            <a:endParaRPr lang="zh-CN" altLang="en-US" dirty="0">
              <a:latin typeface="宋体" panose="02010600030101010101" pitchFamily="2" charset="-122"/>
              <a:ea typeface="宋体" panose="02010600030101010101" pitchFamily="2" charset="-122"/>
            </a:endParaRPr>
          </a:p>
        </p:txBody>
      </p:sp>
      <p:pic>
        <p:nvPicPr>
          <p:cNvPr id="18435" name="Picture 7"/>
          <p:cNvPicPr>
            <a:picLocks noChangeAspect="1" noChangeArrowheads="1"/>
          </p:cNvPicPr>
          <p:nvPr/>
        </p:nvPicPr>
        <p:blipFill>
          <a:blip r:embed="rId1"/>
          <a:srcRect t="3285" r="2435" b="2927"/>
          <a:stretch>
            <a:fillRect/>
          </a:stretch>
        </p:blipFill>
        <p:spPr bwMode="auto">
          <a:xfrm>
            <a:off x="2935750" y="2500306"/>
            <a:ext cx="6208282" cy="3429024"/>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FFF00"/>
                </a:solidFill>
                <a:latin typeface="+mj-lt"/>
                <a:ea typeface="宋体" panose="02010600030101010101" pitchFamily="2" charset="-122"/>
                <a:cs typeface="+mj-cs"/>
              </a:rPr>
              <a:t>---</a:t>
            </a:r>
            <a:r>
              <a:rPr lang="zh-CN" altLang="en-US" sz="3200" b="1" kern="0" dirty="0">
                <a:solidFill>
                  <a:srgbClr val="FFFF00"/>
                </a:solidFill>
                <a:latin typeface="+mj-lt"/>
                <a:ea typeface="宋体" panose="02010600030101010101" pitchFamily="2" charset="-122"/>
                <a:cs typeface="+mj-cs"/>
              </a:rPr>
              <a:t>类及其</a:t>
            </a:r>
            <a:r>
              <a:rPr kumimoji="0" lang="zh-CN" altLang="en-US" sz="3200" b="1" i="0" u="none" strike="noStrike" kern="0" cap="none" spc="0" normalizeH="0" baseline="0" noProof="0" dirty="0">
                <a:ln>
                  <a:noFill/>
                </a:ln>
                <a:solidFill>
                  <a:srgbClr val="FFFF00"/>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FFF00"/>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3"/>
          <p:cNvSpPr txBox="1">
            <a:spLocks noChangeArrowheads="1"/>
          </p:cNvSpPr>
          <p:nvPr/>
        </p:nvSpPr>
        <p:spPr bwMode="auto">
          <a:xfrm>
            <a:off x="142844" y="2428868"/>
            <a:ext cx="3571900" cy="1714512"/>
          </a:xfrm>
          <a:prstGeom prst="rect">
            <a:avLst/>
          </a:prstGeom>
          <a:solidFill>
            <a:srgbClr val="FFFF00">
              <a:alpha val="51000"/>
            </a:srgbClr>
          </a:solidFill>
          <a:ln w="9525">
            <a:noFill/>
            <a:miter lim="800000"/>
          </a:ln>
        </p:spPr>
        <p:txBody>
          <a:bodyPr vert="horz" wrap="square" lIns="91440" tIns="45720" rIns="91440" bIns="45720" numCol="1" anchor="t" anchorCtr="0" compatLnSpc="1"/>
          <a:lstStyle/>
          <a:p>
            <a:pPr marL="342900" lvl="0" indent="-342900" fontAlgn="base">
              <a:lnSpc>
                <a:spcPct val="120000"/>
              </a:lnSpc>
              <a:spcBef>
                <a:spcPct val="20000"/>
              </a:spcBef>
              <a:spcAft>
                <a:spcPct val="0"/>
              </a:spcAft>
              <a:defRPr/>
            </a:pPr>
            <a:r>
              <a:rPr kumimoji="1" lang="zh-CN" altLang="en-US" sz="2000" dirty="0">
                <a:latin typeface="宋体" panose="02010600030101010101" pitchFamily="2" charset="-122"/>
                <a:ea typeface="宋体" panose="02010600030101010101" pitchFamily="2" charset="-122"/>
              </a:rPr>
              <a:t>提问：</a:t>
            </a:r>
            <a:endParaRPr kumimoji="1" lang="en-US" altLang="zh-CN" sz="2000" dirty="0">
              <a:latin typeface="宋体" panose="02010600030101010101" pitchFamily="2" charset="-122"/>
              <a:ea typeface="宋体" panose="02010600030101010101" pitchFamily="2" charset="-122"/>
            </a:endParaRPr>
          </a:p>
          <a:p>
            <a:pPr marL="628650" lvl="0" indent="-628650" fontAlgn="base">
              <a:lnSpc>
                <a:spcPct val="120000"/>
              </a:lnSpc>
              <a:spcBef>
                <a:spcPct val="20000"/>
              </a:spcBef>
              <a:spcAft>
                <a:spcPct val="0"/>
              </a:spcAft>
              <a:defRPr/>
            </a:pPr>
            <a:r>
              <a:rPr kumimoji="1" lang="zh-CN" altLang="en-US" sz="2000" dirty="0">
                <a:latin typeface="宋体" panose="02010600030101010101" pitchFamily="2" charset="-122"/>
                <a:ea typeface="宋体" panose="02010600030101010101" pitchFamily="2" charset="-122"/>
              </a:rPr>
              <a:t>   </a:t>
            </a:r>
            <a:r>
              <a:rPr kumimoji="1" lang="en-US" altLang="zh-CN" sz="2000" dirty="0">
                <a:latin typeface="宋体" panose="02010600030101010101" pitchFamily="2" charset="-122"/>
                <a:ea typeface="宋体" panose="02010600030101010101" pitchFamily="2" charset="-122"/>
              </a:rPr>
              <a:t>1.</a:t>
            </a:r>
            <a:r>
              <a:rPr kumimoji="1" lang="zh-CN" altLang="en-US" sz="2000" dirty="0">
                <a:latin typeface="宋体" panose="02010600030101010101" pitchFamily="2" charset="-122"/>
                <a:ea typeface="宋体" panose="02010600030101010101" pitchFamily="2" charset="-122"/>
              </a:rPr>
              <a:t>什么是类之间关联关系？ </a:t>
            </a:r>
            <a:r>
              <a:rPr kumimoji="1" lang="en-US" altLang="zh-CN" sz="2000" dirty="0">
                <a:latin typeface="宋体" panose="02010600030101010101" pitchFamily="2" charset="-122"/>
                <a:ea typeface="宋体" panose="02010600030101010101" pitchFamily="2" charset="-122"/>
              </a:rPr>
              <a:t>P122</a:t>
            </a:r>
            <a:endParaRPr kumimoji="1" lang="en-US" altLang="zh-CN" sz="2000" dirty="0">
              <a:latin typeface="宋体" panose="02010600030101010101" pitchFamily="2" charset="-122"/>
              <a:ea typeface="宋体" panose="02010600030101010101" pitchFamily="2" charset="-122"/>
            </a:endParaRPr>
          </a:p>
          <a:p>
            <a:pPr marL="342900" lvl="0" indent="-342900" fontAlgn="base">
              <a:lnSpc>
                <a:spcPct val="120000"/>
              </a:lnSpc>
              <a:spcBef>
                <a:spcPct val="20000"/>
              </a:spcBef>
              <a:spcAft>
                <a:spcPct val="0"/>
              </a:spcAft>
              <a:defRPr/>
            </a:pPr>
            <a:r>
              <a:rPr kumimoji="1" lang="en-US" altLang="zh-CN" sz="2000" dirty="0">
                <a:latin typeface="宋体" panose="02010600030101010101" pitchFamily="2" charset="-122"/>
                <a:ea typeface="宋体" panose="02010600030101010101" pitchFamily="2" charset="-122"/>
              </a:rPr>
              <a:t>   2.</a:t>
            </a:r>
            <a:r>
              <a:rPr kumimoji="1" lang="zh-CN" altLang="en-US" sz="2000" dirty="0">
                <a:latin typeface="宋体" panose="02010600030101010101" pitchFamily="2" charset="-122"/>
                <a:ea typeface="宋体" panose="02010600030101010101" pitchFamily="2" charset="-122"/>
              </a:rPr>
              <a:t>请画出右图的时序图；</a:t>
            </a:r>
            <a:endParaRPr kumimoji="1" lang="en-US" altLang="zh-CN" sz="2000" dirty="0">
              <a:latin typeface="宋体" panose="02010600030101010101" pitchFamily="2" charset="-122"/>
              <a:ea typeface="宋体" panose="02010600030101010101" pitchFamily="2" charset="-122"/>
            </a:endParaRPr>
          </a:p>
          <a:p>
            <a:pPr marL="342900" lvl="0" indent="-342900" fontAlgn="base">
              <a:lnSpc>
                <a:spcPct val="120000"/>
              </a:lnSpc>
              <a:spcBef>
                <a:spcPct val="20000"/>
              </a:spcBef>
              <a:spcAft>
                <a:spcPct val="0"/>
              </a:spcAft>
              <a:defRPr/>
            </a:pPr>
            <a:r>
              <a:rPr kumimoji="1" lang="en-US" altLang="zh-CN" sz="2000"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   </a:t>
            </a:r>
            <a:endParaRPr kumimoji="0" lang="en-US" altLang="zh-CN" sz="2000" b="0" i="0" u="none" strike="noStrike" kern="0" cap="none" spc="0" normalizeH="0" baseline="0" noProof="0" dirty="0">
              <a:ln>
                <a:noFill/>
              </a:ln>
              <a:effectLst/>
              <a:uLnTx/>
              <a:uFillTx/>
              <a:latin typeface="+mn-lt"/>
              <a:ea typeface="宋体" panose="02010600030101010101" pitchFamily="2" charset="-122"/>
              <a:cs typeface="+mn-cs"/>
            </a:endParaRPr>
          </a:p>
        </p:txBody>
      </p:sp>
      <p:sp>
        <p:nvSpPr>
          <p:cNvPr id="9" name="Rectangle 3"/>
          <p:cNvSpPr txBox="1">
            <a:spLocks noChangeArrowheads="1"/>
          </p:cNvSpPr>
          <p:nvPr/>
        </p:nvSpPr>
        <p:spPr bwMode="auto">
          <a:xfrm>
            <a:off x="6072198" y="6000768"/>
            <a:ext cx="1500198"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kern="0" dirty="0">
                <a:latin typeface="宋体" panose="02010600030101010101" pitchFamily="2" charset="-122"/>
                <a:ea typeface="宋体" panose="02010600030101010101" pitchFamily="2" charset="-122"/>
              </a:rPr>
              <a:t>交互</a:t>
            </a:r>
            <a:r>
              <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依赖性</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random/>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28596" y="1643050"/>
            <a:ext cx="8207375" cy="4376583"/>
          </a:xfrm>
          <a:prstGeom prst="rect">
            <a:avLst/>
          </a:prstGeom>
          <a:noFill/>
          <a:ln w="9525">
            <a:noFill/>
            <a:miter lim="800000"/>
          </a:ln>
        </p:spPr>
        <p:txBody>
          <a:bodyPr>
            <a:spAutoFit/>
          </a:bodyPr>
          <a:lstStyle/>
          <a:p>
            <a:pPr>
              <a:lnSpc>
                <a:spcPct val="120000"/>
              </a:lnSpc>
              <a:spcBef>
                <a:spcPct val="20000"/>
              </a:spcBef>
            </a:pPr>
            <a:r>
              <a:rPr lang="zh-CN" altLang="en-US" sz="2800" b="1" dirty="0">
                <a:solidFill>
                  <a:srgbClr val="C00000"/>
                </a:solidFill>
                <a:latin typeface="宋体" panose="02010600030101010101" pitchFamily="2" charset="-122"/>
                <a:ea typeface="宋体" panose="02010600030101010101" pitchFamily="2" charset="-122"/>
              </a:rPr>
              <a:t>（</a:t>
            </a:r>
            <a:r>
              <a:rPr lang="en-US" altLang="zh-CN" sz="2800" b="1" dirty="0">
                <a:solidFill>
                  <a:srgbClr val="C00000"/>
                </a:solidFill>
                <a:latin typeface="宋体" panose="02010600030101010101" pitchFamily="2" charset="-122"/>
                <a:ea typeface="宋体" panose="02010600030101010101" pitchFamily="2" charset="-122"/>
              </a:rPr>
              <a:t>1</a:t>
            </a:r>
            <a:r>
              <a:rPr lang="zh-CN" altLang="en-US" sz="2800" b="1" dirty="0">
                <a:solidFill>
                  <a:srgbClr val="C00000"/>
                </a:solidFill>
                <a:latin typeface="宋体" panose="02010600030101010101" pitchFamily="2" charset="-122"/>
                <a:ea typeface="宋体" panose="02010600030101010101" pitchFamily="2" charset="-122"/>
              </a:rPr>
              <a:t>）接口</a:t>
            </a:r>
            <a:endParaRPr lang="zh-CN" altLang="en-US" sz="2800" b="1" dirty="0">
              <a:solidFill>
                <a:srgbClr val="C00000"/>
              </a:solidFill>
              <a:latin typeface="宋体" panose="02010600030101010101" pitchFamily="2" charset="-122"/>
              <a:ea typeface="宋体" panose="02010600030101010101" pitchFamily="2" charset="-122"/>
            </a:endParaRPr>
          </a:p>
          <a:p>
            <a:pPr>
              <a:lnSpc>
                <a:spcPct val="120000"/>
              </a:lnSpc>
              <a:spcBef>
                <a:spcPct val="20000"/>
              </a:spcBef>
            </a:pPr>
            <a:r>
              <a:rPr lang="zh-CN" altLang="en-US" sz="2400" b="1" dirty="0">
                <a:latin typeface="宋体" panose="02010600030101010101" pitchFamily="2" charset="-122"/>
                <a:ea typeface="宋体" panose="02010600030101010101" pitchFamily="2" charset="-122"/>
              </a:rPr>
              <a:t>    在</a:t>
            </a:r>
            <a:r>
              <a:rPr lang="en-US" altLang="zh-CN" sz="2400" b="1" dirty="0">
                <a:latin typeface="宋体" panose="02010600030101010101" pitchFamily="2" charset="-122"/>
                <a:ea typeface="宋体" panose="02010600030101010101" pitchFamily="2" charset="-122"/>
              </a:rPr>
              <a:t>UML2.0</a:t>
            </a:r>
            <a:r>
              <a:rPr lang="zh-CN" altLang="en-US" sz="2400" b="1" dirty="0">
                <a:latin typeface="宋体" panose="02010600030101010101" pitchFamily="2" charset="-122"/>
                <a:ea typeface="宋体" panose="02010600030101010101" pitchFamily="2" charset="-122"/>
              </a:rPr>
              <a:t>中，</a:t>
            </a:r>
            <a:r>
              <a:rPr lang="zh-CN" altLang="en-US" sz="2400" b="1" dirty="0">
                <a:solidFill>
                  <a:srgbClr val="3366FF"/>
                </a:solidFill>
                <a:latin typeface="宋体" panose="02010600030101010101" pitchFamily="2" charset="-122"/>
                <a:ea typeface="宋体" panose="02010600030101010101" pitchFamily="2" charset="-122"/>
              </a:rPr>
              <a:t>接口是不可直接实例化的特性集合的声明</a:t>
            </a:r>
            <a:r>
              <a:rPr lang="zh-CN" altLang="en-US" sz="2400" b="1" dirty="0">
                <a:latin typeface="宋体" panose="02010600030101010101" pitchFamily="2" charset="-122"/>
                <a:ea typeface="宋体" panose="02010600030101010101" pitchFamily="2" charset="-122"/>
              </a:rPr>
              <a:t>，即其</a:t>
            </a:r>
            <a:r>
              <a:rPr lang="zh-CN" altLang="en-US" sz="2400" b="1" dirty="0">
                <a:solidFill>
                  <a:srgbClr val="CC0000"/>
                </a:solidFill>
                <a:latin typeface="宋体" panose="02010600030101010101" pitchFamily="2" charset="-122"/>
                <a:ea typeface="宋体" panose="02010600030101010101" pitchFamily="2" charset="-122"/>
              </a:rPr>
              <a:t>对象不能直接实例化</a:t>
            </a:r>
            <a:r>
              <a:rPr lang="zh-CN" altLang="en-US" sz="2400" b="1" dirty="0">
                <a:latin typeface="宋体" panose="02010600030101010101" pitchFamily="2" charset="-122"/>
                <a:ea typeface="宋体" panose="02010600030101010101" pitchFamily="2" charset="-122"/>
              </a:rPr>
              <a:t>，需要通过类来实现，实现接口的类需要实现接口中声明的方法。</a:t>
            </a:r>
            <a:endParaRPr lang="en-US" altLang="zh-CN" sz="2400" b="1" dirty="0">
              <a:latin typeface="宋体" panose="02010600030101010101" pitchFamily="2" charset="-122"/>
              <a:ea typeface="宋体" panose="02010600030101010101" pitchFamily="2" charset="-122"/>
            </a:endParaRPr>
          </a:p>
          <a:p>
            <a:pPr>
              <a:lnSpc>
                <a:spcPct val="120000"/>
              </a:lnSpc>
              <a:spcBef>
                <a:spcPct val="20000"/>
              </a:spcBef>
            </a:pPr>
            <a:r>
              <a:rPr lang="en-US" altLang="zh-CN" sz="2400" b="1" dirty="0">
                <a:latin typeface="宋体" panose="02010600030101010101" pitchFamily="2" charset="-122"/>
                <a:ea typeface="宋体" panose="02010600030101010101" pitchFamily="2" charset="-122"/>
              </a:rPr>
              <a:t>    UML2.0</a:t>
            </a:r>
            <a:r>
              <a:rPr lang="zh-CN" altLang="en-US" sz="2400" b="1" dirty="0">
                <a:latin typeface="宋体" panose="02010600030101010101" pitchFamily="2" charset="-122"/>
                <a:ea typeface="宋体" panose="02010600030101010101" pitchFamily="2" charset="-122"/>
              </a:rPr>
              <a:t>对流行编程语言中的接口概念进行了扩展。接口中不仅可以声明操作，还可以声明属性。 </a:t>
            </a:r>
            <a:endParaRPr lang="zh-CN" altLang="en-US" sz="2400" b="1" dirty="0">
              <a:latin typeface="宋体" panose="02010600030101010101" pitchFamily="2" charset="-122"/>
              <a:ea typeface="宋体" panose="02010600030101010101" pitchFamily="2" charset="-122"/>
            </a:endParaRPr>
          </a:p>
          <a:p>
            <a:pPr>
              <a:lnSpc>
                <a:spcPct val="120000"/>
              </a:lnSpc>
              <a:spcBef>
                <a:spcPct val="20000"/>
              </a:spcBef>
            </a:pPr>
            <a:r>
              <a:rPr lang="zh-CN" altLang="en-US" sz="2400" b="1" dirty="0">
                <a:solidFill>
                  <a:srgbClr val="00B050"/>
                </a:solidFill>
                <a:latin typeface="宋体" panose="02010600030101010101" pitchFamily="2" charset="-122"/>
                <a:ea typeface="宋体" panose="02010600030101010101" pitchFamily="2" charset="-122"/>
              </a:rPr>
              <a:t>    由于允许在接口中存在属性，因此，在接口之间或者接口和类之间可能会产生关联。用另一个接口或类作为属性的类型可以表示关联。</a:t>
            </a:r>
            <a:endParaRPr lang="zh-CN" altLang="en-US" sz="2400" b="1" dirty="0">
              <a:solidFill>
                <a:srgbClr val="00B050"/>
              </a:solidFill>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00FFFF"/>
                </a:solidFill>
                <a:latin typeface="+mj-lt"/>
                <a:ea typeface="宋体" panose="02010600030101010101" pitchFamily="2" charset="-122"/>
                <a:cs typeface="+mj-cs"/>
              </a:rPr>
              <a:t>---</a:t>
            </a:r>
            <a:r>
              <a:rPr lang="zh-CN" altLang="en-US" sz="3200" b="1" kern="0" dirty="0">
                <a:solidFill>
                  <a:srgbClr val="00FFFF"/>
                </a:solidFill>
                <a:latin typeface="+mj-lt"/>
                <a:ea typeface="宋体" panose="02010600030101010101" pitchFamily="2" charset="-122"/>
                <a:cs typeface="+mj-cs"/>
              </a:rPr>
              <a:t>接口及其</a:t>
            </a:r>
            <a:r>
              <a:rPr kumimoji="0" lang="zh-CN" altLang="en-US" sz="3200" b="1" i="0" u="none" strike="noStrike" kern="0" cap="none" spc="0" normalizeH="0" baseline="0" noProof="0" dirty="0">
                <a:ln>
                  <a:noFill/>
                </a:ln>
                <a:solidFill>
                  <a:srgbClr val="00FFFF"/>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00FFFF"/>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random/>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500034" y="1714488"/>
            <a:ext cx="8207375" cy="3859518"/>
          </a:xfrm>
          <a:prstGeom prst="rect">
            <a:avLst/>
          </a:prstGeom>
          <a:noFill/>
          <a:ln w="9525">
            <a:noFill/>
            <a:miter lim="800000"/>
          </a:ln>
        </p:spPr>
        <p:txBody>
          <a:bodyPr wrap="square">
            <a:spAutoFit/>
          </a:bodyPr>
          <a:lstStyle/>
          <a:p>
            <a:pPr>
              <a:lnSpc>
                <a:spcPct val="120000"/>
              </a:lnSpc>
              <a:spcBef>
                <a:spcPct val="20000"/>
              </a:spcBef>
            </a:pPr>
            <a:r>
              <a:rPr kumimoji="1" lang="zh-CN" altLang="en-US" sz="2400" b="1" dirty="0">
                <a:ea typeface="楷体_GB2312" pitchFamily="49" charset="-122"/>
              </a:rPr>
              <a:t>       在</a:t>
            </a:r>
            <a:r>
              <a:rPr kumimoji="1" lang="en-US" altLang="zh-CN" sz="2400" b="1" dirty="0">
                <a:ea typeface="楷体_GB2312" pitchFamily="49" charset="-122"/>
              </a:rPr>
              <a:t>UML2.0</a:t>
            </a:r>
            <a:r>
              <a:rPr kumimoji="1" lang="zh-CN" altLang="en-US" sz="2400" b="1" dirty="0">
                <a:ea typeface="楷体_GB2312" pitchFamily="49" charset="-122"/>
              </a:rPr>
              <a:t>中，可以通过关联实现从接口到类的导航。但在</a:t>
            </a:r>
            <a:r>
              <a:rPr kumimoji="1" lang="en-US" altLang="zh-CN" sz="2400" b="1" dirty="0">
                <a:ea typeface="楷体_GB2312" pitchFamily="49" charset="-122"/>
              </a:rPr>
              <a:t>Java</a:t>
            </a:r>
            <a:r>
              <a:rPr kumimoji="1" lang="zh-CN" altLang="en-US" sz="2400" b="1" dirty="0">
                <a:ea typeface="楷体_GB2312" pitchFamily="49" charset="-122"/>
              </a:rPr>
              <a:t>中是无法实现的，因为</a:t>
            </a:r>
            <a:r>
              <a:rPr kumimoji="1" lang="en-US" altLang="zh-CN" sz="2400" b="1" dirty="0">
                <a:ea typeface="楷体_GB2312" pitchFamily="49" charset="-122"/>
              </a:rPr>
              <a:t>Java</a:t>
            </a:r>
            <a:r>
              <a:rPr kumimoji="1" lang="zh-CN" altLang="en-US" sz="2400" b="1" dirty="0">
                <a:ea typeface="楷体_GB2312" pitchFamily="49" charset="-122"/>
              </a:rPr>
              <a:t>规定接口中的数据元素必须是常量。</a:t>
            </a:r>
            <a:endParaRPr kumimoji="1" lang="zh-CN" altLang="en-US" sz="2400" b="1" dirty="0">
              <a:ea typeface="楷体_GB2312" pitchFamily="49" charset="-122"/>
            </a:endParaRPr>
          </a:p>
          <a:p>
            <a:pPr indent="628650" algn="just">
              <a:lnSpc>
                <a:spcPct val="120000"/>
              </a:lnSpc>
              <a:spcBef>
                <a:spcPct val="20000"/>
              </a:spcBef>
            </a:pPr>
            <a:r>
              <a:rPr kumimoji="1" lang="zh-CN" altLang="en-US" sz="2400" b="1" dirty="0">
                <a:solidFill>
                  <a:srgbClr val="C00000"/>
                </a:solidFill>
                <a:ea typeface="楷体_GB2312" pitchFamily="49" charset="-122"/>
              </a:rPr>
              <a:t>抽象类</a:t>
            </a:r>
            <a:r>
              <a:rPr kumimoji="1" lang="en-US" altLang="zh-CN" sz="2400" b="1" dirty="0">
                <a:solidFill>
                  <a:srgbClr val="C00000"/>
                </a:solidFill>
                <a:ea typeface="楷体_GB2312" pitchFamily="49" charset="-122"/>
              </a:rPr>
              <a:t>: </a:t>
            </a:r>
            <a:r>
              <a:rPr kumimoji="1" lang="zh-CN" altLang="en-US" sz="2400" b="1" dirty="0">
                <a:ea typeface="楷体_GB2312" pitchFamily="49" charset="-122"/>
              </a:rPr>
              <a:t>是至少包含一个没有实现的方法的类，</a:t>
            </a:r>
            <a:endParaRPr kumimoji="1" lang="en-US" altLang="zh-CN" sz="2400" b="1" dirty="0">
              <a:ea typeface="楷体_GB2312" pitchFamily="49" charset="-122"/>
            </a:endParaRPr>
          </a:p>
          <a:p>
            <a:pPr indent="628650" algn="just">
              <a:lnSpc>
                <a:spcPct val="120000"/>
              </a:lnSpc>
              <a:spcBef>
                <a:spcPct val="20000"/>
              </a:spcBef>
            </a:pPr>
            <a:r>
              <a:rPr kumimoji="1" lang="zh-CN" altLang="en-US" sz="2400" b="1" dirty="0">
                <a:solidFill>
                  <a:srgbClr val="CC0000"/>
                </a:solidFill>
                <a:ea typeface="楷体_GB2312" pitchFamily="49" charset="-122"/>
              </a:rPr>
              <a:t>纯抽象类</a:t>
            </a:r>
            <a:r>
              <a:rPr kumimoji="1" lang="en-US" altLang="zh-CN" sz="2400" b="1" dirty="0">
                <a:solidFill>
                  <a:srgbClr val="CC0000"/>
                </a:solidFill>
                <a:ea typeface="楷体_GB2312" pitchFamily="49" charset="-122"/>
              </a:rPr>
              <a:t>: </a:t>
            </a:r>
            <a:r>
              <a:rPr kumimoji="1" lang="zh-CN" altLang="en-US" sz="2400" b="1" dirty="0">
                <a:ea typeface="楷体_GB2312" pitchFamily="49" charset="-122"/>
              </a:rPr>
              <a:t>在一个抽象类中所有的方法都没有实现，</a:t>
            </a:r>
            <a:endParaRPr kumimoji="1" lang="en-US" altLang="zh-CN" sz="2400" b="1" dirty="0">
              <a:ea typeface="楷体_GB2312" pitchFamily="49" charset="-122"/>
            </a:endParaRPr>
          </a:p>
          <a:p>
            <a:pPr indent="628650" algn="just">
              <a:lnSpc>
                <a:spcPct val="120000"/>
              </a:lnSpc>
              <a:spcBef>
                <a:spcPct val="20000"/>
              </a:spcBef>
            </a:pPr>
            <a:r>
              <a:rPr kumimoji="1" lang="zh-CN" altLang="en-US" sz="2400" b="1" dirty="0">
                <a:solidFill>
                  <a:srgbClr val="C00000"/>
                </a:solidFill>
                <a:ea typeface="楷体_GB2312" pitchFamily="49" charset="-122"/>
              </a:rPr>
              <a:t>接口</a:t>
            </a:r>
            <a:r>
              <a:rPr kumimoji="1" lang="en-US" altLang="zh-CN" sz="2400" b="1" dirty="0">
                <a:solidFill>
                  <a:srgbClr val="C00000"/>
                </a:solidFill>
                <a:ea typeface="楷体_GB2312" pitchFamily="49" charset="-122"/>
              </a:rPr>
              <a:t>: </a:t>
            </a:r>
            <a:r>
              <a:rPr kumimoji="1" lang="zh-CN" altLang="en-US" sz="2400" b="1" dirty="0">
                <a:ea typeface="楷体_GB2312" pitchFamily="49" charset="-122"/>
              </a:rPr>
              <a:t>接口和纯抽象类似乎没有区别。他们的区别在于只支持单继承的语言中，</a:t>
            </a:r>
            <a:r>
              <a:rPr kumimoji="1" lang="zh-CN" altLang="en-US" sz="2400" b="1" dirty="0">
                <a:solidFill>
                  <a:srgbClr val="CC0000"/>
                </a:solidFill>
                <a:ea typeface="楷体_GB2312" pitchFamily="49" charset="-122"/>
              </a:rPr>
              <a:t>一个类只能有一个直接父类</a:t>
            </a:r>
            <a:r>
              <a:rPr kumimoji="1" lang="zh-CN" altLang="en-US" sz="2400" b="1" dirty="0">
                <a:ea typeface="楷体_GB2312" pitchFamily="49" charset="-122"/>
              </a:rPr>
              <a:t>，</a:t>
            </a:r>
            <a:r>
              <a:rPr kumimoji="1" lang="zh-CN" altLang="en-US" sz="2400" b="1" dirty="0">
                <a:solidFill>
                  <a:srgbClr val="CC0000"/>
                </a:solidFill>
                <a:ea typeface="楷体_GB2312" pitchFamily="49" charset="-122"/>
              </a:rPr>
              <a:t>但是却可以实现多个接口。</a:t>
            </a:r>
            <a:endParaRPr kumimoji="1" lang="zh-CN" altLang="en-US" sz="2400" b="1" dirty="0">
              <a:solidFill>
                <a:srgbClr val="CC0000"/>
              </a:solidFill>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00FFFF"/>
                </a:solidFill>
                <a:latin typeface="+mj-lt"/>
                <a:ea typeface="宋体" panose="02010600030101010101" pitchFamily="2" charset="-122"/>
                <a:cs typeface="+mj-cs"/>
              </a:rPr>
              <a:t>---</a:t>
            </a:r>
            <a:r>
              <a:rPr lang="zh-CN" altLang="en-US" sz="3200" b="1" kern="0" dirty="0">
                <a:solidFill>
                  <a:srgbClr val="00FFFF"/>
                </a:solidFill>
                <a:latin typeface="+mj-lt"/>
                <a:ea typeface="宋体" panose="02010600030101010101" pitchFamily="2" charset="-122"/>
                <a:cs typeface="+mj-cs"/>
              </a:rPr>
              <a:t>接口及其</a:t>
            </a:r>
            <a:r>
              <a:rPr kumimoji="0" lang="zh-CN" altLang="en-US" sz="3200" b="1" i="0" u="none" strike="noStrike" kern="0" cap="none" spc="0" normalizeH="0" baseline="0" noProof="0" dirty="0">
                <a:ln>
                  <a:noFill/>
                </a:ln>
                <a:solidFill>
                  <a:srgbClr val="00FFFF"/>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00FFFF"/>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pPr>
              <a:defRPr/>
            </a:pPr>
            <a:fld id="{C193F2B7-C853-4F60-985F-9C91576FBC2A}" type="slidenum">
              <a:rPr lang="en-US" altLang="zh-CN" smtClean="0"/>
            </a:fld>
            <a:endParaRPr lang="en-US" altLang="zh-CN"/>
          </a:p>
        </p:txBody>
      </p:sp>
    </p:spTree>
  </p:cSld>
  <p:clrMapOvr>
    <a:masterClrMapping/>
  </p:clrMapOvr>
  <p:transition>
    <p:random/>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357158" y="1500174"/>
            <a:ext cx="8077200" cy="4968875"/>
          </a:xfrm>
        </p:spPr>
        <p:txBody>
          <a:bodyPr/>
          <a:lstStyle/>
          <a:p>
            <a:pPr eaLnBrk="1" hangingPunct="1">
              <a:buFontTx/>
              <a:buNone/>
            </a:pPr>
            <a:r>
              <a:rPr lang="zh-CN" altLang="en-US" sz="2800" b="1" dirty="0">
                <a:solidFill>
                  <a:srgbClr val="C00000"/>
                </a:solidFill>
                <a:latin typeface="宋体" panose="02010600030101010101" pitchFamily="2" charset="-122"/>
                <a:ea typeface="宋体" panose="02010600030101010101" pitchFamily="2" charset="-122"/>
              </a:rPr>
              <a:t>（</a:t>
            </a:r>
            <a:r>
              <a:rPr lang="en-US" altLang="zh-CN" sz="2800" b="1" dirty="0">
                <a:solidFill>
                  <a:srgbClr val="C00000"/>
                </a:solidFill>
                <a:latin typeface="宋体" panose="02010600030101010101" pitchFamily="2" charset="-122"/>
                <a:ea typeface="宋体" panose="02010600030101010101" pitchFamily="2" charset="-122"/>
              </a:rPr>
              <a:t>2</a:t>
            </a:r>
            <a:r>
              <a:rPr lang="zh-CN" altLang="en-US" sz="2800" b="1" dirty="0">
                <a:solidFill>
                  <a:srgbClr val="C00000"/>
                </a:solidFill>
                <a:latin typeface="宋体" panose="02010600030101010101" pitchFamily="2" charset="-122"/>
                <a:ea typeface="宋体" panose="02010600030101010101" pitchFamily="2" charset="-122"/>
              </a:rPr>
              <a:t>）实现依赖性</a:t>
            </a:r>
            <a:endParaRPr lang="zh-CN" altLang="en-US" sz="2800" b="1" dirty="0">
              <a:solidFill>
                <a:srgbClr val="C00000"/>
              </a:solidFill>
              <a:latin typeface="宋体" panose="02010600030101010101" pitchFamily="2" charset="-122"/>
              <a:ea typeface="宋体" panose="02010600030101010101" pitchFamily="2" charset="-122"/>
            </a:endParaRPr>
          </a:p>
          <a:p>
            <a:pPr marL="0" indent="535305" eaLnBrk="1" hangingPunct="1">
              <a:buFontTx/>
              <a:buNone/>
            </a:pPr>
            <a:r>
              <a:rPr lang="zh-CN" altLang="en-US" sz="2400" dirty="0">
                <a:latin typeface="宋体" panose="02010600030101010101" pitchFamily="2" charset="-122"/>
                <a:ea typeface="宋体" panose="02010600030101010101" pitchFamily="2" charset="-122"/>
              </a:rPr>
              <a:t>一个类可以实现多个接口，由类实现的接口集合称为该</a:t>
            </a:r>
            <a:endParaRPr lang="zh-CN" altLang="en-US" sz="2400" dirty="0">
              <a:latin typeface="宋体" panose="02010600030101010101" pitchFamily="2" charset="-122"/>
              <a:ea typeface="宋体" panose="02010600030101010101" pitchFamily="2" charset="-122"/>
            </a:endParaRPr>
          </a:p>
          <a:p>
            <a:pPr eaLnBrk="1" hangingPunct="1">
              <a:buFontTx/>
              <a:buNone/>
            </a:pPr>
            <a:r>
              <a:rPr lang="zh-CN" altLang="en-US" sz="2400" dirty="0">
                <a:latin typeface="宋体" panose="02010600030101010101" pitchFamily="2" charset="-122"/>
                <a:ea typeface="宋体" panose="02010600030101010101" pitchFamily="2" charset="-122"/>
              </a:rPr>
              <a:t>类的</a:t>
            </a:r>
            <a:r>
              <a:rPr lang="zh-CN" altLang="en-US" sz="2400" b="1" dirty="0">
                <a:solidFill>
                  <a:srgbClr val="3366FF"/>
                </a:solidFill>
                <a:latin typeface="宋体" panose="02010600030101010101" pitchFamily="2" charset="-122"/>
                <a:ea typeface="宋体" panose="02010600030101010101" pitchFamily="2" charset="-122"/>
              </a:rPr>
              <a:t>供给接口</a:t>
            </a:r>
            <a:r>
              <a:rPr lang="zh-CN" altLang="en-US" sz="2400" dirty="0">
                <a:latin typeface="宋体" panose="02010600030101010101" pitchFamily="2" charset="-122"/>
                <a:ea typeface="宋体" panose="02010600030101010101" pitchFamily="2" charset="-122"/>
              </a:rPr>
              <a:t>。在</a:t>
            </a:r>
            <a:r>
              <a:rPr lang="en-US" altLang="zh-CN" sz="2400" dirty="0">
                <a:latin typeface="宋体" panose="02010600030101010101" pitchFamily="2" charset="-122"/>
                <a:ea typeface="宋体" panose="02010600030101010101" pitchFamily="2" charset="-122"/>
              </a:rPr>
              <a:t>UML2.0</a:t>
            </a:r>
            <a:r>
              <a:rPr lang="zh-CN" altLang="en-US" sz="2400" dirty="0">
                <a:latin typeface="宋体" panose="02010600030101010101" pitchFamily="2" charset="-122"/>
                <a:ea typeface="宋体" panose="02010600030101010101" pitchFamily="2" charset="-122"/>
              </a:rPr>
              <a:t>中，将一个类和该类实现的接口</a:t>
            </a:r>
            <a:endParaRPr lang="zh-CN" altLang="en-US" sz="2400" dirty="0">
              <a:latin typeface="宋体" panose="02010600030101010101" pitchFamily="2" charset="-122"/>
              <a:ea typeface="宋体" panose="02010600030101010101" pitchFamily="2" charset="-122"/>
            </a:endParaRPr>
          </a:p>
          <a:p>
            <a:pPr eaLnBrk="1" hangingPunct="1">
              <a:buFontTx/>
              <a:buNone/>
            </a:pPr>
            <a:r>
              <a:rPr lang="zh-CN" altLang="en-US" sz="2400" dirty="0">
                <a:latin typeface="宋体" panose="02010600030101010101" pitchFamily="2" charset="-122"/>
                <a:ea typeface="宋体" panose="02010600030101010101" pitchFamily="2" charset="-122"/>
              </a:rPr>
              <a:t>之间的依赖性称为</a:t>
            </a:r>
            <a:r>
              <a:rPr lang="zh-CN" altLang="en-US" sz="2400" dirty="0">
                <a:solidFill>
                  <a:srgbClr val="CC0000"/>
                </a:solidFill>
                <a:latin typeface="宋体" panose="02010600030101010101" pitchFamily="2" charset="-122"/>
                <a:ea typeface="宋体" panose="02010600030101010101" pitchFamily="2" charset="-122"/>
              </a:rPr>
              <a:t>实现依赖性。</a:t>
            </a:r>
            <a:endParaRPr lang="zh-CN" altLang="en-US" sz="2400" dirty="0">
              <a:latin typeface="宋体" panose="02010600030101010101" pitchFamily="2" charset="-122"/>
              <a:ea typeface="宋体" panose="02010600030101010101" pitchFamily="2" charset="-122"/>
            </a:endParaRPr>
          </a:p>
        </p:txBody>
      </p:sp>
      <p:pic>
        <p:nvPicPr>
          <p:cNvPr id="22531" name="Picture 8"/>
          <p:cNvPicPr>
            <a:picLocks noChangeAspect="1" noChangeArrowheads="1"/>
          </p:cNvPicPr>
          <p:nvPr/>
        </p:nvPicPr>
        <p:blipFill>
          <a:blip r:embed="rId1"/>
          <a:srcRect b="3384"/>
          <a:stretch>
            <a:fillRect/>
          </a:stretch>
        </p:blipFill>
        <p:spPr bwMode="auto">
          <a:xfrm>
            <a:off x="4608543" y="3143248"/>
            <a:ext cx="4321175" cy="2987675"/>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rgbClr val="00FFFF"/>
                </a:solidFill>
                <a:latin typeface="+mj-lt"/>
                <a:ea typeface="宋体" panose="02010600030101010101" pitchFamily="2" charset="-122"/>
                <a:cs typeface="+mj-cs"/>
              </a:rPr>
              <a:t>          ---</a:t>
            </a:r>
            <a:r>
              <a:rPr lang="zh-CN" altLang="en-US" sz="3200" b="1" kern="0" dirty="0">
                <a:solidFill>
                  <a:srgbClr val="00FFFF"/>
                </a:solidFill>
                <a:latin typeface="+mj-lt"/>
                <a:ea typeface="宋体" panose="02010600030101010101" pitchFamily="2" charset="-122"/>
                <a:cs typeface="+mj-cs"/>
              </a:rPr>
              <a:t>接口及其</a:t>
            </a:r>
            <a:r>
              <a:rPr kumimoji="0" lang="zh-CN" altLang="en-US" sz="3200" b="1" i="0" u="none" strike="noStrike" kern="0" cap="none" spc="0" normalizeH="0" baseline="0" noProof="0" dirty="0">
                <a:ln>
                  <a:noFill/>
                </a:ln>
                <a:solidFill>
                  <a:srgbClr val="00FFFF"/>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00FFFF"/>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3"/>
          <p:cNvSpPr txBox="1">
            <a:spLocks noChangeArrowheads="1"/>
          </p:cNvSpPr>
          <p:nvPr/>
        </p:nvSpPr>
        <p:spPr bwMode="auto">
          <a:xfrm>
            <a:off x="214282" y="3714752"/>
            <a:ext cx="4143404" cy="2500330"/>
          </a:xfrm>
          <a:prstGeom prst="rect">
            <a:avLst/>
          </a:prstGeom>
          <a:solidFill>
            <a:schemeClr val="accent1"/>
          </a:solidFill>
          <a:ln w="9525">
            <a:noFill/>
            <a:miter lim="800000"/>
          </a:ln>
        </p:spPr>
        <p:txBody>
          <a:bodyPr vert="horz" wrap="square" lIns="91440" tIns="45720" rIns="91440" bIns="45720" numCol="1" anchor="t" anchorCtr="0" compatLnSpc="1"/>
          <a:lstStyle/>
          <a:p>
            <a:pPr marL="542925" marR="0" lvl="0" indent="-276225" algn="l" defTabSz="914400" rtl="0" eaLnBrk="1" fontAlgn="base" latinLnBrk="0" hangingPunct="1">
              <a:lnSpc>
                <a:spcPct val="150000"/>
              </a:lnSpc>
              <a:spcBef>
                <a:spcPct val="20000"/>
              </a:spcBef>
              <a:spcAft>
                <a:spcPct val="0"/>
              </a:spcAft>
              <a:buClrTx/>
              <a:buSzTx/>
              <a:defRPr/>
            </a:pP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图中</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542925" marR="0" lvl="0" indent="-276225" algn="l" defTabSz="914400" rtl="0" eaLnBrk="1" fontAlgn="base" latinLnBrk="0" hangingPunct="1">
              <a:lnSpc>
                <a:spcPct val="150000"/>
              </a:lnSpc>
              <a:spcBef>
                <a:spcPct val="20000"/>
              </a:spcBef>
              <a:spcAft>
                <a:spcPct val="0"/>
              </a:spcAft>
              <a:buClrTx/>
              <a:buSzTx/>
              <a:buFont typeface="Arial" panose="020B0604020202020204" pitchFamily="34" charset="0"/>
              <a:buChar char="•"/>
              <a:defRPr/>
            </a:pPr>
            <a:r>
              <a:rPr kumimoji="0" lang="en-US" altLang="zh-CN" b="0"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n-cs"/>
              </a:rPr>
              <a:t>Class1</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实现了</a:t>
            </a: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Interface1</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接口和</a:t>
            </a:r>
            <a:r>
              <a:rPr lang="en-US" altLang="zh-CN" kern="0" dirty="0">
                <a:latin typeface="宋体" panose="02010600030101010101" pitchFamily="2" charset="-122"/>
                <a:ea typeface="宋体" panose="02010600030101010101" pitchFamily="2" charset="-122"/>
              </a:rPr>
              <a:t>Interface2</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接口，</a:t>
            </a:r>
            <a:endPar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542925" marR="0" lvl="0" indent="-276225" algn="l" defTabSz="914400" rtl="0" eaLnBrk="1" fontAlgn="base" latinLnBrk="0" hangingPunct="1">
              <a:lnSpc>
                <a:spcPct val="150000"/>
              </a:lnSpc>
              <a:spcBef>
                <a:spcPct val="20000"/>
              </a:spcBef>
              <a:spcAft>
                <a:spcPct val="0"/>
              </a:spcAft>
              <a:buClrTx/>
              <a:buSzTx/>
              <a:buFont typeface="Arial" panose="020B0604020202020204" pitchFamily="34" charset="0"/>
              <a:buChar char="•"/>
              <a:defRPr/>
            </a:pPr>
            <a:r>
              <a:rPr lang="en-US" altLang="zh-CN" kern="0" dirty="0">
                <a:solidFill>
                  <a:srgbClr val="C00000"/>
                </a:solidFill>
                <a:latin typeface="宋体" panose="02010600030101010101" pitchFamily="2" charset="-122"/>
                <a:ea typeface="宋体" panose="02010600030101010101" pitchFamily="2" charset="-122"/>
              </a:rPr>
              <a:t>Class2</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只实现了</a:t>
            </a:r>
            <a:r>
              <a:rPr lang="en-US" altLang="zh-CN" kern="0" dirty="0">
                <a:latin typeface="宋体" panose="02010600030101010101" pitchFamily="2" charset="-122"/>
                <a:ea typeface="宋体" panose="02010600030101010101" pitchFamily="2" charset="-122"/>
              </a:rPr>
              <a:t>Interface2</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接口。</a:t>
            </a:r>
            <a:endPar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8" name="Rectangle 3"/>
          <p:cNvSpPr txBox="1">
            <a:spLocks noChangeArrowheads="1"/>
          </p:cNvSpPr>
          <p:nvPr/>
        </p:nvSpPr>
        <p:spPr bwMode="auto">
          <a:xfrm>
            <a:off x="5929322" y="6215082"/>
            <a:ext cx="1500198"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实现依赖性</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random/>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357158" y="1500174"/>
            <a:ext cx="8429684" cy="4819781"/>
          </a:xfrm>
          <a:prstGeom prst="rect">
            <a:avLst/>
          </a:prstGeom>
          <a:noFill/>
          <a:ln w="9525">
            <a:noFill/>
            <a:miter lim="800000"/>
          </a:ln>
        </p:spPr>
        <p:txBody>
          <a:bodyPr wrap="square">
            <a:spAutoFit/>
          </a:bodyPr>
          <a:lstStyle/>
          <a:p>
            <a:pPr>
              <a:lnSpc>
                <a:spcPct val="120000"/>
              </a:lnSpc>
              <a:spcBef>
                <a:spcPct val="20000"/>
              </a:spcBef>
            </a:pPr>
            <a:r>
              <a:rPr kumimoji="1" lang="zh-CN" altLang="en-US" sz="2800" b="1" dirty="0">
                <a:solidFill>
                  <a:srgbClr val="C00000"/>
                </a:solidFill>
                <a:ea typeface="楷体_GB2312" pitchFamily="49" charset="-122"/>
              </a:rPr>
              <a:t>（</a:t>
            </a:r>
            <a:r>
              <a:rPr kumimoji="1" lang="en-US" altLang="zh-CN" sz="2800" b="1" dirty="0">
                <a:solidFill>
                  <a:srgbClr val="C00000"/>
                </a:solidFill>
                <a:ea typeface="楷体_GB2312" pitchFamily="49" charset="-122"/>
              </a:rPr>
              <a:t>3</a:t>
            </a:r>
            <a:r>
              <a:rPr kumimoji="1" lang="zh-CN" altLang="en-US" sz="2800" b="1" dirty="0">
                <a:solidFill>
                  <a:srgbClr val="C00000"/>
                </a:solidFill>
                <a:ea typeface="楷体_GB2312" pitchFamily="49" charset="-122"/>
              </a:rPr>
              <a:t>）使用依赖性</a:t>
            </a:r>
            <a:endParaRPr kumimoji="1" lang="zh-CN" altLang="en-US" sz="2800" b="1" dirty="0">
              <a:solidFill>
                <a:srgbClr val="C00000"/>
              </a:solidFill>
              <a:ea typeface="楷体_GB2312" pitchFamily="49" charset="-122"/>
            </a:endParaRPr>
          </a:p>
          <a:p>
            <a:pPr>
              <a:lnSpc>
                <a:spcPct val="120000"/>
              </a:lnSpc>
              <a:spcBef>
                <a:spcPct val="20000"/>
              </a:spcBef>
            </a:pPr>
            <a:r>
              <a:rPr kumimoji="1" lang="zh-CN" altLang="en-US" sz="2400" dirty="0">
                <a:ea typeface="楷体_GB2312" pitchFamily="49" charset="-122"/>
              </a:rPr>
              <a:t>        一个接口可以为其他类或接口提供服务，同时也可能需要其他接口的服务。一个接口所需要的其他接口所提供的服务称为这个类的</a:t>
            </a:r>
            <a:r>
              <a:rPr kumimoji="1" lang="zh-CN" altLang="en-US" sz="2400" b="1" dirty="0">
                <a:solidFill>
                  <a:srgbClr val="3366FF"/>
                </a:solidFill>
                <a:ea typeface="楷体_GB2312" pitchFamily="49" charset="-122"/>
              </a:rPr>
              <a:t>需求接口</a:t>
            </a:r>
            <a:r>
              <a:rPr kumimoji="1" lang="zh-CN" altLang="en-US" sz="2400" b="1" dirty="0">
                <a:ea typeface="楷体_GB2312" pitchFamily="49" charset="-122"/>
              </a:rPr>
              <a:t>。</a:t>
            </a:r>
            <a:r>
              <a:rPr kumimoji="1" lang="zh-CN" altLang="en-US" sz="2400" dirty="0">
                <a:ea typeface="楷体_GB2312" pitchFamily="49" charset="-122"/>
              </a:rPr>
              <a:t>需求接口详细说明一个类或接口需要的服务，从而可以为其客户提供服务。在</a:t>
            </a:r>
            <a:r>
              <a:rPr kumimoji="1" lang="en-US" altLang="zh-CN" sz="2400" dirty="0">
                <a:ea typeface="楷体_GB2312" pitchFamily="49" charset="-122"/>
              </a:rPr>
              <a:t>UML2.0</a:t>
            </a:r>
            <a:r>
              <a:rPr kumimoji="1" lang="zh-CN" altLang="en-US" sz="2400" dirty="0">
                <a:ea typeface="楷体_GB2312" pitchFamily="49" charset="-122"/>
              </a:rPr>
              <a:t>中，通过类（接口）和它所需接口之间的依赖关系来说明需求接口，这称为</a:t>
            </a:r>
            <a:r>
              <a:rPr kumimoji="1" lang="zh-CN" altLang="en-US" sz="2400" b="1" dirty="0">
                <a:solidFill>
                  <a:srgbClr val="CC0000"/>
                </a:solidFill>
                <a:ea typeface="楷体_GB2312" pitchFamily="49" charset="-122"/>
              </a:rPr>
              <a:t>使用依赖性</a:t>
            </a:r>
            <a:r>
              <a:rPr kumimoji="1" lang="zh-CN" altLang="en-US" sz="2400" b="1" dirty="0">
                <a:ea typeface="楷体_GB2312" pitchFamily="49" charset="-122"/>
              </a:rPr>
              <a:t>。</a:t>
            </a:r>
            <a:endParaRPr kumimoji="1" lang="zh-CN" altLang="en-US" sz="2400" b="1" dirty="0">
              <a:ea typeface="楷体_GB2312" pitchFamily="49" charset="-122"/>
            </a:endParaRPr>
          </a:p>
          <a:p>
            <a:pPr indent="355600">
              <a:lnSpc>
                <a:spcPct val="120000"/>
              </a:lnSpc>
              <a:spcBef>
                <a:spcPct val="20000"/>
              </a:spcBef>
            </a:pPr>
            <a:r>
              <a:rPr kumimoji="1" lang="en-US" altLang="zh-CN" sz="2400" b="1" dirty="0">
                <a:ea typeface="楷体_GB2312" pitchFamily="49" charset="-122"/>
              </a:rPr>
              <a:t>   Class1</a:t>
            </a:r>
            <a:r>
              <a:rPr kumimoji="1" lang="zh-CN" altLang="en-US" sz="2400" b="1" dirty="0">
                <a:ea typeface="楷体_GB2312" pitchFamily="49" charset="-122"/>
              </a:rPr>
              <a:t>使用</a:t>
            </a:r>
            <a:r>
              <a:rPr kumimoji="1" lang="en-US" altLang="zh-CN" sz="2400" b="1" dirty="0">
                <a:ea typeface="楷体_GB2312" pitchFamily="49" charset="-122"/>
              </a:rPr>
              <a:t>Interface1</a:t>
            </a:r>
            <a:r>
              <a:rPr kumimoji="1" lang="zh-CN" altLang="en-US" sz="2400" b="1" dirty="0">
                <a:ea typeface="楷体_GB2312" pitchFamily="49" charset="-122"/>
              </a:rPr>
              <a:t>，</a:t>
            </a:r>
            <a:r>
              <a:rPr kumimoji="1" lang="en-US" altLang="zh-CN" sz="2400" b="1" dirty="0">
                <a:ea typeface="楷体_GB2312" pitchFamily="49" charset="-122"/>
              </a:rPr>
              <a:t>Interface1</a:t>
            </a:r>
            <a:r>
              <a:rPr kumimoji="1" lang="zh-CN" altLang="en-US" sz="2400" b="1" dirty="0">
                <a:ea typeface="楷体_GB2312" pitchFamily="49" charset="-122"/>
              </a:rPr>
              <a:t>使用</a:t>
            </a:r>
            <a:r>
              <a:rPr kumimoji="1" lang="en-US" altLang="zh-CN" sz="2400" b="1" dirty="0">
                <a:ea typeface="楷体_GB2312" pitchFamily="49" charset="-122"/>
              </a:rPr>
              <a:t>Interface2</a:t>
            </a:r>
            <a:r>
              <a:rPr kumimoji="1" lang="zh-CN" altLang="en-US" sz="2400" b="1" dirty="0">
                <a:ea typeface="楷体_GB2312" pitchFamily="49" charset="-122"/>
              </a:rPr>
              <a:t>。</a:t>
            </a:r>
            <a:endParaRPr kumimoji="1" lang="en-US" altLang="zh-CN" sz="2400" b="1" dirty="0">
              <a:ea typeface="楷体_GB2312" pitchFamily="49" charset="-122"/>
            </a:endParaRPr>
          </a:p>
          <a:p>
            <a:pPr indent="355600">
              <a:lnSpc>
                <a:spcPct val="120000"/>
              </a:lnSpc>
              <a:spcBef>
                <a:spcPct val="20000"/>
              </a:spcBef>
            </a:pPr>
            <a:r>
              <a:rPr kumimoji="1" lang="en-US" altLang="zh-CN" sz="2400" dirty="0">
                <a:solidFill>
                  <a:srgbClr val="00B050"/>
                </a:solidFill>
                <a:latin typeface="宋体" panose="02010600030101010101" pitchFamily="2" charset="-122"/>
                <a:ea typeface="宋体" panose="02010600030101010101" pitchFamily="2" charset="-122"/>
              </a:rPr>
              <a:t>  </a:t>
            </a:r>
            <a:r>
              <a:rPr kumimoji="1" lang="zh-CN" altLang="en-US" sz="2400" dirty="0">
                <a:solidFill>
                  <a:srgbClr val="00B050"/>
                </a:solidFill>
                <a:latin typeface="宋体" panose="02010600030101010101" pitchFamily="2" charset="-122"/>
                <a:ea typeface="宋体" panose="02010600030101010101" pitchFamily="2" charset="-122"/>
              </a:rPr>
              <a:t>在</a:t>
            </a:r>
            <a:r>
              <a:rPr kumimoji="1" lang="en-US" altLang="zh-CN" sz="2400" dirty="0">
                <a:solidFill>
                  <a:srgbClr val="00B050"/>
                </a:solidFill>
                <a:latin typeface="宋体" panose="02010600030101010101" pitchFamily="2" charset="-122"/>
                <a:ea typeface="宋体" panose="02010600030101010101" pitchFamily="2" charset="-122"/>
              </a:rPr>
              <a:t>Java</a:t>
            </a:r>
            <a:r>
              <a:rPr kumimoji="1" lang="zh-CN" altLang="en-US" sz="2400" dirty="0">
                <a:solidFill>
                  <a:srgbClr val="00B050"/>
                </a:solidFill>
                <a:latin typeface="宋体" panose="02010600030101010101" pitchFamily="2" charset="-122"/>
                <a:ea typeface="宋体" panose="02010600030101010101" pitchFamily="2" charset="-122"/>
              </a:rPr>
              <a:t>语言中，不允许接口之间的使用，只允许接口间的扩展继承。</a:t>
            </a:r>
            <a:r>
              <a:rPr kumimoji="1" lang="zh-CN" altLang="en-US" dirty="0">
                <a:solidFill>
                  <a:srgbClr val="00B050"/>
                </a:solidFill>
                <a:latin typeface="宋体" panose="02010600030101010101" pitchFamily="2" charset="-122"/>
                <a:ea typeface="宋体" panose="02010600030101010101" pitchFamily="2" charset="-122"/>
              </a:rPr>
              <a:t> </a:t>
            </a:r>
            <a:endParaRPr kumimoji="1" lang="zh-CN" altLang="en-US" dirty="0">
              <a:solidFill>
                <a:srgbClr val="00B050"/>
              </a:solidFill>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rgbClr val="00FFFF"/>
                </a:solidFill>
                <a:latin typeface="+mj-lt"/>
                <a:ea typeface="宋体" panose="02010600030101010101" pitchFamily="2" charset="-122"/>
                <a:cs typeface="+mj-cs"/>
              </a:rPr>
              <a:t>          ---</a:t>
            </a:r>
            <a:r>
              <a:rPr lang="zh-CN" altLang="en-US" sz="3200" b="1" kern="0" dirty="0">
                <a:solidFill>
                  <a:srgbClr val="00FFFF"/>
                </a:solidFill>
                <a:latin typeface="+mj-lt"/>
                <a:ea typeface="宋体" panose="02010600030101010101" pitchFamily="2" charset="-122"/>
                <a:cs typeface="+mj-cs"/>
              </a:rPr>
              <a:t>接口及其</a:t>
            </a:r>
            <a:r>
              <a:rPr kumimoji="0" lang="zh-CN" altLang="en-US" sz="3200" b="1" i="0" u="none" strike="noStrike" kern="0" cap="none" spc="0" normalizeH="0" baseline="0" noProof="0" dirty="0">
                <a:ln>
                  <a:noFill/>
                </a:ln>
                <a:solidFill>
                  <a:srgbClr val="00FFFF"/>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00FFFF"/>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pPr>
              <a:defRPr/>
            </a:pPr>
            <a:fld id="{C193F2B7-C853-4F60-985F-9C91576FBC2A}" type="slidenum">
              <a:rPr lang="en-US" altLang="zh-CN" smtClean="0"/>
            </a:fld>
            <a:endParaRPr lang="en-US" altLang="zh-CN"/>
          </a:p>
        </p:txBody>
      </p:sp>
    </p:spTree>
  </p:cSld>
  <p:clrMapOvr>
    <a:masterClrMapping/>
  </p:clrMapOvr>
  <p:transition>
    <p:random/>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14282" y="1857364"/>
            <a:ext cx="4429156" cy="4247317"/>
          </a:xfrm>
          <a:prstGeom prst="rect">
            <a:avLst/>
          </a:prstGeom>
          <a:noFill/>
          <a:ln w="9525">
            <a:noFill/>
            <a:miter lim="800000"/>
          </a:ln>
        </p:spPr>
        <p:txBody>
          <a:bodyPr wrap="square">
            <a:spAutoFit/>
          </a:bodyPr>
          <a:lstStyle/>
          <a:p>
            <a:pPr>
              <a:lnSpc>
                <a:spcPct val="150000"/>
              </a:lnSpc>
              <a:buFont typeface="Arial" panose="020B0604020202020204" pitchFamily="34" charset="0"/>
              <a:buChar char="•"/>
            </a:pPr>
            <a:r>
              <a:rPr kumimoji="1" lang="en-US" altLang="zh-CN" sz="2000" dirty="0">
                <a:latin typeface="宋体" panose="02010600030101010101" pitchFamily="2" charset="-122"/>
                <a:ea typeface="宋体" panose="02010600030101010101" pitchFamily="2" charset="-122"/>
              </a:rPr>
              <a:t>   Class1</a:t>
            </a:r>
            <a:r>
              <a:rPr kumimoji="1" lang="zh-CN" altLang="en-US" sz="2000" dirty="0">
                <a:latin typeface="宋体" panose="02010600030101010101" pitchFamily="2" charset="-122"/>
                <a:ea typeface="宋体" panose="02010600030101010101" pitchFamily="2" charset="-122"/>
              </a:rPr>
              <a:t>包含方法</a:t>
            </a:r>
            <a:r>
              <a:rPr kumimoji="1" lang="en-US" altLang="zh-CN" sz="2000" dirty="0">
                <a:latin typeface="宋体" panose="02010600030101010101" pitchFamily="2" charset="-122"/>
                <a:ea typeface="宋体" panose="02010600030101010101" pitchFamily="2" charset="-122"/>
              </a:rPr>
              <a:t>do1( )</a:t>
            </a:r>
            <a:r>
              <a:rPr kumimoji="1" lang="zh-CN" altLang="en-US" sz="2000" dirty="0">
                <a:latin typeface="宋体" panose="02010600030101010101" pitchFamily="2" charset="-122"/>
                <a:ea typeface="宋体" panose="02010600030101010101" pitchFamily="2" charset="-122"/>
              </a:rPr>
              <a:t>，而</a:t>
            </a:r>
            <a:r>
              <a:rPr kumimoji="1" lang="en-US" altLang="zh-CN" sz="2000" dirty="0">
                <a:latin typeface="宋体" panose="02010600030101010101" pitchFamily="2" charset="-122"/>
                <a:ea typeface="宋体" panose="02010600030101010101" pitchFamily="2" charset="-122"/>
              </a:rPr>
              <a:t>do1( )</a:t>
            </a:r>
            <a:r>
              <a:rPr kumimoji="1" lang="zh-CN" altLang="en-US" sz="2000" dirty="0">
                <a:latin typeface="宋体" panose="02010600030101010101" pitchFamily="2" charset="-122"/>
                <a:ea typeface="宋体" panose="02010600030101010101" pitchFamily="2" charset="-122"/>
              </a:rPr>
              <a:t>调用操作</a:t>
            </a:r>
            <a:r>
              <a:rPr kumimoji="1" lang="en-US" altLang="zh-CN" sz="2000" dirty="0">
                <a:latin typeface="宋体" panose="02010600030101010101" pitchFamily="2" charset="-122"/>
                <a:ea typeface="宋体" panose="02010600030101010101" pitchFamily="2" charset="-122"/>
              </a:rPr>
              <a:t>op1( )</a:t>
            </a:r>
            <a:r>
              <a:rPr kumimoji="1" lang="zh-CN" altLang="en-US" sz="2000" dirty="0">
                <a:latin typeface="宋体" panose="02010600030101010101" pitchFamily="2" charset="-122"/>
                <a:ea typeface="宋体" panose="02010600030101010101" pitchFamily="2" charset="-122"/>
              </a:rPr>
              <a:t>。在静态代码中，并不清楚需求接口的哪个实现提供了所需的服务，可以是实现</a:t>
            </a:r>
            <a:r>
              <a:rPr kumimoji="1" lang="en-US" altLang="zh-CN" sz="2000" dirty="0">
                <a:latin typeface="宋体" panose="02010600030101010101" pitchFamily="2" charset="-122"/>
                <a:ea typeface="宋体" panose="02010600030101010101" pitchFamily="2" charset="-122"/>
              </a:rPr>
              <a:t>Interface1</a:t>
            </a:r>
            <a:r>
              <a:rPr kumimoji="1" lang="zh-CN" altLang="en-US" sz="2000" dirty="0">
                <a:latin typeface="宋体" panose="02010600030101010101" pitchFamily="2" charset="-122"/>
                <a:ea typeface="宋体" panose="02010600030101010101" pitchFamily="2" charset="-122"/>
              </a:rPr>
              <a:t>的任何一个类实例。</a:t>
            </a:r>
            <a:endParaRPr kumimoji="1" lang="en-US" altLang="zh-CN" sz="2000" dirty="0">
              <a:latin typeface="宋体" panose="02010600030101010101" pitchFamily="2" charset="-122"/>
              <a:ea typeface="宋体" panose="02010600030101010101" pitchFamily="2" charset="-122"/>
            </a:endParaRPr>
          </a:p>
          <a:p>
            <a:pPr>
              <a:lnSpc>
                <a:spcPct val="150000"/>
              </a:lnSpc>
              <a:buFont typeface="Arial" panose="020B0604020202020204" pitchFamily="34" charset="0"/>
              <a:buChar char="•"/>
            </a:pPr>
            <a:r>
              <a:rPr kumimoji="1" lang="en-US" altLang="zh-CN" sz="2000" dirty="0">
                <a:latin typeface="宋体" panose="02010600030101010101" pitchFamily="2" charset="-122"/>
                <a:ea typeface="宋体" panose="02010600030101010101" pitchFamily="2" charset="-122"/>
              </a:rPr>
              <a:t>   </a:t>
            </a:r>
            <a:r>
              <a:rPr kumimoji="1" lang="zh-CN" altLang="en-US" sz="2000" dirty="0">
                <a:latin typeface="宋体" panose="02010600030101010101" pitchFamily="2" charset="-122"/>
                <a:ea typeface="宋体" panose="02010600030101010101" pitchFamily="2" charset="-122"/>
              </a:rPr>
              <a:t>当</a:t>
            </a:r>
            <a:r>
              <a:rPr kumimoji="1" lang="en-US" altLang="zh-CN" sz="2000" dirty="0">
                <a:latin typeface="宋体" panose="02010600030101010101" pitchFamily="2" charset="-122"/>
                <a:ea typeface="宋体" panose="02010600030101010101" pitchFamily="2" charset="-122"/>
              </a:rPr>
              <a:t>Class1</a:t>
            </a:r>
            <a:r>
              <a:rPr kumimoji="1" lang="zh-CN" altLang="en-US" sz="2000" dirty="0">
                <a:latin typeface="宋体" panose="02010600030101010101" pitchFamily="2" charset="-122"/>
                <a:ea typeface="宋体" panose="02010600030101010101" pitchFamily="2" charset="-122"/>
              </a:rPr>
              <a:t>的一个执行实例设置数据成员</a:t>
            </a:r>
            <a:r>
              <a:rPr kumimoji="1" lang="en-US" altLang="zh-CN" sz="2000" dirty="0" err="1">
                <a:latin typeface="宋体" panose="02010600030101010101" pitchFamily="2" charset="-122"/>
                <a:ea typeface="宋体" panose="02010600030101010101" pitchFamily="2" charset="-122"/>
              </a:rPr>
              <a:t>myInterface</a:t>
            </a:r>
            <a:r>
              <a:rPr kumimoji="1" lang="zh-CN" altLang="en-US" sz="2000" dirty="0">
                <a:latin typeface="宋体" panose="02010600030101010101" pitchFamily="2" charset="-122"/>
                <a:ea typeface="宋体" panose="02010600030101010101" pitchFamily="2" charset="-122"/>
              </a:rPr>
              <a:t>的值时，</a:t>
            </a:r>
            <a:r>
              <a:rPr kumimoji="1" lang="zh-CN" altLang="en-US" sz="2000" b="1" dirty="0">
                <a:solidFill>
                  <a:srgbClr val="3366FF"/>
                </a:solidFill>
                <a:latin typeface="宋体" panose="02010600030101010101" pitchFamily="2" charset="-122"/>
                <a:ea typeface="宋体" panose="02010600030101010101" pitchFamily="2" charset="-122"/>
              </a:rPr>
              <a:t>具体实例才能确定，</a:t>
            </a:r>
            <a:r>
              <a:rPr kumimoji="1" lang="zh-CN" altLang="en-US" sz="2000" dirty="0">
                <a:latin typeface="宋体" panose="02010600030101010101" pitchFamily="2" charset="-122"/>
                <a:ea typeface="宋体" panose="02010600030101010101" pitchFamily="2" charset="-122"/>
              </a:rPr>
              <a:t>从而可以引用具体类的一个具体对象。</a:t>
            </a:r>
            <a:r>
              <a:rPr kumimoji="1" lang="zh-CN" altLang="en-US" sz="2000" dirty="0">
                <a:solidFill>
                  <a:srgbClr val="FF0000"/>
                </a:solidFill>
                <a:latin typeface="宋体" panose="02010600030101010101" pitchFamily="2" charset="-122"/>
                <a:ea typeface="宋体" panose="02010600030101010101" pitchFamily="2" charset="-122"/>
              </a:rPr>
              <a:t>    </a:t>
            </a:r>
            <a:endParaRPr kumimoji="1" lang="zh-CN" altLang="en-US" sz="2000" dirty="0">
              <a:solidFill>
                <a:srgbClr val="FF0000"/>
              </a:solidFill>
              <a:latin typeface="宋体" panose="02010600030101010101" pitchFamily="2" charset="-122"/>
              <a:ea typeface="宋体" panose="02010600030101010101" pitchFamily="2" charset="-122"/>
            </a:endParaRPr>
          </a:p>
        </p:txBody>
      </p:sp>
      <p:pic>
        <p:nvPicPr>
          <p:cNvPr id="24579" name="Picture 14"/>
          <p:cNvPicPr>
            <a:picLocks noChangeAspect="1" noChangeArrowheads="1"/>
          </p:cNvPicPr>
          <p:nvPr/>
        </p:nvPicPr>
        <p:blipFill>
          <a:blip r:embed="rId1"/>
          <a:srcRect t="4320" b="5252"/>
          <a:stretch>
            <a:fillRect/>
          </a:stretch>
        </p:blipFill>
        <p:spPr bwMode="auto">
          <a:xfrm>
            <a:off x="4643438" y="2341577"/>
            <a:ext cx="4321175" cy="3087687"/>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00FFFF"/>
                </a:solidFill>
                <a:latin typeface="+mj-lt"/>
                <a:ea typeface="宋体" panose="02010600030101010101" pitchFamily="2" charset="-122"/>
                <a:cs typeface="+mj-cs"/>
              </a:rPr>
              <a:t>---</a:t>
            </a:r>
            <a:r>
              <a:rPr lang="zh-CN" altLang="en-US" sz="3200" b="1" kern="0" dirty="0">
                <a:solidFill>
                  <a:srgbClr val="00FFFF"/>
                </a:solidFill>
                <a:latin typeface="+mj-lt"/>
                <a:ea typeface="宋体" panose="02010600030101010101" pitchFamily="2" charset="-122"/>
                <a:cs typeface="+mj-cs"/>
              </a:rPr>
              <a:t>接口及其</a:t>
            </a:r>
            <a:r>
              <a:rPr kumimoji="0" lang="zh-CN" altLang="en-US" sz="3200" b="1" i="0" u="none" strike="noStrike" kern="0" cap="none" spc="0" normalizeH="0" baseline="0" noProof="0" dirty="0">
                <a:ln>
                  <a:noFill/>
                </a:ln>
                <a:solidFill>
                  <a:srgbClr val="00FFFF"/>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00FFFF"/>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pPr>
              <a:defRPr/>
            </a:pPr>
            <a:fld id="{C193F2B7-C853-4F60-985F-9C91576FBC2A}" type="slidenum">
              <a:rPr lang="en-US" altLang="zh-CN" smtClean="0"/>
            </a:fld>
            <a:endParaRPr lang="en-US" altLang="zh-CN"/>
          </a:p>
        </p:txBody>
      </p:sp>
      <p:sp>
        <p:nvSpPr>
          <p:cNvPr id="7" name="Rectangle 3"/>
          <p:cNvSpPr txBox="1">
            <a:spLocks noChangeArrowheads="1"/>
          </p:cNvSpPr>
          <p:nvPr/>
        </p:nvSpPr>
        <p:spPr bwMode="auto">
          <a:xfrm>
            <a:off x="6215074" y="5643578"/>
            <a:ext cx="1500198"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kern="0" dirty="0">
                <a:latin typeface="宋体" panose="02010600030101010101" pitchFamily="2" charset="-122"/>
                <a:ea typeface="宋体" panose="02010600030101010101" pitchFamily="2" charset="-122"/>
              </a:rPr>
              <a:t>使用</a:t>
            </a:r>
            <a:r>
              <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依赖性</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random/>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14282" y="1643050"/>
            <a:ext cx="4429156" cy="3323987"/>
          </a:xfrm>
          <a:prstGeom prst="rect">
            <a:avLst/>
          </a:prstGeom>
          <a:noFill/>
          <a:ln w="9525">
            <a:noFill/>
            <a:miter lim="800000"/>
          </a:ln>
        </p:spPr>
        <p:txBody>
          <a:bodyPr wrap="square">
            <a:spAutoFit/>
          </a:bodyPr>
          <a:lstStyle/>
          <a:p>
            <a:pPr marL="450850" indent="-273050">
              <a:lnSpc>
                <a:spcPct val="150000"/>
              </a:lnSpc>
              <a:buFont typeface="Arial" panose="020B0604020202020204" pitchFamily="34" charset="0"/>
              <a:buChar char="•"/>
            </a:pPr>
            <a:r>
              <a:rPr lang="zh-CN" altLang="en-US" sz="2000" dirty="0">
                <a:ea typeface="宋体" panose="02010600030101010101" pitchFamily="2" charset="-122"/>
              </a:rPr>
              <a:t>接口的成功使用可以降低代码中的依赖性。</a:t>
            </a:r>
            <a:endParaRPr lang="en-US" altLang="zh-CN" sz="2000" dirty="0">
              <a:ea typeface="宋体" panose="02010600030101010101" pitchFamily="2" charset="-122"/>
            </a:endParaRPr>
          </a:p>
          <a:p>
            <a:pPr marL="450850" indent="-273050">
              <a:lnSpc>
                <a:spcPct val="150000"/>
              </a:lnSpc>
              <a:buFont typeface="Arial" panose="020B0604020202020204" pitchFamily="34" charset="0"/>
              <a:buChar char="•"/>
            </a:pPr>
            <a:r>
              <a:rPr lang="zh-CN" altLang="en-US" sz="2000" dirty="0">
                <a:ea typeface="宋体" panose="02010600030101010101" pitchFamily="2" charset="-122"/>
              </a:rPr>
              <a:t>要使软件可复用、可维护和可扩展，面向对象设计的一条最重要的原则是“</a:t>
            </a:r>
            <a:r>
              <a:rPr lang="zh-CN" altLang="en-US" sz="2000" b="1" dirty="0">
                <a:solidFill>
                  <a:srgbClr val="3366FF"/>
                </a:solidFill>
                <a:ea typeface="宋体" panose="02010600030101010101" pitchFamily="2" charset="-122"/>
              </a:rPr>
              <a:t>面向接口编程，而不要面向实现编程</a:t>
            </a:r>
            <a:r>
              <a:rPr lang="zh-CN" altLang="en-US" sz="2000" dirty="0">
                <a:solidFill>
                  <a:srgbClr val="3366FF"/>
                </a:solidFill>
                <a:ea typeface="宋体" panose="02010600030101010101" pitchFamily="2" charset="-122"/>
              </a:rPr>
              <a:t>”</a:t>
            </a:r>
            <a:r>
              <a:rPr lang="zh-CN" altLang="en-US" sz="2000" dirty="0">
                <a:ea typeface="宋体" panose="02010600030101010101" pitchFamily="2" charset="-122"/>
              </a:rPr>
              <a:t>。</a:t>
            </a:r>
            <a:endParaRPr lang="zh-CN" altLang="en-US" sz="2000" dirty="0">
              <a:ea typeface="宋体" panose="02010600030101010101" pitchFamily="2" charset="-122"/>
            </a:endParaRPr>
          </a:p>
          <a:p>
            <a:pPr>
              <a:lnSpc>
                <a:spcPct val="150000"/>
              </a:lnSpc>
              <a:buFont typeface="Arial" panose="020B0604020202020204" pitchFamily="34" charset="0"/>
              <a:buChar char="•"/>
            </a:pPr>
            <a:endParaRPr kumimoji="1" lang="zh-CN" altLang="en-US" sz="2000" dirty="0">
              <a:latin typeface="宋体" panose="02010600030101010101" pitchFamily="2" charset="-122"/>
              <a:ea typeface="宋体" panose="02010600030101010101" pitchFamily="2" charset="-122"/>
            </a:endParaRPr>
          </a:p>
        </p:txBody>
      </p:sp>
      <p:pic>
        <p:nvPicPr>
          <p:cNvPr id="24579" name="Picture 14"/>
          <p:cNvPicPr>
            <a:picLocks noChangeAspect="1" noChangeArrowheads="1"/>
          </p:cNvPicPr>
          <p:nvPr/>
        </p:nvPicPr>
        <p:blipFill>
          <a:blip r:embed="rId1"/>
          <a:srcRect t="4320" b="5252"/>
          <a:stretch>
            <a:fillRect/>
          </a:stretch>
        </p:blipFill>
        <p:spPr bwMode="auto">
          <a:xfrm>
            <a:off x="4643438" y="2341577"/>
            <a:ext cx="4321175" cy="3087687"/>
          </a:xfrm>
          <a:prstGeom prst="rect">
            <a:avLst/>
          </a:prstGeom>
          <a:noFill/>
          <a:ln w="9525">
            <a:noFill/>
            <a:miter lim="800000"/>
            <a:headEnd/>
            <a:tailEnd/>
          </a:ln>
        </p:spPr>
      </p:pic>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00FFFF"/>
                </a:solidFill>
                <a:latin typeface="+mj-lt"/>
                <a:ea typeface="宋体" panose="02010600030101010101" pitchFamily="2" charset="-122"/>
                <a:cs typeface="+mj-cs"/>
              </a:rPr>
              <a:t>---</a:t>
            </a:r>
            <a:r>
              <a:rPr lang="zh-CN" altLang="en-US" sz="3200" b="1" kern="0" dirty="0">
                <a:solidFill>
                  <a:srgbClr val="00FFFF"/>
                </a:solidFill>
                <a:latin typeface="+mj-lt"/>
                <a:ea typeface="宋体" panose="02010600030101010101" pitchFamily="2" charset="-122"/>
                <a:cs typeface="+mj-cs"/>
              </a:rPr>
              <a:t>接口及其</a:t>
            </a:r>
            <a:r>
              <a:rPr kumimoji="0" lang="zh-CN" altLang="en-US" sz="3200" b="1" i="0" u="none" strike="noStrike" kern="0" cap="none" spc="0" normalizeH="0" baseline="0" noProof="0" dirty="0">
                <a:ln>
                  <a:noFill/>
                </a:ln>
                <a:solidFill>
                  <a:srgbClr val="00FFFF"/>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00FFFF"/>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pPr>
              <a:defRPr/>
            </a:pPr>
            <a:fld id="{C193F2B7-C853-4F60-985F-9C91576FBC2A}" type="slidenum">
              <a:rPr lang="en-US" altLang="zh-CN" smtClean="0"/>
            </a:fld>
            <a:endParaRPr lang="en-US" altLang="zh-CN"/>
          </a:p>
        </p:txBody>
      </p:sp>
      <p:sp>
        <p:nvSpPr>
          <p:cNvPr id="7" name="Rectangle 3"/>
          <p:cNvSpPr txBox="1">
            <a:spLocks noChangeArrowheads="1"/>
          </p:cNvSpPr>
          <p:nvPr/>
        </p:nvSpPr>
        <p:spPr bwMode="auto">
          <a:xfrm>
            <a:off x="6215074" y="5643578"/>
            <a:ext cx="1500198"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kern="0" dirty="0">
                <a:latin typeface="宋体" panose="02010600030101010101" pitchFamily="2" charset="-122"/>
                <a:ea typeface="宋体" panose="02010600030101010101" pitchFamily="2" charset="-122"/>
              </a:rPr>
              <a:t>使用</a:t>
            </a:r>
            <a:r>
              <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依赖性</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8" name="圆角矩形标注 7"/>
          <p:cNvSpPr/>
          <p:nvPr/>
        </p:nvSpPr>
        <p:spPr>
          <a:xfrm>
            <a:off x="642910" y="5143512"/>
            <a:ext cx="2000264" cy="612648"/>
          </a:xfrm>
          <a:prstGeom prst="wedgeRoundRectCallout">
            <a:avLst>
              <a:gd name="adj1" fmla="val -2651"/>
              <a:gd name="adj2" fmla="val -195302"/>
              <a:gd name="adj3" fmla="val 16667"/>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宋体" panose="02010600030101010101" pitchFamily="2" charset="-122"/>
                <a:ea typeface="宋体" panose="02010600030101010101" pitchFamily="2" charset="-122"/>
              </a:rPr>
              <a:t>依赖倒转原则</a:t>
            </a:r>
            <a:endParaRPr lang="zh-CN" altLang="en-US" b="1" dirty="0">
              <a:solidFill>
                <a:srgbClr val="C00000"/>
              </a:solidFill>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395288" y="1357298"/>
            <a:ext cx="8353425" cy="5404556"/>
          </a:xfrm>
          <a:prstGeom prst="rect">
            <a:avLst/>
          </a:prstGeom>
          <a:noFill/>
          <a:ln w="9525">
            <a:noFill/>
            <a:miter lim="800000"/>
          </a:ln>
        </p:spPr>
        <p:txBody>
          <a:bodyPr>
            <a:spAutoFit/>
          </a:bodyPr>
          <a:lstStyle/>
          <a:p>
            <a:pPr>
              <a:lnSpc>
                <a:spcPct val="110000"/>
              </a:lnSpc>
              <a:spcBef>
                <a:spcPct val="20000"/>
              </a:spcBef>
            </a:pPr>
            <a:r>
              <a:rPr kumimoji="1" lang="zh-CN" altLang="en-US" sz="2800" b="1" dirty="0">
                <a:solidFill>
                  <a:srgbClr val="C00000"/>
                </a:solidFill>
                <a:latin typeface="宋体" panose="02010600030101010101" pitchFamily="2" charset="-122"/>
                <a:ea typeface="宋体" panose="02010600030101010101" pitchFamily="2" charset="-122"/>
              </a:rPr>
              <a:t>（</a:t>
            </a:r>
            <a:r>
              <a:rPr kumimoji="1" lang="en-US" altLang="zh-CN" sz="2800" b="1" dirty="0">
                <a:solidFill>
                  <a:srgbClr val="C00000"/>
                </a:solidFill>
                <a:latin typeface="宋体" panose="02010600030101010101" pitchFamily="2" charset="-122"/>
                <a:ea typeface="宋体" panose="02010600030101010101" pitchFamily="2" charset="-122"/>
              </a:rPr>
              <a:t>1</a:t>
            </a:r>
            <a:r>
              <a:rPr kumimoji="1" lang="zh-CN" altLang="en-US" sz="2800" b="1" dirty="0">
                <a:solidFill>
                  <a:srgbClr val="C00000"/>
                </a:solidFill>
                <a:latin typeface="宋体" panose="02010600030101010101" pitchFamily="2" charset="-122"/>
                <a:ea typeface="宋体" panose="02010600030101010101" pitchFamily="2" charset="-122"/>
              </a:rPr>
              <a:t>）</a:t>
            </a:r>
            <a:r>
              <a:rPr kumimoji="1" lang="en-US" altLang="zh-CN" sz="2800" b="1" dirty="0">
                <a:solidFill>
                  <a:srgbClr val="C00000"/>
                </a:solidFill>
                <a:latin typeface="宋体" panose="02010600030101010101" pitchFamily="2" charset="-122"/>
                <a:ea typeface="宋体" panose="02010600030101010101" pitchFamily="2" charset="-122"/>
              </a:rPr>
              <a:t> </a:t>
            </a:r>
            <a:r>
              <a:rPr kumimoji="1" lang="zh-CN" altLang="en-US" sz="2800" b="1" dirty="0">
                <a:solidFill>
                  <a:srgbClr val="C00000"/>
                </a:solidFill>
                <a:latin typeface="宋体" panose="02010600030101010101" pitchFamily="2" charset="-122"/>
                <a:ea typeface="宋体" panose="02010600030101010101" pitchFamily="2" charset="-122"/>
              </a:rPr>
              <a:t>包</a:t>
            </a:r>
            <a:endParaRPr kumimoji="1" lang="zh-CN" altLang="en-US" sz="2800" b="1" dirty="0">
              <a:solidFill>
                <a:srgbClr val="C00000"/>
              </a:solidFill>
              <a:latin typeface="宋体" panose="02010600030101010101" pitchFamily="2" charset="-122"/>
              <a:ea typeface="宋体" panose="02010600030101010101" pitchFamily="2" charset="-122"/>
            </a:endParaRPr>
          </a:p>
          <a:p>
            <a:pPr marL="273050" indent="-273050">
              <a:lnSpc>
                <a:spcPct val="110000"/>
              </a:lnSpc>
              <a:spcBef>
                <a:spcPct val="20000"/>
              </a:spcBef>
              <a:buFont typeface="Arial" panose="020B0604020202020204" pitchFamily="34" charset="0"/>
              <a:buChar char="•"/>
            </a:pPr>
            <a:r>
              <a:rPr kumimoji="1" lang="zh-CN" altLang="en-US" sz="2400" b="1" dirty="0">
                <a:solidFill>
                  <a:srgbClr val="CC0000"/>
                </a:solidFill>
                <a:latin typeface="宋体" panose="02010600030101010101" pitchFamily="2" charset="-122"/>
                <a:ea typeface="宋体" panose="02010600030101010101" pitchFamily="2" charset="-122"/>
              </a:rPr>
              <a:t>包</a:t>
            </a: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package</a:t>
            </a:r>
            <a:r>
              <a:rPr kumimoji="1" lang="zh-CN" altLang="en-US" sz="2400" dirty="0">
                <a:latin typeface="宋体" panose="02010600030101010101" pitchFamily="2" charset="-122"/>
                <a:ea typeface="宋体" panose="02010600030101010101" pitchFamily="2" charset="-122"/>
              </a:rPr>
              <a:t>）又可称为</a:t>
            </a:r>
            <a:r>
              <a:rPr kumimoji="1" lang="zh-CN" altLang="en-US" sz="2400" b="1" dirty="0">
                <a:solidFill>
                  <a:srgbClr val="3366FF"/>
                </a:solidFill>
                <a:latin typeface="宋体" panose="02010600030101010101" pitchFamily="2" charset="-122"/>
                <a:ea typeface="宋体" panose="02010600030101010101" pitchFamily="2" charset="-122"/>
              </a:rPr>
              <a:t>层</a:t>
            </a:r>
            <a:r>
              <a:rPr kumimoji="1" lang="zh-CN" altLang="en-US" sz="2400" dirty="0">
                <a:latin typeface="宋体" panose="02010600030101010101" pitchFamily="2" charset="-122"/>
                <a:ea typeface="宋体" panose="02010600030101010101" pitchFamily="2" charset="-122"/>
              </a:rPr>
              <a:t>或</a:t>
            </a:r>
            <a:r>
              <a:rPr kumimoji="1" lang="zh-CN" altLang="en-US" sz="2400" b="1" dirty="0">
                <a:solidFill>
                  <a:srgbClr val="3366FF"/>
                </a:solidFill>
                <a:latin typeface="宋体" panose="02010600030101010101" pitchFamily="2" charset="-122"/>
                <a:ea typeface="宋体" panose="02010600030101010101" pitchFamily="2" charset="-122"/>
              </a:rPr>
              <a:t>子系统</a:t>
            </a:r>
            <a:r>
              <a:rPr kumimoji="1" lang="zh-CN" altLang="en-US" sz="2400" b="1" dirty="0">
                <a:latin typeface="宋体" panose="02010600030101010101" pitchFamily="2" charset="-122"/>
                <a:ea typeface="宋体" panose="02010600030101010101" pitchFamily="2" charset="-122"/>
              </a:rPr>
              <a:t>，</a:t>
            </a:r>
            <a:r>
              <a:rPr kumimoji="1" lang="zh-CN" altLang="en-US" sz="2400" b="1" dirty="0">
                <a:solidFill>
                  <a:srgbClr val="3366FF"/>
                </a:solidFill>
                <a:latin typeface="宋体" panose="02010600030101010101" pitchFamily="2" charset="-122"/>
                <a:ea typeface="宋体" panose="02010600030101010101" pitchFamily="2" charset="-122"/>
              </a:rPr>
              <a:t>是表示组织类的一种方式，用于划分应用程序的</a:t>
            </a:r>
            <a:r>
              <a:rPr kumimoji="1" lang="zh-CN" altLang="en-US" sz="2400" b="1" dirty="0">
                <a:solidFill>
                  <a:srgbClr val="FF0000"/>
                </a:solidFill>
                <a:latin typeface="宋体" panose="02010600030101010101" pitchFamily="2" charset="-122"/>
                <a:ea typeface="宋体" panose="02010600030101010101" pitchFamily="2" charset="-122"/>
              </a:rPr>
              <a:t>逻辑模型</a:t>
            </a:r>
            <a:r>
              <a:rPr kumimoji="1" lang="zh-CN" altLang="en-US" sz="2400" b="1" dirty="0">
                <a:latin typeface="宋体" panose="02010600030101010101" pitchFamily="2" charset="-122"/>
                <a:ea typeface="宋体" panose="02010600030101010101" pitchFamily="2" charset="-122"/>
              </a:rPr>
              <a:t>。</a:t>
            </a:r>
            <a:endParaRPr kumimoji="1" lang="en-US" altLang="zh-CN" sz="2400" b="1" dirty="0">
              <a:latin typeface="宋体" panose="02010600030101010101" pitchFamily="2" charset="-122"/>
              <a:ea typeface="宋体" panose="02010600030101010101" pitchFamily="2" charset="-122"/>
            </a:endParaRPr>
          </a:p>
          <a:p>
            <a:pPr marL="273050" indent="-273050">
              <a:lnSpc>
                <a:spcPct val="110000"/>
              </a:lnSpc>
              <a:spcBef>
                <a:spcPct val="20000"/>
              </a:spcBef>
              <a:buFont typeface="Arial" panose="020B0604020202020204" pitchFamily="34" charset="0"/>
              <a:buChar char="•"/>
            </a:pPr>
            <a:r>
              <a:rPr kumimoji="1" lang="zh-CN" altLang="en-US" sz="2400" b="1" dirty="0">
                <a:solidFill>
                  <a:srgbClr val="C00000"/>
                </a:solidFill>
                <a:latin typeface="宋体" panose="02010600030101010101" pitchFamily="2" charset="-122"/>
                <a:ea typeface="宋体" panose="02010600030101010101" pitchFamily="2" charset="-122"/>
              </a:rPr>
              <a:t>包</a:t>
            </a:r>
            <a:r>
              <a:rPr kumimoji="1" lang="zh-CN" altLang="en-US" sz="2400" dirty="0">
                <a:latin typeface="宋体" panose="02010600030101010101" pitchFamily="2" charset="-122"/>
                <a:ea typeface="宋体" panose="02010600030101010101" pitchFamily="2" charset="-122"/>
              </a:rPr>
              <a:t>是高度相关的类的聚合，这些类本身是内聚的，但相对于其他聚合来说又是松散耦合的。</a:t>
            </a:r>
            <a:endParaRPr kumimoji="1" lang="zh-CN" altLang="en-US" sz="2400" dirty="0">
              <a:latin typeface="宋体" panose="02010600030101010101" pitchFamily="2" charset="-122"/>
              <a:ea typeface="宋体" panose="02010600030101010101" pitchFamily="2" charset="-122"/>
            </a:endParaRPr>
          </a:p>
          <a:p>
            <a:pPr marL="273050" indent="-273050">
              <a:lnSpc>
                <a:spcPct val="110000"/>
              </a:lnSpc>
              <a:spcBef>
                <a:spcPct val="20000"/>
              </a:spcBef>
              <a:buFont typeface="Arial" panose="020B0604020202020204" pitchFamily="34" charset="0"/>
              <a:buChar char="•"/>
            </a:pPr>
            <a:r>
              <a:rPr kumimoji="1" lang="zh-CN" altLang="en-US" sz="2400" b="1" dirty="0">
                <a:solidFill>
                  <a:srgbClr val="3333CC"/>
                </a:solidFill>
                <a:latin typeface="宋体" panose="02010600030101010101" pitchFamily="2" charset="-122"/>
                <a:ea typeface="宋体" panose="02010600030101010101" pitchFamily="2" charset="-122"/>
              </a:rPr>
              <a:t>包可以嵌套</a:t>
            </a:r>
            <a:r>
              <a:rPr kumimoji="1" lang="zh-CN" altLang="en-US" sz="2400" b="1"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外层包可以直接访问包括在它的嵌套包中的任何类。</a:t>
            </a:r>
            <a:endParaRPr kumimoji="1" lang="en-US" altLang="zh-CN" sz="2400" dirty="0">
              <a:latin typeface="宋体" panose="02010600030101010101" pitchFamily="2" charset="-122"/>
              <a:ea typeface="宋体" panose="02010600030101010101" pitchFamily="2" charset="-122"/>
            </a:endParaRPr>
          </a:p>
          <a:p>
            <a:pPr marL="273050" indent="-273050">
              <a:lnSpc>
                <a:spcPct val="110000"/>
              </a:lnSpc>
              <a:spcBef>
                <a:spcPct val="20000"/>
              </a:spcBef>
              <a:buFont typeface="Arial" panose="020B0604020202020204" pitchFamily="34" charset="0"/>
              <a:buChar char="•"/>
            </a:pPr>
            <a:r>
              <a:rPr kumimoji="1" lang="zh-CN" altLang="en-US" sz="2400" b="1" dirty="0">
                <a:solidFill>
                  <a:srgbClr val="3333CC"/>
                </a:solidFill>
                <a:latin typeface="宋体" panose="02010600030101010101" pitchFamily="2" charset="-122"/>
                <a:ea typeface="宋体" panose="02010600030101010101" pitchFamily="2" charset="-122"/>
              </a:rPr>
              <a:t>包还可以导入其他包</a:t>
            </a:r>
            <a:r>
              <a:rPr kumimoji="1" lang="zh-CN" altLang="en-US" sz="2400" b="1"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例如，在包</a:t>
            </a:r>
            <a:r>
              <a:rPr kumimoji="1" lang="en-US" altLang="zh-CN" sz="2400" dirty="0">
                <a:latin typeface="宋体" panose="02010600030101010101" pitchFamily="2" charset="-122"/>
                <a:ea typeface="宋体" panose="02010600030101010101" pitchFamily="2" charset="-122"/>
              </a:rPr>
              <a:t>A</a:t>
            </a:r>
            <a:r>
              <a:rPr kumimoji="1" lang="zh-CN" altLang="en-US" sz="2400" dirty="0">
                <a:latin typeface="宋体" panose="02010600030101010101" pitchFamily="2" charset="-122"/>
                <a:ea typeface="宋体" panose="02010600030101010101" pitchFamily="2" charset="-122"/>
              </a:rPr>
              <a:t>中导入了包</a:t>
            </a:r>
            <a:r>
              <a:rPr kumimoji="1" lang="en-US" altLang="zh-CN" sz="2400" dirty="0">
                <a:latin typeface="宋体" panose="02010600030101010101" pitchFamily="2" charset="-122"/>
                <a:ea typeface="宋体" panose="02010600030101010101" pitchFamily="2" charset="-122"/>
              </a:rPr>
              <a:t>B</a:t>
            </a:r>
            <a:r>
              <a:rPr kumimoji="1" lang="zh-CN" altLang="en-US" sz="2400" dirty="0">
                <a:latin typeface="宋体" panose="02010600030101010101" pitchFamily="2" charset="-122"/>
                <a:ea typeface="宋体" panose="02010600030101010101" pitchFamily="2" charset="-122"/>
              </a:rPr>
              <a:t>，这意味着包</a:t>
            </a:r>
            <a:r>
              <a:rPr kumimoji="1" lang="en-US" altLang="zh-CN" sz="2400" dirty="0">
                <a:latin typeface="宋体" panose="02010600030101010101" pitchFamily="2" charset="-122"/>
                <a:ea typeface="宋体" panose="02010600030101010101" pitchFamily="2" charset="-122"/>
              </a:rPr>
              <a:t>A</a:t>
            </a:r>
            <a:r>
              <a:rPr kumimoji="1" lang="zh-CN" altLang="en-US" sz="2400" dirty="0">
                <a:latin typeface="宋体" panose="02010600030101010101" pitchFamily="2" charset="-122"/>
                <a:ea typeface="宋体" panose="02010600030101010101" pitchFamily="2" charset="-122"/>
              </a:rPr>
              <a:t>或者包</a:t>
            </a:r>
            <a:r>
              <a:rPr kumimoji="1" lang="en-US" altLang="zh-CN" sz="2400" dirty="0">
                <a:latin typeface="宋体" panose="02010600030101010101" pitchFamily="2" charset="-122"/>
                <a:ea typeface="宋体" panose="02010600030101010101" pitchFamily="2" charset="-122"/>
              </a:rPr>
              <a:t>A</a:t>
            </a:r>
            <a:r>
              <a:rPr kumimoji="1" lang="zh-CN" altLang="en-US" sz="2400" dirty="0">
                <a:latin typeface="宋体" panose="02010600030101010101" pitchFamily="2" charset="-122"/>
                <a:ea typeface="宋体" panose="02010600030101010101" pitchFamily="2" charset="-122"/>
              </a:rPr>
              <a:t>的元素可以引用包</a:t>
            </a:r>
            <a:r>
              <a:rPr kumimoji="1" lang="en-US" altLang="zh-CN" sz="2400" dirty="0">
                <a:latin typeface="宋体" panose="02010600030101010101" pitchFamily="2" charset="-122"/>
                <a:ea typeface="宋体" panose="02010600030101010101" pitchFamily="2" charset="-122"/>
              </a:rPr>
              <a:t>B</a:t>
            </a:r>
            <a:r>
              <a:rPr kumimoji="1" lang="zh-CN" altLang="en-US" sz="2400" dirty="0">
                <a:latin typeface="宋体" panose="02010600030101010101" pitchFamily="2" charset="-122"/>
                <a:ea typeface="宋体" panose="02010600030101010101" pitchFamily="2" charset="-122"/>
              </a:rPr>
              <a:t>或者包</a:t>
            </a:r>
            <a:r>
              <a:rPr kumimoji="1" lang="en-US" altLang="zh-CN" sz="2400" dirty="0">
                <a:latin typeface="宋体" panose="02010600030101010101" pitchFamily="2" charset="-122"/>
                <a:ea typeface="宋体" panose="02010600030101010101" pitchFamily="2" charset="-122"/>
              </a:rPr>
              <a:t>B</a:t>
            </a:r>
            <a:r>
              <a:rPr kumimoji="1" lang="zh-CN" altLang="en-US" sz="2400" dirty="0">
                <a:latin typeface="宋体" panose="02010600030101010101" pitchFamily="2" charset="-122"/>
                <a:ea typeface="宋体" panose="02010600030101010101" pitchFamily="2" charset="-122"/>
              </a:rPr>
              <a:t>的元素。因此，虽然一个类只属于一个包，但是它可以被导入其他包。</a:t>
            </a:r>
            <a:endParaRPr kumimoji="1" lang="en-US" altLang="zh-CN" sz="2400" dirty="0">
              <a:latin typeface="宋体" panose="02010600030101010101" pitchFamily="2" charset="-122"/>
              <a:ea typeface="宋体" panose="02010600030101010101" pitchFamily="2" charset="-122"/>
            </a:endParaRPr>
          </a:p>
          <a:p>
            <a:pPr marL="273050" indent="-273050">
              <a:lnSpc>
                <a:spcPct val="110000"/>
              </a:lnSpc>
              <a:spcBef>
                <a:spcPct val="20000"/>
              </a:spcBef>
              <a:buFont typeface="Arial" panose="020B0604020202020204" pitchFamily="34" charset="0"/>
              <a:buChar char="•"/>
            </a:pPr>
            <a:r>
              <a:rPr kumimoji="1" lang="zh-CN" altLang="en-US" sz="2400" dirty="0">
                <a:latin typeface="宋体" panose="02010600030101010101" pitchFamily="2" charset="-122"/>
                <a:ea typeface="宋体" panose="02010600030101010101" pitchFamily="2" charset="-122"/>
              </a:rPr>
              <a:t>包的导入操作会引入</a:t>
            </a:r>
            <a:r>
              <a:rPr kumimoji="1" lang="zh-CN" altLang="en-US" sz="2400" b="1" dirty="0">
                <a:solidFill>
                  <a:srgbClr val="3366FF"/>
                </a:solidFill>
                <a:latin typeface="宋体" panose="02010600030101010101" pitchFamily="2" charset="-122"/>
                <a:ea typeface="宋体" panose="02010600030101010101" pitchFamily="2" charset="-122"/>
              </a:rPr>
              <a:t>包之间的依赖性</a:t>
            </a:r>
            <a:r>
              <a:rPr kumimoji="1" lang="zh-CN" altLang="en-US" sz="2400" dirty="0">
                <a:latin typeface="宋体" panose="02010600030101010101" pitchFamily="2" charset="-122"/>
                <a:ea typeface="宋体" panose="02010600030101010101" pitchFamily="2" charset="-122"/>
              </a:rPr>
              <a:t>以及</a:t>
            </a:r>
            <a:r>
              <a:rPr kumimoji="1" lang="zh-CN" altLang="en-US" sz="2400" b="1" dirty="0">
                <a:solidFill>
                  <a:srgbClr val="3366FF"/>
                </a:solidFill>
                <a:latin typeface="宋体" panose="02010600030101010101" pitchFamily="2" charset="-122"/>
                <a:ea typeface="宋体" panose="02010600030101010101" pitchFamily="2" charset="-122"/>
              </a:rPr>
              <a:t>它们的元素之间的依赖性</a:t>
            </a:r>
            <a:r>
              <a:rPr kumimoji="1" lang="zh-CN" altLang="en-US" sz="2400" b="1" dirty="0">
                <a:latin typeface="宋体" panose="02010600030101010101" pitchFamily="2" charset="-122"/>
                <a:ea typeface="宋体" panose="02010600030101010101" pitchFamily="2" charset="-122"/>
              </a:rPr>
              <a:t>。 </a:t>
            </a:r>
            <a:endParaRPr kumimoji="1" lang="zh-CN" altLang="en-US" sz="2400" b="1" dirty="0">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chemeClr val="accent2">
                    <a:lumMod val="20000"/>
                    <a:lumOff val="80000"/>
                  </a:schemeClr>
                </a:solidFill>
                <a:latin typeface="+mj-lt"/>
                <a:ea typeface="宋体" panose="02010600030101010101" pitchFamily="2" charset="-122"/>
                <a:cs typeface="+mj-cs"/>
              </a:rPr>
              <a:t>---</a:t>
            </a:r>
            <a:r>
              <a:rPr lang="zh-CN" altLang="en-US" sz="3200" b="1" kern="0" dirty="0">
                <a:solidFill>
                  <a:schemeClr val="accent2">
                    <a:lumMod val="20000"/>
                    <a:lumOff val="80000"/>
                  </a:schemeClr>
                </a:solidFill>
                <a:latin typeface="+mj-lt"/>
                <a:ea typeface="宋体" panose="02010600030101010101" pitchFamily="2" charset="-122"/>
                <a:cs typeface="+mj-cs"/>
              </a:rPr>
              <a:t>包及其</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285721" y="1428736"/>
            <a:ext cx="8358245" cy="1571636"/>
          </a:xfrm>
        </p:spPr>
        <p:txBody>
          <a:bodyPr/>
          <a:lstStyle/>
          <a:p>
            <a:pPr marL="0" indent="0" algn="just" eaLnBrk="1" hangingPunct="1">
              <a:lnSpc>
                <a:spcPct val="120000"/>
              </a:lnSpc>
              <a:buNone/>
            </a:pPr>
            <a:r>
              <a:rPr lang="en-US" altLang="zh-CN" sz="2400" b="1" dirty="0">
                <a:solidFill>
                  <a:srgbClr val="C00000"/>
                </a:solidFill>
                <a:ea typeface="楷体_GB2312" pitchFamily="49" charset="-122"/>
              </a:rPr>
              <a:t>UML</a:t>
            </a:r>
            <a:r>
              <a:rPr lang="zh-CN" altLang="en-US" sz="2400" b="1" dirty="0">
                <a:solidFill>
                  <a:srgbClr val="C00000"/>
                </a:solidFill>
                <a:ea typeface="楷体_GB2312" pitchFamily="49" charset="-122"/>
              </a:rPr>
              <a:t>表示的包</a:t>
            </a:r>
            <a:endParaRPr lang="en-US" altLang="zh-CN" sz="2400" b="1" dirty="0">
              <a:solidFill>
                <a:srgbClr val="C00000"/>
              </a:solidFill>
              <a:ea typeface="楷体_GB2312" pitchFamily="49" charset="-122"/>
            </a:endParaRPr>
          </a:p>
          <a:p>
            <a:pPr marL="0" indent="0" algn="just" eaLnBrk="1" hangingPunct="1">
              <a:lnSpc>
                <a:spcPct val="120000"/>
              </a:lnSpc>
              <a:buNone/>
            </a:pPr>
            <a:r>
              <a:rPr lang="zh-CN" altLang="en-US" sz="2400" dirty="0">
                <a:ea typeface="楷体_GB2312" pitchFamily="49" charset="-122"/>
              </a:rPr>
              <a:t>       一个包可以不暴露任何成员，</a:t>
            </a:r>
            <a:r>
              <a:rPr lang="en-US" altLang="zh-CN" sz="2400" dirty="0">
                <a:ea typeface="楷体_GB2312" pitchFamily="49" charset="-122"/>
              </a:rPr>
              <a:t> </a:t>
            </a:r>
            <a:r>
              <a:rPr lang="zh-CN" altLang="en-US" sz="2400" dirty="0">
                <a:ea typeface="楷体_GB2312" pitchFamily="49" charset="-122"/>
              </a:rPr>
              <a:t>可以明确标明它所包含的成员，</a:t>
            </a:r>
            <a:r>
              <a:rPr lang="en-US" altLang="zh-CN" sz="2400" dirty="0">
                <a:ea typeface="楷体_GB2312" pitchFamily="49" charset="-122"/>
              </a:rPr>
              <a:t> </a:t>
            </a:r>
            <a:r>
              <a:rPr lang="zh-CN" altLang="en-US" sz="2400" dirty="0">
                <a:ea typeface="楷体_GB2312" pitchFamily="49" charset="-122"/>
              </a:rPr>
              <a:t>或者用符号“</a:t>
            </a:r>
            <a:r>
              <a:rPr lang="zh-CN" altLang="en-US" sz="2400" dirty="0">
                <a:ea typeface="楷体_GB2312" pitchFamily="49" charset="-122"/>
                <a:sym typeface="Symbol" panose="05050102010706020507" pitchFamily="18" charset="2"/>
              </a:rPr>
              <a:t></a:t>
            </a:r>
            <a:r>
              <a:rPr lang="zh-CN" altLang="en-US" sz="2400" dirty="0">
                <a:ea typeface="楷体_GB2312" pitchFamily="49" charset="-122"/>
              </a:rPr>
              <a:t>”来表示。</a:t>
            </a:r>
            <a:endParaRPr lang="zh-CN" altLang="en-US" sz="2400" dirty="0">
              <a:ea typeface="楷体_GB2312" pitchFamily="49" charset="-122"/>
            </a:endParaRPr>
          </a:p>
          <a:p>
            <a:pPr algn="just" eaLnBrk="1" hangingPunct="1">
              <a:lnSpc>
                <a:spcPct val="120000"/>
              </a:lnSpc>
              <a:buFontTx/>
              <a:buNone/>
            </a:pPr>
            <a:endParaRPr lang="zh-CN" altLang="en-US" sz="2400" dirty="0">
              <a:ea typeface="楷体_GB2312" pitchFamily="49" charset="-122"/>
            </a:endParaRPr>
          </a:p>
        </p:txBody>
      </p:sp>
      <p:pic>
        <p:nvPicPr>
          <p:cNvPr id="26628" name="Picture 8"/>
          <p:cNvPicPr>
            <a:picLocks noChangeAspect="1" noChangeArrowheads="1"/>
          </p:cNvPicPr>
          <p:nvPr/>
        </p:nvPicPr>
        <p:blipFill>
          <a:blip r:embed="rId1"/>
          <a:srcRect/>
          <a:stretch>
            <a:fillRect/>
          </a:stretch>
        </p:blipFill>
        <p:spPr bwMode="auto">
          <a:xfrm>
            <a:off x="3857620" y="2857496"/>
            <a:ext cx="5184775" cy="3170238"/>
          </a:xfrm>
          <a:prstGeom prst="rect">
            <a:avLst/>
          </a:prstGeom>
          <a:noFill/>
          <a:ln w="9525">
            <a:noFill/>
            <a:miter lim="800000"/>
            <a:headEnd/>
            <a:tailEnd/>
          </a:ln>
        </p:spPr>
      </p:pic>
      <p:sp>
        <p:nvSpPr>
          <p:cNvPr id="6"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chemeClr val="accent2">
                    <a:lumMod val="20000"/>
                    <a:lumOff val="80000"/>
                  </a:schemeClr>
                </a:solidFill>
                <a:latin typeface="+mj-lt"/>
                <a:ea typeface="宋体" panose="02010600030101010101" pitchFamily="2" charset="-122"/>
                <a:cs typeface="+mj-cs"/>
              </a:rPr>
              <a:t>---</a:t>
            </a:r>
            <a:r>
              <a:rPr lang="zh-CN" altLang="en-US" sz="3200" b="1" kern="0" dirty="0">
                <a:solidFill>
                  <a:schemeClr val="accent2">
                    <a:lumMod val="20000"/>
                    <a:lumOff val="80000"/>
                  </a:schemeClr>
                </a:solidFill>
                <a:latin typeface="+mj-lt"/>
                <a:ea typeface="宋体" panose="02010600030101010101" pitchFamily="2" charset="-122"/>
                <a:cs typeface="+mj-cs"/>
              </a:rPr>
              <a:t>包及其</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3"/>
          <p:cNvSpPr txBox="1">
            <a:spLocks noChangeArrowheads="1"/>
          </p:cNvSpPr>
          <p:nvPr/>
        </p:nvSpPr>
        <p:spPr bwMode="auto">
          <a:xfrm>
            <a:off x="357159" y="3357562"/>
            <a:ext cx="3214710" cy="2714644"/>
          </a:xfrm>
          <a:prstGeom prst="rect">
            <a:avLst/>
          </a:prstGeom>
          <a:solidFill>
            <a:schemeClr val="accent2">
              <a:lumMod val="20000"/>
              <a:lumOff val="80000"/>
              <a:alpha val="45000"/>
            </a:schemeClr>
          </a:solidFill>
          <a:ln w="9525">
            <a:noFill/>
            <a:miter lim="800000"/>
          </a:ln>
        </p:spPr>
        <p:txBody>
          <a:bodyPr vert="horz" wrap="square" lIns="91440" tIns="45720" rIns="91440" bIns="45720" numCol="1" anchor="t" anchorCtr="0" compatLnSpc="1"/>
          <a:lstStyle/>
          <a:p>
            <a:pPr marL="342900" marR="0" lvl="0" indent="-342900" algn="just" defTabSz="914400" rtl="0" eaLnBrk="1" fontAlgn="base" latinLnBrk="0" hangingPunct="1">
              <a:lnSpc>
                <a:spcPct val="120000"/>
              </a:lnSpc>
              <a:spcBef>
                <a:spcPct val="20000"/>
              </a:spcBef>
              <a:spcAft>
                <a:spcPct val="0"/>
              </a:spcAft>
              <a:buClrTx/>
              <a:buSzTx/>
              <a:buFontTx/>
              <a:buNone/>
              <a:defRPr/>
            </a:pPr>
            <a:r>
              <a:rPr kumimoji="0" lang="zh-CN" altLang="en-US" sz="2800" b="1" i="0" u="none" strike="noStrike" kern="0" cap="none" spc="0" normalizeH="0" baseline="0" noProof="0" dirty="0">
                <a:ln>
                  <a:noFill/>
                </a:ln>
                <a:solidFill>
                  <a:srgbClr val="C00000"/>
                </a:solidFill>
                <a:effectLst/>
                <a:uLnTx/>
                <a:uFillTx/>
                <a:latin typeface="+mn-lt"/>
                <a:ea typeface="楷体_GB2312" pitchFamily="49" charset="-122"/>
                <a:cs typeface="+mn-cs"/>
              </a:rPr>
              <a:t>图中：</a:t>
            </a:r>
            <a:endParaRPr kumimoji="0" lang="en-US" altLang="zh-CN" sz="2800" b="1" i="0" u="none" strike="noStrike" kern="0" cap="none" spc="0" normalizeH="0" baseline="0" noProof="0" dirty="0">
              <a:ln>
                <a:noFill/>
              </a:ln>
              <a:solidFill>
                <a:srgbClr val="C00000"/>
              </a:solidFill>
              <a:effectLst/>
              <a:uLnTx/>
              <a:uFillTx/>
              <a:latin typeface="+mn-lt"/>
              <a:ea typeface="楷体_GB2312" pitchFamily="49" charset="-122"/>
              <a:cs typeface="+mn-cs"/>
            </a:endParaRPr>
          </a:p>
          <a:p>
            <a:pPr marL="342900" marR="0" lvl="0" indent="-260350" algn="just" defTabSz="914400" rtl="0" eaLnBrk="1" fontAlgn="base" latinLnBrk="0" hangingPunct="1">
              <a:lnSpc>
                <a:spcPct val="12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包 </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B</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拥有类 </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X</a:t>
            </a:r>
            <a:endPar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342900" marR="0" lvl="0" indent="-260350" algn="just" defTabSz="914400" rtl="0" eaLnBrk="1" fontAlgn="base" latinLnBrk="0" hangingPunct="1">
              <a:lnSpc>
                <a:spcPct val="12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包</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C</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拥有包 </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D</a:t>
            </a:r>
            <a:endPar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342900" marR="0" lvl="0" indent="-260350" algn="just" defTabSz="914400" rtl="0" eaLnBrk="1" fontAlgn="base" latinLnBrk="0" hangingPunct="1">
              <a:lnSpc>
                <a:spcPct val="12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包</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E</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拥有包 </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F</a:t>
            </a:r>
            <a:endPar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342900" marR="0" lvl="0" indent="-260350" algn="just" defTabSz="914400" rtl="0" eaLnBrk="1" fontAlgn="base" latinLnBrk="0" hangingPunct="1">
              <a:lnSpc>
                <a:spcPct val="12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包 </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F</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拥有类</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Y</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和类</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Z</a:t>
            </a:r>
            <a:endPar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endParaRPr>
          </a:p>
        </p:txBody>
      </p:sp>
      <p:sp>
        <p:nvSpPr>
          <p:cNvPr id="9" name="Rectangle 3"/>
          <p:cNvSpPr txBox="1">
            <a:spLocks noChangeArrowheads="1"/>
          </p:cNvSpPr>
          <p:nvPr/>
        </p:nvSpPr>
        <p:spPr bwMode="auto">
          <a:xfrm>
            <a:off x="5786446" y="6000768"/>
            <a:ext cx="1928826"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kern="0" dirty="0">
                <a:latin typeface="宋体" panose="02010600030101010101" pitchFamily="2" charset="-122"/>
                <a:ea typeface="宋体" panose="02010600030101010101" pitchFamily="2" charset="-122"/>
              </a:rPr>
              <a:t>包的图形符号</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random/>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xfrm>
            <a:off x="428596" y="1357298"/>
            <a:ext cx="8358246" cy="1500197"/>
          </a:xfrm>
        </p:spPr>
        <p:txBody>
          <a:bodyPr/>
          <a:lstStyle/>
          <a:p>
            <a:pPr eaLnBrk="1" hangingPunct="1">
              <a:lnSpc>
                <a:spcPct val="120000"/>
              </a:lnSpc>
              <a:buFontTx/>
              <a:buNone/>
            </a:pPr>
            <a:r>
              <a:rPr lang="en-US" altLang="zh-CN" sz="2800" dirty="0">
                <a:ea typeface="楷体_GB2312" pitchFamily="49" charset="-122"/>
              </a:rPr>
              <a:t>   </a:t>
            </a:r>
            <a:r>
              <a:rPr lang="zh-CN" altLang="en-US" sz="2800" dirty="0">
                <a:ea typeface="楷体_GB2312" pitchFamily="49" charset="-122"/>
              </a:rPr>
              <a:t>如果包</a:t>
            </a:r>
            <a:r>
              <a:rPr lang="en-US" altLang="zh-CN" sz="2800" dirty="0">
                <a:ea typeface="楷体_GB2312" pitchFamily="49" charset="-122"/>
              </a:rPr>
              <a:t>A</a:t>
            </a:r>
            <a:r>
              <a:rPr lang="zh-CN" altLang="en-US" sz="2800" dirty="0">
                <a:ea typeface="楷体_GB2312" pitchFamily="49" charset="-122"/>
              </a:rPr>
              <a:t>的一些成员在某种程度上引用了包</a:t>
            </a:r>
            <a:r>
              <a:rPr lang="en-US" altLang="zh-CN" sz="2800" dirty="0">
                <a:ea typeface="楷体_GB2312" pitchFamily="49" charset="-122"/>
              </a:rPr>
              <a:t>B</a:t>
            </a:r>
            <a:r>
              <a:rPr lang="zh-CN" altLang="en-US" sz="2800" dirty="0">
                <a:ea typeface="楷体_GB2312" pitchFamily="49" charset="-122"/>
              </a:rPr>
              <a:t>的某些成员（包</a:t>
            </a:r>
            <a:r>
              <a:rPr lang="en-US" altLang="zh-CN" sz="2800" dirty="0">
                <a:ea typeface="楷体_GB2312" pitchFamily="49" charset="-122"/>
              </a:rPr>
              <a:t>A</a:t>
            </a:r>
            <a:r>
              <a:rPr lang="zh-CN" altLang="en-US" sz="2800" dirty="0">
                <a:ea typeface="楷体_GB2312" pitchFamily="49" charset="-122"/>
              </a:rPr>
              <a:t>导入了包</a:t>
            </a:r>
            <a:r>
              <a:rPr lang="en-US" altLang="zh-CN" sz="2800" dirty="0">
                <a:ea typeface="楷体_GB2312" pitchFamily="49" charset="-122"/>
              </a:rPr>
              <a:t>B</a:t>
            </a:r>
            <a:r>
              <a:rPr lang="zh-CN" altLang="en-US" sz="2800" dirty="0">
                <a:ea typeface="楷体_GB2312" pitchFamily="49" charset="-122"/>
              </a:rPr>
              <a:t>的一些成员），这隐含着</a:t>
            </a:r>
            <a:r>
              <a:rPr lang="zh-CN" altLang="en-US" sz="2800" b="1" dirty="0">
                <a:solidFill>
                  <a:srgbClr val="CC0000"/>
                </a:solidFill>
                <a:ea typeface="楷体_GB2312" pitchFamily="49" charset="-122"/>
              </a:rPr>
              <a:t>双重含义，有依赖性</a:t>
            </a:r>
            <a:r>
              <a:rPr lang="zh-CN" altLang="en-US" sz="2800" dirty="0">
                <a:ea typeface="楷体_GB2312" pitchFamily="49" charset="-122"/>
              </a:rPr>
              <a:t>。</a:t>
            </a:r>
            <a:endParaRPr lang="zh-CN" altLang="en-US" sz="2800" dirty="0">
              <a:ea typeface="楷体_GB2312" pitchFamily="49"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chemeClr val="accent2">
                    <a:lumMod val="20000"/>
                    <a:lumOff val="80000"/>
                  </a:schemeClr>
                </a:solidFill>
                <a:latin typeface="+mj-lt"/>
                <a:ea typeface="宋体" panose="02010600030101010101" pitchFamily="2" charset="-122"/>
                <a:cs typeface="+mj-cs"/>
              </a:rPr>
              <a:t>---</a:t>
            </a:r>
            <a:r>
              <a:rPr lang="zh-CN" altLang="en-US" sz="3200" b="1" kern="0" dirty="0">
                <a:solidFill>
                  <a:schemeClr val="accent2">
                    <a:lumMod val="20000"/>
                    <a:lumOff val="80000"/>
                  </a:schemeClr>
                </a:solidFill>
                <a:latin typeface="+mj-lt"/>
                <a:ea typeface="宋体" panose="02010600030101010101" pitchFamily="2" charset="-122"/>
                <a:cs typeface="+mj-cs"/>
              </a:rPr>
              <a:t>包及其</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8"/>
          <p:cNvPicPr>
            <a:picLocks noChangeAspect="1" noChangeArrowheads="1"/>
          </p:cNvPicPr>
          <p:nvPr/>
        </p:nvPicPr>
        <p:blipFill>
          <a:blip r:embed="rId1"/>
          <a:srcRect/>
          <a:stretch>
            <a:fillRect/>
          </a:stretch>
        </p:blipFill>
        <p:spPr bwMode="auto">
          <a:xfrm>
            <a:off x="3857620" y="2857496"/>
            <a:ext cx="5184775" cy="3170238"/>
          </a:xfrm>
          <a:prstGeom prst="rect">
            <a:avLst/>
          </a:prstGeom>
          <a:noFill/>
          <a:ln w="9525">
            <a:noFill/>
            <a:miter lim="800000"/>
            <a:headEnd/>
            <a:tailEnd/>
          </a:ln>
        </p:spPr>
      </p:pic>
      <p:sp>
        <p:nvSpPr>
          <p:cNvPr id="8" name="Rectangle 3"/>
          <p:cNvSpPr txBox="1">
            <a:spLocks noChangeArrowheads="1"/>
          </p:cNvSpPr>
          <p:nvPr/>
        </p:nvSpPr>
        <p:spPr bwMode="auto">
          <a:xfrm>
            <a:off x="5786446" y="6000768"/>
            <a:ext cx="1928826"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kern="0" dirty="0">
                <a:latin typeface="宋体" panose="02010600030101010101" pitchFamily="2" charset="-122"/>
                <a:ea typeface="宋体" panose="02010600030101010101" pitchFamily="2" charset="-122"/>
              </a:rPr>
              <a:t>包的图形符号</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9" name="Rectangle 3"/>
          <p:cNvSpPr txBox="1">
            <a:spLocks noChangeArrowheads="1"/>
          </p:cNvSpPr>
          <p:nvPr/>
        </p:nvSpPr>
        <p:spPr bwMode="auto">
          <a:xfrm>
            <a:off x="285720" y="3143248"/>
            <a:ext cx="3214710" cy="3071834"/>
          </a:xfrm>
          <a:prstGeom prst="rect">
            <a:avLst/>
          </a:prstGeom>
          <a:solidFill>
            <a:schemeClr val="accent2">
              <a:lumMod val="20000"/>
              <a:lumOff val="80000"/>
              <a:alpha val="36000"/>
            </a:schemeClr>
          </a:solid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Tx/>
              <a:buSzTx/>
              <a:buFontTx/>
              <a:buBlip>
                <a:blip r:embed="rId2"/>
              </a:buBlip>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包</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B</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的变化可能会影响包</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A</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，通常需要对包</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A</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重新进行编译和测试。</a:t>
            </a:r>
            <a:endPar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342900" marR="0" lvl="0" indent="-342900" algn="l" defTabSz="914400" rtl="0" eaLnBrk="1" fontAlgn="base" latinLnBrk="0" hangingPunct="1">
              <a:lnSpc>
                <a:spcPct val="120000"/>
              </a:lnSpc>
              <a:spcBef>
                <a:spcPct val="20000"/>
              </a:spcBef>
              <a:spcAft>
                <a:spcPct val="0"/>
              </a:spcAft>
              <a:buClrTx/>
              <a:buSzTx/>
              <a:buFontTx/>
              <a:buBlip>
                <a:blip r:embed="rId2"/>
              </a:buBlip>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包</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A</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只能和包</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B</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一起使用。</a:t>
            </a:r>
            <a:endPar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endParaRPr>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35843" name="Rectangle 3"/>
          <p:cNvSpPr>
            <a:spLocks noGrp="1" noChangeArrowheads="1"/>
          </p:cNvSpPr>
          <p:nvPr>
            <p:ph type="body" idx="1"/>
          </p:nvPr>
        </p:nvSpPr>
        <p:spPr>
          <a:xfrm>
            <a:off x="457200" y="1482717"/>
            <a:ext cx="8229600" cy="731837"/>
          </a:xfrm>
        </p:spPr>
        <p:txBody>
          <a:bodyPr/>
          <a:lstStyle/>
          <a:p>
            <a:pPr marL="571500" indent="-571500" eaLnBrk="1" hangingPunct="1">
              <a:buFont typeface="+mj-lt"/>
              <a:buAutoNum type="romanUcPeriod" startAt="2"/>
            </a:pPr>
            <a:r>
              <a:rPr lang="zh-CN" altLang="en-US" b="1" dirty="0">
                <a:solidFill>
                  <a:srgbClr val="CC0000"/>
                </a:solidFill>
                <a:ea typeface="宋体" panose="02010600030101010101" pitchFamily="2" charset="-122"/>
              </a:rPr>
              <a:t>软件开发时期</a:t>
            </a:r>
            <a:endParaRPr lang="zh-CN" altLang="en-US" b="1" dirty="0">
              <a:solidFill>
                <a:srgbClr val="CC0000"/>
              </a:solidFill>
              <a:ea typeface="宋体" panose="02010600030101010101" pitchFamily="2" charset="-122"/>
            </a:endParaRPr>
          </a:p>
          <a:p>
            <a:pPr eaLnBrk="1" hangingPunct="1">
              <a:buFontTx/>
              <a:buNone/>
            </a:pP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a:p>
            <a:pPr eaLnBrk="1" hangingPunct="1">
              <a:buFontTx/>
              <a:buNone/>
            </a:pPr>
            <a:endParaRPr lang="zh-CN" altLang="en-US" dirty="0">
              <a:ea typeface="宋体" panose="02010600030101010101" pitchFamily="2" charset="-122"/>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graphicFrame>
        <p:nvGraphicFramePr>
          <p:cNvPr id="8" name="图示 7"/>
          <p:cNvGraphicFramePr/>
          <p:nvPr/>
        </p:nvGraphicFramePr>
        <p:xfrm>
          <a:off x="642910" y="2214554"/>
          <a:ext cx="821537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285720" y="1428736"/>
            <a:ext cx="8229600" cy="1643074"/>
          </a:xfrm>
        </p:spPr>
        <p:txBody>
          <a:bodyPr/>
          <a:lstStyle/>
          <a:p>
            <a:pPr eaLnBrk="1" hangingPunct="1">
              <a:lnSpc>
                <a:spcPct val="120000"/>
              </a:lnSpc>
              <a:buFontTx/>
              <a:buNone/>
            </a:pPr>
            <a:r>
              <a:rPr lang="zh-CN" altLang="en-US" sz="2800" b="1" dirty="0">
                <a:solidFill>
                  <a:srgbClr val="C00000"/>
                </a:solidFill>
                <a:ea typeface="楷体_GB2312" pitchFamily="49" charset="-122"/>
              </a:rPr>
              <a:t>（</a:t>
            </a:r>
            <a:r>
              <a:rPr lang="en-US" altLang="zh-CN" sz="2800" b="1" dirty="0">
                <a:solidFill>
                  <a:srgbClr val="C00000"/>
                </a:solidFill>
                <a:ea typeface="楷体_GB2312" pitchFamily="49" charset="-122"/>
              </a:rPr>
              <a:t>2</a:t>
            </a:r>
            <a:r>
              <a:rPr lang="zh-CN" altLang="en-US" sz="2800" b="1" dirty="0">
                <a:solidFill>
                  <a:srgbClr val="C00000"/>
                </a:solidFill>
                <a:ea typeface="楷体_GB2312" pitchFamily="49" charset="-122"/>
              </a:rPr>
              <a:t>）包依赖性</a:t>
            </a:r>
            <a:endParaRPr lang="zh-CN" altLang="en-US" sz="2800" b="1" dirty="0">
              <a:solidFill>
                <a:srgbClr val="C00000"/>
              </a:solidFill>
              <a:ea typeface="楷体_GB2312" pitchFamily="49" charset="-122"/>
            </a:endParaRPr>
          </a:p>
          <a:p>
            <a:pPr eaLnBrk="1" hangingPunct="1">
              <a:lnSpc>
                <a:spcPct val="120000"/>
              </a:lnSpc>
              <a:spcBef>
                <a:spcPts val="0"/>
              </a:spcBef>
              <a:buFontTx/>
              <a:buNone/>
            </a:pPr>
            <a:r>
              <a:rPr lang="zh-CN" altLang="en-US" dirty="0">
                <a:ea typeface="楷体_GB2312" pitchFamily="49" charset="-122"/>
              </a:rPr>
              <a:t>    </a:t>
            </a:r>
            <a:r>
              <a:rPr lang="zh-CN" altLang="en-US" sz="2400" dirty="0">
                <a:ea typeface="楷体_GB2312" pitchFamily="49" charset="-122"/>
              </a:rPr>
              <a:t>本质上，</a:t>
            </a:r>
            <a:r>
              <a:rPr lang="zh-CN" altLang="en-US" sz="2400" dirty="0">
                <a:solidFill>
                  <a:srgbClr val="3366FF"/>
                </a:solidFill>
                <a:ea typeface="楷体_GB2312" pitchFamily="49" charset="-122"/>
              </a:rPr>
              <a:t>两个包之间的依赖性来自于</a:t>
            </a:r>
            <a:r>
              <a:rPr lang="zh-CN" altLang="en-US" sz="2400" b="1" dirty="0">
                <a:solidFill>
                  <a:srgbClr val="00B050"/>
                </a:solidFill>
                <a:ea typeface="楷体_GB2312" pitchFamily="49" charset="-122"/>
              </a:rPr>
              <a:t>两个包中类之间的依赖性</a:t>
            </a:r>
            <a:r>
              <a:rPr lang="zh-CN" altLang="en-US" sz="2400" dirty="0">
                <a:ea typeface="楷体_GB2312" pitchFamily="49" charset="-122"/>
              </a:rPr>
              <a:t>。</a:t>
            </a:r>
            <a:endParaRPr lang="zh-CN" altLang="en-US" sz="2400" dirty="0">
              <a:ea typeface="楷体_GB2312" pitchFamily="49" charset="-122"/>
            </a:endParaRPr>
          </a:p>
          <a:p>
            <a:pPr eaLnBrk="1" hangingPunct="1"/>
            <a:endParaRPr lang="en-US" altLang="zh-CN" sz="2400" dirty="0">
              <a:ea typeface="宋体" panose="02010600030101010101" pitchFamily="2" charset="-122"/>
            </a:endParaRPr>
          </a:p>
        </p:txBody>
      </p:sp>
      <p:pic>
        <p:nvPicPr>
          <p:cNvPr id="28676" name="Picture 4"/>
          <p:cNvPicPr>
            <a:picLocks noChangeAspect="1" noChangeArrowheads="1"/>
          </p:cNvPicPr>
          <p:nvPr/>
        </p:nvPicPr>
        <p:blipFill>
          <a:blip r:embed="rId1"/>
          <a:srcRect/>
          <a:stretch>
            <a:fillRect/>
          </a:stretch>
        </p:blipFill>
        <p:spPr bwMode="auto">
          <a:xfrm>
            <a:off x="3608412" y="2928934"/>
            <a:ext cx="4464050" cy="2898775"/>
          </a:xfrm>
          <a:prstGeom prst="rect">
            <a:avLst/>
          </a:prstGeom>
          <a:noFill/>
          <a:ln w="9525">
            <a:noFill/>
            <a:miter lim="800000"/>
            <a:headEnd/>
            <a:tailEnd/>
          </a:ln>
        </p:spPr>
      </p:pic>
      <p:sp>
        <p:nvSpPr>
          <p:cNvPr id="6"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chemeClr val="accent2">
                    <a:lumMod val="20000"/>
                    <a:lumOff val="80000"/>
                  </a:schemeClr>
                </a:solidFill>
                <a:latin typeface="+mj-lt"/>
                <a:ea typeface="宋体" panose="02010600030101010101" pitchFamily="2" charset="-122"/>
                <a:cs typeface="+mj-cs"/>
              </a:rPr>
              <a:t>---</a:t>
            </a:r>
            <a:r>
              <a:rPr lang="zh-CN" altLang="en-US" sz="3200" b="1" kern="0" dirty="0">
                <a:solidFill>
                  <a:schemeClr val="accent2">
                    <a:lumMod val="20000"/>
                    <a:lumOff val="80000"/>
                  </a:schemeClr>
                </a:solidFill>
                <a:latin typeface="+mj-lt"/>
                <a:ea typeface="宋体" panose="02010600030101010101" pitchFamily="2" charset="-122"/>
                <a:cs typeface="+mj-cs"/>
              </a:rPr>
              <a:t>包及其</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3"/>
          <p:cNvSpPr txBox="1">
            <a:spLocks noChangeArrowheads="1"/>
          </p:cNvSpPr>
          <p:nvPr/>
        </p:nvSpPr>
        <p:spPr bwMode="auto">
          <a:xfrm>
            <a:off x="357158" y="3429001"/>
            <a:ext cx="3071834" cy="2857520"/>
          </a:xfrm>
          <a:prstGeom prst="rect">
            <a:avLst/>
          </a:prstGeom>
          <a:noFill/>
          <a:ln w="9525">
            <a:noFill/>
            <a:miter lim="800000"/>
          </a:ln>
        </p:spPr>
        <p:txBody>
          <a:bodyPr vert="horz" wrap="square" lIns="91440" tIns="45720" rIns="91440" bIns="45720" numCol="1" anchor="t" anchorCtr="0" compatLnSpc="1"/>
          <a:lstStyle/>
          <a:p>
            <a:pPr marR="0" lvl="0" indent="27305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类之间的</a:t>
            </a:r>
            <a:r>
              <a:rPr kumimoji="0" lang="zh-CN" altLang="en-US" sz="2400" b="0" i="0" u="none" strike="noStrike" kern="0" cap="none" spc="0" normalizeH="0" baseline="0" noProof="0" dirty="0">
                <a:ln>
                  <a:noFill/>
                </a:ln>
                <a:solidFill>
                  <a:srgbClr val="3366FF"/>
                </a:solidFill>
                <a:effectLst/>
                <a:uLnTx/>
                <a:uFillTx/>
                <a:latin typeface="+mn-lt"/>
                <a:ea typeface="楷体_GB2312" pitchFamily="49" charset="-122"/>
                <a:cs typeface="+mn-cs"/>
              </a:rPr>
              <a:t>循环依赖性是个特别棘手的问题，</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但大多数情况下可以通过重新设计避免循环依赖性。</a:t>
            </a:r>
            <a:endPar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Blip>
                <a:blip r:embed="rId2"/>
              </a:buBlip>
              <a:defRPr/>
            </a:pP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9" name="Rectangle 3"/>
          <p:cNvSpPr txBox="1">
            <a:spLocks noChangeArrowheads="1"/>
          </p:cNvSpPr>
          <p:nvPr/>
        </p:nvSpPr>
        <p:spPr bwMode="auto">
          <a:xfrm>
            <a:off x="5000628" y="5857892"/>
            <a:ext cx="2643206"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kern="0" dirty="0">
                <a:latin typeface="宋体" panose="02010600030101010101" pitchFamily="2" charset="-122"/>
                <a:ea typeface="宋体" panose="02010600030101010101" pitchFamily="2" charset="-122"/>
              </a:rPr>
              <a:t>包之间的循环依赖性</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fade/>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ChangeArrowheads="1"/>
          </p:cNvSpPr>
          <p:nvPr/>
        </p:nvSpPr>
        <p:spPr bwMode="auto">
          <a:xfrm>
            <a:off x="611188" y="3933825"/>
            <a:ext cx="8135937" cy="2424133"/>
          </a:xfrm>
          <a:prstGeom prst="rect">
            <a:avLst/>
          </a:prstGeom>
          <a:noFill/>
          <a:ln w="9525">
            <a:noFill/>
            <a:miter lim="800000"/>
          </a:ln>
        </p:spPr>
        <p:txBody>
          <a:bodyPr lIns="92075" tIns="46038" rIns="92075" bIns="46038"/>
          <a:lstStyle/>
          <a:p>
            <a:pPr>
              <a:lnSpc>
                <a:spcPct val="120000"/>
              </a:lnSpc>
              <a:spcBef>
                <a:spcPct val="20000"/>
              </a:spcBef>
            </a:pPr>
            <a:r>
              <a:rPr lang="zh-CN" altLang="en-US" sz="2400" b="1" dirty="0">
                <a:solidFill>
                  <a:srgbClr val="C00000"/>
                </a:solidFill>
                <a:ea typeface="楷体_GB2312" pitchFamily="49" charset="-122"/>
              </a:rPr>
              <a:t>消除循环依赖性：</a:t>
            </a:r>
            <a:endParaRPr lang="en-US" altLang="zh-CN" sz="2400" b="1" dirty="0">
              <a:solidFill>
                <a:srgbClr val="C00000"/>
              </a:solidFill>
              <a:ea typeface="楷体_GB2312" pitchFamily="49" charset="-122"/>
            </a:endParaRPr>
          </a:p>
          <a:p>
            <a:pPr indent="628650">
              <a:lnSpc>
                <a:spcPct val="120000"/>
              </a:lnSpc>
              <a:spcBef>
                <a:spcPct val="20000"/>
              </a:spcBef>
            </a:pPr>
            <a:r>
              <a:rPr lang="zh-CN" altLang="en-US" sz="2400" b="1" dirty="0">
                <a:ea typeface="楷体_GB2312" pitchFamily="49" charset="-122"/>
              </a:rPr>
              <a:t>通过</a:t>
            </a:r>
            <a:r>
              <a:rPr lang="zh-CN" altLang="en-US" sz="2400" b="1" dirty="0">
                <a:solidFill>
                  <a:srgbClr val="CC0000"/>
                </a:solidFill>
                <a:ea typeface="楷体_GB2312" pitchFamily="49" charset="-122"/>
              </a:rPr>
              <a:t>增加新包来消除包之间的循环依赖性</a:t>
            </a:r>
            <a:r>
              <a:rPr lang="zh-CN" altLang="en-US" sz="2400" b="1" dirty="0">
                <a:ea typeface="楷体_GB2312" pitchFamily="49" charset="-122"/>
              </a:rPr>
              <a:t>。</a:t>
            </a:r>
            <a:r>
              <a:rPr lang="zh-CN" altLang="en-US" sz="2400" dirty="0">
                <a:ea typeface="楷体_GB2312" pitchFamily="49" charset="-122"/>
              </a:rPr>
              <a:t>方法为：</a:t>
            </a:r>
            <a:endParaRPr lang="en-US" altLang="zh-CN" sz="2400" dirty="0">
              <a:ea typeface="楷体_GB2312" pitchFamily="49" charset="-122"/>
            </a:endParaRPr>
          </a:p>
          <a:p>
            <a:pPr indent="628650">
              <a:lnSpc>
                <a:spcPct val="120000"/>
              </a:lnSpc>
              <a:spcBef>
                <a:spcPct val="20000"/>
              </a:spcBef>
            </a:pPr>
            <a:r>
              <a:rPr lang="zh-CN" altLang="en-US" sz="2400" dirty="0">
                <a:ea typeface="楷体_GB2312" pitchFamily="49" charset="-122"/>
              </a:rPr>
              <a:t>在图中将包</a:t>
            </a:r>
            <a:r>
              <a:rPr lang="en-US" altLang="zh-CN" sz="2400" dirty="0">
                <a:ea typeface="楷体_GB2312" pitchFamily="49" charset="-122"/>
              </a:rPr>
              <a:t>B</a:t>
            </a:r>
            <a:r>
              <a:rPr lang="zh-CN" altLang="en-US" sz="2400" dirty="0">
                <a:ea typeface="楷体_GB2312" pitchFamily="49" charset="-122"/>
              </a:rPr>
              <a:t>依赖的包</a:t>
            </a:r>
            <a:r>
              <a:rPr lang="en-US" altLang="zh-CN" sz="2400" dirty="0">
                <a:ea typeface="楷体_GB2312" pitchFamily="49" charset="-122"/>
              </a:rPr>
              <a:t>A</a:t>
            </a:r>
            <a:r>
              <a:rPr lang="zh-CN" altLang="en-US" sz="2400" dirty="0">
                <a:ea typeface="楷体_GB2312" pitchFamily="49" charset="-122"/>
              </a:rPr>
              <a:t>的</a:t>
            </a:r>
            <a:r>
              <a:rPr lang="zh-CN" altLang="en-US" sz="2400" dirty="0">
                <a:solidFill>
                  <a:srgbClr val="3366FF"/>
                </a:solidFill>
                <a:ea typeface="楷体_GB2312" pitchFamily="49" charset="-122"/>
              </a:rPr>
              <a:t>元素</a:t>
            </a:r>
            <a:r>
              <a:rPr lang="zh-CN" altLang="en-US" sz="2400" dirty="0">
                <a:ea typeface="楷体_GB2312" pitchFamily="49" charset="-122"/>
              </a:rPr>
              <a:t>从包</a:t>
            </a:r>
            <a:r>
              <a:rPr lang="en-US" altLang="zh-CN" sz="2400" dirty="0">
                <a:ea typeface="楷体_GB2312" pitchFamily="49" charset="-122"/>
              </a:rPr>
              <a:t>A</a:t>
            </a:r>
            <a:r>
              <a:rPr lang="zh-CN" altLang="en-US" sz="2400" dirty="0">
                <a:ea typeface="楷体_GB2312" pitchFamily="49" charset="-122"/>
              </a:rPr>
              <a:t>中分离出来，组成包</a:t>
            </a:r>
            <a:r>
              <a:rPr lang="en-US" altLang="zh-CN" sz="2400" dirty="0">
                <a:ea typeface="楷体_GB2312" pitchFamily="49" charset="-122"/>
              </a:rPr>
              <a:t>C</a:t>
            </a:r>
            <a:r>
              <a:rPr lang="zh-CN" altLang="en-US" sz="2400" dirty="0">
                <a:ea typeface="楷体_GB2312" pitchFamily="49" charset="-122"/>
              </a:rPr>
              <a:t>，使得包</a:t>
            </a:r>
            <a:r>
              <a:rPr lang="en-US" altLang="zh-CN" sz="2400" dirty="0">
                <a:ea typeface="楷体_GB2312" pitchFamily="49" charset="-122"/>
              </a:rPr>
              <a:t>B</a:t>
            </a:r>
            <a:r>
              <a:rPr lang="zh-CN" altLang="en-US" sz="2400" dirty="0">
                <a:ea typeface="楷体_GB2312" pitchFamily="49" charset="-122"/>
              </a:rPr>
              <a:t>不再依赖包</a:t>
            </a:r>
            <a:r>
              <a:rPr lang="en-US" altLang="zh-CN" sz="2400" dirty="0">
                <a:ea typeface="楷体_GB2312" pitchFamily="49" charset="-122"/>
              </a:rPr>
              <a:t>A</a:t>
            </a:r>
            <a:r>
              <a:rPr lang="zh-CN" altLang="en-US" sz="2400" dirty="0">
                <a:ea typeface="楷体_GB2312" pitchFamily="49" charset="-122"/>
              </a:rPr>
              <a:t>，而是依赖包</a:t>
            </a:r>
            <a:r>
              <a:rPr lang="en-US" altLang="zh-CN" sz="2400" dirty="0">
                <a:ea typeface="楷体_GB2312" pitchFamily="49" charset="-122"/>
              </a:rPr>
              <a:t>C</a:t>
            </a:r>
            <a:r>
              <a:rPr lang="zh-CN" altLang="en-US" sz="2400" dirty="0">
                <a:ea typeface="楷体_GB2312" pitchFamily="49" charset="-122"/>
              </a:rPr>
              <a:t>；</a:t>
            </a:r>
            <a:endParaRPr lang="zh-CN" altLang="en-US" sz="2400" dirty="0">
              <a:ea typeface="楷体_GB2312" pitchFamily="49" charset="-122"/>
            </a:endParaRPr>
          </a:p>
        </p:txBody>
      </p:sp>
      <p:grpSp>
        <p:nvGrpSpPr>
          <p:cNvPr id="9" name="组合 8"/>
          <p:cNvGrpSpPr/>
          <p:nvPr/>
        </p:nvGrpSpPr>
        <p:grpSpPr>
          <a:xfrm>
            <a:off x="323850" y="1597025"/>
            <a:ext cx="8578850" cy="1760537"/>
            <a:chOff x="323850" y="1484313"/>
            <a:chExt cx="8578850" cy="1760537"/>
          </a:xfrm>
        </p:grpSpPr>
        <p:pic>
          <p:nvPicPr>
            <p:cNvPr id="29700" name="Picture 8"/>
            <p:cNvPicPr>
              <a:picLocks noChangeAspect="1" noChangeArrowheads="1"/>
            </p:cNvPicPr>
            <p:nvPr/>
          </p:nvPicPr>
          <p:blipFill>
            <a:blip r:embed="rId1"/>
            <a:srcRect/>
            <a:stretch>
              <a:fillRect/>
            </a:stretch>
          </p:blipFill>
          <p:spPr bwMode="auto">
            <a:xfrm>
              <a:off x="323850" y="1557338"/>
              <a:ext cx="4032250" cy="1358900"/>
            </a:xfrm>
            <a:prstGeom prst="rect">
              <a:avLst/>
            </a:prstGeom>
            <a:noFill/>
            <a:ln w="9525">
              <a:noFill/>
              <a:miter lim="800000"/>
              <a:headEnd/>
              <a:tailEnd/>
            </a:ln>
          </p:spPr>
        </p:pic>
        <p:pic>
          <p:nvPicPr>
            <p:cNvPr id="29701" name="Picture 9"/>
            <p:cNvPicPr>
              <a:picLocks noChangeAspect="1" noChangeArrowheads="1"/>
            </p:cNvPicPr>
            <p:nvPr/>
          </p:nvPicPr>
          <p:blipFill>
            <a:blip r:embed="rId2"/>
            <a:srcRect/>
            <a:stretch>
              <a:fillRect/>
            </a:stretch>
          </p:blipFill>
          <p:spPr bwMode="auto">
            <a:xfrm>
              <a:off x="5364163" y="1484313"/>
              <a:ext cx="3538537" cy="1760537"/>
            </a:xfrm>
            <a:prstGeom prst="rect">
              <a:avLst/>
            </a:prstGeom>
            <a:noFill/>
            <a:ln w="9525">
              <a:noFill/>
              <a:miter lim="800000"/>
              <a:headEnd/>
              <a:tailEnd/>
            </a:ln>
          </p:spPr>
        </p:pic>
        <p:sp>
          <p:nvSpPr>
            <p:cNvPr id="29702" name="AutoShape 10"/>
            <p:cNvSpPr>
              <a:spLocks noChangeArrowheads="1"/>
            </p:cNvSpPr>
            <p:nvPr/>
          </p:nvSpPr>
          <p:spPr bwMode="auto">
            <a:xfrm>
              <a:off x="4500563" y="2060575"/>
              <a:ext cx="503237" cy="288925"/>
            </a:xfrm>
            <a:prstGeom prst="rightArrow">
              <a:avLst>
                <a:gd name="adj1" fmla="val 50000"/>
                <a:gd name="adj2" fmla="val 43544"/>
              </a:avLst>
            </a:prstGeom>
            <a:solidFill>
              <a:schemeClr val="accent1"/>
            </a:solidFill>
            <a:ln w="9525">
              <a:solidFill>
                <a:schemeClr val="tx1"/>
              </a:solidFill>
              <a:miter lim="800000"/>
            </a:ln>
          </p:spPr>
          <p:txBody>
            <a:bodyPr wrap="none" anchor="ctr"/>
            <a:lstStyle/>
            <a:p>
              <a:endParaRPr lang="zh-CN" altLang="en-US"/>
            </a:p>
          </p:txBody>
        </p:sp>
      </p:grpSp>
      <p:sp>
        <p:nvSpPr>
          <p:cNvPr id="7"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chemeClr val="accent2">
                    <a:lumMod val="20000"/>
                    <a:lumOff val="80000"/>
                  </a:schemeClr>
                </a:solidFill>
                <a:latin typeface="+mj-lt"/>
                <a:ea typeface="宋体" panose="02010600030101010101" pitchFamily="2" charset="-122"/>
                <a:cs typeface="+mj-cs"/>
              </a:rPr>
              <a:t>---</a:t>
            </a:r>
            <a:r>
              <a:rPr lang="zh-CN" altLang="en-US" sz="3200" b="1" kern="0" dirty="0">
                <a:solidFill>
                  <a:schemeClr val="accent2">
                    <a:lumMod val="20000"/>
                    <a:lumOff val="80000"/>
                  </a:schemeClr>
                </a:solidFill>
                <a:latin typeface="+mj-lt"/>
                <a:ea typeface="宋体" panose="02010600030101010101" pitchFamily="2" charset="-122"/>
                <a:cs typeface="+mj-cs"/>
              </a:rPr>
              <a:t>包及其</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10" name="Rectangle 3"/>
          <p:cNvSpPr txBox="1">
            <a:spLocks noChangeArrowheads="1"/>
          </p:cNvSpPr>
          <p:nvPr/>
        </p:nvSpPr>
        <p:spPr bwMode="auto">
          <a:xfrm>
            <a:off x="3143240" y="3286124"/>
            <a:ext cx="3071834"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kern="0" dirty="0">
                <a:latin typeface="宋体" panose="02010600030101010101" pitchFamily="2" charset="-122"/>
                <a:ea typeface="宋体" panose="02010600030101010101" pitchFamily="2" charset="-122"/>
              </a:rPr>
              <a:t>消除包之间的循环依赖性</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fade/>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428596" y="1643050"/>
            <a:ext cx="2889241" cy="4500594"/>
          </a:xfrm>
          <a:prstGeom prst="rect">
            <a:avLst/>
          </a:prstGeom>
          <a:noFill/>
          <a:ln w="9525">
            <a:noFill/>
            <a:miter lim="800000"/>
          </a:ln>
        </p:spPr>
        <p:txBody>
          <a:bodyPr lIns="92075" tIns="46038" rIns="92075" bIns="46038"/>
          <a:lstStyle/>
          <a:p>
            <a:pPr marL="342900" indent="-342900">
              <a:lnSpc>
                <a:spcPct val="120000"/>
              </a:lnSpc>
              <a:spcBef>
                <a:spcPct val="20000"/>
              </a:spcBef>
            </a:pPr>
            <a:r>
              <a:rPr lang="zh-CN" altLang="en-US" sz="2400" b="1" dirty="0">
                <a:solidFill>
                  <a:srgbClr val="C00000"/>
                </a:solidFill>
                <a:ea typeface="楷体_GB2312" pitchFamily="49" charset="-122"/>
              </a:rPr>
              <a:t>消除循环依赖性</a:t>
            </a:r>
            <a:endParaRPr lang="en-US" altLang="zh-CN" sz="2400" b="1" dirty="0">
              <a:solidFill>
                <a:srgbClr val="C00000"/>
              </a:solidFill>
              <a:ea typeface="楷体_GB2312" pitchFamily="49" charset="-122"/>
            </a:endParaRPr>
          </a:p>
          <a:p>
            <a:pPr marL="342900" indent="-342900">
              <a:lnSpc>
                <a:spcPct val="120000"/>
              </a:lnSpc>
              <a:spcBef>
                <a:spcPct val="20000"/>
              </a:spcBef>
            </a:pPr>
            <a:endParaRPr lang="en-US" altLang="zh-CN" sz="2400" dirty="0">
              <a:ea typeface="楷体_GB2312" pitchFamily="49" charset="-122"/>
            </a:endParaRPr>
          </a:p>
          <a:p>
            <a:pPr marL="342900" indent="-342900">
              <a:lnSpc>
                <a:spcPct val="120000"/>
              </a:lnSpc>
              <a:spcBef>
                <a:spcPct val="20000"/>
              </a:spcBef>
            </a:pPr>
            <a:r>
              <a:rPr lang="zh-CN" altLang="en-US" sz="2400" dirty="0">
                <a:ea typeface="楷体_GB2312" pitchFamily="49" charset="-122"/>
              </a:rPr>
              <a:t>在右图中：</a:t>
            </a:r>
            <a:endParaRPr lang="en-US" altLang="zh-CN" sz="2400" dirty="0">
              <a:ea typeface="楷体_GB2312" pitchFamily="49" charset="-122"/>
            </a:endParaRPr>
          </a:p>
          <a:p>
            <a:pPr indent="355600">
              <a:lnSpc>
                <a:spcPct val="120000"/>
              </a:lnSpc>
              <a:spcBef>
                <a:spcPct val="20000"/>
              </a:spcBef>
            </a:pPr>
            <a:r>
              <a:rPr lang="zh-CN" altLang="en-US" sz="2400" dirty="0">
                <a:ea typeface="楷体_GB2312" pitchFamily="49" charset="-122"/>
              </a:rPr>
              <a:t>将包</a:t>
            </a:r>
            <a:r>
              <a:rPr lang="en-US" altLang="zh-CN" sz="2400" dirty="0">
                <a:ea typeface="楷体_GB2312" pitchFamily="49" charset="-122"/>
              </a:rPr>
              <a:t>F</a:t>
            </a:r>
            <a:r>
              <a:rPr lang="zh-CN" altLang="en-US" sz="2400" dirty="0">
                <a:ea typeface="楷体_GB2312" pitchFamily="49" charset="-122"/>
              </a:rPr>
              <a:t>所依赖的包</a:t>
            </a:r>
            <a:r>
              <a:rPr lang="en-US" altLang="zh-CN" sz="2400" dirty="0">
                <a:solidFill>
                  <a:srgbClr val="3366FF"/>
                </a:solidFill>
                <a:ea typeface="楷体_GB2312" pitchFamily="49" charset="-122"/>
              </a:rPr>
              <a:t>D</a:t>
            </a:r>
            <a:r>
              <a:rPr lang="zh-CN" altLang="en-US" sz="2400" dirty="0">
                <a:solidFill>
                  <a:srgbClr val="3366FF"/>
                </a:solidFill>
                <a:ea typeface="楷体_GB2312" pitchFamily="49" charset="-122"/>
              </a:rPr>
              <a:t>中的元素</a:t>
            </a:r>
            <a:r>
              <a:rPr lang="zh-CN" altLang="en-US" sz="2400" dirty="0">
                <a:ea typeface="楷体_GB2312" pitchFamily="49" charset="-122"/>
              </a:rPr>
              <a:t>从包</a:t>
            </a:r>
            <a:r>
              <a:rPr lang="en-US" altLang="zh-CN" sz="2400" dirty="0">
                <a:ea typeface="楷体_GB2312" pitchFamily="49" charset="-122"/>
              </a:rPr>
              <a:t>D</a:t>
            </a:r>
            <a:r>
              <a:rPr lang="zh-CN" altLang="en-US" sz="2400" dirty="0">
                <a:ea typeface="楷体_GB2312" pitchFamily="49" charset="-122"/>
              </a:rPr>
              <a:t>中分离出来，组成包</a:t>
            </a:r>
            <a:r>
              <a:rPr lang="en-US" altLang="zh-CN" sz="2400" dirty="0">
                <a:ea typeface="楷体_GB2312" pitchFamily="49" charset="-122"/>
              </a:rPr>
              <a:t>G</a:t>
            </a:r>
            <a:r>
              <a:rPr lang="zh-CN" altLang="en-US" sz="2400" b="1" dirty="0">
                <a:ea typeface="楷体_GB2312" pitchFamily="49" charset="-122"/>
              </a:rPr>
              <a:t>。</a:t>
            </a:r>
            <a:endParaRPr lang="zh-CN" altLang="en-US" sz="2400" b="1" dirty="0">
              <a:ea typeface="楷体_GB2312" pitchFamily="49" charset="-122"/>
            </a:endParaRPr>
          </a:p>
        </p:txBody>
      </p:sp>
      <p:pic>
        <p:nvPicPr>
          <p:cNvPr id="30724" name="Picture 8"/>
          <p:cNvPicPr>
            <a:picLocks noChangeAspect="1" noChangeArrowheads="1"/>
          </p:cNvPicPr>
          <p:nvPr/>
        </p:nvPicPr>
        <p:blipFill>
          <a:blip r:embed="rId1"/>
          <a:srcRect/>
          <a:stretch>
            <a:fillRect/>
          </a:stretch>
        </p:blipFill>
        <p:spPr bwMode="auto">
          <a:xfrm>
            <a:off x="3643306" y="1500174"/>
            <a:ext cx="5343525" cy="1743075"/>
          </a:xfrm>
          <a:prstGeom prst="rect">
            <a:avLst/>
          </a:prstGeom>
          <a:noFill/>
          <a:ln w="9525">
            <a:noFill/>
            <a:miter lim="800000"/>
            <a:headEnd/>
            <a:tailEnd/>
          </a:ln>
        </p:spPr>
      </p:pic>
      <p:pic>
        <p:nvPicPr>
          <p:cNvPr id="30725" name="Picture 9"/>
          <p:cNvPicPr>
            <a:picLocks noChangeAspect="1" noChangeArrowheads="1"/>
          </p:cNvPicPr>
          <p:nvPr/>
        </p:nvPicPr>
        <p:blipFill>
          <a:blip r:embed="rId2"/>
          <a:srcRect/>
          <a:stretch>
            <a:fillRect/>
          </a:stretch>
        </p:blipFill>
        <p:spPr bwMode="auto">
          <a:xfrm>
            <a:off x="3708400" y="3890980"/>
            <a:ext cx="5257800" cy="2038350"/>
          </a:xfrm>
          <a:prstGeom prst="rect">
            <a:avLst/>
          </a:prstGeom>
          <a:noFill/>
          <a:ln w="9525">
            <a:noFill/>
            <a:miter lim="800000"/>
            <a:headEnd/>
            <a:tailEnd/>
          </a:ln>
        </p:spPr>
      </p:pic>
      <p:sp>
        <p:nvSpPr>
          <p:cNvPr id="6"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chemeClr val="accent2">
                    <a:lumMod val="20000"/>
                    <a:lumOff val="80000"/>
                  </a:schemeClr>
                </a:solidFill>
                <a:latin typeface="+mj-lt"/>
                <a:ea typeface="宋体" panose="02010600030101010101" pitchFamily="2" charset="-122"/>
                <a:cs typeface="+mj-cs"/>
              </a:rPr>
              <a:t>---</a:t>
            </a:r>
            <a:r>
              <a:rPr lang="zh-CN" altLang="en-US" sz="3200" b="1" kern="0" dirty="0">
                <a:solidFill>
                  <a:schemeClr val="accent2">
                    <a:lumMod val="20000"/>
                    <a:lumOff val="80000"/>
                  </a:schemeClr>
                </a:solidFill>
                <a:latin typeface="+mj-lt"/>
                <a:ea typeface="宋体" panose="02010600030101010101" pitchFamily="2" charset="-122"/>
                <a:cs typeface="+mj-cs"/>
              </a:rPr>
              <a:t>包及其</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3"/>
          <p:cNvSpPr txBox="1">
            <a:spLocks noChangeArrowheads="1"/>
          </p:cNvSpPr>
          <p:nvPr/>
        </p:nvSpPr>
        <p:spPr bwMode="auto">
          <a:xfrm>
            <a:off x="4929190" y="6072206"/>
            <a:ext cx="3071834" cy="42862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lang="zh-CN" altLang="en-US" kern="0" dirty="0">
                <a:latin typeface="宋体" panose="02010600030101010101" pitchFamily="2" charset="-122"/>
                <a:ea typeface="宋体" panose="02010600030101010101" pitchFamily="2" charset="-122"/>
              </a:rPr>
              <a:t>消除包之间的循环依赖性</a:t>
            </a:r>
            <a:endParaRPr kumimoji="0" lang="zh-CN" altLang="en-US" b="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9" name="下箭头 8"/>
          <p:cNvSpPr/>
          <p:nvPr/>
        </p:nvSpPr>
        <p:spPr>
          <a:xfrm>
            <a:off x="6286512" y="3214686"/>
            <a:ext cx="357190" cy="6429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428596" y="1714488"/>
            <a:ext cx="8207375" cy="4105275"/>
          </a:xfrm>
          <a:prstGeom prst="rect">
            <a:avLst/>
          </a:prstGeom>
          <a:noFill/>
          <a:ln w="9525">
            <a:noFill/>
            <a:miter lim="800000"/>
          </a:ln>
        </p:spPr>
        <p:txBody>
          <a:bodyPr lIns="92075" tIns="46038" rIns="92075" bIns="46038"/>
          <a:lstStyle/>
          <a:p>
            <a:pPr indent="628650">
              <a:lnSpc>
                <a:spcPct val="120000"/>
              </a:lnSpc>
              <a:spcBef>
                <a:spcPts val="1200"/>
              </a:spcBef>
              <a:spcAft>
                <a:spcPts val="600"/>
              </a:spcAft>
            </a:pPr>
            <a:r>
              <a:rPr lang="zh-CN" altLang="en-US" sz="2400" b="1" dirty="0">
                <a:ea typeface="楷体_GB2312" pitchFamily="49" charset="-122"/>
              </a:rPr>
              <a:t>在面向对象的软件工程环境中，</a:t>
            </a:r>
            <a:r>
              <a:rPr lang="zh-CN" altLang="en-US" sz="2400" b="1" dirty="0">
                <a:solidFill>
                  <a:srgbClr val="3366FF"/>
                </a:solidFill>
                <a:ea typeface="楷体_GB2312" pitchFamily="49" charset="-122"/>
              </a:rPr>
              <a:t>面向对象技术已达到了类级复用，</a:t>
            </a:r>
            <a:r>
              <a:rPr lang="zh-CN" altLang="en-US" sz="2400" b="1" dirty="0">
                <a:solidFill>
                  <a:srgbClr val="FF0000"/>
                </a:solidFill>
                <a:ea typeface="楷体_GB2312" pitchFamily="49" charset="-122"/>
              </a:rPr>
              <a:t>而构件级复用则是比类级复用更高一级的复用</a:t>
            </a:r>
            <a:r>
              <a:rPr lang="zh-CN" altLang="en-US" sz="2400" b="1" dirty="0">
                <a:solidFill>
                  <a:srgbClr val="3366FF"/>
                </a:solidFill>
                <a:ea typeface="楷体_GB2312" pitchFamily="49" charset="-122"/>
              </a:rPr>
              <a:t>；</a:t>
            </a:r>
            <a:endParaRPr lang="en-US" altLang="zh-CN" sz="2400" b="1" dirty="0">
              <a:solidFill>
                <a:srgbClr val="3366FF"/>
              </a:solidFill>
              <a:ea typeface="楷体_GB2312" pitchFamily="49" charset="-122"/>
            </a:endParaRPr>
          </a:p>
          <a:p>
            <a:pPr indent="628650">
              <a:lnSpc>
                <a:spcPct val="120000"/>
              </a:lnSpc>
              <a:spcBef>
                <a:spcPts val="1200"/>
              </a:spcBef>
              <a:spcAft>
                <a:spcPts val="600"/>
              </a:spcAft>
            </a:pPr>
            <a:r>
              <a:rPr lang="zh-CN" altLang="en-US" sz="2400" b="1" dirty="0">
                <a:ea typeface="楷体_GB2312" pitchFamily="49" charset="-122"/>
              </a:rPr>
              <a:t>构件是对</a:t>
            </a:r>
            <a:r>
              <a:rPr lang="zh-CN" altLang="en-US" sz="2400" b="1" dirty="0">
                <a:solidFill>
                  <a:srgbClr val="3333CC"/>
                </a:solidFill>
                <a:ea typeface="楷体_GB2312" pitchFamily="49" charset="-122"/>
              </a:rPr>
              <a:t>一组类的组合</a:t>
            </a:r>
            <a:r>
              <a:rPr lang="zh-CN" altLang="en-US" sz="2400" b="1" dirty="0">
                <a:ea typeface="楷体_GB2312" pitchFamily="49" charset="-122"/>
              </a:rPr>
              <a:t>进行封装，并代表完成一个或</a:t>
            </a:r>
            <a:r>
              <a:rPr lang="zh-CN" altLang="en-US" sz="2400" b="1" dirty="0">
                <a:solidFill>
                  <a:srgbClr val="00B050"/>
                </a:solidFill>
                <a:ea typeface="楷体_GB2312" pitchFamily="49" charset="-122"/>
              </a:rPr>
              <a:t>多个功能的特定服务</a:t>
            </a:r>
            <a:r>
              <a:rPr lang="zh-CN" altLang="en-US" sz="2400" b="1" dirty="0">
                <a:ea typeface="楷体_GB2312" pitchFamily="49" charset="-122"/>
              </a:rPr>
              <a:t>，也为用户</a:t>
            </a:r>
            <a:r>
              <a:rPr lang="zh-CN" altLang="en-US" sz="2400" b="1" dirty="0">
                <a:solidFill>
                  <a:srgbClr val="00B050"/>
                </a:solidFill>
                <a:ea typeface="楷体_GB2312" pitchFamily="49" charset="-122"/>
              </a:rPr>
              <a:t>提供了多个接口</a:t>
            </a:r>
            <a:r>
              <a:rPr lang="zh-CN" altLang="en-US" sz="2400" b="1" dirty="0">
                <a:ea typeface="楷体_GB2312" pitchFamily="49" charset="-122"/>
              </a:rPr>
              <a:t>。</a:t>
            </a:r>
            <a:endParaRPr lang="zh-CN" altLang="en-US" sz="2400" b="1" dirty="0">
              <a:ea typeface="楷体_GB2312" pitchFamily="49" charset="-122"/>
            </a:endParaRPr>
          </a:p>
          <a:p>
            <a:pPr indent="628650">
              <a:lnSpc>
                <a:spcPct val="120000"/>
              </a:lnSpc>
              <a:spcBef>
                <a:spcPts val="1200"/>
              </a:spcBef>
              <a:spcAft>
                <a:spcPts val="600"/>
              </a:spcAft>
            </a:pPr>
            <a:r>
              <a:rPr lang="zh-CN" altLang="en-US" sz="2400" b="1" dirty="0">
                <a:solidFill>
                  <a:srgbClr val="3333CC"/>
                </a:solidFill>
                <a:ea typeface="楷体_GB2312" pitchFamily="49" charset="-122"/>
              </a:rPr>
              <a:t>一个构件可以是一个编译的类，可以是一组编译的类，也可以是其他独立的部署单元</a:t>
            </a:r>
            <a:r>
              <a:rPr lang="zh-CN" altLang="en-US" sz="2400" b="1" dirty="0">
                <a:ea typeface="楷体_GB2312" pitchFamily="49" charset="-122"/>
              </a:rPr>
              <a:t>，如一个文本文件、一个图片、一个数据文件、一个脚本等。</a:t>
            </a:r>
            <a:endParaRPr lang="zh-CN" altLang="en-US" sz="3200" b="1" dirty="0"/>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DBBF5"/>
                </a:solidFill>
                <a:latin typeface="+mj-lt"/>
                <a:ea typeface="宋体" panose="02010600030101010101" pitchFamily="2" charset="-122"/>
                <a:cs typeface="+mj-cs"/>
              </a:rPr>
              <a:t>---</a:t>
            </a:r>
            <a:r>
              <a:rPr lang="zh-CN" altLang="en-US" sz="3200" b="1" kern="0" dirty="0">
                <a:solidFill>
                  <a:srgbClr val="FDBBF5"/>
                </a:solidFill>
                <a:latin typeface="+mj-lt"/>
                <a:ea typeface="宋体" panose="02010600030101010101" pitchFamily="2" charset="-122"/>
                <a:cs typeface="+mj-cs"/>
              </a:rPr>
              <a:t>构件及其</a:t>
            </a:r>
            <a:r>
              <a:rPr kumimoji="0" lang="zh-CN" altLang="en-US" sz="3200" b="1" i="0" u="none" strike="noStrike" kern="0" cap="none" spc="0" normalizeH="0" baseline="0" noProof="0" dirty="0">
                <a:ln>
                  <a:noFill/>
                </a:ln>
                <a:solidFill>
                  <a:srgbClr val="FDBBF5"/>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DBBF5"/>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428596" y="1500175"/>
            <a:ext cx="8137525" cy="5000660"/>
          </a:xfrm>
          <a:prstGeom prst="rect">
            <a:avLst/>
          </a:prstGeom>
          <a:noFill/>
          <a:ln w="9525">
            <a:noFill/>
            <a:miter lim="800000"/>
          </a:ln>
        </p:spPr>
        <p:txBody>
          <a:bodyPr lIns="92075" tIns="46038" rIns="92075" bIns="46038"/>
          <a:lstStyle/>
          <a:p>
            <a:pPr indent="628650">
              <a:lnSpc>
                <a:spcPct val="150000"/>
              </a:lnSpc>
              <a:spcBef>
                <a:spcPct val="20000"/>
              </a:spcBef>
            </a:pPr>
            <a:r>
              <a:rPr lang="zh-CN" altLang="en-US" sz="2400" b="1" dirty="0">
                <a:ea typeface="楷体_GB2312" pitchFamily="49" charset="-122"/>
              </a:rPr>
              <a:t>从软件复用的角度，</a:t>
            </a:r>
            <a:r>
              <a:rPr lang="zh-CN" altLang="en-US" sz="2400" b="1" dirty="0">
                <a:solidFill>
                  <a:srgbClr val="CC0000"/>
                </a:solidFill>
                <a:ea typeface="楷体_GB2312" pitchFamily="49" charset="-122"/>
              </a:rPr>
              <a:t>构件</a:t>
            </a:r>
            <a:r>
              <a:rPr lang="zh-CN" altLang="en-US" sz="2400" b="1" dirty="0">
                <a:ea typeface="楷体_GB2312" pitchFamily="49" charset="-122"/>
              </a:rPr>
              <a:t>是指可以重复使用的软件元素（包括</a:t>
            </a:r>
            <a:r>
              <a:rPr lang="zh-CN" altLang="en-US" sz="2400" b="1" dirty="0">
                <a:solidFill>
                  <a:srgbClr val="3333CC"/>
                </a:solidFill>
                <a:ea typeface="楷体_GB2312" pitchFamily="49" charset="-122"/>
              </a:rPr>
              <a:t>程序代码、测试用例、设计文档、设计过程、需求分析文档、甚至领域知识</a:t>
            </a:r>
            <a:r>
              <a:rPr lang="zh-CN" altLang="en-US" sz="2400" b="1" dirty="0">
                <a:ea typeface="楷体_GB2312" pitchFamily="49" charset="-122"/>
              </a:rPr>
              <a:t>），可复用的软件元素越大，我们称复用的粒度就越大。</a:t>
            </a:r>
            <a:endParaRPr lang="zh-CN" altLang="en-US" sz="2400" b="1"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DBBF5"/>
                </a:solidFill>
                <a:latin typeface="+mj-lt"/>
                <a:ea typeface="宋体" panose="02010600030101010101" pitchFamily="2" charset="-122"/>
                <a:cs typeface="+mj-cs"/>
              </a:rPr>
              <a:t>---</a:t>
            </a:r>
            <a:r>
              <a:rPr lang="zh-CN" altLang="en-US" sz="3200" b="1" kern="0" dirty="0">
                <a:solidFill>
                  <a:srgbClr val="FDBBF5"/>
                </a:solidFill>
                <a:latin typeface="+mj-lt"/>
                <a:ea typeface="宋体" panose="02010600030101010101" pitchFamily="2" charset="-122"/>
                <a:cs typeface="+mj-cs"/>
              </a:rPr>
              <a:t>构件及其</a:t>
            </a:r>
            <a:r>
              <a:rPr kumimoji="0" lang="zh-CN" altLang="en-US" sz="3200" b="1" i="0" u="none" strike="noStrike" kern="0" cap="none" spc="0" normalizeH="0" baseline="0" noProof="0" dirty="0">
                <a:ln>
                  <a:noFill/>
                </a:ln>
                <a:solidFill>
                  <a:srgbClr val="FDBBF5"/>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DBBF5"/>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428596" y="1500175"/>
            <a:ext cx="8137525" cy="5000660"/>
          </a:xfrm>
          <a:prstGeom prst="rect">
            <a:avLst/>
          </a:prstGeom>
          <a:noFill/>
          <a:ln w="9525">
            <a:noFill/>
            <a:miter lim="800000"/>
          </a:ln>
        </p:spPr>
        <p:txBody>
          <a:bodyPr lIns="92075" tIns="46038" rIns="92075" bIns="46038"/>
          <a:lstStyle/>
          <a:p>
            <a:pPr indent="450850">
              <a:lnSpc>
                <a:spcPct val="120000"/>
              </a:lnSpc>
              <a:spcBef>
                <a:spcPct val="20000"/>
              </a:spcBef>
            </a:pPr>
            <a:r>
              <a:rPr lang="zh-CN" altLang="en-US" sz="2800" b="1" dirty="0">
                <a:solidFill>
                  <a:srgbClr val="3366FF"/>
                </a:solidFill>
                <a:ea typeface="楷体_GB2312" pitchFamily="49" charset="-122"/>
              </a:rPr>
              <a:t>一个构件是一个组装单元，它具有约定式规范的接口，以及明确的依赖环境</a:t>
            </a:r>
            <a:r>
              <a:rPr lang="zh-CN" altLang="en-US" sz="2800" b="1" dirty="0">
                <a:solidFill>
                  <a:srgbClr val="C00000"/>
                </a:solidFill>
                <a:ea typeface="楷体_GB2312" pitchFamily="49" charset="-122"/>
              </a:rPr>
              <a:t>。为了能够支持复用，软件构件应具有以下特性：</a:t>
            </a:r>
            <a:endParaRPr lang="zh-CN" altLang="en-US" sz="2800" b="1" dirty="0">
              <a:solidFill>
                <a:srgbClr val="C00000"/>
              </a:solidFill>
              <a:ea typeface="楷体_GB2312" pitchFamily="49" charset="-122"/>
            </a:endParaRPr>
          </a:p>
          <a:p>
            <a:pPr marL="457200" indent="-457200">
              <a:lnSpc>
                <a:spcPct val="120000"/>
              </a:lnSpc>
              <a:spcBef>
                <a:spcPts val="600"/>
              </a:spcBef>
              <a:spcAft>
                <a:spcPts val="600"/>
              </a:spcAft>
              <a:buFont typeface="+mj-ea"/>
              <a:buAutoNum type="circleNumDbPlain"/>
            </a:pPr>
            <a:r>
              <a:rPr lang="zh-CN" altLang="en-US" sz="2400" b="1" dirty="0">
                <a:solidFill>
                  <a:srgbClr val="3333CC"/>
                </a:solidFill>
                <a:ea typeface="楷体_GB2312" pitchFamily="49" charset="-122"/>
              </a:rPr>
              <a:t>独立部署单元</a:t>
            </a:r>
            <a:r>
              <a:rPr lang="zh-CN" altLang="en-US" sz="2400" b="1" dirty="0">
                <a:ea typeface="楷体_GB2312" pitchFamily="49" charset="-122"/>
              </a:rPr>
              <a:t>：</a:t>
            </a:r>
            <a:r>
              <a:rPr lang="zh-CN" altLang="en-US" sz="2400" dirty="0">
                <a:ea typeface="楷体_GB2312" pitchFamily="49" charset="-122"/>
              </a:rPr>
              <a:t>一个构件是独立部署的，意味着它必         须能与它所在的环境及其他构件完全分离。</a:t>
            </a:r>
            <a:endParaRPr lang="zh-CN" altLang="en-US" sz="2400" dirty="0">
              <a:ea typeface="楷体_GB2312" pitchFamily="49" charset="-122"/>
            </a:endParaRPr>
          </a:p>
          <a:p>
            <a:pPr marL="457200" indent="-457200">
              <a:lnSpc>
                <a:spcPct val="120000"/>
              </a:lnSpc>
              <a:spcBef>
                <a:spcPts val="600"/>
              </a:spcBef>
              <a:spcAft>
                <a:spcPts val="600"/>
              </a:spcAft>
              <a:buFont typeface="+mj-ea"/>
              <a:buAutoNum type="circleNumDbPlain"/>
            </a:pPr>
            <a:r>
              <a:rPr lang="zh-CN" altLang="en-US" sz="2400" b="1" dirty="0">
                <a:solidFill>
                  <a:srgbClr val="3333CC"/>
                </a:solidFill>
                <a:ea typeface="楷体_GB2312" pitchFamily="49" charset="-122"/>
              </a:rPr>
              <a:t>作为第三方的组装单元：</a:t>
            </a:r>
            <a:r>
              <a:rPr lang="zh-CN" altLang="en-US" sz="2400" dirty="0">
                <a:ea typeface="楷体_GB2312" pitchFamily="49" charset="-122"/>
              </a:rPr>
              <a:t>构件必须具备很好的内聚性，必须封装它的实现，并且只通过良好定义的接口与外部环境进行交互。 </a:t>
            </a:r>
            <a:endParaRPr lang="en-US" altLang="zh-CN" sz="2400" dirty="0">
              <a:ea typeface="楷体_GB2312" pitchFamily="49" charset="-122"/>
            </a:endParaRPr>
          </a:p>
          <a:p>
            <a:pPr marL="457200" indent="-457200">
              <a:lnSpc>
                <a:spcPct val="120000"/>
              </a:lnSpc>
              <a:spcBef>
                <a:spcPts val="600"/>
              </a:spcBef>
              <a:spcAft>
                <a:spcPts val="600"/>
              </a:spcAft>
              <a:buFont typeface="+mj-ea"/>
              <a:buAutoNum type="circleNumDbPlain" startAt="3"/>
            </a:pPr>
            <a:r>
              <a:rPr lang="zh-CN" altLang="en-US" sz="2400" b="1" dirty="0">
                <a:solidFill>
                  <a:srgbClr val="3333CC"/>
                </a:solidFill>
                <a:ea typeface="楷体_GB2312" pitchFamily="49" charset="-122"/>
              </a:rPr>
              <a:t>一个构件不能有任何（外部的）可见状态</a:t>
            </a:r>
            <a:r>
              <a:rPr lang="zh-CN" altLang="en-US" sz="2400" b="1" dirty="0">
                <a:ea typeface="楷体_GB2312" pitchFamily="49" charset="-122"/>
              </a:rPr>
              <a:t>：</a:t>
            </a:r>
            <a:r>
              <a:rPr lang="zh-CN" altLang="en-US" sz="2400" dirty="0">
                <a:ea typeface="楷体_GB2312" pitchFamily="49" charset="-122"/>
              </a:rPr>
              <a:t>即构件不</a:t>
            </a:r>
            <a:endParaRPr lang="zh-CN" altLang="en-US" sz="2400" dirty="0">
              <a:ea typeface="楷体_GB2312" pitchFamily="49" charset="-122"/>
            </a:endParaRPr>
          </a:p>
          <a:p>
            <a:pPr marL="342900" indent="-342900">
              <a:lnSpc>
                <a:spcPct val="120000"/>
              </a:lnSpc>
              <a:spcBef>
                <a:spcPts val="600"/>
              </a:spcBef>
              <a:spcAft>
                <a:spcPts val="600"/>
              </a:spcAft>
            </a:pPr>
            <a:r>
              <a:rPr lang="zh-CN" altLang="en-US" sz="2400" dirty="0">
                <a:ea typeface="楷体_GB2312" pitchFamily="49" charset="-122"/>
              </a:rPr>
              <a:t>能与自己的拷贝有所区别。</a:t>
            </a:r>
            <a:endParaRPr lang="zh-CN" altLang="en-US" sz="2400" dirty="0">
              <a:ea typeface="楷体_GB2312" pitchFamily="49" charset="-122"/>
            </a:endParaRPr>
          </a:p>
          <a:p>
            <a:pPr marL="457200" indent="-457200">
              <a:lnSpc>
                <a:spcPct val="120000"/>
              </a:lnSpc>
              <a:spcBef>
                <a:spcPct val="20000"/>
              </a:spcBef>
              <a:buFont typeface="+mj-ea"/>
              <a:buAutoNum type="circleNumDbPlain"/>
            </a:pPr>
            <a:endParaRPr lang="zh-CN" altLang="en-US" sz="2400" b="1" dirty="0">
              <a:ea typeface="楷体_GB2312" pitchFamily="49" charset="-122"/>
            </a:endParaRPr>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DBBF5"/>
                </a:solidFill>
                <a:latin typeface="+mj-lt"/>
                <a:ea typeface="宋体" panose="02010600030101010101" pitchFamily="2" charset="-122"/>
                <a:cs typeface="+mj-cs"/>
              </a:rPr>
              <a:t>---</a:t>
            </a:r>
            <a:r>
              <a:rPr lang="zh-CN" altLang="en-US" sz="3200" b="1" kern="0" dirty="0">
                <a:solidFill>
                  <a:srgbClr val="FDBBF5"/>
                </a:solidFill>
                <a:latin typeface="+mj-lt"/>
                <a:ea typeface="宋体" panose="02010600030101010101" pitchFamily="2" charset="-122"/>
                <a:cs typeface="+mj-cs"/>
              </a:rPr>
              <a:t>构件及其</a:t>
            </a:r>
            <a:r>
              <a:rPr kumimoji="0" lang="zh-CN" altLang="en-US" sz="3200" b="1" i="0" u="none" strike="noStrike" kern="0" cap="none" spc="0" normalizeH="0" baseline="0" noProof="0" dirty="0">
                <a:ln>
                  <a:noFill/>
                </a:ln>
                <a:solidFill>
                  <a:srgbClr val="FDBBF5"/>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DBBF5"/>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ChangeArrowheads="1"/>
          </p:cNvSpPr>
          <p:nvPr/>
        </p:nvSpPr>
        <p:spPr bwMode="auto">
          <a:xfrm>
            <a:off x="500034" y="1571612"/>
            <a:ext cx="8137525" cy="4752975"/>
          </a:xfrm>
          <a:prstGeom prst="rect">
            <a:avLst/>
          </a:prstGeom>
          <a:noFill/>
          <a:ln w="9525">
            <a:noFill/>
            <a:miter lim="800000"/>
          </a:ln>
        </p:spPr>
        <p:txBody>
          <a:bodyPr lIns="92075" tIns="46038" rIns="92075" bIns="46038"/>
          <a:lstStyle/>
          <a:p>
            <a:pPr marL="457200" indent="-457200">
              <a:lnSpc>
                <a:spcPct val="120000"/>
              </a:lnSpc>
              <a:spcBef>
                <a:spcPct val="20000"/>
              </a:spcBef>
              <a:spcAft>
                <a:spcPts val="600"/>
              </a:spcAft>
            </a:pPr>
            <a:r>
              <a:rPr lang="zh-CN" altLang="en-US" sz="2400" b="1" dirty="0">
                <a:ea typeface="楷体_GB2312" pitchFamily="49" charset="-122"/>
              </a:rPr>
              <a:t>根据上述特性可以得出以下的定义：</a:t>
            </a:r>
            <a:endParaRPr lang="zh-CN" altLang="en-US" sz="2400" b="1" dirty="0">
              <a:ea typeface="楷体_GB2312" pitchFamily="49" charset="-122"/>
            </a:endParaRPr>
          </a:p>
          <a:p>
            <a:pPr indent="628650">
              <a:lnSpc>
                <a:spcPct val="120000"/>
              </a:lnSpc>
              <a:spcBef>
                <a:spcPct val="20000"/>
              </a:spcBef>
              <a:spcAft>
                <a:spcPts val="600"/>
              </a:spcAft>
            </a:pPr>
            <a:r>
              <a:rPr lang="zh-CN" altLang="en-US" sz="2400" b="1" dirty="0">
                <a:ea typeface="楷体_GB2312" pitchFamily="49" charset="-122"/>
              </a:rPr>
              <a:t>   “</a:t>
            </a:r>
            <a:r>
              <a:rPr lang="zh-CN" altLang="en-US" sz="2400" b="1" dirty="0">
                <a:solidFill>
                  <a:srgbClr val="CC0000"/>
                </a:solidFill>
                <a:ea typeface="楷体_GB2312" pitchFamily="49" charset="-122"/>
              </a:rPr>
              <a:t>软件构件是一种组装单元，它具有规范的接口规格说明和显示的语境依赖。软件构件可以被独立部署，并由第三方任意组装。</a:t>
            </a:r>
            <a:r>
              <a:rPr lang="zh-CN" altLang="en-US" sz="2400" b="1" dirty="0">
                <a:ea typeface="楷体_GB2312" pitchFamily="49" charset="-122"/>
              </a:rPr>
              <a:t>”</a:t>
            </a:r>
            <a:endParaRPr lang="zh-CN" altLang="en-US" sz="2400" b="1" dirty="0">
              <a:ea typeface="楷体_GB2312" pitchFamily="49" charset="-122"/>
            </a:endParaRPr>
          </a:p>
          <a:p>
            <a:pPr indent="628650">
              <a:lnSpc>
                <a:spcPct val="120000"/>
              </a:lnSpc>
              <a:spcBef>
                <a:spcPct val="20000"/>
              </a:spcBef>
              <a:spcAft>
                <a:spcPts val="600"/>
              </a:spcAft>
            </a:pPr>
            <a:r>
              <a:rPr lang="zh-CN" altLang="en-US" sz="2400" b="1" dirty="0">
                <a:ea typeface="楷体_GB2312" pitchFamily="49" charset="-122"/>
              </a:rPr>
              <a:t> </a:t>
            </a:r>
            <a:r>
              <a:rPr lang="en-US" altLang="zh-CN" sz="2400" b="1" dirty="0">
                <a:ea typeface="楷体_GB2312" pitchFamily="49" charset="-122"/>
              </a:rPr>
              <a:t>OMG UML</a:t>
            </a:r>
            <a:r>
              <a:rPr lang="zh-CN" altLang="en-US" sz="2400" b="1" dirty="0">
                <a:ea typeface="楷体_GB2312" pitchFamily="49" charset="-122"/>
              </a:rPr>
              <a:t>规范中将构件定义为“</a:t>
            </a:r>
            <a:r>
              <a:rPr lang="zh-CN" altLang="en-US" sz="2400" b="1" dirty="0">
                <a:solidFill>
                  <a:srgbClr val="CC0000"/>
                </a:solidFill>
                <a:ea typeface="楷体_GB2312" pitchFamily="49" charset="-122"/>
              </a:rPr>
              <a:t>系统中某一定型化的、可配置的和可替换的部件，该部件封装了实现并暴露一系列接口</a:t>
            </a:r>
            <a:r>
              <a:rPr lang="zh-CN" altLang="en-US" sz="2400" b="1" dirty="0">
                <a:ea typeface="楷体_GB2312" pitchFamily="49" charset="-122"/>
              </a:rPr>
              <a:t>”。</a:t>
            </a:r>
            <a:endParaRPr lang="zh-CN" altLang="en-US" sz="3200" b="1" dirty="0"/>
          </a:p>
        </p:txBody>
      </p:sp>
      <p:sp>
        <p:nvSpPr>
          <p:cNvPr id="4"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DBBF5"/>
                </a:solidFill>
                <a:latin typeface="+mj-lt"/>
                <a:ea typeface="宋体" panose="02010600030101010101" pitchFamily="2" charset="-122"/>
                <a:cs typeface="+mj-cs"/>
              </a:rPr>
              <a:t>---</a:t>
            </a:r>
            <a:r>
              <a:rPr lang="zh-CN" altLang="en-US" sz="3200" b="1" kern="0" dirty="0">
                <a:solidFill>
                  <a:srgbClr val="FDBBF5"/>
                </a:solidFill>
                <a:latin typeface="+mj-lt"/>
                <a:ea typeface="宋体" panose="02010600030101010101" pitchFamily="2" charset="-122"/>
                <a:cs typeface="+mj-cs"/>
              </a:rPr>
              <a:t>构件及其</a:t>
            </a:r>
            <a:r>
              <a:rPr kumimoji="0" lang="zh-CN" altLang="en-US" sz="3200" b="1" i="0" u="none" strike="noStrike" kern="0" cap="none" spc="0" normalizeH="0" baseline="0" noProof="0" dirty="0">
                <a:ln>
                  <a:noFill/>
                </a:ln>
                <a:solidFill>
                  <a:srgbClr val="FDBBF5"/>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DBBF5"/>
              </a:solidFill>
              <a:effectLst/>
              <a:uLnTx/>
              <a:uFillTx/>
              <a:latin typeface="+mj-lt"/>
              <a:ea typeface="+mj-ea"/>
              <a:cs typeface="+mj-cs"/>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6"/>
          <p:cNvPicPr>
            <a:picLocks noChangeAspect="1" noChangeArrowheads="1"/>
          </p:cNvPicPr>
          <p:nvPr/>
        </p:nvPicPr>
        <p:blipFill>
          <a:blip r:embed="rId1"/>
          <a:srcRect t="12106"/>
          <a:stretch>
            <a:fillRect/>
          </a:stretch>
        </p:blipFill>
        <p:spPr bwMode="auto">
          <a:xfrm>
            <a:off x="1214414" y="3429000"/>
            <a:ext cx="6913563" cy="2706688"/>
          </a:xfrm>
          <a:prstGeom prst="rect">
            <a:avLst/>
          </a:prstGeom>
          <a:ln>
            <a:noFill/>
          </a:ln>
          <a:effectLst>
            <a:softEdge rad="112500"/>
          </a:effectLst>
        </p:spPr>
      </p:pic>
      <p:sp>
        <p:nvSpPr>
          <p:cNvPr id="34820" name="Text Box 7"/>
          <p:cNvSpPr txBox="1">
            <a:spLocks noChangeArrowheads="1"/>
          </p:cNvSpPr>
          <p:nvPr/>
        </p:nvSpPr>
        <p:spPr bwMode="auto">
          <a:xfrm>
            <a:off x="571472" y="1785926"/>
            <a:ext cx="8135938" cy="895350"/>
          </a:xfrm>
          <a:prstGeom prst="rect">
            <a:avLst/>
          </a:prstGeom>
          <a:noFill/>
          <a:ln w="9525">
            <a:noFill/>
            <a:miter lim="800000"/>
          </a:ln>
        </p:spPr>
        <p:txBody>
          <a:bodyPr>
            <a:spAutoFit/>
          </a:bodyPr>
          <a:lstStyle/>
          <a:p>
            <a:pPr>
              <a:lnSpc>
                <a:spcPct val="110000"/>
              </a:lnSpc>
            </a:pPr>
            <a:r>
              <a:rPr kumimoji="1" lang="en-US" altLang="zh-CN" sz="2400" b="1" dirty="0">
                <a:ea typeface="楷体_GB2312" pitchFamily="49" charset="-122"/>
              </a:rPr>
              <a:t>    </a:t>
            </a:r>
            <a:r>
              <a:rPr kumimoji="1" lang="zh-CN" altLang="en-US" sz="2400" b="1" dirty="0">
                <a:solidFill>
                  <a:srgbClr val="CC0000"/>
                </a:solidFill>
                <a:ea typeface="楷体_GB2312" pitchFamily="49" charset="-122"/>
              </a:rPr>
              <a:t>构件图</a:t>
            </a:r>
            <a:r>
              <a:rPr kumimoji="1" lang="zh-CN" altLang="en-US" sz="2400" b="1" dirty="0">
                <a:ea typeface="楷体_GB2312" pitchFamily="49" charset="-122"/>
              </a:rPr>
              <a:t>表示构件之间的依赖关系，如下图所示。每个构件实现（支持）一些接口，并使用另一些接口。</a:t>
            </a:r>
            <a:r>
              <a:rPr kumimoji="1" lang="zh-CN" altLang="en-US" sz="2400" dirty="0">
                <a:ea typeface="楷体_GB2312" pitchFamily="49" charset="-122"/>
              </a:rPr>
              <a:t> </a:t>
            </a:r>
            <a:endParaRPr kumimoji="1" lang="zh-CN" altLang="en-US" sz="2400" dirty="0">
              <a:ea typeface="楷体_GB2312" pitchFamily="49"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DBBF5"/>
                </a:solidFill>
                <a:latin typeface="+mj-lt"/>
                <a:ea typeface="宋体" panose="02010600030101010101" pitchFamily="2" charset="-122"/>
                <a:cs typeface="+mj-cs"/>
              </a:rPr>
              <a:t>---</a:t>
            </a:r>
            <a:r>
              <a:rPr lang="zh-CN" altLang="en-US" sz="3200" b="1" kern="0" dirty="0">
                <a:solidFill>
                  <a:srgbClr val="FDBBF5"/>
                </a:solidFill>
                <a:latin typeface="+mj-lt"/>
                <a:ea typeface="宋体" panose="02010600030101010101" pitchFamily="2" charset="-122"/>
                <a:cs typeface="+mj-cs"/>
              </a:rPr>
              <a:t>构件及其</a:t>
            </a:r>
            <a:r>
              <a:rPr kumimoji="0" lang="zh-CN" altLang="en-US" sz="3200" b="1" i="0" u="none" strike="noStrike" kern="0" cap="none" spc="0" normalizeH="0" baseline="0" noProof="0" dirty="0">
                <a:ln>
                  <a:noFill/>
                </a:ln>
                <a:solidFill>
                  <a:srgbClr val="FDBBF5"/>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DBBF5"/>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4"/>
          <p:cNvSpPr txBox="1">
            <a:spLocks noChangeArrowheads="1"/>
          </p:cNvSpPr>
          <p:nvPr/>
        </p:nvSpPr>
        <p:spPr bwMode="auto">
          <a:xfrm>
            <a:off x="428596" y="1571612"/>
            <a:ext cx="8207375" cy="3533275"/>
          </a:xfrm>
          <a:prstGeom prst="rect">
            <a:avLst/>
          </a:prstGeom>
          <a:noFill/>
          <a:ln w="9525">
            <a:noFill/>
            <a:miter lim="800000"/>
          </a:ln>
        </p:spPr>
        <p:txBody>
          <a:bodyPr>
            <a:spAutoFit/>
          </a:bodyPr>
          <a:lstStyle/>
          <a:p>
            <a:pPr>
              <a:lnSpc>
                <a:spcPct val="130000"/>
              </a:lnSpc>
            </a:pPr>
            <a:r>
              <a:rPr kumimoji="1" lang="zh-CN" altLang="en-US" sz="2800" b="1" dirty="0">
                <a:solidFill>
                  <a:srgbClr val="CC0000"/>
                </a:solidFill>
              </a:rPr>
              <a:t>构件与类的区别</a:t>
            </a:r>
            <a:r>
              <a:rPr kumimoji="1" lang="zh-CN" altLang="en-US" sz="2800" b="1" dirty="0"/>
              <a:t>是双重的：</a:t>
            </a:r>
            <a:endParaRPr kumimoji="1" lang="zh-CN" altLang="en-US" sz="2800" b="1" dirty="0"/>
          </a:p>
          <a:p>
            <a:pPr marL="457200" indent="-457200">
              <a:lnSpc>
                <a:spcPct val="130000"/>
              </a:lnSpc>
              <a:buClr>
                <a:schemeClr val="accent2"/>
              </a:buClr>
              <a:buSzPct val="70000"/>
              <a:buFont typeface="+mj-ea"/>
              <a:buAutoNum type="circleNumDbPlain"/>
            </a:pPr>
            <a:r>
              <a:rPr kumimoji="1" lang="zh-CN" altLang="en-US" sz="2400" b="1" dirty="0">
                <a:solidFill>
                  <a:srgbClr val="3366FF"/>
                </a:solidFill>
                <a:ea typeface="楷体_GB2312" pitchFamily="49" charset="-122"/>
              </a:rPr>
              <a:t>构件是部署在某个计算机结点上的物理抽象</a:t>
            </a:r>
            <a:r>
              <a:rPr kumimoji="1" lang="zh-CN" altLang="en-US" sz="2400" b="1" dirty="0">
                <a:ea typeface="楷体_GB2312" pitchFamily="49" charset="-122"/>
              </a:rPr>
              <a:t>。类表示逻辑事务，为了起到物理抽象的作用，不得不将其实现为构件。</a:t>
            </a:r>
            <a:endParaRPr kumimoji="1" lang="zh-CN" altLang="en-US" sz="2400" b="1" dirty="0">
              <a:ea typeface="楷体_GB2312" pitchFamily="49" charset="-122"/>
            </a:endParaRPr>
          </a:p>
          <a:p>
            <a:pPr marL="457200" indent="-457200">
              <a:lnSpc>
                <a:spcPct val="130000"/>
              </a:lnSpc>
              <a:buClr>
                <a:schemeClr val="accent2"/>
              </a:buClr>
              <a:buSzPct val="70000"/>
              <a:buFont typeface="+mj-ea"/>
              <a:buAutoNum type="circleNumDbPlain"/>
            </a:pPr>
            <a:r>
              <a:rPr kumimoji="1" lang="zh-CN" altLang="en-US" sz="2400" b="1" dirty="0">
                <a:solidFill>
                  <a:srgbClr val="3366FF"/>
                </a:solidFill>
                <a:ea typeface="楷体_GB2312" pitchFamily="49" charset="-122"/>
              </a:rPr>
              <a:t>构件只显示它所包含的类的某些接口</a:t>
            </a:r>
            <a:r>
              <a:rPr kumimoji="1" lang="zh-CN" altLang="en-US" sz="2400" b="1" dirty="0">
                <a:ea typeface="楷体_GB2312" pitchFamily="49" charset="-122"/>
              </a:rPr>
              <a:t>，很多其他接口都被封装在构件中</a:t>
            </a:r>
            <a:r>
              <a:rPr kumimoji="1" lang="en-US" altLang="zh-CN" sz="2400" b="1" dirty="0">
                <a:ea typeface="楷体_GB2312" pitchFamily="49" charset="-122"/>
              </a:rPr>
              <a:t>——</a:t>
            </a:r>
            <a:r>
              <a:rPr kumimoji="1" lang="zh-CN" altLang="en-US" sz="2400" b="1" dirty="0">
                <a:ea typeface="楷体_GB2312" pitchFamily="49" charset="-122"/>
              </a:rPr>
              <a:t>它们只被协作的类在内部使用，对于其他构件是不可见的。 </a:t>
            </a:r>
            <a:endParaRPr kumimoji="1" lang="zh-CN" altLang="en-US" sz="2400" b="1" dirty="0">
              <a:ea typeface="楷体_GB2312" pitchFamily="49" charset="-122"/>
            </a:endParaRPr>
          </a:p>
        </p:txBody>
      </p:sp>
      <p:sp>
        <p:nvSpPr>
          <p:cNvPr id="5" name="Rectangle 2"/>
          <p:cNvSpPr txBox="1">
            <a:spLocks noChangeArrowheads="1"/>
          </p:cNvSpPr>
          <p:nvPr/>
        </p:nvSpPr>
        <p:spPr>
          <a:xfrm>
            <a:off x="457200" y="211138"/>
            <a:ext cx="8229600" cy="1143000"/>
          </a:xfrm>
          <a:prstGeom prst="rect">
            <a:avLst/>
          </a:prstGeom>
        </p:spPr>
        <p:txBody>
          <a:bodyPr/>
          <a:lstStyle/>
          <a:p>
            <a:pPr algn="ctr" fontAlgn="base">
              <a:lnSpc>
                <a:spcPts val="4000"/>
              </a:lnSpc>
              <a:spcBef>
                <a:spcPct val="0"/>
              </a:spcBef>
              <a:spcAft>
                <a:spcPct val="0"/>
              </a:spcAft>
              <a:defRPr/>
            </a:pPr>
            <a:r>
              <a:rPr lang="en-US" altLang="en-US" sz="4000" b="1" kern="0" dirty="0">
                <a:solidFill>
                  <a:schemeClr val="bg1"/>
                </a:solidFill>
                <a:latin typeface="+mj-lt"/>
                <a:ea typeface="+mj-ea"/>
                <a:cs typeface="+mj-cs"/>
              </a:rPr>
              <a:t>4.3 </a:t>
            </a:r>
            <a:r>
              <a:rPr lang="zh-CN" altLang="en-US" sz="4000" b="1" kern="0" dirty="0">
                <a:solidFill>
                  <a:schemeClr val="bg1"/>
                </a:solidFill>
                <a:latin typeface="+mj-lt"/>
                <a:ea typeface="+mj-ea"/>
                <a:cs typeface="+mj-cs"/>
              </a:rPr>
              <a:t>体系结构模块及依赖性</a:t>
            </a:r>
            <a:r>
              <a:rPr lang="zh-CN" altLang="en-US" sz="4000" b="1" dirty="0">
                <a:solidFill>
                  <a:schemeClr val="bg1"/>
                </a:solidFill>
                <a:latin typeface="宋体" panose="02010600030101010101" pitchFamily="2" charset="-122"/>
                <a:ea typeface="宋体" panose="02010600030101010101" pitchFamily="2" charset="-122"/>
              </a:rPr>
              <a:t>★</a:t>
            </a:r>
            <a:r>
              <a:rPr lang="en-US" sz="4000" b="1" dirty="0">
                <a:solidFill>
                  <a:schemeClr val="bg1"/>
                </a:solidFill>
                <a:latin typeface="宋体" panose="02010600030101010101" pitchFamily="2" charset="-122"/>
                <a:ea typeface="宋体" panose="02010600030101010101" pitchFamily="2" charset="-122"/>
              </a:rPr>
              <a:t>△</a:t>
            </a:r>
            <a:endParaRPr lang="zh-CN" altLang="en-US" sz="4000" b="1" dirty="0">
              <a:solidFill>
                <a:schemeClr val="bg1"/>
              </a:solidFill>
              <a:latin typeface="宋体" panose="02010600030101010101" pitchFamily="2" charset="-122"/>
              <a:ea typeface="宋体" panose="02010600030101010101" pitchFamily="2" charset="-122"/>
            </a:endParaRPr>
          </a:p>
          <a:p>
            <a:pPr lvl="0" algn="ctr" fontAlgn="base">
              <a:lnSpc>
                <a:spcPts val="4000"/>
              </a:lnSpc>
              <a:spcBef>
                <a:spcPct val="0"/>
              </a:spcBef>
              <a:spcAft>
                <a:spcPct val="0"/>
              </a:spcAft>
              <a:defRPr/>
            </a:pPr>
            <a:r>
              <a:rPr lang="en-US" altLang="zh-CN" sz="3200" b="1" kern="0" dirty="0">
                <a:solidFill>
                  <a:schemeClr val="bg1"/>
                </a:solidFill>
                <a:latin typeface="+mj-lt"/>
                <a:ea typeface="宋体" panose="02010600030101010101" pitchFamily="2" charset="-122"/>
                <a:cs typeface="+mj-cs"/>
              </a:rPr>
              <a:t>          </a:t>
            </a:r>
            <a:r>
              <a:rPr lang="en-US" altLang="zh-CN" sz="3200" b="1" kern="0" dirty="0">
                <a:solidFill>
                  <a:srgbClr val="FDBBF5"/>
                </a:solidFill>
                <a:latin typeface="+mj-lt"/>
                <a:ea typeface="宋体" panose="02010600030101010101" pitchFamily="2" charset="-122"/>
                <a:cs typeface="+mj-cs"/>
              </a:rPr>
              <a:t>---</a:t>
            </a:r>
            <a:r>
              <a:rPr lang="zh-CN" altLang="en-US" sz="3200" b="1" kern="0" dirty="0">
                <a:solidFill>
                  <a:srgbClr val="FDBBF5"/>
                </a:solidFill>
                <a:latin typeface="+mj-lt"/>
                <a:ea typeface="宋体" panose="02010600030101010101" pitchFamily="2" charset="-122"/>
                <a:cs typeface="+mj-cs"/>
              </a:rPr>
              <a:t>构件及其</a:t>
            </a:r>
            <a:r>
              <a:rPr kumimoji="0" lang="zh-CN" altLang="en-US" sz="3200" b="1" i="0" u="none" strike="noStrike" kern="0" cap="none" spc="0" normalizeH="0" baseline="0" noProof="0" dirty="0">
                <a:ln>
                  <a:noFill/>
                </a:ln>
                <a:solidFill>
                  <a:srgbClr val="FDBBF5"/>
                </a:solidFill>
                <a:effectLst/>
                <a:uLnTx/>
                <a:uFillTx/>
                <a:latin typeface="+mj-lt"/>
                <a:ea typeface="宋体" panose="02010600030101010101" pitchFamily="2" charset="-122"/>
                <a:cs typeface="+mj-cs"/>
              </a:rPr>
              <a:t>依赖性</a:t>
            </a:r>
            <a:endParaRPr kumimoji="0" lang="zh-CN" altLang="en-US" sz="4400" b="1" i="0" u="none" strike="noStrike" kern="0" cap="none" spc="0" normalizeH="0" baseline="0" noProof="0" dirty="0">
              <a:ln>
                <a:noFill/>
              </a:ln>
              <a:solidFill>
                <a:srgbClr val="FDBBF5"/>
              </a:solidFill>
              <a:effectLst/>
              <a:uLnTx/>
              <a:uFillTx/>
              <a:latin typeface="+mj-lt"/>
              <a:ea typeface="+mj-ea"/>
              <a:cs typeface="+mj-cs"/>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本章作业</a:t>
            </a:r>
            <a:endParaRPr lang="zh-CN" altLang="en-US" dirty="0"/>
          </a:p>
        </p:txBody>
      </p:sp>
      <p:sp>
        <p:nvSpPr>
          <p:cNvPr id="3" name="内容占位符 2"/>
          <p:cNvSpPr>
            <a:spLocks noGrp="1"/>
          </p:cNvSpPr>
          <p:nvPr>
            <p:ph idx="1"/>
          </p:nvPr>
        </p:nvSpPr>
        <p:spPr>
          <a:xfrm>
            <a:off x="457200" y="1600200"/>
            <a:ext cx="8229600" cy="4925144"/>
          </a:xfrm>
        </p:spPr>
        <p:txBody>
          <a:bodyPr/>
          <a:lstStyle/>
          <a:p>
            <a:pPr>
              <a:buNone/>
            </a:pPr>
            <a:r>
              <a:rPr lang="zh-CN" altLang="en-US" sz="2400" dirty="0">
                <a:latin typeface="宋体" panose="02010600030101010101" pitchFamily="2" charset="-122"/>
                <a:ea typeface="宋体" panose="02010600030101010101" pitchFamily="2" charset="-122"/>
              </a:rPr>
              <a:t>复习与思考：</a:t>
            </a:r>
            <a:endParaRPr lang="en-US" altLang="zh-CN" sz="2400" dirty="0">
              <a:latin typeface="宋体" panose="02010600030101010101" pitchFamily="2" charset="-122"/>
              <a:ea typeface="宋体" panose="02010600030101010101" pitchFamily="2" charset="-122"/>
            </a:endParaRPr>
          </a:p>
          <a:p>
            <a:pPr>
              <a:buNone/>
            </a:pPr>
            <a:r>
              <a:rPr lang="en-US" altLang="zh-CN" sz="2400" dirty="0">
                <a:latin typeface="宋体" panose="02010600030101010101" pitchFamily="2" charset="-122"/>
                <a:ea typeface="宋体" panose="02010600030101010101" pitchFamily="2" charset="-122"/>
              </a:rPr>
              <a:t>		</a:t>
            </a:r>
            <a:r>
              <a:rPr lang="en-US" altLang="zh-CN" sz="2400">
                <a:latin typeface="宋体" panose="02010600030101010101" pitchFamily="2" charset="-122"/>
                <a:ea typeface="宋体" panose="02010600030101010101" pitchFamily="2" charset="-122"/>
              </a:rPr>
              <a:t>P206 8.1, 8.3, 8.4</a:t>
            </a:r>
            <a:endParaRPr lang="en-US" altLang="zh-CN" sz="24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6" name="Rectangle 2"/>
          <p:cNvSpPr txBox="1">
            <a:spLocks noChangeArrowheads="1"/>
          </p:cNvSpPr>
          <p:nvPr/>
        </p:nvSpPr>
        <p:spPr bwMode="auto">
          <a:xfrm>
            <a:off x="357158" y="1433514"/>
            <a:ext cx="6643705" cy="2566990"/>
          </a:xfrm>
          <a:prstGeom prst="rect">
            <a:avLst/>
          </a:prstGeom>
          <a:noFill/>
          <a:ln w="9525">
            <a:solidFill>
              <a:schemeClr val="tx1"/>
            </a:solidFill>
            <a:prstDash val="solid"/>
            <a:miter lim="800000"/>
          </a:ln>
          <a:effectLst/>
        </p:spPr>
        <p:txBody>
          <a:bodyPr/>
          <a:lstStyle/>
          <a:p>
            <a:pPr marL="514350" indent="-514350">
              <a:lnSpc>
                <a:spcPct val="110000"/>
              </a:lnSpc>
              <a:spcBef>
                <a:spcPct val="20000"/>
              </a:spcBef>
              <a:buFont typeface="+mj-ea"/>
              <a:buAutoNum type="circleNumDbPlain" startAt="4"/>
              <a:defRPr/>
            </a:pPr>
            <a:r>
              <a:rPr lang="zh-CN" altLang="en-US" sz="2800" b="1" kern="0" dirty="0">
                <a:solidFill>
                  <a:srgbClr val="A50021"/>
                </a:solidFill>
                <a:effectLst>
                  <a:outerShdw blurRad="38100" dist="38100" dir="2700000" algn="tl">
                    <a:srgbClr val="C0C0C0"/>
                  </a:outerShdw>
                </a:effectLst>
                <a:latin typeface="Arial Narrow" pitchFamily="34" charset="0"/>
                <a:ea typeface="仿宋_GB2312" pitchFamily="49" charset="-122"/>
              </a:rPr>
              <a:t>概要设计</a:t>
            </a:r>
            <a:endParaRPr lang="zh-CN" altLang="en-US" sz="2800" b="1" kern="0" dirty="0">
              <a:latin typeface="宋体" panose="02010600030101010101" pitchFamily="2" charset="-122"/>
              <a:ea typeface="+mn-ea"/>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概括地回答：</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“怎样实现目标系统</a:t>
            </a:r>
            <a:r>
              <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设计内容：</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设计程序的体系结构，即确定程序的组成模块，确定模块间的关系。</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输出文档：</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软件的概要设计说明书。</a:t>
            </a:r>
            <a:endPar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5" name="Rectangle 2"/>
          <p:cNvSpPr txBox="1">
            <a:spLocks noChangeArrowheads="1"/>
          </p:cNvSpPr>
          <p:nvPr/>
        </p:nvSpPr>
        <p:spPr bwMode="auto">
          <a:xfrm>
            <a:off x="357158" y="4071942"/>
            <a:ext cx="6643734" cy="2390808"/>
          </a:xfrm>
          <a:prstGeom prst="rect">
            <a:avLst/>
          </a:prstGeom>
          <a:noFill/>
          <a:ln w="9525" cmpd="sng">
            <a:solidFill>
              <a:schemeClr val="tx1"/>
            </a:solidFill>
            <a:miter lim="800000"/>
          </a:ln>
          <a:effectLst/>
        </p:spPr>
        <p:txBody>
          <a:bodyPr/>
          <a:lstStyle/>
          <a:p>
            <a:pPr marL="514350" indent="-514350">
              <a:lnSpc>
                <a:spcPct val="110000"/>
              </a:lnSpc>
              <a:spcBef>
                <a:spcPct val="20000"/>
              </a:spcBef>
              <a:buFont typeface="+mj-ea"/>
              <a:buAutoNum type="circleNumDbPlain" startAt="5"/>
              <a:defRPr/>
            </a:pPr>
            <a:r>
              <a:rPr lang="zh-CN" altLang="en-US" sz="2800" b="1" kern="0" dirty="0">
                <a:solidFill>
                  <a:srgbClr val="A50021"/>
                </a:solidFill>
                <a:effectLst>
                  <a:outerShdw blurRad="38100" dist="38100" dir="2700000" algn="tl">
                    <a:srgbClr val="C0C0C0"/>
                  </a:outerShdw>
                </a:effectLst>
                <a:latin typeface="Arial Narrow" pitchFamily="34" charset="0"/>
                <a:ea typeface="仿宋_GB2312" pitchFamily="49" charset="-122"/>
              </a:rPr>
              <a:t>详细设计</a:t>
            </a:r>
            <a:endParaRPr lang="zh-CN" altLang="en-US" sz="2800" b="1" kern="0" dirty="0">
              <a:latin typeface="宋体" panose="02010600030101010101" pitchFamily="2" charset="-122"/>
              <a:ea typeface="+mn-ea"/>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详细回答：</a:t>
            </a:r>
            <a:r>
              <a:rPr kumimoji="1" lang="zh-CN" altLang="en-US" sz="2400" b="1" kern="0" dirty="0">
                <a:solidFill>
                  <a:srgbClr val="00B05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“应怎样具体实现这个系统？</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设计内容：</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详细地设计每个模块，确定实现模块功能所需要的算法和数据结构。</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1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输出文档：</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软件的详细设计说明书。</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p:txBody>
      </p:sp>
      <p:grpSp>
        <p:nvGrpSpPr>
          <p:cNvPr id="41" name="组合 40"/>
          <p:cNvGrpSpPr/>
          <p:nvPr/>
        </p:nvGrpSpPr>
        <p:grpSpPr>
          <a:xfrm>
            <a:off x="7048580" y="1500174"/>
            <a:ext cx="881006" cy="5016758"/>
            <a:chOff x="7048580" y="1500174"/>
            <a:chExt cx="881006" cy="5016758"/>
          </a:xfrm>
        </p:grpSpPr>
        <p:sp>
          <p:nvSpPr>
            <p:cNvPr id="7" name="TextBox 6"/>
            <p:cNvSpPr txBox="1"/>
            <p:nvPr/>
          </p:nvSpPr>
          <p:spPr>
            <a:xfrm>
              <a:off x="7500958" y="1500174"/>
              <a:ext cx="428628" cy="5016758"/>
            </a:xfrm>
            <a:prstGeom prst="rect">
              <a:avLst/>
            </a:prstGeom>
            <a:noFill/>
            <a:ln cmpd="sng">
              <a:solidFill>
                <a:schemeClr val="tx1"/>
              </a:solidFill>
              <a:prstDash val="solid"/>
            </a:ln>
          </p:spPr>
          <p:txBody>
            <a:bodyPr wrap="square" rtlCol="0">
              <a:spAutoFit/>
            </a:bodyPr>
            <a:lstStyle/>
            <a:p>
              <a:r>
                <a:rPr lang="zh-CN" altLang="en-US" sz="2000" b="1" dirty="0">
                  <a:solidFill>
                    <a:srgbClr val="00B050"/>
                  </a:solidFill>
                  <a:latin typeface="宋体" panose="02010600030101010101" pitchFamily="2" charset="-122"/>
                  <a:ea typeface="宋体" panose="02010600030101010101" pitchFamily="2" charset="-122"/>
                </a:rPr>
                <a:t>编写</a:t>
              </a:r>
              <a:endParaRPr lang="en-US" altLang="zh-CN" sz="2000" b="1" dirty="0">
                <a:solidFill>
                  <a:srgbClr val="00B050"/>
                </a:solidFill>
                <a:latin typeface="宋体" panose="02010600030101010101" pitchFamily="2" charset="-122"/>
                <a:ea typeface="宋体" panose="02010600030101010101" pitchFamily="2" charset="-122"/>
              </a:endParaRPr>
            </a:p>
            <a:p>
              <a:r>
                <a:rPr lang="zh-CN" altLang="en-US" sz="2000" b="1" dirty="0">
                  <a:solidFill>
                    <a:srgbClr val="00B050"/>
                  </a:solidFill>
                  <a:latin typeface="宋体" panose="02010600030101010101" pitchFamily="2" charset="-122"/>
                  <a:ea typeface="宋体" panose="02010600030101010101" pitchFamily="2" charset="-122"/>
                </a:rPr>
                <a:t>：</a:t>
              </a:r>
              <a:endParaRPr lang="en-US" altLang="zh-CN" sz="2000" b="1" dirty="0">
                <a:solidFill>
                  <a:srgbClr val="00B050"/>
                </a:solidFill>
                <a:latin typeface="宋体" panose="02010600030101010101" pitchFamily="2" charset="-122"/>
                <a:ea typeface="宋体" panose="02010600030101010101" pitchFamily="2" charset="-122"/>
              </a:endParaRPr>
            </a:p>
            <a:p>
              <a:r>
                <a:rPr lang="zh-CN" altLang="en-US" sz="2000" b="1" dirty="0">
                  <a:solidFill>
                    <a:srgbClr val="00B050"/>
                  </a:solidFill>
                  <a:latin typeface="宋体" panose="02010600030101010101" pitchFamily="2" charset="-122"/>
                  <a:ea typeface="宋体" panose="02010600030101010101" pitchFamily="2" charset="-122"/>
                </a:rPr>
                <a:t>单元测试计划</a:t>
              </a:r>
              <a:endParaRPr lang="en-US" altLang="zh-CN" sz="2000" b="1" dirty="0">
                <a:solidFill>
                  <a:srgbClr val="00B050"/>
                </a:solidFill>
                <a:latin typeface="宋体" panose="02010600030101010101" pitchFamily="2" charset="-122"/>
                <a:ea typeface="宋体" panose="02010600030101010101" pitchFamily="2" charset="-122"/>
              </a:endParaRPr>
            </a:p>
            <a:p>
              <a:r>
                <a:rPr lang="zh-CN" altLang="en-US" sz="2000" b="1" dirty="0">
                  <a:solidFill>
                    <a:srgbClr val="00B050"/>
                  </a:solidFill>
                  <a:latin typeface="宋体" panose="02010600030101010101" pitchFamily="2" charset="-122"/>
                  <a:ea typeface="宋体" panose="02010600030101010101" pitchFamily="2" charset="-122"/>
                </a:rPr>
                <a:t> 集成测试计划</a:t>
              </a:r>
              <a:endParaRPr lang="zh-CN" altLang="en-US" sz="2000" b="1" dirty="0">
                <a:solidFill>
                  <a:srgbClr val="00B050"/>
                </a:solidFill>
                <a:latin typeface="宋体" panose="02010600030101010101" pitchFamily="2" charset="-122"/>
                <a:ea typeface="宋体" panose="02010600030101010101" pitchFamily="2" charset="-122"/>
              </a:endParaRPr>
            </a:p>
          </p:txBody>
        </p:sp>
        <p:sp>
          <p:nvSpPr>
            <p:cNvPr id="36" name="右箭头 35"/>
            <p:cNvSpPr/>
            <p:nvPr/>
          </p:nvSpPr>
          <p:spPr>
            <a:xfrm>
              <a:off x="7048580" y="2214554"/>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右箭头 38"/>
            <p:cNvSpPr/>
            <p:nvPr/>
          </p:nvSpPr>
          <p:spPr>
            <a:xfrm>
              <a:off x="7048580" y="4929198"/>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42" name="组合 41"/>
          <p:cNvGrpSpPr/>
          <p:nvPr/>
        </p:nvGrpSpPr>
        <p:grpSpPr>
          <a:xfrm>
            <a:off x="8001024" y="2428868"/>
            <a:ext cx="928694" cy="3170099"/>
            <a:chOff x="8001024" y="2428868"/>
            <a:chExt cx="928694" cy="3170099"/>
          </a:xfrm>
        </p:grpSpPr>
        <p:sp>
          <p:nvSpPr>
            <p:cNvPr id="8" name="TextBox 7"/>
            <p:cNvSpPr txBox="1"/>
            <p:nvPr/>
          </p:nvSpPr>
          <p:spPr>
            <a:xfrm>
              <a:off x="8501090" y="2428868"/>
              <a:ext cx="428628" cy="3170099"/>
            </a:xfrm>
            <a:prstGeom prst="rect">
              <a:avLst/>
            </a:prstGeom>
            <a:noFill/>
            <a:ln>
              <a:solidFill>
                <a:schemeClr val="tx1"/>
              </a:solidFill>
              <a:prstDash val="solid"/>
            </a:ln>
          </p:spPr>
          <p:txBody>
            <a:bodyPr wrap="square" rtlCol="0">
              <a:spAutoFit/>
            </a:bodyPr>
            <a:lstStyle/>
            <a:p>
              <a:endParaRPr lang="en-US" altLang="zh-CN" sz="2000" b="1" dirty="0">
                <a:solidFill>
                  <a:srgbClr val="00B050"/>
                </a:solidFill>
                <a:latin typeface="宋体" panose="02010600030101010101" pitchFamily="2" charset="-122"/>
                <a:ea typeface="宋体" panose="02010600030101010101" pitchFamily="2" charset="-122"/>
              </a:endParaRPr>
            </a:p>
            <a:p>
              <a:endParaRPr lang="en-US" altLang="zh-CN" sz="2000" b="1" dirty="0">
                <a:solidFill>
                  <a:srgbClr val="00B050"/>
                </a:solidFill>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执行设计评审</a:t>
              </a:r>
              <a:endParaRPr lang="en-US" altLang="zh-CN" sz="2000" b="1" dirty="0">
                <a:solidFill>
                  <a:srgbClr val="FF0000"/>
                </a:solidFill>
                <a:latin typeface="宋体" panose="02010600030101010101" pitchFamily="2" charset="-122"/>
                <a:ea typeface="宋体" panose="02010600030101010101" pitchFamily="2" charset="-122"/>
              </a:endParaRPr>
            </a:p>
            <a:p>
              <a:endParaRPr lang="en-US" altLang="zh-CN" sz="2000" b="1" dirty="0">
                <a:solidFill>
                  <a:srgbClr val="00B050"/>
                </a:solidFill>
                <a:latin typeface="宋体" panose="02010600030101010101" pitchFamily="2" charset="-122"/>
                <a:ea typeface="宋体" panose="02010600030101010101" pitchFamily="2" charset="-122"/>
              </a:endParaRPr>
            </a:p>
            <a:p>
              <a:endParaRPr lang="zh-CN" altLang="en-US" sz="2000" b="1" dirty="0">
                <a:solidFill>
                  <a:srgbClr val="00B050"/>
                </a:solidFill>
                <a:latin typeface="宋体" panose="02010600030101010101" pitchFamily="2" charset="-122"/>
                <a:ea typeface="宋体" panose="02010600030101010101" pitchFamily="2" charset="-122"/>
              </a:endParaRPr>
            </a:p>
          </p:txBody>
        </p:sp>
        <p:sp>
          <p:nvSpPr>
            <p:cNvPr id="40" name="右箭头 39"/>
            <p:cNvSpPr/>
            <p:nvPr/>
          </p:nvSpPr>
          <p:spPr>
            <a:xfrm>
              <a:off x="8001024" y="3714752"/>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2643174" y="2428868"/>
            <a:ext cx="3214710" cy="185738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谢谢！</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dirty="0">
                <a:solidFill>
                  <a:schemeClr val="tx1"/>
                </a:solidFill>
                <a:ea typeface="华文楷体" panose="02010600040101010101" pitchFamily="2" charset="-122"/>
              </a:rPr>
              <a:t>软件工程</a:t>
            </a:r>
            <a:br>
              <a:rPr altLang="zh-CN" b="1" dirty="0">
                <a:solidFill>
                  <a:schemeClr val="tx1"/>
                </a:solidFill>
                <a:ea typeface="华文楷体" panose="02010600040101010101" pitchFamily="2" charset="-122"/>
              </a:rPr>
            </a:br>
            <a:r>
              <a:rPr altLang="zh-CN" sz="4400" b="1" dirty="0">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4786346"/>
          </a:xfrm>
        </p:spPr>
        <p:txBody>
          <a:bodyPr/>
          <a:lstStyle/>
          <a:p>
            <a:pPr marL="542925">
              <a:buNone/>
            </a:pPr>
            <a:r>
              <a:rPr lang="en-US" sz="2800" b="1" dirty="0">
                <a:latin typeface="宋体" panose="02010600030101010101" pitchFamily="2" charset="-122"/>
                <a:ea typeface="宋体" panose="02010600030101010101" pitchFamily="2" charset="-122"/>
              </a:rPr>
              <a:t>4.1 </a:t>
            </a:r>
            <a:r>
              <a:rPr lang="zh-CN" altLang="en-US" sz="2800" b="1" dirty="0">
                <a:latin typeface="宋体" panose="02010600030101010101" pitchFamily="2" charset="-122"/>
                <a:ea typeface="宋体" panose="02010600030101010101" pitchFamily="2" charset="-122"/>
              </a:rPr>
              <a:t>软件体系结构与设计模式★</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4.2 </a:t>
            </a:r>
            <a:r>
              <a:rPr lang="zh-CN" altLang="en-US" sz="2800" b="1" dirty="0">
                <a:latin typeface="宋体" panose="02010600030101010101" pitchFamily="2" charset="-122"/>
                <a:ea typeface="宋体" panose="02010600030101010101" pitchFamily="2" charset="-122"/>
              </a:rPr>
              <a:t>面向对象设计过程与准则★</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4.3 </a:t>
            </a:r>
            <a:r>
              <a:rPr lang="zh-CN" altLang="en-US" sz="2800" b="1" dirty="0">
                <a:latin typeface="宋体" panose="02010600030101010101" pitchFamily="2" charset="-122"/>
                <a:ea typeface="宋体" panose="02010600030101010101" pitchFamily="2" charset="-122"/>
              </a:rPr>
              <a:t>体系结构模块及依赖性★</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marL="542925">
              <a:buNone/>
            </a:pPr>
            <a:r>
              <a:rPr lang="en-US" sz="2800" b="1" dirty="0">
                <a:solidFill>
                  <a:srgbClr val="C00000"/>
                </a:solidFill>
                <a:latin typeface="宋体" panose="02010600030101010101" pitchFamily="2" charset="-122"/>
                <a:ea typeface="宋体" panose="02010600030101010101" pitchFamily="2" charset="-122"/>
              </a:rPr>
              <a:t>4.</a:t>
            </a:r>
            <a:r>
              <a:rPr lang="en-US" altLang="zh-CN" sz="2800" b="1" dirty="0">
                <a:solidFill>
                  <a:srgbClr val="C00000"/>
                </a:solidFill>
                <a:latin typeface="宋体" panose="02010600030101010101" pitchFamily="2" charset="-122"/>
                <a:ea typeface="宋体" panose="02010600030101010101" pitchFamily="2" charset="-122"/>
              </a:rPr>
              <a:t>4 </a:t>
            </a:r>
            <a:r>
              <a:rPr lang="zh-CN" altLang="en-US" sz="2800" b="1" dirty="0">
                <a:solidFill>
                  <a:srgbClr val="C00000"/>
                </a:solidFill>
                <a:latin typeface="宋体" panose="02010600030101010101" pitchFamily="2" charset="-122"/>
                <a:ea typeface="宋体" panose="02010600030101010101" pitchFamily="2" charset="-122"/>
              </a:rPr>
              <a:t>系统分解★</a:t>
            </a:r>
            <a:endParaRPr lang="zh-CN" altLang="en-US" sz="2800" b="1" dirty="0">
              <a:solidFill>
                <a:srgbClr val="C00000"/>
              </a:solidFill>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4.5 </a:t>
            </a:r>
            <a:r>
              <a:rPr lang="zh-CN" altLang="en-US" sz="2800" b="1" dirty="0">
                <a:latin typeface="宋体" panose="02010600030101010101" pitchFamily="2" charset="-122"/>
                <a:ea typeface="宋体" panose="02010600030101010101" pitchFamily="2" charset="-122"/>
              </a:rPr>
              <a:t>问题域部分的设计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4.6 </a:t>
            </a:r>
            <a:r>
              <a:rPr lang="zh-CN" altLang="en-US" sz="2800" b="1" dirty="0">
                <a:latin typeface="宋体" panose="02010600030101010101" pitchFamily="2" charset="-122"/>
                <a:ea typeface="宋体" panose="02010600030101010101" pitchFamily="2" charset="-122"/>
              </a:rPr>
              <a:t>人机交互部分的设计</a:t>
            </a:r>
            <a:endParaRPr lang="en-US" altLang="zh-CN" sz="2800" b="1" dirty="0">
              <a:latin typeface="宋体" panose="02010600030101010101" pitchFamily="2" charset="-122"/>
              <a:ea typeface="宋体" panose="02010600030101010101" pitchFamily="2" charset="-122"/>
            </a:endParaRPr>
          </a:p>
          <a:p>
            <a:pPr marL="542925">
              <a:buNone/>
            </a:pPr>
            <a:r>
              <a:rPr lang="en-US" altLang="zh-CN" sz="2800" b="1" dirty="0">
                <a:latin typeface="宋体" panose="02010600030101010101" pitchFamily="2" charset="-122"/>
                <a:ea typeface="宋体" panose="02010600030101010101" pitchFamily="2" charset="-122"/>
              </a:rPr>
              <a:t>4.7 </a:t>
            </a:r>
            <a:r>
              <a:rPr lang="zh-CN" altLang="en-US" sz="2800" b="1" dirty="0">
                <a:latin typeface="宋体" panose="02010600030101010101" pitchFamily="2" charset="-122"/>
                <a:ea typeface="宋体" panose="02010600030101010101" pitchFamily="2" charset="-122"/>
              </a:rPr>
              <a:t>任务管理部分的设计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4.8 </a:t>
            </a:r>
            <a:r>
              <a:rPr lang="zh-CN" altLang="en-US" sz="2800" b="1" dirty="0">
                <a:latin typeface="宋体" panose="02010600030101010101" pitchFamily="2" charset="-122"/>
                <a:ea typeface="宋体" panose="02010600030101010101" pitchFamily="2" charset="-122"/>
              </a:rPr>
              <a:t>数据管理部分的设计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4.9 </a:t>
            </a:r>
            <a:r>
              <a:rPr lang="zh-CN" altLang="en-US" sz="2800" b="1" dirty="0">
                <a:latin typeface="宋体" panose="02010600030101010101" pitchFamily="2" charset="-122"/>
                <a:ea typeface="宋体" panose="02010600030101010101" pitchFamily="2" charset="-122"/>
              </a:rPr>
              <a:t>对象设计★</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4</a:t>
            </a:r>
            <a:r>
              <a:rPr lang="zh-CN" altLang="en-US" dirty="0">
                <a:solidFill>
                  <a:schemeClr val="bg1"/>
                </a:solidFill>
              </a:rPr>
              <a:t>章  面向对象设计</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lnSpc>
                <a:spcPts val="3500"/>
              </a:lnSpc>
            </a:pPr>
            <a:r>
              <a:rPr lang="en-US" altLang="zh-CN" dirty="0"/>
              <a:t>4.4 </a:t>
            </a:r>
            <a:r>
              <a:rPr lang="zh-CN" altLang="en-US" dirty="0"/>
              <a:t>系统分解</a:t>
            </a:r>
            <a:br>
              <a:rPr lang="en-US" altLang="zh-CN" dirty="0"/>
            </a:br>
            <a:r>
              <a:rPr lang="en-US" altLang="zh-CN" sz="3200" dirty="0">
                <a:solidFill>
                  <a:srgbClr val="FFFF00"/>
                </a:solidFill>
              </a:rPr>
              <a:t>                 ---</a:t>
            </a:r>
            <a:r>
              <a:rPr lang="zh-CN" altLang="en-US" sz="3200" dirty="0">
                <a:solidFill>
                  <a:srgbClr val="FFFF00"/>
                </a:solidFill>
              </a:rPr>
              <a:t>子系统和类</a:t>
            </a:r>
            <a:endParaRPr lang="zh-CN" altLang="en-US" sz="3200" dirty="0">
              <a:solidFill>
                <a:srgbClr val="FFFF00"/>
              </a:solidFill>
            </a:endParaRPr>
          </a:p>
        </p:txBody>
      </p:sp>
      <p:sp>
        <p:nvSpPr>
          <p:cNvPr id="36867" name="Rectangle 3"/>
          <p:cNvSpPr>
            <a:spLocks noGrp="1" noChangeArrowheads="1"/>
          </p:cNvSpPr>
          <p:nvPr>
            <p:ph type="body" idx="1"/>
          </p:nvPr>
        </p:nvSpPr>
        <p:spPr>
          <a:xfrm>
            <a:off x="357158" y="1500174"/>
            <a:ext cx="8229600" cy="4525963"/>
          </a:xfrm>
        </p:spPr>
        <p:txBody>
          <a:bodyPr/>
          <a:lstStyle/>
          <a:p>
            <a:pPr eaLnBrk="1" hangingPunct="1">
              <a:buClr>
                <a:schemeClr val="accent2"/>
              </a:buClr>
              <a:buSzPct val="75000"/>
              <a:buFont typeface="Wingdings" panose="05000000000000000000" pitchFamily="2" charset="2"/>
              <a:buChar char="l"/>
            </a:pPr>
            <a:r>
              <a:rPr lang="zh-CN" altLang="en-US" sz="2800" dirty="0">
                <a:latin typeface="宋体" panose="02010600030101010101" pitchFamily="2" charset="-122"/>
                <a:ea typeface="宋体" panose="02010600030101010101" pitchFamily="2" charset="-122"/>
              </a:rPr>
              <a:t>在大型和复杂的软件系统情形，首先根据需求的</a:t>
            </a:r>
            <a:r>
              <a:rPr lang="zh-CN" altLang="en-US" sz="2800" b="1" dirty="0">
                <a:solidFill>
                  <a:srgbClr val="C00000"/>
                </a:solidFill>
                <a:latin typeface="宋体" panose="02010600030101010101" pitchFamily="2" charset="-122"/>
                <a:ea typeface="宋体" panose="02010600030101010101" pitchFamily="2" charset="-122"/>
              </a:rPr>
              <a:t>功能模型（用例模型）</a:t>
            </a:r>
            <a:r>
              <a:rPr lang="zh-CN" altLang="en-US" sz="2800" dirty="0">
                <a:latin typeface="宋体" panose="02010600030101010101" pitchFamily="2" charset="-122"/>
                <a:ea typeface="宋体" panose="02010600030101010101" pitchFamily="2" charset="-122"/>
              </a:rPr>
              <a:t>进行分解：</a:t>
            </a:r>
            <a:endParaRPr lang="en-US" altLang="zh-CN" sz="2800" dirty="0">
              <a:latin typeface="宋体" panose="02010600030101010101" pitchFamily="2" charset="-122"/>
              <a:ea typeface="宋体" panose="02010600030101010101" pitchFamily="2" charset="-122"/>
            </a:endParaRPr>
          </a:p>
          <a:p>
            <a:pPr lvl="1">
              <a:buClr>
                <a:schemeClr val="accent2"/>
              </a:buClr>
              <a:buSzPct val="75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将系统分解成若干个部分，</a:t>
            </a:r>
            <a:endParaRPr lang="en-US" altLang="zh-CN" sz="2400" dirty="0">
              <a:latin typeface="宋体" panose="02010600030101010101" pitchFamily="2" charset="-122"/>
              <a:ea typeface="宋体" panose="02010600030101010101" pitchFamily="2" charset="-122"/>
            </a:endParaRPr>
          </a:p>
          <a:p>
            <a:pPr lvl="1">
              <a:buClr>
                <a:schemeClr val="accent2"/>
              </a:buClr>
              <a:buSzPct val="75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每一部分又可分解为若干子系统或类，</a:t>
            </a:r>
            <a:endParaRPr lang="en-US" altLang="zh-CN" sz="2400" dirty="0">
              <a:latin typeface="宋体" panose="02010600030101010101" pitchFamily="2" charset="-122"/>
              <a:ea typeface="宋体" panose="02010600030101010101" pitchFamily="2" charset="-122"/>
            </a:endParaRPr>
          </a:p>
          <a:p>
            <a:pPr lvl="1">
              <a:buClr>
                <a:schemeClr val="accent2"/>
              </a:buClr>
              <a:buSzPct val="75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每个子系统还可以由更小的子系统或类组成。 </a:t>
            </a:r>
            <a:endParaRPr lang="zh-CN" altLang="en-US" sz="2400" dirty="0">
              <a:latin typeface="宋体" panose="02010600030101010101" pitchFamily="2" charset="-122"/>
              <a:ea typeface="宋体" panose="02010600030101010101" pitchFamily="2" charset="-122"/>
            </a:endParaRPr>
          </a:p>
        </p:txBody>
      </p:sp>
      <p:pic>
        <p:nvPicPr>
          <p:cNvPr id="36868" name="Picture 4" descr="未标题-2"/>
          <p:cNvPicPr>
            <a:picLocks noChangeAspect="1" noChangeArrowheads="1"/>
          </p:cNvPicPr>
          <p:nvPr/>
        </p:nvPicPr>
        <p:blipFill>
          <a:blip r:embed="rId1"/>
          <a:srcRect/>
          <a:stretch>
            <a:fillRect/>
          </a:stretch>
        </p:blipFill>
        <p:spPr bwMode="auto">
          <a:xfrm>
            <a:off x="2571736" y="4232292"/>
            <a:ext cx="5040312" cy="1554162"/>
          </a:xfrm>
          <a:prstGeom prst="rect">
            <a:avLst/>
          </a:prstGeom>
          <a:noFill/>
          <a:ln w="9525">
            <a:noFill/>
            <a:miter lim="800000"/>
            <a:headEnd/>
            <a:tailEnd/>
          </a:ln>
        </p:spPr>
      </p:pic>
      <p:sp>
        <p:nvSpPr>
          <p:cNvPr id="36869" name="Text Box 5"/>
          <p:cNvSpPr txBox="1">
            <a:spLocks noChangeArrowheads="1"/>
          </p:cNvSpPr>
          <p:nvPr/>
        </p:nvSpPr>
        <p:spPr bwMode="auto">
          <a:xfrm>
            <a:off x="3071802" y="5929330"/>
            <a:ext cx="4176712" cy="369332"/>
          </a:xfrm>
          <a:prstGeom prst="rect">
            <a:avLst/>
          </a:prstGeom>
          <a:noFill/>
          <a:ln w="9525">
            <a:noFill/>
            <a:miter lim="800000"/>
          </a:ln>
        </p:spPr>
        <p:txBody>
          <a:bodyPr>
            <a:spAutoFit/>
          </a:bodyPr>
          <a:lstStyle/>
          <a:p>
            <a:pPr algn="ctr">
              <a:spcBef>
                <a:spcPct val="50000"/>
              </a:spcBef>
            </a:pPr>
            <a:r>
              <a:rPr lang="zh-CN" altLang="en-US" b="1" dirty="0">
                <a:latin typeface="宋体" panose="02010600030101010101" pitchFamily="2" charset="-122"/>
                <a:ea typeface="宋体" panose="02010600030101010101" pitchFamily="2" charset="-122"/>
              </a:rPr>
              <a:t>系统结构的类图</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p:txBody>
          <a:bodyPr/>
          <a:lstStyle/>
          <a:p>
            <a:pPr eaLnBrk="1" hangingPunct="1">
              <a:lnSpc>
                <a:spcPct val="150000"/>
              </a:lnSpc>
              <a:spcBef>
                <a:spcPts val="1200"/>
              </a:spcBef>
              <a:spcAft>
                <a:spcPts val="600"/>
              </a:spcAft>
              <a:buClr>
                <a:schemeClr val="accent2"/>
              </a:buClr>
              <a:buSzPct val="75000"/>
              <a:buFont typeface="Wingdings" panose="05000000000000000000" pitchFamily="2" charset="2"/>
              <a:buChar char="Ø"/>
            </a:pPr>
            <a:r>
              <a:rPr lang="zh-CN" altLang="en-US" sz="2400" b="1" dirty="0">
                <a:solidFill>
                  <a:srgbClr val="C00000"/>
                </a:solidFill>
                <a:latin typeface="楷体_GB2312" pitchFamily="49" charset="-122"/>
                <a:ea typeface="楷体_GB2312" pitchFamily="49" charset="-122"/>
              </a:rPr>
              <a:t>服务：</a:t>
            </a:r>
            <a:r>
              <a:rPr lang="zh-CN" altLang="en-US" sz="2400" dirty="0">
                <a:latin typeface="楷体_GB2312" pitchFamily="49" charset="-122"/>
                <a:ea typeface="楷体_GB2312" pitchFamily="49" charset="-122"/>
              </a:rPr>
              <a:t>是一组有公共目的的相关操作。而子系统则通过给其他子系统提供服务来发挥自己的能力。</a:t>
            </a:r>
            <a:r>
              <a:rPr lang="zh-CN" altLang="en-US" sz="2400" dirty="0">
                <a:solidFill>
                  <a:srgbClr val="3366FF"/>
                </a:solidFill>
                <a:latin typeface="楷体_GB2312" pitchFamily="49" charset="-122"/>
                <a:ea typeface="楷体_GB2312" pitchFamily="49" charset="-122"/>
              </a:rPr>
              <a:t>与类不同的是，子系统不要求其他子系统为它提供服务。</a:t>
            </a:r>
            <a:endParaRPr lang="zh-CN" altLang="en-US" sz="2400" dirty="0">
              <a:solidFill>
                <a:srgbClr val="3366FF"/>
              </a:solidFill>
              <a:latin typeface="楷体_GB2312" pitchFamily="49" charset="-122"/>
              <a:ea typeface="楷体_GB2312" pitchFamily="49" charset="-122"/>
            </a:endParaRPr>
          </a:p>
          <a:p>
            <a:pPr>
              <a:lnSpc>
                <a:spcPct val="150000"/>
              </a:lnSpc>
              <a:spcBef>
                <a:spcPts val="1200"/>
              </a:spcBef>
              <a:spcAft>
                <a:spcPts val="600"/>
              </a:spcAft>
              <a:buClr>
                <a:schemeClr val="accent2"/>
              </a:buClr>
              <a:buSzPct val="75000"/>
              <a:buFont typeface="Wingdings" panose="05000000000000000000" pitchFamily="2" charset="2"/>
              <a:buChar char="Ø"/>
            </a:pPr>
            <a:r>
              <a:rPr lang="zh-CN" altLang="en-US" sz="2400" b="1" dirty="0">
                <a:solidFill>
                  <a:srgbClr val="C00000"/>
                </a:solidFill>
                <a:latin typeface="楷体_GB2312" pitchFamily="49" charset="-122"/>
                <a:ea typeface="楷体_GB2312" pitchFamily="49" charset="-122"/>
              </a:rPr>
              <a:t>子系统的接口：</a:t>
            </a:r>
            <a:r>
              <a:rPr lang="zh-CN" altLang="en-US" sz="2400" dirty="0">
                <a:solidFill>
                  <a:srgbClr val="3366FF"/>
                </a:solidFill>
                <a:latin typeface="楷体_GB2312" pitchFamily="49" charset="-122"/>
                <a:ea typeface="楷体_GB2312" pitchFamily="49" charset="-122"/>
              </a:rPr>
              <a:t>供其他子系统调用</a:t>
            </a:r>
            <a:r>
              <a:rPr lang="zh-CN" altLang="en-US" sz="2400" dirty="0">
                <a:latin typeface="楷体_GB2312" pitchFamily="49" charset="-122"/>
                <a:ea typeface="楷体_GB2312" pitchFamily="49" charset="-122"/>
              </a:rPr>
              <a:t>的某个子系统的操作集合。子系统的接口包括操作名、操作参数类型及返回值。</a:t>
            </a:r>
            <a:endParaRPr lang="zh-CN" altLang="en-US" sz="2400" dirty="0">
              <a:latin typeface="楷体_GB2312" pitchFamily="49" charset="-122"/>
              <a:ea typeface="楷体_GB2312" pitchFamily="49" charset="-122"/>
            </a:endParaRPr>
          </a:p>
          <a:p>
            <a:pPr eaLnBrk="1" hangingPunct="1">
              <a:lnSpc>
                <a:spcPct val="150000"/>
              </a:lnSpc>
              <a:spcBef>
                <a:spcPts val="1200"/>
              </a:spcBef>
              <a:spcAft>
                <a:spcPts val="600"/>
              </a:spcAft>
              <a:buClr>
                <a:schemeClr val="accent2"/>
              </a:buClr>
              <a:buSzPct val="75000"/>
              <a:buFont typeface="Wingdings" panose="05000000000000000000" pitchFamily="2" charset="2"/>
              <a:buChar char="Ø"/>
            </a:pPr>
            <a:r>
              <a:rPr lang="zh-CN" altLang="en-US" sz="2400" dirty="0">
                <a:latin typeface="楷体_GB2312" pitchFamily="49" charset="-122"/>
                <a:ea typeface="楷体_GB2312" pitchFamily="49" charset="-122"/>
              </a:rPr>
              <a:t>面向对象的系统设计</a:t>
            </a:r>
            <a:r>
              <a:rPr lang="zh-CN" altLang="en-US" sz="2400" dirty="0">
                <a:solidFill>
                  <a:srgbClr val="3366FF"/>
                </a:solidFill>
                <a:latin typeface="楷体_GB2312" pitchFamily="49" charset="-122"/>
                <a:ea typeface="楷体_GB2312" pitchFamily="49" charset="-122"/>
              </a:rPr>
              <a:t>主要关注每个子系统提供服务的定义</a:t>
            </a:r>
            <a:r>
              <a:rPr lang="zh-CN" altLang="en-US" sz="2400" dirty="0">
                <a:latin typeface="楷体_GB2312" pitchFamily="49" charset="-122"/>
                <a:ea typeface="楷体_GB2312" pitchFamily="49" charset="-122"/>
              </a:rPr>
              <a:t>，即</a:t>
            </a:r>
            <a:r>
              <a:rPr lang="zh-CN" altLang="en-US" sz="2400" dirty="0">
                <a:solidFill>
                  <a:srgbClr val="3366FF"/>
                </a:solidFill>
                <a:latin typeface="楷体_GB2312" pitchFamily="49" charset="-122"/>
                <a:ea typeface="楷体_GB2312" pitchFamily="49" charset="-122"/>
              </a:rPr>
              <a:t>枚举所有的操作、操作参数和行为</a:t>
            </a: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eaLnBrk="1" hangingPunct="1">
              <a:lnSpc>
                <a:spcPts val="3500"/>
              </a:lnSpc>
            </a:pPr>
            <a:r>
              <a:rPr lang="en-US" altLang="zh-CN" dirty="0"/>
              <a:t>4.4 </a:t>
            </a:r>
            <a:r>
              <a:rPr lang="zh-CN" altLang="en-US" dirty="0"/>
              <a:t>系统分解</a:t>
            </a:r>
            <a:br>
              <a:rPr lang="en-US" altLang="zh-CN" dirty="0"/>
            </a:br>
            <a:r>
              <a:rPr lang="en-US" altLang="zh-CN" sz="3200" dirty="0">
                <a:solidFill>
                  <a:srgbClr val="FFC000"/>
                </a:solidFill>
              </a:rPr>
              <a:t>                 </a:t>
            </a:r>
            <a:r>
              <a:rPr lang="en-US" altLang="zh-CN" sz="3200" dirty="0">
                <a:solidFill>
                  <a:schemeClr val="accent2">
                    <a:lumMod val="40000"/>
                    <a:lumOff val="60000"/>
                  </a:schemeClr>
                </a:solidFill>
              </a:rPr>
              <a:t>---</a:t>
            </a:r>
            <a:r>
              <a:rPr lang="zh-CN" altLang="en-US" sz="3200" dirty="0">
                <a:solidFill>
                  <a:schemeClr val="accent2">
                    <a:lumMod val="40000"/>
                    <a:lumOff val="60000"/>
                  </a:schemeClr>
                </a:solidFill>
              </a:rPr>
              <a:t>服务和子系统接口</a:t>
            </a:r>
            <a:endParaRPr lang="zh-CN" altLang="en-US" sz="3200" dirty="0">
              <a:solidFill>
                <a:schemeClr val="accent2">
                  <a:lumMod val="40000"/>
                  <a:lumOff val="60000"/>
                </a:schemeClr>
              </a:solidFill>
            </a:endParaRPr>
          </a:p>
        </p:txBody>
      </p:sp>
    </p:spTree>
  </p:cSld>
  <p:clrMapOvr>
    <a:masterClrMapping/>
  </p:clrMapOvr>
  <p:transition>
    <p:fade/>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p:txBody>
          <a:bodyPr/>
          <a:lstStyle/>
          <a:p>
            <a:pPr eaLnBrk="1" hangingPunct="1">
              <a:lnSpc>
                <a:spcPct val="150000"/>
              </a:lnSpc>
              <a:buClr>
                <a:schemeClr val="accent2"/>
              </a:buClr>
              <a:buSzPct val="75000"/>
              <a:buFont typeface="Wingdings" panose="05000000000000000000" pitchFamily="2" charset="2"/>
              <a:buChar char="l"/>
            </a:pPr>
            <a:r>
              <a:rPr lang="zh-CN" altLang="en-US" sz="2400" b="1" dirty="0">
                <a:solidFill>
                  <a:srgbClr val="C00000"/>
                </a:solidFill>
                <a:latin typeface="楷体_GB2312" pitchFamily="49" charset="-122"/>
                <a:ea typeface="楷体_GB2312" pitchFamily="49" charset="-122"/>
              </a:rPr>
              <a:t>子系统分层的目的：</a:t>
            </a:r>
            <a:r>
              <a:rPr lang="zh-CN" altLang="en-US" sz="2400" dirty="0">
                <a:latin typeface="楷体_GB2312" pitchFamily="49" charset="-122"/>
                <a:ea typeface="楷体_GB2312" pitchFamily="49" charset="-122"/>
              </a:rPr>
              <a:t>是建立系统的层次结构。</a:t>
            </a:r>
            <a:endParaRPr lang="en-US" altLang="zh-CN" sz="2400" dirty="0">
              <a:latin typeface="楷体_GB2312" pitchFamily="49" charset="-122"/>
              <a:ea typeface="楷体_GB2312" pitchFamily="49" charset="-122"/>
            </a:endParaRPr>
          </a:p>
          <a:p>
            <a:pPr lvl="1">
              <a:lnSpc>
                <a:spcPct val="150000"/>
              </a:lnSpc>
              <a:buClr>
                <a:schemeClr val="accent2"/>
              </a:buClr>
              <a:buSzPct val="75000"/>
              <a:buFont typeface="Arial" panose="020B0604020202020204" pitchFamily="34" charset="0"/>
              <a:buChar char="•"/>
            </a:pPr>
            <a:r>
              <a:rPr lang="zh-CN" altLang="en-US" sz="2000" dirty="0">
                <a:latin typeface="楷体_GB2312" pitchFamily="49" charset="-122"/>
                <a:ea typeface="楷体_GB2312" pitchFamily="49" charset="-122"/>
              </a:rPr>
              <a:t>每一层仅依赖于它下一层提供的服务；</a:t>
            </a:r>
            <a:endParaRPr lang="en-US" altLang="zh-CN" sz="2000" dirty="0">
              <a:latin typeface="楷体_GB2312" pitchFamily="49" charset="-122"/>
              <a:ea typeface="楷体_GB2312" pitchFamily="49" charset="-122"/>
            </a:endParaRPr>
          </a:p>
          <a:p>
            <a:pPr lvl="1">
              <a:lnSpc>
                <a:spcPct val="150000"/>
              </a:lnSpc>
              <a:buClr>
                <a:schemeClr val="accent2"/>
              </a:buClr>
              <a:buSzPct val="75000"/>
              <a:buFont typeface="Arial" panose="020B0604020202020204" pitchFamily="34" charset="0"/>
              <a:buChar char="•"/>
            </a:pPr>
            <a:r>
              <a:rPr lang="zh-CN" altLang="en-US" sz="2000" dirty="0">
                <a:latin typeface="楷体_GB2312" pitchFamily="49" charset="-122"/>
                <a:ea typeface="楷体_GB2312" pitchFamily="49" charset="-122"/>
              </a:rPr>
              <a:t>而对它的上一层可以一无所知。</a:t>
            </a:r>
            <a:endParaRPr lang="zh-CN" altLang="en-US" sz="2000" dirty="0">
              <a:latin typeface="楷体_GB2312" pitchFamily="49" charset="-122"/>
              <a:ea typeface="楷体_GB2312" pitchFamily="49" charset="-122"/>
            </a:endParaRPr>
          </a:p>
        </p:txBody>
      </p:sp>
      <p:pic>
        <p:nvPicPr>
          <p:cNvPr id="38916" name="Picture 7"/>
          <p:cNvPicPr>
            <a:picLocks noChangeAspect="1" noChangeArrowheads="1"/>
          </p:cNvPicPr>
          <p:nvPr/>
        </p:nvPicPr>
        <p:blipFill>
          <a:blip r:embed="rId1"/>
          <a:srcRect/>
          <a:stretch>
            <a:fillRect/>
          </a:stretch>
        </p:blipFill>
        <p:spPr bwMode="auto">
          <a:xfrm>
            <a:off x="2411413" y="3429000"/>
            <a:ext cx="4810125" cy="235267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eaLnBrk="1" hangingPunct="1">
              <a:lnSpc>
                <a:spcPts val="3500"/>
              </a:lnSpc>
            </a:pPr>
            <a:r>
              <a:rPr lang="en-US" altLang="zh-CN" dirty="0"/>
              <a:t>4.4 </a:t>
            </a:r>
            <a:r>
              <a:rPr lang="zh-CN" altLang="en-US" dirty="0"/>
              <a:t>系统分解</a:t>
            </a:r>
            <a:br>
              <a:rPr lang="en-US" altLang="zh-CN" dirty="0"/>
            </a:br>
            <a:r>
              <a:rPr lang="en-US" altLang="zh-CN" sz="3200" dirty="0">
                <a:solidFill>
                  <a:srgbClr val="FFC000"/>
                </a:solidFill>
              </a:rPr>
              <a:t>                 ---</a:t>
            </a:r>
            <a:r>
              <a:rPr lang="zh-CN" altLang="en-US" sz="3200" dirty="0">
                <a:solidFill>
                  <a:srgbClr val="FFC000"/>
                </a:solidFill>
              </a:rPr>
              <a:t>子系统分层和划分</a:t>
            </a:r>
            <a:endParaRPr lang="zh-CN" altLang="en-US" sz="3200" dirty="0">
              <a:solidFill>
                <a:srgbClr val="FFC000"/>
              </a:solidFill>
            </a:endParaRPr>
          </a:p>
        </p:txBody>
      </p:sp>
      <p:sp>
        <p:nvSpPr>
          <p:cNvPr id="8" name="Rectangle 3"/>
          <p:cNvSpPr txBox="1">
            <a:spLocks noChangeArrowheads="1"/>
          </p:cNvSpPr>
          <p:nvPr/>
        </p:nvSpPr>
        <p:spPr bwMode="auto">
          <a:xfrm>
            <a:off x="1714480" y="5857892"/>
            <a:ext cx="6072230" cy="571504"/>
          </a:xfrm>
          <a:prstGeom prst="rect">
            <a:avLst/>
          </a:prstGeom>
          <a:noFill/>
          <a:ln w="9525">
            <a:noFill/>
            <a:miter lim="800000"/>
          </a:ln>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accent2"/>
              </a:buClr>
              <a:buSzPct val="75000"/>
              <a:defRPr/>
            </a:pPr>
            <a:r>
              <a:rPr kumimoji="0" lang="zh-CN" altLang="en-US"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一个三层的系统结构的示例图</a:t>
            </a:r>
            <a:endParaRPr kumimoji="0" lang="zh-CN" altLang="en-US"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transition>
    <p:fade/>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285720" y="1571612"/>
            <a:ext cx="5214974" cy="4268799"/>
          </a:xfrm>
        </p:spPr>
        <p:txBody>
          <a:bodyPr/>
          <a:lstStyle/>
          <a:p>
            <a:pPr>
              <a:lnSpc>
                <a:spcPct val="150000"/>
              </a:lnSpc>
              <a:buClr>
                <a:schemeClr val="accent2"/>
              </a:buClr>
              <a:buSzPct val="75000"/>
              <a:buFont typeface="Wingdings" panose="05000000000000000000" pitchFamily="2" charset="2"/>
              <a:buChar char="Ø"/>
            </a:pPr>
            <a:r>
              <a:rPr lang="zh-CN" altLang="en-US" sz="2400" b="1" dirty="0">
                <a:solidFill>
                  <a:srgbClr val="C00000"/>
                </a:solidFill>
                <a:latin typeface="楷体_GB2312" pitchFamily="49" charset="-122"/>
                <a:ea typeface="楷体_GB2312" pitchFamily="49" charset="-122"/>
              </a:rPr>
              <a:t>封闭体系结构：</a:t>
            </a:r>
            <a:r>
              <a:rPr lang="zh-CN" altLang="en-US" sz="2400" dirty="0">
                <a:latin typeface="楷体_GB2312" pitchFamily="49" charset="-122"/>
                <a:ea typeface="楷体_GB2312" pitchFamily="49" charset="-122"/>
              </a:rPr>
              <a:t>如果在一个系统的层次结构中，每一层只能访问与其相邻的下一层。</a:t>
            </a:r>
            <a:endParaRPr lang="en-US" altLang="zh-CN" sz="2400" dirty="0">
              <a:latin typeface="楷体_GB2312" pitchFamily="49" charset="-122"/>
              <a:ea typeface="楷体_GB2312" pitchFamily="49" charset="-122"/>
            </a:endParaRPr>
          </a:p>
          <a:p>
            <a:pPr lvl="1">
              <a:lnSpc>
                <a:spcPct val="150000"/>
              </a:lnSpc>
              <a:buClr>
                <a:schemeClr val="accent2"/>
              </a:buClr>
              <a:buSzPct val="75000"/>
              <a:buFont typeface="Wingdings" panose="05000000000000000000" pitchFamily="2" charset="2"/>
              <a:buChar char="Ø"/>
            </a:pPr>
            <a:r>
              <a:rPr lang="zh-CN" altLang="en-US" sz="2000" dirty="0">
                <a:latin typeface="楷体_GB2312" pitchFamily="49" charset="-122"/>
                <a:ea typeface="楷体_GB2312" pitchFamily="49" charset="-122"/>
              </a:rPr>
              <a:t>典型的</a:t>
            </a:r>
            <a:r>
              <a:rPr lang="zh-CN" altLang="en-US" sz="2000" b="1" dirty="0">
                <a:solidFill>
                  <a:srgbClr val="C00000"/>
                </a:solidFill>
                <a:latin typeface="楷体_GB2312" pitchFamily="49" charset="-122"/>
                <a:ea typeface="楷体_GB2312" pitchFamily="49" charset="-122"/>
              </a:rPr>
              <a:t>封闭体系结构的例子</a:t>
            </a:r>
            <a:r>
              <a:rPr lang="zh-CN" altLang="en-US" sz="2000" dirty="0">
                <a:latin typeface="楷体_GB2312" pitchFamily="49" charset="-122"/>
                <a:ea typeface="楷体_GB2312" pitchFamily="49" charset="-122"/>
              </a:rPr>
              <a:t>就是开放系统互联参考模型（</a:t>
            </a:r>
            <a:r>
              <a:rPr lang="en-US" altLang="zh-CN" sz="2000" dirty="0">
                <a:latin typeface="楷体_GB2312" pitchFamily="49" charset="-122"/>
                <a:ea typeface="楷体_GB2312" pitchFamily="49" charset="-122"/>
              </a:rPr>
              <a:t>OSI</a:t>
            </a:r>
            <a:r>
              <a:rPr lang="zh-CN" altLang="en-US" sz="2000" dirty="0">
                <a:latin typeface="楷体_GB2312" pitchFamily="49" charset="-122"/>
                <a:ea typeface="楷体_GB2312" pitchFamily="49" charset="-122"/>
              </a:rPr>
              <a:t>模型）。</a:t>
            </a:r>
            <a:endParaRPr lang="zh-CN" altLang="en-US" sz="2000" dirty="0">
              <a:latin typeface="楷体_GB2312" pitchFamily="49" charset="-122"/>
              <a:ea typeface="楷体_GB2312" pitchFamily="49" charset="-122"/>
            </a:endParaRPr>
          </a:p>
        </p:txBody>
      </p:sp>
      <p:pic>
        <p:nvPicPr>
          <p:cNvPr id="39940" name="Picture 7"/>
          <p:cNvPicPr>
            <a:picLocks noChangeAspect="1" noChangeArrowheads="1"/>
          </p:cNvPicPr>
          <p:nvPr/>
        </p:nvPicPr>
        <p:blipFill>
          <a:blip r:embed="rId1"/>
          <a:srcRect/>
          <a:stretch>
            <a:fillRect/>
          </a:stretch>
        </p:blipFill>
        <p:spPr bwMode="auto">
          <a:xfrm>
            <a:off x="5786446" y="1472709"/>
            <a:ext cx="2905117" cy="4528059"/>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eaLnBrk="1" hangingPunct="1">
              <a:lnSpc>
                <a:spcPts val="3500"/>
              </a:lnSpc>
            </a:pPr>
            <a:r>
              <a:rPr lang="en-US" altLang="zh-CN" dirty="0"/>
              <a:t>4.4 </a:t>
            </a:r>
            <a:r>
              <a:rPr lang="zh-CN" altLang="en-US" dirty="0"/>
              <a:t>系统分解</a:t>
            </a:r>
            <a:br>
              <a:rPr lang="en-US" altLang="zh-CN" dirty="0"/>
            </a:br>
            <a:r>
              <a:rPr lang="en-US" altLang="zh-CN" sz="3200" dirty="0">
                <a:solidFill>
                  <a:srgbClr val="FFC000"/>
                </a:solidFill>
              </a:rPr>
              <a:t>                 ---</a:t>
            </a:r>
            <a:r>
              <a:rPr lang="zh-CN" altLang="en-US" sz="3200" dirty="0">
                <a:solidFill>
                  <a:srgbClr val="FFC000"/>
                </a:solidFill>
              </a:rPr>
              <a:t>子系统分层和划分</a:t>
            </a:r>
            <a:endParaRPr lang="zh-CN" altLang="en-US" sz="3200" dirty="0">
              <a:solidFill>
                <a:srgbClr val="FFC000"/>
              </a:solidFill>
            </a:endParaRPr>
          </a:p>
        </p:txBody>
      </p:sp>
      <p:sp>
        <p:nvSpPr>
          <p:cNvPr id="8" name="Rectangle 3"/>
          <p:cNvSpPr txBox="1">
            <a:spLocks noChangeArrowheads="1"/>
          </p:cNvSpPr>
          <p:nvPr/>
        </p:nvSpPr>
        <p:spPr bwMode="auto">
          <a:xfrm>
            <a:off x="5786446" y="5857892"/>
            <a:ext cx="3286148" cy="571504"/>
          </a:xfrm>
          <a:prstGeom prst="rect">
            <a:avLst/>
          </a:prstGeom>
          <a:noFill/>
          <a:ln w="9525">
            <a:noFill/>
            <a:miter lim="800000"/>
          </a:ln>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accent2"/>
              </a:buClr>
              <a:buSzPct val="75000"/>
              <a:defRPr/>
            </a:pPr>
            <a:r>
              <a:rPr kumimoji="0" lang="zh-CN" altLang="en-US"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封闭体系结构示例图</a:t>
            </a:r>
            <a:endParaRPr kumimoji="0" lang="zh-CN" altLang="en-US"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transition>
    <p:fade/>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descr="未标题-5"/>
          <p:cNvPicPr>
            <a:picLocks noChangeAspect="1" noChangeArrowheads="1"/>
          </p:cNvPicPr>
          <p:nvPr/>
        </p:nvPicPr>
        <p:blipFill>
          <a:blip r:embed="rId1"/>
          <a:srcRect/>
          <a:stretch>
            <a:fillRect/>
          </a:stretch>
        </p:blipFill>
        <p:spPr bwMode="auto">
          <a:xfrm>
            <a:off x="2714612" y="3643314"/>
            <a:ext cx="4537075" cy="225107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eaLnBrk="1" hangingPunct="1">
              <a:lnSpc>
                <a:spcPts val="3500"/>
              </a:lnSpc>
            </a:pPr>
            <a:r>
              <a:rPr lang="en-US" altLang="zh-CN" dirty="0"/>
              <a:t>4.4 </a:t>
            </a:r>
            <a:r>
              <a:rPr lang="zh-CN" altLang="en-US" dirty="0"/>
              <a:t>系统分解</a:t>
            </a:r>
            <a:br>
              <a:rPr lang="en-US" altLang="zh-CN" dirty="0"/>
            </a:br>
            <a:r>
              <a:rPr lang="en-US" altLang="zh-CN" sz="3200" dirty="0">
                <a:solidFill>
                  <a:srgbClr val="FFC000"/>
                </a:solidFill>
              </a:rPr>
              <a:t>                 ---</a:t>
            </a:r>
            <a:r>
              <a:rPr lang="zh-CN" altLang="en-US" sz="3200" dirty="0">
                <a:solidFill>
                  <a:srgbClr val="FFC000"/>
                </a:solidFill>
              </a:rPr>
              <a:t>子系统分层和划分</a:t>
            </a:r>
            <a:endParaRPr lang="zh-CN" altLang="en-US" sz="3200" dirty="0">
              <a:solidFill>
                <a:srgbClr val="FFC000"/>
              </a:solidFill>
            </a:endParaRPr>
          </a:p>
        </p:txBody>
      </p:sp>
      <p:sp>
        <p:nvSpPr>
          <p:cNvPr id="8" name="Rectangle 3"/>
          <p:cNvSpPr txBox="1">
            <a:spLocks noChangeArrowheads="1"/>
          </p:cNvSpPr>
          <p:nvPr/>
        </p:nvSpPr>
        <p:spPr bwMode="auto">
          <a:xfrm>
            <a:off x="357158" y="1428736"/>
            <a:ext cx="8215370" cy="4268799"/>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ts val="3500"/>
              </a:lnSpc>
              <a:spcBef>
                <a:spcPct val="20000"/>
              </a:spcBef>
              <a:spcAft>
                <a:spcPct val="0"/>
              </a:spcAft>
              <a:buClr>
                <a:schemeClr val="accent2"/>
              </a:buClr>
              <a:buSzPct val="75000"/>
              <a:buFont typeface="Wingdings" panose="05000000000000000000" pitchFamily="2" charset="2"/>
              <a:buChar char="Ø"/>
              <a:defRPr/>
            </a:pPr>
            <a:r>
              <a:rPr kumimoji="0" lang="zh-CN" altLang="en-US" sz="2400" b="1" i="0" u="none" strike="noStrike" kern="0" cap="none" spc="0" normalizeH="0" baseline="0" noProof="0" dirty="0">
                <a:ln>
                  <a:noFill/>
                </a:ln>
                <a:solidFill>
                  <a:srgbClr val="C00000"/>
                </a:solidFill>
                <a:effectLst/>
                <a:uLnTx/>
                <a:uFillTx/>
                <a:latin typeface="楷体_GB2312" pitchFamily="49" charset="-122"/>
                <a:ea typeface="楷体_GB2312" pitchFamily="49" charset="-122"/>
                <a:cs typeface="+mn-cs"/>
              </a:rPr>
              <a:t>开放体系结构：</a:t>
            </a: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如果每一层还可访问比其相邻下一层更低的层次。</a:t>
            </a:r>
            <a:endParaRPr kumimoji="0" lang="en-US" altLang="zh-CN"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800100" lvl="1" indent="-342900" fontAlgn="base">
              <a:lnSpc>
                <a:spcPts val="3500"/>
              </a:lnSpc>
              <a:spcBef>
                <a:spcPct val="20000"/>
              </a:spcBef>
              <a:spcAft>
                <a:spcPct val="0"/>
              </a:spcAft>
              <a:buClr>
                <a:schemeClr val="accent2"/>
              </a:buClr>
              <a:buSzPct val="75000"/>
              <a:buFont typeface="Wingdings" panose="05000000000000000000" pitchFamily="2" charset="2"/>
              <a:buChar char="Ø"/>
            </a:pPr>
            <a:r>
              <a:rPr lang="zh-CN" altLang="en-US" sz="2000" b="1" dirty="0">
                <a:solidFill>
                  <a:srgbClr val="C00000"/>
                </a:solidFill>
                <a:latin typeface="楷体_GB2312" pitchFamily="49" charset="-122"/>
                <a:ea typeface="楷体_GB2312" pitchFamily="49" charset="-122"/>
              </a:rPr>
              <a:t>开放体系结构的一个例子</a:t>
            </a:r>
            <a:r>
              <a:rPr lang="zh-CN" altLang="en-US" sz="2000" dirty="0">
                <a:latin typeface="楷体_GB2312" pitchFamily="49" charset="-122"/>
                <a:ea typeface="楷体_GB2312" pitchFamily="49" charset="-122"/>
              </a:rPr>
              <a:t>是</a:t>
            </a:r>
            <a:r>
              <a:rPr lang="en-US" altLang="zh-CN" sz="2000" dirty="0">
                <a:latin typeface="楷体_GB2312" pitchFamily="49" charset="-122"/>
                <a:ea typeface="楷体_GB2312" pitchFamily="49" charset="-122"/>
              </a:rPr>
              <a:t>Java</a:t>
            </a:r>
            <a:r>
              <a:rPr lang="zh-CN" altLang="en-US" sz="2000" dirty="0">
                <a:latin typeface="楷体_GB2312" pitchFamily="49" charset="-122"/>
                <a:ea typeface="楷体_GB2312" pitchFamily="49" charset="-122"/>
              </a:rPr>
              <a:t>的</a:t>
            </a:r>
            <a:r>
              <a:rPr lang="en-US" altLang="zh-CN" sz="2000" dirty="0">
                <a:latin typeface="楷体_GB2312" pitchFamily="49" charset="-122"/>
                <a:ea typeface="楷体_GB2312" pitchFamily="49" charset="-122"/>
              </a:rPr>
              <a:t>Swing</a:t>
            </a:r>
            <a:r>
              <a:rPr lang="zh-CN" altLang="en-US" sz="2000" dirty="0">
                <a:latin typeface="楷体_GB2312" pitchFamily="49" charset="-122"/>
                <a:ea typeface="楷体_GB2312" pitchFamily="49" charset="-122"/>
              </a:rPr>
              <a:t>用户接口包。它允许绕过高层直接访问低层接口以克服性能瓶颈。</a:t>
            </a:r>
            <a:endParaRPr lang="zh-CN" altLang="en-US" sz="2000" dirty="0">
              <a:latin typeface="楷体_GB2312" pitchFamily="49" charset="-122"/>
              <a:ea typeface="楷体_GB2312" pitchFamily="49" charset="-122"/>
            </a:endParaRPr>
          </a:p>
          <a:p>
            <a:pPr marL="342900" marR="0" lvl="0" indent="-342900" algn="l" defTabSz="914400" rtl="0" eaLnBrk="1" fontAlgn="base" latinLnBrk="0" hangingPunct="1">
              <a:lnSpc>
                <a:spcPts val="3500"/>
              </a:lnSpc>
              <a:spcBef>
                <a:spcPct val="20000"/>
              </a:spcBef>
              <a:spcAft>
                <a:spcPct val="0"/>
              </a:spcAft>
              <a:buClr>
                <a:schemeClr val="accent2"/>
              </a:buClr>
              <a:buSzPct val="75000"/>
              <a:buFont typeface="Wingdings" panose="05000000000000000000" pitchFamily="2" charset="2"/>
              <a:buChar char="Ø"/>
              <a:defRPr/>
            </a:pPr>
            <a:endPar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
        <p:nvSpPr>
          <p:cNvPr id="10" name="Rectangle 3"/>
          <p:cNvSpPr txBox="1">
            <a:spLocks noChangeArrowheads="1"/>
          </p:cNvSpPr>
          <p:nvPr/>
        </p:nvSpPr>
        <p:spPr bwMode="auto">
          <a:xfrm>
            <a:off x="3643306" y="6072206"/>
            <a:ext cx="3286148" cy="571504"/>
          </a:xfrm>
          <a:prstGeom prst="rect">
            <a:avLst/>
          </a:prstGeom>
          <a:noFill/>
          <a:ln w="9525">
            <a:noFill/>
            <a:miter lim="800000"/>
          </a:ln>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accent2"/>
              </a:buClr>
              <a:buSzPct val="75000"/>
              <a:defRPr/>
            </a:pPr>
            <a:r>
              <a:rPr kumimoji="0" lang="zh-CN" altLang="en-US"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开放体系结构示例图</a:t>
            </a:r>
            <a:endParaRPr kumimoji="0" lang="zh-CN" altLang="en-US"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transition>
    <p:fade/>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428596" y="1474805"/>
            <a:ext cx="8229600" cy="4954591"/>
          </a:xfrm>
        </p:spPr>
        <p:txBody>
          <a:bodyPr/>
          <a:lstStyle/>
          <a:p>
            <a:pPr eaLnBrk="1" hangingPunct="1"/>
            <a:r>
              <a:rPr lang="en-US" altLang="zh-CN" dirty="0" err="1">
                <a:solidFill>
                  <a:srgbClr val="CC0000"/>
                </a:solidFill>
                <a:ea typeface="宋体" panose="02010600030101010101" pitchFamily="2" charset="-122"/>
              </a:rPr>
              <a:t>Coad&amp;Yourdon</a:t>
            </a:r>
            <a:r>
              <a:rPr lang="zh-CN" altLang="en-US" dirty="0">
                <a:solidFill>
                  <a:srgbClr val="CC0000"/>
                </a:solidFill>
                <a:ea typeface="宋体" panose="02010600030101010101" pitchFamily="2" charset="-122"/>
              </a:rPr>
              <a:t>的面向对象设计模型</a:t>
            </a:r>
            <a:endParaRPr lang="zh-CN" altLang="en-US" dirty="0">
              <a:solidFill>
                <a:srgbClr val="CC0000"/>
              </a:solidFill>
              <a:ea typeface="宋体" panose="02010600030101010101" pitchFamily="2" charset="-122"/>
            </a:endParaRPr>
          </a:p>
          <a:p>
            <a:pPr lvl="1">
              <a:spcBef>
                <a:spcPts val="1200"/>
              </a:spcBef>
              <a:spcAft>
                <a:spcPts val="600"/>
              </a:spcAft>
              <a:buClr>
                <a:schemeClr val="accent2"/>
              </a:buClr>
              <a:buSzPct val="75000"/>
              <a:buFont typeface="Wingdings" panose="05000000000000000000" pitchFamily="2" charset="2"/>
              <a:buChar char="Ø"/>
            </a:pPr>
            <a:r>
              <a:rPr lang="en-US" altLang="zh-CN" sz="2400" dirty="0" err="1">
                <a:solidFill>
                  <a:srgbClr val="3366FF"/>
                </a:solidFill>
                <a:latin typeface="楷体_GB2312" pitchFamily="49" charset="-122"/>
                <a:ea typeface="楷体_GB2312" pitchFamily="49" charset="-122"/>
              </a:rPr>
              <a:t>Coad</a:t>
            </a:r>
            <a:r>
              <a:rPr lang="en-US" altLang="zh-CN" sz="2400" dirty="0">
                <a:solidFill>
                  <a:srgbClr val="3366FF"/>
                </a:solidFill>
                <a:latin typeface="楷体_GB2312" pitchFamily="49" charset="-122"/>
                <a:ea typeface="楷体_GB2312" pitchFamily="49" charset="-122"/>
              </a:rPr>
              <a:t> &amp; Yourdon</a:t>
            </a:r>
            <a:r>
              <a:rPr lang="zh-CN" altLang="en-US" sz="2400" dirty="0">
                <a:solidFill>
                  <a:srgbClr val="3366FF"/>
                </a:solidFill>
                <a:latin typeface="楷体_GB2312" pitchFamily="49" charset="-122"/>
                <a:ea typeface="楷体_GB2312" pitchFamily="49" charset="-122"/>
              </a:rPr>
              <a:t>基于</a:t>
            </a:r>
            <a:r>
              <a:rPr lang="en-US" altLang="zh-CN" sz="2400" dirty="0">
                <a:solidFill>
                  <a:srgbClr val="3366FF"/>
                </a:solidFill>
                <a:latin typeface="楷体_GB2312" pitchFamily="49" charset="-122"/>
                <a:ea typeface="楷体_GB2312" pitchFamily="49" charset="-122"/>
              </a:rPr>
              <a:t>MVC</a:t>
            </a:r>
            <a:r>
              <a:rPr lang="zh-CN" altLang="en-US" sz="2400" dirty="0">
                <a:solidFill>
                  <a:srgbClr val="3366FF"/>
                </a:solidFill>
                <a:latin typeface="楷体_GB2312" pitchFamily="49" charset="-122"/>
                <a:ea typeface="楷体_GB2312" pitchFamily="49" charset="-122"/>
              </a:rPr>
              <a:t>（</a:t>
            </a:r>
            <a:r>
              <a:rPr lang="en-US" altLang="zh-CN" sz="2400" dirty="0">
                <a:solidFill>
                  <a:srgbClr val="3366FF"/>
                </a:solidFill>
                <a:latin typeface="楷体_GB2312" pitchFamily="49" charset="-122"/>
                <a:ea typeface="楷体_GB2312" pitchFamily="49" charset="-122"/>
              </a:rPr>
              <a:t>Model-View-Controller</a:t>
            </a:r>
            <a:r>
              <a:rPr lang="zh-CN" altLang="en-US" sz="2400" dirty="0">
                <a:solidFill>
                  <a:srgbClr val="3366FF"/>
                </a:solidFill>
                <a:latin typeface="楷体_GB2312" pitchFamily="49" charset="-122"/>
                <a:ea typeface="楷体_GB2312" pitchFamily="49" charset="-122"/>
              </a:rPr>
              <a:t>）模型，在逻辑上将系统划分为</a:t>
            </a:r>
            <a:r>
              <a:rPr lang="en-US" altLang="zh-CN" sz="2400" dirty="0">
                <a:solidFill>
                  <a:srgbClr val="3366FF"/>
                </a:solidFill>
                <a:latin typeface="楷体_GB2312" pitchFamily="49" charset="-122"/>
                <a:ea typeface="楷体_GB2312" pitchFamily="49" charset="-122"/>
              </a:rPr>
              <a:t>4</a:t>
            </a:r>
            <a:r>
              <a:rPr lang="zh-CN" altLang="en-US" sz="2400" dirty="0">
                <a:solidFill>
                  <a:srgbClr val="3366FF"/>
                </a:solidFill>
                <a:latin typeface="楷体_GB2312" pitchFamily="49" charset="-122"/>
                <a:ea typeface="楷体_GB2312" pitchFamily="49" charset="-122"/>
              </a:rPr>
              <a:t>个部分</a:t>
            </a:r>
            <a:r>
              <a:rPr lang="zh-CN" altLang="en-US" sz="2400" dirty="0">
                <a:latin typeface="楷体_GB2312" pitchFamily="49" charset="-122"/>
                <a:ea typeface="楷体_GB2312" pitchFamily="49" charset="-122"/>
              </a:rPr>
              <a:t>，分别是：</a:t>
            </a:r>
            <a:endParaRPr lang="en-US" altLang="zh-CN" sz="2400" dirty="0">
              <a:latin typeface="楷体_GB2312" pitchFamily="49" charset="-122"/>
              <a:ea typeface="楷体_GB2312" pitchFamily="49" charset="-122"/>
            </a:endParaRPr>
          </a:p>
          <a:p>
            <a:pPr lvl="2">
              <a:lnSpc>
                <a:spcPts val="2100"/>
              </a:lnSpc>
              <a:spcBef>
                <a:spcPts val="600"/>
              </a:spcBef>
              <a:spcAft>
                <a:spcPts val="0"/>
              </a:spcAft>
              <a:buClr>
                <a:schemeClr val="accent2"/>
              </a:buClr>
              <a:buSzPct val="75000"/>
              <a:buFont typeface="Wingdings" panose="05000000000000000000" pitchFamily="2" charset="2"/>
              <a:buChar char="Ø"/>
            </a:pPr>
            <a:r>
              <a:rPr lang="zh-CN" altLang="en-US" sz="2000" dirty="0">
                <a:latin typeface="楷体_GB2312" pitchFamily="49" charset="-122"/>
                <a:ea typeface="楷体_GB2312" pitchFamily="49" charset="-122"/>
              </a:rPr>
              <a:t>问题域部分</a:t>
            </a:r>
            <a:endParaRPr lang="en-US" altLang="zh-CN" sz="2000" dirty="0">
              <a:latin typeface="楷体_GB2312" pitchFamily="49" charset="-122"/>
              <a:ea typeface="楷体_GB2312" pitchFamily="49" charset="-122"/>
            </a:endParaRPr>
          </a:p>
          <a:p>
            <a:pPr lvl="2">
              <a:lnSpc>
                <a:spcPts val="2100"/>
              </a:lnSpc>
              <a:spcBef>
                <a:spcPts val="600"/>
              </a:spcBef>
              <a:spcAft>
                <a:spcPts val="0"/>
              </a:spcAft>
              <a:buClr>
                <a:schemeClr val="accent2"/>
              </a:buClr>
              <a:buSzPct val="75000"/>
              <a:buFont typeface="Wingdings" panose="05000000000000000000" pitchFamily="2" charset="2"/>
              <a:buChar char="Ø"/>
            </a:pPr>
            <a:r>
              <a:rPr lang="zh-CN" altLang="en-US" sz="2000" dirty="0">
                <a:latin typeface="楷体_GB2312" pitchFamily="49" charset="-122"/>
                <a:ea typeface="楷体_GB2312" pitchFamily="49" charset="-122"/>
              </a:rPr>
              <a:t>人机交互部分</a:t>
            </a:r>
            <a:endParaRPr lang="en-US" altLang="zh-CN" sz="2000" dirty="0">
              <a:latin typeface="楷体_GB2312" pitchFamily="49" charset="-122"/>
              <a:ea typeface="楷体_GB2312" pitchFamily="49" charset="-122"/>
            </a:endParaRPr>
          </a:p>
          <a:p>
            <a:pPr lvl="2">
              <a:lnSpc>
                <a:spcPts val="2100"/>
              </a:lnSpc>
              <a:spcBef>
                <a:spcPts val="600"/>
              </a:spcBef>
              <a:spcAft>
                <a:spcPts val="0"/>
              </a:spcAft>
              <a:buClr>
                <a:schemeClr val="accent2"/>
              </a:buClr>
              <a:buSzPct val="75000"/>
              <a:buFont typeface="Wingdings" panose="05000000000000000000" pitchFamily="2" charset="2"/>
              <a:buChar char="Ø"/>
            </a:pPr>
            <a:r>
              <a:rPr lang="zh-CN" altLang="en-US" sz="2000" dirty="0">
                <a:latin typeface="楷体_GB2312" pitchFamily="49" charset="-122"/>
                <a:ea typeface="楷体_GB2312" pitchFamily="49" charset="-122"/>
              </a:rPr>
              <a:t>任务管理部分</a:t>
            </a:r>
            <a:endParaRPr lang="en-US" altLang="zh-CN" sz="2000" dirty="0">
              <a:latin typeface="楷体_GB2312" pitchFamily="49" charset="-122"/>
              <a:ea typeface="楷体_GB2312" pitchFamily="49" charset="-122"/>
            </a:endParaRPr>
          </a:p>
          <a:p>
            <a:pPr lvl="2">
              <a:lnSpc>
                <a:spcPts val="2100"/>
              </a:lnSpc>
              <a:spcBef>
                <a:spcPts val="600"/>
              </a:spcBef>
              <a:spcAft>
                <a:spcPts val="0"/>
              </a:spcAft>
              <a:buClr>
                <a:schemeClr val="accent2"/>
              </a:buClr>
              <a:buSzPct val="75000"/>
              <a:buFont typeface="Wingdings" panose="05000000000000000000" pitchFamily="2" charset="2"/>
              <a:buChar char="Ø"/>
            </a:pPr>
            <a:r>
              <a:rPr lang="zh-CN" altLang="en-US" sz="2000" dirty="0">
                <a:latin typeface="楷体_GB2312" pitchFamily="49" charset="-122"/>
                <a:ea typeface="楷体_GB2312" pitchFamily="49" charset="-122"/>
              </a:rPr>
              <a:t>数据管理部分</a:t>
            </a:r>
            <a:endParaRPr lang="zh-CN" altLang="en-US" sz="2000" dirty="0">
              <a:latin typeface="楷体_GB2312" pitchFamily="49" charset="-122"/>
              <a:ea typeface="楷体_GB2312" pitchFamily="49" charset="-122"/>
            </a:endParaRPr>
          </a:p>
          <a:p>
            <a:pPr lvl="1">
              <a:spcBef>
                <a:spcPts val="1200"/>
              </a:spcBef>
              <a:spcAft>
                <a:spcPts val="600"/>
              </a:spcAft>
              <a:buClr>
                <a:schemeClr val="accent2"/>
              </a:buClr>
              <a:buSzPct val="75000"/>
              <a:buFont typeface="Wingdings" panose="05000000000000000000" pitchFamily="2" charset="2"/>
              <a:buChar char="Ø"/>
            </a:pPr>
            <a:r>
              <a:rPr lang="en-US" altLang="zh-CN" sz="2400" dirty="0" err="1">
                <a:latin typeface="楷体_GB2312" pitchFamily="49" charset="-122"/>
                <a:ea typeface="楷体_GB2312" pitchFamily="49" charset="-122"/>
              </a:rPr>
              <a:t>Coad</a:t>
            </a: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与 </a:t>
            </a:r>
            <a:r>
              <a:rPr lang="en-US" altLang="zh-CN" sz="2400" dirty="0">
                <a:latin typeface="楷体_GB2312" pitchFamily="49" charset="-122"/>
                <a:ea typeface="楷体_GB2312" pitchFamily="49" charset="-122"/>
              </a:rPr>
              <a:t>Yourdon </a:t>
            </a:r>
            <a:r>
              <a:rPr lang="zh-CN" altLang="en-US" sz="2400" dirty="0">
                <a:latin typeface="楷体_GB2312" pitchFamily="49" charset="-122"/>
                <a:ea typeface="楷体_GB2312" pitchFamily="49" charset="-122"/>
              </a:rPr>
              <a:t>在设计阶段中继续采用了分析阶段中提到的</a:t>
            </a:r>
            <a:r>
              <a:rPr lang="en-US" altLang="zh-CN" sz="2400" dirty="0">
                <a:latin typeface="楷体_GB2312" pitchFamily="49" charset="-122"/>
                <a:ea typeface="楷体_GB2312" pitchFamily="49" charset="-122"/>
              </a:rPr>
              <a:t>5</a:t>
            </a:r>
            <a:r>
              <a:rPr lang="zh-CN" altLang="en-US" sz="2400" dirty="0">
                <a:latin typeface="楷体_GB2312" pitchFamily="49" charset="-122"/>
                <a:ea typeface="楷体_GB2312" pitchFamily="49" charset="-122"/>
              </a:rPr>
              <a:t>个层次，用于建立系统的</a:t>
            </a:r>
            <a:r>
              <a:rPr lang="en-US" altLang="zh-CN" sz="2400" dirty="0">
                <a:latin typeface="楷体_GB2312" pitchFamily="49" charset="-122"/>
                <a:ea typeface="楷体_GB2312" pitchFamily="49" charset="-122"/>
              </a:rPr>
              <a:t>4</a:t>
            </a:r>
            <a:r>
              <a:rPr lang="zh-CN" altLang="en-US" sz="2400" dirty="0">
                <a:latin typeface="楷体_GB2312" pitchFamily="49" charset="-122"/>
                <a:ea typeface="楷体_GB2312" pitchFamily="49" charset="-122"/>
              </a:rPr>
              <a:t>个组成成分。</a:t>
            </a:r>
            <a:r>
              <a:rPr lang="zh-CN" altLang="en-US" sz="2400" dirty="0">
                <a:solidFill>
                  <a:srgbClr val="3366FF"/>
                </a:solidFill>
                <a:latin typeface="楷体_GB2312" pitchFamily="49" charset="-122"/>
                <a:ea typeface="楷体_GB2312" pitchFamily="49" charset="-122"/>
              </a:rPr>
              <a:t>每一个子系统都由主题、类</a:t>
            </a:r>
            <a:r>
              <a:rPr lang="en-US" altLang="zh-CN" sz="2400" dirty="0">
                <a:solidFill>
                  <a:srgbClr val="3366FF"/>
                </a:solidFill>
                <a:latin typeface="楷体_GB2312" pitchFamily="49" charset="-122"/>
                <a:ea typeface="楷体_GB2312" pitchFamily="49" charset="-122"/>
              </a:rPr>
              <a:t>-&amp;-</a:t>
            </a:r>
            <a:r>
              <a:rPr lang="zh-CN" altLang="en-US" sz="2400" dirty="0">
                <a:solidFill>
                  <a:srgbClr val="3366FF"/>
                </a:solidFill>
                <a:latin typeface="楷体_GB2312" pitchFamily="49" charset="-122"/>
                <a:ea typeface="楷体_GB2312" pitchFamily="49" charset="-122"/>
              </a:rPr>
              <a:t>对象、结构、属性和服务</a:t>
            </a:r>
            <a:r>
              <a:rPr lang="en-US" altLang="zh-CN" sz="2400" dirty="0">
                <a:solidFill>
                  <a:srgbClr val="3366FF"/>
                </a:solidFill>
                <a:latin typeface="楷体_GB2312" pitchFamily="49" charset="-122"/>
                <a:ea typeface="楷体_GB2312" pitchFamily="49" charset="-122"/>
              </a:rPr>
              <a:t>5</a:t>
            </a:r>
            <a:r>
              <a:rPr lang="zh-CN" altLang="en-US" sz="2400" dirty="0">
                <a:solidFill>
                  <a:srgbClr val="3366FF"/>
                </a:solidFill>
                <a:latin typeface="楷体_GB2312" pitchFamily="49" charset="-122"/>
                <a:ea typeface="楷体_GB2312" pitchFamily="49" charset="-122"/>
              </a:rPr>
              <a:t>个层次组成</a:t>
            </a:r>
            <a:r>
              <a:rPr lang="zh-CN" altLang="en-US" sz="2400" dirty="0">
                <a:latin typeface="楷体_GB2312" pitchFamily="49" charset="-122"/>
                <a:ea typeface="楷体_GB2312" pitchFamily="49" charset="-122"/>
              </a:rPr>
              <a:t>。</a:t>
            </a:r>
            <a:r>
              <a:rPr lang="zh-CN" altLang="en-US" sz="2400" dirty="0">
                <a:solidFill>
                  <a:srgbClr val="C00000"/>
                </a:solidFill>
                <a:latin typeface="楷体_GB2312" pitchFamily="49" charset="-122"/>
                <a:ea typeface="楷体_GB2312" pitchFamily="49" charset="-122"/>
              </a:rPr>
              <a:t>这</a:t>
            </a:r>
            <a:r>
              <a:rPr lang="en-US" altLang="zh-CN" sz="2400" dirty="0">
                <a:solidFill>
                  <a:srgbClr val="C00000"/>
                </a:solidFill>
                <a:latin typeface="楷体_GB2312" pitchFamily="49" charset="-122"/>
                <a:ea typeface="楷体_GB2312" pitchFamily="49" charset="-122"/>
              </a:rPr>
              <a:t>5</a:t>
            </a:r>
            <a:r>
              <a:rPr lang="zh-CN" altLang="en-US" sz="2400" dirty="0">
                <a:solidFill>
                  <a:srgbClr val="C00000"/>
                </a:solidFill>
                <a:latin typeface="楷体_GB2312" pitchFamily="49" charset="-122"/>
                <a:ea typeface="楷体_GB2312" pitchFamily="49" charset="-122"/>
              </a:rPr>
              <a:t>个层次可以被当作整个模型的水平切片。 </a:t>
            </a:r>
            <a:endParaRPr lang="zh-CN" altLang="en-US" sz="2400" dirty="0">
              <a:solidFill>
                <a:srgbClr val="C00000"/>
              </a:solidFill>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lnSpc>
                <a:spcPts val="3500"/>
              </a:lnSpc>
            </a:pPr>
            <a:r>
              <a:rPr lang="en-US" altLang="zh-CN" dirty="0"/>
              <a:t>4.4 </a:t>
            </a:r>
            <a:r>
              <a:rPr lang="zh-CN" altLang="en-US" dirty="0"/>
              <a:t>系统分解</a:t>
            </a:r>
            <a:br>
              <a:rPr lang="en-US" altLang="zh-CN" dirty="0"/>
            </a:br>
            <a:r>
              <a:rPr lang="en-US" altLang="zh-CN" sz="3200" dirty="0">
                <a:solidFill>
                  <a:srgbClr val="FFC000"/>
                </a:solidFill>
              </a:rPr>
              <a:t>       </a:t>
            </a:r>
            <a:r>
              <a:rPr lang="en-US" altLang="zh-CN" sz="3200" dirty="0">
                <a:solidFill>
                  <a:srgbClr val="FFFF00"/>
                </a:solidFill>
              </a:rPr>
              <a:t>---</a:t>
            </a:r>
            <a:r>
              <a:rPr lang="en-US" altLang="zh-CN" sz="3200" dirty="0" err="1">
                <a:solidFill>
                  <a:srgbClr val="FFFF00"/>
                </a:solidFill>
                <a:latin typeface="Times New Roman" panose="02020603050405020304" pitchFamily="18" charset="0"/>
                <a:cs typeface="Times New Roman" panose="02020603050405020304" pitchFamily="18" charset="0"/>
              </a:rPr>
              <a:t>Coad&amp;Yourdon</a:t>
            </a:r>
            <a:r>
              <a:rPr lang="zh-CN" altLang="en-US" sz="3200" dirty="0">
                <a:solidFill>
                  <a:srgbClr val="FFFF00"/>
                </a:solidFill>
              </a:rPr>
              <a:t>的面向对象设计模型</a:t>
            </a:r>
            <a:endParaRPr lang="zh-CN" altLang="en-US" sz="3200" dirty="0">
              <a:solidFill>
                <a:srgbClr val="FFFF00"/>
              </a:solidFill>
            </a:endParaRPr>
          </a:p>
        </p:txBody>
      </p:sp>
      <p:sp>
        <p:nvSpPr>
          <p:cNvPr id="5" name="Rectangle 3"/>
          <p:cNvSpPr txBox="1">
            <a:spLocks noChangeArrowheads="1"/>
          </p:cNvSpPr>
          <p:nvPr/>
        </p:nvSpPr>
        <p:spPr bwMode="auto">
          <a:xfrm>
            <a:off x="3571868" y="3000372"/>
            <a:ext cx="714380" cy="571504"/>
          </a:xfrm>
          <a:prstGeom prst="rect">
            <a:avLst/>
          </a:prstGeom>
          <a:noFill/>
          <a:ln w="9525">
            <a:noFill/>
            <a:miter lim="800000"/>
          </a:ln>
        </p:spPr>
        <p:txBody>
          <a:bodyPr vert="horz" wrap="square" lIns="91440" tIns="45720" rIns="91440" bIns="45720" numCol="1" anchor="t" anchorCtr="0" compatLnSpc="1"/>
          <a:lstStyle/>
          <a:p>
            <a:pPr marL="342900" lvl="0" indent="-342900" algn="ctr" fontAlgn="base">
              <a:spcBef>
                <a:spcPct val="20000"/>
              </a:spcBef>
              <a:spcAft>
                <a:spcPct val="0"/>
              </a:spcAft>
              <a:buClr>
                <a:schemeClr val="accent2"/>
              </a:buClr>
              <a:buSzPct val="75000"/>
              <a:defRPr/>
            </a:pPr>
            <a:r>
              <a:rPr lang="en-US" altLang="zh-CN" sz="8800" dirty="0">
                <a:latin typeface="楷体_GB2312" pitchFamily="49" charset="-122"/>
                <a:ea typeface="楷体_GB2312" pitchFamily="49" charset="-122"/>
              </a:rPr>
              <a:t>}</a:t>
            </a:r>
            <a:endParaRPr kumimoji="0" lang="zh-CN" altLang="en-US" sz="88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
        <p:nvSpPr>
          <p:cNvPr id="7" name="Rectangle 3"/>
          <p:cNvSpPr txBox="1">
            <a:spLocks noChangeArrowheads="1"/>
          </p:cNvSpPr>
          <p:nvPr/>
        </p:nvSpPr>
        <p:spPr bwMode="auto">
          <a:xfrm>
            <a:off x="4214810" y="3571876"/>
            <a:ext cx="3286148" cy="571504"/>
          </a:xfrm>
          <a:prstGeom prst="rect">
            <a:avLst/>
          </a:prstGeom>
          <a:noFill/>
          <a:ln w="9525">
            <a:noFill/>
            <a:miter lim="800000"/>
          </a:ln>
        </p:spPr>
        <p:txBody>
          <a:bodyPr vert="horz" wrap="square" lIns="91440" tIns="45720" rIns="91440" bIns="45720" numCol="1" anchor="t" anchorCtr="0" compatLnSpc="1"/>
          <a:lstStyle/>
          <a:p>
            <a:pPr marL="342900" lvl="0" indent="-342900" algn="ctr" fontAlgn="base">
              <a:spcBef>
                <a:spcPct val="20000"/>
              </a:spcBef>
              <a:spcAft>
                <a:spcPct val="0"/>
              </a:spcAft>
              <a:buClr>
                <a:schemeClr val="accent2"/>
              </a:buClr>
              <a:buSzPct val="75000"/>
              <a:defRPr/>
            </a:pPr>
            <a:r>
              <a:rPr lang="zh-CN" altLang="en-US" dirty="0">
                <a:latin typeface="楷体_GB2312" pitchFamily="49" charset="-122"/>
                <a:ea typeface="楷体_GB2312" pitchFamily="49" charset="-122"/>
              </a:rPr>
              <a:t>每一部分又可分为若干子系统</a:t>
            </a:r>
            <a:endParaRPr kumimoji="0" lang="zh-CN" altLang="en-US"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transition>
    <p:fade/>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p:txBody>
          <a:bodyPr/>
          <a:lstStyle/>
          <a:p>
            <a:pPr eaLnBrk="1" hangingPunct="1"/>
            <a:r>
              <a:rPr lang="zh-CN" altLang="en-US">
                <a:ea typeface="宋体" panose="02010600030101010101" pitchFamily="2" charset="-122"/>
              </a:rPr>
              <a:t>典型的面向对象设计模型 </a:t>
            </a:r>
            <a:endParaRPr lang="zh-CN" altLang="en-US">
              <a:ea typeface="宋体" panose="02010600030101010101" pitchFamily="2" charset="-122"/>
            </a:endParaRPr>
          </a:p>
        </p:txBody>
      </p:sp>
      <p:pic>
        <p:nvPicPr>
          <p:cNvPr id="43012" name="Picture 4"/>
          <p:cNvPicPr>
            <a:picLocks noChangeAspect="1" noChangeArrowheads="1"/>
          </p:cNvPicPr>
          <p:nvPr/>
        </p:nvPicPr>
        <p:blipFill>
          <a:blip r:embed="rId1"/>
          <a:srcRect/>
          <a:stretch>
            <a:fillRect/>
          </a:stretch>
        </p:blipFill>
        <p:spPr bwMode="auto">
          <a:xfrm>
            <a:off x="928662" y="2643182"/>
            <a:ext cx="7848600" cy="22479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lnSpc>
                <a:spcPts val="3500"/>
              </a:lnSpc>
            </a:pPr>
            <a:r>
              <a:rPr lang="en-US" altLang="zh-CN" dirty="0"/>
              <a:t>4.4 </a:t>
            </a:r>
            <a:r>
              <a:rPr lang="zh-CN" altLang="en-US" dirty="0"/>
              <a:t>系统分解</a:t>
            </a:r>
            <a:br>
              <a:rPr lang="en-US" altLang="zh-CN" dirty="0"/>
            </a:br>
            <a:r>
              <a:rPr lang="en-US" altLang="zh-CN" sz="3200" dirty="0">
                <a:solidFill>
                  <a:srgbClr val="FFC000"/>
                </a:solidFill>
              </a:rPr>
              <a:t>       </a:t>
            </a:r>
            <a:r>
              <a:rPr lang="en-US" altLang="zh-CN" sz="3200" dirty="0">
                <a:solidFill>
                  <a:srgbClr val="FFFF00"/>
                </a:solidFill>
              </a:rPr>
              <a:t>---</a:t>
            </a:r>
            <a:r>
              <a:rPr lang="en-US" altLang="zh-CN" sz="3200" dirty="0" err="1">
                <a:solidFill>
                  <a:srgbClr val="FFFF00"/>
                </a:solidFill>
                <a:latin typeface="Times New Roman" panose="02020603050405020304" pitchFamily="18" charset="0"/>
                <a:cs typeface="Times New Roman" panose="02020603050405020304" pitchFamily="18" charset="0"/>
              </a:rPr>
              <a:t>Coad&amp;Yourdon</a:t>
            </a:r>
            <a:r>
              <a:rPr lang="zh-CN" altLang="en-US" sz="3200" dirty="0">
                <a:solidFill>
                  <a:srgbClr val="FFFF00"/>
                </a:solidFill>
              </a:rPr>
              <a:t>的面向对象设计模型</a:t>
            </a:r>
            <a:endParaRPr lang="zh-CN" altLang="en-US" sz="3200" dirty="0">
              <a:solidFill>
                <a:srgbClr val="FFFF00"/>
              </a:solidFill>
            </a:endParaRPr>
          </a:p>
        </p:txBody>
      </p:sp>
      <p:sp>
        <p:nvSpPr>
          <p:cNvPr id="6" name="椭圆形标注 5"/>
          <p:cNvSpPr/>
          <p:nvPr/>
        </p:nvSpPr>
        <p:spPr>
          <a:xfrm>
            <a:off x="4857752" y="5429264"/>
            <a:ext cx="3214710" cy="1000132"/>
          </a:xfrm>
          <a:prstGeom prst="wedgeEllipseCallout">
            <a:avLst>
              <a:gd name="adj1" fmla="val 25326"/>
              <a:gd name="adj2" fmla="val -137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复习对象模型的</a:t>
            </a:r>
            <a:r>
              <a:rPr lang="en-US" altLang="zh-CN" b="1" dirty="0">
                <a:latin typeface="宋体" panose="02010600030101010101" pitchFamily="2" charset="-122"/>
                <a:ea typeface="宋体" panose="02010600030101010101" pitchFamily="2" charset="-122"/>
              </a:rPr>
              <a:t>5</a:t>
            </a:r>
            <a:r>
              <a:rPr lang="zh-CN" altLang="en-US" b="1" dirty="0">
                <a:latin typeface="宋体" panose="02010600030101010101" pitchFamily="2" charset="-122"/>
                <a:ea typeface="宋体" panose="02010600030101010101" pitchFamily="2" charset="-122"/>
              </a:rPr>
              <a:t>个层次（</a:t>
            </a:r>
            <a:r>
              <a:rPr lang="en-US" altLang="zh-CN" b="1" dirty="0">
                <a:latin typeface="宋体" panose="02010600030101010101" pitchFamily="2" charset="-122"/>
                <a:ea typeface="宋体" panose="02010600030101010101" pitchFamily="2" charset="-122"/>
              </a:rPr>
              <a:t>P144</a:t>
            </a:r>
            <a:r>
              <a:rPr lang="zh-CN" altLang="en-US"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5" name="Rectangle 2"/>
          <p:cNvSpPr txBox="1">
            <a:spLocks noChangeArrowheads="1"/>
          </p:cNvSpPr>
          <p:nvPr/>
        </p:nvSpPr>
        <p:spPr bwMode="auto">
          <a:xfrm>
            <a:off x="428625" y="1500189"/>
            <a:ext cx="8286750" cy="1857373"/>
          </a:xfrm>
          <a:prstGeom prst="rect">
            <a:avLst/>
          </a:prstGeom>
          <a:noFill/>
          <a:ln w="0">
            <a:solidFill>
              <a:schemeClr val="bg1"/>
            </a:solidFill>
            <a:prstDash val="solid"/>
            <a:miter lim="800000"/>
          </a:ln>
          <a:effectLst/>
        </p:spPr>
        <p:txBody>
          <a:bodyPr/>
          <a:lstStyle/>
          <a:p>
            <a:pPr marL="514350" indent="-514350">
              <a:lnSpc>
                <a:spcPct val="120000"/>
              </a:lnSpc>
              <a:spcBef>
                <a:spcPct val="20000"/>
              </a:spcBef>
              <a:buFont typeface="+mj-ea"/>
              <a:buAutoNum type="circleNumDbPlain" startAt="6"/>
              <a:defRPr/>
            </a:pPr>
            <a:r>
              <a:rPr lang="zh-CN" altLang="en-US" sz="2800" b="1" kern="0" dirty="0">
                <a:solidFill>
                  <a:srgbClr val="A50021"/>
                </a:solidFill>
                <a:effectLst>
                  <a:outerShdw blurRad="38100" dist="38100" dir="2700000" algn="tl">
                    <a:srgbClr val="C0C0C0"/>
                  </a:outerShdw>
                </a:effectLst>
                <a:latin typeface="Arial Narrow" pitchFamily="34" charset="0"/>
                <a:ea typeface="仿宋_GB2312" pitchFamily="49" charset="-122"/>
              </a:rPr>
              <a:t>程序编码和单元测试</a:t>
            </a:r>
            <a:endParaRPr lang="zh-CN" altLang="en-US" sz="2800" b="1" kern="0" dirty="0">
              <a:solidFill>
                <a:schemeClr val="hlink"/>
              </a:solidFill>
              <a:effectLst>
                <a:outerShdw blurRad="38100" dist="38100" dir="2700000" algn="tl">
                  <a:srgbClr val="C0C0C0"/>
                </a:outerShdw>
              </a:effectLst>
              <a:latin typeface="Arial Narrow" pitchFamily="34" charset="0"/>
              <a:ea typeface="仿宋_GB2312" pitchFamily="49" charset="-122"/>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实现：</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正确的、容易理解的、容易维护的程序模块。</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输出文档：</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源程序、详尽的程序说明和单元测试报告。</a:t>
            </a:r>
            <a:endPar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p:txBody>
      </p:sp>
      <p:sp>
        <p:nvSpPr>
          <p:cNvPr id="4"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6" name="Rectangle 2"/>
          <p:cNvSpPr txBox="1">
            <a:spLocks noChangeArrowheads="1"/>
          </p:cNvSpPr>
          <p:nvPr/>
        </p:nvSpPr>
        <p:spPr bwMode="auto">
          <a:xfrm>
            <a:off x="428596" y="3357562"/>
            <a:ext cx="8286750" cy="2857520"/>
          </a:xfrm>
          <a:prstGeom prst="rect">
            <a:avLst/>
          </a:prstGeom>
          <a:noFill/>
          <a:ln w="0">
            <a:solidFill>
              <a:schemeClr val="bg1"/>
            </a:solidFill>
            <a:prstDash val="solid"/>
            <a:miter lim="800000"/>
          </a:ln>
          <a:effectLst/>
        </p:spPr>
        <p:txBody>
          <a:bodyPr/>
          <a:lstStyle/>
          <a:p>
            <a:pPr marL="514350" indent="-514350">
              <a:lnSpc>
                <a:spcPct val="120000"/>
              </a:lnSpc>
              <a:spcBef>
                <a:spcPct val="20000"/>
              </a:spcBef>
              <a:buFont typeface="+mj-ea"/>
              <a:buAutoNum type="circleNumDbPlain" startAt="7"/>
              <a:defRPr/>
            </a:pPr>
            <a:r>
              <a:rPr lang="zh-CN" altLang="en-US" sz="2800" b="1" kern="0" dirty="0">
                <a:solidFill>
                  <a:srgbClr val="A50021"/>
                </a:solidFill>
                <a:effectLst>
                  <a:outerShdw blurRad="38100" dist="38100" dir="2700000" algn="tl">
                    <a:srgbClr val="C0C0C0"/>
                  </a:outerShdw>
                </a:effectLst>
                <a:latin typeface="Arial Narrow" pitchFamily="34" charset="0"/>
                <a:ea typeface="仿宋_GB2312" pitchFamily="49" charset="-122"/>
              </a:rPr>
              <a:t>集成测试和系统测试</a:t>
            </a:r>
            <a:endParaRPr lang="zh-CN" altLang="en-US" sz="2800" b="1" kern="0" dirty="0">
              <a:solidFill>
                <a:schemeClr val="hlink"/>
              </a:solidFill>
              <a:effectLst>
                <a:outerShdw blurRad="38100" dist="38100" dir="2700000" algn="tl">
                  <a:srgbClr val="C0C0C0"/>
                </a:outerShdw>
              </a:effectLst>
              <a:latin typeface="Arial Narrow" pitchFamily="34" charset="0"/>
              <a:ea typeface="仿宋_GB2312" pitchFamily="49" charset="-122"/>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集成测试实现：对模块的组装和连接测试</a:t>
            </a:r>
            <a:r>
              <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及相应的调试</a:t>
            </a:r>
            <a:r>
              <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，使软件达到预定的要求。</a:t>
            </a:r>
            <a:endParaRPr kumimoji="1" lang="en-US" altLang="zh-CN"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系统测试实现：</a:t>
            </a:r>
            <a:r>
              <a:rPr kumimoji="1" lang="zh-CN" altLang="en-US" sz="2400" b="1" kern="0" dirty="0">
                <a:solidFill>
                  <a:srgbClr val="00B05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根据需求规格说明，逐项测试并确认</a:t>
            </a:r>
            <a:endParaRPr kumimoji="1" lang="zh-CN" altLang="en-US" sz="2400" b="1" kern="0" dirty="0">
              <a:solidFill>
                <a:srgbClr val="00B05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a:p>
            <a:pPr marL="742950" lvl="1" indent="-285750">
              <a:lnSpc>
                <a:spcPct val="120000"/>
              </a:lnSpc>
              <a:spcBef>
                <a:spcPct val="20000"/>
              </a:spcBef>
              <a:buFont typeface="Wingdings" panose="05000000000000000000" pitchFamily="2" charset="2"/>
              <a:buChar char="ü"/>
              <a:defRPr/>
            </a:pPr>
            <a:r>
              <a:rPr kumimoji="1" lang="zh-CN" altLang="en-US" sz="2400" b="1" kern="0" dirty="0">
                <a:solidFill>
                  <a:srgbClr val="3366FF"/>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输出文档：</a:t>
            </a:r>
            <a:r>
              <a:rPr kumimoji="1" lang="zh-CN" altLang="en-US" sz="2400" b="1" kern="0" dirty="0">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测试计划、详细测试方案以及实际测试结果等。</a:t>
            </a:r>
            <a:r>
              <a:rPr kumimoji="1" lang="zh-CN" altLang="en-US" sz="2400" b="1" kern="0" dirty="0">
                <a:solidFill>
                  <a:srgbClr val="00808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rPr>
              <a:t> </a:t>
            </a:r>
            <a:endParaRPr kumimoji="1" lang="zh-CN" altLang="en-US" sz="2400" b="1" kern="0" dirty="0">
              <a:solidFill>
                <a:srgbClr val="008080"/>
              </a:solidFill>
              <a:effectLst>
                <a:outerShdw blurRad="38100" dist="38100" dir="2700000" algn="tl">
                  <a:srgbClr val="C0C0C0"/>
                </a:outerShdw>
              </a:effectLst>
              <a:latin typeface="Times New Roman" panose="02020603050405020304" pitchFamily="18" charset="0"/>
              <a:ea typeface="仿宋_GB2312" pitchFamily="49" charset="-122"/>
              <a:cs typeface="Tahoma" panose="020B060403050404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p:txBody>
          <a:bodyPr/>
          <a:lstStyle/>
          <a:p>
            <a:pPr eaLnBrk="1" hangingPunct="1">
              <a:lnSpc>
                <a:spcPts val="3600"/>
              </a:lnSpc>
              <a:spcBef>
                <a:spcPts val="1200"/>
              </a:spcBef>
              <a:spcAft>
                <a:spcPts val="600"/>
              </a:spcAft>
              <a:buClr>
                <a:schemeClr val="accent2"/>
              </a:buClr>
              <a:buSzPct val="75000"/>
              <a:buFont typeface="Wingdings" panose="05000000000000000000" pitchFamily="2" charset="2"/>
              <a:buChar char="Ø"/>
            </a:pPr>
            <a:r>
              <a:rPr lang="zh-CN" altLang="en-US" sz="2400" b="1" dirty="0">
                <a:solidFill>
                  <a:srgbClr val="C00000"/>
                </a:solidFill>
                <a:latin typeface="宋体" panose="02010600030101010101" pitchFamily="2" charset="-122"/>
                <a:ea typeface="宋体" panose="02010600030101010101" pitchFamily="2" charset="-122"/>
              </a:rPr>
              <a:t>客户</a:t>
            </a:r>
            <a:r>
              <a:rPr lang="en-US" altLang="zh-CN" sz="2400" b="1" dirty="0">
                <a:solidFill>
                  <a:srgbClr val="C00000"/>
                </a:solidFill>
                <a:latin typeface="宋体" panose="02010600030101010101" pitchFamily="2" charset="-122"/>
                <a:ea typeface="宋体" panose="02010600030101010101" pitchFamily="2" charset="-122"/>
              </a:rPr>
              <a:t>-</a:t>
            </a:r>
            <a:r>
              <a:rPr lang="zh-CN" altLang="en-US" sz="2400" b="1" dirty="0">
                <a:solidFill>
                  <a:srgbClr val="C00000"/>
                </a:solidFill>
                <a:latin typeface="宋体" panose="02010600030101010101" pitchFamily="2" charset="-122"/>
                <a:ea typeface="宋体" panose="02010600030101010101" pitchFamily="2" charset="-122"/>
              </a:rPr>
              <a:t>供应商关系：</a:t>
            </a:r>
            <a:r>
              <a:rPr lang="zh-CN" altLang="en-US" sz="2400" dirty="0">
                <a:solidFill>
                  <a:srgbClr val="3366FF"/>
                </a:solidFill>
                <a:latin typeface="宋体" panose="02010600030101010101" pitchFamily="2" charset="-122"/>
                <a:ea typeface="宋体" panose="02010600030101010101" pitchFamily="2" charset="-122"/>
              </a:rPr>
              <a:t>客户子系统调用供应商子系统，后者完成某些服务工作并返回结果。</a:t>
            </a:r>
            <a:endParaRPr lang="en-US" altLang="zh-CN" sz="2400" dirty="0">
              <a:solidFill>
                <a:srgbClr val="3366FF"/>
              </a:solidFill>
              <a:latin typeface="宋体" panose="02010600030101010101" pitchFamily="2" charset="-122"/>
              <a:ea typeface="宋体" panose="02010600030101010101" pitchFamily="2" charset="-122"/>
            </a:endParaRPr>
          </a:p>
          <a:p>
            <a:pPr lvl="1">
              <a:lnSpc>
                <a:spcPts val="3600"/>
              </a:lnSpc>
              <a:spcBef>
                <a:spcPts val="1200"/>
              </a:spcBef>
              <a:spcAft>
                <a:spcPts val="600"/>
              </a:spcAft>
              <a:buClr>
                <a:schemeClr val="accent2"/>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客户子系统必须了解供应商的子系统的接口，而供应商却无须了解客户的接口。</a:t>
            </a:r>
            <a:endParaRPr lang="zh-CN" altLang="en-US" sz="2200" dirty="0">
              <a:latin typeface="宋体" panose="02010600030101010101" pitchFamily="2" charset="-122"/>
              <a:ea typeface="宋体" panose="02010600030101010101" pitchFamily="2" charset="-122"/>
            </a:endParaRPr>
          </a:p>
          <a:p>
            <a:pPr eaLnBrk="1" hangingPunct="1">
              <a:lnSpc>
                <a:spcPts val="3600"/>
              </a:lnSpc>
              <a:spcBef>
                <a:spcPts val="1200"/>
              </a:spcBef>
              <a:spcAft>
                <a:spcPts val="600"/>
              </a:spcAft>
              <a:buClr>
                <a:schemeClr val="accent2"/>
              </a:buClr>
              <a:buSzPct val="75000"/>
              <a:buFont typeface="Wingdings" panose="05000000000000000000" pitchFamily="2" charset="2"/>
              <a:buChar char="Ø"/>
            </a:pPr>
            <a:r>
              <a:rPr lang="zh-CN" altLang="en-US" sz="2400" b="1" dirty="0">
                <a:solidFill>
                  <a:srgbClr val="C00000"/>
                </a:solidFill>
                <a:latin typeface="宋体" panose="02010600030101010101" pitchFamily="2" charset="-122"/>
                <a:ea typeface="宋体" panose="02010600030101010101" pitchFamily="2" charset="-122"/>
              </a:rPr>
              <a:t>平等伙伴关系：</a:t>
            </a:r>
            <a:r>
              <a:rPr lang="zh-CN" altLang="en-US" sz="2400" dirty="0">
                <a:solidFill>
                  <a:srgbClr val="3366FF"/>
                </a:solidFill>
                <a:latin typeface="宋体" panose="02010600030101010101" pitchFamily="2" charset="-122"/>
                <a:ea typeface="宋体" panose="02010600030101010101" pitchFamily="2" charset="-122"/>
              </a:rPr>
              <a:t>每个子系统都可能调用其他子系统</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lvl="1">
              <a:lnSpc>
                <a:spcPts val="3600"/>
              </a:lnSpc>
              <a:spcBef>
                <a:spcPts val="1200"/>
              </a:spcBef>
              <a:spcAft>
                <a:spcPts val="600"/>
              </a:spcAft>
              <a:buClr>
                <a:schemeClr val="accent2"/>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每个子系统都必须了解其他子系统的接口。与客户</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供应商关系方案相比，平等伙伴关系方案中</a:t>
            </a:r>
            <a:r>
              <a:rPr lang="zh-CN" altLang="en-US" sz="2200" dirty="0">
                <a:solidFill>
                  <a:srgbClr val="3366FF"/>
                </a:solidFill>
                <a:latin typeface="宋体" panose="02010600030101010101" pitchFamily="2" charset="-122"/>
                <a:ea typeface="宋体" panose="02010600030101010101" pitchFamily="2" charset="-122"/>
              </a:rPr>
              <a:t>子系统间的交互更加复杂。</a:t>
            </a:r>
            <a:endParaRPr lang="zh-CN" altLang="en-US" sz="2200" dirty="0">
              <a:solidFill>
                <a:srgbClr val="3366FF"/>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lnSpc>
                <a:spcPts val="3500"/>
              </a:lnSpc>
            </a:pPr>
            <a:r>
              <a:rPr lang="en-US" altLang="zh-CN" dirty="0"/>
              <a:t>4.4 </a:t>
            </a:r>
            <a:r>
              <a:rPr lang="zh-CN" altLang="en-US" dirty="0"/>
              <a:t>系统分解</a:t>
            </a:r>
            <a:br>
              <a:rPr lang="en-US" altLang="zh-CN" dirty="0"/>
            </a:br>
            <a:r>
              <a:rPr lang="en-US" altLang="zh-CN" sz="3200" dirty="0">
                <a:solidFill>
                  <a:srgbClr val="FFC000"/>
                </a:solidFill>
              </a:rPr>
              <a:t>       </a:t>
            </a:r>
            <a:r>
              <a:rPr lang="en-US" altLang="zh-CN" sz="3200" dirty="0">
                <a:solidFill>
                  <a:schemeClr val="accent2">
                    <a:lumMod val="20000"/>
                    <a:lumOff val="80000"/>
                  </a:schemeClr>
                </a:solidFill>
              </a:rPr>
              <a:t>---</a:t>
            </a:r>
            <a:r>
              <a:rPr lang="zh-CN" altLang="en-US" sz="3200" dirty="0">
                <a:solidFill>
                  <a:schemeClr val="accent2">
                    <a:lumMod val="20000"/>
                    <a:lumOff val="80000"/>
                  </a:schemeClr>
                </a:solidFill>
              </a:rPr>
              <a:t>子系统之间的两种交互方式</a:t>
            </a:r>
            <a:endParaRPr lang="zh-CN" altLang="en-US" sz="3200" dirty="0">
              <a:solidFill>
                <a:schemeClr val="accent2">
                  <a:lumMod val="20000"/>
                  <a:lumOff val="80000"/>
                </a:schemeClr>
              </a:solidFill>
            </a:endParaRPr>
          </a:p>
        </p:txBody>
      </p:sp>
    </p:spTree>
  </p:cSld>
  <p:clrMapOvr>
    <a:masterClrMapping/>
  </p:clrMapOvr>
  <p:transition>
    <p:fade/>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p:txBody>
          <a:bodyPr/>
          <a:lstStyle/>
          <a:p>
            <a:pPr eaLnBrk="1" hangingPunct="1">
              <a:lnSpc>
                <a:spcPts val="3600"/>
              </a:lnSpc>
              <a:spcBef>
                <a:spcPts val="1200"/>
              </a:spcBef>
              <a:spcAft>
                <a:spcPts val="600"/>
              </a:spcAft>
              <a:buClr>
                <a:schemeClr val="accent2"/>
              </a:buClr>
              <a:buSzPct val="75000"/>
              <a:buFont typeface="Wingdings" panose="05000000000000000000" pitchFamily="2" charset="2"/>
              <a:buChar char="Ø"/>
            </a:pPr>
            <a:r>
              <a:rPr lang="zh-CN" altLang="en-US" sz="2400" b="1" dirty="0">
                <a:solidFill>
                  <a:srgbClr val="C00000"/>
                </a:solidFill>
                <a:latin typeface="楷体_GB2312" pitchFamily="49" charset="-122"/>
                <a:ea typeface="楷体_GB2312" pitchFamily="49" charset="-122"/>
              </a:rPr>
              <a:t>分层组织：</a:t>
            </a:r>
            <a:r>
              <a:rPr lang="zh-CN" altLang="en-US" sz="2400" dirty="0">
                <a:latin typeface="楷体_GB2312" pitchFamily="49" charset="-122"/>
                <a:ea typeface="楷体_GB2312" pitchFamily="49" charset="-122"/>
              </a:rPr>
              <a:t>把软件系统组织成一个层次系统，每层是一个子系统。上层在下层的基础上建立，下层为实现上层功能而提供必要的服务。每一层内所包含的对象，彼此间相互独立，而处于不同层次上的对象，彼此间往往有关联。</a:t>
            </a:r>
            <a:r>
              <a:rPr lang="zh-CN" altLang="en-US" dirty="0">
                <a:ea typeface="宋体" panose="02010600030101010101" pitchFamily="2" charset="-122"/>
              </a:rPr>
              <a:t> </a:t>
            </a:r>
            <a:endParaRPr lang="zh-CN" altLang="en-US" dirty="0">
              <a:ea typeface="宋体" panose="02010600030101010101" pitchFamily="2" charset="-122"/>
            </a:endParaRPr>
          </a:p>
          <a:p>
            <a:pPr eaLnBrk="1" hangingPunct="1">
              <a:lnSpc>
                <a:spcPts val="3600"/>
              </a:lnSpc>
              <a:spcBef>
                <a:spcPts val="1200"/>
              </a:spcBef>
              <a:spcAft>
                <a:spcPts val="600"/>
              </a:spcAft>
              <a:buClr>
                <a:schemeClr val="accent2"/>
              </a:buClr>
              <a:buSzPct val="75000"/>
              <a:buFont typeface="Wingdings" panose="05000000000000000000" pitchFamily="2" charset="2"/>
              <a:buChar char="Ø"/>
            </a:pPr>
            <a:r>
              <a:rPr lang="zh-CN" altLang="en-US" sz="2400" b="1" dirty="0">
                <a:solidFill>
                  <a:srgbClr val="C00000"/>
                </a:solidFill>
                <a:latin typeface="楷体_GB2312" pitchFamily="49" charset="-122"/>
                <a:ea typeface="楷体_GB2312" pitchFamily="49" charset="-122"/>
              </a:rPr>
              <a:t>块状组织：</a:t>
            </a:r>
            <a:r>
              <a:rPr lang="zh-CN" altLang="en-US" sz="2400" dirty="0">
                <a:latin typeface="楷体_GB2312" pitchFamily="49" charset="-122"/>
                <a:ea typeface="楷体_GB2312" pitchFamily="49" charset="-122"/>
              </a:rPr>
              <a:t>这种组织方案把软件系统垂直地分解成若干个相对独立的、弱耦合的子系统，一个子系统相当于一块，每块提供一种类型的服务。</a:t>
            </a:r>
            <a:endParaRPr lang="zh-CN" altLang="en-US" sz="2400" dirty="0">
              <a:latin typeface="楷体_GB2312" pitchFamily="49" charset="-122"/>
              <a:ea typeface="楷体_GB2312" pitchFamily="49" charset="-122"/>
            </a:endParaRPr>
          </a:p>
          <a:p>
            <a:pPr eaLnBrk="1" hangingPunct="1">
              <a:lnSpc>
                <a:spcPts val="3600"/>
              </a:lnSpc>
              <a:spcBef>
                <a:spcPts val="1200"/>
              </a:spcBef>
              <a:spcAft>
                <a:spcPts val="600"/>
              </a:spcAft>
              <a:buClr>
                <a:schemeClr val="accent2"/>
              </a:buClr>
              <a:buSzPct val="75000"/>
              <a:buFont typeface="Wingdings" panose="05000000000000000000" pitchFamily="2" charset="2"/>
              <a:buNone/>
            </a:pPr>
            <a:r>
              <a:rPr lang="zh-CN" altLang="en-US" b="1" dirty="0">
                <a:solidFill>
                  <a:srgbClr val="C00000"/>
                </a:solidFill>
                <a:ea typeface="宋体" panose="02010600030101010101" pitchFamily="2" charset="-122"/>
              </a:rPr>
              <a:t>   </a:t>
            </a:r>
            <a:r>
              <a:rPr lang="zh-CN" altLang="en-US" sz="2800" b="1" dirty="0">
                <a:solidFill>
                  <a:srgbClr val="C00000"/>
                </a:solidFill>
                <a:ea typeface="宋体" panose="02010600030101010101" pitchFamily="2" charset="-122"/>
              </a:rPr>
              <a:t>混合使用层次结构和块状结构，可以成功地由多个子系统组成一个完整的软件系统！ </a:t>
            </a:r>
            <a:endParaRPr lang="zh-CN" altLang="en-US" sz="2800" b="1" dirty="0">
              <a:solidFill>
                <a:srgbClr val="C00000"/>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a:spLocks noGrp="1" noChangeArrowheads="1"/>
          </p:cNvSpPr>
          <p:nvPr>
            <p:ph type="title"/>
          </p:nvPr>
        </p:nvSpPr>
        <p:spPr>
          <a:xfrm>
            <a:off x="457200" y="211138"/>
            <a:ext cx="8229600" cy="1143000"/>
          </a:xfrm>
        </p:spPr>
        <p:txBody>
          <a:bodyPr/>
          <a:lstStyle/>
          <a:p>
            <a:pPr algn="l">
              <a:lnSpc>
                <a:spcPts val="3500"/>
              </a:lnSpc>
            </a:pPr>
            <a:r>
              <a:rPr lang="en-US" altLang="zh-CN" dirty="0"/>
              <a:t>4.4 </a:t>
            </a:r>
            <a:r>
              <a:rPr lang="zh-CN" altLang="en-US" dirty="0"/>
              <a:t>系统分解</a:t>
            </a:r>
            <a:br>
              <a:rPr lang="en-US" altLang="zh-CN" dirty="0"/>
            </a:br>
            <a:r>
              <a:rPr lang="en-US" altLang="zh-CN" sz="3200" dirty="0">
                <a:solidFill>
                  <a:srgbClr val="FFFF00"/>
                </a:solidFill>
              </a:rPr>
              <a:t>       ---</a:t>
            </a:r>
            <a:r>
              <a:rPr lang="zh-CN" altLang="en-US" sz="3200" dirty="0">
                <a:solidFill>
                  <a:srgbClr val="FFFF00"/>
                </a:solidFill>
              </a:rPr>
              <a:t>组织系统的两种方案</a:t>
            </a:r>
            <a:endParaRPr lang="zh-CN" altLang="en-US" sz="3200" dirty="0">
              <a:solidFill>
                <a:srgbClr val="FFFF00"/>
              </a:solidFill>
            </a:endParaRPr>
          </a:p>
        </p:txBody>
      </p:sp>
    </p:spTree>
  </p:cSld>
  <p:clrMapOvr>
    <a:masterClrMapping/>
  </p:clrMapOvr>
  <p:transition>
    <p:fade/>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4"/>
          <p:cNvSpPr>
            <a:spLocks noGrp="1"/>
          </p:cNvSpPr>
          <p:nvPr>
            <p:ph type="title" idx="4294967295"/>
          </p:nvPr>
        </p:nvSpPr>
        <p:spPr>
          <a:xfrm>
            <a:off x="0" y="152400"/>
            <a:ext cx="7543800" cy="1143000"/>
          </a:xfrm>
        </p:spPr>
        <p:txBody>
          <a:bodyPr/>
          <a:lstStyle/>
          <a:p>
            <a:pPr eaLnBrk="1" hangingPunct="1"/>
            <a:r>
              <a:rPr lang="en-US" altLang="zh-CN"/>
              <a:t>Boss</a:t>
            </a:r>
            <a:r>
              <a:rPr lang="zh-CN" altLang="en-US"/>
              <a:t>平台</a:t>
            </a:r>
            <a:r>
              <a:rPr lang="en-US" altLang="zh-CN"/>
              <a:t>A</a:t>
            </a:r>
            <a:endParaRPr lang="zh-CN" altLang="en-US"/>
          </a:p>
        </p:txBody>
      </p:sp>
      <p:pic>
        <p:nvPicPr>
          <p:cNvPr id="18435" name="Picture 2" descr="http://www.c114.net/technic/picture/03070205.jpg"/>
          <p:cNvPicPr>
            <a:picLocks noChangeAspect="1" noChangeArrowheads="1"/>
          </p:cNvPicPr>
          <p:nvPr/>
        </p:nvPicPr>
        <p:blipFill>
          <a:blip r:embed="rId1"/>
          <a:srcRect/>
          <a:stretch>
            <a:fillRect/>
          </a:stretch>
        </p:blipFill>
        <p:spPr bwMode="auto">
          <a:xfrm>
            <a:off x="1000100" y="1142984"/>
            <a:ext cx="7456487" cy="4872037"/>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4"/>
          <p:cNvSpPr>
            <a:spLocks noGrp="1"/>
          </p:cNvSpPr>
          <p:nvPr>
            <p:ph type="title" idx="4294967295"/>
          </p:nvPr>
        </p:nvSpPr>
        <p:spPr>
          <a:xfrm>
            <a:off x="0" y="152400"/>
            <a:ext cx="7543800" cy="1143000"/>
          </a:xfrm>
        </p:spPr>
        <p:txBody>
          <a:bodyPr/>
          <a:lstStyle/>
          <a:p>
            <a:pPr eaLnBrk="1" hangingPunct="1"/>
            <a:r>
              <a:rPr lang="en-US" altLang="zh-CN"/>
              <a:t>Boss</a:t>
            </a:r>
            <a:r>
              <a:rPr lang="zh-CN" altLang="en-US"/>
              <a:t>平台</a:t>
            </a:r>
            <a:r>
              <a:rPr lang="en-US" altLang="zh-CN"/>
              <a:t>B</a:t>
            </a:r>
            <a:endParaRPr lang="zh-CN" altLang="en-US"/>
          </a:p>
        </p:txBody>
      </p:sp>
      <p:pic>
        <p:nvPicPr>
          <p:cNvPr id="20483" name="Picture 2" descr="http://www.c114.net/technic/picture/03070204.jpg"/>
          <p:cNvPicPr>
            <a:picLocks noChangeAspect="1" noChangeArrowheads="1"/>
          </p:cNvPicPr>
          <p:nvPr/>
        </p:nvPicPr>
        <p:blipFill>
          <a:blip r:embed="rId1"/>
          <a:srcRect/>
          <a:stretch>
            <a:fillRect/>
          </a:stretch>
        </p:blipFill>
        <p:spPr bwMode="auto">
          <a:xfrm>
            <a:off x="1187450" y="1412875"/>
            <a:ext cx="6808788" cy="520223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4786346"/>
          </a:xfrm>
        </p:spPr>
        <p:txBody>
          <a:bodyPr/>
          <a:lstStyle/>
          <a:p>
            <a:pPr marL="542925">
              <a:buNone/>
            </a:pPr>
            <a:r>
              <a:rPr lang="en-US" sz="2800" b="1" dirty="0">
                <a:latin typeface="宋体" panose="02010600030101010101" pitchFamily="2" charset="-122"/>
                <a:ea typeface="宋体" panose="02010600030101010101" pitchFamily="2" charset="-122"/>
              </a:rPr>
              <a:t>4.1 </a:t>
            </a:r>
            <a:r>
              <a:rPr lang="zh-CN" altLang="en-US" sz="2800" b="1" dirty="0">
                <a:latin typeface="宋体" panose="02010600030101010101" pitchFamily="2" charset="-122"/>
                <a:ea typeface="宋体" panose="02010600030101010101" pitchFamily="2" charset="-122"/>
              </a:rPr>
              <a:t>软件体系结构与设计模式★</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4.2 </a:t>
            </a:r>
            <a:r>
              <a:rPr lang="zh-CN" altLang="en-US" sz="2800" b="1" dirty="0">
                <a:latin typeface="宋体" panose="02010600030101010101" pitchFamily="2" charset="-122"/>
                <a:ea typeface="宋体" panose="02010600030101010101" pitchFamily="2" charset="-122"/>
              </a:rPr>
              <a:t>面向对象设计过程与准则★</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4.3 </a:t>
            </a:r>
            <a:r>
              <a:rPr lang="zh-CN" altLang="en-US" sz="2800" b="1" dirty="0">
                <a:latin typeface="宋体" panose="02010600030101010101" pitchFamily="2" charset="-122"/>
                <a:ea typeface="宋体" panose="02010600030101010101" pitchFamily="2" charset="-122"/>
              </a:rPr>
              <a:t>体系结构模块及依赖性★</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a:t>
            </a:r>
            <a:r>
              <a:rPr lang="en-US" altLang="zh-CN" sz="2800" b="1" dirty="0">
                <a:latin typeface="宋体" panose="02010600030101010101" pitchFamily="2" charset="-122"/>
                <a:ea typeface="宋体" panose="02010600030101010101" pitchFamily="2" charset="-122"/>
              </a:rPr>
              <a:t>4 </a:t>
            </a:r>
            <a:r>
              <a:rPr lang="zh-CN" altLang="en-US" sz="2800" b="1" dirty="0">
                <a:latin typeface="宋体" panose="02010600030101010101" pitchFamily="2" charset="-122"/>
                <a:ea typeface="宋体" panose="02010600030101010101" pitchFamily="2" charset="-122"/>
              </a:rPr>
              <a:t>系统分解★</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solidFill>
                  <a:srgbClr val="C00000"/>
                </a:solidFill>
                <a:latin typeface="宋体" panose="02010600030101010101" pitchFamily="2" charset="-122"/>
                <a:ea typeface="宋体" panose="02010600030101010101" pitchFamily="2" charset="-122"/>
              </a:rPr>
              <a:t>4.5 </a:t>
            </a:r>
            <a:r>
              <a:rPr lang="zh-CN" altLang="en-US" sz="2800" b="1" dirty="0">
                <a:solidFill>
                  <a:srgbClr val="C00000"/>
                </a:solidFill>
                <a:latin typeface="宋体" panose="02010600030101010101" pitchFamily="2" charset="-122"/>
                <a:ea typeface="宋体" panose="02010600030101010101" pitchFamily="2" charset="-122"/>
              </a:rPr>
              <a:t>问题域部分的设计</a:t>
            </a:r>
            <a:endParaRPr lang="zh-CN" altLang="en-US" sz="2800" b="1" dirty="0">
              <a:solidFill>
                <a:srgbClr val="C00000"/>
              </a:solidFill>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4.6 </a:t>
            </a:r>
            <a:r>
              <a:rPr lang="zh-CN" altLang="en-US" sz="2800" b="1" dirty="0">
                <a:latin typeface="宋体" panose="02010600030101010101" pitchFamily="2" charset="-122"/>
                <a:ea typeface="宋体" panose="02010600030101010101" pitchFamily="2" charset="-122"/>
              </a:rPr>
              <a:t>人机交互部分的设计</a:t>
            </a:r>
            <a:endParaRPr lang="en-US" altLang="zh-CN" sz="2800" b="1" dirty="0">
              <a:latin typeface="宋体" panose="02010600030101010101" pitchFamily="2" charset="-122"/>
              <a:ea typeface="宋体" panose="02010600030101010101" pitchFamily="2" charset="-122"/>
            </a:endParaRPr>
          </a:p>
          <a:p>
            <a:pPr marL="542925">
              <a:buNone/>
            </a:pPr>
            <a:r>
              <a:rPr lang="en-US" altLang="zh-CN" sz="2800" b="1" dirty="0">
                <a:latin typeface="宋体" panose="02010600030101010101" pitchFamily="2" charset="-122"/>
                <a:ea typeface="宋体" panose="02010600030101010101" pitchFamily="2" charset="-122"/>
              </a:rPr>
              <a:t>4.7 </a:t>
            </a:r>
            <a:r>
              <a:rPr lang="zh-CN" altLang="en-US" sz="2800" b="1" dirty="0">
                <a:latin typeface="宋体" panose="02010600030101010101" pitchFamily="2" charset="-122"/>
                <a:ea typeface="宋体" panose="02010600030101010101" pitchFamily="2" charset="-122"/>
              </a:rPr>
              <a:t>任务管理部分的设计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4.8 </a:t>
            </a:r>
            <a:r>
              <a:rPr lang="zh-CN" altLang="en-US" sz="2800" b="1" dirty="0">
                <a:latin typeface="宋体" panose="02010600030101010101" pitchFamily="2" charset="-122"/>
                <a:ea typeface="宋体" panose="02010600030101010101" pitchFamily="2" charset="-122"/>
              </a:rPr>
              <a:t>数据管理部分的设计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4.9 </a:t>
            </a:r>
            <a:r>
              <a:rPr lang="zh-CN" altLang="en-US" sz="2800" b="1" dirty="0">
                <a:latin typeface="宋体" panose="02010600030101010101" pitchFamily="2" charset="-122"/>
                <a:ea typeface="宋体" panose="02010600030101010101" pitchFamily="2" charset="-122"/>
              </a:rPr>
              <a:t>对象设计★</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4</a:t>
            </a:r>
            <a:r>
              <a:rPr lang="zh-CN" altLang="en-US" dirty="0">
                <a:solidFill>
                  <a:schemeClr val="bg1"/>
                </a:solidFill>
              </a:rPr>
              <a:t>章  面向对象设计</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46083" name="Rectangle 3"/>
          <p:cNvSpPr>
            <a:spLocks noGrp="1" noChangeArrowheads="1"/>
          </p:cNvSpPr>
          <p:nvPr>
            <p:ph type="body" idx="1"/>
          </p:nvPr>
        </p:nvSpPr>
        <p:spPr>
          <a:xfrm>
            <a:off x="428596" y="1457324"/>
            <a:ext cx="8229600" cy="4757758"/>
          </a:xfrm>
        </p:spPr>
        <p:txBody>
          <a:bodyPr/>
          <a:lstStyle/>
          <a:p>
            <a:pPr eaLnBrk="1" hangingPunct="1">
              <a:lnSpc>
                <a:spcPct val="90000"/>
              </a:lnSpc>
              <a:spcAft>
                <a:spcPts val="600"/>
              </a:spcAft>
            </a:pPr>
            <a:r>
              <a:rPr lang="zh-CN" altLang="en-US" sz="2400" dirty="0">
                <a:latin typeface="宋体" panose="02010600030101010101" pitchFamily="2" charset="-122"/>
                <a:ea typeface="宋体" panose="02010600030101010101" pitchFamily="2" charset="-122"/>
              </a:rPr>
              <a:t>典型的面向对象系统一般由三层组成，</a:t>
            </a:r>
            <a:endParaRPr lang="en-US" altLang="zh-CN" sz="2400" dirty="0">
              <a:latin typeface="宋体" panose="02010600030101010101" pitchFamily="2" charset="-122"/>
              <a:ea typeface="宋体" panose="02010600030101010101" pitchFamily="2" charset="-122"/>
            </a:endParaRPr>
          </a:p>
          <a:p>
            <a:pPr lvl="1">
              <a:lnSpc>
                <a:spcPct val="90000"/>
              </a:lnSpc>
              <a:spcAft>
                <a:spcPts val="600"/>
              </a:spcAft>
            </a:pPr>
            <a:r>
              <a:rPr lang="zh-CN" altLang="en-US" sz="2000" b="1" dirty="0">
                <a:solidFill>
                  <a:srgbClr val="3366FF"/>
                </a:solidFill>
                <a:latin typeface="宋体" panose="02010600030101010101" pitchFamily="2" charset="-122"/>
                <a:ea typeface="宋体" panose="02010600030101010101" pitchFamily="2" charset="-122"/>
              </a:rPr>
              <a:t>数据库层</a:t>
            </a:r>
            <a:endParaRPr lang="en-US" altLang="zh-CN" sz="2000" b="1" dirty="0">
              <a:solidFill>
                <a:srgbClr val="3366FF"/>
              </a:solidFill>
              <a:latin typeface="宋体" panose="02010600030101010101" pitchFamily="2" charset="-122"/>
              <a:ea typeface="宋体" panose="02010600030101010101" pitchFamily="2" charset="-122"/>
            </a:endParaRPr>
          </a:p>
          <a:p>
            <a:pPr lvl="1">
              <a:lnSpc>
                <a:spcPct val="90000"/>
              </a:lnSpc>
              <a:spcAft>
                <a:spcPts val="600"/>
              </a:spcAft>
            </a:pPr>
            <a:r>
              <a:rPr lang="zh-CN" altLang="en-US" sz="2000" b="1" dirty="0">
                <a:solidFill>
                  <a:srgbClr val="3366FF"/>
                </a:solidFill>
                <a:latin typeface="宋体" panose="02010600030101010101" pitchFamily="2" charset="-122"/>
                <a:ea typeface="宋体" panose="02010600030101010101" pitchFamily="2" charset="-122"/>
              </a:rPr>
              <a:t>业务逻辑层</a:t>
            </a:r>
            <a:endParaRPr lang="en-US" altLang="zh-CN" sz="2000" b="1" dirty="0">
              <a:solidFill>
                <a:srgbClr val="3366FF"/>
              </a:solidFill>
              <a:latin typeface="宋体" panose="02010600030101010101" pitchFamily="2" charset="-122"/>
              <a:ea typeface="宋体" panose="02010600030101010101" pitchFamily="2" charset="-122"/>
            </a:endParaRPr>
          </a:p>
          <a:p>
            <a:pPr lvl="1">
              <a:lnSpc>
                <a:spcPct val="90000"/>
              </a:lnSpc>
              <a:spcAft>
                <a:spcPts val="600"/>
              </a:spcAft>
            </a:pPr>
            <a:r>
              <a:rPr lang="zh-CN" altLang="en-US" sz="2000" b="1" dirty="0">
                <a:solidFill>
                  <a:srgbClr val="3366FF"/>
                </a:solidFill>
                <a:latin typeface="宋体" panose="02010600030101010101" pitchFamily="2" charset="-122"/>
                <a:ea typeface="宋体" panose="02010600030101010101" pitchFamily="2" charset="-122"/>
              </a:rPr>
              <a:t>用户界面层</a:t>
            </a:r>
            <a:endParaRPr lang="zh-CN" altLang="en-US" sz="2000" b="1" dirty="0">
              <a:solidFill>
                <a:srgbClr val="3366FF"/>
              </a:solidFill>
              <a:latin typeface="宋体" panose="02010600030101010101" pitchFamily="2" charset="-122"/>
              <a:ea typeface="宋体" panose="02010600030101010101" pitchFamily="2" charset="-122"/>
            </a:endParaRPr>
          </a:p>
          <a:p>
            <a:pPr>
              <a:lnSpc>
                <a:spcPct val="90000"/>
              </a:lnSpc>
              <a:spcAft>
                <a:spcPts val="600"/>
              </a:spcAft>
            </a:pPr>
            <a:r>
              <a:rPr lang="zh-CN" altLang="en-US" sz="2400" b="1" dirty="0">
                <a:solidFill>
                  <a:schemeClr val="accent2"/>
                </a:solidFill>
                <a:latin typeface="宋体" panose="02010600030101010101" pitchFamily="2" charset="-122"/>
                <a:ea typeface="宋体" panose="02010600030101010101" pitchFamily="2" charset="-122"/>
              </a:rPr>
              <a:t>面向对象设计应该从问题域部分的设计开始，也就是三层结构的中间层</a:t>
            </a:r>
            <a:r>
              <a:rPr lang="en-US" altLang="zh-CN" sz="2400" b="1" i="1" dirty="0">
                <a:solidFill>
                  <a:schemeClr val="accent2"/>
                </a:solidFill>
                <a:latin typeface="宋体" panose="02010600030101010101" pitchFamily="2" charset="-122"/>
                <a:ea typeface="宋体" panose="02010600030101010101" pitchFamily="2" charset="-122"/>
              </a:rPr>
              <a:t>——</a:t>
            </a:r>
            <a:r>
              <a:rPr lang="zh-CN" altLang="en-US" sz="2400" b="1" dirty="0">
                <a:solidFill>
                  <a:schemeClr val="accent2"/>
                </a:solidFill>
                <a:latin typeface="宋体" panose="02010600030101010101" pitchFamily="2" charset="-122"/>
                <a:ea typeface="宋体" panose="02010600030101010101" pitchFamily="2" charset="-122"/>
              </a:rPr>
              <a:t>应用逻辑层。</a:t>
            </a:r>
            <a:endParaRPr lang="en-US" altLang="zh-CN" sz="2400" b="1" dirty="0">
              <a:solidFill>
                <a:schemeClr val="accent2"/>
              </a:solidFill>
              <a:latin typeface="宋体" panose="02010600030101010101" pitchFamily="2" charset="-122"/>
              <a:ea typeface="宋体" panose="02010600030101010101" pitchFamily="2" charset="-122"/>
            </a:endParaRPr>
          </a:p>
          <a:p>
            <a:pPr>
              <a:lnSpc>
                <a:spcPct val="90000"/>
              </a:lnSpc>
              <a:spcAft>
                <a:spcPts val="600"/>
              </a:spcAft>
            </a:pPr>
            <a:r>
              <a:rPr lang="zh-CN" altLang="en-US" sz="2400" dirty="0">
                <a:latin typeface="宋体" panose="02010600030101010101" pitchFamily="2" charset="-122"/>
                <a:ea typeface="宋体" panose="02010600030101010101" pitchFamily="2" charset="-122"/>
              </a:rPr>
              <a:t>面向对象设计是以面向对象分析的模型为基础的。面向对象的分析模型包括</a:t>
            </a:r>
            <a:r>
              <a:rPr lang="zh-CN" altLang="en-US" sz="2400" b="1" dirty="0">
                <a:solidFill>
                  <a:srgbClr val="3366FF"/>
                </a:solidFill>
                <a:latin typeface="宋体" panose="02010600030101010101" pitchFamily="2" charset="-122"/>
                <a:ea typeface="宋体" panose="02010600030101010101" pitchFamily="2" charset="-122"/>
              </a:rPr>
              <a:t>有用例图、类图、顺序图和包图</a:t>
            </a:r>
            <a:r>
              <a:rPr lang="zh-CN" altLang="en-US" sz="2400" dirty="0">
                <a:latin typeface="宋体" panose="02010600030101010101" pitchFamily="2" charset="-122"/>
                <a:ea typeface="宋体" panose="02010600030101010101" pitchFamily="2" charset="-122"/>
              </a:rPr>
              <a:t>，主要是对问题领域进行描述，基本上不考虑技术实现和数据库层及用户界面层的实现。</a:t>
            </a:r>
            <a:endParaRPr lang="zh-CN" altLang="en-US" sz="2400" dirty="0">
              <a:latin typeface="宋体" panose="02010600030101010101" pitchFamily="2" charset="-122"/>
              <a:ea typeface="宋体" panose="02010600030101010101" pitchFamily="2" charset="-122"/>
            </a:endParaRPr>
          </a:p>
          <a:p>
            <a:pPr>
              <a:lnSpc>
                <a:spcPct val="90000"/>
              </a:lnSpc>
              <a:spcAft>
                <a:spcPts val="600"/>
              </a:spcAft>
            </a:pPr>
            <a:r>
              <a:rPr lang="zh-CN" altLang="en-US" sz="2400" dirty="0">
                <a:latin typeface="宋体" panose="02010600030101010101" pitchFamily="2" charset="-122"/>
                <a:ea typeface="宋体" panose="02010600030101010101" pitchFamily="2" charset="-122"/>
              </a:rPr>
              <a:t>面向对象分析所得到的问题域模型可以直接应用于系统的问题域部分的设计。</a:t>
            </a:r>
            <a:endParaRPr lang="zh-CN" altLang="en-US" sz="2400" dirty="0">
              <a:latin typeface="宋体" panose="02010600030101010101" pitchFamily="2" charset="-122"/>
              <a:ea typeface="宋体" panose="02010600030101010101" pitchFamily="2" charset="-122"/>
            </a:endParaRPr>
          </a:p>
          <a:p>
            <a:pPr eaLnBrk="1" hangingPunct="1">
              <a:lnSpc>
                <a:spcPct val="90000"/>
              </a:lnSpc>
              <a:spcAft>
                <a:spcPts val="600"/>
              </a:spcAft>
              <a:buFontTx/>
              <a:buNone/>
            </a:pPr>
            <a:endParaRPr lang="zh-CN" altLang="en-US" sz="2400" b="1" dirty="0">
              <a:solidFill>
                <a:schemeClr val="accent2"/>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椭圆形标注 5"/>
          <p:cNvSpPr/>
          <p:nvPr/>
        </p:nvSpPr>
        <p:spPr>
          <a:xfrm>
            <a:off x="3643306" y="2428868"/>
            <a:ext cx="4572032" cy="612648"/>
          </a:xfrm>
          <a:prstGeom prst="wedgeEllipseCallout">
            <a:avLst>
              <a:gd name="adj1" fmla="val -67499"/>
              <a:gd name="adj2" fmla="val -1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kern="0" dirty="0">
              <a:solidFill>
                <a:schemeClr val="tx1"/>
              </a:solidFill>
              <a:latin typeface="宋体" panose="02010600030101010101" pitchFamily="2" charset="-122"/>
              <a:ea typeface="宋体" panose="02010600030101010101" pitchFamily="2" charset="-122"/>
            </a:endParaRPr>
          </a:p>
          <a:p>
            <a:pPr lvl="0" algn="ctr"/>
            <a:r>
              <a:rPr lang="zh-CN" altLang="en-US" kern="0" dirty="0">
                <a:solidFill>
                  <a:schemeClr val="tx1"/>
                </a:solidFill>
                <a:latin typeface="宋体" panose="02010600030101010101" pitchFamily="2" charset="-122"/>
                <a:ea typeface="宋体" panose="02010600030101010101" pitchFamily="2" charset="-122"/>
              </a:rPr>
              <a:t>设计时首先从哪一层开始呢？ </a:t>
            </a:r>
            <a:endParaRPr lang="zh-CN" altLang="en-US" kern="0" dirty="0">
              <a:solidFill>
                <a:schemeClr val="tx1"/>
              </a:solidFill>
              <a:latin typeface="宋体" panose="02010600030101010101" pitchFamily="2" charset="-122"/>
              <a:ea typeface="宋体" panose="02010600030101010101" pitchFamily="2" charset="-122"/>
            </a:endParaRPr>
          </a:p>
          <a:p>
            <a:pPr algn="ct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6083">
                                            <p:txEl>
                                              <p:pRg st="4" end="4"/>
                                            </p:txEl>
                                          </p:spTgt>
                                        </p:tgtEl>
                                        <p:attrNameLst>
                                          <p:attrName>style.visibility</p:attrName>
                                        </p:attrNameLst>
                                      </p:cBhvr>
                                      <p:to>
                                        <p:strVal val="visible"/>
                                      </p:to>
                                    </p:set>
                                    <p:animEffect transition="in" filter="box(in)">
                                      <p:cBhvr>
                                        <p:cTn id="13" dur="500"/>
                                        <p:tgtEl>
                                          <p:spTgt spid="46083">
                                            <p:txEl>
                                              <p:pRg st="4" end="4"/>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46083">
                                            <p:txEl>
                                              <p:pRg st="5" end="5"/>
                                            </p:txEl>
                                          </p:spTgt>
                                        </p:tgtEl>
                                        <p:attrNameLst>
                                          <p:attrName>style.visibility</p:attrName>
                                        </p:attrNameLst>
                                      </p:cBhvr>
                                      <p:to>
                                        <p:strVal val="visible"/>
                                      </p:to>
                                    </p:set>
                                    <p:animEffect transition="in" filter="box(in)">
                                      <p:cBhvr>
                                        <p:cTn id="16" dur="500"/>
                                        <p:tgtEl>
                                          <p:spTgt spid="46083">
                                            <p:txEl>
                                              <p:pRg st="5" end="5"/>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46083">
                                            <p:txEl>
                                              <p:pRg st="6" end="6"/>
                                            </p:txEl>
                                          </p:spTgt>
                                        </p:tgtEl>
                                        <p:attrNameLst>
                                          <p:attrName>style.visibility</p:attrName>
                                        </p:attrNameLst>
                                      </p:cBhvr>
                                      <p:to>
                                        <p:strVal val="visible"/>
                                      </p:to>
                                    </p:set>
                                    <p:animEffect transition="in" filter="box(in)">
                                      <p:cBhvr>
                                        <p:cTn id="19" dur="500"/>
                                        <p:tgtEl>
                                          <p:spTgt spid="460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46083" name="Rectangle 3"/>
          <p:cNvSpPr>
            <a:spLocks noGrp="1" noChangeArrowheads="1"/>
          </p:cNvSpPr>
          <p:nvPr>
            <p:ph type="body" idx="1"/>
          </p:nvPr>
        </p:nvSpPr>
        <p:spPr>
          <a:xfrm>
            <a:off x="428596" y="1457324"/>
            <a:ext cx="8229600" cy="4829196"/>
          </a:xfrm>
        </p:spPr>
        <p:txBody>
          <a:bodyPr/>
          <a:lstStyle/>
          <a:p>
            <a:pPr>
              <a:lnSpc>
                <a:spcPct val="90000"/>
              </a:lnSpc>
              <a:spcAft>
                <a:spcPts val="600"/>
              </a:spcAft>
            </a:pPr>
            <a:r>
              <a:rPr lang="zh-CN" altLang="en-US" sz="2400" dirty="0">
                <a:ea typeface="宋体" panose="02010600030101010101" pitchFamily="2" charset="-122"/>
              </a:rPr>
              <a:t>在面向对象设计过程中，可能会在</a:t>
            </a:r>
            <a:r>
              <a:rPr lang="en-US" altLang="zh-CN" sz="2400" dirty="0">
                <a:solidFill>
                  <a:srgbClr val="3366FF"/>
                </a:solidFill>
                <a:ea typeface="宋体" panose="02010600030101010101" pitchFamily="2" charset="-122"/>
              </a:rPr>
              <a:t>7</a:t>
            </a:r>
            <a:r>
              <a:rPr lang="zh-CN" altLang="en-US" sz="2400" dirty="0">
                <a:solidFill>
                  <a:srgbClr val="3366FF"/>
                </a:solidFill>
                <a:ea typeface="宋体" panose="02010600030101010101" pitchFamily="2" charset="-122"/>
              </a:rPr>
              <a:t>个方面</a:t>
            </a:r>
            <a:r>
              <a:rPr lang="zh-CN" altLang="en-US" sz="2400" dirty="0">
                <a:ea typeface="宋体" panose="02010600030101010101" pitchFamily="2" charset="-122"/>
              </a:rPr>
              <a:t>对面向对象分析所得出的问题域模型做补充或调整。这</a:t>
            </a:r>
            <a:r>
              <a:rPr lang="en-US" altLang="zh-CN" sz="2400" dirty="0">
                <a:ea typeface="宋体" panose="02010600030101010101" pitchFamily="2" charset="-122"/>
              </a:rPr>
              <a:t>7</a:t>
            </a:r>
            <a:r>
              <a:rPr lang="zh-CN" altLang="en-US" sz="2400" dirty="0">
                <a:ea typeface="宋体" panose="02010600030101010101" pitchFamily="2" charset="-122"/>
              </a:rPr>
              <a:t>个方面是：</a:t>
            </a:r>
            <a:endParaRPr lang="en-US" altLang="zh-CN" sz="2400" dirty="0">
              <a:ea typeface="宋体" panose="02010600030101010101" pitchFamily="2" charset="-122"/>
            </a:endParaRPr>
          </a:p>
          <a:p>
            <a:pPr marL="857250" lvl="1" indent="-342900">
              <a:lnSpc>
                <a:spcPct val="90000"/>
              </a:lnSpc>
              <a:spcAft>
                <a:spcPts val="600"/>
              </a:spcAft>
              <a:buNone/>
            </a:pPr>
            <a:r>
              <a:rPr lang="zh-CN" altLang="en-US" sz="2000" dirty="0">
                <a:ea typeface="宋体" panose="02010600030101010101" pitchFamily="2" charset="-122"/>
              </a:rPr>
              <a:t>（</a:t>
            </a:r>
            <a:r>
              <a:rPr lang="en-US" altLang="zh-CN" sz="2000" dirty="0">
                <a:ea typeface="宋体" panose="02010600030101010101" pitchFamily="2" charset="-122"/>
              </a:rPr>
              <a:t>1</a:t>
            </a:r>
            <a:r>
              <a:rPr lang="zh-CN" altLang="en-US" sz="2000" dirty="0">
                <a:ea typeface="宋体" panose="02010600030101010101" pitchFamily="2" charset="-122"/>
              </a:rPr>
              <a:t>）调整需求</a:t>
            </a:r>
            <a:endParaRPr lang="en-US" altLang="zh-CN" sz="2000" dirty="0">
              <a:ea typeface="宋体" panose="02010600030101010101" pitchFamily="2" charset="-122"/>
            </a:endParaRPr>
          </a:p>
          <a:p>
            <a:pPr marL="857250" lvl="1" indent="-342900">
              <a:lnSpc>
                <a:spcPct val="90000"/>
              </a:lnSpc>
              <a:spcAft>
                <a:spcPts val="600"/>
              </a:spcAft>
              <a:buNone/>
            </a:pPr>
            <a:r>
              <a:rPr lang="zh-CN" altLang="en-US" sz="2000" dirty="0">
                <a:ea typeface="宋体" panose="02010600030101010101" pitchFamily="2" charset="-122"/>
              </a:rPr>
              <a:t>（</a:t>
            </a:r>
            <a:r>
              <a:rPr lang="en-US" altLang="zh-CN" sz="2000" dirty="0">
                <a:ea typeface="宋体" panose="02010600030101010101" pitchFamily="2" charset="-122"/>
              </a:rPr>
              <a:t>2</a:t>
            </a:r>
            <a:r>
              <a:rPr lang="zh-CN" altLang="en-US" sz="2000" dirty="0">
                <a:ea typeface="宋体" panose="02010600030101010101" pitchFamily="2" charset="-122"/>
              </a:rPr>
              <a:t>）复用已有的类</a:t>
            </a:r>
            <a:endParaRPr lang="en-US" altLang="zh-CN" sz="2000" dirty="0">
              <a:ea typeface="宋体" panose="02010600030101010101" pitchFamily="2" charset="-122"/>
            </a:endParaRPr>
          </a:p>
          <a:p>
            <a:pPr marL="857250" lvl="1" indent="-342900">
              <a:lnSpc>
                <a:spcPct val="90000"/>
              </a:lnSpc>
              <a:spcAft>
                <a:spcPts val="600"/>
              </a:spcAft>
              <a:buNone/>
            </a:pPr>
            <a:r>
              <a:rPr lang="zh-CN" altLang="en-US" sz="2000" dirty="0">
                <a:ea typeface="宋体" panose="02010600030101010101" pitchFamily="2" charset="-122"/>
              </a:rPr>
              <a:t>（</a:t>
            </a:r>
            <a:r>
              <a:rPr lang="en-US" altLang="zh-CN" sz="2000" dirty="0">
                <a:ea typeface="宋体" panose="02010600030101010101" pitchFamily="2" charset="-122"/>
              </a:rPr>
              <a:t>3</a:t>
            </a:r>
            <a:r>
              <a:rPr lang="zh-CN" altLang="en-US" sz="2000" dirty="0">
                <a:ea typeface="宋体" panose="02010600030101010101" pitchFamily="2" charset="-122"/>
              </a:rPr>
              <a:t>）把问题域类组合在一起</a:t>
            </a:r>
            <a:endParaRPr lang="en-US" altLang="zh-CN" sz="2000" dirty="0">
              <a:ea typeface="宋体" panose="02010600030101010101" pitchFamily="2" charset="-122"/>
            </a:endParaRPr>
          </a:p>
          <a:p>
            <a:pPr marL="857250" lvl="1" indent="-342900">
              <a:lnSpc>
                <a:spcPct val="90000"/>
              </a:lnSpc>
              <a:spcAft>
                <a:spcPts val="600"/>
              </a:spcAft>
              <a:buNone/>
            </a:pPr>
            <a:r>
              <a:rPr lang="zh-CN" altLang="en-US" sz="2000" dirty="0">
                <a:ea typeface="宋体" panose="02010600030101010101" pitchFamily="2" charset="-122"/>
              </a:rPr>
              <a:t>（</a:t>
            </a:r>
            <a:r>
              <a:rPr lang="en-US" altLang="zh-CN" sz="2000" dirty="0">
                <a:ea typeface="宋体" panose="02010600030101010101" pitchFamily="2" charset="-122"/>
              </a:rPr>
              <a:t>4</a:t>
            </a:r>
            <a:r>
              <a:rPr lang="zh-CN" altLang="en-US" sz="2000" dirty="0">
                <a:ea typeface="宋体" panose="02010600030101010101" pitchFamily="2" charset="-122"/>
              </a:rPr>
              <a:t>）增添泛化类以建立类间的协议</a:t>
            </a:r>
            <a:endParaRPr lang="en-US" altLang="zh-CN" sz="2000" dirty="0">
              <a:ea typeface="宋体" panose="02010600030101010101" pitchFamily="2" charset="-122"/>
            </a:endParaRPr>
          </a:p>
          <a:p>
            <a:pPr marL="857250" lvl="1" indent="-342900">
              <a:lnSpc>
                <a:spcPct val="90000"/>
              </a:lnSpc>
              <a:spcAft>
                <a:spcPts val="600"/>
              </a:spcAft>
              <a:buNone/>
            </a:pPr>
            <a:r>
              <a:rPr lang="zh-CN" altLang="en-US" sz="2000" dirty="0">
                <a:ea typeface="宋体" panose="02010600030101010101" pitchFamily="2" charset="-122"/>
              </a:rPr>
              <a:t>（</a:t>
            </a:r>
            <a:r>
              <a:rPr lang="en-US" altLang="zh-CN" sz="2000" dirty="0">
                <a:ea typeface="宋体" panose="02010600030101010101" pitchFamily="2" charset="-122"/>
              </a:rPr>
              <a:t>5</a:t>
            </a:r>
            <a:r>
              <a:rPr lang="zh-CN" altLang="en-US" sz="2000" dirty="0">
                <a:ea typeface="宋体" panose="02010600030101010101" pitchFamily="2" charset="-122"/>
              </a:rPr>
              <a:t>）调整继承的支持级别</a:t>
            </a:r>
            <a:endParaRPr lang="en-US" altLang="zh-CN" sz="2000" dirty="0">
              <a:ea typeface="宋体" panose="02010600030101010101" pitchFamily="2" charset="-122"/>
            </a:endParaRPr>
          </a:p>
          <a:p>
            <a:pPr marL="857250" lvl="1" indent="-342900">
              <a:lnSpc>
                <a:spcPct val="90000"/>
              </a:lnSpc>
              <a:spcAft>
                <a:spcPts val="600"/>
              </a:spcAft>
              <a:buNone/>
            </a:pPr>
            <a:r>
              <a:rPr lang="zh-CN" altLang="en-US" sz="2000" dirty="0">
                <a:ea typeface="宋体" panose="02010600030101010101" pitchFamily="2" charset="-122"/>
              </a:rPr>
              <a:t>（</a:t>
            </a:r>
            <a:r>
              <a:rPr lang="en-US" altLang="zh-CN" sz="2000" dirty="0">
                <a:ea typeface="宋体" panose="02010600030101010101" pitchFamily="2" charset="-122"/>
              </a:rPr>
              <a:t>6</a:t>
            </a:r>
            <a:r>
              <a:rPr lang="zh-CN" altLang="en-US" sz="2000" dirty="0">
                <a:ea typeface="宋体" panose="02010600030101010101" pitchFamily="2" charset="-122"/>
              </a:rPr>
              <a:t>）改进性能</a:t>
            </a:r>
            <a:endParaRPr lang="en-US" altLang="zh-CN" sz="2000" dirty="0">
              <a:ea typeface="宋体" panose="02010600030101010101" pitchFamily="2" charset="-122"/>
            </a:endParaRPr>
          </a:p>
          <a:p>
            <a:pPr marL="857250" lvl="1" indent="-342900">
              <a:lnSpc>
                <a:spcPct val="90000"/>
              </a:lnSpc>
              <a:spcAft>
                <a:spcPts val="600"/>
              </a:spcAft>
              <a:buNone/>
            </a:pPr>
            <a:r>
              <a:rPr lang="zh-CN" altLang="en-US" sz="2000" dirty="0">
                <a:ea typeface="宋体" panose="02010600030101010101" pitchFamily="2" charset="-122"/>
              </a:rPr>
              <a:t>（</a:t>
            </a:r>
            <a:r>
              <a:rPr lang="en-US" altLang="zh-CN" sz="2000" dirty="0">
                <a:ea typeface="宋体" panose="02010600030101010101" pitchFamily="2" charset="-122"/>
              </a:rPr>
              <a:t>7</a:t>
            </a:r>
            <a:r>
              <a:rPr lang="zh-CN" altLang="en-US" sz="2000" dirty="0">
                <a:ea typeface="宋体" panose="02010600030101010101" pitchFamily="2" charset="-122"/>
              </a:rPr>
              <a:t>）存储对象</a:t>
            </a:r>
            <a:endParaRPr lang="en-US" altLang="zh-CN" sz="2000" dirty="0">
              <a:ea typeface="宋体" panose="02010600030101010101" pitchFamily="2" charset="-122"/>
            </a:endParaRPr>
          </a:p>
          <a:p>
            <a:pPr marL="1257300" lvl="2" indent="-342900">
              <a:lnSpc>
                <a:spcPct val="90000"/>
              </a:lnSpc>
              <a:spcAft>
                <a:spcPts val="600"/>
              </a:spcAft>
              <a:buFont typeface="+mj-lt"/>
              <a:buAutoNum type="arabicPeriod"/>
            </a:pPr>
            <a:endParaRPr lang="en-US" altLang="zh-CN" sz="1600" dirty="0">
              <a:ea typeface="宋体" panose="02010600030101010101" pitchFamily="2" charset="-122"/>
            </a:endParaRPr>
          </a:p>
          <a:p>
            <a:pPr>
              <a:lnSpc>
                <a:spcPct val="90000"/>
              </a:lnSpc>
              <a:spcAft>
                <a:spcPts val="600"/>
              </a:spcAft>
            </a:pPr>
            <a:endParaRPr lang="en-US" altLang="zh-CN" sz="2400" dirty="0">
              <a:ea typeface="宋体" panose="02010600030101010101" pitchFamily="2" charset="-122"/>
            </a:endParaRPr>
          </a:p>
          <a:p>
            <a:pPr>
              <a:lnSpc>
                <a:spcPct val="90000"/>
              </a:lnSpc>
              <a:spcAft>
                <a:spcPts val="600"/>
              </a:spcAft>
            </a:pPr>
            <a:endParaRPr lang="zh-CN" altLang="en-US" sz="2400" dirty="0">
              <a:ea typeface="宋体" panose="02010600030101010101" pitchFamily="2" charset="-122"/>
            </a:endParaRPr>
          </a:p>
          <a:p>
            <a:pPr>
              <a:lnSpc>
                <a:spcPct val="90000"/>
              </a:lnSpc>
              <a:spcAft>
                <a:spcPts val="600"/>
              </a:spcAft>
            </a:pPr>
            <a:endParaRPr lang="zh-CN" altLang="en-US" sz="2400" dirty="0">
              <a:latin typeface="宋体" panose="02010600030101010101" pitchFamily="2" charset="-122"/>
              <a:ea typeface="宋体" panose="02010600030101010101" pitchFamily="2" charset="-122"/>
            </a:endParaRPr>
          </a:p>
          <a:p>
            <a:pPr eaLnBrk="1" hangingPunct="1">
              <a:lnSpc>
                <a:spcPct val="90000"/>
              </a:lnSpc>
              <a:spcAft>
                <a:spcPts val="600"/>
              </a:spcAft>
              <a:buFontTx/>
              <a:buNone/>
            </a:pPr>
            <a:endParaRPr lang="zh-CN" altLang="en-US" sz="2400" b="1" dirty="0">
              <a:solidFill>
                <a:schemeClr val="accent2"/>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47107" name="Rectangle 3"/>
          <p:cNvSpPr>
            <a:spLocks noGrp="1" noChangeArrowheads="1"/>
          </p:cNvSpPr>
          <p:nvPr>
            <p:ph type="body" idx="1"/>
          </p:nvPr>
        </p:nvSpPr>
        <p:spPr/>
        <p:txBody>
          <a:bodyPr/>
          <a:lstStyle/>
          <a:p>
            <a:pPr marL="609600" indent="-609600" eaLnBrk="1" hangingPunct="1">
              <a:buFontTx/>
              <a:buAutoNum type="arabicParenBoth"/>
            </a:pPr>
            <a:r>
              <a:rPr lang="zh-CN" altLang="en-US" sz="2800" b="1" dirty="0">
                <a:solidFill>
                  <a:srgbClr val="C00000"/>
                </a:solidFill>
                <a:latin typeface="宋体" panose="02010600030101010101" pitchFamily="2" charset="-122"/>
                <a:ea typeface="宋体" panose="02010600030101010101" pitchFamily="2" charset="-122"/>
              </a:rPr>
              <a:t>调整需求</a:t>
            </a:r>
            <a:endParaRPr lang="en-US" altLang="zh-CN" sz="2800" b="1" dirty="0">
              <a:solidFill>
                <a:srgbClr val="C00000"/>
              </a:solidFill>
              <a:latin typeface="宋体" panose="02010600030101010101" pitchFamily="2" charset="-122"/>
              <a:ea typeface="宋体" panose="02010600030101010101" pitchFamily="2" charset="-122"/>
            </a:endParaRPr>
          </a:p>
          <a:p>
            <a:pPr marL="0" indent="628650" eaLnBrk="1" hangingPunct="1">
              <a:buNone/>
            </a:pPr>
            <a:r>
              <a:rPr lang="zh-CN" altLang="en-US" sz="2800" dirty="0">
                <a:latin typeface="宋体" panose="02010600030101010101" pitchFamily="2" charset="-122"/>
                <a:ea typeface="宋体" panose="02010600030101010101" pitchFamily="2" charset="-122"/>
              </a:rPr>
              <a:t>有两种情况会导致修改通过面向对象分析所确定的系统需求：</a:t>
            </a:r>
            <a:endParaRPr lang="zh-CN" altLang="en-US" sz="2800" dirty="0">
              <a:latin typeface="宋体" panose="02010600030101010101" pitchFamily="2" charset="-122"/>
              <a:ea typeface="宋体" panose="02010600030101010101" pitchFamily="2" charset="-122"/>
            </a:endParaRPr>
          </a:p>
          <a:p>
            <a:pPr marL="809625" lvl="1" indent="-247650">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一是用户</a:t>
            </a:r>
            <a:r>
              <a:rPr lang="zh-CN" altLang="en-US" sz="2000" dirty="0">
                <a:solidFill>
                  <a:srgbClr val="3366FF"/>
                </a:solidFill>
                <a:latin typeface="宋体" panose="02010600030101010101" pitchFamily="2" charset="-122"/>
                <a:ea typeface="宋体" panose="02010600030101010101" pitchFamily="2" charset="-122"/>
              </a:rPr>
              <a:t>需求</a:t>
            </a:r>
            <a:r>
              <a:rPr lang="zh-CN" altLang="en-US" sz="2000" dirty="0">
                <a:latin typeface="宋体" panose="02010600030101010101" pitchFamily="2" charset="-122"/>
                <a:ea typeface="宋体" panose="02010600030101010101" pitchFamily="2" charset="-122"/>
              </a:rPr>
              <a:t>或</a:t>
            </a:r>
            <a:r>
              <a:rPr lang="zh-CN" altLang="en-US" sz="2000" dirty="0">
                <a:solidFill>
                  <a:srgbClr val="3366FF"/>
                </a:solidFill>
                <a:latin typeface="宋体" panose="02010600030101010101" pitchFamily="2" charset="-122"/>
                <a:ea typeface="宋体" panose="02010600030101010101" pitchFamily="2" charset="-122"/>
              </a:rPr>
              <a:t>外部环境发生变化</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marL="809625" lvl="1" indent="-247650">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二是</a:t>
            </a:r>
            <a:r>
              <a:rPr lang="zh-CN" altLang="en-US" sz="2000" dirty="0">
                <a:solidFill>
                  <a:srgbClr val="3366FF"/>
                </a:solidFill>
                <a:latin typeface="宋体" panose="02010600030101010101" pitchFamily="2" charset="-122"/>
                <a:ea typeface="宋体" panose="02010600030101010101" pitchFamily="2" charset="-122"/>
              </a:rPr>
              <a:t>分析员对问题理解不透彻</a:t>
            </a:r>
            <a:r>
              <a:rPr lang="zh-CN" altLang="en-US" sz="2000" dirty="0">
                <a:latin typeface="宋体" panose="02010600030101010101" pitchFamily="2" charset="-122"/>
                <a:ea typeface="宋体" panose="02010600030101010101" pitchFamily="2" charset="-122"/>
              </a:rPr>
              <a:t>，导致分析模型不能完整、准确地反映用户的真实需求。</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48131" name="Rectangle 3"/>
          <p:cNvSpPr>
            <a:spLocks noGrp="1" noChangeArrowheads="1"/>
          </p:cNvSpPr>
          <p:nvPr>
            <p:ph type="body" idx="1"/>
          </p:nvPr>
        </p:nvSpPr>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(2) </a:t>
            </a:r>
            <a:r>
              <a:rPr lang="zh-CN" altLang="en-US" sz="2800" b="1" dirty="0">
                <a:solidFill>
                  <a:srgbClr val="C00000"/>
                </a:solidFill>
                <a:latin typeface="宋体" panose="02010600030101010101" pitchFamily="2" charset="-122"/>
                <a:ea typeface="宋体" panose="02010600030101010101" pitchFamily="2" charset="-122"/>
              </a:rPr>
              <a:t>复用已有的类</a:t>
            </a:r>
            <a:endParaRPr lang="zh-CN" altLang="en-US" sz="2800" b="1" dirty="0">
              <a:solidFill>
                <a:srgbClr val="C00000"/>
              </a:solidFill>
              <a:latin typeface="宋体" panose="02010600030101010101" pitchFamily="2" charset="-122"/>
              <a:ea typeface="宋体" panose="02010600030101010101" pitchFamily="2"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从</a:t>
            </a:r>
            <a:r>
              <a:rPr lang="zh-CN" altLang="en-US" sz="2000" dirty="0">
                <a:solidFill>
                  <a:srgbClr val="3366FF"/>
                </a:solidFill>
                <a:latin typeface="宋体" panose="02010600030101010101" pitchFamily="2" charset="-122"/>
                <a:ea typeface="宋体" panose="02010600030101010101" pitchFamily="2" charset="-122"/>
              </a:rPr>
              <a:t>类库</a:t>
            </a:r>
            <a:r>
              <a:rPr lang="zh-CN" altLang="en-US" sz="2000" dirty="0">
                <a:latin typeface="宋体" panose="02010600030101010101" pitchFamily="2" charset="-122"/>
                <a:ea typeface="宋体" panose="02010600030101010101" pitchFamily="2" charset="-122"/>
              </a:rPr>
              <a:t>选择已有的类，从</a:t>
            </a:r>
            <a:r>
              <a:rPr lang="zh-CN" altLang="en-US" sz="2000" dirty="0">
                <a:solidFill>
                  <a:srgbClr val="3366FF"/>
                </a:solidFill>
                <a:latin typeface="宋体" panose="02010600030101010101" pitchFamily="2" charset="-122"/>
                <a:ea typeface="宋体" panose="02010600030101010101" pitchFamily="2" charset="-122"/>
              </a:rPr>
              <a:t>供应商</a:t>
            </a:r>
            <a:r>
              <a:rPr lang="zh-CN" altLang="en-US" sz="2000" dirty="0">
                <a:latin typeface="宋体" panose="02010600030101010101" pitchFamily="2" charset="-122"/>
                <a:ea typeface="宋体" panose="02010600030101010101" pitchFamily="2" charset="-122"/>
              </a:rPr>
              <a:t>那里购买商业外购构件，从</a:t>
            </a:r>
            <a:r>
              <a:rPr lang="zh-CN" altLang="en-US" sz="2000" dirty="0">
                <a:solidFill>
                  <a:srgbClr val="3366FF"/>
                </a:solidFill>
                <a:latin typeface="宋体" panose="02010600030101010101" pitchFamily="2" charset="-122"/>
                <a:ea typeface="宋体" panose="02010600030101010101" pitchFamily="2" charset="-122"/>
              </a:rPr>
              <a:t>网络、组织、小组或个人那里</a:t>
            </a:r>
            <a:r>
              <a:rPr lang="zh-CN" altLang="en-US" sz="2000" dirty="0">
                <a:latin typeface="宋体" panose="02010600030101010101" pitchFamily="2" charset="-122"/>
                <a:ea typeface="宋体" panose="02010600030101010101" pitchFamily="2" charset="-122"/>
              </a:rPr>
              <a:t>搜集适用的遗留软构件，把它们增加到问题域部分的设计中去。</a:t>
            </a:r>
            <a:endParaRPr lang="zh-CN" altLang="en-US" sz="2000" dirty="0">
              <a:latin typeface="宋体" panose="02010600030101010101" pitchFamily="2" charset="-122"/>
              <a:ea typeface="宋体" panose="02010600030101010101" pitchFamily="2"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在被复用的已有类和问题域类之间添加泛化（一般化∕特殊化）关系，</a:t>
            </a:r>
            <a:r>
              <a:rPr lang="zh-CN" altLang="en-US" sz="2000" dirty="0">
                <a:solidFill>
                  <a:srgbClr val="3366FF"/>
                </a:solidFill>
                <a:latin typeface="宋体" panose="02010600030101010101" pitchFamily="2" charset="-122"/>
                <a:ea typeface="宋体" panose="02010600030101010101" pitchFamily="2" charset="-122"/>
              </a:rPr>
              <a:t>继承被复用类或构件属性和方法</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标出在问题域类中因继承被复用的已有类或构件而成为</a:t>
            </a:r>
            <a:r>
              <a:rPr lang="zh-CN" altLang="en-US" sz="2000" dirty="0">
                <a:solidFill>
                  <a:srgbClr val="3366FF"/>
                </a:solidFill>
                <a:latin typeface="宋体" panose="02010600030101010101" pitchFamily="2" charset="-122"/>
                <a:ea typeface="宋体" panose="02010600030101010101" pitchFamily="2" charset="-122"/>
              </a:rPr>
              <a:t>多余的属性和服务</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修改与问题域类相关的关联。</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49155" name="Rectangle 3"/>
          <p:cNvSpPr>
            <a:spLocks noGrp="1" noChangeArrowheads="1"/>
          </p:cNvSpPr>
          <p:nvPr>
            <p:ph type="body" idx="1"/>
          </p:nvPr>
        </p:nvSpPr>
        <p:spPr/>
        <p:txBody>
          <a:bodyPr/>
          <a:lstStyle/>
          <a:p>
            <a:pPr eaLnBrk="1" hangingPunct="1">
              <a:lnSpc>
                <a:spcPct val="150000"/>
              </a:lnSpc>
              <a:spcBef>
                <a:spcPct val="0"/>
              </a:spcBef>
              <a:buFontTx/>
              <a:buNone/>
            </a:pPr>
            <a:r>
              <a:rPr lang="en-US" altLang="zh-CN" sz="2800" b="1" dirty="0">
                <a:solidFill>
                  <a:srgbClr val="C00000"/>
                </a:solidFill>
                <a:latin typeface="宋体" panose="02010600030101010101" pitchFamily="2" charset="-122"/>
                <a:ea typeface="宋体" panose="02010600030101010101" pitchFamily="2" charset="-122"/>
              </a:rPr>
              <a:t>(3) </a:t>
            </a:r>
            <a:r>
              <a:rPr lang="zh-CN" altLang="en-US" sz="2800" b="1" dirty="0">
                <a:solidFill>
                  <a:srgbClr val="C00000"/>
                </a:solidFill>
                <a:latin typeface="宋体" panose="02010600030101010101" pitchFamily="2" charset="-122"/>
                <a:ea typeface="宋体" panose="02010600030101010101" pitchFamily="2" charset="-122"/>
              </a:rPr>
              <a:t>把问题域类组合在一起</a:t>
            </a:r>
            <a:endParaRPr lang="zh-CN" altLang="en-US" sz="2800" b="1" dirty="0">
              <a:solidFill>
                <a:srgbClr val="C00000"/>
              </a:solidFill>
              <a:latin typeface="宋体" panose="02010600030101010101" pitchFamily="2" charset="-122"/>
              <a:ea typeface="宋体" panose="02010600030101010101" pitchFamily="2" charset="-122"/>
            </a:endParaRPr>
          </a:p>
          <a:p>
            <a:pPr lvl="1">
              <a:spcBef>
                <a:spcPts val="6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在进行面向对象设计时，</a:t>
            </a:r>
            <a:r>
              <a:rPr lang="zh-CN" altLang="en-US" sz="2000" b="1" dirty="0">
                <a:solidFill>
                  <a:srgbClr val="3366FF"/>
                </a:solidFill>
                <a:latin typeface="宋体" panose="02010600030101010101" pitchFamily="2" charset="-122"/>
                <a:ea typeface="宋体" panose="02010600030101010101" pitchFamily="2" charset="-122"/>
              </a:rPr>
              <a:t>通常需要先引入一个类</a:t>
            </a:r>
            <a:r>
              <a:rPr lang="zh-CN" altLang="en-US" sz="2000" dirty="0">
                <a:latin typeface="宋体" panose="02010600030101010101" pitchFamily="2" charset="-122"/>
                <a:ea typeface="宋体" panose="02010600030101010101" pitchFamily="2" charset="-122"/>
              </a:rPr>
              <a:t>，以便将问题域专用的类组合在一起，它起到</a:t>
            </a:r>
            <a:r>
              <a:rPr lang="zh-CN" altLang="en-US" sz="2000" b="1" dirty="0">
                <a:solidFill>
                  <a:srgbClr val="3366FF"/>
                </a:solidFill>
                <a:latin typeface="宋体" panose="02010600030101010101" pitchFamily="2" charset="-122"/>
                <a:ea typeface="宋体" panose="02010600030101010101" pitchFamily="2" charset="-122"/>
              </a:rPr>
              <a:t>“根”类</a:t>
            </a:r>
            <a:r>
              <a:rPr lang="zh-CN" altLang="en-US" sz="2000" dirty="0">
                <a:latin typeface="宋体" panose="02010600030101010101" pitchFamily="2" charset="-122"/>
                <a:ea typeface="宋体" panose="02010600030101010101" pitchFamily="2" charset="-122"/>
              </a:rPr>
              <a:t>的作用，将全部下层的类组合在一起。</a:t>
            </a:r>
            <a:endParaRPr lang="zh-CN" altLang="en-US" sz="2000" dirty="0">
              <a:latin typeface="宋体" panose="02010600030101010101" pitchFamily="2" charset="-122"/>
              <a:ea typeface="宋体" panose="02010600030101010101" pitchFamily="2" charset="-122"/>
            </a:endParaRPr>
          </a:p>
          <a:p>
            <a:pPr lvl="1">
              <a:spcBef>
                <a:spcPts val="6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当没有一种更满意的组合机制可用时，可以从类库中引进一个根类，作为包容类，把所有与问题领域有关的类关联到一起，</a:t>
            </a:r>
            <a:r>
              <a:rPr lang="zh-CN" altLang="en-US" sz="2000" b="1" dirty="0">
                <a:solidFill>
                  <a:srgbClr val="3366FF"/>
                </a:solidFill>
                <a:latin typeface="宋体" panose="02010600030101010101" pitchFamily="2" charset="-122"/>
                <a:ea typeface="宋体" panose="02010600030101010101" pitchFamily="2" charset="-122"/>
              </a:rPr>
              <a:t>建立类的层次。</a:t>
            </a:r>
            <a:endParaRPr lang="zh-CN" altLang="en-US" sz="2000" b="1" dirty="0">
              <a:solidFill>
                <a:srgbClr val="3366FF"/>
              </a:solidFill>
              <a:latin typeface="宋体" panose="02010600030101010101" pitchFamily="2" charset="-122"/>
              <a:ea typeface="宋体" panose="02010600030101010101" pitchFamily="2" charset="-122"/>
            </a:endParaRPr>
          </a:p>
          <a:p>
            <a:pPr lvl="1">
              <a:spcBef>
                <a:spcPts val="6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之后，将同一问题领域的一些类集合起来，存于类库中。</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38915" name="Rectangle 3"/>
          <p:cNvSpPr>
            <a:spLocks noGrp="1" noChangeArrowheads="1"/>
          </p:cNvSpPr>
          <p:nvPr>
            <p:ph type="body" idx="1"/>
          </p:nvPr>
        </p:nvSpPr>
        <p:spPr>
          <a:xfrm>
            <a:off x="357158" y="1428736"/>
            <a:ext cx="8401080" cy="2071702"/>
          </a:xfrm>
        </p:spPr>
        <p:txBody>
          <a:bodyPr/>
          <a:lstStyle/>
          <a:p>
            <a:pPr marL="609600" indent="-609600" eaLnBrk="1" hangingPunct="1">
              <a:buFont typeface="+mj-lt"/>
              <a:buAutoNum type="romanUcPeriod" startAt="3"/>
            </a:pPr>
            <a:r>
              <a:rPr lang="zh-CN" altLang="en-US" b="1" dirty="0">
                <a:solidFill>
                  <a:srgbClr val="CC0000"/>
                </a:solidFill>
                <a:ea typeface="宋体" panose="02010600030101010101" pitchFamily="2" charset="-122"/>
              </a:rPr>
              <a:t>软件运行维护时期</a:t>
            </a:r>
            <a:endParaRPr lang="zh-CN" altLang="en-US" b="1" dirty="0">
              <a:solidFill>
                <a:srgbClr val="CC0000"/>
              </a:solidFill>
              <a:ea typeface="宋体" panose="02010600030101010101" pitchFamily="2" charset="-122"/>
            </a:endParaRPr>
          </a:p>
          <a:p>
            <a:pPr marL="609600" indent="-609600" eaLnBrk="1" hangingPunct="1">
              <a:buFont typeface="+mj-ea"/>
              <a:buAutoNum type="circleNumDbPlain" startAt="8"/>
            </a:pPr>
            <a:r>
              <a:rPr lang="zh-CN" altLang="en-US" sz="2800" b="1" dirty="0">
                <a:solidFill>
                  <a:srgbClr val="C00000"/>
                </a:solidFill>
                <a:effectLst>
                  <a:outerShdw blurRad="38100" dist="38100" dir="2700000" algn="tl">
                    <a:srgbClr val="000000">
                      <a:alpha val="43137"/>
                    </a:srgbClr>
                  </a:outerShdw>
                </a:effectLst>
                <a:latin typeface="楷体_GB2312" pitchFamily="49" charset="-122"/>
                <a:ea typeface="楷体_GB2312" pitchFamily="49" charset="-122"/>
              </a:rPr>
              <a:t>维护</a:t>
            </a:r>
            <a:endParaRPr lang="en-US" altLang="zh-CN" sz="2800" b="1" dirty="0">
              <a:solidFill>
                <a:srgbClr val="C00000"/>
              </a:solidFill>
              <a:effectLst>
                <a:outerShdw blurRad="38100" dist="38100" dir="2700000" algn="tl">
                  <a:srgbClr val="000000">
                    <a:alpha val="43137"/>
                  </a:srgbClr>
                </a:outerShdw>
              </a:effectLst>
              <a:latin typeface="楷体_GB2312" pitchFamily="49" charset="-122"/>
              <a:ea typeface="楷体_GB2312" pitchFamily="49" charset="-122"/>
            </a:endParaRPr>
          </a:p>
          <a:p>
            <a:pPr marL="0" indent="535305" eaLnBrk="1" hangingPunct="1">
              <a:buFontTx/>
              <a:buNone/>
            </a:pPr>
            <a:r>
              <a:rPr lang="zh-CN" altLang="en-US" sz="28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目的：</a:t>
            </a:r>
            <a:r>
              <a:rPr lang="zh-CN" altLang="en-US" sz="2800" b="1" dirty="0">
                <a:latin typeface="楷体_GB2312" pitchFamily="49" charset="-122"/>
                <a:ea typeface="楷体_GB2312" pitchFamily="49" charset="-122"/>
              </a:rPr>
              <a:t>使软件能持久地满足用户的需要，通常有</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类维护活动：</a:t>
            </a:r>
            <a:endParaRPr lang="zh-CN" altLang="en-US" sz="2800" b="1" dirty="0">
              <a:latin typeface="楷体_GB2312" pitchFamily="49" charset="-122"/>
              <a:ea typeface="楷体_GB2312" pitchFamily="49" charset="-122"/>
            </a:endParaRPr>
          </a:p>
        </p:txBody>
      </p:sp>
      <p:sp>
        <p:nvSpPr>
          <p:cNvPr id="4" name="灯片编号占位符 5"/>
          <p:cNvSpPr>
            <a:spLocks noGrp="1"/>
          </p:cNvSpPr>
          <p:nvPr>
            <p:ph type="sldNum" sz="quarter" idx="12"/>
          </p:nvPr>
        </p:nvSpPr>
        <p:spPr>
          <a:xfrm>
            <a:off x="6553200" y="6381774"/>
            <a:ext cx="2133600" cy="476250"/>
          </a:xfrm>
        </p:spPr>
        <p:txBody>
          <a:bodyPr/>
          <a:lstStyle/>
          <a:p>
            <a:fld id="{FB5A99CD-7D88-4AD7-91A4-FEAFDF86C504}" type="slidenum">
              <a:rPr lang="en-US" altLang="zh-CN"/>
            </a:fld>
            <a:endParaRPr lang="en-US" altLang="zh-CN" dirty="0"/>
          </a:p>
        </p:txBody>
      </p:sp>
      <p:sp>
        <p:nvSpPr>
          <p:cNvPr id="5" name="Rectangle 3"/>
          <p:cNvSpPr txBox="1">
            <a:spLocks noChangeArrowheads="1"/>
          </p:cNvSpPr>
          <p:nvPr/>
        </p:nvSpPr>
        <p:spPr bwMode="auto">
          <a:xfrm>
            <a:off x="357158" y="3500438"/>
            <a:ext cx="8401080" cy="2857520"/>
          </a:xfrm>
          <a:prstGeom prst="rect">
            <a:avLst/>
          </a:prstGeom>
          <a:noFill/>
          <a:ln w="9525">
            <a:noFill/>
            <a:miter lim="800000"/>
          </a:ln>
        </p:spPr>
        <p:txBody>
          <a:bodyPr vert="horz" wrap="square" lIns="91440" tIns="45720" rIns="91440" bIns="45720" numCol="1" anchor="t" anchorCtr="0" compatLnSpc="1"/>
          <a:lstStyle/>
          <a:p>
            <a:pPr marL="713105" marR="0" lvl="0" indent="-357505" algn="l" defTabSz="914400" rtl="0" eaLnBrk="1" fontAlgn="base" latinLnBrk="0" hangingPunct="1">
              <a:lnSpc>
                <a:spcPct val="150000"/>
              </a:lnSpc>
              <a:spcAft>
                <a:spcPct val="0"/>
              </a:spcAft>
              <a:buClrTx/>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rPr>
              <a:t>改正性维护：</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诊断和改正在使用过程中发现的软件错误</a:t>
            </a:r>
            <a:endPar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713105" marR="0" lvl="0" indent="-357505" algn="l" defTabSz="914400" rtl="0" eaLnBrk="1" fontAlgn="base" latinLnBrk="0" hangingPunct="1">
              <a:lnSpc>
                <a:spcPct val="150000"/>
              </a:lnSpc>
              <a:spcAft>
                <a:spcPct val="0"/>
              </a:spcAft>
              <a:buClrTx/>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rPr>
              <a:t>适应性维护：</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修改软件以适应环境的变化</a:t>
            </a:r>
            <a:endPar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713105" marR="0" lvl="0" indent="-357505" algn="l" defTabSz="914400" rtl="0" eaLnBrk="1" fontAlgn="base" latinLnBrk="0" hangingPunct="1">
              <a:lnSpc>
                <a:spcPct val="150000"/>
              </a:lnSpc>
              <a:spcAft>
                <a:spcPct val="0"/>
              </a:spcAft>
              <a:buClrTx/>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rPr>
              <a:t>完善性维护：</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根据用户的要求改进或扩充软件，使它更</a:t>
            </a:r>
            <a:endParaRPr kumimoji="0" lang="en-US" altLang="zh-CN"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713105" marR="0" lvl="0" indent="-357505" algn="l" defTabSz="914400" rtl="0" eaLnBrk="1" fontAlgn="base" latinLnBrk="0" hangingPunct="1">
              <a:lnSpc>
                <a:spcPct val="150000"/>
              </a:lnSpc>
              <a:spcAft>
                <a:spcPct val="0"/>
              </a:spcAft>
              <a:buClrTx/>
              <a:buSzTx/>
              <a:buFontTx/>
              <a:buNone/>
              <a:defRPr/>
            </a:pPr>
            <a:r>
              <a:rPr kumimoji="0" lang="en-US" altLang="zh-CN"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               </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完善</a:t>
            </a:r>
            <a:endPar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713105" marR="0" lvl="0" indent="-357505" algn="l" defTabSz="914400" rtl="0" eaLnBrk="1" fontAlgn="base" latinLnBrk="0" hangingPunct="1">
              <a:lnSpc>
                <a:spcPct val="150000"/>
              </a:lnSpc>
              <a:spcAft>
                <a:spcPct val="0"/>
              </a:spcAft>
              <a:buClrTx/>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3366FF"/>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rPr>
              <a:t>预防性维护：</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修改软件为将来的维护活动预先做准备</a:t>
            </a:r>
            <a:endPar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50179" name="Rectangle 3"/>
          <p:cNvSpPr>
            <a:spLocks noGrp="1" noChangeArrowheads="1"/>
          </p:cNvSpPr>
          <p:nvPr>
            <p:ph type="body" idx="1"/>
          </p:nvPr>
        </p:nvSpPr>
        <p:spPr/>
        <p:txBody>
          <a:bodyPr/>
          <a:lstStyle/>
          <a:p>
            <a:pPr eaLnBrk="1" hangingPunct="1">
              <a:lnSpc>
                <a:spcPct val="150000"/>
              </a:lnSpc>
              <a:spcBef>
                <a:spcPct val="0"/>
              </a:spcBef>
              <a:buFontTx/>
              <a:buNone/>
            </a:pPr>
            <a:r>
              <a:rPr lang="en-US" altLang="zh-CN" sz="2800" b="1" dirty="0">
                <a:solidFill>
                  <a:srgbClr val="C00000"/>
                </a:solidFill>
                <a:latin typeface="宋体" panose="02010600030101010101" pitchFamily="2" charset="-122"/>
                <a:ea typeface="宋体" panose="02010600030101010101" pitchFamily="2" charset="-122"/>
              </a:rPr>
              <a:t>(4) </a:t>
            </a:r>
            <a:r>
              <a:rPr lang="zh-CN" altLang="en-US" sz="2800" b="1" dirty="0">
                <a:solidFill>
                  <a:srgbClr val="C00000"/>
                </a:solidFill>
                <a:latin typeface="宋体" panose="02010600030101010101" pitchFamily="2" charset="-122"/>
                <a:ea typeface="宋体" panose="02010600030101010101" pitchFamily="2" charset="-122"/>
              </a:rPr>
              <a:t>增添泛化类以建立类间的协议</a:t>
            </a:r>
            <a:endParaRPr lang="zh-CN" altLang="en-US" sz="2800" b="1" dirty="0">
              <a:solidFill>
                <a:srgbClr val="C00000"/>
              </a:solidFill>
              <a:latin typeface="宋体" panose="02010600030101010101" pitchFamily="2" charset="-122"/>
              <a:ea typeface="宋体" panose="02010600030101010101" pitchFamily="2"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有时某些问题域的类</a:t>
            </a:r>
            <a:r>
              <a:rPr lang="zh-CN" altLang="en-US" sz="2000" dirty="0">
                <a:solidFill>
                  <a:srgbClr val="3366FF"/>
                </a:solidFill>
                <a:latin typeface="宋体" panose="02010600030101010101" pitchFamily="2" charset="-122"/>
                <a:ea typeface="宋体" panose="02010600030101010101" pitchFamily="2" charset="-122"/>
              </a:rPr>
              <a:t>要求一组类似的服务</a:t>
            </a:r>
            <a:r>
              <a:rPr lang="zh-CN" altLang="en-US" sz="2000" dirty="0">
                <a:latin typeface="宋体" panose="02010600030101010101" pitchFamily="2" charset="-122"/>
                <a:ea typeface="宋体" panose="02010600030101010101" pitchFamily="2" charset="-122"/>
              </a:rPr>
              <a:t>（以及相应的属性）。此时，以这些问题域的类作为特化的类，定义一个泛化类。</a:t>
            </a:r>
            <a:endParaRPr lang="zh-CN" altLang="en-US" sz="2000" dirty="0">
              <a:latin typeface="宋体" panose="02010600030101010101" pitchFamily="2" charset="-122"/>
              <a:ea typeface="宋体" panose="02010600030101010101" pitchFamily="2"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该泛化类定义了为所有</a:t>
            </a:r>
            <a:r>
              <a:rPr lang="zh-CN" altLang="en-US" sz="2000" dirty="0">
                <a:solidFill>
                  <a:srgbClr val="3366FF"/>
                </a:solidFill>
                <a:latin typeface="宋体" panose="02010600030101010101" pitchFamily="2" charset="-122"/>
                <a:ea typeface="宋体" panose="02010600030101010101" pitchFamily="2" charset="-122"/>
              </a:rPr>
              <a:t>这些特化类共用的一组服务名，作为公共的协议</a:t>
            </a:r>
            <a:r>
              <a:rPr lang="zh-CN" altLang="en-US" sz="2000" dirty="0">
                <a:latin typeface="宋体" panose="02010600030101010101" pitchFamily="2" charset="-122"/>
                <a:ea typeface="宋体" panose="02010600030101010101" pitchFamily="2" charset="-122"/>
              </a:rPr>
              <a:t>，</a:t>
            </a:r>
            <a:r>
              <a:rPr lang="zh-CN" altLang="en-US" sz="2000" dirty="0">
                <a:solidFill>
                  <a:srgbClr val="3366FF"/>
                </a:solidFill>
                <a:latin typeface="宋体" panose="02010600030101010101" pitchFamily="2" charset="-122"/>
                <a:ea typeface="宋体" panose="02010600030101010101" pitchFamily="2" charset="-122"/>
              </a:rPr>
              <a:t>用来与数据管理或其他外部系统部件通信</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000" dirty="0">
                <a:solidFill>
                  <a:srgbClr val="3366FF"/>
                </a:solidFill>
                <a:latin typeface="宋体" panose="02010600030101010101" pitchFamily="2" charset="-122"/>
                <a:ea typeface="宋体" panose="02010600030101010101" pitchFamily="2" charset="-122"/>
              </a:rPr>
              <a:t>这些服务都是虚函数</a:t>
            </a:r>
            <a:r>
              <a:rPr lang="zh-CN" altLang="en-US" sz="2000" dirty="0">
                <a:latin typeface="宋体" panose="02010600030101010101" pitchFamily="2" charset="-122"/>
                <a:ea typeface="宋体" panose="02010600030101010101" pitchFamily="2" charset="-122"/>
              </a:rPr>
              <a:t>。在各个特化类中定义其实现。</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51203" name="Rectangle 3"/>
          <p:cNvSpPr>
            <a:spLocks noGrp="1" noChangeArrowheads="1"/>
          </p:cNvSpPr>
          <p:nvPr>
            <p:ph type="body" idx="1"/>
          </p:nvPr>
        </p:nvSpPr>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(5) </a:t>
            </a:r>
            <a:r>
              <a:rPr lang="zh-CN" altLang="en-US" sz="2800" b="1" dirty="0">
                <a:solidFill>
                  <a:srgbClr val="C00000"/>
                </a:solidFill>
                <a:latin typeface="宋体" panose="02010600030101010101" pitchFamily="2" charset="-122"/>
                <a:ea typeface="宋体" panose="02010600030101010101" pitchFamily="2" charset="-122"/>
              </a:rPr>
              <a:t>调整继承的支持级别</a:t>
            </a:r>
            <a:endParaRPr lang="zh-CN" altLang="en-US" sz="2800" b="1" dirty="0">
              <a:solidFill>
                <a:srgbClr val="C00000"/>
              </a:solidFill>
              <a:latin typeface="宋体" panose="02010600030101010101" pitchFamily="2" charset="-122"/>
              <a:ea typeface="宋体" panose="02010600030101010101" pitchFamily="2"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如果在分析模型中一个泛化关系中的特化类继承了多个类的属性或服务，就产生了多继承关系，如图所示。 </a:t>
            </a:r>
            <a:endParaRPr lang="zh-CN" altLang="en-US" sz="2000" dirty="0">
              <a:latin typeface="宋体" panose="02010600030101010101" pitchFamily="2" charset="-122"/>
              <a:ea typeface="宋体" panose="02010600030101010101" pitchFamily="2" charset="-122"/>
            </a:endParaRPr>
          </a:p>
        </p:txBody>
      </p:sp>
      <p:pic>
        <p:nvPicPr>
          <p:cNvPr id="51204" name="Picture 4"/>
          <p:cNvPicPr>
            <a:picLocks noChangeAspect="1" noChangeArrowheads="1"/>
          </p:cNvPicPr>
          <p:nvPr/>
        </p:nvPicPr>
        <p:blipFill>
          <a:blip r:embed="rId1"/>
          <a:srcRect/>
          <a:stretch>
            <a:fillRect/>
          </a:stretch>
        </p:blipFill>
        <p:spPr bwMode="auto">
          <a:xfrm>
            <a:off x="2616212" y="2828941"/>
            <a:ext cx="3598862" cy="288607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3"/>
          <p:cNvSpPr txBox="1">
            <a:spLocks noChangeArrowheads="1"/>
          </p:cNvSpPr>
          <p:nvPr/>
        </p:nvSpPr>
        <p:spPr bwMode="auto">
          <a:xfrm>
            <a:off x="428596" y="5786454"/>
            <a:ext cx="8229600" cy="500066"/>
          </a:xfrm>
          <a:prstGeom prst="rect">
            <a:avLst/>
          </a:prstGeom>
          <a:noFill/>
          <a:ln w="9525">
            <a:noFill/>
            <a:miter lim="800000"/>
          </a:ln>
        </p:spPr>
        <p:txBody>
          <a:bodyPr vert="horz" wrap="square" lIns="91440" tIns="45720" rIns="91440" bIns="45720" numCol="1" anchor="t" anchorCtr="0" compatLnSpc="1"/>
          <a:lstStyle/>
          <a:p>
            <a:pPr marL="742950" marR="0" lvl="1" indent="-285750" algn="l" defTabSz="914400" rtl="0" eaLnBrk="1" fontAlgn="base" latinLnBrk="0" hangingPunct="1">
              <a:lnSpc>
                <a:spcPct val="100000"/>
              </a:lnSpc>
              <a:spcBef>
                <a:spcPts val="1200"/>
              </a:spcBef>
              <a:spcAft>
                <a:spcPts val="600"/>
              </a:spcAft>
              <a:buClr>
                <a:schemeClr val="accent2"/>
              </a:buClr>
              <a:buSzPct val="75000"/>
              <a:buFont typeface="Wingdings" panose="05000000000000000000" pitchFamily="2" charset="2"/>
              <a:buChar char="l"/>
              <a:defRPr/>
            </a:pP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对于</a:t>
            </a:r>
            <a:r>
              <a:rPr kumimoji="0" lang="zh-CN" altLang="en-US" sz="2000" b="0"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rPr>
              <a:t>单继承语言</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和</a:t>
            </a:r>
            <a:r>
              <a:rPr kumimoji="0" lang="zh-CN" altLang="en-US" sz="2000" b="0"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rPr>
              <a:t>无继承语言</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就需要做调整。</a:t>
            </a:r>
            <a:endPar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52227" name="Rectangle 3"/>
          <p:cNvSpPr>
            <a:spLocks noGrp="1" noChangeArrowheads="1"/>
          </p:cNvSpPr>
          <p:nvPr>
            <p:ph type="body" idx="1"/>
          </p:nvPr>
        </p:nvSpPr>
        <p:spPr>
          <a:xfrm>
            <a:off x="457200" y="1600200"/>
            <a:ext cx="8229600" cy="4757758"/>
          </a:xfrm>
        </p:spPr>
        <p:txBody>
          <a:bodyPr/>
          <a:lstStyle/>
          <a:p>
            <a:pPr marL="457200" indent="-457200" eaLnBrk="1" hangingPunct="1">
              <a:buFontTx/>
              <a:buAutoNum type="arabicParenR"/>
            </a:pPr>
            <a:r>
              <a:rPr lang="zh-CN" altLang="en-US" sz="2400" b="1" dirty="0">
                <a:solidFill>
                  <a:srgbClr val="C00000"/>
                </a:solidFill>
                <a:latin typeface="宋体" panose="02010600030101010101" pitchFamily="2" charset="-122"/>
                <a:ea typeface="宋体" panose="02010600030101010101" pitchFamily="2" charset="-122"/>
              </a:rPr>
              <a:t>针对单继承语言的调整</a:t>
            </a:r>
            <a:endParaRPr lang="en-US" altLang="zh-CN" sz="2400" b="1" dirty="0">
              <a:solidFill>
                <a:srgbClr val="C00000"/>
              </a:solidFill>
              <a:latin typeface="宋体" panose="02010600030101010101" pitchFamily="2" charset="-122"/>
              <a:ea typeface="宋体" panose="02010600030101010101" pitchFamily="2" charset="-122"/>
            </a:endParaRPr>
          </a:p>
          <a:p>
            <a:pPr marL="0" indent="0" eaLnBrk="1" hangingPunct="1">
              <a:buNone/>
            </a:pPr>
            <a:r>
              <a:rPr lang="en-US" altLang="zh-CN" sz="2400" b="1" dirty="0">
                <a:solidFill>
                  <a:srgbClr val="C00000"/>
                </a:solidFill>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对于只支持单继承关系的编程语言，可以使用</a:t>
            </a:r>
            <a:r>
              <a:rPr lang="zh-CN" altLang="en-US" sz="2400" dirty="0">
                <a:solidFill>
                  <a:srgbClr val="C00000"/>
                </a:solidFill>
                <a:latin typeface="宋体" panose="02010600030101010101" pitchFamily="2" charset="-122"/>
                <a:ea typeface="宋体" panose="02010600030101010101" pitchFamily="2" charset="-122"/>
              </a:rPr>
              <a:t>两种方法</a:t>
            </a:r>
            <a:r>
              <a:rPr lang="zh-CN" altLang="en-US" sz="2400" dirty="0">
                <a:latin typeface="宋体" panose="02010600030101010101" pitchFamily="2" charset="-122"/>
                <a:ea typeface="宋体" panose="02010600030101010101" pitchFamily="2" charset="-122"/>
              </a:rPr>
              <a:t>将多继承结构转换为单继承结构。</a:t>
            </a:r>
            <a:endParaRPr lang="zh-CN" altLang="en-US" sz="2400" dirty="0">
              <a:latin typeface="宋体" panose="02010600030101010101" pitchFamily="2" charset="-122"/>
              <a:ea typeface="宋体" panose="02010600030101010101" pitchFamily="2" charset="-122"/>
              <a:sym typeface="Wingdings" panose="05000000000000000000" pitchFamily="2" charset="2"/>
            </a:endParaRPr>
          </a:p>
          <a:p>
            <a:pPr marL="809625" lvl="1" indent="-447675">
              <a:buFont typeface="+mj-ea"/>
              <a:buAutoNum type="circleNumDbPlain"/>
            </a:pPr>
            <a:r>
              <a:rPr lang="zh-CN" altLang="en-US" sz="2000" dirty="0">
                <a:latin typeface="宋体" panose="02010600030101010101" pitchFamily="2" charset="-122"/>
                <a:ea typeface="宋体" panose="02010600030101010101" pitchFamily="2" charset="-122"/>
              </a:rPr>
              <a:t>把特化类看做是泛化类所扮演的角色，如图</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和图</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所示。 </a:t>
            </a:r>
            <a:endParaRPr lang="zh-CN" altLang="en-US" sz="2000" dirty="0">
              <a:latin typeface="宋体" panose="02010600030101010101" pitchFamily="2" charset="-122"/>
              <a:ea typeface="宋体" panose="02010600030101010101" pitchFamily="2" charset="-122"/>
            </a:endParaRPr>
          </a:p>
        </p:txBody>
      </p:sp>
      <p:pic>
        <p:nvPicPr>
          <p:cNvPr id="52228" name="Picture 7"/>
          <p:cNvPicPr>
            <a:picLocks noChangeAspect="1" noChangeArrowheads="1"/>
          </p:cNvPicPr>
          <p:nvPr/>
        </p:nvPicPr>
        <p:blipFill>
          <a:blip r:embed="rId1"/>
          <a:srcRect/>
          <a:stretch>
            <a:fillRect/>
          </a:stretch>
        </p:blipFill>
        <p:spPr bwMode="auto">
          <a:xfrm>
            <a:off x="492154" y="3714752"/>
            <a:ext cx="8151812" cy="252412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53251" name="Rectangle 3"/>
          <p:cNvSpPr>
            <a:spLocks noGrp="1" noChangeArrowheads="1"/>
          </p:cNvSpPr>
          <p:nvPr>
            <p:ph type="body" idx="1"/>
          </p:nvPr>
        </p:nvSpPr>
        <p:spPr/>
        <p:txBody>
          <a:bodyPr/>
          <a:lstStyle/>
          <a:p>
            <a:pPr marL="457200" indent="-457200" eaLnBrk="1" hangingPunct="1">
              <a:buFont typeface="+mj-ea"/>
              <a:buAutoNum type="circleNumDbPlain" startAt="2"/>
            </a:pPr>
            <a:r>
              <a:rPr lang="zh-CN" altLang="en-US" sz="2400" dirty="0">
                <a:latin typeface="楷体_GB2312" pitchFamily="49" charset="-122"/>
                <a:ea typeface="楷体_GB2312" pitchFamily="49" charset="-122"/>
              </a:rPr>
              <a:t>把</a:t>
            </a:r>
            <a:r>
              <a:rPr lang="zh-CN" altLang="en-US" sz="2400" dirty="0">
                <a:solidFill>
                  <a:srgbClr val="3366FF"/>
                </a:solidFill>
                <a:latin typeface="楷体_GB2312" pitchFamily="49" charset="-122"/>
                <a:ea typeface="楷体_GB2312" pitchFamily="49" charset="-122"/>
              </a:rPr>
              <a:t>多继承的层次结构平铺为单继承的层次结构</a:t>
            </a:r>
            <a:r>
              <a:rPr lang="zh-CN" altLang="en-US" sz="2400" dirty="0">
                <a:latin typeface="楷体_GB2312" pitchFamily="49" charset="-122"/>
                <a:ea typeface="楷体_GB2312" pitchFamily="49" charset="-122"/>
              </a:rPr>
              <a:t>，如图所示。这意味着该泛化关系在设计中就不再那么清晰了。同时某些属性和服务在特化类中重复出现，造成冗余。</a:t>
            </a:r>
            <a:endParaRPr lang="zh-CN" altLang="en-US" sz="2400" dirty="0">
              <a:latin typeface="楷体_GB2312" pitchFamily="49" charset="-122"/>
              <a:ea typeface="楷体_GB2312" pitchFamily="49" charset="-122"/>
            </a:endParaRPr>
          </a:p>
        </p:txBody>
      </p:sp>
      <p:pic>
        <p:nvPicPr>
          <p:cNvPr id="53252" name="Picture 4"/>
          <p:cNvPicPr>
            <a:picLocks noChangeAspect="1" noChangeArrowheads="1"/>
          </p:cNvPicPr>
          <p:nvPr/>
        </p:nvPicPr>
        <p:blipFill>
          <a:blip r:embed="rId1"/>
          <a:srcRect/>
          <a:stretch>
            <a:fillRect/>
          </a:stretch>
        </p:blipFill>
        <p:spPr bwMode="auto">
          <a:xfrm>
            <a:off x="1979613" y="3068638"/>
            <a:ext cx="5327650" cy="2487612"/>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54275" name="Rectangle 3"/>
          <p:cNvSpPr>
            <a:spLocks noGrp="1" noChangeArrowheads="1"/>
          </p:cNvSpPr>
          <p:nvPr>
            <p:ph type="body" idx="1"/>
          </p:nvPr>
        </p:nvSpPr>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2) </a:t>
            </a:r>
            <a:r>
              <a:rPr lang="zh-CN" altLang="en-US" sz="2800" b="1" dirty="0">
                <a:solidFill>
                  <a:srgbClr val="C00000"/>
                </a:solidFill>
                <a:latin typeface="宋体" panose="02010600030101010101" pitchFamily="2" charset="-122"/>
                <a:ea typeface="宋体" panose="02010600030101010101" pitchFamily="2" charset="-122"/>
              </a:rPr>
              <a:t>针对无继承语言的调整。</a:t>
            </a:r>
            <a:endParaRPr lang="zh-CN" altLang="en-US" sz="2800" b="1" dirty="0">
              <a:solidFill>
                <a:srgbClr val="C00000"/>
              </a:solidFill>
              <a:latin typeface="宋体" panose="02010600030101010101" pitchFamily="2" charset="-122"/>
              <a:ea typeface="宋体" panose="02010600030101010101" pitchFamily="2" charset="-122"/>
            </a:endParaRPr>
          </a:p>
          <a:p>
            <a:pPr marL="714375" lvl="1">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编程语言中的继承属性提供了表达问题域的一般化∕特殊化语义的语法，它明确地表示了公共属性和服务，还为通过可扩展性而达到可复用性提供了基础。</a:t>
            </a:r>
            <a:endParaRPr lang="zh-CN" altLang="en-US" sz="2000" dirty="0">
              <a:latin typeface="宋体" panose="02010600030101010101" pitchFamily="2" charset="-122"/>
              <a:ea typeface="宋体" panose="02010600030101010101" pitchFamily="2" charset="-122"/>
            </a:endParaRPr>
          </a:p>
          <a:p>
            <a:pPr marL="714375" lvl="1">
              <a:spcBef>
                <a:spcPts val="1200"/>
              </a:spcBef>
              <a:spcAft>
                <a:spcPts val="600"/>
              </a:spcAft>
              <a:buClr>
                <a:schemeClr val="accent2"/>
              </a:buClr>
              <a:buSzPct val="75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然而，由于开发组织方面的原因，有些项目最终选择了不支持继承性的编程语言。对于一个不支持继承的编程语言来说，</a:t>
            </a:r>
            <a:r>
              <a:rPr lang="zh-CN" altLang="en-US" sz="2000" dirty="0">
                <a:solidFill>
                  <a:srgbClr val="3366FF"/>
                </a:solidFill>
                <a:latin typeface="宋体" panose="02010600030101010101" pitchFamily="2" charset="-122"/>
                <a:ea typeface="宋体" panose="02010600030101010101" pitchFamily="2" charset="-122"/>
              </a:rPr>
              <a:t>只能将每一个泛化关系的层次展开，成为一组类及对象</a:t>
            </a:r>
            <a:r>
              <a:rPr lang="zh-CN" altLang="en-US" sz="2000" dirty="0">
                <a:latin typeface="宋体" panose="02010600030101010101" pitchFamily="2" charset="-122"/>
                <a:ea typeface="宋体" panose="02010600030101010101" pitchFamily="2" charset="-122"/>
              </a:rPr>
              <a:t>，之后再使用命名惯例将它们组合在一起。 </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55299" name="Rectangle 3"/>
          <p:cNvSpPr>
            <a:spLocks noGrp="1" noChangeArrowheads="1"/>
          </p:cNvSpPr>
          <p:nvPr>
            <p:ph type="body" idx="1"/>
          </p:nvPr>
        </p:nvSpPr>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(6)  </a:t>
            </a:r>
            <a:r>
              <a:rPr lang="zh-CN" altLang="en-US" sz="2800" b="1" dirty="0">
                <a:solidFill>
                  <a:srgbClr val="C00000"/>
                </a:solidFill>
                <a:latin typeface="宋体" panose="02010600030101010101" pitchFamily="2" charset="-122"/>
                <a:ea typeface="宋体" panose="02010600030101010101" pitchFamily="2" charset="-122"/>
              </a:rPr>
              <a:t>改进性能</a:t>
            </a:r>
            <a:endParaRPr lang="zh-CN" altLang="en-US" sz="2800" b="1" dirty="0">
              <a:solidFill>
                <a:srgbClr val="C00000"/>
              </a:solidFill>
              <a:latin typeface="宋体" panose="02010600030101010101" pitchFamily="2" charset="-122"/>
              <a:ea typeface="宋体" panose="02010600030101010101" pitchFamily="2" charset="-122"/>
            </a:endParaRPr>
          </a:p>
          <a:p>
            <a:pPr eaLnBrk="1" hangingPunct="1">
              <a:lnSpc>
                <a:spcPct val="130000"/>
              </a:lnSpc>
              <a:buFontTx/>
              <a:buNone/>
            </a:pPr>
            <a:r>
              <a:rPr lang="zh-CN" altLang="en-US" sz="2400" b="1" dirty="0">
                <a:solidFill>
                  <a:srgbClr val="3366FF"/>
                </a:solidFill>
                <a:latin typeface="宋体" panose="02010600030101010101" pitchFamily="2" charset="-122"/>
                <a:ea typeface="宋体" panose="02010600030101010101" pitchFamily="2" charset="-122"/>
              </a:rPr>
              <a:t>    提高执行效率是系统设计的目标之一</a:t>
            </a:r>
            <a:r>
              <a:rPr lang="zh-CN" altLang="en-US" sz="2400" dirty="0">
                <a:latin typeface="宋体" panose="02010600030101010101" pitchFamily="2" charset="-122"/>
                <a:ea typeface="宋体" panose="02010600030101010101" pitchFamily="2" charset="-122"/>
              </a:rPr>
              <a:t>。为了提高效率有时必须改变问题域的结构。</a:t>
            </a:r>
            <a:endParaRPr lang="zh-CN" altLang="en-US" sz="2400" dirty="0">
              <a:latin typeface="宋体" panose="02010600030101010101" pitchFamily="2" charset="-122"/>
              <a:ea typeface="宋体" panose="02010600030101010101" pitchFamily="2" charset="-122"/>
            </a:endParaRPr>
          </a:p>
          <a:p>
            <a:pPr marL="1114425" lvl="1" indent="-457200">
              <a:lnSpc>
                <a:spcPct val="130000"/>
              </a:lnSpc>
              <a:buFont typeface="+mj-ea"/>
              <a:buAutoNum type="circleNumDbPlain"/>
            </a:pPr>
            <a:r>
              <a:rPr lang="zh-CN" altLang="en-US" sz="2000" dirty="0">
                <a:solidFill>
                  <a:srgbClr val="3366FF"/>
                </a:solidFill>
                <a:latin typeface="宋体" panose="02010600030101010101" pitchFamily="2" charset="-122"/>
                <a:ea typeface="宋体" panose="02010600030101010101" pitchFamily="2" charset="-122"/>
              </a:rPr>
              <a:t>如果类之间经常需要传送大量消息，可合并相关的类</a:t>
            </a:r>
            <a:r>
              <a:rPr lang="zh-CN" altLang="en-US" sz="2000" dirty="0">
                <a:latin typeface="宋体" panose="02010600030101010101" pitchFamily="2" charset="-122"/>
                <a:ea typeface="宋体" panose="02010600030101010101" pitchFamily="2" charset="-122"/>
              </a:rPr>
              <a:t>，使得通信成为对象内的通信，而不是对象之间的通信，</a:t>
            </a:r>
            <a:r>
              <a:rPr lang="zh-CN" altLang="en-US" sz="2000" dirty="0">
                <a:solidFill>
                  <a:srgbClr val="3366FF"/>
                </a:solidFill>
                <a:latin typeface="宋体" panose="02010600030101010101" pitchFamily="2" charset="-122"/>
                <a:ea typeface="宋体" panose="02010600030101010101" pitchFamily="2" charset="-122"/>
              </a:rPr>
              <a:t>或者使用全局数据作用域，打破封装的原则，</a:t>
            </a:r>
            <a:r>
              <a:rPr lang="zh-CN" altLang="en-US" sz="2000" dirty="0">
                <a:latin typeface="宋体" panose="02010600030101010101" pitchFamily="2" charset="-122"/>
                <a:ea typeface="宋体" panose="02010600030101010101" pitchFamily="2" charset="-122"/>
              </a:rPr>
              <a:t>以减少消息传递引起的速度损失。</a:t>
            </a:r>
            <a:endParaRPr lang="zh-CN" altLang="en-US" sz="2000" dirty="0">
              <a:latin typeface="宋体" panose="02010600030101010101" pitchFamily="2" charset="-122"/>
              <a:ea typeface="宋体" panose="02010600030101010101" pitchFamily="2" charset="-122"/>
            </a:endParaRPr>
          </a:p>
          <a:p>
            <a:pPr marL="1114425" lvl="1" indent="-457200">
              <a:lnSpc>
                <a:spcPct val="130000"/>
              </a:lnSpc>
              <a:buFont typeface="+mj-ea"/>
              <a:buAutoNum type="circleNumDbPlain"/>
            </a:pPr>
            <a:r>
              <a:rPr lang="zh-CN" altLang="en-US" sz="2000" dirty="0">
                <a:solidFill>
                  <a:srgbClr val="3366FF"/>
                </a:solidFill>
                <a:latin typeface="宋体" panose="02010600030101010101" pitchFamily="2" charset="-122"/>
                <a:ea typeface="宋体" panose="02010600030101010101" pitchFamily="2" charset="-122"/>
              </a:rPr>
              <a:t>增加某些属性到原来的类中，或增加低层的类</a:t>
            </a:r>
            <a:r>
              <a:rPr lang="zh-CN" altLang="en-US" sz="2000" dirty="0">
                <a:latin typeface="宋体" panose="02010600030101010101" pitchFamily="2" charset="-122"/>
                <a:ea typeface="宋体" panose="02010600030101010101" pitchFamily="2" charset="-122"/>
              </a:rPr>
              <a:t>，以保存暂时结果，避免每次都要重复计算造成速度损失。</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dirty="0"/>
              <a:t>4.5 </a:t>
            </a:r>
            <a:r>
              <a:rPr lang="zh-CN" altLang="en-US" dirty="0"/>
              <a:t>问题域部分的设计</a:t>
            </a:r>
            <a:endParaRPr lang="zh-CN" altLang="en-US" dirty="0"/>
          </a:p>
        </p:txBody>
      </p:sp>
      <p:sp>
        <p:nvSpPr>
          <p:cNvPr id="56323" name="Rectangle 3"/>
          <p:cNvSpPr>
            <a:spLocks noGrp="1" noChangeArrowheads="1"/>
          </p:cNvSpPr>
          <p:nvPr>
            <p:ph type="body" idx="1"/>
          </p:nvPr>
        </p:nvSpPr>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(7)  </a:t>
            </a:r>
            <a:r>
              <a:rPr lang="zh-CN" altLang="en-US" sz="2800" b="1" dirty="0">
                <a:solidFill>
                  <a:srgbClr val="C00000"/>
                </a:solidFill>
                <a:latin typeface="宋体" panose="02010600030101010101" pitchFamily="2" charset="-122"/>
                <a:ea typeface="宋体" panose="02010600030101010101" pitchFamily="2" charset="-122"/>
              </a:rPr>
              <a:t>存储对象</a:t>
            </a:r>
            <a:endParaRPr lang="zh-CN" altLang="en-US" sz="2800" b="1" dirty="0">
              <a:solidFill>
                <a:srgbClr val="C00000"/>
              </a:solidFill>
              <a:latin typeface="宋体" panose="02010600030101010101" pitchFamily="2" charset="-122"/>
              <a:ea typeface="宋体" panose="02010600030101010101" pitchFamily="2" charset="-122"/>
            </a:endParaRPr>
          </a:p>
          <a:p>
            <a:pPr eaLnBrk="1" hangingPunct="1">
              <a:buFontTx/>
              <a:buNone/>
            </a:pPr>
            <a:r>
              <a:rPr lang="zh-CN" altLang="en-US"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通常的作法是，每个对象将自己传送给数据管理部分，让数据管理部分来存储对象本身。</a:t>
            </a:r>
            <a:endParaRPr lang="zh-CN" altLang="en-US" sz="2400" dirty="0">
              <a:latin typeface="宋体" panose="02010600030101010101" pitchFamily="2" charset="-122"/>
              <a:ea typeface="宋体" panose="02010600030101010101" pitchFamily="2" charset="-122"/>
            </a:endParaRPr>
          </a:p>
          <a:p>
            <a:pPr eaLnBrk="1" hangingPunct="1"/>
            <a:endParaRPr lang="en-US" altLang="zh-CN" sz="28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4786346"/>
          </a:xfrm>
        </p:spPr>
        <p:txBody>
          <a:bodyPr/>
          <a:lstStyle/>
          <a:p>
            <a:pPr marL="542925">
              <a:buNone/>
            </a:pPr>
            <a:r>
              <a:rPr lang="en-US" sz="2800" b="1" dirty="0">
                <a:latin typeface="宋体" panose="02010600030101010101" pitchFamily="2" charset="-122"/>
                <a:ea typeface="宋体" panose="02010600030101010101" pitchFamily="2" charset="-122"/>
              </a:rPr>
              <a:t>4.1 </a:t>
            </a:r>
            <a:r>
              <a:rPr lang="zh-CN" altLang="en-US" sz="2800" b="1" dirty="0">
                <a:latin typeface="宋体" panose="02010600030101010101" pitchFamily="2" charset="-122"/>
                <a:ea typeface="宋体" panose="02010600030101010101" pitchFamily="2" charset="-122"/>
              </a:rPr>
              <a:t>软件体系结构与设计模式★</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4.2 </a:t>
            </a:r>
            <a:r>
              <a:rPr lang="zh-CN" altLang="en-US" sz="2800" b="1" dirty="0">
                <a:latin typeface="宋体" panose="02010600030101010101" pitchFamily="2" charset="-122"/>
                <a:ea typeface="宋体" panose="02010600030101010101" pitchFamily="2" charset="-122"/>
              </a:rPr>
              <a:t>面向对象设计过程与准则★</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4.3 </a:t>
            </a:r>
            <a:r>
              <a:rPr lang="zh-CN" altLang="en-US" sz="2800" b="1" dirty="0">
                <a:latin typeface="宋体" panose="02010600030101010101" pitchFamily="2" charset="-122"/>
                <a:ea typeface="宋体" panose="02010600030101010101" pitchFamily="2" charset="-122"/>
              </a:rPr>
              <a:t>体系结构模块及依赖性★</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a:t>
            </a:r>
            <a:r>
              <a:rPr lang="en-US" altLang="zh-CN" sz="2800" b="1" dirty="0">
                <a:latin typeface="宋体" panose="02010600030101010101" pitchFamily="2" charset="-122"/>
                <a:ea typeface="宋体" panose="02010600030101010101" pitchFamily="2" charset="-122"/>
              </a:rPr>
              <a:t>4 </a:t>
            </a:r>
            <a:r>
              <a:rPr lang="zh-CN" altLang="en-US" sz="2800" b="1" dirty="0">
                <a:latin typeface="宋体" panose="02010600030101010101" pitchFamily="2" charset="-122"/>
                <a:ea typeface="宋体" panose="02010600030101010101" pitchFamily="2" charset="-122"/>
              </a:rPr>
              <a:t>系统分解★</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4.5 </a:t>
            </a:r>
            <a:r>
              <a:rPr lang="zh-CN" altLang="en-US" sz="2800" b="1" dirty="0">
                <a:latin typeface="宋体" panose="02010600030101010101" pitchFamily="2" charset="-122"/>
                <a:ea typeface="宋体" panose="02010600030101010101" pitchFamily="2" charset="-122"/>
              </a:rPr>
              <a:t>问题域部分的设计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solidFill>
                  <a:srgbClr val="C00000"/>
                </a:solidFill>
                <a:latin typeface="宋体" panose="02010600030101010101" pitchFamily="2" charset="-122"/>
                <a:ea typeface="宋体" panose="02010600030101010101" pitchFamily="2" charset="-122"/>
              </a:rPr>
              <a:t>4.6 </a:t>
            </a:r>
            <a:r>
              <a:rPr lang="zh-CN" altLang="en-US" sz="2800" b="1" dirty="0">
                <a:solidFill>
                  <a:srgbClr val="C00000"/>
                </a:solidFill>
                <a:latin typeface="宋体" panose="02010600030101010101" pitchFamily="2" charset="-122"/>
                <a:ea typeface="宋体" panose="02010600030101010101" pitchFamily="2" charset="-122"/>
              </a:rPr>
              <a:t>人机交互部分的设计</a:t>
            </a:r>
            <a:endParaRPr lang="en-US" altLang="zh-CN" sz="2800" b="1" dirty="0">
              <a:solidFill>
                <a:srgbClr val="C00000"/>
              </a:solidFill>
              <a:latin typeface="宋体" panose="02010600030101010101" pitchFamily="2" charset="-122"/>
              <a:ea typeface="宋体" panose="02010600030101010101" pitchFamily="2" charset="-122"/>
            </a:endParaRPr>
          </a:p>
          <a:p>
            <a:pPr marL="542925">
              <a:buNone/>
            </a:pPr>
            <a:r>
              <a:rPr lang="en-US" altLang="zh-CN" sz="2800" b="1" dirty="0">
                <a:latin typeface="宋体" panose="02010600030101010101" pitchFamily="2" charset="-122"/>
                <a:ea typeface="宋体" panose="02010600030101010101" pitchFamily="2" charset="-122"/>
              </a:rPr>
              <a:t>4.7 </a:t>
            </a:r>
            <a:r>
              <a:rPr lang="zh-CN" altLang="en-US" sz="2800" b="1" dirty="0">
                <a:latin typeface="宋体" panose="02010600030101010101" pitchFamily="2" charset="-122"/>
                <a:ea typeface="宋体" panose="02010600030101010101" pitchFamily="2" charset="-122"/>
              </a:rPr>
              <a:t>任务管理部分的设计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4.8 </a:t>
            </a:r>
            <a:r>
              <a:rPr lang="zh-CN" altLang="en-US" sz="2800" b="1" dirty="0">
                <a:latin typeface="宋体" panose="02010600030101010101" pitchFamily="2" charset="-122"/>
                <a:ea typeface="宋体" panose="02010600030101010101" pitchFamily="2" charset="-122"/>
              </a:rPr>
              <a:t>数据管理部分的设计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4.9 </a:t>
            </a:r>
            <a:r>
              <a:rPr lang="zh-CN" altLang="en-US" sz="2800" b="1" dirty="0">
                <a:latin typeface="宋体" panose="02010600030101010101" pitchFamily="2" charset="-122"/>
                <a:ea typeface="宋体" panose="02010600030101010101" pitchFamily="2" charset="-122"/>
              </a:rPr>
              <a:t>对象设计★</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4</a:t>
            </a:r>
            <a:r>
              <a:rPr lang="zh-CN" altLang="en-US" dirty="0">
                <a:solidFill>
                  <a:schemeClr val="bg1"/>
                </a:solidFill>
              </a:rPr>
              <a:t>章  面向对象设计</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t>4.6 </a:t>
            </a:r>
            <a:r>
              <a:rPr lang="zh-CN" altLang="en-US" dirty="0"/>
              <a:t>人机交互部分的设计</a:t>
            </a:r>
            <a:endParaRPr lang="zh-CN" altLang="en-US" dirty="0"/>
          </a:p>
        </p:txBody>
      </p:sp>
      <p:sp>
        <p:nvSpPr>
          <p:cNvPr id="57347"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b="1" dirty="0">
                <a:solidFill>
                  <a:srgbClr val="CC0000"/>
                </a:solidFill>
                <a:ea typeface="宋体" panose="02010600030101010101" pitchFamily="2" charset="-122"/>
              </a:rPr>
              <a:t>用户界面设计步骤</a:t>
            </a:r>
            <a:r>
              <a:rPr lang="zh-CN" altLang="en-US" b="1" dirty="0">
                <a:ea typeface="宋体" panose="02010600030101010101" pitchFamily="2" charset="-122"/>
              </a:rPr>
              <a:t> </a:t>
            </a:r>
            <a:endParaRPr lang="zh-CN" altLang="en-US" b="1" dirty="0">
              <a:ea typeface="宋体" panose="02010600030101010101" pitchFamily="2" charset="-122"/>
            </a:endParaRPr>
          </a:p>
          <a:p>
            <a:pPr marL="713105" indent="-522605" eaLnBrk="1" hangingPunct="1">
              <a:lnSpc>
                <a:spcPct val="130000"/>
              </a:lnSpc>
              <a:buFontTx/>
              <a:buNone/>
            </a:pPr>
            <a:r>
              <a:rPr lang="en-US" altLang="zh-CN" sz="2400" dirty="0">
                <a:latin typeface="楷体_GB2312" pitchFamily="49" charset="-122"/>
                <a:ea typeface="楷体_GB2312" pitchFamily="49" charset="-122"/>
              </a:rPr>
              <a:t>(1) </a:t>
            </a:r>
            <a:r>
              <a:rPr lang="zh-CN" altLang="en-US" sz="2400" dirty="0">
                <a:latin typeface="楷体_GB2312" pitchFamily="49" charset="-122"/>
                <a:ea typeface="楷体_GB2312" pitchFamily="49" charset="-122"/>
              </a:rPr>
              <a:t>从系统的</a:t>
            </a:r>
            <a:r>
              <a:rPr lang="zh-CN" altLang="en-US" sz="2400" dirty="0">
                <a:solidFill>
                  <a:srgbClr val="3366FF"/>
                </a:solidFill>
                <a:latin typeface="楷体_GB2312" pitchFamily="49" charset="-122"/>
                <a:ea typeface="楷体_GB2312" pitchFamily="49" charset="-122"/>
              </a:rPr>
              <a:t>输入、输出及与用户的交互中</a:t>
            </a:r>
            <a:r>
              <a:rPr lang="zh-CN" altLang="en-US" sz="2400" dirty="0">
                <a:latin typeface="楷体_GB2312" pitchFamily="49" charset="-122"/>
                <a:ea typeface="楷体_GB2312" pitchFamily="49" charset="-122"/>
              </a:rPr>
              <a:t>获得信息，定义界面对象和行为（操作）。</a:t>
            </a:r>
            <a:endParaRPr lang="zh-CN" altLang="en-US" sz="2400" dirty="0">
              <a:latin typeface="楷体_GB2312" pitchFamily="49" charset="-122"/>
              <a:ea typeface="楷体_GB2312" pitchFamily="49" charset="-122"/>
            </a:endParaRPr>
          </a:p>
          <a:p>
            <a:pPr marL="713105" indent="-522605" eaLnBrk="1" hangingPunct="1">
              <a:lnSpc>
                <a:spcPct val="130000"/>
              </a:lnSpc>
              <a:buFontTx/>
              <a:buNone/>
            </a:pPr>
            <a:r>
              <a:rPr lang="en-US" altLang="zh-CN" sz="2400" dirty="0">
                <a:latin typeface="楷体_GB2312" pitchFamily="49" charset="-122"/>
                <a:ea typeface="楷体_GB2312" pitchFamily="49" charset="-122"/>
              </a:rPr>
              <a:t>(2) </a:t>
            </a:r>
            <a:r>
              <a:rPr lang="zh-CN" altLang="en-US" sz="2400" dirty="0">
                <a:latin typeface="楷体_GB2312" pitchFamily="49" charset="-122"/>
                <a:ea typeface="楷体_GB2312" pitchFamily="49" charset="-122"/>
              </a:rPr>
              <a:t>定义那些</a:t>
            </a:r>
            <a:r>
              <a:rPr lang="zh-CN" altLang="en-US" sz="2400" dirty="0">
                <a:solidFill>
                  <a:srgbClr val="3366FF"/>
                </a:solidFill>
                <a:latin typeface="楷体_GB2312" pitchFamily="49" charset="-122"/>
                <a:ea typeface="楷体_GB2312" pitchFamily="49" charset="-122"/>
              </a:rPr>
              <a:t>导致用户界面状态发生变化</a:t>
            </a:r>
            <a:r>
              <a:rPr lang="zh-CN" altLang="en-US" sz="2400" dirty="0">
                <a:latin typeface="楷体_GB2312" pitchFamily="49" charset="-122"/>
                <a:ea typeface="楷体_GB2312" pitchFamily="49" charset="-122"/>
              </a:rPr>
              <a:t>的事件，对事件建模。</a:t>
            </a:r>
            <a:endParaRPr lang="zh-CN" altLang="en-US" sz="2400" dirty="0">
              <a:latin typeface="楷体_GB2312" pitchFamily="49" charset="-122"/>
              <a:ea typeface="楷体_GB2312" pitchFamily="49" charset="-122"/>
            </a:endParaRPr>
          </a:p>
          <a:p>
            <a:pPr marL="713105" indent="-522605" eaLnBrk="1" hangingPunct="1">
              <a:lnSpc>
                <a:spcPct val="130000"/>
              </a:lnSpc>
              <a:buFontTx/>
              <a:buNone/>
            </a:pPr>
            <a:r>
              <a:rPr lang="en-US" altLang="zh-CN" sz="2400" dirty="0">
                <a:latin typeface="楷体_GB2312" pitchFamily="49" charset="-122"/>
                <a:ea typeface="楷体_GB2312" pitchFamily="49" charset="-122"/>
              </a:rPr>
              <a:t>(3) </a:t>
            </a:r>
            <a:r>
              <a:rPr lang="zh-CN" altLang="en-US" sz="2400" dirty="0">
                <a:solidFill>
                  <a:srgbClr val="3366FF"/>
                </a:solidFill>
                <a:latin typeface="楷体_GB2312" pitchFamily="49" charset="-122"/>
                <a:ea typeface="楷体_GB2312" pitchFamily="49" charset="-122"/>
              </a:rPr>
              <a:t>描述最终</a:t>
            </a:r>
            <a:r>
              <a:rPr lang="zh-CN" altLang="en-US" sz="2400" dirty="0">
                <a:latin typeface="楷体_GB2312" pitchFamily="49" charset="-122"/>
                <a:ea typeface="楷体_GB2312" pitchFamily="49" charset="-122"/>
              </a:rPr>
              <a:t>向用户展示的每一个</a:t>
            </a:r>
            <a:r>
              <a:rPr lang="zh-CN" altLang="en-US" sz="2400" dirty="0">
                <a:solidFill>
                  <a:srgbClr val="3366FF"/>
                </a:solidFill>
                <a:latin typeface="楷体_GB2312" pitchFamily="49" charset="-122"/>
                <a:ea typeface="楷体_GB2312" pitchFamily="49" charset="-122"/>
              </a:rPr>
              <a:t>界面的状态</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marL="713105" indent="-522605" eaLnBrk="1" hangingPunct="1">
              <a:lnSpc>
                <a:spcPct val="130000"/>
              </a:lnSpc>
              <a:buFontTx/>
              <a:buNone/>
            </a:pPr>
            <a:r>
              <a:rPr lang="en-US" altLang="zh-CN" sz="2400" dirty="0">
                <a:latin typeface="楷体_GB2312" pitchFamily="49" charset="-122"/>
                <a:ea typeface="楷体_GB2312" pitchFamily="49" charset="-122"/>
              </a:rPr>
              <a:t>(4) </a:t>
            </a:r>
            <a:r>
              <a:rPr lang="zh-CN" altLang="en-US" sz="2400" dirty="0">
                <a:solidFill>
                  <a:srgbClr val="3366FF"/>
                </a:solidFill>
                <a:latin typeface="楷体_GB2312" pitchFamily="49" charset="-122"/>
                <a:ea typeface="楷体_GB2312" pitchFamily="49" charset="-122"/>
              </a:rPr>
              <a:t>简要说明</a:t>
            </a:r>
            <a:r>
              <a:rPr lang="zh-CN" altLang="en-US" sz="2400" dirty="0">
                <a:latin typeface="楷体_GB2312" pitchFamily="49" charset="-122"/>
                <a:ea typeface="楷体_GB2312" pitchFamily="49" charset="-122"/>
              </a:rPr>
              <a:t>用户如何从界面提供的界面信息来解释系统状态。</a:t>
            </a:r>
            <a:endParaRPr lang="zh-CN" altLang="en-US"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00034" y="1571613"/>
            <a:ext cx="8229600" cy="4714908"/>
          </a:xfrm>
        </p:spPr>
        <p:txBody>
          <a:bodyPr/>
          <a:lstStyle/>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p:txBody>
      </p:sp>
      <p:sp>
        <p:nvSpPr>
          <p:cNvPr id="58372" name="Rectangle 4"/>
          <p:cNvSpPr>
            <a:spLocks noChangeArrowheads="1"/>
          </p:cNvSpPr>
          <p:nvPr/>
        </p:nvSpPr>
        <p:spPr bwMode="auto">
          <a:xfrm>
            <a:off x="428596" y="1484313"/>
            <a:ext cx="8474104" cy="4857750"/>
          </a:xfrm>
          <a:prstGeom prst="rect">
            <a:avLst/>
          </a:prstGeom>
          <a:noFill/>
          <a:ln w="9525">
            <a:noFill/>
            <a:miter lim="800000"/>
          </a:ln>
        </p:spPr>
        <p:txBody>
          <a:bodyPr/>
          <a:lstStyle/>
          <a:p>
            <a:pPr marL="342900" indent="-342900">
              <a:spcBef>
                <a:spcPct val="20000"/>
              </a:spcBef>
              <a:buFont typeface="Wingdings" panose="05000000000000000000" pitchFamily="2" charset="2"/>
              <a:buChar char="l"/>
            </a:pPr>
            <a:r>
              <a:rPr lang="zh-CN" altLang="en-US" sz="2800" b="1" dirty="0">
                <a:solidFill>
                  <a:srgbClr val="C00000"/>
                </a:solidFill>
                <a:latin typeface="宋体" panose="02010600030101010101" pitchFamily="2" charset="-122"/>
                <a:ea typeface="宋体" panose="02010600030101010101" pitchFamily="2" charset="-122"/>
              </a:rPr>
              <a:t>界面设计目标 </a:t>
            </a:r>
            <a:endParaRPr lang="zh-CN" altLang="en-US" sz="2800" b="1" dirty="0">
              <a:solidFill>
                <a:srgbClr val="C00000"/>
              </a:solidFill>
              <a:latin typeface="宋体" panose="02010600030101010101" pitchFamily="2" charset="-122"/>
              <a:ea typeface="宋体" panose="02010600030101010101" pitchFamily="2" charset="-122"/>
            </a:endParaRPr>
          </a:p>
          <a:p>
            <a:pPr marL="903605" indent="-619125">
              <a:lnSpc>
                <a:spcPct val="130000"/>
              </a:lnSpc>
              <a:spcBef>
                <a:spcPct val="20000"/>
              </a:spcBef>
            </a:pPr>
            <a:r>
              <a:rPr lang="en-US" altLang="zh-CN" sz="2400" dirty="0">
                <a:latin typeface="宋体" panose="02010600030101010101" pitchFamily="2" charset="-122"/>
                <a:ea typeface="宋体" panose="02010600030101010101" pitchFamily="2" charset="-122"/>
              </a:rPr>
              <a:t>(1</a:t>
            </a:r>
            <a:r>
              <a:rPr lang="en-US" altLang="zh-CN" sz="2400" dirty="0">
                <a:solidFill>
                  <a:srgbClr val="3366FF"/>
                </a:solidFill>
                <a:latin typeface="宋体" panose="02010600030101010101" pitchFamily="2" charset="-122"/>
                <a:ea typeface="宋体" panose="02010600030101010101" pitchFamily="2" charset="-122"/>
              </a:rPr>
              <a:t>) </a:t>
            </a:r>
            <a:r>
              <a:rPr lang="zh-CN" altLang="en-US" sz="2400" dirty="0">
                <a:solidFill>
                  <a:srgbClr val="3366FF"/>
                </a:solidFill>
                <a:latin typeface="宋体" panose="02010600030101010101" pitchFamily="2" charset="-122"/>
                <a:ea typeface="宋体" panose="02010600030101010101" pitchFamily="2" charset="-122"/>
              </a:rPr>
              <a:t>简单性：</a:t>
            </a:r>
            <a:r>
              <a:rPr lang="zh-CN" altLang="en-US" sz="2400" dirty="0">
                <a:latin typeface="宋体" panose="02010600030101010101" pitchFamily="2" charset="-122"/>
                <a:ea typeface="宋体" panose="02010600030101010101" pitchFamily="2" charset="-122"/>
              </a:rPr>
              <a:t>尽量做到适度和简单，不要在页面上提供太多的东西。</a:t>
            </a:r>
            <a:endParaRPr lang="zh-CN" altLang="en-US" sz="2400" dirty="0">
              <a:latin typeface="宋体" panose="02010600030101010101" pitchFamily="2" charset="-122"/>
              <a:ea typeface="宋体" panose="02010600030101010101" pitchFamily="2" charset="-122"/>
            </a:endParaRPr>
          </a:p>
          <a:p>
            <a:pPr marL="903605" indent="-619125">
              <a:lnSpc>
                <a:spcPct val="130000"/>
              </a:lnSpc>
              <a:spcBef>
                <a:spcPct val="20000"/>
              </a:spcBef>
            </a:pPr>
            <a:r>
              <a:rPr lang="en-US" altLang="zh-CN" sz="2400" dirty="0">
                <a:latin typeface="宋体" panose="02010600030101010101" pitchFamily="2" charset="-122"/>
                <a:ea typeface="宋体" panose="02010600030101010101" pitchFamily="2" charset="-122"/>
              </a:rPr>
              <a:t>(2</a:t>
            </a:r>
            <a:r>
              <a:rPr lang="en-US" altLang="zh-CN" sz="2400" dirty="0">
                <a:solidFill>
                  <a:srgbClr val="3366FF"/>
                </a:solidFill>
                <a:latin typeface="宋体" panose="02010600030101010101" pitchFamily="2" charset="-122"/>
                <a:ea typeface="宋体" panose="02010600030101010101" pitchFamily="2" charset="-122"/>
              </a:rPr>
              <a:t>) </a:t>
            </a:r>
            <a:r>
              <a:rPr lang="zh-CN" altLang="en-US" sz="2400" dirty="0">
                <a:solidFill>
                  <a:srgbClr val="3366FF"/>
                </a:solidFill>
                <a:latin typeface="宋体" panose="02010600030101010101" pitchFamily="2" charset="-122"/>
                <a:ea typeface="宋体" panose="02010600030101010101" pitchFamily="2" charset="-122"/>
              </a:rPr>
              <a:t>一致性</a:t>
            </a:r>
            <a:r>
              <a:rPr lang="zh-CN" altLang="en-US" sz="2400" dirty="0">
                <a:latin typeface="宋体" panose="02010600030101010101" pitchFamily="2" charset="-122"/>
                <a:ea typeface="宋体" panose="02010600030101010101" pitchFamily="2" charset="-122"/>
              </a:rPr>
              <a:t>：这一设计目标几乎适用于设计模型的每一个元素。 </a:t>
            </a:r>
            <a:endParaRPr lang="zh-CN" altLang="en-US" sz="2400" dirty="0">
              <a:latin typeface="宋体" panose="02010600030101010101" pitchFamily="2" charset="-122"/>
              <a:ea typeface="宋体" panose="02010600030101010101" pitchFamily="2" charset="-122"/>
            </a:endParaRPr>
          </a:p>
          <a:p>
            <a:pPr marL="903605" indent="-619125">
              <a:lnSpc>
                <a:spcPct val="130000"/>
              </a:lnSpc>
              <a:spcBef>
                <a:spcPct val="20000"/>
              </a:spcBef>
            </a:pPr>
            <a:r>
              <a:rPr lang="en-US" altLang="zh-CN" sz="2400" dirty="0">
                <a:latin typeface="宋体" panose="02010600030101010101" pitchFamily="2" charset="-122"/>
                <a:ea typeface="宋体" panose="02010600030101010101" pitchFamily="2" charset="-122"/>
              </a:rPr>
              <a:t>(3) </a:t>
            </a:r>
            <a:r>
              <a:rPr lang="zh-CN" altLang="en-US" sz="2400" dirty="0">
                <a:solidFill>
                  <a:srgbClr val="3366FF"/>
                </a:solidFill>
                <a:latin typeface="宋体" panose="02010600030101010101" pitchFamily="2" charset="-122"/>
                <a:ea typeface="宋体" panose="02010600030101010101" pitchFamily="2" charset="-122"/>
              </a:rPr>
              <a:t>确定性</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Web</a:t>
            </a:r>
            <a:r>
              <a:rPr lang="zh-CN" altLang="en-US" sz="2400" dirty="0">
                <a:latin typeface="宋体" panose="02010600030101010101" pitchFamily="2" charset="-122"/>
                <a:ea typeface="宋体" panose="02010600030101010101" pitchFamily="2" charset="-122"/>
              </a:rPr>
              <a:t>应用系统的美学、界面和导航设计必须与将要构造的应用系统所处的领域保持一致。</a:t>
            </a:r>
            <a:r>
              <a:rPr lang="zh-CN" altLang="en-US" sz="3200" dirty="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a:p>
            <a:pPr marL="903605" indent="-619125">
              <a:lnSpc>
                <a:spcPct val="130000"/>
              </a:lnSpc>
              <a:spcBef>
                <a:spcPct val="20000"/>
              </a:spcBef>
            </a:pPr>
            <a:r>
              <a:rPr lang="en-US" altLang="zh-CN" sz="2400" dirty="0">
                <a:latin typeface="宋体" panose="02010600030101010101" pitchFamily="2" charset="-122"/>
                <a:ea typeface="宋体" panose="02010600030101010101" pitchFamily="2" charset="-122"/>
              </a:rPr>
              <a:t>(4) </a:t>
            </a:r>
            <a:r>
              <a:rPr lang="zh-CN" altLang="en-US" sz="2400" dirty="0">
                <a:solidFill>
                  <a:srgbClr val="3366FF"/>
                </a:solidFill>
                <a:latin typeface="宋体" panose="02010600030101010101" pitchFamily="2" charset="-122"/>
                <a:ea typeface="宋体" panose="02010600030101010101" pitchFamily="2" charset="-122"/>
              </a:rPr>
              <a:t>健壮性</a:t>
            </a:r>
            <a:r>
              <a:rPr lang="zh-CN" altLang="en-US" sz="2400" dirty="0">
                <a:latin typeface="宋体" panose="02010600030101010101" pitchFamily="2" charset="-122"/>
                <a:ea typeface="宋体" panose="02010600030101010101" pitchFamily="2" charset="-122"/>
              </a:rPr>
              <a:t>：在已经建立的确定性的基础上，</a:t>
            </a:r>
            <a:r>
              <a:rPr lang="en-US" altLang="zh-CN" sz="2400" dirty="0">
                <a:latin typeface="宋体" panose="02010600030101010101" pitchFamily="2" charset="-122"/>
                <a:ea typeface="宋体" panose="02010600030101010101" pitchFamily="2" charset="-122"/>
              </a:rPr>
              <a:t>Web</a:t>
            </a:r>
            <a:r>
              <a:rPr lang="zh-CN" altLang="en-US" sz="2400" dirty="0">
                <a:latin typeface="宋体" panose="02010600030101010101" pitchFamily="2" charset="-122"/>
                <a:ea typeface="宋体" panose="02010600030101010101" pitchFamily="2" charset="-122"/>
              </a:rPr>
              <a:t>应用系统通常会给用户明确的“承诺”。 </a:t>
            </a:r>
            <a:endParaRPr lang="zh-CN" altLang="en-US" sz="24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4.4 </a:t>
            </a:r>
            <a:r>
              <a:rPr lang="zh-CN" altLang="en-US" sz="4400" b="1" kern="0" dirty="0">
                <a:solidFill>
                  <a:schemeClr val="tx2"/>
                </a:solidFill>
                <a:latin typeface="+mj-lt"/>
                <a:ea typeface="+mj-ea"/>
                <a:cs typeface="+mj-cs"/>
              </a:rPr>
              <a:t>人机交互部分的设计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lang="en-US" altLang="zh-CN" sz="3200" b="1" kern="0" dirty="0">
                <a:solidFill>
                  <a:schemeClr val="accent2">
                    <a:lumMod val="20000"/>
                    <a:lumOff val="80000"/>
                  </a:schemeClr>
                </a:solidFill>
                <a:latin typeface="+mj-lt"/>
                <a:ea typeface="+mj-ea"/>
                <a:cs typeface="+mj-cs"/>
              </a:rPr>
              <a:t>Web</a:t>
            </a:r>
            <a:r>
              <a:rPr lang="zh-CN" altLang="en-US" sz="3200" b="1" kern="0" dirty="0">
                <a:solidFill>
                  <a:schemeClr val="accent2">
                    <a:lumMod val="20000"/>
                    <a:lumOff val="80000"/>
                  </a:schemeClr>
                </a:solidFill>
                <a:latin typeface="+mj-lt"/>
                <a:ea typeface="+mj-ea"/>
                <a:cs typeface="+mj-cs"/>
              </a:rPr>
              <a:t>应用系统的界面设计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1507" name="Picture 3"/>
          <p:cNvPicPr>
            <a:picLocks noChangeAspect="1" noChangeArrowheads="1"/>
          </p:cNvPicPr>
          <p:nvPr/>
        </p:nvPicPr>
        <p:blipFill>
          <a:blip r:embed="rId1"/>
          <a:srcRect/>
          <a:stretch>
            <a:fillRect/>
          </a:stretch>
        </p:blipFill>
        <p:spPr bwMode="auto">
          <a:xfrm>
            <a:off x="650875" y="403225"/>
            <a:ext cx="7842250" cy="6140450"/>
          </a:xfrm>
          <a:prstGeom prst="rect">
            <a:avLst/>
          </a:prstGeom>
          <a:noFill/>
          <a:ln w="9525">
            <a:noFill/>
            <a:miter lim="800000"/>
            <a:headEnd/>
            <a:tailEnd/>
          </a:ln>
        </p:spPr>
      </p:pic>
      <p:pic>
        <p:nvPicPr>
          <p:cNvPr id="21508" name="Picture 3"/>
          <p:cNvPicPr>
            <a:picLocks noChangeAspect="1" noChangeArrowheads="1"/>
          </p:cNvPicPr>
          <p:nvPr/>
        </p:nvPicPr>
        <p:blipFill>
          <a:blip r:embed="rId2"/>
          <a:srcRect/>
          <a:stretch>
            <a:fillRect/>
          </a:stretch>
        </p:blipFill>
        <p:spPr bwMode="auto">
          <a:xfrm>
            <a:off x="650875" y="300038"/>
            <a:ext cx="7842250" cy="6243637"/>
          </a:xfrm>
          <a:prstGeom prst="rect">
            <a:avLst/>
          </a:prstGeom>
          <a:noFill/>
          <a:ln w="9525">
            <a:noFill/>
            <a:miter lim="800000"/>
            <a:headEnd/>
            <a:tailEnd/>
          </a:ln>
        </p:spPr>
      </p:pic>
      <p:sp>
        <p:nvSpPr>
          <p:cNvPr id="21509" name="TextBox 1"/>
          <p:cNvSpPr txBox="1">
            <a:spLocks noChangeArrowheads="1"/>
          </p:cNvSpPr>
          <p:nvPr/>
        </p:nvSpPr>
        <p:spPr bwMode="auto">
          <a:xfrm>
            <a:off x="5626100" y="6105525"/>
            <a:ext cx="2814638"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http://www.umlchina.com</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39939" name="Rectangle 3"/>
          <p:cNvSpPr>
            <a:spLocks noGrp="1" noChangeArrowheads="1"/>
          </p:cNvSpPr>
          <p:nvPr>
            <p:ph type="body" idx="1"/>
          </p:nvPr>
        </p:nvSpPr>
        <p:spPr>
          <a:xfrm>
            <a:off x="457200" y="1500174"/>
            <a:ext cx="8229600" cy="685792"/>
          </a:xfrm>
        </p:spPr>
        <p:txBody>
          <a:bodyPr/>
          <a:lstStyle/>
          <a:p>
            <a:pPr eaLnBrk="1" hangingPunct="1"/>
            <a:r>
              <a:rPr lang="zh-CN" altLang="en-US" b="1" dirty="0">
                <a:solidFill>
                  <a:srgbClr val="CC0000"/>
                </a:solidFill>
                <a:ea typeface="宋体" panose="02010600030101010101" pitchFamily="2" charset="-122"/>
              </a:rPr>
              <a:t>开发过程中的典型文档</a:t>
            </a:r>
            <a:endParaRPr lang="zh-CN" altLang="en-US" b="1" dirty="0">
              <a:solidFill>
                <a:srgbClr val="CC0000"/>
              </a:solidFill>
              <a:ea typeface="宋体" panose="02010600030101010101" pitchFamily="2" charset="-122"/>
            </a:endParaRPr>
          </a:p>
        </p:txBody>
      </p:sp>
      <p:sp>
        <p:nvSpPr>
          <p:cNvPr id="4" name="灯片编号占位符 5"/>
          <p:cNvSpPr>
            <a:spLocks noGrp="1"/>
          </p:cNvSpPr>
          <p:nvPr>
            <p:ph type="sldNum" sz="quarter" idx="12"/>
          </p:nvPr>
        </p:nvSpPr>
        <p:spPr>
          <a:xfrm>
            <a:off x="6553200" y="6381774"/>
            <a:ext cx="2133600" cy="476250"/>
          </a:xfrm>
        </p:spPr>
        <p:txBody>
          <a:bodyPr/>
          <a:lstStyle/>
          <a:p>
            <a:fld id="{FB5A99CD-7D88-4AD7-91A4-FEAFDF86C504}" type="slidenum">
              <a:rPr lang="en-US" altLang="zh-CN"/>
            </a:fld>
            <a:endParaRPr lang="en-US" altLang="zh-CN" dirty="0"/>
          </a:p>
        </p:txBody>
      </p:sp>
      <p:graphicFrame>
        <p:nvGraphicFramePr>
          <p:cNvPr id="6" name="表格 5"/>
          <p:cNvGraphicFramePr>
            <a:graphicFrameLocks noGrp="1"/>
          </p:cNvGraphicFramePr>
          <p:nvPr/>
        </p:nvGraphicFramePr>
        <p:xfrm>
          <a:off x="714348" y="2214554"/>
          <a:ext cx="7858181" cy="4089093"/>
        </p:xfrm>
        <a:graphic>
          <a:graphicData uri="http://schemas.openxmlformats.org/drawingml/2006/table">
            <a:tbl>
              <a:tblPr firstRow="1" bandRow="1">
                <a:tableStyleId>{5C22544A-7EE6-4342-B048-85BDC9FD1C3A}</a:tableStyleId>
              </a:tblPr>
              <a:tblGrid>
                <a:gridCol w="714380"/>
                <a:gridCol w="2286016"/>
                <a:gridCol w="4857785"/>
              </a:tblGrid>
              <a:tr h="500065">
                <a:tc>
                  <a:txBody>
                    <a:bodyPr/>
                    <a:lstStyle/>
                    <a:p>
                      <a:pPr algn="ctr"/>
                      <a:r>
                        <a:rPr lang="zh-CN" altLang="en-US" dirty="0">
                          <a:latin typeface="宋体" panose="02010600030101010101" pitchFamily="2" charset="-122"/>
                          <a:ea typeface="宋体" panose="02010600030101010101" pitchFamily="2" charset="-122"/>
                        </a:rPr>
                        <a:t>编号</a:t>
                      </a:r>
                      <a:endParaRPr lang="zh-CN" altLang="en-US" dirty="0">
                        <a:latin typeface="宋体" panose="02010600030101010101" pitchFamily="2" charset="-122"/>
                        <a:ea typeface="宋体" panose="02010600030101010101" pitchFamily="2" charset="-122"/>
                      </a:endParaRPr>
                    </a:p>
                  </a:txBody>
                  <a:tcPr anchor="ctr" anchorCtr="1"/>
                </a:tc>
                <a:tc>
                  <a:txBody>
                    <a:bodyPr/>
                    <a:lstStyle/>
                    <a:p>
                      <a:pPr algn="ctr"/>
                      <a:r>
                        <a:rPr lang="zh-CN" altLang="en-US" dirty="0">
                          <a:latin typeface="宋体" panose="02010600030101010101" pitchFamily="2" charset="-122"/>
                          <a:ea typeface="宋体" panose="02010600030101010101" pitchFamily="2" charset="-122"/>
                        </a:rPr>
                        <a:t>文档名称</a:t>
                      </a:r>
                      <a:endParaRPr lang="zh-CN" altLang="en-US" dirty="0">
                        <a:latin typeface="宋体" panose="02010600030101010101" pitchFamily="2" charset="-122"/>
                        <a:ea typeface="宋体" panose="02010600030101010101" pitchFamily="2" charset="-122"/>
                      </a:endParaRPr>
                    </a:p>
                  </a:txBody>
                  <a:tcPr anchor="ctr" anchorCtr="1"/>
                </a:tc>
                <a:tc>
                  <a:txBody>
                    <a:bodyPr/>
                    <a:lstStyle/>
                    <a:p>
                      <a:pPr marL="0" algn="ctr" defTabSz="914400" rtl="0" eaLnBrk="1" latinLnBrk="0" hangingPunct="1"/>
                      <a:r>
                        <a:rPr lang="zh-CN" altLang="en-US" sz="1800" b="1" kern="1200" dirty="0">
                          <a:solidFill>
                            <a:schemeClr val="lt1"/>
                          </a:solidFill>
                          <a:latin typeface="宋体" panose="02010600030101010101" pitchFamily="2" charset="-122"/>
                          <a:ea typeface="宋体" panose="02010600030101010101" pitchFamily="2" charset="-122"/>
                          <a:cs typeface="+mn-cs"/>
                        </a:rPr>
                        <a:t>文档内容描述</a:t>
                      </a:r>
                      <a:endParaRPr lang="zh-CN" altLang="en-US" sz="1800" b="1" kern="1200" dirty="0">
                        <a:solidFill>
                          <a:schemeClr val="lt1"/>
                        </a:solidFill>
                        <a:latin typeface="宋体" panose="02010600030101010101" pitchFamily="2" charset="-122"/>
                        <a:ea typeface="宋体" panose="02010600030101010101" pitchFamily="2" charset="-122"/>
                        <a:cs typeface="+mn-cs"/>
                      </a:endParaRPr>
                    </a:p>
                  </a:txBody>
                  <a:tcPr anchor="ctr" anchorCtr="1"/>
                </a:tc>
              </a:tr>
              <a:tr h="879708">
                <a:tc>
                  <a:txBody>
                    <a:bodyPr/>
                    <a:lstStyle/>
                    <a:p>
                      <a:pPr algn="ctr"/>
                      <a:endParaRPr lang="en-US" altLang="zh-CN" dirty="0"/>
                    </a:p>
                    <a:p>
                      <a:pPr algn="ctr"/>
                      <a:r>
                        <a:rPr lang="en-US" altLang="zh-CN" dirty="0"/>
                        <a:t>1</a:t>
                      </a:r>
                      <a:endParaRPr lang="zh-CN" altLang="en-US" dirty="0"/>
                    </a:p>
                  </a:txBody>
                  <a:tcPr/>
                </a:tc>
                <a:tc>
                  <a:txBody>
                    <a:bodyPr/>
                    <a:lstStyle/>
                    <a:p>
                      <a:r>
                        <a:rPr lang="zh-CN" altLang="en-US" sz="1800" b="1" dirty="0">
                          <a:solidFill>
                            <a:srgbClr val="3333CC"/>
                          </a:solidFill>
                          <a:latin typeface="楷体_GB2312" pitchFamily="49" charset="-122"/>
                          <a:ea typeface="楷体_GB2312" pitchFamily="49" charset="-122"/>
                        </a:rPr>
                        <a:t>软件可行性分析报告</a:t>
                      </a:r>
                      <a:endParaRPr lang="zh-CN" altLang="en-US" dirty="0"/>
                    </a:p>
                  </a:txBody>
                  <a:tcPr anchor="ctr"/>
                </a:tc>
                <a:tc>
                  <a:txBody>
                    <a:bodyPr/>
                    <a:lstStyle/>
                    <a:p>
                      <a:r>
                        <a:rPr lang="zh-CN" altLang="en-US" sz="1800" b="1" kern="1200" dirty="0">
                          <a:solidFill>
                            <a:schemeClr val="dk1"/>
                          </a:solidFill>
                          <a:latin typeface="楷体_GB2312" pitchFamily="49" charset="-122"/>
                          <a:ea typeface="楷体_GB2312" pitchFamily="49" charset="-122"/>
                          <a:cs typeface="+mn-cs"/>
                        </a:rPr>
                        <a:t>分析问题能不能</a:t>
                      </a:r>
                      <a:r>
                        <a:rPr lang="zh-CN" altLang="zh-CN" sz="1800" b="1" kern="1200" dirty="0">
                          <a:solidFill>
                            <a:schemeClr val="dk1"/>
                          </a:solidFill>
                          <a:latin typeface="楷体_GB2312" pitchFamily="49" charset="-122"/>
                          <a:ea typeface="楷体_GB2312" pitchFamily="49" charset="-122"/>
                          <a:cs typeface="+mn-cs"/>
                        </a:rPr>
                        <a:t>解决，</a:t>
                      </a:r>
                      <a:r>
                        <a:rPr lang="zh-CN" altLang="en-US" sz="1800" b="1" kern="1200" dirty="0">
                          <a:solidFill>
                            <a:schemeClr val="dk1"/>
                          </a:solidFill>
                          <a:latin typeface="楷体_GB2312" pitchFamily="49" charset="-122"/>
                          <a:ea typeface="楷体_GB2312" pitchFamily="49" charset="-122"/>
                          <a:cs typeface="+mn-cs"/>
                        </a:rPr>
                        <a:t>如何解决，根据解决思路分析技术、经济和操作可行性，</a:t>
                      </a:r>
                      <a:r>
                        <a:rPr lang="zh-CN" altLang="zh-CN" sz="1800" b="1" kern="1200" dirty="0">
                          <a:solidFill>
                            <a:schemeClr val="dk1"/>
                          </a:solidFill>
                          <a:latin typeface="楷体_GB2312" pitchFamily="49" charset="-122"/>
                          <a:ea typeface="楷体_GB2312" pitchFamily="49" charset="-122"/>
                          <a:cs typeface="+mn-cs"/>
                        </a:rPr>
                        <a:t>确定问题是否值得去解决</a:t>
                      </a:r>
                      <a:endParaRPr lang="zh-CN" altLang="en-US" sz="1800" b="1" kern="1200" dirty="0">
                        <a:solidFill>
                          <a:schemeClr val="dk1"/>
                        </a:solidFill>
                        <a:latin typeface="楷体_GB2312" pitchFamily="49" charset="-122"/>
                        <a:ea typeface="楷体_GB2312" pitchFamily="49" charset="-122"/>
                        <a:cs typeface="+mn-cs"/>
                      </a:endParaRPr>
                    </a:p>
                  </a:txBody>
                  <a:tcPr/>
                </a:tc>
              </a:tr>
              <a:tr h="404703">
                <a:tc>
                  <a:txBody>
                    <a:bodyPr/>
                    <a:lstStyle/>
                    <a:p>
                      <a:pPr algn="ctr"/>
                      <a:r>
                        <a:rPr lang="en-US" altLang="zh-CN" dirty="0"/>
                        <a:t>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软件需求规格说明书</a:t>
                      </a:r>
                      <a:endParaRPr lang="zh-CN"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tx1"/>
                          </a:solidFill>
                          <a:latin typeface="楷体_GB2312" pitchFamily="49" charset="-122"/>
                          <a:ea typeface="楷体_GB2312" pitchFamily="49" charset="-122"/>
                          <a:cs typeface="+mn-cs"/>
                        </a:rPr>
                        <a:t>描述将要开发的软件做什么</a:t>
                      </a:r>
                      <a:endParaRPr lang="zh-CN" altLang="en-US" sz="1800" b="1" kern="1200" dirty="0">
                        <a:solidFill>
                          <a:schemeClr val="tx1"/>
                        </a:solidFill>
                        <a:latin typeface="楷体_GB2312" pitchFamily="49" charset="-122"/>
                        <a:ea typeface="楷体_GB2312" pitchFamily="49" charset="-122"/>
                        <a:cs typeface="+mn-cs"/>
                      </a:endParaRPr>
                    </a:p>
                  </a:txBody>
                  <a:tcPr/>
                </a:tc>
              </a:tr>
              <a:tr h="615796">
                <a:tc>
                  <a:txBody>
                    <a:bodyPr/>
                    <a:lstStyle/>
                    <a:p>
                      <a:pPr algn="ctr"/>
                      <a:r>
                        <a:rPr lang="en-US" altLang="zh-CN" dirty="0"/>
                        <a:t>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项目计划</a:t>
                      </a:r>
                      <a:endParaRPr lang="zh-CN" altLang="en-US" dirty="0"/>
                    </a:p>
                  </a:txBody>
                  <a:tcPr anchor="ctr"/>
                </a:tc>
                <a:tc>
                  <a:txBody>
                    <a:bodyPr/>
                    <a:lstStyle/>
                    <a:p>
                      <a:r>
                        <a:rPr lang="zh-CN" altLang="en-US" sz="1800" b="1" dirty="0">
                          <a:latin typeface="楷体_GB2312" pitchFamily="49" charset="-122"/>
                          <a:ea typeface="楷体_GB2312" pitchFamily="49" charset="-122"/>
                        </a:rPr>
                        <a:t>描述将要完成的任务及其顺序，并估计所需要的时间及工作量。</a:t>
                      </a:r>
                      <a:endParaRPr lang="zh-CN" altLang="en-US" dirty="0"/>
                    </a:p>
                  </a:txBody>
                  <a:tcPr/>
                </a:tc>
              </a:tr>
              <a:tr h="402036">
                <a:tc>
                  <a:txBody>
                    <a:bodyPr/>
                    <a:lstStyle/>
                    <a:p>
                      <a:pPr algn="ctr"/>
                      <a:r>
                        <a:rPr lang="en-US" altLang="zh-CN" dirty="0"/>
                        <a:t>4</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软件设计说明书</a:t>
                      </a:r>
                      <a:endParaRPr lang="zh-CN" altLang="en-US" dirty="0"/>
                    </a:p>
                  </a:txBody>
                  <a:tcPr anchor="ctr"/>
                </a:tc>
                <a:tc>
                  <a:txBody>
                    <a:bodyPr/>
                    <a:lstStyle/>
                    <a:p>
                      <a:r>
                        <a:rPr lang="zh-CN" altLang="en-US" sz="1800" b="1" dirty="0">
                          <a:latin typeface="楷体_GB2312" pitchFamily="49" charset="-122"/>
                          <a:ea typeface="楷体_GB2312" pitchFamily="49" charset="-122"/>
                        </a:rPr>
                        <a:t>描述软件的结构，包括概要设计及详细设计。</a:t>
                      </a:r>
                      <a:endParaRPr lang="zh-CN" altLang="en-US" dirty="0"/>
                    </a:p>
                  </a:txBody>
                  <a:tcPr/>
                </a:tc>
              </a:tr>
              <a:tr h="615796">
                <a:tc>
                  <a:txBody>
                    <a:bodyPr/>
                    <a:lstStyle/>
                    <a:p>
                      <a:pPr algn="ctr"/>
                      <a:r>
                        <a:rPr lang="en-US" altLang="zh-CN" dirty="0"/>
                        <a:t>5</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软件测试计划</a:t>
                      </a:r>
                      <a:endParaRPr lang="zh-CN" altLang="en-US" dirty="0"/>
                    </a:p>
                  </a:txBody>
                  <a:tcPr anchor="ctr"/>
                </a:tc>
                <a:tc>
                  <a:txBody>
                    <a:bodyPr/>
                    <a:lstStyle/>
                    <a:p>
                      <a:r>
                        <a:rPr lang="zh-CN" altLang="en-US" sz="1800" b="1" dirty="0">
                          <a:latin typeface="楷体_GB2312" pitchFamily="49" charset="-122"/>
                          <a:ea typeface="楷体_GB2312" pitchFamily="49" charset="-122"/>
                        </a:rPr>
                        <a:t>描述如何测试软件，使之确保软件应实现规定的功能，并达到预期的性能。</a:t>
                      </a:r>
                      <a:endParaRPr lang="zh-CN" altLang="en-US" dirty="0"/>
                    </a:p>
                  </a:txBody>
                  <a:tcPr/>
                </a:tc>
              </a:tr>
              <a:tr h="587729">
                <a:tc>
                  <a:txBody>
                    <a:bodyPr/>
                    <a:lstStyle/>
                    <a:p>
                      <a:pPr algn="ctr"/>
                      <a:r>
                        <a:rPr lang="en-US" altLang="zh-CN" dirty="0"/>
                        <a:t>6</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3333CC"/>
                          </a:solidFill>
                          <a:latin typeface="楷体_GB2312" pitchFamily="49" charset="-122"/>
                          <a:ea typeface="楷体_GB2312" pitchFamily="49" charset="-122"/>
                        </a:rPr>
                        <a:t>用户手册</a:t>
                      </a:r>
                      <a:endParaRPr lang="zh-CN" altLang="en-US" dirty="0"/>
                    </a:p>
                  </a:txBody>
                  <a:tcPr anchor="ctr"/>
                </a:tc>
                <a:tc>
                  <a:txBody>
                    <a:bodyPr/>
                    <a:lstStyle/>
                    <a:p>
                      <a:r>
                        <a:rPr lang="zh-CN" altLang="en-US" sz="1800" b="1" dirty="0">
                          <a:latin typeface="楷体_GB2312" pitchFamily="49" charset="-122"/>
                          <a:ea typeface="楷体_GB2312" pitchFamily="49" charset="-122"/>
                        </a:rPr>
                        <a:t>描述如何使用软件。</a:t>
                      </a:r>
                      <a:endParaRPr lang="zh-CN" altLang="en-US" dirty="0"/>
                    </a:p>
                  </a:txBody>
                  <a:tcPr/>
                </a:tc>
              </a:tr>
            </a:tbl>
          </a:graphicData>
        </a:graphic>
      </p:graphicFrame>
    </p:spTree>
  </p:cSld>
  <p:clrMapOvr>
    <a:masterClrMapping/>
  </p:clrMapOvr>
  <p:transition>
    <p:fade/>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357158" y="1428736"/>
            <a:ext cx="8229600" cy="4572032"/>
          </a:xfrm>
        </p:spPr>
        <p:txBody>
          <a:bodyPr/>
          <a:lstStyle/>
          <a:p>
            <a:pPr eaLnBrk="1" hangingPunct="1">
              <a:spcBef>
                <a:spcPts val="600"/>
              </a:spcBef>
              <a:spcAft>
                <a:spcPts val="600"/>
              </a:spcAft>
              <a:buFont typeface="Wingdings" panose="05000000000000000000" pitchFamily="2" charset="2"/>
              <a:buChar char="l"/>
            </a:pPr>
            <a:r>
              <a:rPr lang="zh-CN" altLang="en-US" sz="2800" b="1" dirty="0">
                <a:solidFill>
                  <a:srgbClr val="C00000"/>
                </a:solidFill>
                <a:ea typeface="宋体" panose="02010600030101010101" pitchFamily="2" charset="-122"/>
              </a:rPr>
              <a:t>界面设计目标 </a:t>
            </a:r>
            <a:endParaRPr lang="zh-CN" altLang="en-US" sz="2800" b="1" dirty="0">
              <a:solidFill>
                <a:srgbClr val="C00000"/>
              </a:solidFill>
              <a:ea typeface="宋体" panose="02010600030101010101" pitchFamily="2" charset="-122"/>
            </a:endParaRPr>
          </a:p>
          <a:p>
            <a:pPr marL="903605" indent="-619125" eaLnBrk="1" hangingPunct="1">
              <a:lnSpc>
                <a:spcPts val="3500"/>
              </a:lnSpc>
              <a:spcBef>
                <a:spcPts val="600"/>
              </a:spcBef>
              <a:spcAft>
                <a:spcPts val="600"/>
              </a:spcAft>
              <a:buFontTx/>
              <a:buNone/>
            </a:pPr>
            <a:r>
              <a:rPr lang="en-US" altLang="zh-CN" sz="2400" dirty="0">
                <a:latin typeface="楷体_GB2312" pitchFamily="49" charset="-122"/>
                <a:ea typeface="楷体_GB2312" pitchFamily="49" charset="-122"/>
              </a:rPr>
              <a:t>(5</a:t>
            </a:r>
            <a:r>
              <a:rPr lang="en-US" altLang="zh-CN" sz="2400" dirty="0">
                <a:solidFill>
                  <a:srgbClr val="3366FF"/>
                </a:solidFill>
                <a:latin typeface="楷体_GB2312" pitchFamily="49" charset="-122"/>
                <a:ea typeface="楷体_GB2312" pitchFamily="49" charset="-122"/>
              </a:rPr>
              <a:t>) </a:t>
            </a:r>
            <a:r>
              <a:rPr lang="zh-CN" altLang="en-US" sz="2400" dirty="0">
                <a:solidFill>
                  <a:srgbClr val="3366FF"/>
                </a:solidFill>
                <a:latin typeface="楷体_GB2312" pitchFamily="49" charset="-122"/>
                <a:ea typeface="楷体_GB2312" pitchFamily="49" charset="-122"/>
              </a:rPr>
              <a:t>导航性：</a:t>
            </a:r>
            <a:r>
              <a:rPr lang="zh-CN" altLang="en-US" sz="2400" dirty="0">
                <a:latin typeface="楷体_GB2312" pitchFamily="49" charset="-122"/>
                <a:ea typeface="楷体_GB2312" pitchFamily="49" charset="-122"/>
              </a:rPr>
              <a:t>前面提及了导航应该简单和一致，也应该以直观的和可预测的方式来设计。也就是说，用户不必搜索导航链接和帮助就知道如何使用</a:t>
            </a:r>
            <a:r>
              <a:rPr lang="en-US" altLang="zh-CN" sz="2400" dirty="0">
                <a:latin typeface="楷体_GB2312" pitchFamily="49" charset="-122"/>
                <a:ea typeface="楷体_GB2312" pitchFamily="49" charset="-122"/>
              </a:rPr>
              <a:t>Web</a:t>
            </a:r>
            <a:r>
              <a:rPr lang="zh-CN" altLang="en-US" sz="2400" dirty="0">
                <a:latin typeface="楷体_GB2312" pitchFamily="49" charset="-122"/>
                <a:ea typeface="楷体_GB2312" pitchFamily="49" charset="-122"/>
              </a:rPr>
              <a:t>应用系统。</a:t>
            </a:r>
            <a:endParaRPr lang="zh-CN" altLang="en-US" sz="2400" dirty="0">
              <a:latin typeface="楷体_GB2312" pitchFamily="49" charset="-122"/>
              <a:ea typeface="楷体_GB2312" pitchFamily="49" charset="-122"/>
            </a:endParaRPr>
          </a:p>
          <a:p>
            <a:pPr marL="903605" indent="-619125" eaLnBrk="1" hangingPunct="1">
              <a:lnSpc>
                <a:spcPts val="3500"/>
              </a:lnSpc>
              <a:spcBef>
                <a:spcPts val="600"/>
              </a:spcBef>
              <a:spcAft>
                <a:spcPts val="600"/>
              </a:spcAft>
              <a:buFontTx/>
              <a:buNone/>
            </a:pPr>
            <a:r>
              <a:rPr lang="en-US" altLang="zh-CN" sz="2400" dirty="0">
                <a:latin typeface="楷体_GB2312" pitchFamily="49" charset="-122"/>
                <a:ea typeface="楷体_GB2312" pitchFamily="49" charset="-122"/>
              </a:rPr>
              <a:t>(6) </a:t>
            </a:r>
            <a:r>
              <a:rPr lang="zh-CN" altLang="en-US" sz="2400" dirty="0">
                <a:solidFill>
                  <a:srgbClr val="3366FF"/>
                </a:solidFill>
                <a:latin typeface="楷体_GB2312" pitchFamily="49" charset="-122"/>
                <a:ea typeface="楷体_GB2312" pitchFamily="49" charset="-122"/>
              </a:rPr>
              <a:t>视觉吸引</a:t>
            </a:r>
            <a:r>
              <a:rPr lang="zh-CN" altLang="en-US" sz="2400" dirty="0">
                <a:latin typeface="楷体_GB2312" pitchFamily="49" charset="-122"/>
                <a:ea typeface="楷体_GB2312" pitchFamily="49" charset="-122"/>
              </a:rPr>
              <a:t>：在所有类型的软件中，</a:t>
            </a:r>
            <a:r>
              <a:rPr lang="en-US" altLang="zh-CN" sz="2400" dirty="0">
                <a:latin typeface="楷体_GB2312" pitchFamily="49" charset="-122"/>
                <a:ea typeface="楷体_GB2312" pitchFamily="49" charset="-122"/>
              </a:rPr>
              <a:t>Web</a:t>
            </a:r>
            <a:r>
              <a:rPr lang="zh-CN" altLang="en-US" sz="2400" dirty="0">
                <a:latin typeface="楷体_GB2312" pitchFamily="49" charset="-122"/>
                <a:ea typeface="楷体_GB2312" pitchFamily="49" charset="-122"/>
              </a:rPr>
              <a:t>应用系统是最具有视觉效果的、最生动的、也是最具有审美感的。 </a:t>
            </a:r>
            <a:endParaRPr lang="zh-CN" altLang="en-US" sz="2400" dirty="0">
              <a:latin typeface="楷体_GB2312" pitchFamily="49" charset="-122"/>
              <a:ea typeface="楷体_GB2312" pitchFamily="49" charset="-122"/>
            </a:endParaRPr>
          </a:p>
          <a:p>
            <a:pPr marL="903605" indent="-619125" eaLnBrk="1" hangingPunct="1">
              <a:lnSpc>
                <a:spcPts val="3500"/>
              </a:lnSpc>
              <a:spcBef>
                <a:spcPts val="600"/>
              </a:spcBef>
              <a:spcAft>
                <a:spcPts val="600"/>
              </a:spcAft>
              <a:buFontTx/>
              <a:buNone/>
            </a:pPr>
            <a:r>
              <a:rPr lang="en-US" altLang="zh-CN" sz="2400" dirty="0">
                <a:latin typeface="楷体_GB2312" pitchFamily="49" charset="-122"/>
                <a:ea typeface="楷体_GB2312" pitchFamily="49" charset="-122"/>
              </a:rPr>
              <a:t>(7) </a:t>
            </a:r>
            <a:r>
              <a:rPr lang="zh-CN" altLang="en-US" sz="2400" dirty="0">
                <a:solidFill>
                  <a:srgbClr val="3366FF"/>
                </a:solidFill>
                <a:latin typeface="楷体_GB2312" pitchFamily="49" charset="-122"/>
                <a:ea typeface="楷体_GB2312" pitchFamily="49" charset="-122"/>
              </a:rPr>
              <a:t>兼容性</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Web</a:t>
            </a:r>
            <a:r>
              <a:rPr lang="zh-CN" altLang="en-US" sz="2400" dirty="0">
                <a:latin typeface="楷体_GB2312" pitchFamily="49" charset="-122"/>
                <a:ea typeface="楷体_GB2312" pitchFamily="49" charset="-122"/>
              </a:rPr>
              <a:t>应用系统会应用于不同的环境</a:t>
            </a:r>
            <a:r>
              <a:rPr lang="en-US" altLang="zh-CN" sz="24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例如，不同的硬件、</a:t>
            </a:r>
            <a:r>
              <a:rPr lang="en-US" altLang="zh-CN" sz="2000" dirty="0">
                <a:latin typeface="楷体_GB2312" pitchFamily="49" charset="-122"/>
                <a:ea typeface="楷体_GB2312" pitchFamily="49" charset="-122"/>
              </a:rPr>
              <a:t>Internet</a:t>
            </a:r>
            <a:r>
              <a:rPr lang="zh-CN" altLang="en-US" sz="2000" dirty="0">
                <a:latin typeface="楷体_GB2312" pitchFamily="49" charset="-122"/>
                <a:ea typeface="楷体_GB2312" pitchFamily="49" charset="-122"/>
              </a:rPr>
              <a:t>连接类型、操作系统、浏览器</a:t>
            </a:r>
            <a:r>
              <a:rPr lang="en-US" altLang="zh-CN" sz="20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，并且必须互相兼容。</a:t>
            </a:r>
            <a:endParaRPr lang="en-US" altLang="zh-CN"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4.4 </a:t>
            </a:r>
            <a:r>
              <a:rPr lang="zh-CN" altLang="en-US" sz="4400" b="1" kern="0" dirty="0">
                <a:solidFill>
                  <a:schemeClr val="tx2"/>
                </a:solidFill>
                <a:latin typeface="+mj-lt"/>
                <a:ea typeface="+mj-ea"/>
                <a:cs typeface="+mj-cs"/>
              </a:rPr>
              <a:t>人机交互部分的设计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lang="en-US" altLang="zh-CN" sz="3200" b="1" kern="0" dirty="0">
                <a:solidFill>
                  <a:schemeClr val="accent2">
                    <a:lumMod val="20000"/>
                    <a:lumOff val="80000"/>
                  </a:schemeClr>
                </a:solidFill>
                <a:latin typeface="+mj-lt"/>
                <a:ea typeface="+mj-ea"/>
                <a:cs typeface="+mj-cs"/>
              </a:rPr>
              <a:t>Web</a:t>
            </a:r>
            <a:r>
              <a:rPr lang="zh-CN" altLang="en-US" sz="3200" b="1" kern="0" dirty="0">
                <a:solidFill>
                  <a:schemeClr val="accent2">
                    <a:lumMod val="20000"/>
                    <a:lumOff val="80000"/>
                  </a:schemeClr>
                </a:solidFill>
                <a:latin typeface="+mj-lt"/>
                <a:ea typeface="+mj-ea"/>
                <a:cs typeface="+mj-cs"/>
              </a:rPr>
              <a:t>应用系统的界面设计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Tree>
  </p:cSld>
  <p:clrMapOvr>
    <a:masterClrMapping/>
  </p:clrMapOvr>
  <p:transition>
    <p:fade/>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界面设计工作流</a:t>
            </a:r>
            <a:r>
              <a:rPr lang="zh-CN" altLang="en-US" b="1" dirty="0">
                <a:solidFill>
                  <a:srgbClr val="C00000"/>
                </a:solidFill>
                <a:ea typeface="宋体" panose="02010600030101010101" pitchFamily="2" charset="-122"/>
              </a:rPr>
              <a:t> </a:t>
            </a:r>
            <a:endParaRPr lang="zh-CN" altLang="en-US" b="1" dirty="0">
              <a:solidFill>
                <a:srgbClr val="C00000"/>
              </a:solidFill>
              <a:ea typeface="宋体" panose="02010600030101010101" pitchFamily="2" charset="-122"/>
            </a:endParaRPr>
          </a:p>
          <a:p>
            <a:pPr marL="903605" indent="-619125" eaLnBrk="1" hangingPunct="1">
              <a:lnSpc>
                <a:spcPct val="130000"/>
              </a:lnSpc>
              <a:buFontTx/>
              <a:buNone/>
            </a:pPr>
            <a:r>
              <a:rPr lang="en-US" altLang="zh-CN" sz="2400" dirty="0">
                <a:latin typeface="楷体_GB2312" pitchFamily="49" charset="-122"/>
                <a:ea typeface="楷体_GB2312" pitchFamily="49" charset="-122"/>
              </a:rPr>
              <a:t>(1) </a:t>
            </a:r>
            <a:r>
              <a:rPr lang="zh-CN" altLang="en-US" sz="2400" dirty="0">
                <a:latin typeface="楷体_GB2312" pitchFamily="49" charset="-122"/>
                <a:ea typeface="楷体_GB2312" pitchFamily="49" charset="-122"/>
              </a:rPr>
              <a:t>回顾那些在分析模型中的信息，并根据需要进行优化。</a:t>
            </a:r>
            <a:endParaRPr lang="zh-CN" altLang="en-US" sz="2400" dirty="0">
              <a:latin typeface="楷体_GB2312" pitchFamily="49" charset="-122"/>
              <a:ea typeface="楷体_GB2312" pitchFamily="49" charset="-122"/>
            </a:endParaRPr>
          </a:p>
          <a:p>
            <a:pPr marL="903605" indent="-619125" eaLnBrk="1" hangingPunct="1">
              <a:lnSpc>
                <a:spcPct val="130000"/>
              </a:lnSpc>
              <a:buFontTx/>
              <a:buNone/>
            </a:pPr>
            <a:r>
              <a:rPr lang="en-US" altLang="zh-CN" sz="2400" dirty="0">
                <a:latin typeface="楷体_GB2312" pitchFamily="49" charset="-122"/>
                <a:ea typeface="楷体_GB2312" pitchFamily="49" charset="-122"/>
              </a:rPr>
              <a:t>(2) </a:t>
            </a:r>
            <a:r>
              <a:rPr lang="zh-CN" altLang="en-US" sz="2400" dirty="0">
                <a:latin typeface="楷体_GB2312" pitchFamily="49" charset="-122"/>
                <a:ea typeface="楷体_GB2312" pitchFamily="49" charset="-122"/>
              </a:rPr>
              <a:t>开发</a:t>
            </a:r>
            <a:r>
              <a:rPr lang="en-US" altLang="zh-CN" sz="2400" dirty="0">
                <a:latin typeface="楷体_GB2312" pitchFamily="49" charset="-122"/>
                <a:ea typeface="楷体_GB2312" pitchFamily="49" charset="-122"/>
              </a:rPr>
              <a:t>Web</a:t>
            </a:r>
            <a:r>
              <a:rPr lang="zh-CN" altLang="en-US" sz="2400" dirty="0">
                <a:latin typeface="楷体_GB2312" pitchFamily="49" charset="-122"/>
                <a:ea typeface="楷体_GB2312" pitchFamily="49" charset="-122"/>
              </a:rPr>
              <a:t>应用系统界面布局的草图。 </a:t>
            </a:r>
            <a:endParaRPr lang="zh-CN" altLang="en-US" sz="2400" dirty="0">
              <a:latin typeface="楷体_GB2312" pitchFamily="49" charset="-122"/>
              <a:ea typeface="楷体_GB2312" pitchFamily="49" charset="-122"/>
            </a:endParaRPr>
          </a:p>
          <a:p>
            <a:pPr marL="903605" indent="-619125" eaLnBrk="1" hangingPunct="1">
              <a:lnSpc>
                <a:spcPct val="130000"/>
              </a:lnSpc>
              <a:buFontTx/>
              <a:buNone/>
            </a:pPr>
            <a:r>
              <a:rPr lang="en-US" altLang="zh-CN" sz="2400" dirty="0">
                <a:latin typeface="楷体_GB2312" pitchFamily="49" charset="-122"/>
                <a:ea typeface="楷体_GB2312" pitchFamily="49" charset="-122"/>
              </a:rPr>
              <a:t>(3) </a:t>
            </a:r>
            <a:r>
              <a:rPr lang="zh-CN" altLang="en-US" sz="2400" dirty="0">
                <a:latin typeface="楷体_GB2312" pitchFamily="49" charset="-122"/>
                <a:ea typeface="楷体_GB2312" pitchFamily="49" charset="-122"/>
              </a:rPr>
              <a:t>将用户目标映射到特定的界面行为。 </a:t>
            </a:r>
            <a:endParaRPr lang="zh-CN" altLang="en-US" sz="2400" dirty="0">
              <a:latin typeface="楷体_GB2312" pitchFamily="49" charset="-122"/>
              <a:ea typeface="楷体_GB2312" pitchFamily="49" charset="-122"/>
            </a:endParaRPr>
          </a:p>
          <a:p>
            <a:pPr marL="903605" indent="-619125" eaLnBrk="1" hangingPunct="1">
              <a:lnSpc>
                <a:spcPct val="130000"/>
              </a:lnSpc>
              <a:buFontTx/>
              <a:buNone/>
            </a:pPr>
            <a:r>
              <a:rPr lang="en-US" altLang="zh-CN" sz="2400" dirty="0">
                <a:latin typeface="楷体_GB2312" pitchFamily="49" charset="-122"/>
                <a:ea typeface="楷体_GB2312" pitchFamily="49" charset="-122"/>
              </a:rPr>
              <a:t>(4) </a:t>
            </a:r>
            <a:r>
              <a:rPr lang="zh-CN" altLang="en-US" sz="2400" dirty="0">
                <a:latin typeface="楷体_GB2312" pitchFamily="49" charset="-122"/>
                <a:ea typeface="楷体_GB2312" pitchFamily="49" charset="-122"/>
              </a:rPr>
              <a:t>定义与每个行为相关的一组用户任务。 </a:t>
            </a:r>
            <a:endParaRPr lang="zh-CN" altLang="en-US" sz="2400" dirty="0">
              <a:latin typeface="楷体_GB2312" pitchFamily="49" charset="-122"/>
              <a:ea typeface="楷体_GB2312" pitchFamily="49" charset="-122"/>
            </a:endParaRPr>
          </a:p>
          <a:p>
            <a:pPr marL="903605" indent="-619125" eaLnBrk="1" hangingPunct="1">
              <a:lnSpc>
                <a:spcPct val="130000"/>
              </a:lnSpc>
              <a:buFontTx/>
              <a:buNone/>
            </a:pPr>
            <a:r>
              <a:rPr lang="en-US" altLang="zh-CN" sz="2400" dirty="0">
                <a:latin typeface="楷体_GB2312" pitchFamily="49" charset="-122"/>
                <a:ea typeface="楷体_GB2312" pitchFamily="49" charset="-122"/>
              </a:rPr>
              <a:t>(5) </a:t>
            </a:r>
            <a:r>
              <a:rPr lang="zh-CN" altLang="en-US" sz="2400" dirty="0">
                <a:latin typeface="楷体_GB2312" pitchFamily="49" charset="-122"/>
                <a:ea typeface="楷体_GB2312" pitchFamily="49" charset="-122"/>
              </a:rPr>
              <a:t>为每个界面行为设计情节串联图板屏像。</a:t>
            </a:r>
            <a:endParaRPr lang="zh-CN" altLang="en-US" sz="2400" dirty="0">
              <a:latin typeface="楷体_GB2312" pitchFamily="49" charset="-122"/>
              <a:ea typeface="楷体_GB2312" pitchFamily="49" charset="-122"/>
            </a:endParaRPr>
          </a:p>
          <a:p>
            <a:pPr marL="903605" indent="-619125" eaLnBrk="1" hangingPunct="1">
              <a:lnSpc>
                <a:spcPct val="130000"/>
              </a:lnSpc>
              <a:buFontTx/>
              <a:buNone/>
            </a:pPr>
            <a:r>
              <a:rPr lang="en-US" altLang="zh-CN" sz="2400" dirty="0">
                <a:latin typeface="楷体_GB2312" pitchFamily="49" charset="-122"/>
                <a:ea typeface="楷体_GB2312" pitchFamily="49" charset="-122"/>
              </a:rPr>
              <a:t>(6) </a:t>
            </a:r>
            <a:r>
              <a:rPr lang="zh-CN" altLang="en-US" sz="2400" dirty="0">
                <a:latin typeface="楷体_GB2312" pitchFamily="49" charset="-122"/>
                <a:ea typeface="楷体_GB2312" pitchFamily="49" charset="-122"/>
              </a:rPr>
              <a:t>利用从美学设计中的输入来优化界面布局和情节串联图板。</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4.4 </a:t>
            </a:r>
            <a:r>
              <a:rPr lang="zh-CN" altLang="en-US" sz="4400" b="1" kern="0" dirty="0">
                <a:solidFill>
                  <a:schemeClr val="tx2"/>
                </a:solidFill>
                <a:latin typeface="+mj-lt"/>
                <a:ea typeface="+mj-ea"/>
                <a:cs typeface="+mj-cs"/>
              </a:rPr>
              <a:t>人机交互部分的设计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lang="en-US" altLang="zh-CN" sz="3200" b="1" kern="0" dirty="0">
                <a:solidFill>
                  <a:schemeClr val="accent2">
                    <a:lumMod val="20000"/>
                    <a:lumOff val="80000"/>
                  </a:schemeClr>
                </a:solidFill>
                <a:latin typeface="+mj-lt"/>
                <a:ea typeface="+mj-ea"/>
                <a:cs typeface="+mj-cs"/>
              </a:rPr>
              <a:t>Web</a:t>
            </a:r>
            <a:r>
              <a:rPr lang="zh-CN" altLang="en-US" sz="3200" b="1" kern="0" dirty="0">
                <a:solidFill>
                  <a:schemeClr val="accent2">
                    <a:lumMod val="20000"/>
                    <a:lumOff val="80000"/>
                  </a:schemeClr>
                </a:solidFill>
                <a:latin typeface="+mj-lt"/>
                <a:ea typeface="+mj-ea"/>
                <a:cs typeface="+mj-cs"/>
              </a:rPr>
              <a:t>应用系统的界面设计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Tree>
  </p:cSld>
  <p:clrMapOvr>
    <a:masterClrMapping/>
  </p:clrMapOvr>
  <p:transition>
    <p:fade/>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界面设计工作流</a:t>
            </a:r>
            <a:r>
              <a:rPr lang="zh-CN" altLang="en-US" b="1" dirty="0">
                <a:solidFill>
                  <a:srgbClr val="C00000"/>
                </a:solidFill>
                <a:ea typeface="宋体" panose="02010600030101010101" pitchFamily="2" charset="-122"/>
              </a:rPr>
              <a:t> </a:t>
            </a:r>
            <a:endParaRPr lang="zh-CN" altLang="en-US" b="1" dirty="0">
              <a:solidFill>
                <a:srgbClr val="C00000"/>
              </a:solidFill>
              <a:ea typeface="宋体" panose="02010600030101010101" pitchFamily="2" charset="-122"/>
            </a:endParaRPr>
          </a:p>
          <a:p>
            <a:pPr marL="627380" eaLnBrk="1" hangingPunct="1">
              <a:lnSpc>
                <a:spcPct val="130000"/>
              </a:lnSpc>
              <a:buFontTx/>
              <a:buNone/>
            </a:pPr>
            <a:r>
              <a:rPr lang="en-US" altLang="zh-CN" sz="2400" dirty="0">
                <a:latin typeface="楷体_GB2312" pitchFamily="49" charset="-122"/>
                <a:ea typeface="楷体_GB2312" pitchFamily="49" charset="-122"/>
              </a:rPr>
              <a:t>(7) </a:t>
            </a:r>
            <a:r>
              <a:rPr lang="zh-CN" altLang="en-US" sz="2400" dirty="0">
                <a:latin typeface="楷体_GB2312" pitchFamily="49" charset="-122"/>
                <a:ea typeface="楷体_GB2312" pitchFamily="49" charset="-122"/>
              </a:rPr>
              <a:t>明确实现界面功能的界面对象。 </a:t>
            </a:r>
            <a:endParaRPr lang="zh-CN" altLang="en-US" sz="2400" dirty="0">
              <a:latin typeface="楷体_GB2312" pitchFamily="49" charset="-122"/>
              <a:ea typeface="楷体_GB2312" pitchFamily="49" charset="-122"/>
            </a:endParaRPr>
          </a:p>
          <a:p>
            <a:pPr marL="627380" eaLnBrk="1" hangingPunct="1">
              <a:buFontTx/>
              <a:buNone/>
            </a:pPr>
            <a:r>
              <a:rPr lang="en-US" altLang="zh-CN" sz="2400" dirty="0">
                <a:latin typeface="楷体_GB2312" pitchFamily="49" charset="-122"/>
                <a:ea typeface="楷体_GB2312" pitchFamily="49" charset="-122"/>
              </a:rPr>
              <a:t>(8) </a:t>
            </a:r>
            <a:r>
              <a:rPr lang="zh-CN" altLang="en-US" sz="2400" dirty="0">
                <a:latin typeface="楷体_GB2312" pitchFamily="49" charset="-122"/>
                <a:ea typeface="楷体_GB2312" pitchFamily="49" charset="-122"/>
              </a:rPr>
              <a:t>开发用户与界面交互的过程表示。 </a:t>
            </a:r>
            <a:endParaRPr lang="zh-CN" altLang="en-US" sz="2400" dirty="0">
              <a:latin typeface="楷体_GB2312" pitchFamily="49" charset="-122"/>
              <a:ea typeface="楷体_GB2312" pitchFamily="49" charset="-122"/>
            </a:endParaRPr>
          </a:p>
          <a:p>
            <a:pPr marL="627380" eaLnBrk="1" hangingPunct="1">
              <a:buFontTx/>
              <a:buNone/>
            </a:pPr>
            <a:r>
              <a:rPr lang="en-US" altLang="zh-CN" sz="2400" dirty="0">
                <a:latin typeface="楷体_GB2312" pitchFamily="49" charset="-122"/>
                <a:ea typeface="楷体_GB2312" pitchFamily="49" charset="-122"/>
              </a:rPr>
              <a:t>(9) </a:t>
            </a:r>
            <a:r>
              <a:rPr lang="zh-CN" altLang="en-US" sz="2400" dirty="0">
                <a:latin typeface="楷体_GB2312" pitchFamily="49" charset="-122"/>
                <a:ea typeface="楷体_GB2312" pitchFamily="49" charset="-122"/>
              </a:rPr>
              <a:t>开发界面的行为表示法。 </a:t>
            </a:r>
            <a:endParaRPr lang="zh-CN" altLang="en-US" sz="2400" dirty="0">
              <a:latin typeface="楷体_GB2312" pitchFamily="49" charset="-122"/>
              <a:ea typeface="楷体_GB2312" pitchFamily="49" charset="-122"/>
            </a:endParaRPr>
          </a:p>
          <a:p>
            <a:pPr marL="627380" eaLnBrk="1" hangingPunct="1">
              <a:buFontTx/>
              <a:buNone/>
            </a:pPr>
            <a:r>
              <a:rPr lang="en-US" altLang="zh-CN" sz="2400" dirty="0">
                <a:latin typeface="楷体_GB2312" pitchFamily="49" charset="-122"/>
                <a:ea typeface="楷体_GB2312" pitchFamily="49" charset="-122"/>
              </a:rPr>
              <a:t>(10) </a:t>
            </a:r>
            <a:r>
              <a:rPr lang="zh-CN" altLang="en-US" sz="2400" dirty="0">
                <a:latin typeface="楷体_GB2312" pitchFamily="49" charset="-122"/>
                <a:ea typeface="楷体_GB2312" pitchFamily="49" charset="-122"/>
              </a:rPr>
              <a:t>描述每种状态的界面布局。 </a:t>
            </a:r>
            <a:endParaRPr lang="zh-CN" altLang="en-US" sz="2400" dirty="0">
              <a:latin typeface="楷体_GB2312" pitchFamily="49" charset="-122"/>
              <a:ea typeface="楷体_GB2312" pitchFamily="49" charset="-122"/>
            </a:endParaRPr>
          </a:p>
          <a:p>
            <a:pPr marL="627380" eaLnBrk="1" hangingPunct="1">
              <a:buFontTx/>
              <a:buNone/>
            </a:pPr>
            <a:r>
              <a:rPr lang="en-US" altLang="zh-CN" sz="2400" dirty="0">
                <a:latin typeface="楷体_GB2312" pitchFamily="49" charset="-122"/>
                <a:ea typeface="楷体_GB2312" pitchFamily="49" charset="-122"/>
              </a:rPr>
              <a:t>(11) </a:t>
            </a:r>
            <a:r>
              <a:rPr lang="zh-CN" altLang="en-US" sz="2400" dirty="0">
                <a:latin typeface="楷体_GB2312" pitchFamily="49" charset="-122"/>
                <a:ea typeface="楷体_GB2312" pitchFamily="49" charset="-122"/>
              </a:rPr>
              <a:t>优化和评审界面设计模型。 </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4.4 </a:t>
            </a:r>
            <a:r>
              <a:rPr lang="zh-CN" altLang="en-US" sz="4400" b="1" kern="0" dirty="0">
                <a:solidFill>
                  <a:schemeClr val="tx2"/>
                </a:solidFill>
                <a:latin typeface="+mj-lt"/>
                <a:ea typeface="+mj-ea"/>
                <a:cs typeface="+mj-cs"/>
              </a:rPr>
              <a:t>人机交互部分的设计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lang="en-US" altLang="zh-CN" sz="3200" b="1" kern="0" dirty="0">
                <a:solidFill>
                  <a:schemeClr val="accent2">
                    <a:lumMod val="20000"/>
                    <a:lumOff val="80000"/>
                  </a:schemeClr>
                </a:solidFill>
                <a:latin typeface="+mj-lt"/>
                <a:ea typeface="+mj-ea"/>
                <a:cs typeface="+mj-cs"/>
              </a:rPr>
              <a:t>Web</a:t>
            </a:r>
            <a:r>
              <a:rPr lang="zh-CN" altLang="en-US" sz="3200" b="1" kern="0" dirty="0">
                <a:solidFill>
                  <a:schemeClr val="accent2">
                    <a:lumMod val="20000"/>
                    <a:lumOff val="80000"/>
                  </a:schemeClr>
                </a:solidFill>
                <a:latin typeface="+mj-lt"/>
                <a:ea typeface="+mj-ea"/>
                <a:cs typeface="+mj-cs"/>
              </a:rPr>
              <a:t>应用系统的界面设计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Tree>
  </p:cSld>
  <p:clrMapOvr>
    <a:masterClrMapping/>
  </p:clrMapOvr>
  <p:transition>
    <p:fade/>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4786346"/>
          </a:xfrm>
        </p:spPr>
        <p:txBody>
          <a:bodyPr/>
          <a:lstStyle/>
          <a:p>
            <a:pPr marL="542925">
              <a:buNone/>
            </a:pPr>
            <a:r>
              <a:rPr lang="en-US" sz="2800" b="1" dirty="0">
                <a:latin typeface="宋体" panose="02010600030101010101" pitchFamily="2" charset="-122"/>
                <a:ea typeface="宋体" panose="02010600030101010101" pitchFamily="2" charset="-122"/>
              </a:rPr>
              <a:t>4.1 </a:t>
            </a:r>
            <a:r>
              <a:rPr lang="zh-CN" altLang="en-US" sz="2800" b="1" dirty="0">
                <a:latin typeface="宋体" panose="02010600030101010101" pitchFamily="2" charset="-122"/>
                <a:ea typeface="宋体" panose="02010600030101010101" pitchFamily="2" charset="-122"/>
              </a:rPr>
              <a:t>软件体系结构与设计模式★</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4.2 </a:t>
            </a:r>
            <a:r>
              <a:rPr lang="zh-CN" altLang="en-US" sz="2800" b="1" dirty="0">
                <a:latin typeface="宋体" panose="02010600030101010101" pitchFamily="2" charset="-122"/>
                <a:ea typeface="宋体" panose="02010600030101010101" pitchFamily="2" charset="-122"/>
              </a:rPr>
              <a:t>面向对象设计过程与准则★</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4.3 </a:t>
            </a:r>
            <a:r>
              <a:rPr lang="zh-CN" altLang="en-US" sz="2800" b="1" dirty="0">
                <a:latin typeface="宋体" panose="02010600030101010101" pitchFamily="2" charset="-122"/>
                <a:ea typeface="宋体" panose="02010600030101010101" pitchFamily="2" charset="-122"/>
              </a:rPr>
              <a:t>体系结构模块及依赖性★</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a:t>
            </a:r>
            <a:r>
              <a:rPr lang="en-US" altLang="zh-CN" sz="2800" b="1" dirty="0">
                <a:latin typeface="宋体" panose="02010600030101010101" pitchFamily="2" charset="-122"/>
                <a:ea typeface="宋体" panose="02010600030101010101" pitchFamily="2" charset="-122"/>
              </a:rPr>
              <a:t>4 </a:t>
            </a:r>
            <a:r>
              <a:rPr lang="zh-CN" altLang="en-US" sz="2800" b="1" dirty="0">
                <a:latin typeface="宋体" panose="02010600030101010101" pitchFamily="2" charset="-122"/>
                <a:ea typeface="宋体" panose="02010600030101010101" pitchFamily="2" charset="-122"/>
              </a:rPr>
              <a:t>系统分解★</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4.5 </a:t>
            </a:r>
            <a:r>
              <a:rPr lang="zh-CN" altLang="en-US" sz="2800" b="1" dirty="0">
                <a:latin typeface="宋体" panose="02010600030101010101" pitchFamily="2" charset="-122"/>
                <a:ea typeface="宋体" panose="02010600030101010101" pitchFamily="2" charset="-122"/>
              </a:rPr>
              <a:t>问题域部分的设计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4.6 </a:t>
            </a:r>
            <a:r>
              <a:rPr lang="zh-CN" altLang="en-US" sz="2800" b="1" dirty="0">
                <a:latin typeface="宋体" panose="02010600030101010101" pitchFamily="2" charset="-122"/>
                <a:ea typeface="宋体" panose="02010600030101010101" pitchFamily="2" charset="-122"/>
              </a:rPr>
              <a:t>人机交互部分的设计</a:t>
            </a:r>
            <a:endParaRPr lang="en-US" altLang="zh-CN" sz="2800" b="1" dirty="0">
              <a:latin typeface="宋体" panose="02010600030101010101" pitchFamily="2" charset="-122"/>
              <a:ea typeface="宋体" panose="02010600030101010101" pitchFamily="2" charset="-122"/>
            </a:endParaRPr>
          </a:p>
          <a:p>
            <a:pPr marL="542925">
              <a:buNone/>
            </a:pPr>
            <a:r>
              <a:rPr lang="en-US" altLang="zh-CN" sz="2800" b="1" dirty="0">
                <a:solidFill>
                  <a:srgbClr val="C00000"/>
                </a:solidFill>
                <a:latin typeface="宋体" panose="02010600030101010101" pitchFamily="2" charset="-122"/>
                <a:ea typeface="宋体" panose="02010600030101010101" pitchFamily="2" charset="-122"/>
              </a:rPr>
              <a:t>4.7 </a:t>
            </a:r>
            <a:r>
              <a:rPr lang="zh-CN" altLang="en-US" sz="2800" b="1" dirty="0">
                <a:solidFill>
                  <a:srgbClr val="C00000"/>
                </a:solidFill>
                <a:latin typeface="宋体" panose="02010600030101010101" pitchFamily="2" charset="-122"/>
                <a:ea typeface="宋体" panose="02010600030101010101" pitchFamily="2" charset="-122"/>
              </a:rPr>
              <a:t>任务管理部分的设计</a:t>
            </a:r>
            <a:endParaRPr lang="zh-CN" altLang="en-US" sz="2800" b="1" dirty="0">
              <a:solidFill>
                <a:srgbClr val="C00000"/>
              </a:solidFill>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4.8 </a:t>
            </a:r>
            <a:r>
              <a:rPr lang="zh-CN" altLang="en-US" sz="2800" b="1" dirty="0">
                <a:latin typeface="宋体" panose="02010600030101010101" pitchFamily="2" charset="-122"/>
                <a:ea typeface="宋体" panose="02010600030101010101" pitchFamily="2" charset="-122"/>
              </a:rPr>
              <a:t>数据管理部分的设计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4.9 </a:t>
            </a:r>
            <a:r>
              <a:rPr lang="zh-CN" altLang="en-US" sz="2800" b="1" dirty="0">
                <a:latin typeface="宋体" panose="02010600030101010101" pitchFamily="2" charset="-122"/>
                <a:ea typeface="宋体" panose="02010600030101010101" pitchFamily="2" charset="-122"/>
              </a:rPr>
              <a:t>对象设计★</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4</a:t>
            </a:r>
            <a:r>
              <a:rPr lang="zh-CN" altLang="en-US" dirty="0">
                <a:solidFill>
                  <a:schemeClr val="bg1"/>
                </a:solidFill>
              </a:rPr>
              <a:t>章  面向对象设计</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62467" name="Rectangle 3"/>
          <p:cNvSpPr>
            <a:spLocks noGrp="1" noChangeArrowheads="1"/>
          </p:cNvSpPr>
          <p:nvPr>
            <p:ph type="body" idx="1"/>
          </p:nvPr>
        </p:nvSpPr>
        <p:spPr>
          <a:xfrm>
            <a:off x="285720" y="1600200"/>
            <a:ext cx="8401080" cy="4525963"/>
          </a:xfrm>
        </p:spPr>
        <p:txBody>
          <a:bodyPr/>
          <a:lstStyle/>
          <a:p>
            <a:pPr eaLnBrk="1" hangingPunct="1"/>
            <a:r>
              <a:rPr lang="zh-CN" altLang="en-US" sz="2800" dirty="0">
                <a:ea typeface="楷体_GB2312" pitchFamily="49" charset="-122"/>
              </a:rPr>
              <a:t>任务管理主要包括</a:t>
            </a:r>
            <a:r>
              <a:rPr lang="zh-CN" altLang="en-US" sz="2800" b="1" dirty="0">
                <a:solidFill>
                  <a:srgbClr val="3366FF"/>
                </a:solidFill>
                <a:ea typeface="楷体_GB2312" pitchFamily="49" charset="-122"/>
              </a:rPr>
              <a:t>任务的选择和调整</a:t>
            </a:r>
            <a:r>
              <a:rPr lang="zh-CN" altLang="en-US" sz="2800" dirty="0">
                <a:ea typeface="楷体_GB2312" pitchFamily="49" charset="-122"/>
              </a:rPr>
              <a:t>。常见任务有：</a:t>
            </a:r>
            <a:endParaRPr lang="en-US" altLang="zh-CN" sz="2800" dirty="0">
              <a:ea typeface="楷体_GB2312" pitchFamily="49" charset="-122"/>
            </a:endParaRPr>
          </a:p>
          <a:p>
            <a:pPr lvl="2"/>
            <a:r>
              <a:rPr lang="zh-CN" altLang="en-US" sz="2200" dirty="0">
                <a:ea typeface="楷体_GB2312" pitchFamily="49" charset="-122"/>
              </a:rPr>
              <a:t>事件驱动型任务</a:t>
            </a:r>
            <a:endParaRPr lang="en-US" altLang="zh-CN" sz="2200" dirty="0">
              <a:ea typeface="楷体_GB2312" pitchFamily="49" charset="-122"/>
            </a:endParaRPr>
          </a:p>
          <a:p>
            <a:pPr lvl="2"/>
            <a:r>
              <a:rPr lang="zh-CN" altLang="en-US" sz="2200" dirty="0">
                <a:ea typeface="楷体_GB2312" pitchFamily="49" charset="-122"/>
              </a:rPr>
              <a:t>时钟驱动型任务</a:t>
            </a:r>
            <a:endParaRPr lang="en-US" altLang="zh-CN" sz="2200" dirty="0">
              <a:ea typeface="楷体_GB2312" pitchFamily="49" charset="-122"/>
            </a:endParaRPr>
          </a:p>
          <a:p>
            <a:pPr lvl="2"/>
            <a:r>
              <a:rPr lang="zh-CN" altLang="en-US" sz="2200" dirty="0">
                <a:ea typeface="楷体_GB2312" pitchFamily="49" charset="-122"/>
              </a:rPr>
              <a:t>优先任务</a:t>
            </a:r>
            <a:endParaRPr lang="en-US" altLang="zh-CN" sz="2200" dirty="0">
              <a:ea typeface="楷体_GB2312" pitchFamily="49" charset="-122"/>
            </a:endParaRPr>
          </a:p>
          <a:p>
            <a:pPr lvl="2"/>
            <a:r>
              <a:rPr lang="zh-CN" altLang="en-US" sz="2200" dirty="0">
                <a:ea typeface="楷体_GB2312" pitchFamily="49" charset="-122"/>
              </a:rPr>
              <a:t>关键任务</a:t>
            </a:r>
            <a:endParaRPr lang="en-US" altLang="zh-CN" sz="2200" dirty="0">
              <a:ea typeface="楷体_GB2312" pitchFamily="49" charset="-122"/>
            </a:endParaRPr>
          </a:p>
          <a:p>
            <a:pPr lvl="2"/>
            <a:r>
              <a:rPr lang="zh-CN" altLang="en-US" sz="2200" dirty="0">
                <a:ea typeface="楷体_GB2312" pitchFamily="49" charset="-122"/>
              </a:rPr>
              <a:t>协调任务</a:t>
            </a:r>
            <a:endParaRPr lang="zh-CN" altLang="en-US" sz="2200" dirty="0">
              <a:ea typeface="楷体_GB2312" pitchFamily="49" charset="-122"/>
            </a:endParaRPr>
          </a:p>
          <a:p>
            <a:pPr eaLnBrk="1" hangingPunct="1">
              <a:spcBef>
                <a:spcPts val="1800"/>
              </a:spcBef>
            </a:pPr>
            <a:r>
              <a:rPr lang="zh-CN" altLang="en-US" sz="2800" dirty="0">
                <a:ea typeface="楷体_GB2312" pitchFamily="49" charset="-122"/>
              </a:rPr>
              <a:t>设计任务管理子系统时，</a:t>
            </a:r>
            <a:r>
              <a:rPr lang="zh-CN" altLang="en-US" sz="2800" dirty="0">
                <a:solidFill>
                  <a:srgbClr val="3366FF"/>
                </a:solidFill>
                <a:ea typeface="楷体_GB2312" pitchFamily="49" charset="-122"/>
              </a:rPr>
              <a:t>需要确定各类任务，并将任务分配给适当的硬件或软件去执行。</a:t>
            </a:r>
            <a:endParaRPr lang="zh-CN" altLang="en-US" sz="2800" dirty="0">
              <a:solidFill>
                <a:srgbClr val="3366FF"/>
              </a:solidFill>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62467" name="Rectangle 3"/>
          <p:cNvSpPr>
            <a:spLocks noGrp="1" noChangeArrowheads="1"/>
          </p:cNvSpPr>
          <p:nvPr>
            <p:ph type="body" idx="1"/>
          </p:nvPr>
        </p:nvSpPr>
        <p:spPr>
          <a:xfrm>
            <a:off x="285720" y="1500174"/>
            <a:ext cx="8401080" cy="4857784"/>
          </a:xfrm>
        </p:spPr>
        <p:txBody>
          <a:bodyPr/>
          <a:lstStyle/>
          <a:p>
            <a:pPr eaLnBrk="1" hangingPunct="1"/>
            <a:r>
              <a:rPr lang="zh-CN" altLang="en-US" sz="2800" dirty="0">
                <a:latin typeface="宋体" panose="02010600030101010101" pitchFamily="2" charset="-122"/>
                <a:ea typeface="宋体" panose="02010600030101010101" pitchFamily="2" charset="-122"/>
              </a:rPr>
              <a:t>任务管理部分的设计主要包括</a:t>
            </a:r>
            <a:r>
              <a:rPr lang="zh-CN" altLang="en-US" sz="2800" b="1" dirty="0">
                <a:solidFill>
                  <a:srgbClr val="3366FF"/>
                </a:solidFill>
                <a:latin typeface="宋体" panose="02010600030101010101" pitchFamily="2" charset="-122"/>
                <a:ea typeface="宋体" panose="02010600030101010101" pitchFamily="2" charset="-122"/>
              </a:rPr>
              <a:t>任务的选择和调整</a:t>
            </a:r>
            <a:r>
              <a:rPr lang="zh-CN" altLang="en-US"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pPr lvl="2"/>
            <a:r>
              <a:rPr lang="zh-CN" altLang="en-US" b="1" dirty="0">
                <a:solidFill>
                  <a:srgbClr val="3366FF"/>
                </a:solidFill>
                <a:latin typeface="宋体" panose="02010600030101010101" pitchFamily="2" charset="-122"/>
                <a:ea typeface="宋体" panose="02010600030101010101" pitchFamily="2" charset="-122"/>
              </a:rPr>
              <a:t>识别</a:t>
            </a:r>
            <a:r>
              <a:rPr lang="zh-CN" altLang="en-US" dirty="0">
                <a:latin typeface="宋体" panose="02010600030101010101" pitchFamily="2" charset="-122"/>
                <a:ea typeface="宋体" panose="02010600030101010101" pitchFamily="2" charset="-122"/>
              </a:rPr>
              <a:t>事件驱动型任务</a:t>
            </a:r>
            <a:r>
              <a:rPr lang="zh-CN" altLang="en-US" sz="1800" dirty="0">
                <a:solidFill>
                  <a:srgbClr val="C00000"/>
                </a:solidFill>
                <a:latin typeface="宋体" panose="02010600030101010101" pitchFamily="2" charset="-122"/>
                <a:ea typeface="宋体" panose="02010600030101010101" pitchFamily="2" charset="-122"/>
              </a:rPr>
              <a:t>（设计事件触发针对一些数据的到达发出信号）</a:t>
            </a:r>
            <a:endParaRPr lang="en-US" altLang="zh-CN" sz="1800" dirty="0">
              <a:solidFill>
                <a:srgbClr val="C00000"/>
              </a:solidFill>
              <a:latin typeface="宋体" panose="02010600030101010101" pitchFamily="2" charset="-122"/>
              <a:ea typeface="宋体" panose="02010600030101010101" pitchFamily="2" charset="-122"/>
            </a:endParaRPr>
          </a:p>
          <a:p>
            <a:pPr lvl="2"/>
            <a:r>
              <a:rPr lang="zh-CN" altLang="en-US" b="1" dirty="0">
                <a:solidFill>
                  <a:srgbClr val="3366FF"/>
                </a:solidFill>
                <a:latin typeface="宋体" panose="02010600030101010101" pitchFamily="2" charset="-122"/>
                <a:ea typeface="宋体" panose="02010600030101010101" pitchFamily="2" charset="-122"/>
              </a:rPr>
              <a:t>识别</a:t>
            </a:r>
            <a:r>
              <a:rPr lang="zh-CN" altLang="en-US" dirty="0">
                <a:latin typeface="宋体" panose="02010600030101010101" pitchFamily="2" charset="-122"/>
                <a:ea typeface="宋体" panose="02010600030101010101" pitchFamily="2" charset="-122"/>
              </a:rPr>
              <a:t>时钟驱动型任务</a:t>
            </a:r>
            <a:r>
              <a:rPr lang="zh-CN" altLang="en-US" sz="1800" dirty="0">
                <a:solidFill>
                  <a:srgbClr val="C00000"/>
                </a:solidFill>
                <a:latin typeface="宋体" panose="02010600030101010101" pitchFamily="2" charset="-122"/>
                <a:ea typeface="宋体" panose="02010600030101010101" pitchFamily="2" charset="-122"/>
              </a:rPr>
              <a:t>（找出以固定时间间隔激发事件）</a:t>
            </a:r>
            <a:endParaRPr lang="en-US" altLang="zh-CN" sz="1800" dirty="0">
              <a:solidFill>
                <a:srgbClr val="C00000"/>
              </a:solidFill>
              <a:latin typeface="宋体" panose="02010600030101010101" pitchFamily="2" charset="-122"/>
              <a:ea typeface="宋体" panose="02010600030101010101" pitchFamily="2" charset="-122"/>
            </a:endParaRPr>
          </a:p>
          <a:p>
            <a:pPr lvl="2"/>
            <a:r>
              <a:rPr lang="zh-CN" altLang="en-US" b="1" dirty="0">
                <a:solidFill>
                  <a:srgbClr val="3366FF"/>
                </a:solidFill>
                <a:latin typeface="宋体" panose="02010600030101010101" pitchFamily="2" charset="-122"/>
                <a:ea typeface="宋体" panose="02010600030101010101" pitchFamily="2" charset="-122"/>
              </a:rPr>
              <a:t>识别</a:t>
            </a:r>
            <a:r>
              <a:rPr lang="zh-CN" altLang="en-US" dirty="0">
                <a:latin typeface="宋体" panose="02010600030101010101" pitchFamily="2" charset="-122"/>
                <a:ea typeface="宋体" panose="02010600030101010101" pitchFamily="2" charset="-122"/>
              </a:rPr>
              <a:t>优先任务</a:t>
            </a:r>
            <a:r>
              <a:rPr lang="zh-CN" altLang="en-US" sz="1800" dirty="0">
                <a:solidFill>
                  <a:srgbClr val="C00000"/>
                </a:solidFill>
                <a:latin typeface="宋体" panose="02010600030101010101" pitchFamily="2" charset="-122"/>
                <a:ea typeface="宋体" panose="02010600030101010101" pitchFamily="2" charset="-122"/>
              </a:rPr>
              <a:t>（识别并分离高或低优先级的任务）</a:t>
            </a:r>
            <a:endParaRPr lang="en-US" altLang="zh-CN" sz="1800" dirty="0">
              <a:solidFill>
                <a:srgbClr val="C00000"/>
              </a:solidFill>
              <a:latin typeface="宋体" panose="02010600030101010101" pitchFamily="2" charset="-122"/>
              <a:ea typeface="宋体" panose="02010600030101010101" pitchFamily="2" charset="-122"/>
            </a:endParaRPr>
          </a:p>
          <a:p>
            <a:pPr lvl="2"/>
            <a:r>
              <a:rPr lang="zh-CN" altLang="en-US" b="1" dirty="0">
                <a:solidFill>
                  <a:srgbClr val="3366FF"/>
                </a:solidFill>
                <a:latin typeface="宋体" panose="02010600030101010101" pitchFamily="2" charset="-122"/>
                <a:ea typeface="宋体" panose="02010600030101010101" pitchFamily="2" charset="-122"/>
              </a:rPr>
              <a:t>识别</a:t>
            </a:r>
            <a:r>
              <a:rPr lang="zh-CN" altLang="en-US" dirty="0">
                <a:latin typeface="宋体" panose="02010600030101010101" pitchFamily="2" charset="-122"/>
                <a:ea typeface="宋体" panose="02010600030101010101" pitchFamily="2" charset="-122"/>
              </a:rPr>
              <a:t>关键任务</a:t>
            </a:r>
            <a:r>
              <a:rPr lang="zh-CN" altLang="en-US" sz="1800" dirty="0">
                <a:solidFill>
                  <a:srgbClr val="C00000"/>
                </a:solidFill>
                <a:latin typeface="宋体" panose="02010600030101010101" pitchFamily="2" charset="-122"/>
                <a:ea typeface="宋体" panose="02010600030101010101" pitchFamily="2" charset="-122"/>
              </a:rPr>
              <a:t>（关键任务对系统的成功或失败起关键作用）</a:t>
            </a:r>
            <a:endParaRPr lang="en-US" altLang="zh-CN" sz="1800" dirty="0">
              <a:solidFill>
                <a:srgbClr val="C00000"/>
              </a:solidFill>
              <a:latin typeface="宋体" panose="02010600030101010101" pitchFamily="2" charset="-122"/>
              <a:ea typeface="宋体" panose="02010600030101010101" pitchFamily="2" charset="-122"/>
            </a:endParaRPr>
          </a:p>
          <a:p>
            <a:pPr lvl="2"/>
            <a:r>
              <a:rPr lang="zh-CN" altLang="en-US" b="1" dirty="0">
                <a:solidFill>
                  <a:srgbClr val="3366FF"/>
                </a:solidFill>
                <a:latin typeface="宋体" panose="02010600030101010101" pitchFamily="2" charset="-122"/>
                <a:ea typeface="宋体" panose="02010600030101010101" pitchFamily="2" charset="-122"/>
              </a:rPr>
              <a:t>识别</a:t>
            </a:r>
            <a:r>
              <a:rPr lang="zh-CN" altLang="en-US" dirty="0">
                <a:latin typeface="宋体" panose="02010600030101010101" pitchFamily="2" charset="-122"/>
                <a:ea typeface="宋体" panose="02010600030101010101" pitchFamily="2" charset="-122"/>
              </a:rPr>
              <a:t>协调任务</a:t>
            </a:r>
            <a:r>
              <a:rPr lang="zh-CN" altLang="en-US" sz="1800" dirty="0">
                <a:solidFill>
                  <a:srgbClr val="C00000"/>
                </a:solidFill>
                <a:latin typeface="宋体" panose="02010600030101010101" pitchFamily="2" charset="-122"/>
                <a:ea typeface="宋体" panose="02010600030101010101" pitchFamily="2" charset="-122"/>
              </a:rPr>
              <a:t>（多于</a:t>
            </a:r>
            <a:r>
              <a:rPr lang="en-US" altLang="zh-CN" sz="1800" dirty="0">
                <a:solidFill>
                  <a:srgbClr val="C00000"/>
                </a:solidFill>
                <a:latin typeface="宋体" panose="02010600030101010101" pitchFamily="2" charset="-122"/>
                <a:ea typeface="宋体" panose="02010600030101010101" pitchFamily="2" charset="-122"/>
              </a:rPr>
              <a:t>3</a:t>
            </a:r>
            <a:r>
              <a:rPr lang="zh-CN" altLang="en-US" sz="1800" dirty="0">
                <a:solidFill>
                  <a:srgbClr val="C00000"/>
                </a:solidFill>
                <a:latin typeface="宋体" panose="02010600030101010101" pitchFamily="2" charset="-122"/>
                <a:ea typeface="宋体" panose="02010600030101010101" pitchFamily="2" charset="-122"/>
              </a:rPr>
              <a:t>个任务时，将不同任务之间的协调控制封装 </a:t>
            </a:r>
            <a:endParaRPr lang="en-US" altLang="zh-CN" sz="1800" dirty="0">
              <a:solidFill>
                <a:srgbClr val="C00000"/>
              </a:solidFill>
              <a:latin typeface="宋体" panose="02010600030101010101" pitchFamily="2" charset="-122"/>
              <a:ea typeface="宋体" panose="02010600030101010101" pitchFamily="2" charset="-122"/>
            </a:endParaRPr>
          </a:p>
          <a:p>
            <a:pPr lvl="2">
              <a:buNone/>
            </a:pPr>
            <a:r>
              <a:rPr lang="en-US" altLang="zh-CN" sz="1800" dirty="0">
                <a:solidFill>
                  <a:srgbClr val="C00000"/>
                </a:solidFill>
                <a:latin typeface="宋体" panose="02010600030101010101" pitchFamily="2" charset="-122"/>
                <a:ea typeface="宋体" panose="02010600030101010101" pitchFamily="2" charset="-122"/>
              </a:rPr>
              <a:t>                    </a:t>
            </a:r>
            <a:r>
              <a:rPr lang="zh-CN" altLang="en-US" sz="1800" dirty="0">
                <a:solidFill>
                  <a:srgbClr val="C00000"/>
                </a:solidFill>
                <a:latin typeface="宋体" panose="02010600030101010101" pitchFamily="2" charset="-122"/>
                <a:ea typeface="宋体" panose="02010600030101010101" pitchFamily="2" charset="-122"/>
              </a:rPr>
              <a:t>在协调任务中）</a:t>
            </a:r>
            <a:endParaRPr lang="en-US" altLang="zh-CN" sz="1800" dirty="0">
              <a:solidFill>
                <a:srgbClr val="C00000"/>
              </a:solidFill>
              <a:latin typeface="宋体" panose="02010600030101010101" pitchFamily="2" charset="-122"/>
              <a:ea typeface="宋体" panose="02010600030101010101" pitchFamily="2" charset="-122"/>
            </a:endParaRPr>
          </a:p>
          <a:p>
            <a:pPr lvl="2"/>
            <a:r>
              <a:rPr lang="zh-CN" altLang="en-US" b="1" dirty="0">
                <a:solidFill>
                  <a:srgbClr val="00B050"/>
                </a:solidFill>
                <a:latin typeface="宋体" panose="02010600030101010101" pitchFamily="2" charset="-122"/>
                <a:ea typeface="宋体" panose="02010600030101010101" pitchFamily="2" charset="-122"/>
              </a:rPr>
              <a:t>审查</a:t>
            </a:r>
            <a:r>
              <a:rPr lang="zh-CN" altLang="en-US" dirty="0">
                <a:latin typeface="宋体" panose="02010600030101010101" pitchFamily="2" charset="-122"/>
                <a:ea typeface="宋体" panose="02010600030101010101" pitchFamily="2" charset="-122"/>
              </a:rPr>
              <a:t>每个任务</a:t>
            </a:r>
            <a:r>
              <a:rPr lang="zh-CN" altLang="en-US" sz="1800" dirty="0">
                <a:latin typeface="宋体" panose="02010600030101010101" pitchFamily="2" charset="-122"/>
                <a:ea typeface="宋体" panose="02010600030101010101" pitchFamily="2" charset="-122"/>
              </a:rPr>
              <a:t>（</a:t>
            </a:r>
            <a:r>
              <a:rPr lang="zh-CN" altLang="en-US" sz="1800" dirty="0">
                <a:solidFill>
                  <a:srgbClr val="C00000"/>
                </a:solidFill>
                <a:latin typeface="宋体" panose="02010600030101010101" pitchFamily="2" charset="-122"/>
                <a:ea typeface="宋体" panose="02010600030101010101" pitchFamily="2" charset="-122"/>
              </a:rPr>
              <a:t>尽量减少任务数、确保能满足一个或多个选择任</a:t>
            </a:r>
            <a:endParaRPr lang="en-US" altLang="zh-CN" sz="1800" dirty="0">
              <a:solidFill>
                <a:srgbClr val="C00000"/>
              </a:solidFill>
              <a:latin typeface="宋体" panose="02010600030101010101" pitchFamily="2" charset="-122"/>
              <a:ea typeface="宋体" panose="02010600030101010101" pitchFamily="2" charset="-122"/>
            </a:endParaRPr>
          </a:p>
          <a:p>
            <a:pPr lvl="2">
              <a:buNone/>
            </a:pPr>
            <a:r>
              <a:rPr lang="en-US" altLang="zh-CN" sz="1800" dirty="0">
                <a:solidFill>
                  <a:srgbClr val="C00000"/>
                </a:solidFill>
                <a:latin typeface="宋体" panose="02010600030101010101" pitchFamily="2" charset="-122"/>
                <a:ea typeface="宋体" panose="02010600030101010101" pitchFamily="2" charset="-122"/>
              </a:rPr>
              <a:t>                    </a:t>
            </a:r>
            <a:r>
              <a:rPr lang="zh-CN" altLang="en-US" sz="1800" dirty="0">
                <a:solidFill>
                  <a:srgbClr val="C00000"/>
                </a:solidFill>
                <a:latin typeface="宋体" panose="02010600030101010101" pitchFamily="2" charset="-122"/>
                <a:ea typeface="宋体" panose="02010600030101010101" pitchFamily="2" charset="-122"/>
              </a:rPr>
              <a:t>务的工程标准）</a:t>
            </a:r>
            <a:endParaRPr lang="en-US" altLang="zh-CN" sz="1800" dirty="0">
              <a:solidFill>
                <a:srgbClr val="C00000"/>
              </a:solidFill>
              <a:latin typeface="宋体" panose="02010600030101010101" pitchFamily="2" charset="-122"/>
              <a:ea typeface="宋体" panose="02010600030101010101" pitchFamily="2" charset="-122"/>
            </a:endParaRPr>
          </a:p>
          <a:p>
            <a:pPr lvl="2"/>
            <a:r>
              <a:rPr lang="zh-CN" altLang="en-US" b="1" dirty="0">
                <a:solidFill>
                  <a:srgbClr val="FFC000"/>
                </a:solidFill>
                <a:latin typeface="宋体" panose="02010600030101010101" pitchFamily="2" charset="-122"/>
                <a:ea typeface="宋体" panose="02010600030101010101" pitchFamily="2" charset="-122"/>
              </a:rPr>
              <a:t>定义</a:t>
            </a:r>
            <a:r>
              <a:rPr lang="zh-CN" altLang="en-US" dirty="0">
                <a:latin typeface="宋体" panose="02010600030101010101" pitchFamily="2" charset="-122"/>
                <a:ea typeface="宋体" panose="02010600030101010101" pitchFamily="2" charset="-122"/>
              </a:rPr>
              <a:t>每个任务</a:t>
            </a:r>
            <a:r>
              <a:rPr lang="zh-CN" altLang="en-US" sz="1800" dirty="0">
                <a:solidFill>
                  <a:srgbClr val="C00000"/>
                </a:solidFill>
                <a:latin typeface="宋体" panose="02010600030101010101" pitchFamily="2" charset="-122"/>
                <a:ea typeface="宋体" panose="02010600030101010101" pitchFamily="2" charset="-122"/>
              </a:rPr>
              <a:t>（确定资源需求，定义任务名、每个任务如何工作、</a:t>
            </a:r>
            <a:endParaRPr lang="en-US" altLang="zh-CN" sz="1800" dirty="0">
              <a:solidFill>
                <a:srgbClr val="C00000"/>
              </a:solidFill>
              <a:latin typeface="宋体" panose="02010600030101010101" pitchFamily="2" charset="-122"/>
              <a:ea typeface="宋体" panose="02010600030101010101" pitchFamily="2" charset="-122"/>
            </a:endParaRPr>
          </a:p>
          <a:p>
            <a:pPr lvl="2">
              <a:buNone/>
            </a:pPr>
            <a:r>
              <a:rPr lang="en-US" altLang="zh-CN" sz="1800" dirty="0">
                <a:solidFill>
                  <a:srgbClr val="C00000"/>
                </a:solidFill>
                <a:latin typeface="宋体" panose="02010600030101010101" pitchFamily="2" charset="-122"/>
                <a:ea typeface="宋体" panose="02010600030101010101" pitchFamily="2" charset="-122"/>
              </a:rPr>
              <a:t>                    </a:t>
            </a:r>
            <a:r>
              <a:rPr lang="zh-CN" altLang="en-US" sz="1800" dirty="0">
                <a:solidFill>
                  <a:srgbClr val="C00000"/>
                </a:solidFill>
                <a:latin typeface="宋体" panose="02010600030101010101" pitchFamily="2" charset="-122"/>
                <a:ea typeface="宋体" panose="02010600030101010101" pitchFamily="2" charset="-122"/>
              </a:rPr>
              <a:t>每个任务如何通信）</a:t>
            </a:r>
            <a:endParaRPr lang="zh-CN" altLang="en-US" sz="1800" dirty="0">
              <a:solidFill>
                <a:srgbClr val="C0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dirty="0"/>
          </a:p>
        </p:txBody>
      </p:sp>
      <p:cxnSp>
        <p:nvCxnSpPr>
          <p:cNvPr id="6" name="直接连接符 5"/>
          <p:cNvCxnSpPr/>
          <p:nvPr/>
        </p:nvCxnSpPr>
        <p:spPr>
          <a:xfrm>
            <a:off x="1214414" y="4820359"/>
            <a:ext cx="721523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214414" y="5605989"/>
            <a:ext cx="721523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矩形 7"/>
          <p:cNvSpPr>
            <a:spLocks noChangeArrowheads="1"/>
          </p:cNvSpPr>
          <p:nvPr/>
        </p:nvSpPr>
        <p:spPr bwMode="auto">
          <a:xfrm>
            <a:off x="428596" y="1571612"/>
            <a:ext cx="4153701" cy="523220"/>
          </a:xfrm>
          <a:prstGeom prst="rect">
            <a:avLst/>
          </a:prstGeom>
          <a:noFill/>
          <a:ln w="9525">
            <a:noFill/>
            <a:miter lim="800000"/>
          </a:ln>
        </p:spPr>
        <p:txBody>
          <a:bodyPr wrap="none">
            <a:spAutoFit/>
          </a:bodyPr>
          <a:lstStyle/>
          <a:p>
            <a:pPr eaLnBrk="1" hangingPunct="1"/>
            <a:r>
              <a:rPr lang="zh-CN" altLang="zh-CN" sz="2800" b="1" dirty="0">
                <a:solidFill>
                  <a:srgbClr val="C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b="1" dirty="0">
                <a:solidFill>
                  <a:srgbClr val="C00000"/>
                </a:solidFill>
                <a:latin typeface="宋体" panose="02010600030101010101" pitchFamily="2" charset="-122"/>
                <a:ea typeface="宋体" panose="02010600030101010101" pitchFamily="2" charset="-122"/>
                <a:cs typeface="Times New Roman" panose="02020603050405020304" pitchFamily="18" charset="0"/>
              </a:rPr>
              <a:t>1</a:t>
            </a:r>
            <a:r>
              <a:rPr lang="zh-CN" altLang="zh-CN" sz="2800" b="1" dirty="0">
                <a:solidFill>
                  <a:srgbClr val="C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b="1" dirty="0">
                <a:solidFill>
                  <a:srgbClr val="C00000"/>
                </a:solidFill>
                <a:latin typeface="宋体" panose="02010600030101010101" pitchFamily="2" charset="-122"/>
                <a:ea typeface="宋体" panose="02010600030101010101" pitchFamily="2" charset="-122"/>
                <a:cs typeface="Times New Roman" panose="02020603050405020304" pitchFamily="18" charset="0"/>
              </a:rPr>
              <a:t>识别</a:t>
            </a:r>
            <a:r>
              <a:rPr lang="zh-CN" altLang="zh-CN" sz="2800" b="1" dirty="0">
                <a:solidFill>
                  <a:srgbClr val="C00000"/>
                </a:solidFill>
                <a:latin typeface="宋体" panose="02010600030101010101" pitchFamily="2" charset="-122"/>
                <a:ea typeface="宋体" panose="02010600030101010101" pitchFamily="2" charset="-122"/>
                <a:cs typeface="Times New Roman" panose="02020603050405020304" pitchFamily="18" charset="0"/>
              </a:rPr>
              <a:t>事件驱动任务</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6" name="矩形 5"/>
          <p:cNvSpPr/>
          <p:nvPr/>
        </p:nvSpPr>
        <p:spPr>
          <a:xfrm>
            <a:off x="939800" y="2285992"/>
            <a:ext cx="5602288" cy="461962"/>
          </a:xfrm>
          <a:prstGeom prst="rect">
            <a:avLst/>
          </a:prstGeom>
          <a:solidFill>
            <a:schemeClr val="accent1">
              <a:alpha val="27000"/>
            </a:schemeClr>
          </a:solidFill>
          <a:ln>
            <a:solidFill>
              <a:schemeClr val="accent2">
                <a:lumMod val="60000"/>
                <a:lumOff val="40000"/>
              </a:schemeClr>
            </a:solidFill>
          </a:ln>
        </p:spPr>
        <p:txBody>
          <a:bodyPr>
            <a:spAutoFit/>
          </a:bodyPr>
          <a:lstStyle/>
          <a:p>
            <a:pPr eaLnBrk="1" hangingPunct="1">
              <a:defRPr/>
            </a:pPr>
            <a:r>
              <a:rPr lang="zh-CN" altLang="zh-CN" sz="2400" b="1" dirty="0">
                <a:solidFill>
                  <a:srgbClr val="3366FF"/>
                </a:solidFill>
                <a:latin typeface="Calibri" panose="020F0502020204030204" charset="0"/>
                <a:ea typeface="宋体" panose="02010600030101010101" pitchFamily="2" charset="-122"/>
                <a:cs typeface="Times New Roman" panose="02020603050405020304" pitchFamily="18" charset="0"/>
              </a:rPr>
              <a:t>事件驱动任务可能主要完成通信工作</a:t>
            </a:r>
            <a:endParaRPr lang="zh-CN" altLang="en-US" sz="2400" b="1" dirty="0">
              <a:solidFill>
                <a:srgbClr val="3366FF"/>
              </a:solidFill>
              <a:ea typeface="宋体" panose="02010600030101010101" pitchFamily="2" charset="-122"/>
            </a:endParaRPr>
          </a:p>
        </p:txBody>
      </p:sp>
      <p:sp>
        <p:nvSpPr>
          <p:cNvPr id="7" name="矩形 6"/>
          <p:cNvSpPr/>
          <p:nvPr/>
        </p:nvSpPr>
        <p:spPr>
          <a:xfrm>
            <a:off x="939800" y="2981325"/>
            <a:ext cx="7213600" cy="2769989"/>
          </a:xfrm>
          <a:prstGeom prst="rect">
            <a:avLst/>
          </a:prstGeom>
        </p:spPr>
        <p:txBody>
          <a:bodyPr>
            <a:spAutoFit/>
          </a:bodyPr>
          <a:lstStyle/>
          <a:p>
            <a:pPr eaLnBrk="1" hangingPunct="1">
              <a:spcBef>
                <a:spcPts val="600"/>
              </a:spcBef>
              <a:spcAft>
                <a:spcPts val="600"/>
              </a:spcAft>
              <a:defRPr/>
            </a:pPr>
            <a:r>
              <a:rPr lang="zh-CN" altLang="zh-CN" sz="2400" dirty="0">
                <a:latin typeface="Calibri" panose="020F0502020204030204" charset="0"/>
                <a:ea typeface="宋体" panose="02010600030101010101" pitchFamily="2" charset="-122"/>
                <a:cs typeface="Times New Roman" panose="02020603050405020304" pitchFamily="18" charset="0"/>
              </a:rPr>
              <a:t>工作过程如下：</a:t>
            </a:r>
            <a:endParaRPr lang="en-US" altLang="zh-CN" sz="2400" dirty="0">
              <a:latin typeface="Calibri" panose="020F0502020204030204" charset="0"/>
              <a:ea typeface="宋体" panose="02010600030101010101" pitchFamily="2" charset="-122"/>
              <a:cs typeface="Times New Roman" panose="02020603050405020304" pitchFamily="18" charset="0"/>
            </a:endParaRPr>
          </a:p>
          <a:p>
            <a:pPr marL="342900" indent="-342900" eaLnBrk="1" hangingPunct="1">
              <a:spcBef>
                <a:spcPts val="600"/>
              </a:spcBef>
              <a:spcAft>
                <a:spcPts val="600"/>
              </a:spcAft>
              <a:buFont typeface="Arial" panose="020B0604020202020204" pitchFamily="34" charset="0"/>
              <a:buChar char="•"/>
              <a:defRPr/>
            </a:pPr>
            <a:r>
              <a:rPr lang="zh-CN" altLang="zh-CN" sz="2400" dirty="0">
                <a:latin typeface="Calibri" panose="020F0502020204030204" charset="0"/>
                <a:ea typeface="宋体" panose="02010600030101010101" pitchFamily="2" charset="-122"/>
                <a:cs typeface="Times New Roman" panose="02020603050405020304" pitchFamily="18" charset="0"/>
              </a:rPr>
              <a:t>任务处于睡眠状态</a:t>
            </a:r>
            <a:r>
              <a:rPr lang="en-US" altLang="zh-CN" sz="2400" dirty="0">
                <a:latin typeface="Calibri" panose="020F0502020204030204" charset="0"/>
                <a:ea typeface="宋体" panose="02010600030101010101" pitchFamily="2" charset="-122"/>
                <a:cs typeface="Times New Roman" panose="02020603050405020304" pitchFamily="18" charset="0"/>
              </a:rPr>
              <a:t>(</a:t>
            </a:r>
            <a:r>
              <a:rPr lang="zh-CN" altLang="zh-CN" sz="2400" dirty="0">
                <a:latin typeface="Calibri" panose="020F0502020204030204" charset="0"/>
                <a:ea typeface="宋体" panose="02010600030101010101" pitchFamily="2" charset="-122"/>
                <a:cs typeface="Times New Roman" panose="02020603050405020304" pitchFamily="18" charset="0"/>
              </a:rPr>
              <a:t>不消耗处理器时间</a:t>
            </a:r>
            <a:r>
              <a:rPr lang="en-US" altLang="zh-CN" sz="2400" dirty="0">
                <a:latin typeface="Calibri" panose="020F0502020204030204" charset="0"/>
                <a:ea typeface="宋体" panose="02010600030101010101" pitchFamily="2" charset="-122"/>
                <a:cs typeface="Times New Roman" panose="02020603050405020304" pitchFamily="18" charset="0"/>
              </a:rPr>
              <a:t>)</a:t>
            </a:r>
            <a:r>
              <a:rPr lang="zh-CN" altLang="zh-CN" sz="2400" dirty="0">
                <a:latin typeface="Calibri" panose="020F0502020204030204" charset="0"/>
                <a:ea typeface="宋体" panose="02010600030101010101" pitchFamily="2" charset="-122"/>
                <a:cs typeface="Times New Roman" panose="02020603050405020304" pitchFamily="18" charset="0"/>
              </a:rPr>
              <a:t>，等待来自数据线或其他数据源的中断；</a:t>
            </a:r>
            <a:endParaRPr lang="en-US" altLang="zh-CN" sz="2400" dirty="0">
              <a:latin typeface="Calibri" panose="020F0502020204030204" charset="0"/>
              <a:ea typeface="宋体" panose="02010600030101010101" pitchFamily="2" charset="-122"/>
              <a:cs typeface="Times New Roman" panose="02020603050405020304" pitchFamily="18" charset="0"/>
            </a:endParaRPr>
          </a:p>
          <a:p>
            <a:pPr marL="342900" indent="-342900" eaLnBrk="1" hangingPunct="1">
              <a:spcBef>
                <a:spcPts val="600"/>
              </a:spcBef>
              <a:spcAft>
                <a:spcPts val="600"/>
              </a:spcAft>
              <a:buFont typeface="Arial" panose="020B0604020202020204" pitchFamily="34" charset="0"/>
              <a:buChar char="•"/>
              <a:defRPr/>
            </a:pPr>
            <a:r>
              <a:rPr lang="zh-CN" altLang="zh-CN" sz="2400" dirty="0">
                <a:latin typeface="Calibri" panose="020F0502020204030204" charset="0"/>
                <a:ea typeface="宋体" panose="02010600030101010101" pitchFamily="2" charset="-122"/>
                <a:cs typeface="Times New Roman" panose="02020603050405020304" pitchFamily="18" charset="0"/>
              </a:rPr>
              <a:t>接收到中断唤醒该任务，接收数据并放入内存缓冲区或其他目的地，通知需要知道这件事的对象</a:t>
            </a:r>
            <a:r>
              <a:rPr lang="zh-CN" altLang="en-US" sz="2400" dirty="0">
                <a:latin typeface="Calibri" panose="020F0502020204030204" charset="0"/>
                <a:ea typeface="宋体" panose="02010600030101010101" pitchFamily="2" charset="-122"/>
                <a:cs typeface="Times New Roman" panose="02020603050405020304" pitchFamily="18" charset="0"/>
              </a:rPr>
              <a:t>；</a:t>
            </a:r>
            <a:endParaRPr lang="en-US" altLang="zh-CN" sz="2400" dirty="0">
              <a:latin typeface="Calibri" panose="020F0502020204030204" charset="0"/>
              <a:ea typeface="宋体" panose="02010600030101010101" pitchFamily="2" charset="-122"/>
              <a:cs typeface="Times New Roman" panose="02020603050405020304" pitchFamily="18" charset="0"/>
            </a:endParaRPr>
          </a:p>
          <a:p>
            <a:pPr marL="342900" indent="-342900" eaLnBrk="1" hangingPunct="1">
              <a:spcBef>
                <a:spcPts val="600"/>
              </a:spcBef>
              <a:spcAft>
                <a:spcPts val="600"/>
              </a:spcAft>
              <a:buFont typeface="Arial" panose="020B0604020202020204" pitchFamily="34" charset="0"/>
              <a:buChar char="•"/>
              <a:defRPr/>
            </a:pPr>
            <a:r>
              <a:rPr lang="zh-CN" altLang="zh-CN" sz="2400" dirty="0">
                <a:latin typeface="Calibri" panose="020F0502020204030204" charset="0"/>
                <a:ea typeface="宋体" panose="02010600030101010101" pitchFamily="2" charset="-122"/>
                <a:cs typeface="Times New Roman" panose="02020603050405020304" pitchFamily="18" charset="0"/>
              </a:rPr>
              <a:t>该任务又回到睡眠状态。</a:t>
            </a:r>
            <a:endParaRPr lang="zh-CN" altLang="en-US" sz="2400" dirty="0">
              <a:ea typeface="宋体" panose="02010600030101010101" pitchFamily="2" charset="-122"/>
            </a:endParaRPr>
          </a:p>
        </p:txBody>
      </p:sp>
    </p:spTree>
  </p:cSld>
  <p:clrMapOvr>
    <a:masterClrMapping/>
  </p:clrMapOvr>
  <p:transition>
    <p:fade/>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矩形 7"/>
          <p:cNvSpPr/>
          <p:nvPr/>
        </p:nvSpPr>
        <p:spPr>
          <a:xfrm>
            <a:off x="357158" y="1500174"/>
            <a:ext cx="4153701" cy="523220"/>
          </a:xfrm>
          <a:prstGeom prst="rect">
            <a:avLst/>
          </a:prstGeom>
        </p:spPr>
        <p:txBody>
          <a:bodyPr wrap="none">
            <a:spAutoFit/>
          </a:bodyPr>
          <a:lstStyle/>
          <a:p>
            <a:pPr algn="just" eaLnBrk="1" hangingPunct="1">
              <a:spcAft>
                <a:spcPts val="0"/>
              </a:spcAft>
              <a:defRPr/>
            </a:pPr>
            <a:r>
              <a:rPr lang="zh-CN"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2</a:t>
            </a:r>
            <a:r>
              <a:rPr lang="zh-CN"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识别</a:t>
            </a:r>
            <a:r>
              <a:rPr lang="zh-CN"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时钟驱动任务</a:t>
            </a:r>
            <a:endParaRPr lang="zh-CN"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9" name="矩形 8"/>
          <p:cNvSpPr/>
          <p:nvPr/>
        </p:nvSpPr>
        <p:spPr>
          <a:xfrm>
            <a:off x="1071538" y="2071678"/>
            <a:ext cx="6656387" cy="461962"/>
          </a:xfrm>
          <a:prstGeom prst="rect">
            <a:avLst/>
          </a:prstGeom>
          <a:solidFill>
            <a:schemeClr val="accent1">
              <a:alpha val="27000"/>
            </a:schemeClr>
          </a:solidFill>
          <a:ln>
            <a:solidFill>
              <a:schemeClr val="accent2">
                <a:lumMod val="60000"/>
                <a:lumOff val="40000"/>
              </a:schemeClr>
            </a:solidFill>
          </a:ln>
        </p:spPr>
        <p:txBody>
          <a:bodyPr>
            <a:spAutoFit/>
          </a:bodyPr>
          <a:lstStyle/>
          <a:p>
            <a:pPr>
              <a:defRPr/>
            </a:pPr>
            <a:r>
              <a:rPr lang="zh-CN" altLang="zh-CN" sz="2400" b="1" dirty="0">
                <a:solidFill>
                  <a:srgbClr val="3366FF"/>
                </a:solidFill>
                <a:latin typeface="Calibri" panose="020F0502020204030204" charset="0"/>
                <a:ea typeface="宋体" panose="02010600030101010101" pitchFamily="2" charset="-122"/>
                <a:cs typeface="Times New Roman" panose="02020603050405020304" pitchFamily="18" charset="0"/>
              </a:rPr>
              <a:t>任务每隔一定时间间隔就被触发以执行某些处理</a:t>
            </a:r>
            <a:endParaRPr lang="zh-CN" altLang="en-US" sz="2400" b="1" dirty="0">
              <a:solidFill>
                <a:srgbClr val="3366FF"/>
              </a:solidFill>
              <a:latin typeface="Calibri" panose="020F0502020204030204" charset="0"/>
              <a:ea typeface="宋体" panose="02010600030101010101" pitchFamily="2" charset="-122"/>
              <a:cs typeface="Times New Roman" panose="02020603050405020304" pitchFamily="18" charset="0"/>
            </a:endParaRPr>
          </a:p>
        </p:txBody>
      </p:sp>
      <p:sp>
        <p:nvSpPr>
          <p:cNvPr id="10" name="矩形 9"/>
          <p:cNvSpPr/>
          <p:nvPr/>
        </p:nvSpPr>
        <p:spPr>
          <a:xfrm>
            <a:off x="857224" y="3643314"/>
            <a:ext cx="7213600" cy="2677656"/>
          </a:xfrm>
          <a:prstGeom prst="rect">
            <a:avLst/>
          </a:prstGeom>
        </p:spPr>
        <p:txBody>
          <a:bodyPr>
            <a:spAutoFit/>
          </a:bodyPr>
          <a:lstStyle/>
          <a:p>
            <a:pPr eaLnBrk="1" hangingPunct="1">
              <a:defRPr/>
            </a:pPr>
            <a:r>
              <a:rPr lang="zh-CN" altLang="zh-CN" sz="2400" dirty="0">
                <a:latin typeface="Calibri" panose="020F0502020204030204" charset="0"/>
                <a:ea typeface="宋体" panose="02010600030101010101" pitchFamily="2" charset="-122"/>
                <a:cs typeface="Times New Roman" panose="02020603050405020304" pitchFamily="18" charset="0"/>
              </a:rPr>
              <a:t>工作过程如下：</a:t>
            </a:r>
            <a:endParaRPr lang="en-US" altLang="zh-CN" sz="2400" dirty="0">
              <a:latin typeface="Calibri" panose="020F0502020204030204" charset="0"/>
              <a:ea typeface="宋体" panose="02010600030101010101" pitchFamily="2" charset="-122"/>
              <a:cs typeface="Times New Roman" panose="02020603050405020304" pitchFamily="18" charset="0"/>
            </a:endParaRPr>
          </a:p>
          <a:p>
            <a:pPr marL="342900" indent="-342900" eaLnBrk="1" hangingPunct="1">
              <a:buFont typeface="Arial" panose="020B0604020202020204" pitchFamily="34" charset="0"/>
              <a:buChar char="•"/>
              <a:defRPr/>
            </a:pPr>
            <a:r>
              <a:rPr lang="zh-CN" altLang="zh-CN" sz="2400" dirty="0">
                <a:ea typeface="宋体" panose="02010600030101010101" pitchFamily="2" charset="-122"/>
              </a:rPr>
              <a:t>任务设置了唤醒时间后进入睡眠状态；</a:t>
            </a:r>
            <a:endParaRPr lang="en-US" altLang="zh-CN" sz="2400" dirty="0">
              <a:ea typeface="宋体" panose="02010600030101010101" pitchFamily="2" charset="-122"/>
            </a:endParaRPr>
          </a:p>
          <a:p>
            <a:pPr marL="342900" indent="-342900" eaLnBrk="1" hangingPunct="1">
              <a:buFont typeface="Arial" panose="020B0604020202020204" pitchFamily="34" charset="0"/>
              <a:buChar char="•"/>
              <a:defRPr/>
            </a:pPr>
            <a:r>
              <a:rPr lang="zh-CN" altLang="zh-CN" sz="2400" dirty="0">
                <a:ea typeface="宋体" panose="02010600030101010101" pitchFamily="2" charset="-122"/>
              </a:rPr>
              <a:t>任务睡眠</a:t>
            </a:r>
            <a:r>
              <a:rPr lang="en-US" altLang="zh-CN" sz="2400" dirty="0">
                <a:ea typeface="宋体" panose="02010600030101010101" pitchFamily="2" charset="-122"/>
              </a:rPr>
              <a:t>(</a:t>
            </a:r>
            <a:r>
              <a:rPr lang="zh-CN" altLang="zh-CN" sz="2400" dirty="0">
                <a:ea typeface="宋体" panose="02010600030101010101" pitchFamily="2" charset="-122"/>
              </a:rPr>
              <a:t>不消耗处理器时间</a:t>
            </a:r>
            <a:r>
              <a:rPr lang="en-US" altLang="zh-CN" sz="2400" dirty="0">
                <a:ea typeface="宋体" panose="02010600030101010101" pitchFamily="2" charset="-122"/>
              </a:rPr>
              <a:t>)</a:t>
            </a:r>
            <a:r>
              <a:rPr lang="zh-CN" altLang="zh-CN" sz="2400" dirty="0">
                <a:ea typeface="宋体" panose="02010600030101010101" pitchFamily="2" charset="-122"/>
              </a:rPr>
              <a:t>，等待来自系统的中断；</a:t>
            </a:r>
            <a:endParaRPr lang="en-US" altLang="zh-CN" sz="2400" dirty="0">
              <a:ea typeface="宋体" panose="02010600030101010101" pitchFamily="2" charset="-122"/>
            </a:endParaRPr>
          </a:p>
          <a:p>
            <a:pPr marL="342900" indent="-342900" eaLnBrk="1" hangingPunct="1">
              <a:buFont typeface="Arial" panose="020B0604020202020204" pitchFamily="34" charset="0"/>
              <a:buChar char="•"/>
              <a:defRPr/>
            </a:pPr>
            <a:r>
              <a:rPr lang="zh-CN" altLang="zh-CN" sz="2400" dirty="0">
                <a:ea typeface="宋体" panose="02010600030101010101" pitchFamily="2" charset="-122"/>
              </a:rPr>
              <a:t>一旦接收到这种中断，任务就被唤醒并做它的工作，通知有关的对象，然后该任务又回到睡眠状态。</a:t>
            </a:r>
            <a:endParaRPr lang="zh-CN" altLang="en-US" sz="2400" dirty="0">
              <a:ea typeface="宋体" panose="02010600030101010101" pitchFamily="2" charset="-122"/>
            </a:endParaRPr>
          </a:p>
        </p:txBody>
      </p:sp>
      <p:sp>
        <p:nvSpPr>
          <p:cNvPr id="13" name="矩形 12"/>
          <p:cNvSpPr/>
          <p:nvPr/>
        </p:nvSpPr>
        <p:spPr>
          <a:xfrm>
            <a:off x="1142976" y="2643182"/>
            <a:ext cx="6786610" cy="646331"/>
          </a:xfrm>
          <a:prstGeom prst="rect">
            <a:avLst/>
          </a:prstGeom>
        </p:spPr>
        <p:txBody>
          <a:bodyPr wrap="square">
            <a:spAutoFit/>
          </a:bodyPr>
          <a:lstStyle/>
          <a:p>
            <a:r>
              <a:rPr lang="zh-CN" altLang="en-US" dirty="0">
                <a:latin typeface="楷体_GB2312" pitchFamily="49" charset="-122"/>
                <a:ea typeface="楷体_GB2312" pitchFamily="49" charset="-122"/>
              </a:rPr>
              <a:t>如某些人机界面、子系统、任务、处理机或其他系统可能需要周期性的通信，因此时钟驱动任务应运而生。</a:t>
            </a:r>
            <a:endParaRPr lang="zh-CN" altLang="en-US" dirty="0"/>
          </a:p>
        </p:txBody>
      </p:sp>
    </p:spTree>
  </p:cSld>
  <p:clrMapOvr>
    <a:masterClrMapping/>
  </p:clrMapOvr>
  <p:transition>
    <p:fade/>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矩形 4"/>
          <p:cNvSpPr/>
          <p:nvPr/>
        </p:nvSpPr>
        <p:spPr>
          <a:xfrm>
            <a:off x="428596" y="1714488"/>
            <a:ext cx="3432350" cy="523220"/>
          </a:xfrm>
          <a:prstGeom prst="rect">
            <a:avLst/>
          </a:prstGeom>
        </p:spPr>
        <p:txBody>
          <a:bodyPr wrap="none">
            <a:spAutoFit/>
          </a:bodyPr>
          <a:lstStyle/>
          <a:p>
            <a:pPr algn="just" eaLnBrk="1" hangingPunct="1">
              <a:spcAft>
                <a:spcPts val="0"/>
              </a:spcAft>
              <a:defRPr/>
            </a:pPr>
            <a:r>
              <a:rPr lang="zh-CN"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3</a:t>
            </a:r>
            <a:r>
              <a:rPr lang="zh-CN"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识别</a:t>
            </a:r>
            <a:r>
              <a:rPr lang="zh-CN"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优先任务</a:t>
            </a:r>
            <a:endParaRPr lang="zh-CN" altLang="zh-CN" sz="2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6" name="矩形 5"/>
          <p:cNvSpPr/>
          <p:nvPr/>
        </p:nvSpPr>
        <p:spPr>
          <a:xfrm>
            <a:off x="1000100" y="2357430"/>
            <a:ext cx="6985000" cy="461962"/>
          </a:xfrm>
          <a:prstGeom prst="rect">
            <a:avLst/>
          </a:prstGeom>
          <a:solidFill>
            <a:schemeClr val="accent1">
              <a:alpha val="27000"/>
            </a:schemeClr>
          </a:solidFill>
          <a:ln>
            <a:solidFill>
              <a:schemeClr val="accent2">
                <a:lumMod val="60000"/>
                <a:lumOff val="40000"/>
              </a:schemeClr>
            </a:solidFill>
          </a:ln>
        </p:spPr>
        <p:txBody>
          <a:bodyPr>
            <a:spAutoFit/>
          </a:bodyPr>
          <a:lstStyle/>
          <a:p>
            <a:pPr>
              <a:defRPr/>
            </a:pPr>
            <a:r>
              <a:rPr lang="zh-CN" altLang="zh-CN" sz="2400" b="1" dirty="0">
                <a:solidFill>
                  <a:srgbClr val="3366FF"/>
                </a:solidFill>
                <a:latin typeface="Calibri" panose="020F0502020204030204" charset="0"/>
                <a:ea typeface="宋体" panose="02010600030101010101" pitchFamily="2" charset="-122"/>
                <a:cs typeface="Times New Roman" panose="02020603050405020304" pitchFamily="18" charset="0"/>
              </a:rPr>
              <a:t>优先任务可以满足高优先级或低优先级的处理需求</a:t>
            </a:r>
            <a:endParaRPr lang="zh-CN" altLang="zh-CN" sz="2400" b="1" dirty="0">
              <a:solidFill>
                <a:srgbClr val="3366FF"/>
              </a:solidFill>
              <a:latin typeface="Calibri" panose="020F0502020204030204" charset="0"/>
              <a:ea typeface="宋体" panose="02010600030101010101" pitchFamily="2" charset="-122"/>
              <a:cs typeface="Times New Roman" panose="02020603050405020304" pitchFamily="18" charset="0"/>
            </a:endParaRPr>
          </a:p>
        </p:txBody>
      </p:sp>
      <p:sp>
        <p:nvSpPr>
          <p:cNvPr id="7" name="矩形 5"/>
          <p:cNvSpPr>
            <a:spLocks noChangeArrowheads="1"/>
          </p:cNvSpPr>
          <p:nvPr/>
        </p:nvSpPr>
        <p:spPr bwMode="auto">
          <a:xfrm>
            <a:off x="857224" y="3143248"/>
            <a:ext cx="7213600" cy="2939266"/>
          </a:xfrm>
          <a:prstGeom prst="rect">
            <a:avLst/>
          </a:prstGeom>
          <a:noFill/>
          <a:ln w="9525">
            <a:noFill/>
            <a:miter lim="800000"/>
          </a:ln>
        </p:spPr>
        <p:txBody>
          <a:bodyPr>
            <a:spAutoFit/>
          </a:bodyPr>
          <a:lstStyle/>
          <a:p>
            <a:pPr marL="177800" indent="-177800">
              <a:lnSpc>
                <a:spcPts val="3500"/>
              </a:lnSpc>
              <a:spcBef>
                <a:spcPts val="600"/>
              </a:spcBef>
              <a:spcAft>
                <a:spcPts val="600"/>
              </a:spcAft>
              <a:buFont typeface="Arial" panose="020B0604020202020204" pitchFamily="34" charset="0"/>
              <a:buChar char="•"/>
            </a:pPr>
            <a:r>
              <a:rPr lang="zh-CN" altLang="en-US" sz="2400" dirty="0">
                <a:solidFill>
                  <a:srgbClr val="CC0000"/>
                </a:solidFill>
                <a:latin typeface="楷体_GB2312" pitchFamily="49" charset="-122"/>
                <a:ea typeface="楷体_GB2312" pitchFamily="49" charset="-122"/>
              </a:rPr>
              <a:t>高优先级</a:t>
            </a:r>
            <a:r>
              <a:rPr lang="zh-CN" altLang="en-US" sz="2400" dirty="0">
                <a:latin typeface="楷体_GB2312" pitchFamily="49" charset="-122"/>
                <a:ea typeface="楷体_GB2312" pitchFamily="49" charset="-122"/>
              </a:rPr>
              <a:t>：某些服务具有很高的优先级，为了在严格限定的时间内完成这种服务，可能需要把这类服务分离成独立的任务。</a:t>
            </a:r>
            <a:endParaRPr lang="zh-CN" altLang="en-US" sz="2400" dirty="0">
              <a:latin typeface="楷体_GB2312" pitchFamily="49" charset="-122"/>
              <a:ea typeface="楷体_GB2312" pitchFamily="49" charset="-122"/>
            </a:endParaRPr>
          </a:p>
          <a:p>
            <a:pPr marL="177800" indent="-177800">
              <a:lnSpc>
                <a:spcPts val="3500"/>
              </a:lnSpc>
              <a:spcBef>
                <a:spcPts val="600"/>
              </a:spcBef>
              <a:spcAft>
                <a:spcPts val="600"/>
              </a:spcAft>
              <a:buFont typeface="Arial" panose="020B0604020202020204" pitchFamily="34" charset="0"/>
              <a:buChar char="•"/>
            </a:pPr>
            <a:r>
              <a:rPr lang="zh-CN" altLang="en-US" sz="2400" dirty="0">
                <a:solidFill>
                  <a:srgbClr val="CC0000"/>
                </a:solidFill>
                <a:latin typeface="楷体_GB2312" pitchFamily="49" charset="-122"/>
                <a:ea typeface="楷体_GB2312" pitchFamily="49" charset="-122"/>
              </a:rPr>
              <a:t>低优先级</a:t>
            </a:r>
            <a:r>
              <a:rPr lang="zh-CN" altLang="en-US" sz="2400" dirty="0">
                <a:latin typeface="楷体_GB2312" pitchFamily="49" charset="-122"/>
                <a:ea typeface="楷体_GB2312" pitchFamily="49" charset="-122"/>
              </a:rPr>
              <a:t>：与高优先级相反，有些服务是低优先级的，属于低优先级处理（通常称为后台处理）。设计时可能用额外的任务把这样的处理分离出来。</a:t>
            </a:r>
            <a:endParaRPr lang="zh-CN" altLang="en-US" sz="2400" dirty="0">
              <a:latin typeface="楷体_GB2312" pitchFamily="49" charset="-122"/>
              <a:ea typeface="楷体_GB2312" pitchFamily="49" charset="-122"/>
            </a:endParaRPr>
          </a:p>
        </p:txBody>
      </p:sp>
    </p:spTree>
  </p:cSld>
  <p:clrMapOvr>
    <a:masterClrMapping/>
  </p:clrMapOvr>
  <p:transition>
    <p:fade/>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67587" name="Rectangle 3"/>
          <p:cNvSpPr>
            <a:spLocks noGrp="1" noChangeArrowheads="1"/>
          </p:cNvSpPr>
          <p:nvPr>
            <p:ph type="body" idx="1"/>
          </p:nvPr>
        </p:nvSpPr>
        <p:spPr/>
        <p:txBody>
          <a:bodyPr/>
          <a:lstStyle/>
          <a:p>
            <a:pPr eaLnBrk="1" hangingPunct="1">
              <a:buFontTx/>
              <a:buNone/>
            </a:pPr>
            <a:r>
              <a:rPr lang="en-US" altLang="zh-CN" sz="2800" b="1" dirty="0">
                <a:solidFill>
                  <a:srgbClr val="C00000"/>
                </a:solidFill>
                <a:ea typeface="宋体" panose="02010600030101010101" pitchFamily="2" charset="-122"/>
              </a:rPr>
              <a:t>(4) </a:t>
            </a:r>
            <a:r>
              <a:rPr lang="zh-CN" altLang="en-US" sz="2800" b="1" dirty="0">
                <a:solidFill>
                  <a:srgbClr val="C00000"/>
                </a:solidFill>
                <a:ea typeface="宋体" panose="02010600030101010101" pitchFamily="2" charset="-122"/>
              </a:rPr>
              <a:t>识别关键任务</a:t>
            </a:r>
            <a:endParaRPr lang="zh-CN" altLang="en-US" sz="2800" b="1" dirty="0">
              <a:solidFill>
                <a:srgbClr val="C00000"/>
              </a:solidFill>
              <a:ea typeface="宋体" panose="02010600030101010101" pitchFamily="2" charset="-122"/>
            </a:endParaRPr>
          </a:p>
          <a:p>
            <a:pPr marL="711200" eaLnBrk="1" hangingPunct="1">
              <a:spcBef>
                <a:spcPts val="1200"/>
              </a:spcBef>
              <a:spcAft>
                <a:spcPts val="600"/>
              </a:spcAft>
              <a:buClr>
                <a:schemeClr val="accent2"/>
              </a:buClr>
              <a:buSzPct val="75000"/>
              <a:buFont typeface="Arial" panose="020B0604020202020204" pitchFamily="34" charset="0"/>
              <a:buChar char="•"/>
            </a:pPr>
            <a:r>
              <a:rPr lang="zh-CN" altLang="en-US" sz="2400" dirty="0">
                <a:solidFill>
                  <a:srgbClr val="3366FF"/>
                </a:solidFill>
                <a:latin typeface="楷体_GB2312" pitchFamily="49" charset="-122"/>
                <a:ea typeface="楷体_GB2312" pitchFamily="49" charset="-122"/>
              </a:rPr>
              <a:t>关键任务</a:t>
            </a:r>
            <a:r>
              <a:rPr lang="zh-CN" altLang="en-US" sz="2400" dirty="0">
                <a:latin typeface="楷体_GB2312" pitchFamily="49" charset="-122"/>
                <a:ea typeface="楷体_GB2312" pitchFamily="49" charset="-122"/>
              </a:rPr>
              <a:t>是有关系统成功或失败的关键处理，这类处理通常都</a:t>
            </a:r>
            <a:r>
              <a:rPr lang="zh-CN" altLang="en-US" sz="2400" b="1" dirty="0">
                <a:solidFill>
                  <a:srgbClr val="3366FF"/>
                </a:solidFill>
                <a:latin typeface="楷体_GB2312" pitchFamily="49" charset="-122"/>
                <a:ea typeface="楷体_GB2312" pitchFamily="49" charset="-122"/>
              </a:rPr>
              <a:t>有严格的可靠性要求</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marL="711200" eaLnBrk="1" hangingPunct="1">
              <a:spcBef>
                <a:spcPts val="1200"/>
              </a:spcBef>
              <a:spcAft>
                <a:spcPts val="600"/>
              </a:spcAft>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在设计过程中可能</a:t>
            </a:r>
            <a:r>
              <a:rPr lang="zh-CN" altLang="en-US" sz="2400" dirty="0">
                <a:solidFill>
                  <a:srgbClr val="3366FF"/>
                </a:solidFill>
                <a:latin typeface="楷体_GB2312" pitchFamily="49" charset="-122"/>
                <a:ea typeface="楷体_GB2312" pitchFamily="49" charset="-122"/>
              </a:rPr>
              <a:t>用额外的任务</a:t>
            </a:r>
            <a:r>
              <a:rPr lang="zh-CN" altLang="en-US" sz="2400" dirty="0">
                <a:latin typeface="楷体_GB2312" pitchFamily="49" charset="-122"/>
                <a:ea typeface="楷体_GB2312" pitchFamily="49" charset="-122"/>
              </a:rPr>
              <a:t>把这样的关键处理</a:t>
            </a:r>
            <a:r>
              <a:rPr lang="zh-CN" altLang="en-US" sz="2400" dirty="0">
                <a:solidFill>
                  <a:srgbClr val="3366FF"/>
                </a:solidFill>
                <a:latin typeface="楷体_GB2312" pitchFamily="49" charset="-122"/>
                <a:ea typeface="楷体_GB2312" pitchFamily="49" charset="-122"/>
              </a:rPr>
              <a:t>分离</a:t>
            </a:r>
            <a:r>
              <a:rPr lang="zh-CN" altLang="en-US" sz="2400" dirty="0">
                <a:latin typeface="楷体_GB2312" pitchFamily="49" charset="-122"/>
                <a:ea typeface="楷体_GB2312" pitchFamily="49" charset="-122"/>
              </a:rPr>
              <a:t>出来，以满足高可靠性处理的要求。</a:t>
            </a:r>
            <a:endParaRPr lang="zh-CN" altLang="en-US" sz="2400" dirty="0">
              <a:latin typeface="楷体_GB2312" pitchFamily="49" charset="-122"/>
              <a:ea typeface="楷体_GB2312" pitchFamily="49" charset="-122"/>
            </a:endParaRPr>
          </a:p>
          <a:p>
            <a:pPr marL="711200" eaLnBrk="1" hangingPunct="1">
              <a:spcBef>
                <a:spcPts val="1200"/>
              </a:spcBef>
              <a:spcAft>
                <a:spcPts val="600"/>
              </a:spcAft>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对高可靠性处理应该</a:t>
            </a:r>
            <a:r>
              <a:rPr lang="zh-CN" altLang="en-US" sz="2400" dirty="0">
                <a:solidFill>
                  <a:srgbClr val="3366FF"/>
                </a:solidFill>
                <a:latin typeface="楷体_GB2312" pitchFamily="49" charset="-122"/>
                <a:ea typeface="楷体_GB2312" pitchFamily="49" charset="-122"/>
              </a:rPr>
              <a:t>精心设计和编码</a:t>
            </a:r>
            <a:r>
              <a:rPr lang="zh-CN" altLang="en-US" sz="2400" dirty="0">
                <a:latin typeface="楷体_GB2312" pitchFamily="49" charset="-122"/>
                <a:ea typeface="楷体_GB2312" pitchFamily="49" charset="-122"/>
              </a:rPr>
              <a:t>，并且应该</a:t>
            </a:r>
            <a:r>
              <a:rPr lang="zh-CN" altLang="en-US" sz="2400" dirty="0">
                <a:solidFill>
                  <a:srgbClr val="3366FF"/>
                </a:solidFill>
                <a:latin typeface="楷体_GB2312" pitchFamily="49" charset="-122"/>
                <a:ea typeface="楷体_GB2312" pitchFamily="49" charset="-122"/>
              </a:rPr>
              <a:t>严格测试。</a:t>
            </a:r>
            <a:endParaRPr lang="zh-CN" altLang="en-US" sz="2400" dirty="0">
              <a:solidFill>
                <a:srgbClr val="3366FF"/>
              </a:solidFill>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软件生存期</a:t>
            </a:r>
            <a:endParaRPr lang="zh-CN" altLang="en-US" sz="3600" dirty="0">
              <a:solidFill>
                <a:schemeClr val="bg1"/>
              </a:solidFill>
            </a:endParaRPr>
          </a:p>
        </p:txBody>
      </p:sp>
      <p:sp>
        <p:nvSpPr>
          <p:cNvPr id="7" name="Rectangle 3"/>
          <p:cNvSpPr txBox="1">
            <a:spLocks noChangeArrowheads="1"/>
          </p:cNvSpPr>
          <p:nvPr/>
        </p:nvSpPr>
        <p:spPr bwMode="auto">
          <a:xfrm>
            <a:off x="285720" y="1500174"/>
            <a:ext cx="8229600" cy="588962"/>
          </a:xfrm>
          <a:prstGeom prst="rect">
            <a:avLst/>
          </a:prstGeom>
          <a:noFill/>
          <a:ln w="9525">
            <a:noFill/>
            <a:miter lim="800000"/>
          </a:ln>
          <a:effectLst/>
        </p:spPr>
        <p:txBody>
          <a:bodyPr/>
          <a:lstStyle/>
          <a:p>
            <a:pPr marL="342900" indent="-342900">
              <a:spcBef>
                <a:spcPct val="20000"/>
              </a:spcBef>
              <a:buFontTx/>
              <a:buChar char="•"/>
              <a:defRPr/>
            </a:pPr>
            <a:r>
              <a:rPr lang="zh-CN" altLang="en-US" sz="3200" b="1" kern="0" dirty="0">
                <a:solidFill>
                  <a:srgbClr val="CC0000"/>
                </a:solidFill>
                <a:latin typeface="+mn-lt"/>
              </a:rPr>
              <a:t>软件生存期各阶段的花费比例</a:t>
            </a:r>
            <a:endParaRPr lang="zh-CN" altLang="en-US" sz="3200" b="1" kern="0" dirty="0">
              <a:solidFill>
                <a:srgbClr val="CC0000"/>
              </a:solidFill>
              <a:latin typeface="+mn-lt"/>
            </a:endParaRPr>
          </a:p>
        </p:txBody>
      </p:sp>
      <p:grpSp>
        <p:nvGrpSpPr>
          <p:cNvPr id="2" name="Group 5"/>
          <p:cNvGrpSpPr/>
          <p:nvPr/>
        </p:nvGrpSpPr>
        <p:grpSpPr bwMode="auto">
          <a:xfrm>
            <a:off x="2478117" y="2038372"/>
            <a:ext cx="6308725" cy="4462462"/>
            <a:chOff x="1152" y="632"/>
            <a:chExt cx="4310" cy="3304"/>
          </a:xfrm>
        </p:grpSpPr>
        <p:sp>
          <p:nvSpPr>
            <p:cNvPr id="40966" name="Freeform 6"/>
            <p:cNvSpPr/>
            <p:nvPr/>
          </p:nvSpPr>
          <p:spPr bwMode="auto">
            <a:xfrm>
              <a:off x="1334" y="2304"/>
              <a:ext cx="1200" cy="144"/>
            </a:xfrm>
            <a:custGeom>
              <a:avLst/>
              <a:gdLst>
                <a:gd name="T0" fmla="*/ 0 w 1200"/>
                <a:gd name="T1" fmla="*/ 144 h 144"/>
                <a:gd name="T2" fmla="*/ 720 w 1200"/>
                <a:gd name="T3" fmla="*/ 144 h 144"/>
                <a:gd name="T4" fmla="*/ 1200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720" y="144"/>
                  </a:lnTo>
                  <a:lnTo>
                    <a:pt x="1200" y="0"/>
                  </a:lnTo>
                </a:path>
              </a:pathLst>
            </a:custGeom>
            <a:noFill/>
            <a:ln w="15875">
              <a:solidFill>
                <a:srgbClr val="FF0000"/>
              </a:solidFill>
              <a:round/>
              <a:tailEnd type="stealth" w="med" len="med"/>
            </a:ln>
          </p:spPr>
          <p:txBody>
            <a:bodyPr/>
            <a:lstStyle/>
            <a:p>
              <a:endParaRPr lang="zh-CN" altLang="en-US"/>
            </a:p>
          </p:txBody>
        </p:sp>
        <p:sp>
          <p:nvSpPr>
            <p:cNvPr id="40967" name="Freeform 7" descr="宽上对角线"/>
            <p:cNvSpPr/>
            <p:nvPr/>
          </p:nvSpPr>
          <p:spPr bwMode="auto">
            <a:xfrm>
              <a:off x="2400" y="1872"/>
              <a:ext cx="1488" cy="528"/>
            </a:xfrm>
            <a:custGeom>
              <a:avLst/>
              <a:gdLst>
                <a:gd name="T0" fmla="*/ 96 w 1488"/>
                <a:gd name="T1" fmla="*/ 0 h 528"/>
                <a:gd name="T2" fmla="*/ 0 w 1488"/>
                <a:gd name="T3" fmla="*/ 336 h 528"/>
                <a:gd name="T4" fmla="*/ 1488 w 1488"/>
                <a:gd name="T5" fmla="*/ 528 h 528"/>
                <a:gd name="T6" fmla="*/ 96 w 1488"/>
                <a:gd name="T7" fmla="*/ 0 h 528"/>
                <a:gd name="T8" fmla="*/ 0 60000 65536"/>
                <a:gd name="T9" fmla="*/ 0 60000 65536"/>
                <a:gd name="T10" fmla="*/ 0 60000 65536"/>
                <a:gd name="T11" fmla="*/ 0 60000 65536"/>
                <a:gd name="T12" fmla="*/ 0 w 1488"/>
                <a:gd name="T13" fmla="*/ 0 h 528"/>
                <a:gd name="T14" fmla="*/ 1488 w 1488"/>
                <a:gd name="T15" fmla="*/ 528 h 528"/>
              </a:gdLst>
              <a:ahLst/>
              <a:cxnLst>
                <a:cxn ang="T8">
                  <a:pos x="T0" y="T1"/>
                </a:cxn>
                <a:cxn ang="T9">
                  <a:pos x="T2" y="T3"/>
                </a:cxn>
                <a:cxn ang="T10">
                  <a:pos x="T4" y="T5"/>
                </a:cxn>
                <a:cxn ang="T11">
                  <a:pos x="T6" y="T7"/>
                </a:cxn>
              </a:cxnLst>
              <a:rect l="T12" t="T13" r="T14" b="T15"/>
              <a:pathLst>
                <a:path w="1488" h="528">
                  <a:moveTo>
                    <a:pt x="96" y="0"/>
                  </a:moveTo>
                  <a:lnTo>
                    <a:pt x="0" y="336"/>
                  </a:lnTo>
                  <a:lnTo>
                    <a:pt x="1488" y="528"/>
                  </a:lnTo>
                  <a:lnTo>
                    <a:pt x="96" y="0"/>
                  </a:lnTo>
                  <a:close/>
                </a:path>
              </a:pathLst>
            </a:custGeom>
            <a:pattFill prst="wdUpDiag">
              <a:fgClr>
                <a:srgbClr val="FF9900"/>
              </a:fgClr>
              <a:bgClr>
                <a:schemeClr val="bg1"/>
              </a:bgClr>
            </a:pattFill>
            <a:ln w="9525">
              <a:noFill/>
              <a:round/>
            </a:ln>
          </p:spPr>
          <p:txBody>
            <a:bodyPr/>
            <a:lstStyle/>
            <a:p>
              <a:endParaRPr lang="zh-CN" altLang="en-US"/>
            </a:p>
          </p:txBody>
        </p:sp>
        <p:sp>
          <p:nvSpPr>
            <p:cNvPr id="40968" name="Freeform 8" descr="轮廓式菱形"/>
            <p:cNvSpPr/>
            <p:nvPr/>
          </p:nvSpPr>
          <p:spPr bwMode="auto">
            <a:xfrm>
              <a:off x="2880" y="960"/>
              <a:ext cx="1056" cy="1440"/>
            </a:xfrm>
            <a:custGeom>
              <a:avLst/>
              <a:gdLst>
                <a:gd name="T0" fmla="*/ 0 w 1056"/>
                <a:gd name="T1" fmla="*/ 240 h 1440"/>
                <a:gd name="T2" fmla="*/ 1056 w 1056"/>
                <a:gd name="T3" fmla="*/ 1440 h 1440"/>
                <a:gd name="T4" fmla="*/ 480 w 1056"/>
                <a:gd name="T5" fmla="*/ 0 h 1440"/>
                <a:gd name="T6" fmla="*/ 0 w 1056"/>
                <a:gd name="T7" fmla="*/ 240 h 1440"/>
                <a:gd name="T8" fmla="*/ 0 60000 65536"/>
                <a:gd name="T9" fmla="*/ 0 60000 65536"/>
                <a:gd name="T10" fmla="*/ 0 60000 65536"/>
                <a:gd name="T11" fmla="*/ 0 60000 65536"/>
                <a:gd name="T12" fmla="*/ 0 w 1056"/>
                <a:gd name="T13" fmla="*/ 0 h 1440"/>
                <a:gd name="T14" fmla="*/ 1056 w 1056"/>
                <a:gd name="T15" fmla="*/ 1440 h 1440"/>
              </a:gdLst>
              <a:ahLst/>
              <a:cxnLst>
                <a:cxn ang="T8">
                  <a:pos x="T0" y="T1"/>
                </a:cxn>
                <a:cxn ang="T9">
                  <a:pos x="T2" y="T3"/>
                </a:cxn>
                <a:cxn ang="T10">
                  <a:pos x="T4" y="T5"/>
                </a:cxn>
                <a:cxn ang="T11">
                  <a:pos x="T6" y="T7"/>
                </a:cxn>
              </a:cxnLst>
              <a:rect l="T12" t="T13" r="T14" b="T15"/>
              <a:pathLst>
                <a:path w="1056" h="1440">
                  <a:moveTo>
                    <a:pt x="0" y="240"/>
                  </a:moveTo>
                  <a:lnTo>
                    <a:pt x="1056" y="1440"/>
                  </a:lnTo>
                  <a:lnTo>
                    <a:pt x="480" y="0"/>
                  </a:lnTo>
                  <a:lnTo>
                    <a:pt x="0" y="240"/>
                  </a:lnTo>
                  <a:close/>
                </a:path>
              </a:pathLst>
            </a:custGeom>
            <a:pattFill prst="openDmnd">
              <a:fgClr>
                <a:srgbClr val="0000FF"/>
              </a:fgClr>
              <a:bgClr>
                <a:schemeClr val="bg1"/>
              </a:bgClr>
            </a:pattFill>
            <a:ln w="9525">
              <a:noFill/>
              <a:round/>
            </a:ln>
          </p:spPr>
          <p:txBody>
            <a:bodyPr/>
            <a:lstStyle/>
            <a:p>
              <a:endParaRPr lang="zh-CN" altLang="en-US"/>
            </a:p>
          </p:txBody>
        </p:sp>
        <p:sp>
          <p:nvSpPr>
            <p:cNvPr id="40969" name="Freeform 9" descr="之字形"/>
            <p:cNvSpPr/>
            <p:nvPr/>
          </p:nvSpPr>
          <p:spPr bwMode="auto">
            <a:xfrm>
              <a:off x="2342" y="1104"/>
              <a:ext cx="3120" cy="2832"/>
            </a:xfrm>
            <a:custGeom>
              <a:avLst/>
              <a:gdLst>
                <a:gd name="T0" fmla="*/ 1584 w 3120"/>
                <a:gd name="T1" fmla="*/ 1296 h 2832"/>
                <a:gd name="T2" fmla="*/ 0 w 3120"/>
                <a:gd name="T3" fmla="*/ 1296 h 2832"/>
                <a:gd name="T4" fmla="*/ 0 w 3120"/>
                <a:gd name="T5" fmla="*/ 1440 h 2832"/>
                <a:gd name="T6" fmla="*/ 96 w 3120"/>
                <a:gd name="T7" fmla="*/ 1776 h 2832"/>
                <a:gd name="T8" fmla="*/ 192 w 3120"/>
                <a:gd name="T9" fmla="*/ 2016 h 2832"/>
                <a:gd name="T10" fmla="*/ 336 w 3120"/>
                <a:gd name="T11" fmla="*/ 2208 h 2832"/>
                <a:gd name="T12" fmla="*/ 528 w 3120"/>
                <a:gd name="T13" fmla="*/ 2400 h 2832"/>
                <a:gd name="T14" fmla="*/ 816 w 3120"/>
                <a:gd name="T15" fmla="*/ 2640 h 2832"/>
                <a:gd name="T16" fmla="*/ 1104 w 3120"/>
                <a:gd name="T17" fmla="*/ 2784 h 2832"/>
                <a:gd name="T18" fmla="*/ 1488 w 3120"/>
                <a:gd name="T19" fmla="*/ 2832 h 2832"/>
                <a:gd name="T20" fmla="*/ 2064 w 3120"/>
                <a:gd name="T21" fmla="*/ 2784 h 2832"/>
                <a:gd name="T22" fmla="*/ 2352 w 3120"/>
                <a:gd name="T23" fmla="*/ 2592 h 2832"/>
                <a:gd name="T24" fmla="*/ 2640 w 3120"/>
                <a:gd name="T25" fmla="*/ 2352 h 2832"/>
                <a:gd name="T26" fmla="*/ 2880 w 3120"/>
                <a:gd name="T27" fmla="*/ 2112 h 2832"/>
                <a:gd name="T28" fmla="*/ 2976 w 3120"/>
                <a:gd name="T29" fmla="*/ 1920 h 2832"/>
                <a:gd name="T30" fmla="*/ 3072 w 3120"/>
                <a:gd name="T31" fmla="*/ 1632 h 2832"/>
                <a:gd name="T32" fmla="*/ 3120 w 3120"/>
                <a:gd name="T33" fmla="*/ 1296 h 2832"/>
                <a:gd name="T34" fmla="*/ 3072 w 3120"/>
                <a:gd name="T35" fmla="*/ 960 h 2832"/>
                <a:gd name="T36" fmla="*/ 3024 w 3120"/>
                <a:gd name="T37" fmla="*/ 672 h 2832"/>
                <a:gd name="T38" fmla="*/ 2832 w 3120"/>
                <a:gd name="T39" fmla="*/ 384 h 2832"/>
                <a:gd name="T40" fmla="*/ 2736 w 3120"/>
                <a:gd name="T41" fmla="*/ 240 h 2832"/>
                <a:gd name="T42" fmla="*/ 2592 w 3120"/>
                <a:gd name="T43" fmla="*/ 96 h 2832"/>
                <a:gd name="T44" fmla="*/ 2448 w 3120"/>
                <a:gd name="T45" fmla="*/ 0 h 2832"/>
                <a:gd name="T46" fmla="*/ 1584 w 3120"/>
                <a:gd name="T47" fmla="*/ 1296 h 28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20"/>
                <a:gd name="T73" fmla="*/ 0 h 2832"/>
                <a:gd name="T74" fmla="*/ 3120 w 3120"/>
                <a:gd name="T75" fmla="*/ 2832 h 283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20" h="2832">
                  <a:moveTo>
                    <a:pt x="1584" y="1296"/>
                  </a:moveTo>
                  <a:lnTo>
                    <a:pt x="0" y="1296"/>
                  </a:lnTo>
                  <a:lnTo>
                    <a:pt x="0" y="1440"/>
                  </a:lnTo>
                  <a:lnTo>
                    <a:pt x="96" y="1776"/>
                  </a:lnTo>
                  <a:lnTo>
                    <a:pt x="192" y="2016"/>
                  </a:lnTo>
                  <a:lnTo>
                    <a:pt x="336" y="2208"/>
                  </a:lnTo>
                  <a:lnTo>
                    <a:pt x="528" y="2400"/>
                  </a:lnTo>
                  <a:lnTo>
                    <a:pt x="816" y="2640"/>
                  </a:lnTo>
                  <a:lnTo>
                    <a:pt x="1104" y="2784"/>
                  </a:lnTo>
                  <a:lnTo>
                    <a:pt x="1488" y="2832"/>
                  </a:lnTo>
                  <a:lnTo>
                    <a:pt x="2064" y="2784"/>
                  </a:lnTo>
                  <a:lnTo>
                    <a:pt x="2352" y="2592"/>
                  </a:lnTo>
                  <a:lnTo>
                    <a:pt x="2640" y="2352"/>
                  </a:lnTo>
                  <a:lnTo>
                    <a:pt x="2880" y="2112"/>
                  </a:lnTo>
                  <a:lnTo>
                    <a:pt x="2976" y="1920"/>
                  </a:lnTo>
                  <a:lnTo>
                    <a:pt x="3072" y="1632"/>
                  </a:lnTo>
                  <a:lnTo>
                    <a:pt x="3120" y="1296"/>
                  </a:lnTo>
                  <a:lnTo>
                    <a:pt x="3072" y="960"/>
                  </a:lnTo>
                  <a:lnTo>
                    <a:pt x="3024" y="672"/>
                  </a:lnTo>
                  <a:lnTo>
                    <a:pt x="2832" y="384"/>
                  </a:lnTo>
                  <a:lnTo>
                    <a:pt x="2736" y="240"/>
                  </a:lnTo>
                  <a:lnTo>
                    <a:pt x="2592" y="96"/>
                  </a:lnTo>
                  <a:lnTo>
                    <a:pt x="2448" y="0"/>
                  </a:lnTo>
                  <a:lnTo>
                    <a:pt x="1584" y="1296"/>
                  </a:lnTo>
                  <a:close/>
                </a:path>
              </a:pathLst>
            </a:custGeom>
            <a:pattFill prst="zigZag">
              <a:fgClr>
                <a:schemeClr val="accent1"/>
              </a:fgClr>
              <a:bgClr>
                <a:schemeClr val="bg1"/>
              </a:bgClr>
            </a:pattFill>
            <a:ln w="9525">
              <a:noFill/>
              <a:round/>
            </a:ln>
          </p:spPr>
          <p:txBody>
            <a:bodyPr/>
            <a:lstStyle/>
            <a:p>
              <a:endParaRPr lang="zh-CN" altLang="en-US"/>
            </a:p>
          </p:txBody>
        </p:sp>
        <p:sp>
          <p:nvSpPr>
            <p:cNvPr id="40970" name="Oval 10"/>
            <p:cNvSpPr>
              <a:spLocks noChangeArrowheads="1"/>
            </p:cNvSpPr>
            <p:nvPr/>
          </p:nvSpPr>
          <p:spPr bwMode="auto">
            <a:xfrm>
              <a:off x="2342" y="816"/>
              <a:ext cx="3120" cy="3120"/>
            </a:xfrm>
            <a:prstGeom prst="ellipse">
              <a:avLst/>
            </a:prstGeom>
            <a:noFill/>
            <a:ln w="19050">
              <a:solidFill>
                <a:srgbClr val="FF0000"/>
              </a:solidFill>
              <a:round/>
            </a:ln>
          </p:spPr>
          <p:txBody>
            <a:bodyPr wrap="none" anchor="ctr"/>
            <a:lstStyle/>
            <a:p>
              <a:endParaRPr lang="zh-CN" altLang="en-US"/>
            </a:p>
          </p:txBody>
        </p:sp>
        <p:sp>
          <p:nvSpPr>
            <p:cNvPr id="40971" name="Line 11"/>
            <p:cNvSpPr>
              <a:spLocks noChangeShapeType="1"/>
            </p:cNvSpPr>
            <p:nvPr/>
          </p:nvSpPr>
          <p:spPr bwMode="auto">
            <a:xfrm flipV="1">
              <a:off x="3926" y="1104"/>
              <a:ext cx="864" cy="1296"/>
            </a:xfrm>
            <a:prstGeom prst="line">
              <a:avLst/>
            </a:prstGeom>
            <a:noFill/>
            <a:ln w="15875">
              <a:solidFill>
                <a:srgbClr val="0000FF"/>
              </a:solidFill>
              <a:round/>
            </a:ln>
          </p:spPr>
          <p:txBody>
            <a:bodyPr/>
            <a:lstStyle/>
            <a:p>
              <a:endParaRPr lang="zh-CN" altLang="en-US"/>
            </a:p>
          </p:txBody>
        </p:sp>
        <p:sp>
          <p:nvSpPr>
            <p:cNvPr id="40972" name="Line 12"/>
            <p:cNvSpPr>
              <a:spLocks noChangeShapeType="1"/>
            </p:cNvSpPr>
            <p:nvPr/>
          </p:nvSpPr>
          <p:spPr bwMode="auto">
            <a:xfrm flipH="1">
              <a:off x="2342" y="2400"/>
              <a:ext cx="1584" cy="0"/>
            </a:xfrm>
            <a:prstGeom prst="line">
              <a:avLst/>
            </a:prstGeom>
            <a:noFill/>
            <a:ln w="15875">
              <a:solidFill>
                <a:srgbClr val="FF0000"/>
              </a:solidFill>
              <a:round/>
            </a:ln>
          </p:spPr>
          <p:txBody>
            <a:bodyPr/>
            <a:lstStyle/>
            <a:p>
              <a:endParaRPr lang="zh-CN" altLang="en-US"/>
            </a:p>
          </p:txBody>
        </p:sp>
        <p:sp>
          <p:nvSpPr>
            <p:cNvPr id="40973" name="Line 13"/>
            <p:cNvSpPr>
              <a:spLocks noChangeShapeType="1"/>
            </p:cNvSpPr>
            <p:nvPr/>
          </p:nvSpPr>
          <p:spPr bwMode="auto">
            <a:xfrm flipH="1" flipV="1">
              <a:off x="2342" y="2208"/>
              <a:ext cx="1584" cy="192"/>
            </a:xfrm>
            <a:prstGeom prst="line">
              <a:avLst/>
            </a:prstGeom>
            <a:noFill/>
            <a:ln w="15875">
              <a:solidFill>
                <a:srgbClr val="0000FF"/>
              </a:solidFill>
              <a:round/>
            </a:ln>
          </p:spPr>
          <p:txBody>
            <a:bodyPr/>
            <a:lstStyle/>
            <a:p>
              <a:endParaRPr lang="zh-CN" altLang="en-US"/>
            </a:p>
          </p:txBody>
        </p:sp>
        <p:sp>
          <p:nvSpPr>
            <p:cNvPr id="40974" name="Line 14"/>
            <p:cNvSpPr>
              <a:spLocks noChangeShapeType="1"/>
            </p:cNvSpPr>
            <p:nvPr/>
          </p:nvSpPr>
          <p:spPr bwMode="auto">
            <a:xfrm flipH="1" flipV="1">
              <a:off x="2438" y="1824"/>
              <a:ext cx="1488" cy="576"/>
            </a:xfrm>
            <a:prstGeom prst="line">
              <a:avLst/>
            </a:prstGeom>
            <a:noFill/>
            <a:ln w="15875">
              <a:solidFill>
                <a:srgbClr val="FF0000"/>
              </a:solidFill>
              <a:round/>
            </a:ln>
          </p:spPr>
          <p:txBody>
            <a:bodyPr/>
            <a:lstStyle/>
            <a:p>
              <a:endParaRPr lang="zh-CN" altLang="en-US"/>
            </a:p>
          </p:txBody>
        </p:sp>
        <p:sp>
          <p:nvSpPr>
            <p:cNvPr id="40975" name="Line 15"/>
            <p:cNvSpPr>
              <a:spLocks noChangeShapeType="1"/>
            </p:cNvSpPr>
            <p:nvPr/>
          </p:nvSpPr>
          <p:spPr bwMode="auto">
            <a:xfrm flipH="1" flipV="1">
              <a:off x="2486" y="1728"/>
              <a:ext cx="1440" cy="672"/>
            </a:xfrm>
            <a:prstGeom prst="line">
              <a:avLst/>
            </a:prstGeom>
            <a:noFill/>
            <a:ln w="15875">
              <a:solidFill>
                <a:srgbClr val="0000FF"/>
              </a:solidFill>
              <a:round/>
            </a:ln>
          </p:spPr>
          <p:txBody>
            <a:bodyPr/>
            <a:lstStyle/>
            <a:p>
              <a:endParaRPr lang="zh-CN" altLang="en-US"/>
            </a:p>
          </p:txBody>
        </p:sp>
        <p:sp>
          <p:nvSpPr>
            <p:cNvPr id="40976" name="Line 16"/>
            <p:cNvSpPr>
              <a:spLocks noChangeShapeType="1"/>
            </p:cNvSpPr>
            <p:nvPr/>
          </p:nvSpPr>
          <p:spPr bwMode="auto">
            <a:xfrm flipH="1" flipV="1">
              <a:off x="2870" y="1200"/>
              <a:ext cx="1056" cy="1200"/>
            </a:xfrm>
            <a:prstGeom prst="line">
              <a:avLst/>
            </a:prstGeom>
            <a:noFill/>
            <a:ln w="15875">
              <a:solidFill>
                <a:srgbClr val="FF0000"/>
              </a:solidFill>
              <a:round/>
            </a:ln>
          </p:spPr>
          <p:txBody>
            <a:bodyPr/>
            <a:lstStyle/>
            <a:p>
              <a:endParaRPr lang="zh-CN" altLang="en-US"/>
            </a:p>
          </p:txBody>
        </p:sp>
        <p:sp>
          <p:nvSpPr>
            <p:cNvPr id="40977" name="Line 17"/>
            <p:cNvSpPr>
              <a:spLocks noChangeShapeType="1"/>
            </p:cNvSpPr>
            <p:nvPr/>
          </p:nvSpPr>
          <p:spPr bwMode="auto">
            <a:xfrm flipH="1" flipV="1">
              <a:off x="3350" y="912"/>
              <a:ext cx="576" cy="1488"/>
            </a:xfrm>
            <a:prstGeom prst="line">
              <a:avLst/>
            </a:prstGeom>
            <a:noFill/>
            <a:ln w="15875">
              <a:solidFill>
                <a:srgbClr val="0000FF"/>
              </a:solidFill>
              <a:round/>
            </a:ln>
          </p:spPr>
          <p:txBody>
            <a:bodyPr/>
            <a:lstStyle/>
            <a:p>
              <a:endParaRPr lang="zh-CN" altLang="en-US"/>
            </a:p>
          </p:txBody>
        </p:sp>
        <p:sp>
          <p:nvSpPr>
            <p:cNvPr id="40978" name="Line 18"/>
            <p:cNvSpPr>
              <a:spLocks noChangeShapeType="1"/>
            </p:cNvSpPr>
            <p:nvPr/>
          </p:nvSpPr>
          <p:spPr bwMode="auto">
            <a:xfrm flipV="1">
              <a:off x="3926" y="816"/>
              <a:ext cx="144" cy="1584"/>
            </a:xfrm>
            <a:prstGeom prst="line">
              <a:avLst/>
            </a:prstGeom>
            <a:noFill/>
            <a:ln w="15875">
              <a:solidFill>
                <a:srgbClr val="FF0000"/>
              </a:solidFill>
              <a:round/>
            </a:ln>
          </p:spPr>
          <p:txBody>
            <a:bodyPr/>
            <a:lstStyle/>
            <a:p>
              <a:endParaRPr lang="zh-CN" altLang="en-US"/>
            </a:p>
          </p:txBody>
        </p:sp>
        <p:sp>
          <p:nvSpPr>
            <p:cNvPr id="40979" name="Text Box 19"/>
            <p:cNvSpPr txBox="1">
              <a:spLocks noChangeArrowheads="1"/>
            </p:cNvSpPr>
            <p:nvPr/>
          </p:nvSpPr>
          <p:spPr bwMode="auto">
            <a:xfrm>
              <a:off x="4070" y="2592"/>
              <a:ext cx="758" cy="250"/>
            </a:xfrm>
            <a:prstGeom prst="rect">
              <a:avLst/>
            </a:prstGeom>
            <a:noFill/>
            <a:ln w="9525">
              <a:noFill/>
              <a:miter lim="800000"/>
            </a:ln>
          </p:spPr>
          <p:txBody>
            <a:bodyPr wrap="none">
              <a:spAutoFit/>
            </a:bodyPr>
            <a:lstStyle/>
            <a:p>
              <a:r>
                <a:rPr lang="zh-CN" altLang="en-US" sz="2000" b="1">
                  <a:solidFill>
                    <a:srgbClr val="0000FF"/>
                  </a:solidFill>
                </a:rPr>
                <a:t>维护</a:t>
              </a:r>
              <a:r>
                <a:rPr lang="en-US" altLang="zh-CN" sz="2000" b="1">
                  <a:solidFill>
                    <a:srgbClr val="0000FF"/>
                  </a:solidFill>
                </a:rPr>
                <a:t>67%</a:t>
              </a:r>
              <a:endParaRPr lang="en-US" altLang="zh-CN" sz="2000" b="1">
                <a:solidFill>
                  <a:srgbClr val="0000FF"/>
                </a:solidFill>
              </a:endParaRPr>
            </a:p>
          </p:txBody>
        </p:sp>
        <p:sp>
          <p:nvSpPr>
            <p:cNvPr id="40980" name="Text Box 20"/>
            <p:cNvSpPr txBox="1">
              <a:spLocks noChangeArrowheads="1"/>
            </p:cNvSpPr>
            <p:nvPr/>
          </p:nvSpPr>
          <p:spPr bwMode="auto">
            <a:xfrm>
              <a:off x="4118" y="1056"/>
              <a:ext cx="528" cy="442"/>
            </a:xfrm>
            <a:prstGeom prst="rect">
              <a:avLst/>
            </a:prstGeom>
            <a:noFill/>
            <a:ln w="9525">
              <a:noFill/>
              <a:miter lim="800000"/>
            </a:ln>
          </p:spPr>
          <p:txBody>
            <a:bodyPr>
              <a:spAutoFit/>
            </a:bodyPr>
            <a:lstStyle/>
            <a:p>
              <a:r>
                <a:rPr lang="zh-CN" altLang="en-US" sz="2000" b="1">
                  <a:solidFill>
                    <a:srgbClr val="0000FF"/>
                  </a:solidFill>
                </a:rPr>
                <a:t>集成</a:t>
              </a:r>
              <a:r>
                <a:rPr lang="en-US" altLang="zh-CN" sz="2000" b="1">
                  <a:solidFill>
                    <a:srgbClr val="0000FF"/>
                  </a:solidFill>
                </a:rPr>
                <a:t>8%</a:t>
              </a:r>
              <a:endParaRPr lang="en-US" altLang="zh-CN" sz="2000" b="1">
                <a:solidFill>
                  <a:srgbClr val="0000FF"/>
                </a:solidFill>
              </a:endParaRPr>
            </a:p>
          </p:txBody>
        </p:sp>
        <p:sp>
          <p:nvSpPr>
            <p:cNvPr id="40981" name="Text Box 21"/>
            <p:cNvSpPr txBox="1">
              <a:spLocks noChangeArrowheads="1"/>
            </p:cNvSpPr>
            <p:nvPr/>
          </p:nvSpPr>
          <p:spPr bwMode="auto">
            <a:xfrm>
              <a:off x="3542" y="912"/>
              <a:ext cx="528" cy="634"/>
            </a:xfrm>
            <a:prstGeom prst="rect">
              <a:avLst/>
            </a:prstGeom>
            <a:noFill/>
            <a:ln w="9525">
              <a:noFill/>
              <a:miter lim="800000"/>
            </a:ln>
          </p:spPr>
          <p:txBody>
            <a:bodyPr>
              <a:spAutoFit/>
            </a:bodyPr>
            <a:lstStyle/>
            <a:p>
              <a:r>
                <a:rPr lang="zh-CN" altLang="en-US" sz="2000" b="1">
                  <a:solidFill>
                    <a:srgbClr val="0000FF"/>
                  </a:solidFill>
                </a:rPr>
                <a:t>模拟测试</a:t>
              </a:r>
              <a:r>
                <a:rPr lang="en-US" altLang="zh-CN" sz="2000" b="1">
                  <a:solidFill>
                    <a:srgbClr val="0000FF"/>
                  </a:solidFill>
                </a:rPr>
                <a:t>7%</a:t>
              </a:r>
              <a:endParaRPr lang="en-US" altLang="zh-CN" sz="2000" b="1">
                <a:solidFill>
                  <a:srgbClr val="0000FF"/>
                </a:solidFill>
              </a:endParaRPr>
            </a:p>
          </p:txBody>
        </p:sp>
        <p:sp>
          <p:nvSpPr>
            <p:cNvPr id="40982" name="Text Box 22"/>
            <p:cNvSpPr txBox="1">
              <a:spLocks noChangeArrowheads="1"/>
            </p:cNvSpPr>
            <p:nvPr/>
          </p:nvSpPr>
          <p:spPr bwMode="auto">
            <a:xfrm>
              <a:off x="2880" y="632"/>
              <a:ext cx="480" cy="520"/>
            </a:xfrm>
            <a:prstGeom prst="rect">
              <a:avLst/>
            </a:prstGeom>
            <a:noFill/>
            <a:ln w="9525">
              <a:noFill/>
              <a:miter lim="800000"/>
            </a:ln>
          </p:spPr>
          <p:txBody>
            <a:bodyPr>
              <a:spAutoFit/>
            </a:bodyPr>
            <a:lstStyle/>
            <a:p>
              <a:r>
                <a:rPr lang="zh-CN" altLang="en-US" sz="1600" b="1">
                  <a:solidFill>
                    <a:srgbClr val="0000FF"/>
                  </a:solidFill>
                </a:rPr>
                <a:t>模块编码</a:t>
              </a:r>
              <a:r>
                <a:rPr lang="en-US" altLang="zh-CN" sz="1600" b="1">
                  <a:solidFill>
                    <a:srgbClr val="0000FF"/>
                  </a:solidFill>
                </a:rPr>
                <a:t>5%</a:t>
              </a:r>
              <a:endParaRPr lang="en-US" altLang="zh-CN" sz="1600" b="1">
                <a:solidFill>
                  <a:srgbClr val="0000FF"/>
                </a:solidFill>
              </a:endParaRPr>
            </a:p>
          </p:txBody>
        </p:sp>
        <p:sp>
          <p:nvSpPr>
            <p:cNvPr id="40983" name="Text Box 23"/>
            <p:cNvSpPr txBox="1">
              <a:spLocks noChangeArrowheads="1"/>
            </p:cNvSpPr>
            <p:nvPr/>
          </p:nvSpPr>
          <p:spPr bwMode="auto">
            <a:xfrm>
              <a:off x="2582" y="1536"/>
              <a:ext cx="678" cy="250"/>
            </a:xfrm>
            <a:prstGeom prst="rect">
              <a:avLst/>
            </a:prstGeom>
            <a:noFill/>
            <a:ln w="9525">
              <a:noFill/>
              <a:miter lim="800000"/>
            </a:ln>
          </p:spPr>
          <p:txBody>
            <a:bodyPr wrap="none">
              <a:spAutoFit/>
            </a:bodyPr>
            <a:lstStyle/>
            <a:p>
              <a:r>
                <a:rPr lang="zh-CN" altLang="en-US" sz="2000" b="1">
                  <a:solidFill>
                    <a:srgbClr val="0000FF"/>
                  </a:solidFill>
                </a:rPr>
                <a:t>设计</a:t>
              </a:r>
              <a:r>
                <a:rPr lang="en-US" altLang="zh-CN" sz="2000" b="1">
                  <a:solidFill>
                    <a:srgbClr val="0000FF"/>
                  </a:solidFill>
                </a:rPr>
                <a:t>6%</a:t>
              </a:r>
              <a:endParaRPr lang="en-US" altLang="zh-CN" sz="2000" b="1">
                <a:solidFill>
                  <a:srgbClr val="0000FF"/>
                </a:solidFill>
              </a:endParaRPr>
            </a:p>
          </p:txBody>
        </p:sp>
        <p:sp>
          <p:nvSpPr>
            <p:cNvPr id="40984" name="Text Box 24"/>
            <p:cNvSpPr txBox="1">
              <a:spLocks noChangeArrowheads="1"/>
            </p:cNvSpPr>
            <p:nvPr/>
          </p:nvSpPr>
          <p:spPr bwMode="auto">
            <a:xfrm>
              <a:off x="1430" y="1536"/>
              <a:ext cx="678" cy="250"/>
            </a:xfrm>
            <a:prstGeom prst="rect">
              <a:avLst/>
            </a:prstGeom>
            <a:noFill/>
            <a:ln w="9525">
              <a:noFill/>
              <a:miter lim="800000"/>
            </a:ln>
          </p:spPr>
          <p:txBody>
            <a:bodyPr wrap="none">
              <a:spAutoFit/>
            </a:bodyPr>
            <a:lstStyle/>
            <a:p>
              <a:r>
                <a:rPr lang="zh-CN" altLang="en-US" sz="2000" b="1">
                  <a:solidFill>
                    <a:srgbClr val="0000FF"/>
                  </a:solidFill>
                </a:rPr>
                <a:t>计划</a:t>
              </a:r>
              <a:r>
                <a:rPr lang="en-US" altLang="zh-CN" sz="2000" b="1">
                  <a:solidFill>
                    <a:srgbClr val="0000FF"/>
                  </a:solidFill>
                </a:rPr>
                <a:t>1%</a:t>
              </a:r>
              <a:endParaRPr lang="en-US" altLang="zh-CN" sz="2000" b="1">
                <a:solidFill>
                  <a:srgbClr val="0000FF"/>
                </a:solidFill>
              </a:endParaRPr>
            </a:p>
          </p:txBody>
        </p:sp>
        <p:sp>
          <p:nvSpPr>
            <p:cNvPr id="40985" name="Text Box 25"/>
            <p:cNvSpPr txBox="1">
              <a:spLocks noChangeArrowheads="1"/>
            </p:cNvSpPr>
            <p:nvPr/>
          </p:nvSpPr>
          <p:spPr bwMode="auto">
            <a:xfrm>
              <a:off x="1152" y="1902"/>
              <a:ext cx="1340" cy="212"/>
            </a:xfrm>
            <a:prstGeom prst="rect">
              <a:avLst/>
            </a:prstGeom>
            <a:noFill/>
            <a:ln w="9525">
              <a:noFill/>
              <a:miter lim="800000"/>
            </a:ln>
          </p:spPr>
          <p:txBody>
            <a:bodyPr wrap="none">
              <a:spAutoFit/>
            </a:bodyPr>
            <a:lstStyle/>
            <a:p>
              <a:r>
                <a:rPr lang="zh-CN" altLang="en-US" sz="1600" b="1">
                  <a:solidFill>
                    <a:srgbClr val="0000FF"/>
                  </a:solidFill>
                </a:rPr>
                <a:t>规格说明（分析）</a:t>
              </a:r>
              <a:r>
                <a:rPr lang="en-US" altLang="zh-CN" sz="1600" b="1">
                  <a:solidFill>
                    <a:srgbClr val="0000FF"/>
                  </a:solidFill>
                </a:rPr>
                <a:t>4%</a:t>
              </a:r>
              <a:endParaRPr lang="en-US" altLang="zh-CN" sz="1600" b="1">
                <a:solidFill>
                  <a:srgbClr val="0000FF"/>
                </a:solidFill>
              </a:endParaRPr>
            </a:p>
          </p:txBody>
        </p:sp>
        <p:sp>
          <p:nvSpPr>
            <p:cNvPr id="40986" name="Text Box 26"/>
            <p:cNvSpPr txBox="1">
              <a:spLocks noChangeArrowheads="1"/>
            </p:cNvSpPr>
            <p:nvPr/>
          </p:nvSpPr>
          <p:spPr bwMode="auto">
            <a:xfrm>
              <a:off x="1238" y="2208"/>
              <a:ext cx="912" cy="231"/>
            </a:xfrm>
            <a:prstGeom prst="rect">
              <a:avLst/>
            </a:prstGeom>
            <a:noFill/>
            <a:ln w="9525">
              <a:noFill/>
              <a:miter lim="800000"/>
            </a:ln>
          </p:spPr>
          <p:txBody>
            <a:bodyPr wrap="none">
              <a:spAutoFit/>
            </a:bodyPr>
            <a:lstStyle/>
            <a:p>
              <a:r>
                <a:rPr lang="zh-CN" altLang="en-US" b="1">
                  <a:solidFill>
                    <a:srgbClr val="0000FF"/>
                  </a:solidFill>
                </a:rPr>
                <a:t>需求分析</a:t>
              </a:r>
              <a:r>
                <a:rPr lang="en-US" altLang="zh-CN" b="1">
                  <a:solidFill>
                    <a:srgbClr val="0000FF"/>
                  </a:solidFill>
                </a:rPr>
                <a:t>2%</a:t>
              </a:r>
              <a:endParaRPr lang="en-US" altLang="zh-CN" b="1">
                <a:solidFill>
                  <a:srgbClr val="0000FF"/>
                </a:solidFill>
              </a:endParaRPr>
            </a:p>
          </p:txBody>
        </p:sp>
        <p:sp>
          <p:nvSpPr>
            <p:cNvPr id="40987" name="Freeform 27"/>
            <p:cNvSpPr/>
            <p:nvPr/>
          </p:nvSpPr>
          <p:spPr bwMode="auto">
            <a:xfrm>
              <a:off x="1526" y="1663"/>
              <a:ext cx="1021" cy="142"/>
            </a:xfrm>
            <a:custGeom>
              <a:avLst/>
              <a:gdLst>
                <a:gd name="T0" fmla="*/ 0 w 1021"/>
                <a:gd name="T1" fmla="*/ 113 h 142"/>
                <a:gd name="T2" fmla="*/ 528 w 1021"/>
                <a:gd name="T3" fmla="*/ 113 h 142"/>
                <a:gd name="T4" fmla="*/ 620 w 1021"/>
                <a:gd name="T5" fmla="*/ 0 h 142"/>
                <a:gd name="T6" fmla="*/ 1021 w 1021"/>
                <a:gd name="T7" fmla="*/ 142 h 142"/>
                <a:gd name="T8" fmla="*/ 0 60000 65536"/>
                <a:gd name="T9" fmla="*/ 0 60000 65536"/>
                <a:gd name="T10" fmla="*/ 0 60000 65536"/>
                <a:gd name="T11" fmla="*/ 0 60000 65536"/>
                <a:gd name="T12" fmla="*/ 0 w 1021"/>
                <a:gd name="T13" fmla="*/ 0 h 142"/>
                <a:gd name="T14" fmla="*/ 1021 w 1021"/>
                <a:gd name="T15" fmla="*/ 142 h 142"/>
              </a:gdLst>
              <a:ahLst/>
              <a:cxnLst>
                <a:cxn ang="T8">
                  <a:pos x="T0" y="T1"/>
                </a:cxn>
                <a:cxn ang="T9">
                  <a:pos x="T2" y="T3"/>
                </a:cxn>
                <a:cxn ang="T10">
                  <a:pos x="T4" y="T5"/>
                </a:cxn>
                <a:cxn ang="T11">
                  <a:pos x="T6" y="T7"/>
                </a:cxn>
              </a:cxnLst>
              <a:rect l="T12" t="T13" r="T14" b="T15"/>
              <a:pathLst>
                <a:path w="1021" h="142">
                  <a:moveTo>
                    <a:pt x="0" y="113"/>
                  </a:moveTo>
                  <a:lnTo>
                    <a:pt x="528" y="113"/>
                  </a:lnTo>
                  <a:lnTo>
                    <a:pt x="620" y="0"/>
                  </a:lnTo>
                  <a:lnTo>
                    <a:pt x="1021" y="142"/>
                  </a:lnTo>
                </a:path>
              </a:pathLst>
            </a:custGeom>
            <a:noFill/>
            <a:ln w="15875">
              <a:solidFill>
                <a:srgbClr val="FF0000"/>
              </a:solidFill>
              <a:round/>
              <a:tailEnd type="stealth" w="med" len="med"/>
            </a:ln>
          </p:spPr>
          <p:txBody>
            <a:bodyPr/>
            <a:lstStyle/>
            <a:p>
              <a:endParaRPr lang="zh-CN" altLang="en-US"/>
            </a:p>
          </p:txBody>
        </p:sp>
        <p:sp>
          <p:nvSpPr>
            <p:cNvPr id="40988" name="Line 28"/>
            <p:cNvSpPr>
              <a:spLocks noChangeShapeType="1"/>
            </p:cNvSpPr>
            <p:nvPr/>
          </p:nvSpPr>
          <p:spPr bwMode="auto">
            <a:xfrm>
              <a:off x="1238" y="2112"/>
              <a:ext cx="1392" cy="0"/>
            </a:xfrm>
            <a:prstGeom prst="line">
              <a:avLst/>
            </a:prstGeom>
            <a:noFill/>
            <a:ln w="15875">
              <a:solidFill>
                <a:srgbClr val="993300"/>
              </a:solidFill>
              <a:round/>
              <a:tailEnd type="stealth" w="med" len="med"/>
            </a:ln>
          </p:spPr>
          <p:txBody>
            <a:bodyPr/>
            <a:lstStyle/>
            <a:p>
              <a:endParaRPr lang="zh-CN" altLang="en-US"/>
            </a:p>
          </p:txBody>
        </p:sp>
      </p:grpSp>
      <p:sp>
        <p:nvSpPr>
          <p:cNvPr id="32" name="Text Box 29"/>
          <p:cNvSpPr txBox="1">
            <a:spLocks noChangeArrowheads="1"/>
          </p:cNvSpPr>
          <p:nvPr/>
        </p:nvSpPr>
        <p:spPr bwMode="auto">
          <a:xfrm>
            <a:off x="285751" y="5286388"/>
            <a:ext cx="3786184" cy="1366528"/>
          </a:xfrm>
          <a:prstGeom prst="rect">
            <a:avLst/>
          </a:prstGeom>
          <a:solidFill>
            <a:schemeClr val="bg1">
              <a:lumMod val="95000"/>
            </a:schemeClr>
          </a:solidFill>
          <a:ln w="9525">
            <a:noFill/>
            <a:miter lim="800000"/>
          </a:ln>
        </p:spPr>
        <p:txBody>
          <a:bodyPr wrap="square">
            <a:spAutoFit/>
          </a:bodyPr>
          <a:lstStyle/>
          <a:p>
            <a:pPr algn="just">
              <a:lnSpc>
                <a:spcPct val="115000"/>
              </a:lnSpc>
              <a:defRPr/>
            </a:pPr>
            <a:r>
              <a:rPr lang="zh-CN" altLang="en-US" b="1" dirty="0"/>
              <a:t>来自</a:t>
            </a:r>
            <a:r>
              <a:rPr lang="en-US" altLang="zh-CN" b="1" dirty="0"/>
              <a:t>[</a:t>
            </a:r>
            <a:r>
              <a:rPr lang="en-US" altLang="zh-CN" b="1" dirty="0" err="1"/>
              <a:t>Elshoff</a:t>
            </a:r>
            <a:r>
              <a:rPr lang="zh-CN" altLang="en-US" b="1" dirty="0"/>
              <a:t>，</a:t>
            </a:r>
            <a:r>
              <a:rPr lang="en-US" altLang="zh-CN" b="1" dirty="0"/>
              <a:t>1976]</a:t>
            </a:r>
            <a:r>
              <a:rPr lang="zh-CN" altLang="en-US" b="1" dirty="0"/>
              <a:t>，</a:t>
            </a:r>
            <a:r>
              <a:rPr lang="en-US" altLang="zh-CN" b="1" dirty="0"/>
              <a:t>[Daly</a:t>
            </a:r>
            <a:r>
              <a:rPr lang="zh-CN" altLang="en-US" b="1" dirty="0"/>
              <a:t>，</a:t>
            </a:r>
            <a:r>
              <a:rPr lang="en-US" altLang="zh-CN" b="1" dirty="0"/>
              <a:t>1977]</a:t>
            </a:r>
            <a:r>
              <a:rPr lang="zh-CN" altLang="en-US" b="1" dirty="0"/>
              <a:t>，</a:t>
            </a:r>
            <a:r>
              <a:rPr lang="en-US" altLang="zh-CN" b="1" dirty="0"/>
              <a:t>[</a:t>
            </a:r>
            <a:r>
              <a:rPr lang="en-US" altLang="zh-CN" b="1" dirty="0" err="1"/>
              <a:t>Zelkowitz</a:t>
            </a:r>
            <a:r>
              <a:rPr lang="zh-CN" altLang="en-US" b="1" dirty="0"/>
              <a:t>，</a:t>
            </a:r>
            <a:r>
              <a:rPr lang="en-US" altLang="zh-CN" b="1" dirty="0" err="1"/>
              <a:t>shaw</a:t>
            </a:r>
            <a:r>
              <a:rPr lang="en-US" altLang="zh-CN" b="1" dirty="0"/>
              <a:t> and Gannon</a:t>
            </a:r>
            <a:r>
              <a:rPr lang="zh-CN" altLang="en-US" b="1" dirty="0"/>
              <a:t>，</a:t>
            </a:r>
            <a:r>
              <a:rPr lang="en-US" altLang="zh-CN" b="1" dirty="0"/>
              <a:t>1979]</a:t>
            </a:r>
            <a:r>
              <a:rPr lang="zh-CN" altLang="en-US" b="1" dirty="0"/>
              <a:t>和</a:t>
            </a:r>
            <a:r>
              <a:rPr lang="en-US" altLang="zh-CN" b="1" dirty="0"/>
              <a:t>[Boehm</a:t>
            </a:r>
            <a:r>
              <a:rPr lang="zh-CN" altLang="en-US" b="1" dirty="0"/>
              <a:t>，</a:t>
            </a:r>
            <a:r>
              <a:rPr lang="en-US" altLang="zh-CN" b="1" dirty="0"/>
              <a:t>1981]</a:t>
            </a:r>
            <a:r>
              <a:rPr lang="zh-CN" altLang="en-US" b="1" dirty="0"/>
              <a:t>的统计数据</a:t>
            </a:r>
            <a:endParaRPr lang="zh-CN" altLang="en-US" b="1" dirty="0"/>
          </a:p>
        </p:txBody>
      </p:sp>
      <p:sp>
        <p:nvSpPr>
          <p:cNvPr id="29" name="灯片编号占位符 5"/>
          <p:cNvSpPr>
            <a:spLocks noGrp="1"/>
          </p:cNvSpPr>
          <p:nvPr>
            <p:ph type="sldNum" sz="quarter" idx="12"/>
          </p:nvPr>
        </p:nvSpPr>
        <p:spPr>
          <a:xfrm>
            <a:off x="6553200" y="6381774"/>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68611" name="Rectangle 3"/>
          <p:cNvSpPr>
            <a:spLocks noGrp="1" noChangeArrowheads="1"/>
          </p:cNvSpPr>
          <p:nvPr>
            <p:ph type="body" idx="1"/>
          </p:nvPr>
        </p:nvSpPr>
        <p:spPr>
          <a:xfrm>
            <a:off x="457200" y="1600200"/>
            <a:ext cx="8229600" cy="4686320"/>
          </a:xfrm>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(5) </a:t>
            </a:r>
            <a:r>
              <a:rPr lang="zh-CN" altLang="en-US" sz="2800" b="1" dirty="0">
                <a:solidFill>
                  <a:srgbClr val="C00000"/>
                </a:solidFill>
                <a:latin typeface="宋体" panose="02010600030101010101" pitchFamily="2" charset="-122"/>
                <a:ea typeface="宋体" panose="02010600030101010101" pitchFamily="2" charset="-122"/>
              </a:rPr>
              <a:t>识别协调任务</a:t>
            </a:r>
            <a:endParaRPr lang="zh-CN" altLang="en-US" sz="2800" b="1" dirty="0">
              <a:solidFill>
                <a:srgbClr val="C00000"/>
              </a:solidFill>
              <a:latin typeface="宋体" panose="02010600030101010101" pitchFamily="2" charset="-122"/>
              <a:ea typeface="宋体" panose="02010600030101010101" pitchFamily="2" charset="-122"/>
            </a:endParaRPr>
          </a:p>
          <a:p>
            <a:pPr marL="533400" eaLnBrk="1" hangingPunct="1">
              <a:spcAft>
                <a:spcPts val="600"/>
              </a:spcAft>
              <a:buClr>
                <a:schemeClr val="accent2"/>
              </a:buClr>
              <a:buSzPct val="750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当有</a:t>
            </a:r>
            <a:r>
              <a:rPr lang="zh-CN" altLang="en-US" sz="2400" dirty="0">
                <a:solidFill>
                  <a:srgbClr val="3366FF"/>
                </a:solidFill>
                <a:latin typeface="宋体" panose="02010600030101010101" pitchFamily="2" charset="-122"/>
                <a:ea typeface="宋体" panose="02010600030101010101" pitchFamily="2" charset="-122"/>
              </a:rPr>
              <a:t>三个或更多的任务时</a:t>
            </a:r>
            <a:r>
              <a:rPr lang="zh-CN" altLang="en-US" sz="2400" dirty="0">
                <a:latin typeface="宋体" panose="02010600030101010101" pitchFamily="2" charset="-122"/>
                <a:ea typeface="宋体" panose="02010600030101010101" pitchFamily="2" charset="-122"/>
              </a:rPr>
              <a:t>，可考虑另外增加一个任务，这个任务起协调者的作用，将不同任务之间的协调控制封装在协调任务中。</a:t>
            </a:r>
            <a:endParaRPr lang="zh-CN" altLang="en-US" sz="2400" dirty="0">
              <a:latin typeface="宋体" panose="02010600030101010101" pitchFamily="2" charset="-122"/>
              <a:ea typeface="宋体" panose="02010600030101010101" pitchFamily="2" charset="-122"/>
            </a:endParaRPr>
          </a:p>
          <a:p>
            <a:pPr marL="533400">
              <a:spcAft>
                <a:spcPts val="600"/>
              </a:spcAft>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引入协调任务</a:t>
            </a:r>
            <a:r>
              <a:rPr lang="zh-CN" altLang="en-US" sz="2400" dirty="0">
                <a:solidFill>
                  <a:srgbClr val="3366FF"/>
                </a:solidFill>
                <a:latin typeface="宋体" panose="02010600030101010101" pitchFamily="2" charset="-122"/>
                <a:ea typeface="宋体" panose="02010600030101010101" pitchFamily="2" charset="-122"/>
              </a:rPr>
              <a:t>会增加系统的总开销</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增加从一个任务到另一个任务的转换时间</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，但是引入协调任务有助于把不同任务之间的协调控制封装起来。</a:t>
            </a:r>
            <a:endParaRPr lang="en-US" altLang="zh-CN" sz="2400" dirty="0">
              <a:latin typeface="宋体" panose="02010600030101010101" pitchFamily="2" charset="-122"/>
              <a:ea typeface="宋体" panose="02010600030101010101" pitchFamily="2" charset="-122"/>
            </a:endParaRPr>
          </a:p>
          <a:p>
            <a:pPr marL="533400">
              <a:spcAft>
                <a:spcPts val="600"/>
              </a:spcAft>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使用</a:t>
            </a:r>
            <a:r>
              <a:rPr lang="zh-CN" altLang="en-US" sz="2400" dirty="0">
                <a:solidFill>
                  <a:srgbClr val="3366FF"/>
                </a:solidFill>
                <a:latin typeface="宋体" panose="02010600030101010101" pitchFamily="2" charset="-122"/>
                <a:ea typeface="宋体" panose="02010600030101010101" pitchFamily="2" charset="-122"/>
              </a:rPr>
              <a:t>状态转换矩阵</a:t>
            </a:r>
            <a:r>
              <a:rPr lang="zh-CN" altLang="en-US" sz="2400" dirty="0">
                <a:latin typeface="宋体" panose="02010600030101010101" pitchFamily="2" charset="-122"/>
                <a:ea typeface="宋体" panose="02010600030101010101" pitchFamily="2" charset="-122"/>
              </a:rPr>
              <a:t>可以比较</a:t>
            </a:r>
            <a:r>
              <a:rPr lang="zh-CN" altLang="en-US" sz="2400" dirty="0">
                <a:solidFill>
                  <a:srgbClr val="3366FF"/>
                </a:solidFill>
                <a:latin typeface="宋体" panose="02010600030101010101" pitchFamily="2" charset="-122"/>
                <a:ea typeface="宋体" panose="02010600030101010101" pitchFamily="2" charset="-122"/>
              </a:rPr>
              <a:t>方便地描述该协调任务的行为。</a:t>
            </a:r>
            <a:endParaRPr lang="en-US" altLang="zh-CN" sz="2400" dirty="0">
              <a:solidFill>
                <a:srgbClr val="3366FF"/>
              </a:solidFill>
              <a:latin typeface="宋体" panose="02010600030101010101" pitchFamily="2" charset="-122"/>
              <a:ea typeface="宋体" panose="02010600030101010101" pitchFamily="2" charset="-122"/>
            </a:endParaRPr>
          </a:p>
          <a:p>
            <a:pPr marL="533400">
              <a:spcAft>
                <a:spcPts val="600"/>
              </a:spcAft>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协调任务</a:t>
            </a:r>
            <a:r>
              <a:rPr lang="zh-CN" altLang="en-US" sz="2400" dirty="0">
                <a:solidFill>
                  <a:srgbClr val="3366FF"/>
                </a:solidFill>
                <a:latin typeface="宋体" panose="02010600030101010101" pitchFamily="2" charset="-122"/>
                <a:ea typeface="宋体" panose="02010600030101010101" pitchFamily="2" charset="-122"/>
              </a:rPr>
              <a:t>应仅做协调工作</a:t>
            </a:r>
            <a:r>
              <a:rPr lang="zh-CN" altLang="en-US" sz="2400" dirty="0">
                <a:latin typeface="宋体" panose="02010600030101010101" pitchFamily="2" charset="-122"/>
                <a:ea typeface="宋体" panose="02010600030101010101" pitchFamily="2" charset="-122"/>
              </a:rPr>
              <a:t>，不要让它再承担其他服务工作。</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69635" name="Rectangle 3"/>
          <p:cNvSpPr>
            <a:spLocks noGrp="1" noChangeArrowheads="1"/>
          </p:cNvSpPr>
          <p:nvPr>
            <p:ph type="body" idx="1"/>
          </p:nvPr>
        </p:nvSpPr>
        <p:spPr/>
        <p:txBody>
          <a:bodyPr/>
          <a:lstStyle/>
          <a:p>
            <a:pPr eaLnBrk="1" hangingPunct="1">
              <a:buFontTx/>
              <a:buNone/>
            </a:pPr>
            <a:r>
              <a:rPr lang="en-US" altLang="zh-CN" sz="2800" b="1" dirty="0">
                <a:solidFill>
                  <a:srgbClr val="C00000"/>
                </a:solidFill>
                <a:ea typeface="宋体" panose="02010600030101010101" pitchFamily="2" charset="-122"/>
              </a:rPr>
              <a:t>(6) </a:t>
            </a:r>
            <a:r>
              <a:rPr lang="zh-CN" altLang="en-US" sz="2800" b="1" dirty="0">
                <a:solidFill>
                  <a:srgbClr val="C00000"/>
                </a:solidFill>
                <a:ea typeface="宋体" panose="02010600030101010101" pitchFamily="2" charset="-122"/>
              </a:rPr>
              <a:t>审查每个任务</a:t>
            </a:r>
            <a:endParaRPr lang="zh-CN" altLang="en-US" sz="2800" b="1" dirty="0">
              <a:solidFill>
                <a:srgbClr val="C00000"/>
              </a:solidFill>
              <a:ea typeface="宋体" panose="02010600030101010101" pitchFamily="2" charset="-122"/>
            </a:endParaRPr>
          </a:p>
          <a:p>
            <a:pPr marL="627380">
              <a:spcBef>
                <a:spcPts val="1200"/>
              </a:spcBef>
              <a:spcAft>
                <a:spcPts val="600"/>
              </a:spcAft>
              <a:buClr>
                <a:schemeClr val="accent2"/>
              </a:buClr>
              <a:buSzPct val="75000"/>
              <a:buFont typeface="Arial" panose="020B0604020202020204" pitchFamily="34" charset="0"/>
              <a:buChar char="•"/>
            </a:pPr>
            <a:r>
              <a:rPr lang="zh-CN" altLang="zh-CN" sz="2400" dirty="0">
                <a:latin typeface="宋体" panose="02010600030101010101" pitchFamily="2" charset="-122"/>
                <a:ea typeface="宋体" panose="02010600030101010101" pitchFamily="2" charset="-122"/>
                <a:cs typeface="Times New Roman" panose="02020603050405020304" pitchFamily="18" charset="0"/>
              </a:rPr>
              <a:t>必须</a:t>
            </a:r>
            <a:r>
              <a:rPr lang="zh-CN" altLang="zh-CN" sz="2400" dirty="0">
                <a:solidFill>
                  <a:srgbClr val="3366FF"/>
                </a:solidFill>
                <a:latin typeface="宋体" panose="02010600030101010101" pitchFamily="2" charset="-122"/>
                <a:ea typeface="宋体" panose="02010600030101010101" pitchFamily="2" charset="-122"/>
                <a:cs typeface="Times New Roman" panose="02020603050405020304" pitchFamily="18" charset="0"/>
              </a:rPr>
              <a:t>仔细分析</a:t>
            </a:r>
            <a:r>
              <a:rPr lang="zh-CN" altLang="zh-CN" sz="2400" dirty="0">
                <a:latin typeface="宋体" panose="02010600030101010101" pitchFamily="2" charset="-122"/>
                <a:ea typeface="宋体" panose="02010600030101010101" pitchFamily="2" charset="-122"/>
                <a:cs typeface="Times New Roman" panose="02020603050405020304" pitchFamily="18" charset="0"/>
              </a:rPr>
              <a:t>和</a:t>
            </a:r>
            <a:r>
              <a:rPr lang="zh-CN" altLang="zh-CN" sz="2400" dirty="0">
                <a:solidFill>
                  <a:srgbClr val="3366FF"/>
                </a:solidFill>
                <a:latin typeface="宋体" panose="02010600030101010101" pitchFamily="2" charset="-122"/>
                <a:ea typeface="宋体" panose="02010600030101010101" pitchFamily="2" charset="-122"/>
                <a:cs typeface="Times New Roman" panose="02020603050405020304" pitchFamily="18" charset="0"/>
              </a:rPr>
              <a:t>选择</a:t>
            </a:r>
            <a:r>
              <a:rPr lang="zh-CN" altLang="zh-CN" sz="2400" dirty="0">
                <a:latin typeface="宋体" panose="02010600030101010101" pitchFamily="2" charset="-122"/>
                <a:ea typeface="宋体" panose="02010600030101010101" pitchFamily="2" charset="-122"/>
                <a:cs typeface="Times New Roman" panose="02020603050405020304" pitchFamily="18" charset="0"/>
              </a:rPr>
              <a:t>每个确实需要的任务</a:t>
            </a:r>
            <a:r>
              <a:rPr lang="zh-CN" altLang="en-US" sz="2400" dirty="0">
                <a:latin typeface="宋体" panose="02010600030101010101" pitchFamily="2" charset="-122"/>
                <a:ea typeface="宋体" panose="02010600030101010101" pitchFamily="2" charset="-122"/>
                <a:cs typeface="Times New Roman" panose="02020603050405020304" pitchFamily="18" charset="0"/>
              </a:rPr>
              <a:t>，</a:t>
            </a:r>
            <a:r>
              <a:rPr lang="zh-CN" altLang="zh-CN" sz="2400" dirty="0">
                <a:latin typeface="宋体" panose="02010600030101010101" pitchFamily="2" charset="-122"/>
                <a:ea typeface="宋体" panose="02010600030101010101" pitchFamily="2" charset="-122"/>
                <a:cs typeface="Times New Roman" panose="02020603050405020304" pitchFamily="18" charset="0"/>
              </a:rPr>
              <a:t>使系统中包含的</a:t>
            </a:r>
            <a:r>
              <a:rPr lang="zh-CN" altLang="zh-CN" sz="2400" dirty="0">
                <a:solidFill>
                  <a:srgbClr val="3366FF"/>
                </a:solidFill>
                <a:latin typeface="宋体" panose="02010600030101010101" pitchFamily="2" charset="-122"/>
                <a:ea typeface="宋体" panose="02010600030101010101" pitchFamily="2" charset="-122"/>
                <a:cs typeface="Times New Roman" panose="02020603050405020304" pitchFamily="18" charset="0"/>
              </a:rPr>
              <a:t>任务数尽量少</a:t>
            </a:r>
            <a:r>
              <a:rPr lang="zh-CN" altLang="zh-CN" sz="2400" dirty="0">
                <a:latin typeface="宋体" panose="02010600030101010101" pitchFamily="2" charset="-122"/>
                <a:ea typeface="宋体" panose="02010600030101010101" pitchFamily="2" charset="-122"/>
                <a:cs typeface="Times New Roman" panose="02020603050405020304" pitchFamily="18" charset="0"/>
              </a:rPr>
              <a:t>。</a:t>
            </a:r>
            <a:endParaRPr lang="zh-CN" altLang="en-US" sz="2400" dirty="0">
              <a:latin typeface="宋体" panose="02010600030101010101" pitchFamily="2" charset="-122"/>
              <a:ea typeface="宋体" panose="02010600030101010101" pitchFamily="2" charset="-122"/>
            </a:endParaRPr>
          </a:p>
          <a:p>
            <a:pPr marL="627380" eaLnBrk="1" hangingPunct="1">
              <a:spcBef>
                <a:spcPts val="1200"/>
              </a:spcBef>
              <a:spcAft>
                <a:spcPts val="600"/>
              </a:spcAft>
              <a:buClr>
                <a:schemeClr val="accent2"/>
              </a:buClr>
              <a:buSzPct val="75000"/>
              <a:buFont typeface="Arial" panose="020B0604020202020204" pitchFamily="34" charset="0"/>
              <a:buChar char="•"/>
            </a:pPr>
            <a:r>
              <a:rPr lang="zh-CN" altLang="en-US" sz="2400" dirty="0">
                <a:solidFill>
                  <a:srgbClr val="3366FF"/>
                </a:solidFill>
                <a:latin typeface="宋体" panose="02010600030101010101" pitchFamily="2" charset="-122"/>
                <a:ea typeface="宋体" panose="02010600030101010101" pitchFamily="2" charset="-122"/>
                <a:cs typeface="Times New Roman" panose="02020603050405020304" pitchFamily="18" charset="0"/>
              </a:rPr>
              <a:t>对每个任务要进行审查</a:t>
            </a:r>
            <a:r>
              <a:rPr lang="zh-CN" altLang="en-US" sz="2400" dirty="0">
                <a:latin typeface="宋体" panose="02010600030101010101" pitchFamily="2" charset="-122"/>
                <a:ea typeface="宋体" panose="02010600030101010101" pitchFamily="2" charset="-122"/>
              </a:rPr>
              <a:t>，确保它能满足一个或多个选择任务的工程标准</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事件驱动、时钟驱动、优先任务、关键任务或协调者。</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70659" name="Rectangle 3"/>
          <p:cNvSpPr>
            <a:spLocks noGrp="1" noChangeArrowheads="1"/>
          </p:cNvSpPr>
          <p:nvPr>
            <p:ph type="body" idx="1"/>
          </p:nvPr>
        </p:nvSpPr>
        <p:spPr>
          <a:xfrm>
            <a:off x="457200" y="1474805"/>
            <a:ext cx="8229600" cy="4954591"/>
          </a:xfrm>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(7) </a:t>
            </a:r>
            <a:r>
              <a:rPr lang="zh-CN" altLang="en-US" sz="2800" b="1" dirty="0">
                <a:solidFill>
                  <a:srgbClr val="C00000"/>
                </a:solidFill>
                <a:latin typeface="宋体" panose="02010600030101010101" pitchFamily="2" charset="-122"/>
                <a:ea typeface="宋体" panose="02010600030101010101" pitchFamily="2" charset="-122"/>
              </a:rPr>
              <a:t>定义每个任务</a:t>
            </a:r>
            <a:endParaRPr lang="zh-CN" altLang="en-US" sz="2800" b="1" dirty="0">
              <a:solidFill>
                <a:srgbClr val="C00000"/>
              </a:solidFill>
              <a:latin typeface="宋体" panose="02010600030101010101" pitchFamily="2" charset="-122"/>
              <a:ea typeface="宋体" panose="02010600030101010101" pitchFamily="2" charset="-122"/>
            </a:endParaRPr>
          </a:p>
          <a:p>
            <a:pPr marL="457200" indent="-457200" eaLnBrk="1" hangingPunct="1">
              <a:spcBef>
                <a:spcPts val="1200"/>
              </a:spcBef>
              <a:spcAft>
                <a:spcPts val="600"/>
              </a:spcAft>
              <a:buFont typeface="+mj-ea"/>
              <a:buAutoNum type="circleNumDbPlain"/>
            </a:pPr>
            <a:r>
              <a:rPr lang="zh-CN" altLang="en-US" sz="2400" dirty="0">
                <a:solidFill>
                  <a:srgbClr val="3366FF"/>
                </a:solidFill>
                <a:latin typeface="宋体" panose="02010600030101010101" pitchFamily="2" charset="-122"/>
                <a:ea typeface="宋体" panose="02010600030101010101" pitchFamily="2" charset="-122"/>
              </a:rPr>
              <a:t>它是什么任务</a:t>
            </a:r>
            <a:r>
              <a:rPr lang="zh-CN" altLang="en-US" sz="2400" dirty="0">
                <a:latin typeface="宋体" panose="02010600030101010101" pitchFamily="2" charset="-122"/>
                <a:ea typeface="宋体" panose="02010600030101010101" pitchFamily="2" charset="-122"/>
              </a:rPr>
              <a:t>。为任务命名并做简要描述。</a:t>
            </a:r>
            <a:r>
              <a:rPr lang="zh-CN" altLang="en-US" sz="2000" dirty="0">
                <a:latin typeface="宋体" panose="02010600030101010101" pitchFamily="2" charset="-122"/>
                <a:ea typeface="宋体" panose="02010600030101010101" pitchFamily="2" charset="-122"/>
              </a:rPr>
              <a:t>为面向对象设计部分的每个服务增加一个新的约束</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任务名。如果一个服务被分裂，交叉在多个任务中，则要修改服务名及其描述，使每个服务能映射到一个任务。</a:t>
            </a:r>
            <a:endParaRPr lang="zh-CN" altLang="en-US" sz="2000" dirty="0">
              <a:latin typeface="宋体" panose="02010600030101010101" pitchFamily="2" charset="-122"/>
              <a:ea typeface="宋体" panose="02010600030101010101" pitchFamily="2" charset="-122"/>
            </a:endParaRPr>
          </a:p>
          <a:p>
            <a:pPr marL="457200" indent="-457200" eaLnBrk="1" hangingPunct="1">
              <a:spcBef>
                <a:spcPts val="1200"/>
              </a:spcBef>
              <a:spcAft>
                <a:spcPts val="600"/>
              </a:spcAft>
              <a:buFont typeface="+mj-ea"/>
              <a:buAutoNum type="circleNumDbPlain"/>
            </a:pPr>
            <a:r>
              <a:rPr lang="zh-CN" altLang="en-US" sz="2400" dirty="0">
                <a:solidFill>
                  <a:srgbClr val="3366FF"/>
                </a:solidFill>
                <a:latin typeface="宋体" panose="02010600030101010101" pitchFamily="2" charset="-122"/>
                <a:ea typeface="宋体" panose="02010600030101010101" pitchFamily="2" charset="-122"/>
              </a:rPr>
              <a:t>如何协调任务</a:t>
            </a:r>
            <a:r>
              <a:rPr lang="zh-CN" altLang="en-US" sz="2400" dirty="0">
                <a:latin typeface="宋体" panose="02010600030101010101" pitchFamily="2" charset="-122"/>
                <a:ea typeface="宋体" panose="02010600030101010101" pitchFamily="2" charset="-122"/>
              </a:rPr>
              <a:t>。定义每个任务如何协调工作。</a:t>
            </a:r>
            <a:r>
              <a:rPr lang="zh-CN" altLang="en-US" sz="2000" dirty="0">
                <a:latin typeface="宋体" panose="02010600030101010101" pitchFamily="2" charset="-122"/>
                <a:ea typeface="宋体" panose="02010600030101010101" pitchFamily="2" charset="-122"/>
              </a:rPr>
              <a:t>指出它是事件驱动的，还是时钟驱动的；对于事件驱动的任务，描述触发该任务的事件；对时钟驱动的任务，描述在触发之前所经过的时间间隔，同时指出它是一次性的，还是重复的事件间隔。</a:t>
            </a:r>
            <a:endParaRPr lang="zh-CN" altLang="en-US" sz="2000" dirty="0">
              <a:latin typeface="宋体" panose="02010600030101010101" pitchFamily="2" charset="-122"/>
              <a:ea typeface="宋体" panose="02010600030101010101" pitchFamily="2" charset="-122"/>
            </a:endParaRPr>
          </a:p>
          <a:p>
            <a:pPr marL="457200" indent="-457200" eaLnBrk="1" hangingPunct="1">
              <a:spcBef>
                <a:spcPts val="1200"/>
              </a:spcBef>
              <a:spcAft>
                <a:spcPts val="600"/>
              </a:spcAft>
              <a:buFont typeface="+mj-ea"/>
              <a:buAutoNum type="circleNumDbPlain"/>
            </a:pPr>
            <a:r>
              <a:rPr lang="zh-CN" altLang="en-US" sz="2400" dirty="0">
                <a:solidFill>
                  <a:srgbClr val="3366FF"/>
                </a:solidFill>
                <a:latin typeface="宋体" panose="02010600030101010101" pitchFamily="2" charset="-122"/>
                <a:ea typeface="宋体" panose="02010600030101010101" pitchFamily="2" charset="-122"/>
              </a:rPr>
              <a:t>如何通信</a:t>
            </a:r>
            <a:r>
              <a:rPr lang="zh-CN" altLang="en-US" sz="2400" dirty="0">
                <a:latin typeface="宋体" panose="02010600030101010101" pitchFamily="2" charset="-122"/>
                <a:ea typeface="宋体" panose="02010600030101010101" pitchFamily="2" charset="-122"/>
              </a:rPr>
              <a:t>。定义每个任务如何通信，任务从哪里取数据及往哪里送数据。</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dirty="0"/>
          </a:p>
        </p:txBody>
      </p:sp>
      <p:sp>
        <p:nvSpPr>
          <p:cNvPr id="6" name="矩形 5"/>
          <p:cNvSpPr/>
          <p:nvPr/>
        </p:nvSpPr>
        <p:spPr>
          <a:xfrm>
            <a:off x="357158" y="1571612"/>
            <a:ext cx="3070071" cy="523220"/>
          </a:xfrm>
          <a:prstGeom prst="rect">
            <a:avLst/>
          </a:prstGeom>
        </p:spPr>
        <p:txBody>
          <a:bodyPr wrap="none">
            <a:spAutoFit/>
          </a:bodyPr>
          <a:lstStyle/>
          <a:p>
            <a:pPr algn="just" eaLnBrk="1" hangingPunct="1">
              <a:spcAft>
                <a:spcPts val="0"/>
              </a:spcAft>
              <a:defRPr/>
            </a:pPr>
            <a:r>
              <a:rPr lang="zh-CN" altLang="en-US" sz="2800" b="1" kern="100" dirty="0">
                <a:solidFill>
                  <a:srgbClr val="C00000"/>
                </a:solidFill>
                <a:latin typeface="Calibri" panose="020F0502020204030204" charset="0"/>
                <a:ea typeface="宋体" panose="02010600030101010101" pitchFamily="2" charset="-122"/>
                <a:cs typeface="Times New Roman" panose="02020603050405020304" pitchFamily="18" charset="0"/>
              </a:rPr>
              <a:t>将任务分配给硬件</a:t>
            </a:r>
            <a:endParaRPr lang="zh-CN" altLang="zh-CN" sz="2800" b="1" kern="100" dirty="0">
              <a:solidFill>
                <a:srgbClr val="C00000"/>
              </a:solidFill>
              <a:latin typeface="Calibri" panose="020F0502020204030204" charset="0"/>
              <a:ea typeface="宋体" panose="02010600030101010101" pitchFamily="2" charset="-122"/>
              <a:cs typeface="Times New Roman" panose="02020603050405020304" pitchFamily="18" charset="0"/>
            </a:endParaRPr>
          </a:p>
        </p:txBody>
      </p:sp>
      <p:sp>
        <p:nvSpPr>
          <p:cNvPr id="7" name="矩形 6"/>
          <p:cNvSpPr/>
          <p:nvPr/>
        </p:nvSpPr>
        <p:spPr>
          <a:xfrm>
            <a:off x="571472" y="2143116"/>
            <a:ext cx="8072494" cy="1570038"/>
          </a:xfrm>
          <a:prstGeom prst="rect">
            <a:avLst/>
          </a:prstGeom>
        </p:spPr>
        <p:txBody>
          <a:bodyPr wrap="square">
            <a:spAutoFit/>
          </a:bodyPr>
          <a:lstStyle/>
          <a:p>
            <a:pPr algn="just" eaLnBrk="1" hangingPunct="1">
              <a:spcAft>
                <a:spcPts val="0"/>
              </a:spcAft>
              <a:defRPr/>
            </a:pPr>
            <a:r>
              <a:rPr lang="en-US" altLang="zh-CN" sz="2400" kern="100" dirty="0">
                <a:latin typeface="Calibri" panose="020F0502020204030204" charset="0"/>
                <a:ea typeface="宋体" panose="02010600030101010101" pitchFamily="2" charset="-122"/>
                <a:cs typeface="Times New Roman" panose="02020603050405020304" pitchFamily="18" charset="0"/>
              </a:rPr>
              <a:t>         </a:t>
            </a:r>
            <a:r>
              <a:rPr lang="zh-CN" altLang="en-US" sz="2400" kern="100" dirty="0">
                <a:latin typeface="Calibri" panose="020F0502020204030204" charset="0"/>
                <a:ea typeface="宋体" panose="02010600030101010101" pitchFamily="2" charset="-122"/>
                <a:cs typeface="Times New Roman" panose="02020603050405020304" pitchFamily="18" charset="0"/>
              </a:rPr>
              <a:t>如</a:t>
            </a:r>
            <a:r>
              <a:rPr lang="zh-CN" altLang="zh-CN" sz="2400" kern="100" dirty="0">
                <a:latin typeface="Calibri" panose="020F0502020204030204" charset="0"/>
                <a:ea typeface="宋体" panose="02010600030101010101" pitchFamily="2" charset="-122"/>
                <a:cs typeface="Times New Roman" panose="02020603050405020304" pitchFamily="18" charset="0"/>
              </a:rPr>
              <a:t>使用多处理器或固件，主要是为了</a:t>
            </a:r>
            <a:r>
              <a:rPr lang="zh-CN" altLang="zh-CN" sz="2400" kern="100" dirty="0">
                <a:solidFill>
                  <a:srgbClr val="3366FF"/>
                </a:solidFill>
                <a:latin typeface="Calibri" panose="020F0502020204030204" charset="0"/>
                <a:ea typeface="宋体" panose="02010600030101010101" pitchFamily="2" charset="-122"/>
                <a:cs typeface="Times New Roman" panose="02020603050405020304" pitchFamily="18" charset="0"/>
              </a:rPr>
              <a:t>满足高性能</a:t>
            </a:r>
            <a:r>
              <a:rPr lang="zh-CN" altLang="zh-CN" sz="2400" kern="100" dirty="0">
                <a:latin typeface="Calibri" panose="020F0502020204030204" charset="0"/>
                <a:ea typeface="宋体" panose="02010600030101010101" pitchFamily="2" charset="-122"/>
                <a:cs typeface="Times New Roman" panose="02020603050405020304" pitchFamily="18" charset="0"/>
              </a:rPr>
              <a:t>的需求。设计者必须通过计算系统载荷</a:t>
            </a:r>
            <a:r>
              <a:rPr lang="en-US" altLang="zh-CN" sz="2400" kern="100" dirty="0">
                <a:latin typeface="Calibri" panose="020F0502020204030204" charset="0"/>
                <a:ea typeface="宋体" panose="02010600030101010101" pitchFamily="2" charset="-122"/>
                <a:cs typeface="Times New Roman" panose="02020603050405020304" pitchFamily="18" charset="0"/>
              </a:rPr>
              <a:t>(</a:t>
            </a:r>
            <a:r>
              <a:rPr lang="zh-CN" altLang="zh-CN" sz="2400" kern="100" dirty="0">
                <a:latin typeface="Calibri" panose="020F0502020204030204" charset="0"/>
                <a:ea typeface="宋体" panose="02010600030101010101" pitchFamily="2" charset="-122"/>
                <a:cs typeface="Times New Roman" panose="02020603050405020304" pitchFamily="18" charset="0"/>
              </a:rPr>
              <a:t>即每秒处理的业务数及处理一个业务所花费的时间</a:t>
            </a:r>
            <a:r>
              <a:rPr lang="en-US" altLang="zh-CN" sz="2400" kern="100" dirty="0">
                <a:latin typeface="Calibri" panose="020F0502020204030204" charset="0"/>
                <a:ea typeface="宋体" panose="02010600030101010101" pitchFamily="2" charset="-122"/>
                <a:cs typeface="Times New Roman" panose="02020603050405020304" pitchFamily="18" charset="0"/>
              </a:rPr>
              <a:t>)</a:t>
            </a:r>
            <a:r>
              <a:rPr lang="zh-CN" altLang="zh-CN" sz="2400" kern="100" dirty="0">
                <a:latin typeface="Calibri" panose="020F0502020204030204" charset="0"/>
                <a:ea typeface="宋体" panose="02010600030101010101" pitchFamily="2" charset="-122"/>
                <a:cs typeface="Times New Roman" panose="02020603050405020304" pitchFamily="18" charset="0"/>
              </a:rPr>
              <a:t>，来估算所需要的</a:t>
            </a:r>
            <a:r>
              <a:rPr lang="en-US" altLang="zh-CN" sz="2400" kern="100" dirty="0">
                <a:latin typeface="Calibri" panose="020F0502020204030204" charset="0"/>
                <a:ea typeface="宋体" panose="02010600030101010101" pitchFamily="2" charset="-122"/>
                <a:cs typeface="Times New Roman" panose="02020603050405020304" pitchFamily="18" charset="0"/>
              </a:rPr>
              <a:t>CPU(</a:t>
            </a:r>
            <a:r>
              <a:rPr lang="zh-CN" altLang="zh-CN" sz="2400" kern="100" dirty="0">
                <a:latin typeface="Calibri" panose="020F0502020204030204" charset="0"/>
                <a:ea typeface="宋体" panose="02010600030101010101" pitchFamily="2" charset="-122"/>
                <a:cs typeface="Times New Roman" panose="02020603050405020304" pitchFamily="18" charset="0"/>
              </a:rPr>
              <a:t>或其他固件</a:t>
            </a:r>
            <a:r>
              <a:rPr lang="en-US" altLang="zh-CN" sz="2400" kern="100" dirty="0">
                <a:latin typeface="Calibri" panose="020F0502020204030204" charset="0"/>
                <a:ea typeface="宋体" panose="02010600030101010101" pitchFamily="2" charset="-122"/>
                <a:cs typeface="Times New Roman" panose="02020603050405020304" pitchFamily="18" charset="0"/>
              </a:rPr>
              <a:t>)</a:t>
            </a:r>
            <a:r>
              <a:rPr lang="zh-CN" altLang="zh-CN" sz="2400" kern="100" dirty="0">
                <a:latin typeface="Calibri" panose="020F0502020204030204" charset="0"/>
                <a:ea typeface="宋体" panose="02010600030101010101" pitchFamily="2" charset="-122"/>
                <a:cs typeface="Times New Roman" panose="02020603050405020304" pitchFamily="18" charset="0"/>
              </a:rPr>
              <a:t>的处理能力。</a:t>
            </a:r>
            <a:endParaRPr lang="zh-CN" altLang="zh-CN" sz="2400" kern="100" dirty="0">
              <a:latin typeface="Calibri" panose="020F0502020204030204" charset="0"/>
              <a:ea typeface="宋体" panose="02010600030101010101" pitchFamily="2" charset="-122"/>
              <a:cs typeface="Times New Roman" panose="02020603050405020304" pitchFamily="18" charset="0"/>
            </a:endParaRPr>
          </a:p>
        </p:txBody>
      </p:sp>
      <p:sp>
        <p:nvSpPr>
          <p:cNvPr id="8" name="矩形 7"/>
          <p:cNvSpPr/>
          <p:nvPr/>
        </p:nvSpPr>
        <p:spPr>
          <a:xfrm>
            <a:off x="428596" y="3929066"/>
            <a:ext cx="8143931" cy="1846659"/>
          </a:xfrm>
          <a:prstGeom prst="rect">
            <a:avLst/>
          </a:prstGeom>
        </p:spPr>
        <p:txBody>
          <a:bodyPr wrap="square">
            <a:spAutoFit/>
          </a:bodyPr>
          <a:lstStyle/>
          <a:p>
            <a:pPr algn="just" eaLnBrk="1" hangingPunct="1">
              <a:spcAft>
                <a:spcPts val="600"/>
              </a:spcAft>
              <a:defRPr/>
            </a:pPr>
            <a:r>
              <a:rPr lang="zh-CN" altLang="zh-CN" sz="2400" kern="100" dirty="0">
                <a:latin typeface="Calibri" panose="020F0502020204030204" charset="0"/>
                <a:ea typeface="宋体" panose="02010600030101010101" pitchFamily="2" charset="-122"/>
                <a:cs typeface="Times New Roman" panose="02020603050405020304" pitchFamily="18" charset="0"/>
              </a:rPr>
              <a:t>使用硬件实现某些子系统的</a:t>
            </a:r>
            <a:r>
              <a:rPr lang="zh-CN" altLang="zh-CN" sz="2400" kern="100" dirty="0">
                <a:solidFill>
                  <a:srgbClr val="3366FF"/>
                </a:solidFill>
                <a:latin typeface="Calibri" panose="020F0502020204030204" charset="0"/>
                <a:ea typeface="宋体" panose="02010600030101010101" pitchFamily="2" charset="-122"/>
                <a:cs typeface="Times New Roman" panose="02020603050405020304" pitchFamily="18" charset="0"/>
              </a:rPr>
              <a:t>主要原因</a:t>
            </a:r>
            <a:r>
              <a:rPr lang="zh-CN" altLang="zh-CN" sz="2400" kern="100" dirty="0">
                <a:latin typeface="Calibri" panose="020F0502020204030204" charset="0"/>
                <a:ea typeface="宋体" panose="02010600030101010101" pitchFamily="2" charset="-122"/>
                <a:cs typeface="Times New Roman" panose="02020603050405020304" pitchFamily="18" charset="0"/>
              </a:rPr>
              <a:t>可能是</a:t>
            </a:r>
            <a:r>
              <a:rPr lang="zh-CN" altLang="en-US" sz="2400" kern="100" dirty="0">
                <a:latin typeface="Calibri" panose="020F0502020204030204" charset="0"/>
                <a:ea typeface="宋体" panose="02010600030101010101" pitchFamily="2" charset="-122"/>
                <a:cs typeface="Times New Roman" panose="02020603050405020304" pitchFamily="18" charset="0"/>
              </a:rPr>
              <a:t>：</a:t>
            </a:r>
            <a:endParaRPr lang="zh-CN" altLang="zh-CN" sz="2400" kern="100" dirty="0">
              <a:latin typeface="Calibri" panose="020F0502020204030204" charset="0"/>
              <a:ea typeface="宋体" panose="02010600030101010101" pitchFamily="2" charset="-122"/>
              <a:cs typeface="Times New Roman" panose="02020603050405020304" pitchFamily="18" charset="0"/>
            </a:endParaRPr>
          </a:p>
          <a:p>
            <a:pPr marL="627380" indent="-342900" algn="just" eaLnBrk="1" hangingPunct="1">
              <a:spcAft>
                <a:spcPts val="600"/>
              </a:spcAft>
              <a:buFont typeface="Arial" panose="020B0604020202020204" pitchFamily="34" charset="0"/>
              <a:buChar char="•"/>
              <a:defRPr/>
            </a:pPr>
            <a:r>
              <a:rPr lang="zh-CN" altLang="zh-CN" sz="2000" kern="100" dirty="0">
                <a:solidFill>
                  <a:srgbClr val="3366FF"/>
                </a:solidFill>
                <a:latin typeface="Calibri" panose="020F0502020204030204" charset="0"/>
                <a:ea typeface="宋体" panose="02010600030101010101" pitchFamily="2" charset="-122"/>
                <a:cs typeface="Times New Roman" panose="02020603050405020304" pitchFamily="18" charset="0"/>
              </a:rPr>
              <a:t>现有的硬件完全能满足某些方面的需求</a:t>
            </a:r>
            <a:r>
              <a:rPr lang="zh-CN" altLang="zh-CN" sz="2000" kern="100" dirty="0">
                <a:latin typeface="Calibri" panose="020F0502020204030204" charset="0"/>
                <a:ea typeface="宋体" panose="02010600030101010101" pitchFamily="2" charset="-122"/>
                <a:cs typeface="Times New Roman" panose="02020603050405020304" pitchFamily="18" charset="0"/>
              </a:rPr>
              <a:t>，例如，买一块浮点运算卡比用软件实现浮点运算要容易得多。</a:t>
            </a:r>
            <a:endParaRPr lang="zh-CN" altLang="zh-CN" sz="2000" kern="100" dirty="0">
              <a:latin typeface="Calibri" panose="020F0502020204030204" charset="0"/>
              <a:ea typeface="宋体" panose="02010600030101010101" pitchFamily="2" charset="-122"/>
              <a:cs typeface="Times New Roman" panose="02020603050405020304" pitchFamily="18" charset="0"/>
            </a:endParaRPr>
          </a:p>
          <a:p>
            <a:pPr marL="627380" indent="-342900" algn="just" eaLnBrk="1" hangingPunct="1">
              <a:spcAft>
                <a:spcPts val="600"/>
              </a:spcAft>
              <a:buFont typeface="Arial" panose="020B0604020202020204" pitchFamily="34" charset="0"/>
              <a:buChar char="•"/>
              <a:defRPr/>
            </a:pPr>
            <a:r>
              <a:rPr lang="zh-CN" altLang="zh-CN" sz="2000" kern="100" dirty="0">
                <a:solidFill>
                  <a:srgbClr val="3366FF"/>
                </a:solidFill>
                <a:latin typeface="Calibri" panose="020F0502020204030204" charset="0"/>
                <a:ea typeface="宋体" panose="02010600030101010101" pitchFamily="2" charset="-122"/>
                <a:cs typeface="Times New Roman" panose="02020603050405020304" pitchFamily="18" charset="0"/>
              </a:rPr>
              <a:t>专用硬件比通用的</a:t>
            </a:r>
            <a:r>
              <a:rPr lang="en-US" altLang="zh-CN" sz="2000" kern="100" dirty="0">
                <a:solidFill>
                  <a:srgbClr val="3366FF"/>
                </a:solidFill>
                <a:latin typeface="Calibri" panose="020F0502020204030204" charset="0"/>
                <a:ea typeface="宋体" panose="02010600030101010101" pitchFamily="2" charset="-122"/>
                <a:cs typeface="Times New Roman" panose="02020603050405020304" pitchFamily="18" charset="0"/>
              </a:rPr>
              <a:t>CPU</a:t>
            </a:r>
            <a:r>
              <a:rPr lang="zh-CN" altLang="zh-CN" sz="2000" kern="100" dirty="0">
                <a:solidFill>
                  <a:srgbClr val="3366FF"/>
                </a:solidFill>
                <a:latin typeface="Calibri" panose="020F0502020204030204" charset="0"/>
                <a:ea typeface="宋体" panose="02010600030101010101" pitchFamily="2" charset="-122"/>
                <a:cs typeface="Times New Roman" panose="02020603050405020304" pitchFamily="18" charset="0"/>
              </a:rPr>
              <a:t>性能更高</a:t>
            </a:r>
            <a:r>
              <a:rPr lang="zh-CN" altLang="zh-CN" sz="2000" kern="100" dirty="0">
                <a:latin typeface="Calibri" panose="020F0502020204030204" charset="0"/>
                <a:ea typeface="宋体" panose="02010600030101010101" pitchFamily="2" charset="-122"/>
                <a:cs typeface="Times New Roman" panose="02020603050405020304" pitchFamily="18" charset="0"/>
              </a:rPr>
              <a:t>。例如，目前在信号处理系统中广泛使用固件实现快速傅里叶变换。</a:t>
            </a:r>
            <a:endParaRPr lang="zh-CN" altLang="zh-CN" sz="2000" kern="100" dirty="0">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transition>
    <p:fade/>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CN" dirty="0"/>
              <a:t>4.7 </a:t>
            </a:r>
            <a:r>
              <a:rPr lang="zh-CN" altLang="en-US" dirty="0"/>
              <a:t>任务管理部分的设计</a:t>
            </a:r>
            <a:endParaRPr lang="zh-CN" altLang="en-US"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9" name="矩形 8"/>
          <p:cNvSpPr/>
          <p:nvPr/>
        </p:nvSpPr>
        <p:spPr>
          <a:xfrm>
            <a:off x="571472" y="2571744"/>
            <a:ext cx="8143932" cy="930319"/>
          </a:xfrm>
          <a:prstGeom prst="rect">
            <a:avLst/>
          </a:prstGeom>
          <a:ln>
            <a:noFill/>
          </a:ln>
        </p:spPr>
        <p:txBody>
          <a:bodyPr wrap="square">
            <a:spAutoFit/>
          </a:bodyPr>
          <a:lstStyle/>
          <a:p>
            <a:pPr eaLnBrk="1" hangingPunct="1">
              <a:lnSpc>
                <a:spcPts val="3500"/>
              </a:lnSpc>
              <a:defRPr/>
            </a:pPr>
            <a:r>
              <a:rPr lang="en-US" altLang="zh-CN" sz="2400" kern="100" dirty="0">
                <a:latin typeface="Calibri" panose="020F0502020204030204" charset="0"/>
                <a:ea typeface="宋体" panose="02010600030101010101" pitchFamily="2" charset="-122"/>
                <a:cs typeface="Times New Roman" panose="02020603050405020304" pitchFamily="18" charset="0"/>
              </a:rPr>
              <a:t>         </a:t>
            </a:r>
            <a:r>
              <a:rPr lang="zh-CN" altLang="en-US" sz="2400" kern="100" dirty="0">
                <a:latin typeface="Calibri" panose="020F0502020204030204" charset="0"/>
                <a:ea typeface="宋体" panose="02010600030101010101" pitchFamily="2" charset="-122"/>
                <a:cs typeface="Times New Roman" panose="02020603050405020304" pitchFamily="18" charset="0"/>
              </a:rPr>
              <a:t>任务管理部分设计时，</a:t>
            </a:r>
            <a:r>
              <a:rPr lang="zh-CN" altLang="zh-CN" sz="2400" kern="100" dirty="0">
                <a:latin typeface="Calibri" panose="020F0502020204030204" charset="0"/>
                <a:ea typeface="宋体" panose="02010600030101010101" pitchFamily="2" charset="-122"/>
                <a:cs typeface="Times New Roman" panose="02020603050405020304" pitchFamily="18" charset="0"/>
              </a:rPr>
              <a:t>设计者应该综合考虑各种因素，以决定哪些子系统用硬件实现，哪些子系统用软件实现</a:t>
            </a:r>
            <a:r>
              <a:rPr lang="zh-CN" altLang="zh-CN" kern="100" dirty="0">
                <a:latin typeface="Calibri" panose="020F0502020204030204" charset="0"/>
                <a:ea typeface="宋体" panose="02010600030101010101" pitchFamily="2" charset="-122"/>
                <a:cs typeface="Times New Roman" panose="02020603050405020304" pitchFamily="18" charset="0"/>
              </a:rPr>
              <a:t>。</a:t>
            </a:r>
            <a:endParaRPr lang="zh-CN" altLang="en-US" dirty="0">
              <a:ea typeface="宋体" panose="02010600030101010101" pitchFamily="2" charset="-122"/>
            </a:endParaRPr>
          </a:p>
        </p:txBody>
      </p:sp>
      <p:sp>
        <p:nvSpPr>
          <p:cNvPr id="10" name="矩形 9"/>
          <p:cNvSpPr/>
          <p:nvPr/>
        </p:nvSpPr>
        <p:spPr>
          <a:xfrm>
            <a:off x="714348" y="4357694"/>
            <a:ext cx="8072494" cy="1401922"/>
          </a:xfrm>
          <a:prstGeom prst="rect">
            <a:avLst/>
          </a:prstGeom>
          <a:solidFill>
            <a:schemeClr val="accent1">
              <a:alpha val="27000"/>
            </a:schemeClr>
          </a:solidFill>
          <a:ln>
            <a:solidFill>
              <a:schemeClr val="accent2">
                <a:lumMod val="60000"/>
                <a:lumOff val="40000"/>
              </a:schemeClr>
            </a:solidFill>
          </a:ln>
        </p:spPr>
        <p:txBody>
          <a:bodyPr>
            <a:spAutoFit/>
          </a:bodyPr>
          <a:lstStyle/>
          <a:p>
            <a:pPr>
              <a:lnSpc>
                <a:spcPts val="3500"/>
              </a:lnSpc>
              <a:spcAft>
                <a:spcPts val="0"/>
              </a:spcAft>
              <a:defRPr/>
            </a:pPr>
            <a:r>
              <a:rPr lang="en-US" altLang="zh-CN" sz="2400" b="1" dirty="0">
                <a:solidFill>
                  <a:srgbClr val="3366FF"/>
                </a:solidFill>
                <a:latin typeface="Calibri" panose="020F0502020204030204" charset="0"/>
                <a:ea typeface="宋体" panose="02010600030101010101" pitchFamily="2" charset="-122"/>
                <a:cs typeface="Times New Roman" panose="02020603050405020304" pitchFamily="18" charset="0"/>
              </a:rPr>
              <a:t>         </a:t>
            </a:r>
            <a:r>
              <a:rPr lang="zh-CN" altLang="zh-CN" sz="2400" b="1" dirty="0">
                <a:solidFill>
                  <a:srgbClr val="3366FF"/>
                </a:solidFill>
                <a:latin typeface="Calibri" panose="020F0502020204030204" charset="0"/>
                <a:ea typeface="宋体" panose="02010600030101010101" pitchFamily="2" charset="-122"/>
                <a:cs typeface="Times New Roman" panose="02020603050405020304" pitchFamily="18" charset="0"/>
              </a:rPr>
              <a:t>设计者在决定到底采用软件还是硬件的时候，必须综合权衡一致性、成本、性能等多种因素，还要考虑未来的可扩充性和可修改性。</a:t>
            </a:r>
            <a:endParaRPr lang="zh-CN" altLang="zh-CN" sz="2400" b="1" dirty="0">
              <a:solidFill>
                <a:srgbClr val="3366FF"/>
              </a:solidFill>
              <a:latin typeface="Calibri" panose="020F0502020204030204" charset="0"/>
              <a:ea typeface="宋体" panose="02010600030101010101" pitchFamily="2" charset="-122"/>
              <a:cs typeface="Times New Roman" panose="02020603050405020304" pitchFamily="18" charset="0"/>
            </a:endParaRPr>
          </a:p>
        </p:txBody>
      </p:sp>
      <p:sp>
        <p:nvSpPr>
          <p:cNvPr id="11" name="矩形 10"/>
          <p:cNvSpPr/>
          <p:nvPr/>
        </p:nvSpPr>
        <p:spPr>
          <a:xfrm>
            <a:off x="357158" y="1571612"/>
            <a:ext cx="3070071" cy="523220"/>
          </a:xfrm>
          <a:prstGeom prst="rect">
            <a:avLst/>
          </a:prstGeom>
        </p:spPr>
        <p:txBody>
          <a:bodyPr wrap="none">
            <a:spAutoFit/>
          </a:bodyPr>
          <a:lstStyle/>
          <a:p>
            <a:pPr algn="just" eaLnBrk="1" hangingPunct="1">
              <a:spcAft>
                <a:spcPts val="0"/>
              </a:spcAft>
              <a:defRPr/>
            </a:pPr>
            <a:r>
              <a:rPr lang="zh-CN" altLang="en-US" sz="2800" b="1" kern="100" dirty="0">
                <a:solidFill>
                  <a:srgbClr val="C00000"/>
                </a:solidFill>
                <a:latin typeface="Calibri" panose="020F0502020204030204" charset="0"/>
                <a:ea typeface="宋体" panose="02010600030101010101" pitchFamily="2" charset="-122"/>
                <a:cs typeface="Times New Roman" panose="02020603050405020304" pitchFamily="18" charset="0"/>
              </a:rPr>
              <a:t>将任务分配给硬件</a:t>
            </a:r>
            <a:endParaRPr lang="zh-CN" altLang="zh-CN" sz="2800" b="1" kern="100" dirty="0">
              <a:solidFill>
                <a:srgbClr val="C00000"/>
              </a:solidFill>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transition>
    <p:fade/>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4786346"/>
          </a:xfrm>
        </p:spPr>
        <p:txBody>
          <a:bodyPr/>
          <a:lstStyle/>
          <a:p>
            <a:pPr marL="542925">
              <a:buNone/>
            </a:pPr>
            <a:r>
              <a:rPr lang="en-US" sz="2800" b="1" dirty="0">
                <a:latin typeface="宋体" panose="02010600030101010101" pitchFamily="2" charset="-122"/>
                <a:ea typeface="宋体" panose="02010600030101010101" pitchFamily="2" charset="-122"/>
              </a:rPr>
              <a:t>4.1 </a:t>
            </a:r>
            <a:r>
              <a:rPr lang="zh-CN" altLang="en-US" sz="2800" b="1" dirty="0">
                <a:latin typeface="宋体" panose="02010600030101010101" pitchFamily="2" charset="-122"/>
                <a:ea typeface="宋体" panose="02010600030101010101" pitchFamily="2" charset="-122"/>
              </a:rPr>
              <a:t>软件体系结构与设计模式★</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4.2 </a:t>
            </a:r>
            <a:r>
              <a:rPr lang="zh-CN" altLang="en-US" sz="2800" b="1" dirty="0">
                <a:latin typeface="宋体" panose="02010600030101010101" pitchFamily="2" charset="-122"/>
                <a:ea typeface="宋体" panose="02010600030101010101" pitchFamily="2" charset="-122"/>
              </a:rPr>
              <a:t>面向对象设计过程与准则★</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4.3 </a:t>
            </a:r>
            <a:r>
              <a:rPr lang="zh-CN" altLang="en-US" sz="2800" b="1" dirty="0">
                <a:latin typeface="宋体" panose="02010600030101010101" pitchFamily="2" charset="-122"/>
                <a:ea typeface="宋体" panose="02010600030101010101" pitchFamily="2" charset="-122"/>
              </a:rPr>
              <a:t>体系结构模块及依赖性★</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a:t>
            </a:r>
            <a:r>
              <a:rPr lang="en-US" altLang="zh-CN" sz="2800" b="1" dirty="0">
                <a:latin typeface="宋体" panose="02010600030101010101" pitchFamily="2" charset="-122"/>
                <a:ea typeface="宋体" panose="02010600030101010101" pitchFamily="2" charset="-122"/>
              </a:rPr>
              <a:t>4 </a:t>
            </a:r>
            <a:r>
              <a:rPr lang="zh-CN" altLang="en-US" sz="2800" b="1" dirty="0">
                <a:latin typeface="宋体" panose="02010600030101010101" pitchFamily="2" charset="-122"/>
                <a:ea typeface="宋体" panose="02010600030101010101" pitchFamily="2" charset="-122"/>
              </a:rPr>
              <a:t>系统分解★</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4.5 </a:t>
            </a:r>
            <a:r>
              <a:rPr lang="zh-CN" altLang="en-US" sz="2800" b="1" dirty="0">
                <a:latin typeface="宋体" panose="02010600030101010101" pitchFamily="2" charset="-122"/>
                <a:ea typeface="宋体" panose="02010600030101010101" pitchFamily="2" charset="-122"/>
              </a:rPr>
              <a:t>问题域部分的设计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4.6 </a:t>
            </a:r>
            <a:r>
              <a:rPr lang="zh-CN" altLang="en-US" sz="2800" b="1" dirty="0">
                <a:latin typeface="宋体" panose="02010600030101010101" pitchFamily="2" charset="-122"/>
                <a:ea typeface="宋体" panose="02010600030101010101" pitchFamily="2" charset="-122"/>
              </a:rPr>
              <a:t>人机交互部分的设计</a:t>
            </a:r>
            <a:endParaRPr lang="en-US" altLang="zh-CN" sz="2800" b="1" dirty="0">
              <a:latin typeface="宋体" panose="02010600030101010101" pitchFamily="2" charset="-122"/>
              <a:ea typeface="宋体" panose="02010600030101010101" pitchFamily="2" charset="-122"/>
            </a:endParaRPr>
          </a:p>
          <a:p>
            <a:pPr marL="542925">
              <a:buNone/>
            </a:pPr>
            <a:r>
              <a:rPr lang="en-US" altLang="zh-CN" sz="2800" b="1" dirty="0">
                <a:latin typeface="宋体" panose="02010600030101010101" pitchFamily="2" charset="-122"/>
                <a:ea typeface="宋体" panose="02010600030101010101" pitchFamily="2" charset="-122"/>
              </a:rPr>
              <a:t>4.7 </a:t>
            </a:r>
            <a:r>
              <a:rPr lang="zh-CN" altLang="en-US" sz="2800" b="1" dirty="0">
                <a:latin typeface="宋体" panose="02010600030101010101" pitchFamily="2" charset="-122"/>
                <a:ea typeface="宋体" panose="02010600030101010101" pitchFamily="2" charset="-122"/>
              </a:rPr>
              <a:t>任务管理部分的设计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solidFill>
                  <a:srgbClr val="C00000"/>
                </a:solidFill>
                <a:latin typeface="宋体" panose="02010600030101010101" pitchFamily="2" charset="-122"/>
                <a:ea typeface="宋体" panose="02010600030101010101" pitchFamily="2" charset="-122"/>
              </a:rPr>
              <a:t>4.8 </a:t>
            </a:r>
            <a:r>
              <a:rPr lang="zh-CN" altLang="en-US" sz="2800" b="1" dirty="0">
                <a:solidFill>
                  <a:srgbClr val="C00000"/>
                </a:solidFill>
                <a:latin typeface="宋体" panose="02010600030101010101" pitchFamily="2" charset="-122"/>
                <a:ea typeface="宋体" panose="02010600030101010101" pitchFamily="2" charset="-122"/>
              </a:rPr>
              <a:t>数据管理部分的设计</a:t>
            </a:r>
            <a:endParaRPr lang="zh-CN" altLang="en-US" sz="2800" b="1" dirty="0">
              <a:solidFill>
                <a:srgbClr val="C00000"/>
              </a:solidFill>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4.9 </a:t>
            </a:r>
            <a:r>
              <a:rPr lang="zh-CN" altLang="en-US" sz="2800" b="1" dirty="0">
                <a:latin typeface="宋体" panose="02010600030101010101" pitchFamily="2" charset="-122"/>
                <a:ea typeface="宋体" panose="02010600030101010101" pitchFamily="2" charset="-122"/>
              </a:rPr>
              <a:t>对象设计★</a:t>
            </a:r>
            <a:endParaRPr lang="zh-CN" altLang="en-US" sz="2800" b="1"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4</a:t>
            </a:r>
            <a:r>
              <a:rPr lang="zh-CN" altLang="en-US" dirty="0">
                <a:solidFill>
                  <a:schemeClr val="bg1"/>
                </a:solidFill>
              </a:rPr>
              <a:t>章  面向对象设计</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dirty="0"/>
              <a:t>4.8 </a:t>
            </a:r>
            <a:r>
              <a:rPr lang="zh-CN" altLang="en-US" dirty="0"/>
              <a:t>数据管理部分的设计</a:t>
            </a:r>
            <a:endParaRPr lang="zh-CN" altLang="en-US" dirty="0"/>
          </a:p>
        </p:txBody>
      </p:sp>
      <p:sp>
        <p:nvSpPr>
          <p:cNvPr id="71683" name="Rectangle 3"/>
          <p:cNvSpPr>
            <a:spLocks noGrp="1" noChangeArrowheads="1"/>
          </p:cNvSpPr>
          <p:nvPr>
            <p:ph type="body" idx="1"/>
          </p:nvPr>
        </p:nvSpPr>
        <p:spPr/>
        <p:txBody>
          <a:bodyPr/>
          <a:lstStyle/>
          <a:p>
            <a:pPr eaLnBrk="1" hangingPunct="1">
              <a:lnSpc>
                <a:spcPts val="3500"/>
              </a:lnSpc>
              <a:spcBef>
                <a:spcPts val="1800"/>
              </a:spcBef>
            </a:pPr>
            <a:r>
              <a:rPr lang="zh-CN" altLang="en-US" sz="2400" dirty="0">
                <a:latin typeface="宋体" panose="02010600030101010101" pitchFamily="2" charset="-122"/>
                <a:ea typeface="宋体" panose="02010600030101010101" pitchFamily="2" charset="-122"/>
              </a:rPr>
              <a:t>在</a:t>
            </a:r>
            <a:r>
              <a:rPr lang="zh-CN" altLang="en-US" sz="2400" dirty="0">
                <a:solidFill>
                  <a:srgbClr val="C00000"/>
                </a:solidFill>
                <a:latin typeface="宋体" panose="02010600030101010101" pitchFamily="2" charset="-122"/>
                <a:ea typeface="宋体" panose="02010600030101010101" pitchFamily="2" charset="-122"/>
              </a:rPr>
              <a:t>传统的结构化设计方法</a:t>
            </a:r>
            <a:r>
              <a:rPr lang="zh-CN" altLang="en-US" sz="2400" dirty="0">
                <a:latin typeface="宋体" panose="02010600030101010101" pitchFamily="2" charset="-122"/>
                <a:ea typeface="宋体" panose="02010600030101010101" pitchFamily="2" charset="-122"/>
              </a:rPr>
              <a:t>中，很容易将</a:t>
            </a:r>
            <a:r>
              <a:rPr lang="zh-CN" altLang="en-US" sz="2400" dirty="0">
                <a:solidFill>
                  <a:srgbClr val="3366FF"/>
                </a:solidFill>
                <a:latin typeface="宋体" panose="02010600030101010101" pitchFamily="2" charset="-122"/>
                <a:ea typeface="宋体" panose="02010600030101010101" pitchFamily="2" charset="-122"/>
              </a:rPr>
              <a:t>实体</a:t>
            </a:r>
            <a:r>
              <a:rPr lang="en-US" altLang="zh-CN" sz="2400" dirty="0">
                <a:solidFill>
                  <a:srgbClr val="3366FF"/>
                </a:solidFill>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关系图</a:t>
            </a:r>
            <a:r>
              <a:rPr lang="zh-CN" altLang="en-US" sz="2400" dirty="0">
                <a:latin typeface="宋体" panose="02010600030101010101" pitchFamily="2" charset="-122"/>
                <a:ea typeface="宋体" panose="02010600030101010101" pitchFamily="2" charset="-122"/>
              </a:rPr>
              <a:t>映射到关系数据库中。</a:t>
            </a:r>
            <a:endParaRPr lang="zh-CN" altLang="en-US" sz="2400" dirty="0">
              <a:latin typeface="宋体" panose="02010600030101010101" pitchFamily="2" charset="-122"/>
              <a:ea typeface="宋体" panose="02010600030101010101" pitchFamily="2" charset="-122"/>
            </a:endParaRPr>
          </a:p>
          <a:p>
            <a:pPr eaLnBrk="1" hangingPunct="1">
              <a:lnSpc>
                <a:spcPts val="3500"/>
              </a:lnSpc>
              <a:spcBef>
                <a:spcPts val="1800"/>
              </a:spcBef>
            </a:pPr>
            <a:r>
              <a:rPr lang="zh-CN" altLang="en-US" sz="2400" dirty="0">
                <a:latin typeface="宋体" panose="02010600030101010101" pitchFamily="2" charset="-122"/>
                <a:ea typeface="宋体" panose="02010600030101010101" pitchFamily="2" charset="-122"/>
              </a:rPr>
              <a:t>而</a:t>
            </a:r>
            <a:r>
              <a:rPr lang="zh-CN" altLang="en-US" sz="2400" dirty="0">
                <a:solidFill>
                  <a:srgbClr val="C00000"/>
                </a:solidFill>
                <a:latin typeface="宋体" panose="02010600030101010101" pitchFamily="2" charset="-122"/>
                <a:ea typeface="宋体" panose="02010600030101010101" pitchFamily="2" charset="-122"/>
              </a:rPr>
              <a:t>在面向对象设计中</a:t>
            </a:r>
            <a:r>
              <a:rPr lang="zh-CN" altLang="en-US" sz="2400" dirty="0">
                <a:latin typeface="宋体" panose="02010600030101010101" pitchFamily="2" charset="-122"/>
                <a:ea typeface="宋体" panose="02010600030101010101" pitchFamily="2" charset="-122"/>
              </a:rPr>
              <a:t>，我们可以将</a:t>
            </a:r>
            <a:r>
              <a:rPr lang="en-US" altLang="zh-CN" sz="2400" dirty="0">
                <a:latin typeface="宋体" panose="02010600030101010101" pitchFamily="2" charset="-122"/>
                <a:ea typeface="宋体" panose="02010600030101010101" pitchFamily="2" charset="-122"/>
              </a:rPr>
              <a:t>UML</a:t>
            </a:r>
            <a:r>
              <a:rPr lang="zh-CN" altLang="en-US" sz="2400" dirty="0">
                <a:latin typeface="宋体" panose="02010600030101010101" pitchFamily="2" charset="-122"/>
                <a:ea typeface="宋体" panose="02010600030101010101" pitchFamily="2" charset="-122"/>
              </a:rPr>
              <a:t>类图看作是数据库的概念模型，但在</a:t>
            </a:r>
            <a:r>
              <a:rPr lang="en-US" altLang="zh-CN" sz="2400" dirty="0">
                <a:latin typeface="宋体" panose="02010600030101010101" pitchFamily="2" charset="-122"/>
                <a:ea typeface="宋体" panose="02010600030101010101" pitchFamily="2" charset="-122"/>
              </a:rPr>
              <a:t>UML</a:t>
            </a:r>
            <a:r>
              <a:rPr lang="zh-CN" altLang="en-US" sz="2400" dirty="0">
                <a:latin typeface="宋体" panose="02010600030101010101" pitchFamily="2" charset="-122"/>
                <a:ea typeface="宋体" panose="02010600030101010101" pitchFamily="2" charset="-122"/>
              </a:rPr>
              <a:t>类图中除了</a:t>
            </a:r>
            <a:r>
              <a:rPr lang="zh-CN" altLang="en-US" sz="2400" dirty="0">
                <a:solidFill>
                  <a:srgbClr val="3366FF"/>
                </a:solidFill>
                <a:latin typeface="宋体" panose="02010600030101010101" pitchFamily="2" charset="-122"/>
                <a:ea typeface="宋体" panose="02010600030101010101" pitchFamily="2" charset="-122"/>
              </a:rPr>
              <a:t>类之间的关联关系</a:t>
            </a:r>
            <a:r>
              <a:rPr lang="zh-CN" altLang="en-US" sz="2400" dirty="0">
                <a:latin typeface="宋体" panose="02010600030101010101" pitchFamily="2" charset="-122"/>
                <a:ea typeface="宋体" panose="02010600030101010101" pitchFamily="2" charset="-122"/>
              </a:rPr>
              <a:t>外，还有</a:t>
            </a:r>
            <a:r>
              <a:rPr lang="zh-CN" altLang="en-US" sz="2400" dirty="0">
                <a:solidFill>
                  <a:srgbClr val="3366FF"/>
                </a:solidFill>
                <a:latin typeface="宋体" panose="02010600030101010101" pitchFamily="2" charset="-122"/>
                <a:ea typeface="宋体" panose="02010600030101010101" pitchFamily="2" charset="-122"/>
              </a:rPr>
              <a:t>继承关系</a:t>
            </a:r>
            <a:r>
              <a:rPr lang="zh-CN" altLang="en-US" sz="2400" dirty="0">
                <a:latin typeface="宋体" panose="02010600030101010101" pitchFamily="2" charset="-122"/>
                <a:ea typeface="宋体" panose="02010600030101010101" pitchFamily="2" charset="-122"/>
              </a:rPr>
              <a:t>。在映射时可以按下面规则进行映射：</a:t>
            </a:r>
            <a:endParaRPr lang="en-US" altLang="zh-CN" sz="2400" dirty="0">
              <a:latin typeface="宋体" panose="02010600030101010101" pitchFamily="2" charset="-122"/>
              <a:ea typeface="宋体" panose="02010600030101010101" pitchFamily="2" charset="-122"/>
            </a:endParaRPr>
          </a:p>
          <a:p>
            <a:pPr marL="898525" lvl="1">
              <a:lnSpc>
                <a:spcPts val="3500"/>
              </a:lnSpc>
              <a:spcBef>
                <a:spcPts val="600"/>
              </a:spcBef>
              <a:buNone/>
            </a:pP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）一个普通</a:t>
            </a:r>
            <a:r>
              <a:rPr lang="zh-CN" altLang="en-US" sz="2000" b="1" dirty="0">
                <a:solidFill>
                  <a:srgbClr val="3366FF"/>
                </a:solidFill>
                <a:latin typeface="宋体" panose="02010600030101010101" pitchFamily="2" charset="-122"/>
                <a:ea typeface="宋体" panose="02010600030101010101" pitchFamily="2" charset="-122"/>
              </a:rPr>
              <a:t>类</a:t>
            </a:r>
            <a:r>
              <a:rPr lang="zh-CN" altLang="en-US" sz="2000" dirty="0">
                <a:latin typeface="宋体" panose="02010600030101010101" pitchFamily="2" charset="-122"/>
                <a:ea typeface="宋体" panose="02010600030101010101" pitchFamily="2" charset="-122"/>
              </a:rPr>
              <a:t>的映射</a:t>
            </a:r>
            <a:endParaRPr lang="en-US" altLang="zh-CN" sz="2000" dirty="0">
              <a:latin typeface="宋体" panose="02010600030101010101" pitchFamily="2" charset="-122"/>
              <a:ea typeface="宋体" panose="02010600030101010101" pitchFamily="2" charset="-122"/>
            </a:endParaRPr>
          </a:p>
          <a:p>
            <a:pPr marL="898525" lvl="1">
              <a:lnSpc>
                <a:spcPts val="3500"/>
              </a:lnSpc>
              <a:spcBef>
                <a:spcPts val="600"/>
              </a:spcBef>
              <a:buNone/>
            </a:pP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zh-CN" altLang="en-US" sz="2000" b="1" dirty="0">
                <a:solidFill>
                  <a:srgbClr val="3366FF"/>
                </a:solidFill>
                <a:latin typeface="宋体" panose="02010600030101010101" pitchFamily="2" charset="-122"/>
                <a:ea typeface="宋体" panose="02010600030101010101" pitchFamily="2" charset="-122"/>
              </a:rPr>
              <a:t>关联关系</a:t>
            </a:r>
            <a:r>
              <a:rPr lang="zh-CN" altLang="en-US" sz="2000" dirty="0">
                <a:latin typeface="宋体" panose="02010600030101010101" pitchFamily="2" charset="-122"/>
                <a:ea typeface="宋体" panose="02010600030101010101" pitchFamily="2" charset="-122"/>
              </a:rPr>
              <a:t>的映射</a:t>
            </a:r>
            <a:endParaRPr lang="en-US" altLang="zh-CN" sz="2000" dirty="0">
              <a:latin typeface="宋体" panose="02010600030101010101" pitchFamily="2" charset="-122"/>
              <a:ea typeface="宋体" panose="02010600030101010101" pitchFamily="2" charset="-122"/>
            </a:endParaRPr>
          </a:p>
          <a:p>
            <a:pPr marL="898525" lvl="1">
              <a:lnSpc>
                <a:spcPts val="3500"/>
              </a:lnSpc>
              <a:spcBef>
                <a:spcPts val="600"/>
              </a:spcBef>
              <a:buNone/>
            </a:pP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a:t>
            </a:r>
            <a:r>
              <a:rPr lang="zh-CN" altLang="en-US" sz="2000" b="1" dirty="0">
                <a:solidFill>
                  <a:srgbClr val="3366FF"/>
                </a:solidFill>
                <a:latin typeface="宋体" panose="02010600030101010101" pitchFamily="2" charset="-122"/>
                <a:ea typeface="宋体" panose="02010600030101010101" pitchFamily="2" charset="-122"/>
              </a:rPr>
              <a:t>继承关系</a:t>
            </a:r>
            <a:r>
              <a:rPr lang="zh-CN" altLang="en-US" sz="2000" dirty="0">
                <a:latin typeface="宋体" panose="02010600030101010101" pitchFamily="2" charset="-122"/>
                <a:ea typeface="宋体" panose="02010600030101010101" pitchFamily="2" charset="-122"/>
              </a:rPr>
              <a:t>的映射</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dirty="0"/>
              <a:t>4.8 </a:t>
            </a:r>
            <a:r>
              <a:rPr lang="zh-CN" altLang="en-US" dirty="0"/>
              <a:t>数据管理部分的设计</a:t>
            </a:r>
            <a:endParaRPr lang="zh-CN" altLang="en-US" dirty="0"/>
          </a:p>
        </p:txBody>
      </p:sp>
      <p:sp>
        <p:nvSpPr>
          <p:cNvPr id="72707" name="Rectangle 3"/>
          <p:cNvSpPr>
            <a:spLocks noGrp="1" noChangeArrowheads="1"/>
          </p:cNvSpPr>
          <p:nvPr>
            <p:ph type="body" idx="1"/>
          </p:nvPr>
        </p:nvSpPr>
        <p:spPr/>
        <p:txBody>
          <a:bodyPr/>
          <a:lstStyle/>
          <a:p>
            <a:pPr marL="457200" indent="-457200" eaLnBrk="1" hangingPunct="1">
              <a:buFontTx/>
              <a:buAutoNum type="arabicParenBoth"/>
            </a:pPr>
            <a:r>
              <a:rPr lang="zh-CN" altLang="en-US" sz="2800" b="1" dirty="0">
                <a:solidFill>
                  <a:srgbClr val="C00000"/>
                </a:solidFill>
                <a:latin typeface="宋体" panose="02010600030101010101" pitchFamily="2" charset="-122"/>
                <a:ea typeface="宋体" panose="02010600030101010101" pitchFamily="2" charset="-122"/>
              </a:rPr>
              <a:t>一个普通的类可以映射为一个表或多个表</a:t>
            </a:r>
            <a:endParaRPr lang="en-US" altLang="zh-CN" sz="2400" b="1" dirty="0">
              <a:solidFill>
                <a:srgbClr val="C00000"/>
              </a:solidFill>
              <a:latin typeface="宋体" panose="02010600030101010101" pitchFamily="2" charset="-122"/>
              <a:ea typeface="宋体" panose="02010600030101010101" pitchFamily="2" charset="-122"/>
            </a:endParaRPr>
          </a:p>
          <a:p>
            <a:pPr marL="457200" indent="-457200" eaLnBrk="1" hangingPunct="1">
              <a:spcBef>
                <a:spcPts val="1200"/>
              </a:spcBef>
              <a:buNone/>
            </a:pPr>
            <a:r>
              <a:rPr lang="en-US" altLang="zh-CN" sz="2400" b="1" dirty="0">
                <a:solidFill>
                  <a:srgbClr val="C00000"/>
                </a:solidFill>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当分解为多个表时，可以采用</a:t>
            </a:r>
            <a:r>
              <a:rPr lang="zh-CN" altLang="en-US" sz="2400" b="1" dirty="0">
                <a:solidFill>
                  <a:srgbClr val="CC0000"/>
                </a:solidFill>
                <a:latin typeface="宋体" panose="02010600030101010101" pitchFamily="2" charset="-122"/>
                <a:ea typeface="宋体" panose="02010600030101010101" pitchFamily="2" charset="-122"/>
              </a:rPr>
              <a:t>横切</a:t>
            </a:r>
            <a:r>
              <a:rPr lang="zh-CN" altLang="en-US" sz="2400" dirty="0">
                <a:latin typeface="宋体" panose="02010600030101010101" pitchFamily="2" charset="-122"/>
                <a:ea typeface="宋体" panose="02010600030101010101" pitchFamily="2" charset="-122"/>
              </a:rPr>
              <a:t>和</a:t>
            </a:r>
            <a:r>
              <a:rPr lang="zh-CN" altLang="en-US" sz="2400" b="1" dirty="0">
                <a:solidFill>
                  <a:srgbClr val="CC0000"/>
                </a:solidFill>
                <a:latin typeface="宋体" panose="02010600030101010101" pitchFamily="2" charset="-122"/>
                <a:ea typeface="宋体" panose="02010600030101010101" pitchFamily="2" charset="-122"/>
              </a:rPr>
              <a:t>竖切</a:t>
            </a:r>
            <a:r>
              <a:rPr lang="zh-CN" altLang="en-US" sz="2400" dirty="0">
                <a:latin typeface="宋体" panose="02010600030101010101" pitchFamily="2" charset="-122"/>
                <a:ea typeface="宋体" panose="02010600030101010101" pitchFamily="2" charset="-122"/>
              </a:rPr>
              <a:t>的方法。</a:t>
            </a:r>
            <a:endParaRPr lang="zh-CN" altLang="en-US" sz="2400" dirty="0">
              <a:latin typeface="宋体" panose="02010600030101010101" pitchFamily="2" charset="-122"/>
              <a:ea typeface="宋体" panose="02010600030101010101" pitchFamily="2" charset="-122"/>
            </a:endParaRPr>
          </a:p>
          <a:p>
            <a:pPr eaLnBrk="1" hangingPunct="1">
              <a:spcBef>
                <a:spcPts val="1200"/>
              </a:spcBef>
              <a:buClr>
                <a:schemeClr val="accent2"/>
              </a:buClr>
              <a:buSzPct val="75000"/>
              <a:buFont typeface="Wingdings" panose="05000000000000000000" pitchFamily="2" charset="2"/>
              <a:buChar char="Ø"/>
            </a:pPr>
            <a:r>
              <a:rPr lang="zh-CN" altLang="en-US" sz="2400" b="1" dirty="0">
                <a:solidFill>
                  <a:srgbClr val="C00000"/>
                </a:solidFill>
                <a:latin typeface="宋体" panose="02010600030101010101" pitchFamily="2" charset="-122"/>
                <a:ea typeface="宋体" panose="02010600030101010101" pitchFamily="2" charset="-122"/>
              </a:rPr>
              <a:t>竖切</a:t>
            </a:r>
            <a:r>
              <a:rPr lang="zh-CN" altLang="en-US" sz="2400" b="1" dirty="0">
                <a:solidFill>
                  <a:srgbClr val="3366FF"/>
                </a:solidFill>
                <a:latin typeface="宋体" panose="02010600030101010101" pitchFamily="2" charset="-122"/>
                <a:ea typeface="宋体" panose="02010600030101010101" pitchFamily="2" charset="-122"/>
              </a:rPr>
              <a:t>常用于“实例较少而属性很多的对象”</a:t>
            </a:r>
            <a:r>
              <a:rPr lang="zh-CN" altLang="en-US" sz="2400" dirty="0">
                <a:latin typeface="宋体" panose="02010600030101010101" pitchFamily="2" charset="-122"/>
                <a:ea typeface="宋体" panose="02010600030101010101" pitchFamily="2" charset="-122"/>
              </a:rPr>
              <a:t>，一般是现实中的事物，将不同分类的属性映射成不同的表。</a:t>
            </a:r>
            <a:endParaRPr lang="en-US" altLang="zh-CN" sz="2400" dirty="0">
              <a:latin typeface="宋体" panose="02010600030101010101" pitchFamily="2" charset="-122"/>
              <a:ea typeface="宋体" panose="02010600030101010101" pitchFamily="2" charset="-122"/>
            </a:endParaRPr>
          </a:p>
          <a:p>
            <a:pPr lvl="1">
              <a:buClr>
                <a:schemeClr val="accent2"/>
              </a:buClr>
              <a:buSzPct val="75000"/>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通常将经常使用的属性放在主表中，而将其他一些次要的属性放到其他表中。</a:t>
            </a:r>
            <a:endParaRPr lang="zh-CN" altLang="en-US" sz="2000" dirty="0">
              <a:latin typeface="宋体" panose="02010600030101010101" pitchFamily="2" charset="-122"/>
              <a:ea typeface="宋体" panose="02010600030101010101" pitchFamily="2" charset="-122"/>
            </a:endParaRPr>
          </a:p>
          <a:p>
            <a:pPr eaLnBrk="1" hangingPunct="1">
              <a:spcBef>
                <a:spcPts val="1200"/>
              </a:spcBef>
              <a:buClr>
                <a:schemeClr val="accent2"/>
              </a:buClr>
              <a:buSzPct val="75000"/>
              <a:buFont typeface="Wingdings" panose="05000000000000000000" pitchFamily="2" charset="2"/>
              <a:buChar char="Ø"/>
            </a:pPr>
            <a:r>
              <a:rPr lang="zh-CN" altLang="en-US" sz="2400" b="1" dirty="0">
                <a:solidFill>
                  <a:srgbClr val="C00000"/>
                </a:solidFill>
                <a:latin typeface="宋体" panose="02010600030101010101" pitchFamily="2" charset="-122"/>
                <a:ea typeface="宋体" panose="02010600030101010101" pitchFamily="2" charset="-122"/>
              </a:rPr>
              <a:t>横切</a:t>
            </a:r>
            <a:r>
              <a:rPr lang="zh-CN" altLang="en-US" sz="2400" b="1" dirty="0">
                <a:solidFill>
                  <a:srgbClr val="3366FF"/>
                </a:solidFill>
                <a:latin typeface="宋体" panose="02010600030101010101" pitchFamily="2" charset="-122"/>
                <a:ea typeface="宋体" panose="02010600030101010101" pitchFamily="2" charset="-122"/>
              </a:rPr>
              <a:t>常用于“记录与时间相关的对象”</a:t>
            </a:r>
            <a:r>
              <a:rPr lang="zh-CN" altLang="en-US" sz="2400" dirty="0">
                <a:latin typeface="宋体" panose="02010600030101010101" pitchFamily="2" charset="-122"/>
                <a:ea typeface="宋体" panose="02010600030101010101" pitchFamily="2" charset="-122"/>
              </a:rPr>
              <a:t>，如成绩记录、运行记录等。</a:t>
            </a:r>
            <a:endParaRPr lang="en-US" altLang="zh-CN" sz="2400" dirty="0">
              <a:latin typeface="宋体" panose="02010600030101010101" pitchFamily="2" charset="-122"/>
              <a:ea typeface="宋体" panose="02010600030101010101" pitchFamily="2" charset="-122"/>
            </a:endParaRPr>
          </a:p>
          <a:p>
            <a:pPr lvl="1">
              <a:buClr>
                <a:schemeClr val="accent2"/>
              </a:buClr>
              <a:buSzPct val="75000"/>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由于一段时间后，这些对象很少被查看，所以往往在主表中只记录最近的对象，而将以前的记录转到对应的历史表中。</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dirty="0"/>
              <a:t>4.8 </a:t>
            </a:r>
            <a:r>
              <a:rPr lang="zh-CN" altLang="en-US" dirty="0"/>
              <a:t>数据管理部分的设计</a:t>
            </a:r>
            <a:endParaRPr lang="zh-CN" altLang="en-US" dirty="0"/>
          </a:p>
        </p:txBody>
      </p:sp>
      <p:sp>
        <p:nvSpPr>
          <p:cNvPr id="73731" name="Rectangle 3"/>
          <p:cNvSpPr>
            <a:spLocks noGrp="1" noChangeArrowheads="1"/>
          </p:cNvSpPr>
          <p:nvPr>
            <p:ph type="body" idx="1"/>
          </p:nvPr>
        </p:nvSpPr>
        <p:spPr>
          <a:xfrm>
            <a:off x="357158" y="1528787"/>
            <a:ext cx="8429684" cy="4972047"/>
          </a:xfrm>
        </p:spPr>
        <p:txBody>
          <a:bodyPr/>
          <a:lstStyle/>
          <a:p>
            <a:pPr eaLnBrk="1" hangingPunct="1">
              <a:lnSpc>
                <a:spcPct val="90000"/>
              </a:lnSpc>
              <a:buFontTx/>
              <a:buNone/>
            </a:pPr>
            <a:r>
              <a:rPr lang="en-US" altLang="zh-CN" sz="2800" b="1" dirty="0">
                <a:solidFill>
                  <a:srgbClr val="C00000"/>
                </a:solidFill>
                <a:latin typeface="宋体" panose="02010600030101010101" pitchFamily="2" charset="-122"/>
                <a:ea typeface="宋体" panose="02010600030101010101" pitchFamily="2" charset="-122"/>
              </a:rPr>
              <a:t>(2) </a:t>
            </a:r>
            <a:r>
              <a:rPr lang="zh-CN" altLang="en-US" sz="2800" b="1" dirty="0">
                <a:solidFill>
                  <a:srgbClr val="C00000"/>
                </a:solidFill>
                <a:latin typeface="宋体" panose="02010600030101010101" pitchFamily="2" charset="-122"/>
                <a:ea typeface="宋体" panose="02010600030101010101" pitchFamily="2" charset="-122"/>
              </a:rPr>
              <a:t>关联关系的映射</a:t>
            </a:r>
            <a:endParaRPr lang="zh-CN" altLang="en-US" sz="2800" b="1" dirty="0">
              <a:solidFill>
                <a:srgbClr val="C00000"/>
              </a:solidFill>
              <a:latin typeface="宋体" panose="02010600030101010101" pitchFamily="2" charset="-122"/>
              <a:ea typeface="宋体" panose="02010600030101010101" pitchFamily="2" charset="-122"/>
              <a:sym typeface="Wingdings" panose="05000000000000000000" pitchFamily="2" charset="2"/>
            </a:endParaRPr>
          </a:p>
          <a:p>
            <a:pPr marL="627380" eaLnBrk="1" hangingPunct="1">
              <a:lnSpc>
                <a:spcPct val="110000"/>
              </a:lnSpc>
              <a:buFont typeface="Wingdings" panose="05000000000000000000" pitchFamily="2" charset="2"/>
              <a:buChar char="l"/>
            </a:pPr>
            <a:r>
              <a:rPr lang="zh-CN" altLang="en-US" sz="2400" b="1" dirty="0">
                <a:solidFill>
                  <a:srgbClr val="3366FF"/>
                </a:solidFill>
                <a:latin typeface="宋体" panose="02010600030101010101" pitchFamily="2" charset="-122"/>
                <a:ea typeface="宋体" panose="02010600030101010101" pitchFamily="2" charset="-122"/>
              </a:rPr>
              <a:t>一对一关联的映射</a:t>
            </a:r>
            <a:endParaRPr lang="en-US" altLang="zh-CN" sz="2400" b="1" dirty="0">
              <a:solidFill>
                <a:srgbClr val="3366FF"/>
              </a:solidFill>
              <a:latin typeface="宋体" panose="02010600030101010101" pitchFamily="2" charset="-122"/>
              <a:ea typeface="宋体" panose="02010600030101010101" pitchFamily="2" charset="-122"/>
            </a:endParaRPr>
          </a:p>
          <a:p>
            <a:pPr marL="1027430" lvl="1">
              <a:lnSpc>
                <a:spcPct val="11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可以</a:t>
            </a:r>
            <a:r>
              <a:rPr lang="zh-CN" altLang="en-US" sz="2000" dirty="0">
                <a:solidFill>
                  <a:srgbClr val="3366FF"/>
                </a:solidFill>
                <a:latin typeface="宋体" panose="02010600030101010101" pitchFamily="2" charset="-122"/>
                <a:ea typeface="宋体" panose="02010600030101010101" pitchFamily="2" charset="-122"/>
              </a:rPr>
              <a:t>在两个表中都引入外键</a:t>
            </a:r>
            <a:r>
              <a:rPr lang="zh-CN" altLang="en-US" sz="2000" dirty="0">
                <a:latin typeface="宋体" panose="02010600030101010101" pitchFamily="2" charset="-122"/>
                <a:ea typeface="宋体" panose="02010600030101010101" pitchFamily="2" charset="-122"/>
              </a:rPr>
              <a:t>，这样两个表之间可以进行</a:t>
            </a:r>
            <a:r>
              <a:rPr lang="zh-CN" altLang="en-US" sz="2000" dirty="0">
                <a:solidFill>
                  <a:srgbClr val="3366FF"/>
                </a:solidFill>
                <a:latin typeface="宋体" panose="02010600030101010101" pitchFamily="2" charset="-122"/>
                <a:ea typeface="宋体" panose="02010600030101010101" pitchFamily="2" charset="-122"/>
              </a:rPr>
              <a:t>双向导航</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1027430" lvl="1">
              <a:lnSpc>
                <a:spcPct val="11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也可以根据具体情况，将类组合成一张单独的表。</a:t>
            </a:r>
            <a:endParaRPr lang="zh-CN" altLang="en-US" sz="2000" dirty="0">
              <a:latin typeface="宋体" panose="02010600030101010101" pitchFamily="2" charset="-122"/>
              <a:ea typeface="宋体" panose="02010600030101010101" pitchFamily="2" charset="-122"/>
              <a:sym typeface="Wingdings" panose="05000000000000000000" pitchFamily="2" charset="2"/>
            </a:endParaRPr>
          </a:p>
          <a:p>
            <a:pPr marL="627380" eaLnBrk="1" hangingPunct="1">
              <a:lnSpc>
                <a:spcPct val="110000"/>
              </a:lnSpc>
              <a:buFont typeface="Wingdings" panose="05000000000000000000" pitchFamily="2" charset="2"/>
              <a:buChar char="l"/>
            </a:pPr>
            <a:r>
              <a:rPr lang="zh-CN" altLang="en-US" sz="2400" b="1" dirty="0">
                <a:solidFill>
                  <a:srgbClr val="3366FF"/>
                </a:solidFill>
                <a:latin typeface="宋体" panose="02010600030101010101" pitchFamily="2" charset="-122"/>
                <a:ea typeface="宋体" panose="02010600030101010101" pitchFamily="2" charset="-122"/>
              </a:rPr>
              <a:t>一对多关联的映射</a:t>
            </a:r>
            <a:endParaRPr lang="en-US" altLang="zh-CN" sz="2400" dirty="0">
              <a:latin typeface="宋体" panose="02010600030101010101" pitchFamily="2" charset="-122"/>
              <a:ea typeface="宋体" panose="02010600030101010101" pitchFamily="2" charset="-122"/>
            </a:endParaRPr>
          </a:p>
          <a:p>
            <a:pPr marL="1027430" lvl="1">
              <a:lnSpc>
                <a:spcPct val="11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可以将关联中的“一”端毫无变化地映射到一张表，</a:t>
            </a:r>
            <a:endParaRPr lang="en-US" altLang="zh-CN" sz="2000" dirty="0">
              <a:latin typeface="宋体" panose="02010600030101010101" pitchFamily="2" charset="-122"/>
              <a:ea typeface="宋体" panose="02010600030101010101" pitchFamily="2" charset="-122"/>
            </a:endParaRPr>
          </a:p>
          <a:p>
            <a:pPr marL="1027430" lvl="1">
              <a:lnSpc>
                <a:spcPct val="11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将关联中表示“多”的端上的类映射到带有外键的另一张表，使外键满足关系引用的完整性。</a:t>
            </a:r>
            <a:endParaRPr lang="zh-CN" altLang="en-US" sz="2000" dirty="0">
              <a:latin typeface="宋体" panose="02010600030101010101" pitchFamily="2" charset="-122"/>
              <a:ea typeface="宋体" panose="02010600030101010101" pitchFamily="2" charset="-122"/>
              <a:sym typeface="Wingdings" panose="05000000000000000000" pitchFamily="2" charset="2"/>
            </a:endParaRPr>
          </a:p>
          <a:p>
            <a:pPr marL="627380" eaLnBrk="1" hangingPunct="1">
              <a:lnSpc>
                <a:spcPct val="110000"/>
              </a:lnSpc>
              <a:buFont typeface="Wingdings" panose="05000000000000000000" pitchFamily="2" charset="2"/>
              <a:buChar char="l"/>
            </a:pPr>
            <a:r>
              <a:rPr lang="zh-CN" altLang="en-US" sz="2400" b="1" dirty="0">
                <a:solidFill>
                  <a:srgbClr val="3366FF"/>
                </a:solidFill>
                <a:latin typeface="宋体" panose="02010600030101010101" pitchFamily="2" charset="-122"/>
                <a:ea typeface="宋体" panose="02010600030101010101" pitchFamily="2" charset="-122"/>
              </a:rPr>
              <a:t>多对多关联的映射</a:t>
            </a:r>
            <a:endParaRPr lang="en-US" altLang="zh-CN" sz="2400" b="1" dirty="0">
              <a:solidFill>
                <a:srgbClr val="3366FF"/>
              </a:solidFill>
              <a:latin typeface="宋体" panose="02010600030101010101" pitchFamily="2" charset="-122"/>
              <a:ea typeface="宋体" panose="02010600030101010101" pitchFamily="2" charset="-122"/>
            </a:endParaRPr>
          </a:p>
          <a:p>
            <a:pPr marL="1027430" lvl="1">
              <a:lnSpc>
                <a:spcPct val="11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为了表示多对多关联，关系模型必须引入一个关联表，将两个类之间的多对多关联转换成表上的两个一对多关联。</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dirty="0"/>
          </a:p>
        </p:txBody>
      </p:sp>
    </p:spTree>
  </p:cSld>
  <p:clrMapOvr>
    <a:masterClrMapping/>
  </p:clrMapOvr>
  <p:transition>
    <p:fade/>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dirty="0"/>
              <a:t>4.8 </a:t>
            </a:r>
            <a:r>
              <a:rPr lang="zh-CN" altLang="en-US" dirty="0"/>
              <a:t>数据管理部分的设计</a:t>
            </a:r>
            <a:endParaRPr lang="zh-CN" altLang="en-US" dirty="0"/>
          </a:p>
        </p:txBody>
      </p:sp>
      <p:sp>
        <p:nvSpPr>
          <p:cNvPr id="74755" name="Rectangle 3"/>
          <p:cNvSpPr>
            <a:spLocks noGrp="1" noChangeArrowheads="1"/>
          </p:cNvSpPr>
          <p:nvPr>
            <p:ph type="body" idx="1"/>
          </p:nvPr>
        </p:nvSpPr>
        <p:spPr>
          <a:xfrm>
            <a:off x="428596" y="1643050"/>
            <a:ext cx="8229600" cy="4525963"/>
          </a:xfrm>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(3) </a:t>
            </a:r>
            <a:r>
              <a:rPr lang="zh-CN" altLang="en-US" sz="2800" b="1" dirty="0">
                <a:solidFill>
                  <a:srgbClr val="C00000"/>
                </a:solidFill>
                <a:latin typeface="宋体" panose="02010600030101010101" pitchFamily="2" charset="-122"/>
                <a:ea typeface="宋体" panose="02010600030101010101" pitchFamily="2" charset="-122"/>
              </a:rPr>
              <a:t>继承关系的映射</a:t>
            </a:r>
            <a:endParaRPr lang="zh-CN" altLang="en-US" sz="2800" dirty="0">
              <a:latin typeface="宋体" panose="02010600030101010101" pitchFamily="2" charset="-122"/>
              <a:ea typeface="宋体" panose="02010600030101010101" pitchFamily="2" charset="-122"/>
            </a:endParaRPr>
          </a:p>
          <a:p>
            <a:pPr lvl="1">
              <a:lnSpc>
                <a:spcPts val="3500"/>
              </a:lnSpc>
              <a:spcBef>
                <a:spcPts val="1200"/>
              </a:spcBef>
              <a:spcAft>
                <a:spcPts val="600"/>
              </a:spcAft>
            </a:pPr>
            <a:r>
              <a:rPr lang="zh-CN" altLang="en-US" sz="2000" dirty="0">
                <a:solidFill>
                  <a:srgbClr val="3366FF"/>
                </a:solidFill>
                <a:latin typeface="宋体" panose="02010600030101010101" pitchFamily="2" charset="-122"/>
                <a:ea typeface="宋体" panose="02010600030101010101" pitchFamily="2" charset="-122"/>
              </a:rPr>
              <a:t>将基类映射到一张表</a:t>
            </a:r>
            <a:r>
              <a:rPr lang="zh-CN" altLang="en-US" sz="2000" dirty="0">
                <a:latin typeface="宋体" panose="02010600030101010101" pitchFamily="2" charset="-122"/>
                <a:ea typeface="宋体" panose="02010600030101010101" pitchFamily="2" charset="-122"/>
              </a:rPr>
              <a:t>，</a:t>
            </a:r>
            <a:r>
              <a:rPr lang="zh-CN" altLang="en-US" sz="2000" dirty="0">
                <a:solidFill>
                  <a:srgbClr val="3366FF"/>
                </a:solidFill>
                <a:latin typeface="宋体" panose="02010600030101010101" pitchFamily="2" charset="-122"/>
                <a:ea typeface="宋体" panose="02010600030101010101" pitchFamily="2" charset="-122"/>
              </a:rPr>
              <a:t>每个子类映射到一张表</a:t>
            </a:r>
            <a:r>
              <a:rPr lang="zh-CN" altLang="en-US" sz="2000" dirty="0">
                <a:latin typeface="宋体" panose="02010600030101010101" pitchFamily="2" charset="-122"/>
                <a:ea typeface="宋体" panose="02010600030101010101" pitchFamily="2" charset="-122"/>
              </a:rPr>
              <a:t>。在基类对应的表中定义</a:t>
            </a:r>
            <a:r>
              <a:rPr lang="zh-CN" altLang="en-US" sz="2000" dirty="0">
                <a:solidFill>
                  <a:srgbClr val="3366FF"/>
                </a:solidFill>
                <a:latin typeface="宋体" panose="02010600030101010101" pitchFamily="2" charset="-122"/>
                <a:ea typeface="宋体" panose="02010600030101010101" pitchFamily="2" charset="-122"/>
              </a:rPr>
              <a:t>主键</a:t>
            </a:r>
            <a:r>
              <a:rPr lang="zh-CN" altLang="en-US" sz="2000" dirty="0">
                <a:latin typeface="宋体" panose="02010600030101010101" pitchFamily="2" charset="-122"/>
                <a:ea typeface="宋体" panose="02010600030101010101" pitchFamily="2" charset="-122"/>
              </a:rPr>
              <a:t>，而在子类定义的表中定义</a:t>
            </a:r>
            <a:r>
              <a:rPr lang="zh-CN" altLang="en-US" sz="2000" dirty="0">
                <a:solidFill>
                  <a:srgbClr val="3366FF"/>
                </a:solidFill>
                <a:latin typeface="宋体" panose="02010600030101010101" pitchFamily="2" charset="-122"/>
                <a:ea typeface="宋体" panose="02010600030101010101" pitchFamily="2" charset="-122"/>
              </a:rPr>
              <a:t>外键</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lvl="1">
              <a:lnSpc>
                <a:spcPts val="3500"/>
              </a:lnSpc>
              <a:spcBef>
                <a:spcPts val="1200"/>
              </a:spcBef>
              <a:spcAft>
                <a:spcPts val="600"/>
              </a:spcAft>
            </a:pPr>
            <a:r>
              <a:rPr lang="zh-CN" altLang="en-US" sz="2000" dirty="0">
                <a:solidFill>
                  <a:srgbClr val="3366FF"/>
                </a:solidFill>
                <a:latin typeface="宋体" panose="02010600030101010101" pitchFamily="2" charset="-122"/>
                <a:ea typeface="宋体" panose="02010600030101010101" pitchFamily="2" charset="-122"/>
              </a:rPr>
              <a:t>将每个子类映射到一张表，没有基类表</a:t>
            </a:r>
            <a:r>
              <a:rPr lang="zh-CN" altLang="en-US" sz="2000" dirty="0">
                <a:latin typeface="宋体" panose="02010600030101010101" pitchFamily="2" charset="-122"/>
                <a:ea typeface="宋体" panose="02010600030101010101" pitchFamily="2" charset="-122"/>
              </a:rPr>
              <a:t>。在</a:t>
            </a:r>
            <a:r>
              <a:rPr lang="zh-CN" altLang="en-US" sz="2000" b="1" dirty="0">
                <a:solidFill>
                  <a:srgbClr val="00B050"/>
                </a:solidFill>
                <a:latin typeface="宋体" panose="02010600030101010101" pitchFamily="2" charset="-122"/>
                <a:ea typeface="宋体" panose="02010600030101010101" pitchFamily="2" charset="-122"/>
              </a:rPr>
              <a:t>每个子类的表中包括基类的所有属性</a:t>
            </a:r>
            <a:r>
              <a:rPr lang="zh-CN" altLang="en-US" sz="2000" dirty="0">
                <a:latin typeface="宋体" panose="02010600030101010101" pitchFamily="2" charset="-122"/>
                <a:ea typeface="宋体" panose="02010600030101010101" pitchFamily="2" charset="-122"/>
              </a:rPr>
              <a:t>。这种方法适用于子类的个数不多，基类属性比较少的情况。</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3075" name="Rectangle 3"/>
          <p:cNvSpPr>
            <a:spLocks noGrp="1" noChangeArrowheads="1"/>
          </p:cNvSpPr>
          <p:nvPr>
            <p:ph type="body" idx="1"/>
          </p:nvPr>
        </p:nvSpPr>
        <p:spPr>
          <a:xfrm>
            <a:off x="457200" y="1600200"/>
            <a:ext cx="8229600" cy="4829196"/>
          </a:xfrm>
        </p:spPr>
        <p:txBody>
          <a:bodyPr/>
          <a:lstStyle/>
          <a:p>
            <a:pPr marL="0" indent="0" eaLnBrk="1" hangingPunct="1">
              <a:buNone/>
            </a:pPr>
            <a:r>
              <a:rPr lang="zh-CN" altLang="en-US" sz="2800" b="1" dirty="0">
                <a:solidFill>
                  <a:srgbClr val="3366FF"/>
                </a:solidFill>
                <a:ea typeface="宋体" panose="02010600030101010101" pitchFamily="2" charset="-122"/>
              </a:rPr>
              <a:t>      软件生存模型也叫软件过程模型</a:t>
            </a:r>
            <a:r>
              <a:rPr lang="zh-CN" altLang="en-US" sz="2800" b="1" dirty="0">
                <a:solidFill>
                  <a:srgbClr val="002060"/>
                </a:solidFill>
                <a:ea typeface="宋体" panose="02010600030101010101" pitchFamily="2" charset="-122"/>
              </a:rPr>
              <a:t>，是软件整个生命周期的系统开发、运行和维护所实施的全部过程、活动和任务的结构框架。典型的有：</a:t>
            </a:r>
            <a:endParaRPr lang="en-US" altLang="zh-CN" sz="2800" b="1" dirty="0">
              <a:solidFill>
                <a:srgbClr val="00206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B050"/>
                </a:solidFill>
                <a:ea typeface="宋体" panose="02010600030101010101" pitchFamily="2" charset="-122"/>
              </a:rPr>
              <a:t>瀑布模型</a:t>
            </a:r>
            <a:endParaRPr lang="zh-CN" altLang="en-US" sz="2400" b="1" dirty="0">
              <a:solidFill>
                <a:srgbClr val="00B05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B050"/>
                </a:solidFill>
                <a:ea typeface="宋体" panose="02010600030101010101" pitchFamily="2" charset="-122"/>
              </a:rPr>
              <a:t>快速原型模型</a:t>
            </a:r>
            <a:endParaRPr lang="zh-CN" altLang="en-US" sz="2400" b="1" dirty="0">
              <a:solidFill>
                <a:srgbClr val="00B05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B050"/>
                </a:solidFill>
                <a:ea typeface="宋体" panose="02010600030101010101" pitchFamily="2" charset="-122"/>
              </a:rPr>
              <a:t>增量模型</a:t>
            </a:r>
            <a:endParaRPr lang="zh-CN" altLang="en-US" sz="2400" b="1" dirty="0">
              <a:solidFill>
                <a:srgbClr val="00B05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B050"/>
                </a:solidFill>
                <a:ea typeface="宋体" panose="02010600030101010101" pitchFamily="2" charset="-122"/>
              </a:rPr>
              <a:t>螺旋模型</a:t>
            </a:r>
            <a:endParaRPr lang="en-US" altLang="zh-CN" sz="2400" b="1" dirty="0">
              <a:solidFill>
                <a:srgbClr val="00B05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2060"/>
                </a:solidFill>
                <a:ea typeface="宋体" panose="02010600030101010101" pitchFamily="2" charset="-122"/>
              </a:rPr>
              <a:t>喷泉模型</a:t>
            </a:r>
            <a:endParaRPr lang="en-US" altLang="zh-CN" sz="2400" b="1" dirty="0">
              <a:solidFill>
                <a:srgbClr val="00206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002060"/>
                </a:solidFill>
                <a:ea typeface="宋体" panose="02010600030101010101" pitchFamily="2" charset="-122"/>
              </a:rPr>
              <a:t>统一过程</a:t>
            </a:r>
            <a:endParaRPr lang="en-US" altLang="zh-CN" sz="2400" b="1" dirty="0">
              <a:solidFill>
                <a:srgbClr val="00206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FF0000"/>
                </a:solidFill>
                <a:ea typeface="宋体" panose="02010600030101010101" pitchFamily="2" charset="-122"/>
              </a:rPr>
              <a:t>基于构件的开发模型</a:t>
            </a:r>
            <a:endParaRPr lang="en-US" altLang="zh-CN" sz="2400" b="1" dirty="0">
              <a:solidFill>
                <a:srgbClr val="FF0000"/>
              </a:solidFill>
              <a:ea typeface="宋体" panose="02010600030101010101" pitchFamily="2" charset="-122"/>
            </a:endParaRPr>
          </a:p>
          <a:p>
            <a:pPr marL="986155" indent="-450850" defTabSz="1081405" eaLnBrk="1" hangingPunct="1">
              <a:buFont typeface="+mj-ea"/>
              <a:buAutoNum type="circleNumDbPlain"/>
            </a:pPr>
            <a:r>
              <a:rPr lang="zh-CN" altLang="en-US" sz="2400" b="1" dirty="0">
                <a:solidFill>
                  <a:srgbClr val="FF0000"/>
                </a:solidFill>
                <a:ea typeface="宋体" panose="02010600030101010101" pitchFamily="2" charset="-122"/>
              </a:rPr>
              <a:t>敏捷过程</a:t>
            </a:r>
            <a:endParaRPr lang="zh-CN" altLang="en-US" sz="2400" b="1" dirty="0">
              <a:solidFill>
                <a:srgbClr val="FF0000"/>
              </a:solidFill>
              <a:ea typeface="宋体" panose="02010600030101010101" pitchFamily="2" charset="-122"/>
            </a:endParaRPr>
          </a:p>
        </p:txBody>
      </p:sp>
      <p:sp>
        <p:nvSpPr>
          <p:cNvPr id="4" name="灯片编号占位符 5"/>
          <p:cNvSpPr>
            <a:spLocks noGrp="1"/>
          </p:cNvSpPr>
          <p:nvPr>
            <p:ph type="sldNum" sz="quarter" idx="12"/>
          </p:nvPr>
        </p:nvSpPr>
        <p:spPr>
          <a:xfrm>
            <a:off x="6553200" y="6381774"/>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4786346"/>
          </a:xfrm>
        </p:spPr>
        <p:txBody>
          <a:bodyPr/>
          <a:lstStyle/>
          <a:p>
            <a:pPr marL="542925">
              <a:buNone/>
            </a:pPr>
            <a:r>
              <a:rPr lang="en-US" sz="2800" b="1" dirty="0">
                <a:latin typeface="宋体" panose="02010600030101010101" pitchFamily="2" charset="-122"/>
                <a:ea typeface="宋体" panose="02010600030101010101" pitchFamily="2" charset="-122"/>
              </a:rPr>
              <a:t>4.1 </a:t>
            </a:r>
            <a:r>
              <a:rPr lang="zh-CN" altLang="en-US" sz="2800" b="1" dirty="0">
                <a:latin typeface="宋体" panose="02010600030101010101" pitchFamily="2" charset="-122"/>
                <a:ea typeface="宋体" panose="02010600030101010101" pitchFamily="2" charset="-122"/>
              </a:rPr>
              <a:t>软件体系结构与设计模式★</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4.2 </a:t>
            </a:r>
            <a:r>
              <a:rPr lang="zh-CN" altLang="en-US" sz="2800" b="1" dirty="0">
                <a:latin typeface="宋体" panose="02010600030101010101" pitchFamily="2" charset="-122"/>
                <a:ea typeface="宋体" panose="02010600030101010101" pitchFamily="2" charset="-122"/>
              </a:rPr>
              <a:t>面向对象设计过程与准则★</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4.3 </a:t>
            </a:r>
            <a:r>
              <a:rPr lang="zh-CN" altLang="en-US" sz="2800" b="1" dirty="0">
                <a:latin typeface="宋体" panose="02010600030101010101" pitchFamily="2" charset="-122"/>
                <a:ea typeface="宋体" panose="02010600030101010101" pitchFamily="2" charset="-122"/>
              </a:rPr>
              <a:t>体系结构模块及依赖性★</a:t>
            </a:r>
            <a:r>
              <a:rPr 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a:t>
            </a:r>
            <a:r>
              <a:rPr lang="en-US" altLang="zh-CN" sz="2800" b="1" dirty="0">
                <a:latin typeface="宋体" panose="02010600030101010101" pitchFamily="2" charset="-122"/>
                <a:ea typeface="宋体" panose="02010600030101010101" pitchFamily="2" charset="-122"/>
              </a:rPr>
              <a:t>4 </a:t>
            </a:r>
            <a:r>
              <a:rPr lang="zh-CN" altLang="en-US" sz="2800" b="1" dirty="0">
                <a:latin typeface="宋体" panose="02010600030101010101" pitchFamily="2" charset="-122"/>
                <a:ea typeface="宋体" panose="02010600030101010101" pitchFamily="2" charset="-122"/>
              </a:rPr>
              <a:t>系统分解★</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4.5 </a:t>
            </a:r>
            <a:r>
              <a:rPr lang="zh-CN" altLang="en-US" sz="2800" b="1" dirty="0">
                <a:latin typeface="宋体" panose="02010600030101010101" pitchFamily="2" charset="-122"/>
                <a:ea typeface="宋体" panose="02010600030101010101" pitchFamily="2" charset="-122"/>
              </a:rPr>
              <a:t>问题域部分的设计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4.6 </a:t>
            </a:r>
            <a:r>
              <a:rPr lang="zh-CN" altLang="en-US" sz="2800" b="1" dirty="0">
                <a:latin typeface="宋体" panose="02010600030101010101" pitchFamily="2" charset="-122"/>
                <a:ea typeface="宋体" panose="02010600030101010101" pitchFamily="2" charset="-122"/>
              </a:rPr>
              <a:t>人机交互部分的设计</a:t>
            </a:r>
            <a:endParaRPr lang="en-US" altLang="zh-CN" sz="2800" b="1" dirty="0">
              <a:latin typeface="宋体" panose="02010600030101010101" pitchFamily="2" charset="-122"/>
              <a:ea typeface="宋体" panose="02010600030101010101" pitchFamily="2" charset="-122"/>
            </a:endParaRPr>
          </a:p>
          <a:p>
            <a:pPr marL="542925">
              <a:buNone/>
            </a:pPr>
            <a:r>
              <a:rPr lang="en-US" altLang="zh-CN" sz="2800" b="1" dirty="0">
                <a:latin typeface="宋体" panose="02010600030101010101" pitchFamily="2" charset="-122"/>
                <a:ea typeface="宋体" panose="02010600030101010101" pitchFamily="2" charset="-122"/>
              </a:rPr>
              <a:t>4.7 </a:t>
            </a:r>
            <a:r>
              <a:rPr lang="zh-CN" altLang="en-US" sz="2800" b="1" dirty="0">
                <a:latin typeface="宋体" panose="02010600030101010101" pitchFamily="2" charset="-122"/>
                <a:ea typeface="宋体" panose="02010600030101010101" pitchFamily="2" charset="-122"/>
              </a:rPr>
              <a:t>任务管理部分的设计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latin typeface="宋体" panose="02010600030101010101" pitchFamily="2" charset="-122"/>
                <a:ea typeface="宋体" panose="02010600030101010101" pitchFamily="2" charset="-122"/>
              </a:rPr>
              <a:t>4.8 </a:t>
            </a:r>
            <a:r>
              <a:rPr lang="zh-CN" altLang="en-US" sz="2800" b="1" dirty="0">
                <a:latin typeface="宋体" panose="02010600030101010101" pitchFamily="2" charset="-122"/>
                <a:ea typeface="宋体" panose="02010600030101010101" pitchFamily="2" charset="-122"/>
              </a:rPr>
              <a:t>数据管理部分的设计</a:t>
            </a:r>
            <a:endParaRPr lang="zh-CN" altLang="en-US" sz="2800" b="1" dirty="0">
              <a:latin typeface="宋体" panose="02010600030101010101" pitchFamily="2" charset="-122"/>
              <a:ea typeface="宋体" panose="02010600030101010101" pitchFamily="2" charset="-122"/>
            </a:endParaRPr>
          </a:p>
          <a:p>
            <a:pPr marL="542925">
              <a:buNone/>
            </a:pPr>
            <a:r>
              <a:rPr lang="en-US" sz="2800" b="1" dirty="0">
                <a:solidFill>
                  <a:srgbClr val="C00000"/>
                </a:solidFill>
                <a:latin typeface="宋体" panose="02010600030101010101" pitchFamily="2" charset="-122"/>
                <a:ea typeface="宋体" panose="02010600030101010101" pitchFamily="2" charset="-122"/>
              </a:rPr>
              <a:t>4.9 </a:t>
            </a:r>
            <a:r>
              <a:rPr lang="zh-CN" altLang="en-US" sz="2800" b="1" dirty="0">
                <a:solidFill>
                  <a:srgbClr val="C00000"/>
                </a:solidFill>
                <a:latin typeface="宋体" panose="02010600030101010101" pitchFamily="2" charset="-122"/>
                <a:ea typeface="宋体" panose="02010600030101010101" pitchFamily="2" charset="-122"/>
              </a:rPr>
              <a:t>对象设计★</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4</a:t>
            </a:r>
            <a:r>
              <a:rPr lang="zh-CN" altLang="en-US" dirty="0">
                <a:solidFill>
                  <a:schemeClr val="bg1"/>
                </a:solidFill>
              </a:rPr>
              <a:t>章  面向对象设计</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14282" y="1643050"/>
            <a:ext cx="8229600" cy="1143000"/>
          </a:xfrm>
        </p:spPr>
        <p:txBody>
          <a:bodyPr/>
          <a:lstStyle/>
          <a:p>
            <a:pPr eaLnBrk="1" hangingPunct="1"/>
            <a:r>
              <a:rPr lang="en-US" altLang="zh-CN" dirty="0"/>
              <a:t>4.9 </a:t>
            </a:r>
            <a:r>
              <a:rPr lang="zh-CN" altLang="en-US" dirty="0"/>
              <a:t>对象设计</a:t>
            </a:r>
            <a:endParaRPr lang="zh-CN" altLang="en-US" dirty="0"/>
          </a:p>
        </p:txBody>
      </p:sp>
      <p:sp>
        <p:nvSpPr>
          <p:cNvPr id="75779" name="Rectangle 3"/>
          <p:cNvSpPr>
            <a:spLocks noGrp="1" noChangeArrowheads="1"/>
          </p:cNvSpPr>
          <p:nvPr>
            <p:ph type="body" idx="1"/>
          </p:nvPr>
        </p:nvSpPr>
        <p:spPr>
          <a:xfrm>
            <a:off x="428596" y="1571612"/>
            <a:ext cx="8429684" cy="4786346"/>
          </a:xfrm>
        </p:spPr>
        <p:txBody>
          <a:bodyPr/>
          <a:lstStyle/>
          <a:p>
            <a:pPr>
              <a:spcBef>
                <a:spcPts val="1200"/>
              </a:spcBef>
              <a:spcAft>
                <a:spcPts val="600"/>
              </a:spcAft>
            </a:pPr>
            <a:r>
              <a:rPr lang="zh-CN" altLang="en-US" sz="2800" dirty="0">
                <a:ea typeface="宋体" panose="02010600030101010101" pitchFamily="2" charset="-122"/>
              </a:rPr>
              <a:t>对象设计过程包括</a:t>
            </a:r>
            <a:r>
              <a:rPr lang="en-US" altLang="zh-CN" sz="2800" dirty="0">
                <a:ea typeface="宋体" panose="02010600030101010101" pitchFamily="2" charset="-122"/>
              </a:rPr>
              <a:t>4</a:t>
            </a:r>
            <a:r>
              <a:rPr lang="zh-CN" altLang="en-US" sz="2800" dirty="0">
                <a:ea typeface="宋体" panose="02010600030101010101" pitchFamily="2" charset="-122"/>
              </a:rPr>
              <a:t>组活动：</a:t>
            </a:r>
            <a:endParaRPr lang="en-US" altLang="zh-CN" sz="2800" dirty="0">
              <a:ea typeface="宋体" panose="02010600030101010101" pitchFamily="2" charset="-122"/>
            </a:endParaRPr>
          </a:p>
          <a:p>
            <a:pPr lvl="1">
              <a:spcBef>
                <a:spcPts val="600"/>
              </a:spcBef>
              <a:spcAft>
                <a:spcPts val="0"/>
              </a:spcAft>
            </a:pPr>
            <a:r>
              <a:rPr lang="zh-CN" altLang="en-US" sz="2400" dirty="0">
                <a:ea typeface="宋体" panose="02010600030101010101" pitchFamily="2" charset="-122"/>
              </a:rPr>
              <a:t>使用模式设计对象</a:t>
            </a:r>
            <a:endParaRPr lang="en-US" altLang="zh-CN" sz="2400" dirty="0">
              <a:ea typeface="宋体" panose="02010600030101010101" pitchFamily="2" charset="-122"/>
            </a:endParaRPr>
          </a:p>
          <a:p>
            <a:pPr lvl="1">
              <a:spcBef>
                <a:spcPts val="600"/>
              </a:spcBef>
              <a:spcAft>
                <a:spcPts val="0"/>
              </a:spcAft>
            </a:pPr>
            <a:r>
              <a:rPr lang="zh-CN" altLang="en-US" sz="2400" dirty="0">
                <a:ea typeface="宋体" panose="02010600030101010101" pitchFamily="2" charset="-122"/>
              </a:rPr>
              <a:t>接口规格说明</a:t>
            </a:r>
            <a:endParaRPr lang="en-US" altLang="zh-CN" sz="2400" dirty="0">
              <a:ea typeface="宋体" panose="02010600030101010101" pitchFamily="2" charset="-122"/>
            </a:endParaRPr>
          </a:p>
          <a:p>
            <a:pPr lvl="1">
              <a:spcBef>
                <a:spcPts val="600"/>
              </a:spcBef>
              <a:spcAft>
                <a:spcPts val="0"/>
              </a:spcAft>
            </a:pPr>
            <a:r>
              <a:rPr lang="zh-CN" altLang="en-US" sz="2400" dirty="0">
                <a:ea typeface="宋体" panose="02010600030101010101" pitchFamily="2" charset="-122"/>
              </a:rPr>
              <a:t>对象模型重构</a:t>
            </a:r>
            <a:endParaRPr lang="en-US" altLang="zh-CN" sz="2400" dirty="0">
              <a:ea typeface="宋体" panose="02010600030101010101" pitchFamily="2" charset="-122"/>
            </a:endParaRPr>
          </a:p>
          <a:p>
            <a:pPr lvl="1">
              <a:spcBef>
                <a:spcPts val="600"/>
              </a:spcBef>
              <a:spcAft>
                <a:spcPts val="0"/>
              </a:spcAft>
            </a:pPr>
            <a:r>
              <a:rPr lang="zh-CN" altLang="en-US" sz="2400" dirty="0">
                <a:ea typeface="宋体" panose="02010600030101010101" pitchFamily="2" charset="-122"/>
              </a:rPr>
              <a:t>对象模型优化</a:t>
            </a:r>
            <a:endParaRPr lang="en-US" altLang="zh-CN" sz="2400" dirty="0">
              <a:ea typeface="宋体" panose="02010600030101010101" pitchFamily="2" charset="-122"/>
            </a:endParaRPr>
          </a:p>
          <a:p>
            <a:pPr marL="450850" indent="-450850">
              <a:lnSpc>
                <a:spcPts val="3500"/>
              </a:lnSpc>
              <a:spcBef>
                <a:spcPts val="600"/>
              </a:spcBef>
              <a:spcAft>
                <a:spcPts val="600"/>
              </a:spcAft>
              <a:buNone/>
            </a:pPr>
            <a:r>
              <a:rPr lang="en-US" altLang="zh-CN" sz="2400" b="1" dirty="0">
                <a:solidFill>
                  <a:srgbClr val="C00000"/>
                </a:solidFill>
                <a:latin typeface="宋体" panose="02010600030101010101" pitchFamily="2" charset="-122"/>
                <a:ea typeface="宋体" panose="02010600030101010101" pitchFamily="2" charset="-122"/>
              </a:rPr>
              <a:t>(1)</a:t>
            </a:r>
            <a:r>
              <a:rPr lang="zh-CN" altLang="en-US" sz="2400" b="1" dirty="0">
                <a:solidFill>
                  <a:srgbClr val="C00000"/>
                </a:solidFill>
                <a:latin typeface="宋体" panose="02010600030101010101" pitchFamily="2" charset="-122"/>
                <a:ea typeface="宋体" panose="02010600030101010101" pitchFamily="2" charset="-122"/>
              </a:rPr>
              <a:t>使用模式设计对象</a:t>
            </a:r>
            <a:r>
              <a:rPr lang="zh-CN" altLang="en-US" sz="2400" dirty="0">
                <a:latin typeface="宋体" panose="02010600030101010101" pitchFamily="2" charset="-122"/>
                <a:ea typeface="宋体" panose="02010600030101010101" pitchFamily="2" charset="-122"/>
              </a:rPr>
              <a:t>：选择合适的设计模式，复用已有的解决方案，以提高系统的灵活性；</a:t>
            </a:r>
            <a:endParaRPr lang="zh-CN" altLang="en-US" sz="2400" dirty="0">
              <a:latin typeface="宋体" panose="02010600030101010101" pitchFamily="2" charset="-122"/>
              <a:ea typeface="宋体" panose="02010600030101010101" pitchFamily="2" charset="-122"/>
            </a:endParaRPr>
          </a:p>
          <a:p>
            <a:pPr marL="450850" indent="-450850">
              <a:lnSpc>
                <a:spcPts val="3500"/>
              </a:lnSpc>
              <a:spcBef>
                <a:spcPts val="600"/>
              </a:spcBef>
              <a:spcAft>
                <a:spcPts val="600"/>
              </a:spcAft>
              <a:buNone/>
            </a:pPr>
            <a:r>
              <a:rPr lang="en-US" altLang="zh-CN" sz="2400" b="1" dirty="0">
                <a:solidFill>
                  <a:srgbClr val="C00000"/>
                </a:solidFill>
                <a:latin typeface="宋体" panose="02010600030101010101" pitchFamily="2" charset="-122"/>
                <a:ea typeface="宋体" panose="02010600030101010101" pitchFamily="2" charset="-122"/>
              </a:rPr>
              <a:t>(2)</a:t>
            </a:r>
            <a:r>
              <a:rPr lang="zh-CN" altLang="en-US" sz="2400" b="1" dirty="0">
                <a:solidFill>
                  <a:srgbClr val="C00000"/>
                </a:solidFill>
                <a:latin typeface="宋体" panose="02010600030101010101" pitchFamily="2" charset="-122"/>
                <a:ea typeface="宋体" panose="02010600030101010101" pitchFamily="2" charset="-122"/>
              </a:rPr>
              <a:t>接口规格说明</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子系统的功能</a:t>
            </a:r>
            <a:r>
              <a:rPr lang="zh-CN" altLang="en-US" sz="2400" dirty="0">
                <a:latin typeface="宋体" panose="02010600030101010101" pitchFamily="2" charset="-122"/>
                <a:ea typeface="宋体" panose="02010600030101010101" pitchFamily="2" charset="-122"/>
              </a:rPr>
              <a:t>都需要在类接口中详细说明，包括操作、参数、类型规格说明和异常情况等。</a:t>
            </a:r>
            <a:endParaRPr lang="zh-CN" altLang="en-US" sz="2400" dirty="0">
              <a:latin typeface="宋体" panose="02010600030101010101" pitchFamily="2" charset="-122"/>
              <a:ea typeface="宋体" panose="02010600030101010101" pitchFamily="2" charset="-122"/>
            </a:endParaRPr>
          </a:p>
          <a:p>
            <a:pPr lvl="1">
              <a:spcBef>
                <a:spcPts val="1200"/>
              </a:spcBef>
              <a:spcAft>
                <a:spcPts val="600"/>
              </a:spcAft>
              <a:buNone/>
            </a:pPr>
            <a:endParaRPr lang="zh-CN" altLang="en-US" sz="2400" dirty="0">
              <a:ea typeface="宋体" panose="02010600030101010101" pitchFamily="2" charset="-122"/>
            </a:endParaRPr>
          </a:p>
          <a:p>
            <a:pPr eaLnBrk="1" hangingPunct="1">
              <a:spcBef>
                <a:spcPts val="1200"/>
              </a:spcBef>
              <a:spcAft>
                <a:spcPts val="600"/>
              </a:spcAft>
              <a:buFontTx/>
              <a:buNone/>
            </a:pP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tx2"/>
                </a:solidFill>
                <a:effectLst/>
                <a:uLnTx/>
                <a:uFillTx/>
                <a:latin typeface="+mj-lt"/>
                <a:ea typeface="+mj-ea"/>
                <a:cs typeface="+mj-cs"/>
              </a:rPr>
              <a:t>4.9 </a:t>
            </a:r>
            <a:r>
              <a:rPr kumimoji="0" lang="zh-CN" altLang="en-US" sz="4400" b="1" i="0" u="none" strike="noStrike" kern="0" cap="none" spc="0" normalizeH="0" baseline="0" noProof="0">
                <a:ln>
                  <a:noFill/>
                </a:ln>
                <a:solidFill>
                  <a:schemeClr val="tx2"/>
                </a:solidFill>
                <a:effectLst/>
                <a:uLnTx/>
                <a:uFillTx/>
                <a:latin typeface="+mj-lt"/>
                <a:ea typeface="+mj-ea"/>
                <a:cs typeface="+mj-cs"/>
              </a:rPr>
              <a:t>对象设计</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7" name="椭圆形标注 6"/>
          <p:cNvSpPr/>
          <p:nvPr/>
        </p:nvSpPr>
        <p:spPr>
          <a:xfrm>
            <a:off x="5214942" y="2786058"/>
            <a:ext cx="2500330" cy="612648"/>
          </a:xfrm>
          <a:prstGeom prst="wedgeEllipseCallout">
            <a:avLst>
              <a:gd name="adj1" fmla="val -28907"/>
              <a:gd name="adj2" fmla="val 138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复习第</a:t>
            </a:r>
            <a:r>
              <a:rPr lang="en-US" altLang="zh-CN" dirty="0"/>
              <a:t>7</a:t>
            </a:r>
            <a:r>
              <a:rPr lang="zh-CN" altLang="en-US" dirty="0"/>
              <a:t>章设计模式</a:t>
            </a:r>
            <a:endParaRPr lang="zh-CN" altLang="en-US" dirty="0"/>
          </a:p>
        </p:txBody>
      </p:sp>
    </p:spTree>
  </p:cSld>
  <p:clrMapOvr>
    <a:masterClrMapping/>
  </p:clrMapOvr>
  <p:transition>
    <p:fade/>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dirty="0"/>
              <a:t>4.9 </a:t>
            </a:r>
            <a:r>
              <a:rPr lang="zh-CN" altLang="en-US" dirty="0"/>
              <a:t>对象设计</a:t>
            </a:r>
            <a:endParaRPr lang="zh-CN" altLang="en-US" dirty="0"/>
          </a:p>
        </p:txBody>
      </p:sp>
      <p:sp>
        <p:nvSpPr>
          <p:cNvPr id="76803" name="Rectangle 3"/>
          <p:cNvSpPr>
            <a:spLocks noGrp="1" noChangeArrowheads="1"/>
          </p:cNvSpPr>
          <p:nvPr>
            <p:ph type="body" idx="1"/>
          </p:nvPr>
        </p:nvSpPr>
        <p:spPr>
          <a:xfrm>
            <a:off x="357158" y="1500174"/>
            <a:ext cx="8429684" cy="5000660"/>
          </a:xfrm>
        </p:spPr>
        <p:txBody>
          <a:bodyPr/>
          <a:lstStyle/>
          <a:p>
            <a:pPr marL="450850" indent="-450850" eaLnBrk="1" hangingPunct="1">
              <a:lnSpc>
                <a:spcPts val="3500"/>
              </a:lnSpc>
              <a:spcBef>
                <a:spcPts val="600"/>
              </a:spcBef>
              <a:spcAft>
                <a:spcPts val="600"/>
              </a:spcAft>
              <a:buFontTx/>
              <a:buNone/>
            </a:pPr>
            <a:r>
              <a:rPr lang="en-US" altLang="zh-CN" sz="2400" b="1" dirty="0">
                <a:solidFill>
                  <a:srgbClr val="C00000"/>
                </a:solidFill>
                <a:latin typeface="宋体" panose="02010600030101010101" pitchFamily="2" charset="-122"/>
                <a:ea typeface="宋体" panose="02010600030101010101" pitchFamily="2" charset="-122"/>
              </a:rPr>
              <a:t>(3) </a:t>
            </a:r>
            <a:r>
              <a:rPr lang="zh-CN" altLang="en-US" sz="2400" b="1" dirty="0">
                <a:solidFill>
                  <a:srgbClr val="C00000"/>
                </a:solidFill>
                <a:latin typeface="宋体" panose="02010600030101010101" pitchFamily="2" charset="-122"/>
                <a:ea typeface="宋体" panose="02010600030101010101" pitchFamily="2" charset="-122"/>
              </a:rPr>
              <a:t>对象模型重构</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重构的目的是改进对象设计模型，提高该模型的可读性和扩展性</a:t>
            </a:r>
            <a:r>
              <a:rPr lang="zh-CN" altLang="en-US" sz="2400" dirty="0">
                <a:latin typeface="宋体" panose="02010600030101010101" pitchFamily="2" charset="-122"/>
                <a:ea typeface="宋体" panose="02010600030101010101" pitchFamily="2" charset="-122"/>
              </a:rPr>
              <a:t>。如</a:t>
            </a:r>
            <a:endParaRPr lang="en-US" altLang="zh-CN" sz="2400" dirty="0">
              <a:latin typeface="宋体" panose="02010600030101010101" pitchFamily="2" charset="-122"/>
              <a:ea typeface="宋体" panose="02010600030101010101" pitchFamily="2" charset="-122"/>
            </a:endParaRPr>
          </a:p>
          <a:p>
            <a:pPr marL="903605" indent="-273050" eaLnBrk="1" hangingPunct="1">
              <a:lnSpc>
                <a:spcPct val="90000"/>
              </a:lnSpc>
              <a:spcBef>
                <a:spcPts val="600"/>
              </a:spcBef>
              <a:spcAft>
                <a:spcPts val="0"/>
              </a:spcAft>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将两个相似的类归并为一个类；</a:t>
            </a:r>
            <a:endParaRPr lang="en-US" altLang="zh-CN" sz="2000" dirty="0">
              <a:latin typeface="宋体" panose="02010600030101010101" pitchFamily="2" charset="-122"/>
              <a:ea typeface="宋体" panose="02010600030101010101" pitchFamily="2" charset="-122"/>
            </a:endParaRPr>
          </a:p>
          <a:p>
            <a:pPr marL="903605" indent="-273050" eaLnBrk="1" hangingPunct="1">
              <a:lnSpc>
                <a:spcPct val="90000"/>
              </a:lnSpc>
              <a:spcBef>
                <a:spcPts val="600"/>
              </a:spcBef>
              <a:spcAft>
                <a:spcPts val="0"/>
              </a:spcAft>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将没有明显活动特征的类转为属性；</a:t>
            </a:r>
            <a:endParaRPr lang="en-US" altLang="zh-CN" sz="2000" dirty="0">
              <a:latin typeface="宋体" panose="02010600030101010101" pitchFamily="2" charset="-122"/>
              <a:ea typeface="宋体" panose="02010600030101010101" pitchFamily="2" charset="-122"/>
            </a:endParaRPr>
          </a:p>
          <a:p>
            <a:pPr marL="903605" indent="-273050" eaLnBrk="1" hangingPunct="1">
              <a:lnSpc>
                <a:spcPct val="90000"/>
              </a:lnSpc>
              <a:spcBef>
                <a:spcPts val="600"/>
              </a:spcBef>
              <a:spcAft>
                <a:spcPts val="0"/>
              </a:spcAft>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将复杂的类分解为简单的类；</a:t>
            </a:r>
            <a:endParaRPr lang="en-US" altLang="zh-CN" sz="2000" dirty="0">
              <a:latin typeface="宋体" panose="02010600030101010101" pitchFamily="2" charset="-122"/>
              <a:ea typeface="宋体" panose="02010600030101010101" pitchFamily="2" charset="-122"/>
            </a:endParaRPr>
          </a:p>
          <a:p>
            <a:pPr marL="903605" indent="-273050" eaLnBrk="1" hangingPunct="1">
              <a:lnSpc>
                <a:spcPct val="90000"/>
              </a:lnSpc>
              <a:spcBef>
                <a:spcPts val="600"/>
              </a:spcBef>
              <a:spcAft>
                <a:spcPts val="0"/>
              </a:spcAft>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重新组合类和操作来增进封装性和继承性等</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450850" indent="-450850" eaLnBrk="1" hangingPunct="1">
              <a:lnSpc>
                <a:spcPts val="3500"/>
              </a:lnSpc>
              <a:spcBef>
                <a:spcPts val="1200"/>
              </a:spcBef>
              <a:spcAft>
                <a:spcPts val="600"/>
              </a:spcAft>
              <a:buFontTx/>
              <a:buNone/>
            </a:pPr>
            <a:r>
              <a:rPr lang="en-US" altLang="zh-CN" sz="2400" b="1" dirty="0">
                <a:solidFill>
                  <a:srgbClr val="C00000"/>
                </a:solidFill>
                <a:latin typeface="宋体" panose="02010600030101010101" pitchFamily="2" charset="-122"/>
                <a:ea typeface="宋体" panose="02010600030101010101" pitchFamily="2" charset="-122"/>
              </a:rPr>
              <a:t>(4) </a:t>
            </a:r>
            <a:r>
              <a:rPr lang="zh-CN" altLang="en-US" sz="2400" b="1" dirty="0">
                <a:solidFill>
                  <a:srgbClr val="C00000"/>
                </a:solidFill>
                <a:latin typeface="宋体" panose="02010600030101010101" pitchFamily="2" charset="-122"/>
                <a:ea typeface="宋体" panose="02010600030101010101" pitchFamily="2" charset="-122"/>
              </a:rPr>
              <a:t>对象模型优化</a:t>
            </a:r>
            <a:r>
              <a:rPr lang="zh-CN" altLang="en-US" sz="2400" dirty="0">
                <a:latin typeface="宋体" panose="02010600030101010101" pitchFamily="2" charset="-122"/>
                <a:ea typeface="宋体" panose="02010600030101010101" pitchFamily="2" charset="-122"/>
              </a:rPr>
              <a:t>：优化活动是为了改进对象设计模型，以实现系统模型中的</a:t>
            </a:r>
            <a:r>
              <a:rPr lang="zh-CN" altLang="en-US" sz="2400" dirty="0">
                <a:solidFill>
                  <a:srgbClr val="3366FF"/>
                </a:solidFill>
                <a:latin typeface="宋体" panose="02010600030101010101" pitchFamily="2" charset="-122"/>
                <a:ea typeface="宋体" panose="02010600030101010101" pitchFamily="2" charset="-122"/>
              </a:rPr>
              <a:t>性能要求</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400050" lvl="1" indent="355600">
              <a:lnSpc>
                <a:spcPts val="3500"/>
              </a:lnSpc>
              <a:spcBef>
                <a:spcPts val="600"/>
              </a:spcBef>
              <a:spcAft>
                <a:spcPts val="600"/>
              </a:spcAft>
              <a:buFontTx/>
              <a:buNone/>
            </a:pPr>
            <a:r>
              <a:rPr lang="zh-CN" altLang="en-US" sz="2000" dirty="0">
                <a:latin typeface="宋体" panose="02010600030101010101" pitchFamily="2" charset="-122"/>
                <a:ea typeface="宋体" panose="02010600030101010101" pitchFamily="2" charset="-122"/>
              </a:rPr>
              <a:t>包括选择更好的算法、提高系统执行的速度、更好地使用存储系统、减少连接中的重数来提高查询的速度、为了增加效率而增加额外的连接、改变执行的顺序等。</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dirty="0">
                <a:ea typeface="宋体" panose="02010600030101010101" pitchFamily="2" charset="-122"/>
              </a:rPr>
              <a:t>设计模式包括</a:t>
            </a:r>
            <a:r>
              <a:rPr lang="en-US" altLang="zh-CN" dirty="0">
                <a:ea typeface="宋体" panose="02010600030101010101" pitchFamily="2" charset="-122"/>
              </a:rPr>
              <a:t>4</a:t>
            </a:r>
            <a:r>
              <a:rPr lang="zh-CN" altLang="en-US" dirty="0">
                <a:ea typeface="宋体" panose="02010600030101010101" pitchFamily="2" charset="-122"/>
              </a:rPr>
              <a:t>个要素：</a:t>
            </a:r>
            <a:endParaRPr lang="zh-CN" altLang="en-US" dirty="0">
              <a:ea typeface="宋体" panose="02010600030101010101" pitchFamily="2" charset="-122"/>
            </a:endParaRPr>
          </a:p>
          <a:p>
            <a:pPr marL="450850" indent="-450850" eaLnBrk="1" hangingPunct="1">
              <a:spcBef>
                <a:spcPts val="1200"/>
              </a:spcBef>
              <a:spcAft>
                <a:spcPts val="600"/>
              </a:spcAft>
              <a:buFontTx/>
              <a:buNone/>
            </a:pPr>
            <a:r>
              <a:rPr lang="en-US" altLang="zh-CN" sz="2400" dirty="0">
                <a:latin typeface="楷体_GB2312" pitchFamily="49" charset="-122"/>
                <a:ea typeface="楷体_GB2312" pitchFamily="49" charset="-122"/>
              </a:rPr>
              <a:t>(1)</a:t>
            </a:r>
            <a:r>
              <a:rPr lang="zh-CN" altLang="en-US" sz="2400" dirty="0">
                <a:solidFill>
                  <a:srgbClr val="3366FF"/>
                </a:solidFill>
                <a:latin typeface="楷体_GB2312" pitchFamily="49" charset="-122"/>
                <a:ea typeface="楷体_GB2312" pitchFamily="49" charset="-122"/>
              </a:rPr>
              <a:t>名字</a:t>
            </a:r>
            <a:r>
              <a:rPr lang="zh-CN" altLang="en-US" sz="2400" dirty="0">
                <a:latin typeface="楷体_GB2312" pitchFamily="49" charset="-122"/>
                <a:ea typeface="楷体_GB2312" pitchFamily="49" charset="-122"/>
              </a:rPr>
              <a:t>：用来将一设计模式与其他设计模式区分开。</a:t>
            </a:r>
            <a:endParaRPr lang="zh-CN" altLang="en-US" sz="2400" dirty="0">
              <a:latin typeface="楷体_GB2312" pitchFamily="49" charset="-122"/>
              <a:ea typeface="楷体_GB2312" pitchFamily="49" charset="-122"/>
            </a:endParaRPr>
          </a:p>
          <a:p>
            <a:pPr marL="450850" indent="-450850" eaLnBrk="1" hangingPunct="1">
              <a:spcBef>
                <a:spcPts val="1200"/>
              </a:spcBef>
              <a:spcAft>
                <a:spcPts val="600"/>
              </a:spcAft>
              <a:buFontTx/>
              <a:buNone/>
            </a:pPr>
            <a:r>
              <a:rPr lang="en-US" altLang="zh-CN" sz="2400" dirty="0">
                <a:latin typeface="楷体_GB2312" pitchFamily="49" charset="-122"/>
                <a:ea typeface="楷体_GB2312" pitchFamily="49" charset="-122"/>
              </a:rPr>
              <a:t>(2)</a:t>
            </a:r>
            <a:r>
              <a:rPr lang="zh-CN" altLang="en-US" sz="2400" dirty="0">
                <a:solidFill>
                  <a:srgbClr val="3366FF"/>
                </a:solidFill>
                <a:latin typeface="楷体_GB2312" pitchFamily="49" charset="-122"/>
                <a:ea typeface="楷体_GB2312" pitchFamily="49" charset="-122"/>
              </a:rPr>
              <a:t>问题描述</a:t>
            </a:r>
            <a:r>
              <a:rPr lang="zh-CN" altLang="en-US" sz="2400" dirty="0">
                <a:latin typeface="楷体_GB2312" pitchFamily="49" charset="-122"/>
                <a:ea typeface="楷体_GB2312" pitchFamily="49" charset="-122"/>
              </a:rPr>
              <a:t>：用来描述该设计模式适用于何种情况。通常设计模式所解决的问题是对可更改性、可扩展性设计目标、以及非功能性需求的实现。</a:t>
            </a:r>
            <a:endParaRPr lang="zh-CN" altLang="en-US" sz="2400" dirty="0">
              <a:latin typeface="楷体_GB2312" pitchFamily="49" charset="-122"/>
              <a:ea typeface="楷体_GB2312" pitchFamily="49" charset="-122"/>
            </a:endParaRPr>
          </a:p>
          <a:p>
            <a:pPr marL="450850" indent="-450850" eaLnBrk="1" hangingPunct="1">
              <a:spcBef>
                <a:spcPts val="1200"/>
              </a:spcBef>
              <a:spcAft>
                <a:spcPts val="600"/>
              </a:spcAft>
              <a:buFontTx/>
              <a:buNone/>
            </a:pPr>
            <a:r>
              <a:rPr lang="en-US" altLang="zh-CN" sz="2400" dirty="0">
                <a:latin typeface="楷体_GB2312" pitchFamily="49" charset="-122"/>
                <a:ea typeface="楷体_GB2312" pitchFamily="49" charset="-122"/>
              </a:rPr>
              <a:t>(3)</a:t>
            </a:r>
            <a:r>
              <a:rPr lang="zh-CN" altLang="en-US" sz="2400" dirty="0">
                <a:solidFill>
                  <a:srgbClr val="3366FF"/>
                </a:solidFill>
                <a:latin typeface="楷体_GB2312" pitchFamily="49" charset="-122"/>
                <a:ea typeface="楷体_GB2312" pitchFamily="49" charset="-122"/>
              </a:rPr>
              <a:t>解决方案</a:t>
            </a:r>
            <a:r>
              <a:rPr lang="zh-CN" altLang="en-US" sz="2400" dirty="0">
                <a:latin typeface="楷体_GB2312" pitchFamily="49" charset="-122"/>
                <a:ea typeface="楷体_GB2312" pitchFamily="49" charset="-122"/>
              </a:rPr>
              <a:t>：描述解决该问题所需要的、结合在一起的类和接口的集合。</a:t>
            </a:r>
            <a:endParaRPr lang="zh-CN" altLang="en-US" sz="2400" dirty="0">
              <a:latin typeface="楷体_GB2312" pitchFamily="49" charset="-122"/>
              <a:ea typeface="楷体_GB2312" pitchFamily="49" charset="-122"/>
            </a:endParaRPr>
          </a:p>
          <a:p>
            <a:pPr marL="450850" indent="-450850" eaLnBrk="1" hangingPunct="1">
              <a:spcBef>
                <a:spcPts val="1200"/>
              </a:spcBef>
              <a:spcAft>
                <a:spcPts val="600"/>
              </a:spcAft>
              <a:buFontTx/>
              <a:buNone/>
            </a:pPr>
            <a:r>
              <a:rPr lang="en-US" altLang="zh-CN" sz="2400" dirty="0">
                <a:latin typeface="楷体_GB2312" pitchFamily="49" charset="-122"/>
                <a:ea typeface="楷体_GB2312" pitchFamily="49" charset="-122"/>
              </a:rPr>
              <a:t>(4)</a:t>
            </a:r>
            <a:r>
              <a:rPr lang="zh-CN" altLang="en-US" sz="2400" dirty="0">
                <a:solidFill>
                  <a:srgbClr val="3366FF"/>
                </a:solidFill>
                <a:latin typeface="楷体_GB2312" pitchFamily="49" charset="-122"/>
                <a:ea typeface="楷体_GB2312" pitchFamily="49" charset="-122"/>
              </a:rPr>
              <a:t>结果</a:t>
            </a:r>
            <a:r>
              <a:rPr lang="zh-CN" altLang="en-US" sz="2400" dirty="0">
                <a:latin typeface="楷体_GB2312" pitchFamily="49" charset="-122"/>
                <a:ea typeface="楷体_GB2312" pitchFamily="49" charset="-122"/>
              </a:rPr>
              <a:t>：描述将要解决设计目标的协议和可供选择的办法。</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使用模式</a:t>
            </a:r>
            <a:r>
              <a:rPr lang="zh-CN" altLang="en-US" sz="3200" b="1" kern="0" dirty="0">
                <a:solidFill>
                  <a:schemeClr val="accent2">
                    <a:lumMod val="20000"/>
                    <a:lumOff val="80000"/>
                  </a:schemeClr>
                </a:solidFill>
                <a:latin typeface="+mj-lt"/>
                <a:ea typeface="+mj-ea"/>
                <a:cs typeface="+mj-cs"/>
              </a:rPr>
              <a:t>设计对象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Tree>
  </p:cSld>
  <p:clrMapOvr>
    <a:masterClrMapping/>
  </p:clrMapOvr>
  <p:transition>
    <p:fade/>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body" idx="1"/>
          </p:nvPr>
        </p:nvSpPr>
        <p:spPr/>
        <p:txBody>
          <a:bodyPr/>
          <a:lstStyle/>
          <a:p>
            <a:pPr marL="514350" indent="-514350" eaLnBrk="1" hangingPunct="1">
              <a:buFont typeface="+mj-lt"/>
              <a:buAutoNum type="arabicPeriod"/>
            </a:pPr>
            <a:r>
              <a:rPr lang="zh-CN" altLang="en-US" sz="2800" b="1" dirty="0">
                <a:solidFill>
                  <a:srgbClr val="C00000"/>
                </a:solidFill>
                <a:ea typeface="宋体" panose="02010600030101010101" pitchFamily="2" charset="-122"/>
              </a:rPr>
              <a:t>设计模式中的继承</a:t>
            </a:r>
            <a:endParaRPr lang="zh-CN" altLang="en-US" sz="2800" b="1" dirty="0">
              <a:solidFill>
                <a:srgbClr val="C00000"/>
              </a:solidFill>
              <a:ea typeface="宋体" panose="02010600030101010101" pitchFamily="2" charset="-122"/>
            </a:endParaRPr>
          </a:p>
          <a:p>
            <a:pPr marL="627380" eaLnBrk="1" hangingPunct="1">
              <a:lnSpc>
                <a:spcPts val="3500"/>
              </a:lnSpc>
              <a:spcBef>
                <a:spcPts val="1200"/>
              </a:spcBef>
              <a:spcAft>
                <a:spcPts val="600"/>
              </a:spcAft>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继承的核心是为了减少冗余和增加扩展性。</a:t>
            </a:r>
            <a:endParaRPr lang="zh-CN" altLang="en-US" sz="2400" dirty="0">
              <a:latin typeface="楷体_GB2312" pitchFamily="49" charset="-122"/>
              <a:ea typeface="楷体_GB2312" pitchFamily="49" charset="-122"/>
            </a:endParaRPr>
          </a:p>
          <a:p>
            <a:pPr marL="627380" eaLnBrk="1" hangingPunct="1">
              <a:lnSpc>
                <a:spcPts val="3500"/>
              </a:lnSpc>
              <a:spcBef>
                <a:spcPts val="1200"/>
              </a:spcBef>
              <a:spcAft>
                <a:spcPts val="600"/>
              </a:spcAft>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通过将一些相似的类定义为子类，它们中的共有属性和操作集中放到继承结构的父类中，</a:t>
            </a:r>
            <a:r>
              <a:rPr lang="zh-CN" altLang="en-US" sz="2400" dirty="0">
                <a:solidFill>
                  <a:srgbClr val="3366FF"/>
                </a:solidFill>
                <a:latin typeface="楷体_GB2312" pitchFamily="49" charset="-122"/>
                <a:ea typeface="楷体_GB2312" pitchFamily="49" charset="-122"/>
              </a:rPr>
              <a:t>就能减少由于引入变化而引起的不一致。</a:t>
            </a:r>
            <a:endParaRPr lang="zh-CN" altLang="en-US" sz="2400" dirty="0">
              <a:solidFill>
                <a:srgbClr val="3366FF"/>
              </a:solidFill>
              <a:latin typeface="楷体_GB2312" pitchFamily="49" charset="-122"/>
              <a:ea typeface="楷体_GB2312" pitchFamily="49" charset="-122"/>
            </a:endParaRPr>
          </a:p>
          <a:p>
            <a:pPr marL="627380" eaLnBrk="1" hangingPunct="1">
              <a:lnSpc>
                <a:spcPts val="3500"/>
              </a:lnSpc>
              <a:spcBef>
                <a:spcPts val="1200"/>
              </a:spcBef>
              <a:spcAft>
                <a:spcPts val="600"/>
              </a:spcAft>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尽管继承能够让对象模型更加容易理解和修改，并具有更好的扩展性，但有些时候使用继承也会带来一些副作用，特别是，它</a:t>
            </a:r>
            <a:r>
              <a:rPr lang="zh-CN" altLang="en-US" sz="2400" dirty="0">
                <a:solidFill>
                  <a:srgbClr val="3366FF"/>
                </a:solidFill>
                <a:latin typeface="楷体_GB2312" pitchFamily="49" charset="-122"/>
                <a:ea typeface="楷体_GB2312" pitchFamily="49" charset="-122"/>
              </a:rPr>
              <a:t>增加了类之间的耦合性</a:t>
            </a: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使用模式</a:t>
            </a:r>
            <a:r>
              <a:rPr lang="zh-CN" altLang="en-US" sz="3200" b="1" kern="0" dirty="0">
                <a:solidFill>
                  <a:schemeClr val="accent2">
                    <a:lumMod val="20000"/>
                    <a:lumOff val="80000"/>
                  </a:schemeClr>
                </a:solidFill>
                <a:latin typeface="+mj-lt"/>
                <a:ea typeface="+mj-ea"/>
                <a:cs typeface="+mj-cs"/>
              </a:rPr>
              <a:t>设计对象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Tree>
  </p:cSld>
  <p:clrMapOvr>
    <a:masterClrMapping/>
  </p:clrMapOvr>
  <p:transition>
    <p:fade/>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idx="1"/>
          </p:nvPr>
        </p:nvSpPr>
        <p:spPr>
          <a:xfrm>
            <a:off x="428596" y="1571612"/>
            <a:ext cx="5194300" cy="4857750"/>
          </a:xfrm>
        </p:spPr>
        <p:txBody>
          <a:bodyPr/>
          <a:lstStyle/>
          <a:p>
            <a:pPr eaLnBrk="1" hangingPunct="1">
              <a:lnSpc>
                <a:spcPts val="3500"/>
              </a:lnSpc>
              <a:spcAft>
                <a:spcPts val="600"/>
              </a:spcAft>
              <a:buFont typeface="Arial" panose="020B0604020202020204" pitchFamily="34" charset="0"/>
              <a:buChar char="•"/>
            </a:pPr>
            <a:r>
              <a:rPr lang="zh-CN" altLang="en-US" sz="2400" dirty="0">
                <a:latin typeface="楷体_GB2312" pitchFamily="49" charset="-122"/>
                <a:ea typeface="楷体_GB2312" pitchFamily="49" charset="-122"/>
              </a:rPr>
              <a:t>例如，假设</a:t>
            </a:r>
            <a:r>
              <a:rPr lang="en-US" altLang="zh-CN" sz="2400" dirty="0">
                <a:latin typeface="楷体_GB2312" pitchFamily="49" charset="-122"/>
                <a:ea typeface="楷体_GB2312" pitchFamily="49" charset="-122"/>
              </a:rPr>
              <a:t>Java</a:t>
            </a:r>
            <a:r>
              <a:rPr lang="zh-CN" altLang="en-US" sz="2400" dirty="0">
                <a:latin typeface="楷体_GB2312" pitchFamily="49" charset="-122"/>
                <a:ea typeface="楷体_GB2312" pitchFamily="49" charset="-122"/>
              </a:rPr>
              <a:t>没有提供对集合的操作，现在编写</a:t>
            </a:r>
            <a:r>
              <a:rPr lang="en-US" altLang="zh-CN" sz="2400" dirty="0" err="1">
                <a:latin typeface="楷体_GB2312" pitchFamily="49" charset="-122"/>
                <a:ea typeface="楷体_GB2312" pitchFamily="49" charset="-122"/>
              </a:rPr>
              <a:t>Myset</a:t>
            </a:r>
            <a:r>
              <a:rPr lang="zh-CN" altLang="en-US" sz="2400" dirty="0">
                <a:latin typeface="楷体_GB2312" pitchFamily="49" charset="-122"/>
                <a:ea typeface="楷体_GB2312" pitchFamily="49" charset="-122"/>
              </a:rPr>
              <a:t>类来实现这些操作。</a:t>
            </a:r>
            <a:endParaRPr lang="zh-CN" altLang="en-US" sz="2400" dirty="0">
              <a:latin typeface="楷体_GB2312" pitchFamily="49" charset="-122"/>
              <a:ea typeface="楷体_GB2312" pitchFamily="49" charset="-122"/>
            </a:endParaRPr>
          </a:p>
          <a:p>
            <a:pPr eaLnBrk="1" hangingPunct="1">
              <a:lnSpc>
                <a:spcPts val="3500"/>
              </a:lnSpc>
              <a:spcAft>
                <a:spcPts val="600"/>
              </a:spcAft>
              <a:buFont typeface="Arial" panose="020B0604020202020204" pitchFamily="34" charset="0"/>
              <a:buChar char="•"/>
            </a:pPr>
            <a:r>
              <a:rPr lang="zh-CN" altLang="en-US" sz="2400" dirty="0">
                <a:latin typeface="楷体_GB2312" pitchFamily="49" charset="-122"/>
                <a:ea typeface="楷体_GB2312" pitchFamily="49" charset="-122"/>
              </a:rPr>
              <a:t>如果我们选择想继承</a:t>
            </a:r>
            <a:r>
              <a:rPr lang="en-US" altLang="zh-CN" sz="2400" dirty="0" err="1">
                <a:latin typeface="楷体_GB2312" pitchFamily="49" charset="-122"/>
                <a:ea typeface="楷体_GB2312" pitchFamily="49" charset="-122"/>
              </a:rPr>
              <a:t>java.util.Hashtable</a:t>
            </a:r>
            <a:r>
              <a:rPr lang="zh-CN" altLang="en-US" sz="2400" dirty="0">
                <a:latin typeface="楷体_GB2312" pitchFamily="49" charset="-122"/>
                <a:ea typeface="楷体_GB2312" pitchFamily="49" charset="-122"/>
              </a:rPr>
              <a:t>类，那么，在</a:t>
            </a:r>
            <a:r>
              <a:rPr lang="en-US" altLang="zh-CN" sz="2400" dirty="0" err="1">
                <a:latin typeface="楷体_GB2312" pitchFamily="49" charset="-122"/>
                <a:ea typeface="楷体_GB2312" pitchFamily="49" charset="-122"/>
              </a:rPr>
              <a:t>Myset</a:t>
            </a:r>
            <a:r>
              <a:rPr lang="zh-CN" altLang="en-US" sz="2400" dirty="0">
                <a:latin typeface="楷体_GB2312" pitchFamily="49" charset="-122"/>
                <a:ea typeface="楷体_GB2312" pitchFamily="49" charset="-122"/>
              </a:rPr>
              <a:t>类中插入一个新元素首先需要检查在表中是否存在一个表项，它的键值等于元素的键值，如果查找失败，新元素就可以插入到表中。</a:t>
            </a:r>
            <a:endParaRPr lang="zh-CN" altLang="en-US" sz="2400" dirty="0">
              <a:latin typeface="楷体_GB2312" pitchFamily="49" charset="-122"/>
              <a:ea typeface="楷体_GB2312" pitchFamily="49" charset="-122"/>
            </a:endParaRPr>
          </a:p>
        </p:txBody>
      </p:sp>
      <p:pic>
        <p:nvPicPr>
          <p:cNvPr id="79876" name="Picture 7"/>
          <p:cNvPicPr>
            <a:picLocks noChangeAspect="1" noChangeArrowheads="1"/>
          </p:cNvPicPr>
          <p:nvPr/>
        </p:nvPicPr>
        <p:blipFill>
          <a:blip r:embed="rId1"/>
          <a:srcRect/>
          <a:stretch>
            <a:fillRect/>
          </a:stretch>
        </p:blipFill>
        <p:spPr bwMode="auto">
          <a:xfrm>
            <a:off x="5867400" y="1700213"/>
            <a:ext cx="2986088" cy="4176712"/>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使用模式</a:t>
            </a:r>
            <a:r>
              <a:rPr lang="zh-CN" altLang="en-US" sz="3200" b="1" kern="0" dirty="0">
                <a:solidFill>
                  <a:schemeClr val="accent2">
                    <a:lumMod val="20000"/>
                    <a:lumOff val="80000"/>
                  </a:schemeClr>
                </a:solidFill>
                <a:latin typeface="+mj-lt"/>
                <a:ea typeface="+mj-ea"/>
                <a:cs typeface="+mj-cs"/>
              </a:rPr>
              <a:t>设计对象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Tree>
  </p:cSld>
  <p:clrMapOvr>
    <a:masterClrMapping/>
  </p:clrMapOvr>
  <p:transition>
    <p:fade/>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type="body" idx="1"/>
          </p:nvPr>
        </p:nvSpPr>
        <p:spPr>
          <a:xfrm>
            <a:off x="357158" y="1571612"/>
            <a:ext cx="8229600" cy="4525963"/>
          </a:xfrm>
        </p:spPr>
        <p:txBody>
          <a:bodyPr/>
          <a:lstStyle/>
          <a:p>
            <a:pPr eaLnBrk="1" hangingPunct="1"/>
            <a:r>
              <a:rPr lang="zh-CN" altLang="en-US" sz="2400" dirty="0">
                <a:ea typeface="宋体" panose="02010600030101010101" pitchFamily="2" charset="-122"/>
              </a:rPr>
              <a:t>使用继承机制实现</a:t>
            </a:r>
            <a:r>
              <a:rPr lang="en-US" altLang="zh-CN" sz="2400" dirty="0" err="1">
                <a:ea typeface="宋体" panose="02010600030101010101" pitchFamily="2" charset="-122"/>
              </a:rPr>
              <a:t>MySet</a:t>
            </a:r>
            <a:r>
              <a:rPr lang="zh-CN" altLang="en-US" sz="2400" dirty="0">
                <a:ea typeface="宋体" panose="02010600030101010101" pitchFamily="2" charset="-122"/>
              </a:rPr>
              <a:t>的代码如下：</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80900" name="Picture 4"/>
          <p:cNvPicPr>
            <a:picLocks noChangeAspect="1" noChangeArrowheads="1"/>
          </p:cNvPicPr>
          <p:nvPr/>
        </p:nvPicPr>
        <p:blipFill>
          <a:blip r:embed="rId1"/>
          <a:srcRect/>
          <a:stretch>
            <a:fillRect/>
          </a:stretch>
        </p:blipFill>
        <p:spPr bwMode="auto">
          <a:xfrm>
            <a:off x="755650" y="2181246"/>
            <a:ext cx="3552825" cy="4248150"/>
          </a:xfrm>
          <a:prstGeom prst="rect">
            <a:avLst/>
          </a:prstGeom>
          <a:noFill/>
          <a:ln w="9525">
            <a:noFill/>
            <a:miter lim="800000"/>
            <a:headEnd/>
            <a:tailEnd/>
          </a:ln>
        </p:spPr>
      </p:pic>
      <p:sp>
        <p:nvSpPr>
          <p:cNvPr id="80901" name="Text Box 5"/>
          <p:cNvSpPr txBox="1">
            <a:spLocks noChangeArrowheads="1"/>
          </p:cNvSpPr>
          <p:nvPr/>
        </p:nvSpPr>
        <p:spPr bwMode="auto">
          <a:xfrm>
            <a:off x="4786314" y="5000636"/>
            <a:ext cx="3887787" cy="1311275"/>
          </a:xfrm>
          <a:prstGeom prst="rect">
            <a:avLst/>
          </a:prstGeom>
          <a:noFill/>
          <a:ln w="9525">
            <a:noFill/>
            <a:miter lim="800000"/>
          </a:ln>
        </p:spPr>
        <p:txBody>
          <a:bodyPr>
            <a:spAutoFit/>
          </a:bodyPr>
          <a:lstStyle/>
          <a:p>
            <a:pPr>
              <a:spcBef>
                <a:spcPct val="50000"/>
              </a:spcBef>
            </a:pPr>
            <a:r>
              <a:rPr lang="zh-CN" altLang="en-US" sz="2000" b="1" dirty="0">
                <a:latin typeface="楷体_GB2312" pitchFamily="49" charset="-122"/>
                <a:ea typeface="楷体_GB2312" pitchFamily="49" charset="-122"/>
              </a:rPr>
              <a:t>使用这种方式，让人们可以通过复用代码来实现他们所需的功能，但同样会提供一些他们并不需要的功能。 </a:t>
            </a:r>
            <a:endParaRPr lang="zh-CN" altLang="en-US" sz="2000" b="1" dirty="0">
              <a:latin typeface="楷体_GB2312" pitchFamily="49" charset="-122"/>
              <a:ea typeface="楷体_GB2312" pitchFamily="49" charset="-122"/>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使用模式</a:t>
            </a:r>
            <a:r>
              <a:rPr lang="zh-CN" altLang="en-US" sz="3200" b="1" kern="0" dirty="0">
                <a:solidFill>
                  <a:schemeClr val="accent2">
                    <a:lumMod val="20000"/>
                    <a:lumOff val="80000"/>
                  </a:schemeClr>
                </a:solidFill>
                <a:latin typeface="+mj-lt"/>
                <a:ea typeface="+mj-ea"/>
                <a:cs typeface="+mj-cs"/>
              </a:rPr>
              <a:t>设计对象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pic>
        <p:nvPicPr>
          <p:cNvPr id="7" name="Picture 7"/>
          <p:cNvPicPr>
            <a:picLocks noChangeAspect="1" noChangeArrowheads="1"/>
          </p:cNvPicPr>
          <p:nvPr/>
        </p:nvPicPr>
        <p:blipFill>
          <a:blip r:embed="rId2"/>
          <a:srcRect/>
          <a:stretch>
            <a:fillRect/>
          </a:stretch>
        </p:blipFill>
        <p:spPr bwMode="auto">
          <a:xfrm>
            <a:off x="6215074" y="1714488"/>
            <a:ext cx="2214578" cy="3097583"/>
          </a:xfrm>
          <a:prstGeom prst="rect">
            <a:avLst/>
          </a:prstGeom>
          <a:noFill/>
          <a:ln w="9525">
            <a:noFill/>
            <a:miter lim="800000"/>
            <a:headEnd/>
            <a:tailEnd/>
          </a:ln>
        </p:spPr>
      </p:pic>
    </p:spTree>
  </p:cSld>
  <p:clrMapOvr>
    <a:masterClrMapping/>
  </p:clrMapOvr>
  <p:transition>
    <p:fade/>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428596" y="1571612"/>
            <a:ext cx="4691063" cy="4857750"/>
          </a:xfrm>
        </p:spPr>
        <p:txBody>
          <a:bodyPr/>
          <a:lstStyle/>
          <a:p>
            <a:pPr marL="514350" indent="-514350" eaLnBrk="1" hangingPunct="1">
              <a:buFont typeface="+mj-lt"/>
              <a:buAutoNum type="arabicPeriod" startAt="2"/>
            </a:pPr>
            <a:r>
              <a:rPr lang="zh-CN" altLang="en-US" sz="2800" b="1" dirty="0">
                <a:solidFill>
                  <a:srgbClr val="C00000"/>
                </a:solidFill>
                <a:ea typeface="宋体" panose="02010600030101010101" pitchFamily="2" charset="-122"/>
              </a:rPr>
              <a:t>授权</a:t>
            </a:r>
            <a:endParaRPr lang="zh-CN" altLang="en-US" sz="2800" b="1" dirty="0">
              <a:solidFill>
                <a:srgbClr val="C00000"/>
              </a:solidFill>
              <a:ea typeface="宋体" panose="02010600030101010101" pitchFamily="2" charset="-122"/>
            </a:endParaRPr>
          </a:p>
          <a:p>
            <a:pPr marL="627380" eaLnBrk="1" hangingPunct="1">
              <a:lnSpc>
                <a:spcPts val="3500"/>
              </a:lnSpc>
              <a:spcAft>
                <a:spcPts val="600"/>
              </a:spcAft>
              <a:buClr>
                <a:schemeClr val="accent2"/>
              </a:buClr>
              <a:buSzPct val="75000"/>
              <a:buFont typeface="Arial" panose="020B0604020202020204" pitchFamily="34" charset="0"/>
              <a:buChar char="•"/>
            </a:pPr>
            <a:r>
              <a:rPr lang="zh-CN" altLang="en-US" sz="2400" dirty="0">
                <a:solidFill>
                  <a:srgbClr val="3366FF"/>
                </a:solidFill>
                <a:latin typeface="楷体_GB2312" pitchFamily="49" charset="-122"/>
                <a:ea typeface="楷体_GB2312" pitchFamily="49" charset="-122"/>
              </a:rPr>
              <a:t>授权是实现复用的另一种方法</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A</a:t>
            </a:r>
            <a:r>
              <a:rPr lang="zh-CN" altLang="en-US" sz="2400" dirty="0">
                <a:latin typeface="楷体_GB2312" pitchFamily="49" charset="-122"/>
                <a:ea typeface="楷体_GB2312" pitchFamily="49" charset="-122"/>
              </a:rPr>
              <a:t>类授权</a:t>
            </a:r>
            <a:r>
              <a:rPr lang="en-US" altLang="zh-CN" sz="2400" dirty="0">
                <a:latin typeface="楷体_GB2312" pitchFamily="49" charset="-122"/>
                <a:ea typeface="楷体_GB2312" pitchFamily="49" charset="-122"/>
              </a:rPr>
              <a:t>B</a:t>
            </a:r>
            <a:r>
              <a:rPr lang="zh-CN" altLang="en-US" sz="2400" dirty="0">
                <a:latin typeface="楷体_GB2312" pitchFamily="49" charset="-122"/>
                <a:ea typeface="楷体_GB2312" pitchFamily="49" charset="-122"/>
              </a:rPr>
              <a:t>类，是指</a:t>
            </a:r>
            <a:r>
              <a:rPr lang="en-US" altLang="zh-CN" sz="2400" dirty="0">
                <a:latin typeface="楷体_GB2312" pitchFamily="49" charset="-122"/>
                <a:ea typeface="楷体_GB2312" pitchFamily="49" charset="-122"/>
              </a:rPr>
              <a:t>A</a:t>
            </a:r>
            <a:r>
              <a:rPr lang="zh-CN" altLang="en-US" sz="2400" dirty="0">
                <a:latin typeface="楷体_GB2312" pitchFamily="49" charset="-122"/>
                <a:ea typeface="楷体_GB2312" pitchFamily="49" charset="-122"/>
              </a:rPr>
              <a:t>类为了完成一个操作需要向</a:t>
            </a:r>
            <a:r>
              <a:rPr lang="en-US" altLang="zh-CN" sz="2400" dirty="0">
                <a:latin typeface="楷体_GB2312" pitchFamily="49" charset="-122"/>
                <a:ea typeface="楷体_GB2312" pitchFamily="49" charset="-122"/>
              </a:rPr>
              <a:t>B</a:t>
            </a:r>
            <a:r>
              <a:rPr lang="zh-CN" altLang="en-US" sz="2400" dirty="0">
                <a:latin typeface="楷体_GB2312" pitchFamily="49" charset="-122"/>
                <a:ea typeface="楷体_GB2312" pitchFamily="49" charset="-122"/>
              </a:rPr>
              <a:t>类发一个消息。</a:t>
            </a:r>
            <a:endParaRPr lang="zh-CN" altLang="en-US" sz="2400" dirty="0">
              <a:latin typeface="楷体_GB2312" pitchFamily="49" charset="-122"/>
              <a:ea typeface="楷体_GB2312" pitchFamily="49" charset="-122"/>
            </a:endParaRPr>
          </a:p>
          <a:p>
            <a:pPr marL="627380" eaLnBrk="1" hangingPunct="1">
              <a:lnSpc>
                <a:spcPts val="3500"/>
              </a:lnSpc>
              <a:spcAft>
                <a:spcPts val="600"/>
              </a:spcAft>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使用类之间的关联关系实现授权机制，</a:t>
            </a:r>
            <a:r>
              <a:rPr lang="zh-CN" altLang="en-US" sz="2400" dirty="0">
                <a:solidFill>
                  <a:srgbClr val="3366FF"/>
                </a:solidFill>
                <a:latin typeface="楷体_GB2312" pitchFamily="49" charset="-122"/>
                <a:ea typeface="楷体_GB2312" pitchFamily="49" charset="-122"/>
              </a:rPr>
              <a:t>在</a:t>
            </a:r>
            <a:r>
              <a:rPr lang="en-US" altLang="zh-CN" sz="2400" dirty="0">
                <a:solidFill>
                  <a:srgbClr val="3366FF"/>
                </a:solidFill>
                <a:latin typeface="楷体_GB2312" pitchFamily="49" charset="-122"/>
                <a:ea typeface="楷体_GB2312" pitchFamily="49" charset="-122"/>
              </a:rPr>
              <a:t>A</a:t>
            </a:r>
            <a:r>
              <a:rPr lang="zh-CN" altLang="en-US" sz="2400" dirty="0">
                <a:solidFill>
                  <a:srgbClr val="3366FF"/>
                </a:solidFill>
                <a:latin typeface="楷体_GB2312" pitchFamily="49" charset="-122"/>
                <a:ea typeface="楷体_GB2312" pitchFamily="49" charset="-122"/>
              </a:rPr>
              <a:t>类中增加一个类型为</a:t>
            </a:r>
            <a:r>
              <a:rPr lang="en-US" altLang="zh-CN" sz="2400" dirty="0">
                <a:solidFill>
                  <a:srgbClr val="3366FF"/>
                </a:solidFill>
                <a:latin typeface="楷体_GB2312" pitchFamily="49" charset="-122"/>
                <a:ea typeface="楷体_GB2312" pitchFamily="49" charset="-122"/>
              </a:rPr>
              <a:t>B</a:t>
            </a:r>
            <a:r>
              <a:rPr lang="zh-CN" altLang="en-US" sz="2400" dirty="0">
                <a:solidFill>
                  <a:srgbClr val="3366FF"/>
                </a:solidFill>
                <a:latin typeface="楷体_GB2312" pitchFamily="49" charset="-122"/>
                <a:ea typeface="楷体_GB2312" pitchFamily="49" charset="-122"/>
              </a:rPr>
              <a:t>的属性</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p:txBody>
      </p:sp>
      <p:pic>
        <p:nvPicPr>
          <p:cNvPr id="81924" name="Picture 4"/>
          <p:cNvPicPr>
            <a:picLocks noChangeAspect="1" noChangeArrowheads="1"/>
          </p:cNvPicPr>
          <p:nvPr/>
        </p:nvPicPr>
        <p:blipFill>
          <a:blip r:embed="rId1"/>
          <a:srcRect/>
          <a:stretch>
            <a:fillRect/>
          </a:stretch>
        </p:blipFill>
        <p:spPr bwMode="auto">
          <a:xfrm>
            <a:off x="5435600" y="1773238"/>
            <a:ext cx="3151188" cy="4122737"/>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使用模式</a:t>
            </a:r>
            <a:r>
              <a:rPr lang="zh-CN" altLang="en-US" sz="3200" b="1" kern="0" dirty="0">
                <a:solidFill>
                  <a:schemeClr val="accent2">
                    <a:lumMod val="20000"/>
                    <a:lumOff val="80000"/>
                  </a:schemeClr>
                </a:solidFill>
                <a:latin typeface="+mj-lt"/>
                <a:ea typeface="+mj-ea"/>
                <a:cs typeface="+mj-cs"/>
              </a:rPr>
              <a:t>设计对象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Tree>
  </p:cSld>
  <p:clrMapOvr>
    <a:masterClrMapping/>
  </p:clrMapOvr>
  <p:transition>
    <p:fade/>
  </p:transition>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idx="1"/>
          </p:nvPr>
        </p:nvSpPr>
        <p:spPr>
          <a:xfrm>
            <a:off x="357158" y="1500174"/>
            <a:ext cx="8229600" cy="4525963"/>
          </a:xfrm>
        </p:spPr>
        <p:txBody>
          <a:bodyPr/>
          <a:lstStyle/>
          <a:p>
            <a:pPr eaLnBrk="1" hangingPunct="1"/>
            <a:r>
              <a:rPr lang="zh-CN" altLang="en-US" sz="2400" dirty="0">
                <a:ea typeface="宋体" panose="02010600030101010101" pitchFamily="2" charset="-122"/>
              </a:rPr>
              <a:t>使用授权机制实现</a:t>
            </a:r>
            <a:r>
              <a:rPr lang="en-US" altLang="zh-CN" sz="2400" dirty="0" err="1">
                <a:ea typeface="宋体" panose="02010600030101010101" pitchFamily="2" charset="-122"/>
              </a:rPr>
              <a:t>MySet</a:t>
            </a:r>
            <a:r>
              <a:rPr lang="zh-CN" altLang="en-US" sz="2400" dirty="0">
                <a:ea typeface="宋体" panose="02010600030101010101" pitchFamily="2" charset="-122"/>
              </a:rPr>
              <a:t>的代码如下：</a:t>
            </a:r>
            <a:endParaRPr lang="zh-CN" altLang="en-US" sz="2400" dirty="0">
              <a:ea typeface="宋体" panose="02010600030101010101" pitchFamily="2" charset="-122"/>
            </a:endParaRPr>
          </a:p>
        </p:txBody>
      </p:sp>
      <p:pic>
        <p:nvPicPr>
          <p:cNvPr id="82948" name="Picture 4"/>
          <p:cNvPicPr>
            <a:picLocks noChangeAspect="1" noChangeArrowheads="1"/>
          </p:cNvPicPr>
          <p:nvPr/>
        </p:nvPicPr>
        <p:blipFill>
          <a:blip r:embed="rId1"/>
          <a:srcRect/>
          <a:stretch>
            <a:fillRect/>
          </a:stretch>
        </p:blipFill>
        <p:spPr bwMode="auto">
          <a:xfrm>
            <a:off x="1285852" y="2071678"/>
            <a:ext cx="3686175" cy="45339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使用模式</a:t>
            </a:r>
            <a:r>
              <a:rPr lang="zh-CN" altLang="en-US" sz="3200" b="1" kern="0" dirty="0">
                <a:solidFill>
                  <a:schemeClr val="accent2">
                    <a:lumMod val="20000"/>
                    <a:lumOff val="80000"/>
                  </a:schemeClr>
                </a:solidFill>
                <a:latin typeface="+mj-lt"/>
                <a:ea typeface="+mj-ea"/>
                <a:cs typeface="+mj-cs"/>
              </a:rPr>
              <a:t>设计对象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pic>
        <p:nvPicPr>
          <p:cNvPr id="6" name="Picture 4"/>
          <p:cNvPicPr>
            <a:picLocks noChangeAspect="1" noChangeArrowheads="1"/>
          </p:cNvPicPr>
          <p:nvPr/>
        </p:nvPicPr>
        <p:blipFill>
          <a:blip r:embed="rId2"/>
          <a:srcRect/>
          <a:stretch>
            <a:fillRect/>
          </a:stretch>
        </p:blipFill>
        <p:spPr bwMode="auto">
          <a:xfrm>
            <a:off x="5435600" y="1949469"/>
            <a:ext cx="3151188" cy="4122737"/>
          </a:xfrm>
          <a:prstGeom prst="rect">
            <a:avLst/>
          </a:prstGeom>
          <a:noFill/>
          <a:ln w="9525">
            <a:noFill/>
            <a:miter lim="800000"/>
            <a:headEnd/>
            <a:tailEnd/>
          </a:ln>
        </p:spPr>
      </p:pic>
    </p:spTree>
  </p:cSld>
  <p:clrMapOvr>
    <a:masterClrMapping/>
  </p:clrMapOvr>
  <p:transition>
    <p:fade/>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使用授权机制解决了我们在前面讨论的问题：</a:t>
            </a:r>
            <a:endParaRPr lang="zh-CN" altLang="en-US" sz="2800" b="1" dirty="0">
              <a:solidFill>
                <a:srgbClr val="C00000"/>
              </a:solidFill>
              <a:ea typeface="宋体" panose="02010600030101010101" pitchFamily="2" charset="-122"/>
            </a:endParaRPr>
          </a:p>
          <a:p>
            <a:pPr marL="808355" indent="-617855" eaLnBrk="1" hangingPunct="1">
              <a:lnSpc>
                <a:spcPts val="3500"/>
              </a:lnSpc>
              <a:spcAft>
                <a:spcPts val="600"/>
              </a:spcAft>
              <a:buFontTx/>
              <a:buNone/>
            </a:pPr>
            <a:r>
              <a:rPr lang="en-US" altLang="zh-CN" sz="2400" dirty="0">
                <a:latin typeface="楷体_GB2312" pitchFamily="49" charset="-122"/>
                <a:ea typeface="楷体_GB2312" pitchFamily="49" charset="-122"/>
              </a:rPr>
              <a:t>(1</a:t>
            </a:r>
            <a:r>
              <a:rPr lang="en-US" altLang="zh-CN" sz="2400" dirty="0">
                <a:solidFill>
                  <a:srgbClr val="3366FF"/>
                </a:solidFill>
                <a:latin typeface="楷体_GB2312" pitchFamily="49" charset="-122"/>
                <a:ea typeface="楷体_GB2312" pitchFamily="49" charset="-122"/>
              </a:rPr>
              <a:t>) </a:t>
            </a:r>
            <a:r>
              <a:rPr lang="zh-CN" altLang="en-US" sz="2400" dirty="0">
                <a:solidFill>
                  <a:srgbClr val="3366FF"/>
                </a:solidFill>
                <a:latin typeface="楷体_GB2312" pitchFamily="49" charset="-122"/>
                <a:ea typeface="楷体_GB2312" pitchFamily="49" charset="-122"/>
              </a:rPr>
              <a:t>扩展性：</a:t>
            </a:r>
            <a:r>
              <a:rPr lang="zh-CN" altLang="en-US" sz="2400" dirty="0">
                <a:latin typeface="楷体_GB2312" pitchFamily="49" charset="-122"/>
                <a:ea typeface="楷体_GB2312" pitchFamily="49" charset="-122"/>
              </a:rPr>
              <a:t>使用授权机制实现的</a:t>
            </a:r>
            <a:r>
              <a:rPr lang="en-US" altLang="zh-CN" sz="2400" dirty="0" err="1">
                <a:latin typeface="楷体_GB2312" pitchFamily="49" charset="-122"/>
                <a:ea typeface="楷体_GB2312" pitchFamily="49" charset="-122"/>
              </a:rPr>
              <a:t>MySet</a:t>
            </a:r>
            <a:r>
              <a:rPr lang="zh-CN" altLang="en-US" sz="2400" dirty="0">
                <a:latin typeface="楷体_GB2312" pitchFamily="49" charset="-122"/>
                <a:ea typeface="楷体_GB2312" pitchFamily="49" charset="-122"/>
              </a:rPr>
              <a:t>类没有包含</a:t>
            </a:r>
            <a:r>
              <a:rPr lang="en-US" altLang="zh-CN" sz="2400" dirty="0" err="1">
                <a:latin typeface="楷体_GB2312" pitchFamily="49" charset="-122"/>
                <a:ea typeface="楷体_GB2312" pitchFamily="49" charset="-122"/>
              </a:rPr>
              <a:t>containsKey</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操作，并且属性</a:t>
            </a:r>
            <a:r>
              <a:rPr lang="en-US" altLang="zh-CN" sz="2400" dirty="0">
                <a:latin typeface="楷体_GB2312" pitchFamily="49" charset="-122"/>
                <a:ea typeface="楷体_GB2312" pitchFamily="49" charset="-122"/>
              </a:rPr>
              <a:t>table</a:t>
            </a:r>
            <a:r>
              <a:rPr lang="zh-CN" altLang="en-US" sz="2400" dirty="0">
                <a:latin typeface="楷体_GB2312" pitchFamily="49" charset="-122"/>
                <a:ea typeface="楷体_GB2312" pitchFamily="49" charset="-122"/>
              </a:rPr>
              <a:t>是私有的。这样，如果</a:t>
            </a:r>
            <a:r>
              <a:rPr lang="en-US" altLang="zh-CN" sz="2400" dirty="0" err="1">
                <a:latin typeface="楷体_GB2312" pitchFamily="49" charset="-122"/>
                <a:ea typeface="楷体_GB2312" pitchFamily="49" charset="-122"/>
              </a:rPr>
              <a:t>MySet</a:t>
            </a:r>
            <a:r>
              <a:rPr lang="zh-CN" altLang="en-US" sz="2400" dirty="0">
                <a:latin typeface="楷体_GB2312" pitchFamily="49" charset="-122"/>
                <a:ea typeface="楷体_GB2312" pitchFamily="49" charset="-122"/>
              </a:rPr>
              <a:t>的内部实现使用的是链表而不是哈希表，也不会影响任何使用</a:t>
            </a:r>
            <a:r>
              <a:rPr lang="en-US" altLang="zh-CN" sz="2400" dirty="0" err="1">
                <a:latin typeface="楷体_GB2312" pitchFamily="49" charset="-122"/>
                <a:ea typeface="楷体_GB2312" pitchFamily="49" charset="-122"/>
              </a:rPr>
              <a:t>MySet</a:t>
            </a:r>
            <a:r>
              <a:rPr lang="zh-CN" altLang="en-US" sz="2400" dirty="0">
                <a:latin typeface="楷体_GB2312" pitchFamily="49" charset="-122"/>
                <a:ea typeface="楷体_GB2312" pitchFamily="49" charset="-122"/>
              </a:rPr>
              <a:t>类的地方。</a:t>
            </a:r>
            <a:endParaRPr lang="zh-CN" altLang="en-US" sz="2400" dirty="0">
              <a:latin typeface="楷体_GB2312" pitchFamily="49" charset="-122"/>
              <a:ea typeface="楷体_GB2312" pitchFamily="49" charset="-122"/>
            </a:endParaRPr>
          </a:p>
          <a:p>
            <a:pPr marL="808355" indent="-617855" eaLnBrk="1" hangingPunct="1">
              <a:lnSpc>
                <a:spcPts val="3500"/>
              </a:lnSpc>
              <a:spcAft>
                <a:spcPts val="600"/>
              </a:spcAft>
              <a:buFontTx/>
              <a:buNone/>
            </a:pPr>
            <a:r>
              <a:rPr lang="en-US" altLang="zh-CN" sz="2400" dirty="0">
                <a:latin typeface="楷体_GB2312" pitchFamily="49" charset="-122"/>
                <a:ea typeface="楷体_GB2312" pitchFamily="49" charset="-122"/>
              </a:rPr>
              <a:t>(2) </a:t>
            </a:r>
            <a:r>
              <a:rPr lang="zh-CN" altLang="en-US" sz="2400" dirty="0">
                <a:solidFill>
                  <a:srgbClr val="3366FF"/>
                </a:solidFill>
                <a:latin typeface="楷体_GB2312" pitchFamily="49" charset="-122"/>
                <a:ea typeface="楷体_GB2312" pitchFamily="49" charset="-122"/>
              </a:rPr>
              <a:t>子类型化</a:t>
            </a:r>
            <a:r>
              <a:rPr lang="zh-CN" altLang="en-US" sz="2400" dirty="0">
                <a:latin typeface="楷体_GB2312" pitchFamily="49" charset="-122"/>
                <a:ea typeface="楷体_GB2312" pitchFamily="49" charset="-122"/>
              </a:rPr>
              <a:t>：</a:t>
            </a:r>
            <a:r>
              <a:rPr lang="en-US" altLang="zh-CN" sz="2400" dirty="0" err="1">
                <a:latin typeface="楷体_GB2312" pitchFamily="49" charset="-122"/>
                <a:ea typeface="楷体_GB2312" pitchFamily="49" charset="-122"/>
              </a:rPr>
              <a:t>MySet</a:t>
            </a:r>
            <a:r>
              <a:rPr lang="zh-CN" altLang="en-US" sz="2400" dirty="0">
                <a:latin typeface="楷体_GB2312" pitchFamily="49" charset="-122"/>
                <a:ea typeface="楷体_GB2312" pitchFamily="49" charset="-122"/>
              </a:rPr>
              <a:t>类不是从</a:t>
            </a:r>
            <a:r>
              <a:rPr lang="en-US" altLang="zh-CN" sz="2400" dirty="0" err="1">
                <a:latin typeface="楷体_GB2312" pitchFamily="49" charset="-122"/>
                <a:ea typeface="楷体_GB2312" pitchFamily="49" charset="-122"/>
              </a:rPr>
              <a:t>Hashtable</a:t>
            </a:r>
            <a:r>
              <a:rPr lang="zh-CN" altLang="en-US" sz="2400" dirty="0">
                <a:latin typeface="楷体_GB2312" pitchFamily="49" charset="-122"/>
                <a:ea typeface="楷体_GB2312" pitchFamily="49" charset="-122"/>
              </a:rPr>
              <a:t>类继承来的，因此程序中的</a:t>
            </a:r>
            <a:r>
              <a:rPr lang="en-US" altLang="zh-CN" sz="2400" dirty="0" err="1">
                <a:latin typeface="楷体_GB2312" pitchFamily="49" charset="-122"/>
                <a:ea typeface="楷体_GB2312" pitchFamily="49" charset="-122"/>
              </a:rPr>
              <a:t>MySet</a:t>
            </a:r>
            <a:r>
              <a:rPr lang="zh-CN" altLang="en-US" sz="2400" dirty="0">
                <a:latin typeface="楷体_GB2312" pitchFamily="49" charset="-122"/>
                <a:ea typeface="楷体_GB2312" pitchFamily="49" charset="-122"/>
              </a:rPr>
              <a:t>对象不能被替换为</a:t>
            </a:r>
            <a:r>
              <a:rPr lang="en-US" altLang="zh-CN" sz="2400" dirty="0" err="1">
                <a:latin typeface="楷体_GB2312" pitchFamily="49" charset="-122"/>
                <a:ea typeface="楷体_GB2312" pitchFamily="49" charset="-122"/>
              </a:rPr>
              <a:t>Hashtable</a:t>
            </a:r>
            <a:r>
              <a:rPr lang="zh-CN" altLang="en-US" sz="2400" dirty="0">
                <a:latin typeface="楷体_GB2312" pitchFamily="49" charset="-122"/>
                <a:ea typeface="楷体_GB2312" pitchFamily="49" charset="-122"/>
              </a:rPr>
              <a:t>对象。</a:t>
            </a:r>
            <a:r>
              <a:rPr lang="zh-CN" altLang="en-US" sz="2400" dirty="0">
                <a:solidFill>
                  <a:srgbClr val="3366FF"/>
                </a:solidFill>
                <a:latin typeface="楷体_GB2312" pitchFamily="49" charset="-122"/>
                <a:ea typeface="楷体_GB2312" pitchFamily="49" charset="-122"/>
              </a:rPr>
              <a:t>以前使用</a:t>
            </a:r>
            <a:r>
              <a:rPr lang="en-US" altLang="zh-CN" sz="2400" dirty="0" err="1">
                <a:solidFill>
                  <a:srgbClr val="3366FF"/>
                </a:solidFill>
                <a:latin typeface="楷体_GB2312" pitchFamily="49" charset="-122"/>
                <a:ea typeface="楷体_GB2312" pitchFamily="49" charset="-122"/>
              </a:rPr>
              <a:t>Hashtable</a:t>
            </a:r>
            <a:r>
              <a:rPr lang="zh-CN" altLang="en-US" sz="2400" dirty="0">
                <a:solidFill>
                  <a:srgbClr val="3366FF"/>
                </a:solidFill>
                <a:latin typeface="楷体_GB2312" pitchFamily="49" charset="-122"/>
                <a:ea typeface="楷体_GB2312" pitchFamily="49" charset="-122"/>
              </a:rPr>
              <a:t>类的程序也不用改变</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使用模式</a:t>
            </a:r>
            <a:r>
              <a:rPr lang="zh-CN" altLang="en-US" sz="3200" b="1" kern="0" dirty="0">
                <a:solidFill>
                  <a:schemeClr val="accent2">
                    <a:lumMod val="20000"/>
                    <a:lumOff val="80000"/>
                  </a:schemeClr>
                </a:solidFill>
                <a:latin typeface="+mj-lt"/>
                <a:ea typeface="+mj-ea"/>
                <a:cs typeface="+mj-cs"/>
              </a:rPr>
              <a:t>设计对象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500034" y="2143116"/>
            <a:ext cx="5572164" cy="1643074"/>
          </a:xfrm>
        </p:spPr>
        <p:txBody>
          <a:bodyPr/>
          <a:lstStyle/>
          <a:p>
            <a:pPr eaLnBrk="1" hangingPunct="1">
              <a:lnSpc>
                <a:spcPct val="150000"/>
              </a:lnSpc>
              <a:buClr>
                <a:schemeClr val="accent2"/>
              </a:buClr>
              <a:buSzPct val="75000"/>
              <a:buFont typeface="Wingdings" panose="05000000000000000000" pitchFamily="2" charset="2"/>
              <a:buChar char="Ø"/>
            </a:pPr>
            <a:r>
              <a:rPr lang="zh-CN" altLang="en-US" sz="2400" b="1" dirty="0">
                <a:latin typeface="楷体_GB2312" pitchFamily="49" charset="-122"/>
                <a:ea typeface="楷体_GB2312" pitchFamily="49" charset="-122"/>
              </a:rPr>
              <a:t>在</a:t>
            </a:r>
            <a:r>
              <a:rPr lang="en-US" altLang="zh-CN" sz="2400" b="1" dirty="0">
                <a:latin typeface="楷体_GB2312" pitchFamily="49" charset="-122"/>
                <a:ea typeface="楷体_GB2312" pitchFamily="49" charset="-122"/>
              </a:rPr>
              <a:t>20</a:t>
            </a:r>
            <a:r>
              <a:rPr lang="zh-CN" altLang="en-US" sz="2400" b="1" dirty="0">
                <a:latin typeface="楷体_GB2312" pitchFamily="49" charset="-122"/>
                <a:ea typeface="楷体_GB2312" pitchFamily="49" charset="-122"/>
              </a:rPr>
              <a:t>世纪</a:t>
            </a:r>
            <a:r>
              <a:rPr lang="en-US" altLang="zh-CN" sz="2400" b="1" dirty="0">
                <a:latin typeface="楷体_GB2312" pitchFamily="49" charset="-122"/>
                <a:ea typeface="楷体_GB2312" pitchFamily="49" charset="-122"/>
              </a:rPr>
              <a:t>80</a:t>
            </a:r>
            <a:r>
              <a:rPr lang="zh-CN" altLang="en-US" sz="2400" b="1" dirty="0">
                <a:latin typeface="楷体_GB2312" pitchFamily="49" charset="-122"/>
                <a:ea typeface="楷体_GB2312" pitchFamily="49" charset="-122"/>
              </a:rPr>
              <a:t>年代之前，瀑布模型一直是唯一被广泛采用的生命周期模型。</a:t>
            </a:r>
            <a:endParaRPr lang="zh-CN" altLang="en-US" sz="2400" b="1" dirty="0">
              <a:solidFill>
                <a:srgbClr val="3366FF"/>
              </a:solidFill>
              <a:latin typeface="楷体_GB2312" pitchFamily="49" charset="-122"/>
              <a:ea typeface="楷体_GB2312" pitchFamily="49" charset="-122"/>
            </a:endParaRPr>
          </a:p>
          <a:p>
            <a:pPr eaLnBrk="1" hangingPunct="1">
              <a:lnSpc>
                <a:spcPct val="150000"/>
              </a:lnSpc>
              <a:buClr>
                <a:schemeClr val="accent2"/>
              </a:buClr>
              <a:buSzPct val="75000"/>
              <a:buFont typeface="Wingdings" panose="05000000000000000000" pitchFamily="2" charset="2"/>
              <a:buChar char="Ø"/>
            </a:pPr>
            <a:endParaRPr lang="zh-CN" altLang="en-US" sz="2800" b="1" dirty="0">
              <a:latin typeface="楷体_GB2312" pitchFamily="49" charset="-122"/>
              <a:ea typeface="楷体_GB2312" pitchFamily="49" charset="-122"/>
            </a:endParaRPr>
          </a:p>
        </p:txBody>
      </p:sp>
      <p:sp>
        <p:nvSpPr>
          <p:cNvPr id="4100" name="Rectangle 2"/>
          <p:cNvSpPr>
            <a:spLocks noGrp="1" noChangeArrowheads="1"/>
          </p:cNvSpPr>
          <p:nvPr>
            <p:ph type="title"/>
          </p:nvPr>
        </p:nvSpPr>
        <p:spPr>
          <a:xfrm>
            <a:off x="0" y="1428736"/>
            <a:ext cx="4714908" cy="785818"/>
          </a:xfrm>
        </p:spPr>
        <p:txBody>
          <a:bodyPr/>
          <a:lstStyle/>
          <a:p>
            <a:pPr marL="808355" indent="-630555" algn="l" defTabSz="1081405">
              <a:buFont typeface="+mj-ea"/>
              <a:buAutoNum type="circleNumDbPlain"/>
            </a:pPr>
            <a:r>
              <a:rPr lang="zh-CN" altLang="en-US" sz="3200" dirty="0">
                <a:solidFill>
                  <a:srgbClr val="C00000"/>
                </a:solidFill>
                <a:ea typeface="宋体" panose="02010600030101010101" pitchFamily="2" charset="-122"/>
              </a:rPr>
              <a:t>瀑布模型</a:t>
            </a:r>
            <a:endParaRPr lang="zh-CN" altLang="en-US" sz="3200" dirty="0">
              <a:solidFill>
                <a:srgbClr val="C00000"/>
              </a:solidFill>
              <a:ea typeface="宋体" panose="02010600030101010101" pitchFamily="2" charset="-122"/>
            </a:endParaRPr>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solidFill>
                <a:effectLst/>
                <a:uLnTx/>
                <a:uFillTx/>
                <a:latin typeface="+mj-lt"/>
                <a:ea typeface="+mj-ea"/>
                <a:cs typeface="+mj-cs"/>
              </a:rPr>
              <a:t>1.4 </a:t>
            </a:r>
            <a:r>
              <a:rPr kumimoji="0" lang="zh-CN" altLang="en-US" sz="4400" b="1" i="0" u="none" strike="noStrike" kern="0" cap="none" spc="0" normalizeH="0" baseline="0" noProof="0" dirty="0">
                <a:ln>
                  <a:noFill/>
                </a:ln>
                <a:solidFill>
                  <a:schemeClr val="bg1"/>
                </a:solidFill>
                <a:effectLst/>
                <a:uLnTx/>
                <a:uFillTx/>
                <a:latin typeface="+mj-lt"/>
                <a:ea typeface="+mj-ea"/>
                <a:cs typeface="+mj-cs"/>
              </a:rPr>
              <a:t>软件生存期与软件生存模型</a:t>
            </a:r>
            <a:br>
              <a:rPr kumimoji="0" lang="en-US" altLang="zh-CN" sz="4400" b="1" i="0" u="none" strike="noStrike" kern="0" cap="none" spc="0" normalizeH="0" baseline="0" noProof="0" dirty="0">
                <a:ln>
                  <a:noFill/>
                </a:ln>
                <a:solidFill>
                  <a:schemeClr val="bg1"/>
                </a:solidFill>
                <a:effectLst/>
                <a:uLnTx/>
                <a:uFillTx/>
                <a:latin typeface="+mj-lt"/>
                <a:ea typeface="+mj-ea"/>
                <a:cs typeface="+mj-cs"/>
              </a:rPr>
            </a:br>
            <a:r>
              <a:rPr kumimoji="0" lang="en-US" altLang="zh-CN" sz="4400" b="1" i="0" u="none" strike="noStrike" kern="0" cap="none" spc="0" normalizeH="0" baseline="0" noProof="0" dirty="0">
                <a:ln>
                  <a:noFill/>
                </a:ln>
                <a:solidFill>
                  <a:schemeClr val="bg1"/>
                </a:solidFill>
                <a:effectLst/>
                <a:uLnTx/>
                <a:uFillTx/>
                <a:latin typeface="+mj-lt"/>
                <a:ea typeface="+mj-ea"/>
                <a:cs typeface="+mj-cs"/>
              </a:rPr>
              <a:t>                          </a:t>
            </a:r>
            <a:r>
              <a:rPr lang="en-US" altLang="zh-CN" sz="3600" b="1" dirty="0">
                <a:solidFill>
                  <a:schemeClr val="bg1"/>
                </a:solidFill>
                <a:latin typeface="+mj-lt"/>
                <a:ea typeface="+mj-ea"/>
                <a:cs typeface="+mj-cs"/>
              </a:rPr>
              <a:t>---</a:t>
            </a:r>
            <a:r>
              <a:rPr lang="zh-CN" altLang="en-US" sz="3600" b="1" dirty="0">
                <a:solidFill>
                  <a:schemeClr val="bg1"/>
                </a:solidFill>
                <a:latin typeface="+mj-lt"/>
                <a:ea typeface="+mj-ea"/>
                <a:cs typeface="+mj-cs"/>
              </a:rPr>
              <a:t>软件生存模型</a:t>
            </a:r>
            <a:endParaRPr lang="zh-CN" altLang="en-US" sz="3600" b="1" dirty="0">
              <a:solidFill>
                <a:schemeClr val="bg1"/>
              </a:solidFill>
              <a:latin typeface="+mj-lt"/>
              <a:ea typeface="+mj-ea"/>
              <a:cs typeface="+mj-cs"/>
            </a:endParaRPr>
          </a:p>
        </p:txBody>
      </p:sp>
      <p:sp>
        <p:nvSpPr>
          <p:cNvPr id="7" name="灯片编号占位符 5"/>
          <p:cNvSpPr>
            <a:spLocks noGrp="1"/>
          </p:cNvSpPr>
          <p:nvPr>
            <p:ph type="sldNum" sz="quarter" idx="12"/>
          </p:nvPr>
        </p:nvSpPr>
        <p:spPr>
          <a:xfrm>
            <a:off x="6867556" y="6453212"/>
            <a:ext cx="2133600" cy="476250"/>
          </a:xfrm>
        </p:spPr>
        <p:txBody>
          <a:bodyPr/>
          <a:lstStyle/>
          <a:p>
            <a:fld id="{FB5A99CD-7D88-4AD7-91A4-FEAFDF86C504}" type="slidenum">
              <a:rPr lang="en-US" altLang="zh-CN"/>
            </a:fld>
            <a:endParaRPr lang="en-US" altLang="zh-CN" dirty="0"/>
          </a:p>
        </p:txBody>
      </p:sp>
      <p:sp>
        <p:nvSpPr>
          <p:cNvPr id="8" name="Rectangle 3"/>
          <p:cNvSpPr txBox="1">
            <a:spLocks noChangeArrowheads="1"/>
          </p:cNvSpPr>
          <p:nvPr/>
        </p:nvSpPr>
        <p:spPr bwMode="auto">
          <a:xfrm>
            <a:off x="500034" y="3214686"/>
            <a:ext cx="6000792" cy="328614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Aft>
                <a:spcPct val="0"/>
              </a:spcAft>
              <a:buClrTx/>
              <a:buSzTx/>
              <a:buFontTx/>
              <a:buBlip>
                <a:blip r:embed="rId1"/>
              </a:buBlip>
              <a:defRPr/>
            </a:pPr>
            <a:r>
              <a:rPr kumimoji="0" lang="zh-CN" altLang="en-US" sz="2800" b="1" i="0" u="none" strike="noStrike" kern="0" cap="none" spc="0" normalizeH="0" baseline="0" noProof="0" dirty="0">
                <a:ln>
                  <a:noFill/>
                </a:ln>
                <a:solidFill>
                  <a:srgbClr val="C00000"/>
                </a:solidFill>
                <a:effectLst/>
                <a:uLnTx/>
                <a:uFillTx/>
                <a:latin typeface="+mn-lt"/>
                <a:ea typeface="宋体" panose="02010600030101010101" pitchFamily="2" charset="-122"/>
                <a:cs typeface="+mn-cs"/>
              </a:rPr>
              <a:t>瀑布模型的特点</a:t>
            </a:r>
            <a:endParaRPr kumimoji="0" lang="zh-CN" altLang="en-US" sz="2800" b="1" i="0" u="none" strike="noStrike" kern="0" cap="none" spc="0" normalizeH="0" baseline="0" noProof="0" dirty="0">
              <a:ln>
                <a:noFill/>
              </a:ln>
              <a:solidFill>
                <a:srgbClr val="C00000"/>
              </a:solidFill>
              <a:effectLst/>
              <a:uLnTx/>
              <a:uFillTx/>
              <a:latin typeface="+mn-lt"/>
              <a:ea typeface="宋体" panose="02010600030101010101" pitchFamily="2" charset="-122"/>
              <a:cs typeface="+mn-cs"/>
            </a:endParaRPr>
          </a:p>
          <a:p>
            <a:pPr marL="716280" marR="0" lvl="0" indent="-336550" algn="l" defTabSz="914400" rtl="0" eaLnBrk="1" fontAlgn="base" latinLnBrk="0" hangingPunct="1">
              <a:lnSpc>
                <a:spcPct val="150000"/>
              </a:lnSpc>
              <a:spcAft>
                <a:spcPct val="0"/>
              </a:spcAft>
              <a:buClr>
                <a:schemeClr val="accent2"/>
              </a:buClr>
              <a:buSzPct val="75000"/>
              <a:buFont typeface="+mj-lt"/>
              <a:buAutoNum type="alphaLcParenR"/>
              <a:defRPr/>
            </a:pPr>
            <a:r>
              <a:rPr kumimoji="0" lang="zh-CN" altLang="en-US" sz="2400" b="1" i="0" u="none" strike="noStrike" kern="0" cap="none" spc="0" normalizeH="0" baseline="0" noProof="0" dirty="0">
                <a:ln>
                  <a:noFill/>
                </a:ln>
                <a:solidFill>
                  <a:srgbClr val="3366FF"/>
                </a:solidFill>
                <a:effectLst/>
                <a:uLnTx/>
                <a:uFillTx/>
                <a:latin typeface="楷体_GB2312" pitchFamily="49" charset="-122"/>
                <a:ea typeface="楷体_GB2312" pitchFamily="49" charset="-122"/>
                <a:cs typeface="+mn-cs"/>
              </a:rPr>
              <a:t>阶段间的顺序性和依赖性</a:t>
            </a:r>
            <a:endParaRPr kumimoji="0" lang="en-US" altLang="zh-CN" sz="2400" b="1" i="0" u="none" strike="noStrike" kern="0" cap="none" spc="0" normalizeH="0" baseline="0" noProof="0" dirty="0">
              <a:ln>
                <a:noFill/>
              </a:ln>
              <a:solidFill>
                <a:srgbClr val="3366FF"/>
              </a:solidFill>
              <a:effectLst/>
              <a:uLnTx/>
              <a:uFillTx/>
              <a:latin typeface="楷体_GB2312" pitchFamily="49" charset="-122"/>
              <a:ea typeface="楷体_GB2312" pitchFamily="49" charset="-122"/>
              <a:cs typeface="+mn-cs"/>
            </a:endParaRPr>
          </a:p>
          <a:p>
            <a:pPr marL="716280" marR="0" lvl="0" indent="-336550" algn="l" defTabSz="914400" rtl="0" eaLnBrk="1" fontAlgn="base" latinLnBrk="0" hangingPunct="1">
              <a:lnSpc>
                <a:spcPct val="150000"/>
              </a:lnSpc>
              <a:spcAft>
                <a:spcPct val="0"/>
              </a:spcAft>
              <a:buClr>
                <a:schemeClr val="accent2"/>
              </a:buClr>
              <a:buSzPct val="75000"/>
              <a:buFont typeface="+mj-lt"/>
              <a:buAutoNum type="alphaLcParenR"/>
              <a:defRPr/>
            </a:pPr>
            <a:r>
              <a:rPr kumimoji="0" lang="zh-CN" altLang="en-US" sz="2400" b="1" i="0" u="none" strike="noStrike" kern="0" cap="none" spc="0" normalizeH="0" baseline="0" noProof="0" dirty="0">
                <a:ln>
                  <a:noFill/>
                </a:ln>
                <a:solidFill>
                  <a:srgbClr val="3366FF"/>
                </a:solidFill>
                <a:effectLst/>
                <a:uLnTx/>
                <a:uFillTx/>
                <a:latin typeface="楷体_GB2312" pitchFamily="49" charset="-122"/>
                <a:ea typeface="楷体_GB2312" pitchFamily="49" charset="-122"/>
                <a:cs typeface="+mn-cs"/>
              </a:rPr>
              <a:t>推迟实现的观点（</a:t>
            </a:r>
            <a:r>
              <a:rPr kumimoji="0" lang="zh-CN" altLang="en-US" sz="2400" b="1" i="0" u="none" strike="noStrike" kern="0" cap="none" spc="0" normalizeH="0" baseline="0" noProof="0" dirty="0">
                <a:ln>
                  <a:noFill/>
                </a:ln>
                <a:effectLst/>
                <a:uLnTx/>
                <a:uFillTx/>
                <a:latin typeface="楷体_GB2312" pitchFamily="49" charset="-122"/>
                <a:ea typeface="楷体_GB2312" pitchFamily="49" charset="-122"/>
                <a:cs typeface="+mn-cs"/>
              </a:rPr>
              <a:t>是瀑布模型的重要指导思想）</a:t>
            </a:r>
            <a:endParaRPr kumimoji="0" lang="en-US" altLang="zh-CN" sz="2400" b="1" i="0" u="none" strike="noStrike" kern="0" cap="none" spc="0" normalizeH="0" baseline="0" noProof="0" dirty="0">
              <a:ln>
                <a:noFill/>
              </a:ln>
              <a:effectLst/>
              <a:uLnTx/>
              <a:uFillTx/>
              <a:latin typeface="楷体_GB2312" pitchFamily="49" charset="-122"/>
              <a:ea typeface="楷体_GB2312" pitchFamily="49" charset="-122"/>
              <a:cs typeface="+mn-cs"/>
            </a:endParaRPr>
          </a:p>
          <a:p>
            <a:pPr marL="716280" lvl="0" indent="-336550" fontAlgn="base">
              <a:lnSpc>
                <a:spcPct val="150000"/>
              </a:lnSpc>
              <a:spcAft>
                <a:spcPct val="0"/>
              </a:spcAft>
              <a:buClr>
                <a:schemeClr val="accent2"/>
              </a:buClr>
              <a:buSzPct val="75000"/>
              <a:buFont typeface="+mj-lt"/>
              <a:buAutoNum type="alphaLcParenR"/>
            </a:pPr>
            <a:r>
              <a:rPr kumimoji="0" lang="zh-CN" altLang="en-US" sz="2400" b="1" i="0" u="none" strike="noStrike" kern="0" cap="none" spc="0" normalizeH="0" baseline="0" noProof="0" dirty="0">
                <a:ln>
                  <a:noFill/>
                </a:ln>
                <a:solidFill>
                  <a:srgbClr val="3366FF"/>
                </a:solidFill>
                <a:effectLst/>
                <a:uLnTx/>
                <a:uFillTx/>
                <a:latin typeface="楷体_GB2312" pitchFamily="49" charset="-122"/>
                <a:ea typeface="楷体_GB2312" pitchFamily="49" charset="-122"/>
                <a:cs typeface="+mn-cs"/>
              </a:rPr>
              <a:t>质量保证的观点（</a:t>
            </a:r>
            <a:r>
              <a:rPr kumimoji="0" lang="zh-CN" altLang="en-US" sz="2400" b="1" i="0" u="none" strike="noStrike" kern="0" cap="none" spc="0" normalizeH="0" baseline="0" noProof="0" dirty="0">
                <a:ln>
                  <a:noFill/>
                </a:ln>
                <a:effectLst/>
                <a:uLnTx/>
                <a:uFillTx/>
                <a:latin typeface="楷体_GB2312" pitchFamily="49" charset="-122"/>
                <a:ea typeface="楷体_GB2312" pitchFamily="49" charset="-122"/>
                <a:cs typeface="+mn-cs"/>
              </a:rPr>
              <a:t>重视文档及对</a:t>
            </a:r>
            <a:r>
              <a:rPr lang="zh-CN" altLang="en-US" sz="2400" b="1" kern="0" dirty="0">
                <a:latin typeface="楷体_GB2312" pitchFamily="49" charset="-122"/>
                <a:ea typeface="楷体_GB2312" pitchFamily="49" charset="-122"/>
              </a:rPr>
              <a:t>文档评审，</a:t>
            </a:r>
            <a:r>
              <a:rPr lang="zh-CN" altLang="en-US" sz="2400" b="1" dirty="0">
                <a:latin typeface="楷体_GB2312" pitchFamily="49" charset="-122"/>
                <a:ea typeface="楷体_GB2312" pitchFamily="49" charset="-122"/>
              </a:rPr>
              <a:t>以便尽早发现问题，改正错误</a:t>
            </a:r>
            <a:r>
              <a:rPr lang="zh-CN" altLang="en-US" sz="2400" b="1" kern="0" dirty="0">
                <a:latin typeface="楷体_GB2312" pitchFamily="49" charset="-122"/>
                <a:ea typeface="楷体_GB2312" pitchFamily="49" charset="-122"/>
              </a:rPr>
              <a:t>）</a:t>
            </a:r>
            <a:endParaRPr kumimoji="0" lang="zh-CN" altLang="en-US" sz="2400" b="1" i="0" u="none" strike="noStrike" kern="0" cap="none" spc="0" normalizeH="0" baseline="0" noProof="0" dirty="0">
              <a:ln>
                <a:noFill/>
              </a:ln>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50000"/>
              </a:lnSpc>
              <a:spcAft>
                <a:spcPct val="0"/>
              </a:spcAft>
              <a:buClr>
                <a:schemeClr val="accent2"/>
              </a:buClr>
              <a:buSzPct val="75000"/>
              <a:buFont typeface="Wingdings" panose="05000000000000000000" pitchFamily="2" charset="2"/>
              <a:buChar char="Ø"/>
              <a:defRPr/>
            </a:pPr>
            <a:endParaRPr kumimoji="0" lang="zh-CN" altLang="en-US" sz="2800" b="1"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grpSp>
        <p:nvGrpSpPr>
          <p:cNvPr id="10" name="组合 9"/>
          <p:cNvGrpSpPr/>
          <p:nvPr/>
        </p:nvGrpSpPr>
        <p:grpSpPr>
          <a:xfrm>
            <a:off x="6357950" y="1500174"/>
            <a:ext cx="2571768" cy="4796198"/>
            <a:chOff x="6286512" y="1473080"/>
            <a:chExt cx="2571768" cy="4653574"/>
          </a:xfrm>
        </p:grpSpPr>
        <p:pic>
          <p:nvPicPr>
            <p:cNvPr id="4099" name="Picture 4" descr="1002"/>
            <p:cNvPicPr>
              <a:picLocks noChangeAspect="1" noChangeArrowheads="1"/>
            </p:cNvPicPr>
            <p:nvPr/>
          </p:nvPicPr>
          <p:blipFill>
            <a:blip r:embed="rId2">
              <a:duotone>
                <a:prstClr val="black"/>
                <a:schemeClr val="accent5">
                  <a:tint val="45000"/>
                  <a:satMod val="400000"/>
                </a:schemeClr>
              </a:duotone>
            </a:blip>
            <a:srcRect/>
            <a:stretch>
              <a:fillRect/>
            </a:stretch>
          </p:blipFill>
          <p:spPr bwMode="auto">
            <a:xfrm>
              <a:off x="6286512" y="1473080"/>
              <a:ext cx="2571768" cy="4241936"/>
            </a:xfrm>
            <a:prstGeom prst="rect">
              <a:avLst/>
            </a:prstGeom>
            <a:noFill/>
            <a:ln w="9525">
              <a:noFill/>
              <a:miter lim="800000"/>
              <a:headEnd/>
              <a:tailEnd/>
            </a:ln>
          </p:spPr>
        </p:pic>
        <p:sp>
          <p:nvSpPr>
            <p:cNvPr id="9" name="TextBox 8"/>
            <p:cNvSpPr txBox="1"/>
            <p:nvPr/>
          </p:nvSpPr>
          <p:spPr>
            <a:xfrm>
              <a:off x="7072330" y="5857892"/>
              <a:ext cx="1415772" cy="268762"/>
            </a:xfrm>
            <a:prstGeom prst="rect">
              <a:avLst/>
            </a:prstGeom>
            <a:noFill/>
          </p:spPr>
          <p:txBody>
            <a:bodyPr wrap="none" rtlCol="0">
              <a:spAutoFit/>
            </a:bodyPr>
            <a:lstStyle/>
            <a:p>
              <a:r>
                <a:rPr lang="zh-CN" altLang="en-US" sz="1200" dirty="0">
                  <a:latin typeface="宋体" panose="02010600030101010101" pitchFamily="2" charset="-122"/>
                  <a:ea typeface="宋体" panose="02010600030101010101" pitchFamily="2" charset="-122"/>
                </a:rPr>
                <a:t>传统的瀑布模型图</a:t>
              </a:r>
              <a:endParaRPr lang="zh-CN" altLang="en-US" sz="1200" dirty="0">
                <a:latin typeface="宋体" panose="02010600030101010101" pitchFamily="2" charset="-122"/>
                <a:ea typeface="宋体" panose="02010600030101010101" pitchFamily="2" charset="-122"/>
              </a:endParaRPr>
            </a:p>
          </p:txBody>
        </p:sp>
      </p:grpSp>
    </p:spTree>
  </p:cSld>
  <p:clrMapOvr>
    <a:masterClrMapping/>
  </p:clrMapOvr>
  <p:transition>
    <p:fade/>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p:cNvPicPr>
            <a:picLocks noChangeAspect="1" noChangeArrowheads="1"/>
          </p:cNvPicPr>
          <p:nvPr/>
        </p:nvPicPr>
        <p:blipFill>
          <a:blip r:embed="rId1"/>
          <a:srcRect/>
          <a:stretch>
            <a:fillRect/>
          </a:stretch>
        </p:blipFill>
        <p:spPr bwMode="auto">
          <a:xfrm>
            <a:off x="1739921" y="3429000"/>
            <a:ext cx="5903913" cy="2830513"/>
          </a:xfrm>
          <a:prstGeom prst="rect">
            <a:avLst/>
          </a:prstGeom>
          <a:noFill/>
          <a:ln w="9525">
            <a:noFill/>
            <a:miter lim="800000"/>
            <a:headEnd/>
            <a:tailEnd/>
          </a:ln>
        </p:spPr>
      </p:pic>
      <p:sp>
        <p:nvSpPr>
          <p:cNvPr id="84995"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z="2400" dirty="0">
                <a:latin typeface="楷体_GB2312" pitchFamily="49" charset="-122"/>
                <a:ea typeface="楷体_GB2312" pitchFamily="49" charset="-122"/>
              </a:rPr>
              <a:t>对于上面所讨论的问题，我们可以定义一个新类</a:t>
            </a:r>
            <a:r>
              <a:rPr lang="en-US" altLang="zh-CN" sz="2400" dirty="0" err="1">
                <a:latin typeface="楷体_GB2312" pitchFamily="49" charset="-122"/>
                <a:ea typeface="楷体_GB2312" pitchFamily="49" charset="-122"/>
              </a:rPr>
              <a:t>MySet</a:t>
            </a:r>
            <a:r>
              <a:rPr lang="zh-CN" altLang="en-US" sz="2400" dirty="0">
                <a:latin typeface="楷体_GB2312" pitchFamily="49" charset="-122"/>
                <a:ea typeface="楷体_GB2312" pitchFamily="49" charset="-122"/>
              </a:rPr>
              <a:t>，让</a:t>
            </a:r>
            <a:r>
              <a:rPr lang="en-US" altLang="zh-CN" sz="2400" dirty="0" err="1">
                <a:latin typeface="楷体_GB2312" pitchFamily="49" charset="-122"/>
                <a:ea typeface="楷体_GB2312" pitchFamily="49" charset="-122"/>
              </a:rPr>
              <a:t>MySet</a:t>
            </a:r>
            <a:r>
              <a:rPr lang="zh-CN" altLang="en-US" sz="2400" dirty="0">
                <a:latin typeface="楷体_GB2312" pitchFamily="49" charset="-122"/>
                <a:ea typeface="楷体_GB2312" pitchFamily="49" charset="-122"/>
              </a:rPr>
              <a:t>类遵从一个已存在的</a:t>
            </a:r>
            <a:r>
              <a:rPr lang="en-US" altLang="zh-CN" sz="2400" dirty="0">
                <a:latin typeface="楷体_GB2312" pitchFamily="49" charset="-122"/>
                <a:ea typeface="楷体_GB2312" pitchFamily="49" charset="-122"/>
              </a:rPr>
              <a:t>Set</a:t>
            </a:r>
            <a:r>
              <a:rPr lang="zh-CN" altLang="en-US" sz="2400" dirty="0">
                <a:latin typeface="楷体_GB2312" pitchFamily="49" charset="-122"/>
                <a:ea typeface="楷体_GB2312" pitchFamily="49" charset="-122"/>
              </a:rPr>
              <a:t>接口，并复用</a:t>
            </a:r>
            <a:r>
              <a:rPr lang="en-US" altLang="zh-CN" sz="2400" dirty="0" err="1">
                <a:latin typeface="楷体_GB2312" pitchFamily="49" charset="-122"/>
                <a:ea typeface="楷体_GB2312" pitchFamily="49" charset="-122"/>
              </a:rPr>
              <a:t>Hashtable</a:t>
            </a:r>
            <a:r>
              <a:rPr lang="zh-CN" altLang="en-US" sz="2400" dirty="0">
                <a:latin typeface="楷体_GB2312" pitchFamily="49" charset="-122"/>
                <a:ea typeface="楷体_GB2312" pitchFamily="49" charset="-122"/>
              </a:rPr>
              <a:t>类所提供的活动功能。</a:t>
            </a:r>
            <a:endParaRPr lang="zh-CN" altLang="en-US" sz="2400" dirty="0">
              <a:latin typeface="楷体_GB2312" pitchFamily="49" charset="-122"/>
              <a:ea typeface="楷体_GB2312" pitchFamily="49" charset="-122"/>
            </a:endParaRPr>
          </a:p>
          <a:p>
            <a:pPr eaLnBrk="1" hangingPunct="1">
              <a:buFont typeface="Wingdings" panose="05000000000000000000" pitchFamily="2" charset="2"/>
              <a:buChar char="l"/>
            </a:pPr>
            <a:r>
              <a:rPr lang="zh-CN" altLang="en-US" sz="2400" dirty="0">
                <a:solidFill>
                  <a:srgbClr val="3366FF"/>
                </a:solidFill>
                <a:latin typeface="楷体_GB2312" pitchFamily="49" charset="-122"/>
                <a:ea typeface="楷体_GB2312" pitchFamily="49" charset="-122"/>
              </a:rPr>
              <a:t>适配器（</a:t>
            </a:r>
            <a:r>
              <a:rPr lang="en-US" altLang="zh-CN" sz="2400" dirty="0">
                <a:solidFill>
                  <a:srgbClr val="3366FF"/>
                </a:solidFill>
                <a:latin typeface="楷体_GB2312" pitchFamily="49" charset="-122"/>
                <a:ea typeface="楷体_GB2312" pitchFamily="49" charset="-122"/>
              </a:rPr>
              <a:t>Adapter</a:t>
            </a:r>
            <a:r>
              <a:rPr lang="zh-CN" altLang="en-US" sz="2400" dirty="0">
                <a:solidFill>
                  <a:srgbClr val="3366FF"/>
                </a:solidFill>
                <a:latin typeface="楷体_GB2312" pitchFamily="49" charset="-122"/>
                <a:ea typeface="楷体_GB2312" pitchFamily="49" charset="-122"/>
              </a:rPr>
              <a:t>）设计模式</a:t>
            </a:r>
            <a:r>
              <a:rPr lang="zh-CN" altLang="en-US" sz="2400" dirty="0">
                <a:latin typeface="楷体_GB2312" pitchFamily="49" charset="-122"/>
                <a:ea typeface="楷体_GB2312" pitchFamily="49" charset="-122"/>
              </a:rPr>
              <a:t>就是解决这些问题的一个模板化方案。</a:t>
            </a:r>
            <a:endParaRPr lang="zh-CN" altLang="en-US" sz="2400" dirty="0">
              <a:latin typeface="楷体_GB2312" pitchFamily="49" charset="-122"/>
              <a:ea typeface="楷体_GB2312" pitchFamily="49" charset="-122"/>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a:t>
            </a:r>
            <a:r>
              <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rPr>
              <a:t>使用模式</a:t>
            </a:r>
            <a:r>
              <a:rPr lang="zh-CN" altLang="en-US" sz="3200" b="1" kern="0" dirty="0">
                <a:solidFill>
                  <a:schemeClr val="accent2">
                    <a:lumMod val="20000"/>
                    <a:lumOff val="80000"/>
                  </a:schemeClr>
                </a:solidFill>
                <a:latin typeface="+mj-lt"/>
                <a:ea typeface="+mj-ea"/>
                <a:cs typeface="+mj-cs"/>
              </a:rPr>
              <a:t>设计对象</a:t>
            </a:r>
            <a:endParaRPr kumimoji="0" lang="zh-CN" altLang="en-US" sz="3200" b="1" i="0" u="none" strike="noStrike" kern="0" cap="none" spc="0" normalizeH="0" baseline="0" noProof="0" dirty="0">
              <a:ln>
                <a:noFill/>
              </a:ln>
              <a:solidFill>
                <a:schemeClr val="accent2">
                  <a:lumMod val="20000"/>
                  <a:lumOff val="80000"/>
                </a:schemeClr>
              </a:solidFill>
              <a:effectLst/>
              <a:uLnTx/>
              <a:uFillTx/>
              <a:latin typeface="+mj-lt"/>
              <a:ea typeface="+mj-ea"/>
              <a:cs typeface="+mj-cs"/>
            </a:endParaRPr>
          </a:p>
        </p:txBody>
      </p:sp>
      <p:sp>
        <p:nvSpPr>
          <p:cNvPr id="6" name="Rectangle 3"/>
          <p:cNvSpPr txBox="1">
            <a:spLocks noChangeArrowheads="1"/>
          </p:cNvSpPr>
          <p:nvPr/>
        </p:nvSpPr>
        <p:spPr bwMode="auto">
          <a:xfrm>
            <a:off x="2357422" y="6215082"/>
            <a:ext cx="4572032" cy="548494"/>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defRPr/>
            </a:pP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使用适配器设计模式解决</a:t>
            </a:r>
            <a:r>
              <a:rPr kumimoji="0" lang="en-US" altLang="zh-CN" b="0"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rPr>
              <a:t>MySet</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问题的方法</a:t>
            </a:r>
            <a:endPar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p:txBody>
          <a:bodyPr/>
          <a:lstStyle/>
          <a:p>
            <a:pPr eaLnBrk="1" hangingPunct="1">
              <a:lnSpc>
                <a:spcPts val="3500"/>
              </a:lnSpc>
              <a:spcAft>
                <a:spcPts val="600"/>
              </a:spcAft>
              <a:buFont typeface="Wingdings" panose="05000000000000000000" pitchFamily="2" charset="2"/>
              <a:buChar char="l"/>
            </a:pPr>
            <a:r>
              <a:rPr lang="zh-CN" altLang="en-US" sz="2400" dirty="0">
                <a:latin typeface="楷体_GB2312" pitchFamily="49" charset="-122"/>
                <a:ea typeface="楷体_GB2312" pitchFamily="49" charset="-122"/>
              </a:rPr>
              <a:t>在对象设计过程中，要标识和求精解对象，以实现在概要设计期间定义的子系统。</a:t>
            </a:r>
            <a:endParaRPr lang="zh-CN" altLang="en-US" sz="2400" dirty="0">
              <a:latin typeface="楷体_GB2312" pitchFamily="49" charset="-122"/>
              <a:ea typeface="楷体_GB2312" pitchFamily="49" charset="-122"/>
            </a:endParaRPr>
          </a:p>
          <a:p>
            <a:pPr eaLnBrk="1" hangingPunct="1">
              <a:lnSpc>
                <a:spcPts val="3500"/>
              </a:lnSpc>
              <a:spcAft>
                <a:spcPts val="600"/>
              </a:spcAft>
              <a:buFont typeface="Wingdings" panose="05000000000000000000" pitchFamily="2" charset="2"/>
              <a:buChar char="l"/>
            </a:pPr>
            <a:r>
              <a:rPr lang="zh-CN" altLang="en-US" sz="2400" dirty="0">
                <a:solidFill>
                  <a:srgbClr val="3366FF"/>
                </a:solidFill>
                <a:latin typeface="楷体_GB2312" pitchFamily="49" charset="-122"/>
                <a:ea typeface="楷体_GB2312" pitchFamily="49" charset="-122"/>
              </a:rPr>
              <a:t>对象设计的重点在于标识对象之间的界限。</a:t>
            </a:r>
            <a:r>
              <a:rPr lang="zh-CN" altLang="en-US" sz="2400" dirty="0">
                <a:latin typeface="楷体_GB2312" pitchFamily="49" charset="-122"/>
                <a:ea typeface="楷体_GB2312" pitchFamily="49" charset="-122"/>
              </a:rPr>
              <a:t>这个时期依然存在向设计中引入错误的可能性。</a:t>
            </a:r>
            <a:endParaRPr lang="zh-CN" altLang="en-US" sz="2400" dirty="0">
              <a:latin typeface="楷体_GB2312" pitchFamily="49" charset="-122"/>
              <a:ea typeface="楷体_GB2312" pitchFamily="49" charset="-122"/>
            </a:endParaRPr>
          </a:p>
          <a:p>
            <a:pPr eaLnBrk="1" hangingPunct="1">
              <a:lnSpc>
                <a:spcPts val="3500"/>
              </a:lnSpc>
              <a:spcAft>
                <a:spcPts val="600"/>
              </a:spcAft>
              <a:buFont typeface="Wingdings" panose="05000000000000000000" pitchFamily="2" charset="2"/>
              <a:buChar char="l"/>
            </a:pPr>
            <a:r>
              <a:rPr lang="zh-CN" altLang="en-US" sz="2400" dirty="0">
                <a:solidFill>
                  <a:srgbClr val="3366FF"/>
                </a:solidFill>
                <a:latin typeface="楷体_GB2312" pitchFamily="49" charset="-122"/>
                <a:ea typeface="楷体_GB2312" pitchFamily="49" charset="-122"/>
              </a:rPr>
              <a:t>接口规格说明的目标是能够清晰地描述每一个对象的接口</a:t>
            </a:r>
            <a:r>
              <a:rPr lang="zh-CN" altLang="en-US" sz="2400" dirty="0">
                <a:latin typeface="楷体_GB2312" pitchFamily="49" charset="-122"/>
                <a:ea typeface="楷体_GB2312" pitchFamily="49" charset="-122"/>
              </a:rPr>
              <a:t>，这样开发者就能够独立地实现这些对象，以满足最小集成的需求。 </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200" b="1" i="0" u="none" strike="noStrike" kern="0" cap="none" spc="0" normalizeH="0" baseline="0" noProof="0" dirty="0">
                <a:ln>
                  <a:noFill/>
                </a:ln>
                <a:solidFill>
                  <a:srgbClr val="FFFF00"/>
                </a:solidFill>
                <a:effectLst/>
                <a:uLnTx/>
                <a:uFillTx/>
                <a:latin typeface="+mj-lt"/>
                <a:ea typeface="+mj-ea"/>
                <a:cs typeface="+mj-cs"/>
              </a:rPr>
              <a:t>接口规格说明设计</a:t>
            </a:r>
            <a:endParaRPr kumimoji="0" lang="zh-CN" altLang="en-US" sz="3200" b="1" i="0" u="none" strike="noStrike" kern="0" cap="none" spc="0" normalizeH="0" baseline="0" noProof="0" dirty="0">
              <a:ln>
                <a:noFill/>
              </a:ln>
              <a:solidFill>
                <a:srgbClr val="FFFF00"/>
              </a:solidFill>
              <a:effectLst/>
              <a:uLnTx/>
              <a:uFillTx/>
              <a:latin typeface="+mj-lt"/>
              <a:ea typeface="+mj-ea"/>
              <a:cs typeface="+mj-cs"/>
            </a:endParaRPr>
          </a:p>
        </p:txBody>
      </p:sp>
    </p:spTree>
  </p:cSld>
  <p:clrMapOvr>
    <a:masterClrMapping/>
  </p:clrMapOvr>
  <p:transition>
    <p:fade/>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1"/>
          </p:nvPr>
        </p:nvSpPr>
        <p:spPr>
          <a:xfrm>
            <a:off x="500034" y="1457325"/>
            <a:ext cx="8229600" cy="5400675"/>
          </a:xfrm>
        </p:spPr>
        <p:txBody>
          <a:bodyPr/>
          <a:lstStyle/>
          <a:p>
            <a:pPr eaLnBrk="1" hangingPunct="1">
              <a:lnSpc>
                <a:spcPct val="90000"/>
              </a:lnSpc>
            </a:pPr>
            <a:r>
              <a:rPr lang="zh-CN" altLang="en-US" sz="2400" dirty="0">
                <a:ea typeface="宋体" panose="02010600030101010101" pitchFamily="2" charset="-122"/>
              </a:rPr>
              <a:t>接口规格说明包括以下活动：</a:t>
            </a:r>
            <a:endParaRPr lang="zh-CN" altLang="en-US" sz="2400" dirty="0">
              <a:ea typeface="宋体" panose="02010600030101010101" pitchFamily="2" charset="-122"/>
            </a:endParaRPr>
          </a:p>
          <a:p>
            <a:pPr marL="457200" indent="-457200" eaLnBrk="1" hangingPunct="1">
              <a:lnSpc>
                <a:spcPct val="115000"/>
              </a:lnSpc>
              <a:buFontTx/>
              <a:buAutoNum type="arabicParenBoth"/>
            </a:pPr>
            <a:r>
              <a:rPr lang="zh-CN" altLang="en-US" sz="2400" dirty="0">
                <a:solidFill>
                  <a:srgbClr val="C00000"/>
                </a:solidFill>
                <a:latin typeface="楷体_GB2312" pitchFamily="49" charset="-122"/>
                <a:ea typeface="楷体_GB2312" pitchFamily="49" charset="-122"/>
              </a:rPr>
              <a:t>确定遗漏的属性和操作：</a:t>
            </a:r>
            <a:r>
              <a:rPr lang="zh-CN" altLang="en-US" sz="2400" dirty="0">
                <a:latin typeface="楷体_GB2312" pitchFamily="49" charset="-122"/>
                <a:ea typeface="楷体_GB2312" pitchFamily="49" charset="-122"/>
              </a:rPr>
              <a:t>检查每个子系统提供的服务及每一个分析对象，标识出被遗漏的操作和属性。</a:t>
            </a:r>
            <a:endParaRPr lang="en-US" altLang="zh-CN" sz="2400" dirty="0">
              <a:latin typeface="楷体_GB2312" pitchFamily="49" charset="-122"/>
              <a:ea typeface="楷体_GB2312" pitchFamily="49" charset="-122"/>
            </a:endParaRPr>
          </a:p>
          <a:p>
            <a:pPr marL="857250" lvl="1" indent="-457200">
              <a:lnSpc>
                <a:spcPct val="115000"/>
              </a:lnSpc>
              <a:buFont typeface="Arial" panose="020B0604020202020204" pitchFamily="34" charset="0"/>
              <a:buChar char="•"/>
            </a:pPr>
            <a:r>
              <a:rPr lang="zh-CN" altLang="en-US" sz="2000" dirty="0">
                <a:latin typeface="楷体_GB2312" pitchFamily="49" charset="-122"/>
                <a:ea typeface="楷体_GB2312" pitchFamily="49" charset="-122"/>
              </a:rPr>
              <a:t>需要对当前的对象设计模型求精，同时也对这些操作所用到的参数进行求精。</a:t>
            </a:r>
            <a:endParaRPr lang="zh-CN" altLang="en-US" sz="2000" dirty="0">
              <a:latin typeface="楷体_GB2312" pitchFamily="49" charset="-122"/>
              <a:ea typeface="楷体_GB2312" pitchFamily="49" charset="-122"/>
            </a:endParaRPr>
          </a:p>
          <a:p>
            <a:pPr>
              <a:lnSpc>
                <a:spcPct val="115000"/>
              </a:lnSpc>
              <a:buFontTx/>
              <a:buNone/>
            </a:pPr>
            <a:r>
              <a:rPr lang="en-US" altLang="zh-CN" sz="2400" dirty="0">
                <a:solidFill>
                  <a:srgbClr val="C00000"/>
                </a:solidFill>
                <a:latin typeface="楷体_GB2312" pitchFamily="49" charset="-122"/>
                <a:ea typeface="楷体_GB2312" pitchFamily="49" charset="-122"/>
              </a:rPr>
              <a:t>(2) </a:t>
            </a:r>
            <a:r>
              <a:rPr lang="zh-CN" altLang="en-US" sz="2400" dirty="0">
                <a:solidFill>
                  <a:srgbClr val="C00000"/>
                </a:solidFill>
                <a:latin typeface="楷体_GB2312" pitchFamily="49" charset="-122"/>
                <a:ea typeface="楷体_GB2312" pitchFamily="49" charset="-122"/>
              </a:rPr>
              <a:t>描述可见性和签名</a:t>
            </a:r>
            <a:r>
              <a:rPr lang="zh-CN" altLang="en-US" sz="2400" dirty="0">
                <a:latin typeface="楷体_GB2312" pitchFamily="49" charset="-122"/>
                <a:ea typeface="楷体_GB2312" pitchFamily="49" charset="-122"/>
              </a:rPr>
              <a:t>：将决定哪一个操作对其他对象和子系统是可用的，哪一个操作仅仅是对本子系统是可用的。并说明操作的签名。</a:t>
            </a:r>
            <a:r>
              <a:rPr lang="zh-CN" altLang="en-US" sz="2000" dirty="0">
                <a:latin typeface="楷体_GB2312" pitchFamily="49" charset="-122"/>
                <a:ea typeface="楷体_GB2312" pitchFamily="49" charset="-122"/>
              </a:rPr>
              <a:t>这个活动的目标是减少子系统之间的偶合度，并提供一个较小且简单的接口，这个接口可被独立的开发者理解。</a:t>
            </a:r>
            <a:endParaRPr lang="zh-CN" altLang="en-US" sz="2000" dirty="0">
              <a:latin typeface="楷体_GB2312" pitchFamily="49" charset="-122"/>
              <a:ea typeface="楷体_GB2312" pitchFamily="49" charset="-122"/>
            </a:endParaRPr>
          </a:p>
          <a:p>
            <a:pPr eaLnBrk="1" hangingPunct="1">
              <a:lnSpc>
                <a:spcPct val="115000"/>
              </a:lnSpc>
              <a:buFontTx/>
              <a:buNone/>
            </a:pPr>
            <a:r>
              <a:rPr lang="en-US" altLang="zh-CN" sz="2400" dirty="0">
                <a:solidFill>
                  <a:srgbClr val="C00000"/>
                </a:solidFill>
                <a:latin typeface="楷体_GB2312" pitchFamily="49" charset="-122"/>
                <a:ea typeface="楷体_GB2312" pitchFamily="49" charset="-122"/>
              </a:rPr>
              <a:t>(3) </a:t>
            </a:r>
            <a:r>
              <a:rPr lang="zh-CN" altLang="en-US" sz="2400" dirty="0">
                <a:solidFill>
                  <a:srgbClr val="C00000"/>
                </a:solidFill>
                <a:latin typeface="楷体_GB2312" pitchFamily="49" charset="-122"/>
                <a:ea typeface="楷体_GB2312" pitchFamily="49" charset="-122"/>
              </a:rPr>
              <a:t>描述契约</a:t>
            </a:r>
            <a:r>
              <a:rPr lang="zh-CN" altLang="en-US" sz="2400" dirty="0">
                <a:latin typeface="楷体_GB2312" pitchFamily="49" charset="-122"/>
                <a:ea typeface="楷体_GB2312" pitchFamily="49" charset="-122"/>
              </a:rPr>
              <a:t>：描述每一个对象操作应该遵守的约束条件。契约包括</a:t>
            </a:r>
            <a:r>
              <a:rPr lang="zh-CN" altLang="en-US" sz="2400" dirty="0">
                <a:solidFill>
                  <a:srgbClr val="3366FF"/>
                </a:solidFill>
                <a:latin typeface="楷体_GB2312" pitchFamily="49" charset="-122"/>
                <a:ea typeface="楷体_GB2312" pitchFamily="49" charset="-122"/>
              </a:rPr>
              <a:t>不变式</a:t>
            </a:r>
            <a:r>
              <a:rPr lang="zh-CN" altLang="en-US" sz="2400" dirty="0">
                <a:latin typeface="楷体_GB2312" pitchFamily="49" charset="-122"/>
                <a:ea typeface="楷体_GB2312" pitchFamily="49" charset="-122"/>
              </a:rPr>
              <a:t>、</a:t>
            </a:r>
            <a:r>
              <a:rPr lang="zh-CN" altLang="en-US" sz="2400" dirty="0">
                <a:solidFill>
                  <a:srgbClr val="3366FF"/>
                </a:solidFill>
                <a:latin typeface="楷体_GB2312" pitchFamily="49" charset="-122"/>
                <a:ea typeface="楷体_GB2312" pitchFamily="49" charset="-122"/>
              </a:rPr>
              <a:t>前置条件</a:t>
            </a:r>
            <a:r>
              <a:rPr lang="zh-CN" altLang="en-US" sz="2400" dirty="0">
                <a:latin typeface="楷体_GB2312" pitchFamily="49" charset="-122"/>
                <a:ea typeface="楷体_GB2312" pitchFamily="49" charset="-122"/>
              </a:rPr>
              <a:t>和</a:t>
            </a:r>
            <a:r>
              <a:rPr lang="zh-CN" altLang="en-US" sz="2400" dirty="0">
                <a:solidFill>
                  <a:srgbClr val="3366FF"/>
                </a:solidFill>
                <a:latin typeface="楷体_GB2312" pitchFamily="49" charset="-122"/>
                <a:ea typeface="楷体_GB2312" pitchFamily="49" charset="-122"/>
              </a:rPr>
              <a:t>后置条件</a:t>
            </a:r>
            <a:r>
              <a:rPr lang="zh-CN" altLang="en-US" sz="2400" dirty="0">
                <a:latin typeface="楷体_GB2312" pitchFamily="49" charset="-122"/>
                <a:ea typeface="楷体_GB2312" pitchFamily="49" charset="-122"/>
              </a:rPr>
              <a:t>三种类型的约束。</a:t>
            </a:r>
            <a:endParaRPr lang="zh-CN" altLang="en-US" sz="2400" dirty="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200" b="1" i="0" u="none" strike="noStrike" kern="0" cap="none" spc="0" normalizeH="0" baseline="0" noProof="0" dirty="0">
                <a:ln>
                  <a:noFill/>
                </a:ln>
                <a:solidFill>
                  <a:srgbClr val="FFFF00"/>
                </a:solidFill>
                <a:effectLst/>
                <a:uLnTx/>
                <a:uFillTx/>
                <a:latin typeface="+mj-lt"/>
                <a:ea typeface="+mj-ea"/>
                <a:cs typeface="+mj-cs"/>
              </a:rPr>
              <a:t>接口规格说明设计</a:t>
            </a:r>
            <a:endParaRPr kumimoji="0" lang="zh-CN" altLang="en-US" sz="3200" b="1" i="0" u="none" strike="noStrike" kern="0" cap="none" spc="0" normalizeH="0" baseline="0" noProof="0" dirty="0">
              <a:ln>
                <a:noFill/>
              </a:ln>
              <a:solidFill>
                <a:srgbClr val="FFFF00"/>
              </a:solidFill>
              <a:effectLst/>
              <a:uLnTx/>
              <a:uFillTx/>
              <a:latin typeface="+mj-lt"/>
              <a:ea typeface="+mj-ea"/>
              <a:cs typeface="+mj-cs"/>
            </a:endParaRPr>
          </a:p>
        </p:txBody>
      </p:sp>
    </p:spTree>
  </p:cSld>
  <p:clrMapOvr>
    <a:masterClrMapping/>
  </p:clrMapOvr>
  <p:transition>
    <p:fade/>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idx="1"/>
          </p:nvPr>
        </p:nvSpPr>
        <p:spPr>
          <a:xfrm>
            <a:off x="428596" y="1500174"/>
            <a:ext cx="8229600" cy="4525963"/>
          </a:xfrm>
        </p:spPr>
        <p:txBody>
          <a:bodyPr/>
          <a:lstStyle/>
          <a:p>
            <a:pPr marL="514350" indent="-514350" eaLnBrk="1" hangingPunct="1">
              <a:buFont typeface="+mj-lt"/>
              <a:buAutoNum type="arabicPeriod"/>
            </a:pPr>
            <a:r>
              <a:rPr lang="zh-CN" altLang="en-US" sz="2800" b="1" dirty="0">
                <a:solidFill>
                  <a:srgbClr val="C00000"/>
                </a:solidFill>
                <a:latin typeface="宋体" panose="02010600030101010101" pitchFamily="2" charset="-122"/>
                <a:ea typeface="宋体" panose="02010600030101010101" pitchFamily="2" charset="-122"/>
              </a:rPr>
              <a:t>开发者角色的分类</a:t>
            </a:r>
            <a:endParaRPr lang="zh-CN" altLang="en-US" sz="2800" b="1" dirty="0">
              <a:solidFill>
                <a:srgbClr val="C00000"/>
              </a:solidFill>
              <a:latin typeface="宋体" panose="02010600030101010101" pitchFamily="2" charset="-122"/>
              <a:ea typeface="宋体" panose="02010600030101010101" pitchFamily="2" charset="-122"/>
            </a:endParaRPr>
          </a:p>
          <a:p>
            <a:pPr eaLnBrk="1" hangingPunct="1">
              <a:buClr>
                <a:schemeClr val="accent2"/>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在进一步研究对象设计和实现的细节时，则需要区分不同的开发者。</a:t>
            </a:r>
            <a:endParaRPr lang="zh-CN" altLang="en-US" sz="2400" dirty="0">
              <a:latin typeface="宋体" panose="02010600030101010101" pitchFamily="2" charset="-122"/>
              <a:ea typeface="宋体" panose="02010600030101010101" pitchFamily="2" charset="-122"/>
            </a:endParaRPr>
          </a:p>
          <a:p>
            <a:pPr eaLnBrk="1" hangingPunct="1">
              <a:buClr>
                <a:schemeClr val="accent2"/>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当所有开发者都利用接口规格说明进行通信时，就需要从各自不同的观点去看待规格说明。如图所示。</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pic>
        <p:nvPicPr>
          <p:cNvPr id="88068" name="Picture 4"/>
          <p:cNvPicPr>
            <a:picLocks noChangeAspect="1" noChangeArrowheads="1"/>
          </p:cNvPicPr>
          <p:nvPr/>
        </p:nvPicPr>
        <p:blipFill>
          <a:blip r:embed="rId1"/>
          <a:srcRect/>
          <a:stretch>
            <a:fillRect/>
          </a:stretch>
        </p:blipFill>
        <p:spPr bwMode="auto">
          <a:xfrm>
            <a:off x="2714612" y="3801522"/>
            <a:ext cx="4017976" cy="2711991"/>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200" b="1" i="0" u="none" strike="noStrike" kern="0" cap="none" spc="0" normalizeH="0" baseline="0" noProof="0" dirty="0">
                <a:ln>
                  <a:noFill/>
                </a:ln>
                <a:solidFill>
                  <a:srgbClr val="FFFF00"/>
                </a:solidFill>
                <a:effectLst/>
                <a:uLnTx/>
                <a:uFillTx/>
                <a:latin typeface="+mj-lt"/>
                <a:ea typeface="+mj-ea"/>
                <a:cs typeface="+mj-cs"/>
              </a:rPr>
              <a:t>接口规格说明设计</a:t>
            </a:r>
            <a:endParaRPr kumimoji="0" lang="zh-CN" altLang="en-US" sz="3200" b="1" i="0" u="none" strike="noStrike" kern="0" cap="none" spc="0" normalizeH="0" baseline="0" noProof="0" dirty="0">
              <a:ln>
                <a:noFill/>
              </a:ln>
              <a:solidFill>
                <a:srgbClr val="FFFF00"/>
              </a:solidFill>
              <a:effectLst/>
              <a:uLnTx/>
              <a:uFillTx/>
              <a:latin typeface="+mj-lt"/>
              <a:ea typeface="+mj-ea"/>
              <a:cs typeface="+mj-cs"/>
            </a:endParaRPr>
          </a:p>
        </p:txBody>
      </p:sp>
    </p:spTree>
  </p:cSld>
  <p:clrMapOvr>
    <a:masterClrMapping/>
  </p:clrMapOvr>
  <p:transition>
    <p:fade/>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body" idx="1"/>
          </p:nvPr>
        </p:nvSpPr>
        <p:spPr>
          <a:xfrm>
            <a:off x="428596" y="1428736"/>
            <a:ext cx="8229600" cy="5256212"/>
          </a:xfrm>
        </p:spPr>
        <p:txBody>
          <a:bodyPr/>
          <a:lstStyle/>
          <a:p>
            <a:pPr marL="514350" indent="-514350" eaLnBrk="1" hangingPunct="1">
              <a:buFont typeface="+mj-lt"/>
              <a:buAutoNum type="arabicPeriod" startAt="2"/>
            </a:pPr>
            <a:r>
              <a:rPr lang="zh-CN" altLang="en-US" sz="2800" b="1" dirty="0">
                <a:solidFill>
                  <a:srgbClr val="C00000"/>
                </a:solidFill>
                <a:latin typeface="宋体" panose="02010600030101010101" pitchFamily="2" charset="-122"/>
                <a:ea typeface="宋体" panose="02010600030101010101" pitchFamily="2" charset="-122"/>
              </a:rPr>
              <a:t>契约</a:t>
            </a:r>
            <a:endParaRPr lang="en-US" altLang="zh-CN" sz="2800" b="1" dirty="0">
              <a:solidFill>
                <a:srgbClr val="C00000"/>
              </a:solidFill>
              <a:latin typeface="宋体" panose="02010600030101010101" pitchFamily="2" charset="-122"/>
              <a:ea typeface="宋体" panose="02010600030101010101" pitchFamily="2" charset="-122"/>
            </a:endParaRPr>
          </a:p>
          <a:p>
            <a:pPr marL="0" indent="628650" eaLnBrk="1" hangingPunct="1">
              <a:buNone/>
            </a:pPr>
            <a:r>
              <a:rPr lang="zh-CN" altLang="en-US" sz="2400" dirty="0">
                <a:latin typeface="宋体" panose="02010600030101010101" pitchFamily="2" charset="-122"/>
                <a:ea typeface="宋体" panose="02010600030101010101" pitchFamily="2" charset="-122"/>
              </a:rPr>
              <a:t>是在一个类上定义的，确保有关该类的类实现者、类使用者、类扩展者都要遵守的假定条件。契约说明了类使用者在使用该类之前必须遵守的约束。契约包括</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种类型的约束：</a:t>
            </a:r>
            <a:endParaRPr lang="zh-CN" altLang="en-US" sz="2400" dirty="0">
              <a:latin typeface="宋体" panose="02010600030101010101" pitchFamily="2" charset="-122"/>
              <a:ea typeface="宋体" panose="02010600030101010101" pitchFamily="2" charset="-122"/>
            </a:endParaRPr>
          </a:p>
          <a:p>
            <a:pPr eaLnBrk="1" hangingPunct="1">
              <a:buFontTx/>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不变式：不变式是对该类的所有实例而言都为真的谓词。不变式是和类或接口有关的约束。不变式通常用来说明类属性之间的一致性约束。</a:t>
            </a:r>
            <a:endParaRPr lang="zh-CN" altLang="en-US" sz="2400" dirty="0">
              <a:latin typeface="宋体" panose="02010600030101010101" pitchFamily="2" charset="-122"/>
              <a:ea typeface="宋体" panose="02010600030101010101" pitchFamily="2" charset="-122"/>
            </a:endParaRPr>
          </a:p>
          <a:p>
            <a:pPr eaLnBrk="1" hangingPunct="1">
              <a:buFontTx/>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前置条件：是在调用操作之前，必须为真的谓词。前置条件和某个特定操作有关，用来说明类使用者在调用操作之前必须满足的约束。</a:t>
            </a:r>
            <a:endParaRPr lang="zh-CN" altLang="en-US" sz="2400" dirty="0">
              <a:latin typeface="宋体" panose="02010600030101010101" pitchFamily="2" charset="-122"/>
              <a:ea typeface="宋体" panose="02010600030101010101" pitchFamily="2" charset="-122"/>
            </a:endParaRPr>
          </a:p>
          <a:p>
            <a:pPr eaLnBrk="1" hangingPunct="1">
              <a:buFontTx/>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后置条件：是在调用操作之后必须为真的谓词。后置条件与某个特定操作有关，用来说明类实现者和类扩展者在调用操作之后必须满足的约束。</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FFC000"/>
                </a:solidFill>
                <a:effectLst/>
                <a:uLnTx/>
                <a:uFillTx/>
                <a:latin typeface="+mj-lt"/>
                <a:ea typeface="+mj-ea"/>
                <a:cs typeface="+mj-cs"/>
              </a:rPr>
              <a:t>          </a:t>
            </a:r>
            <a:r>
              <a:rPr kumimoji="0" lang="en-US" altLang="zh-CN" sz="3200" b="1" i="0" u="none" strike="noStrike" kern="0" cap="none" spc="0" normalizeH="0" baseline="0" noProof="0" dirty="0">
                <a:ln>
                  <a:noFill/>
                </a:ln>
                <a:solidFill>
                  <a:srgbClr val="FFFF00"/>
                </a:solidFill>
                <a:effectLst/>
                <a:uLnTx/>
                <a:uFillTx/>
                <a:latin typeface="+mj-lt"/>
                <a:ea typeface="+mj-ea"/>
                <a:cs typeface="+mj-cs"/>
              </a:rPr>
              <a:t>---</a:t>
            </a:r>
            <a:r>
              <a:rPr kumimoji="0" lang="zh-CN" altLang="en-US" sz="3200" b="1" i="0" u="none" strike="noStrike" kern="0" cap="none" spc="0" normalizeH="0" baseline="0" noProof="0" dirty="0">
                <a:ln>
                  <a:noFill/>
                </a:ln>
                <a:solidFill>
                  <a:srgbClr val="FFFF00"/>
                </a:solidFill>
                <a:effectLst/>
                <a:uLnTx/>
                <a:uFillTx/>
                <a:latin typeface="+mj-lt"/>
                <a:ea typeface="+mj-ea"/>
                <a:cs typeface="+mj-cs"/>
              </a:rPr>
              <a:t>接口规格说明设计</a:t>
            </a:r>
            <a:endParaRPr kumimoji="0" lang="zh-CN" altLang="en-US" sz="3200" b="1" i="0" u="none" strike="noStrike" kern="0" cap="none" spc="0" normalizeH="0" baseline="0" noProof="0" dirty="0">
              <a:ln>
                <a:noFill/>
              </a:ln>
              <a:solidFill>
                <a:srgbClr val="FFFF00"/>
              </a:solidFill>
              <a:effectLst/>
              <a:uLnTx/>
              <a:uFillTx/>
              <a:latin typeface="+mj-lt"/>
              <a:ea typeface="+mj-ea"/>
              <a:cs typeface="+mj-cs"/>
            </a:endParaRPr>
          </a:p>
        </p:txBody>
      </p:sp>
    </p:spTree>
  </p:cSld>
  <p:clrMapOvr>
    <a:masterClrMapping/>
  </p:clrMapOvr>
  <p:transition>
    <p:fade/>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a:xfrm>
            <a:off x="428596" y="1785926"/>
            <a:ext cx="8229600" cy="4525963"/>
          </a:xfrm>
        </p:spPr>
        <p:txBody>
          <a:bodyPr/>
          <a:lstStyle/>
          <a:p>
            <a:pPr eaLnBrk="1" hangingPunct="1"/>
            <a:r>
              <a:rPr lang="zh-CN" altLang="en-US" sz="2800" dirty="0">
                <a:ea typeface="楷体_GB2312" pitchFamily="49" charset="-122"/>
              </a:rPr>
              <a:t>重构是对源代码的转换，在不影响系统行为的前提下，提高源代码的可读性和可修改性。</a:t>
            </a:r>
            <a:endParaRPr lang="zh-CN" altLang="en-US" sz="2800" dirty="0">
              <a:ea typeface="楷体_GB2312" pitchFamily="49" charset="-122"/>
            </a:endParaRPr>
          </a:p>
          <a:p>
            <a:pPr eaLnBrk="1" hangingPunct="1"/>
            <a:r>
              <a:rPr lang="zh-CN" altLang="en-US" sz="2800" dirty="0">
                <a:ea typeface="楷体_GB2312" pitchFamily="49" charset="-122"/>
              </a:rPr>
              <a:t>重构通过考虑类的属性和方法，达到改进系统设计的目的。</a:t>
            </a:r>
            <a:r>
              <a:rPr lang="zh-CN" altLang="en-US" sz="2800" dirty="0">
                <a:ea typeface="宋体" panose="02010600030101010101" pitchFamily="2" charset="-122"/>
              </a:rPr>
              <a:t> </a:t>
            </a:r>
            <a:endParaRPr lang="zh-CN" altLang="en-US" sz="2800" dirty="0">
              <a:ea typeface="宋体" panose="02010600030101010101" pitchFamily="2" charset="-122"/>
            </a:endParaRPr>
          </a:p>
          <a:p>
            <a:pPr eaLnBrk="1" hangingPunct="1"/>
            <a:endParaRPr lang="en-US" altLang="zh-CN" sz="2800"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00FF00"/>
                </a:solidFill>
                <a:effectLst/>
                <a:uLnTx/>
                <a:uFillTx/>
                <a:latin typeface="+mj-lt"/>
                <a:ea typeface="+mj-ea"/>
                <a:cs typeface="+mj-cs"/>
              </a:rPr>
              <a:t>          ---</a:t>
            </a:r>
            <a:r>
              <a:rPr kumimoji="0" lang="zh-CN" altLang="en-US" sz="3200" b="1" i="0" u="none" strike="noStrike" kern="0" cap="none" spc="0" normalizeH="0" baseline="0" noProof="0" dirty="0">
                <a:ln>
                  <a:noFill/>
                </a:ln>
                <a:solidFill>
                  <a:srgbClr val="00FF00"/>
                </a:solidFill>
                <a:effectLst/>
                <a:uLnTx/>
                <a:uFillTx/>
                <a:latin typeface="+mj-lt"/>
                <a:ea typeface="+mj-ea"/>
                <a:cs typeface="+mj-cs"/>
              </a:rPr>
              <a:t>重构对象设计模型</a:t>
            </a:r>
            <a:endParaRPr kumimoji="0" lang="zh-CN" altLang="en-US" sz="3200" b="1" i="0" u="none" strike="noStrike" kern="0" cap="none" spc="0" normalizeH="0" baseline="0" noProof="0" dirty="0">
              <a:ln>
                <a:noFill/>
              </a:ln>
              <a:solidFill>
                <a:srgbClr val="00FF00"/>
              </a:solidFill>
              <a:effectLst/>
              <a:uLnTx/>
              <a:uFillTx/>
              <a:latin typeface="+mj-lt"/>
              <a:ea typeface="+mj-ea"/>
              <a:cs typeface="+mj-cs"/>
            </a:endParaRPr>
          </a:p>
        </p:txBody>
      </p:sp>
    </p:spTree>
  </p:cSld>
  <p:clrMapOvr>
    <a:masterClrMapping/>
  </p:clrMapOvr>
  <p:transition>
    <p:fade/>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idx="1"/>
          </p:nvPr>
        </p:nvSpPr>
        <p:spPr/>
        <p:txBody>
          <a:bodyPr/>
          <a:lstStyle/>
          <a:p>
            <a:pPr eaLnBrk="1" hangingPunct="1"/>
            <a:r>
              <a:rPr lang="zh-CN" altLang="en-US" sz="2800">
                <a:solidFill>
                  <a:schemeClr val="accent2"/>
                </a:solidFill>
                <a:ea typeface="宋体" panose="02010600030101010101" pitchFamily="2" charset="-122"/>
              </a:rPr>
              <a:t>典型的重构活动的例子包括：</a:t>
            </a:r>
            <a:endParaRPr lang="zh-CN" altLang="en-US" sz="2400">
              <a:latin typeface="楷体_GB2312" pitchFamily="49" charset="-122"/>
              <a:ea typeface="楷体_GB2312" pitchFamily="49" charset="-122"/>
              <a:sym typeface="Wingdings" panose="05000000000000000000" pitchFamily="2" charset="2"/>
            </a:endParaRPr>
          </a:p>
          <a:p>
            <a:pPr eaLnBrk="1" hangingPunct="1">
              <a:lnSpc>
                <a:spcPct val="130000"/>
              </a:lnSpc>
              <a:buFontTx/>
              <a:buNone/>
            </a:pPr>
            <a:r>
              <a:rPr lang="zh-CN" altLang="en-US" sz="2400">
                <a:latin typeface="楷体_GB2312" pitchFamily="49" charset="-122"/>
                <a:ea typeface="楷体_GB2312" pitchFamily="49" charset="-122"/>
                <a:sym typeface="Wingdings" panose="05000000000000000000" pitchFamily="2" charset="2"/>
              </a:rPr>
              <a:t></a:t>
            </a:r>
            <a:r>
              <a:rPr lang="zh-CN" altLang="en-US" sz="2400">
                <a:latin typeface="楷体_GB2312" pitchFamily="49" charset="-122"/>
                <a:ea typeface="楷体_GB2312" pitchFamily="49" charset="-122"/>
              </a:rPr>
              <a:t> 将</a:t>
            </a:r>
            <a:r>
              <a:rPr lang="en-US" altLang="zh-CN" sz="2400">
                <a:latin typeface="楷体_GB2312" pitchFamily="49" charset="-122"/>
                <a:ea typeface="楷体_GB2312" pitchFamily="49" charset="-122"/>
              </a:rPr>
              <a:t>N </a:t>
            </a:r>
            <a:r>
              <a:rPr lang="zh-CN" altLang="en-US" sz="2400">
                <a:latin typeface="楷体_GB2312" pitchFamily="49" charset="-122"/>
                <a:ea typeface="楷体_GB2312" pitchFamily="49" charset="-122"/>
              </a:rPr>
              <a:t>元关联转换成一组二元关联；</a:t>
            </a:r>
            <a:endParaRPr lang="zh-CN" altLang="en-US" sz="2400">
              <a:latin typeface="楷体_GB2312" pitchFamily="49" charset="-122"/>
              <a:ea typeface="楷体_GB2312" pitchFamily="49" charset="-122"/>
              <a:sym typeface="Wingdings" panose="05000000000000000000" pitchFamily="2" charset="2"/>
            </a:endParaRPr>
          </a:p>
          <a:p>
            <a:pPr eaLnBrk="1" hangingPunct="1">
              <a:lnSpc>
                <a:spcPct val="130000"/>
              </a:lnSpc>
              <a:buFontTx/>
              <a:buNone/>
            </a:pPr>
            <a:r>
              <a:rPr lang="zh-CN" altLang="en-US" sz="2400">
                <a:latin typeface="楷体_GB2312" pitchFamily="49" charset="-122"/>
                <a:ea typeface="楷体_GB2312" pitchFamily="49" charset="-122"/>
                <a:sym typeface="Wingdings" panose="05000000000000000000" pitchFamily="2" charset="2"/>
              </a:rPr>
              <a:t></a:t>
            </a:r>
            <a:r>
              <a:rPr lang="zh-CN" altLang="en-US" sz="2400">
                <a:latin typeface="楷体_GB2312" pitchFamily="49" charset="-122"/>
                <a:ea typeface="楷体_GB2312" pitchFamily="49" charset="-122"/>
              </a:rPr>
              <a:t> 将两个不同子系统中相似的类合并为一个通用的类；</a:t>
            </a:r>
            <a:endParaRPr lang="zh-CN" altLang="en-US" sz="2400">
              <a:latin typeface="楷体_GB2312" pitchFamily="49" charset="-122"/>
              <a:ea typeface="楷体_GB2312" pitchFamily="49" charset="-122"/>
              <a:sym typeface="Wingdings" panose="05000000000000000000" pitchFamily="2" charset="2"/>
            </a:endParaRPr>
          </a:p>
          <a:p>
            <a:pPr eaLnBrk="1" hangingPunct="1">
              <a:lnSpc>
                <a:spcPct val="130000"/>
              </a:lnSpc>
              <a:buFontTx/>
              <a:buNone/>
            </a:pPr>
            <a:r>
              <a:rPr lang="zh-CN" altLang="en-US" sz="2400">
                <a:latin typeface="楷体_GB2312" pitchFamily="49" charset="-122"/>
                <a:ea typeface="楷体_GB2312" pitchFamily="49" charset="-122"/>
                <a:sym typeface="Wingdings" panose="05000000000000000000" pitchFamily="2" charset="2"/>
              </a:rPr>
              <a:t></a:t>
            </a:r>
            <a:r>
              <a:rPr lang="zh-CN" altLang="en-US" sz="2400">
                <a:latin typeface="楷体_GB2312" pitchFamily="49" charset="-122"/>
                <a:ea typeface="楷体_GB2312" pitchFamily="49" charset="-122"/>
              </a:rPr>
              <a:t> 将没有明显活动特征的类转换为属性；</a:t>
            </a:r>
            <a:endParaRPr lang="zh-CN" altLang="en-US" sz="2400">
              <a:latin typeface="楷体_GB2312" pitchFamily="49" charset="-122"/>
              <a:ea typeface="楷体_GB2312" pitchFamily="49" charset="-122"/>
              <a:sym typeface="Wingdings" panose="05000000000000000000" pitchFamily="2" charset="2"/>
            </a:endParaRPr>
          </a:p>
          <a:p>
            <a:pPr eaLnBrk="1" hangingPunct="1">
              <a:lnSpc>
                <a:spcPct val="130000"/>
              </a:lnSpc>
              <a:buFontTx/>
              <a:buNone/>
            </a:pPr>
            <a:r>
              <a:rPr lang="zh-CN" altLang="en-US" sz="2400">
                <a:latin typeface="楷体_GB2312" pitchFamily="49" charset="-122"/>
                <a:ea typeface="楷体_GB2312" pitchFamily="49" charset="-122"/>
                <a:sym typeface="Wingdings" panose="05000000000000000000" pitchFamily="2" charset="2"/>
              </a:rPr>
              <a:t></a:t>
            </a:r>
            <a:r>
              <a:rPr lang="zh-CN" altLang="en-US" sz="2400">
                <a:latin typeface="楷体_GB2312" pitchFamily="49" charset="-122"/>
                <a:ea typeface="楷体_GB2312" pitchFamily="49" charset="-122"/>
              </a:rPr>
              <a:t> 将复杂类分解为几个相互关联的简单类；</a:t>
            </a:r>
            <a:endParaRPr lang="zh-CN" altLang="en-US" sz="2400">
              <a:latin typeface="楷体_GB2312" pitchFamily="49" charset="-122"/>
              <a:ea typeface="楷体_GB2312" pitchFamily="49" charset="-122"/>
              <a:sym typeface="Wingdings" panose="05000000000000000000" pitchFamily="2" charset="2"/>
            </a:endParaRPr>
          </a:p>
          <a:p>
            <a:pPr eaLnBrk="1" hangingPunct="1">
              <a:lnSpc>
                <a:spcPct val="130000"/>
              </a:lnSpc>
              <a:buFontTx/>
              <a:buNone/>
            </a:pPr>
            <a:r>
              <a:rPr lang="zh-CN" altLang="en-US" sz="2400">
                <a:latin typeface="楷体_GB2312" pitchFamily="49" charset="-122"/>
                <a:ea typeface="楷体_GB2312" pitchFamily="49" charset="-122"/>
                <a:sym typeface="Wingdings" panose="05000000000000000000" pitchFamily="2" charset="2"/>
              </a:rPr>
              <a:t></a:t>
            </a:r>
            <a:r>
              <a:rPr lang="zh-CN" altLang="en-US" sz="2400">
                <a:latin typeface="楷体_GB2312" pitchFamily="49" charset="-122"/>
                <a:ea typeface="楷体_GB2312" pitchFamily="49" charset="-122"/>
              </a:rPr>
              <a:t> 重新组合类和操作，增加封装性和继承性。</a:t>
            </a:r>
            <a:endParaRPr lang="zh-CN" altLang="en-US" sz="2400">
              <a:latin typeface="楷体_GB2312" pitchFamily="49" charset="-122"/>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500"/>
              </a:lnSpc>
              <a:spcBef>
                <a:spcPct val="0"/>
              </a:spcBef>
              <a:spcAft>
                <a:spcPct val="0"/>
              </a:spcAft>
            </a:pPr>
            <a:r>
              <a:rPr kumimoji="0" lang="en-US" altLang="zh-CN" sz="4400" b="1" i="0" u="none" strike="noStrike" kern="0" cap="none" spc="0" normalizeH="0" baseline="0" noProof="0" dirty="0">
                <a:ln>
                  <a:noFill/>
                </a:ln>
                <a:solidFill>
                  <a:schemeClr val="tx2"/>
                </a:solidFill>
                <a:effectLst/>
                <a:uLnTx/>
                <a:uFillTx/>
                <a:latin typeface="+mj-lt"/>
                <a:ea typeface="+mj-ea"/>
                <a:cs typeface="+mj-cs"/>
              </a:rPr>
              <a:t>4.7 </a:t>
            </a:r>
            <a:r>
              <a:rPr kumimoji="0" lang="zh-CN" altLang="en-US" sz="4400" b="1" i="0" u="none" strike="noStrike" kern="0" cap="none" spc="0" normalizeH="0" baseline="0" noProof="0" dirty="0">
                <a:ln>
                  <a:noFill/>
                </a:ln>
                <a:solidFill>
                  <a:schemeClr val="tx2"/>
                </a:solidFill>
                <a:effectLst/>
                <a:uLnTx/>
                <a:uFillTx/>
                <a:latin typeface="+mj-lt"/>
                <a:ea typeface="+mj-ea"/>
                <a:cs typeface="+mj-cs"/>
              </a:rPr>
              <a:t>对象</a:t>
            </a:r>
            <a:r>
              <a:rPr lang="zh-CN" altLang="en-US" sz="4400" b="1" kern="0" dirty="0">
                <a:solidFill>
                  <a:schemeClr val="tx2"/>
                </a:solidFill>
                <a:latin typeface="+mj-lt"/>
                <a:ea typeface="+mj-ea"/>
                <a:cs typeface="+mj-cs"/>
              </a:rPr>
              <a:t>设计</a:t>
            </a:r>
            <a:br>
              <a:rPr lang="en-US" altLang="zh-CN" sz="4400" b="1" kern="0" dirty="0">
                <a:solidFill>
                  <a:schemeClr val="tx2"/>
                </a:solidFill>
                <a:latin typeface="+mj-lt"/>
                <a:ea typeface="+mj-ea"/>
                <a:cs typeface="+mj-cs"/>
              </a:rPr>
            </a:br>
            <a:r>
              <a:rPr kumimoji="0" lang="en-US" altLang="zh-CN" sz="3200" b="1" i="0" u="none" strike="noStrike" kern="0" cap="none" spc="0" normalizeH="0" baseline="0" noProof="0" dirty="0">
                <a:ln>
                  <a:noFill/>
                </a:ln>
                <a:solidFill>
                  <a:srgbClr val="00FF00"/>
                </a:solidFill>
                <a:effectLst/>
                <a:uLnTx/>
                <a:uFillTx/>
                <a:latin typeface="+mj-lt"/>
                <a:ea typeface="+mj-ea"/>
                <a:cs typeface="+mj-cs"/>
              </a:rPr>
              <a:t>          ---</a:t>
            </a:r>
            <a:r>
              <a:rPr kumimoji="0" lang="zh-CN" altLang="en-US" sz="3200" b="1" i="0" u="none" strike="noStrike" kern="0" cap="none" spc="0" normalizeH="0" baseline="0" noProof="0" dirty="0">
                <a:ln>
                  <a:noFill/>
                </a:ln>
                <a:solidFill>
                  <a:srgbClr val="00FF00"/>
                </a:solidFill>
                <a:effectLst/>
                <a:uLnTx/>
                <a:uFillTx/>
                <a:latin typeface="+mj-lt"/>
                <a:ea typeface="+mj-ea"/>
                <a:cs typeface="+mj-cs"/>
              </a:rPr>
              <a:t>重构对象设计模型</a:t>
            </a:r>
            <a:endParaRPr kumimoji="0" lang="zh-CN" altLang="en-US" sz="3200" b="1" i="0" u="none" strike="noStrike" kern="0" cap="none" spc="0" normalizeH="0" baseline="0" noProof="0" dirty="0">
              <a:ln>
                <a:noFill/>
              </a:ln>
              <a:solidFill>
                <a:srgbClr val="00FF00"/>
              </a:solidFill>
              <a:effectLst/>
              <a:uLnTx/>
              <a:uFillTx/>
              <a:latin typeface="+mj-lt"/>
              <a:ea typeface="+mj-ea"/>
              <a:cs typeface="+mj-cs"/>
            </a:endParaRPr>
          </a:p>
        </p:txBody>
      </p:sp>
    </p:spTree>
  </p:cSld>
  <p:clrMapOvr>
    <a:masterClrMapping/>
  </p:clrMapOvr>
  <p:transition>
    <p:fade/>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2643174" y="2428868"/>
            <a:ext cx="3214710" cy="185738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谢谢！</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dirty="0">
                <a:solidFill>
                  <a:schemeClr val="tx1"/>
                </a:solidFill>
                <a:ea typeface="华文楷体" panose="02010600040101010101" pitchFamily="2" charset="-122"/>
              </a:rPr>
              <a:t>软件工程</a:t>
            </a:r>
            <a:br>
              <a:rPr altLang="zh-CN" b="1" dirty="0">
                <a:solidFill>
                  <a:schemeClr val="tx1"/>
                </a:solidFill>
                <a:ea typeface="华文楷体" panose="02010600040101010101" pitchFamily="2" charset="-122"/>
              </a:rPr>
            </a:br>
            <a:r>
              <a:rPr altLang="zh-CN" sz="4400" b="1" dirty="0">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806450">
              <a:buNone/>
            </a:pPr>
            <a:endParaRPr lang="en-US" altLang="zh-CN" sz="2800" dirty="0">
              <a:latin typeface="宋体" panose="02010600030101010101" pitchFamily="2" charset="-122"/>
              <a:ea typeface="宋体" panose="02010600030101010101" pitchFamily="2" charset="-122"/>
            </a:endParaRPr>
          </a:p>
          <a:p>
            <a:pPr marL="806450">
              <a:buNone/>
            </a:pPr>
            <a:r>
              <a:rPr lang="en-US" altLang="zh-CN" sz="2800" b="1" dirty="0">
                <a:solidFill>
                  <a:srgbClr val="C00000"/>
                </a:solidFill>
                <a:latin typeface="宋体" panose="02010600030101010101" pitchFamily="2" charset="-122"/>
                <a:ea typeface="宋体" panose="02010600030101010101" pitchFamily="2" charset="-122"/>
              </a:rPr>
              <a:t>5.1  </a:t>
            </a:r>
            <a:r>
              <a:rPr lang="zh-CN" altLang="en-US" sz="2800" b="1" dirty="0">
                <a:solidFill>
                  <a:srgbClr val="C00000"/>
                </a:solidFill>
                <a:latin typeface="宋体" panose="02010600030101010101" pitchFamily="2" charset="-122"/>
                <a:ea typeface="宋体" panose="02010600030101010101" pitchFamily="2" charset="-122"/>
              </a:rPr>
              <a:t>程序设计语言</a:t>
            </a:r>
            <a:endParaRPr lang="zh-CN" altLang="en-US" sz="2800" b="1" dirty="0">
              <a:solidFill>
                <a:srgbClr val="C00000"/>
              </a:solidFill>
              <a:latin typeface="宋体" panose="02010600030101010101" pitchFamily="2" charset="-122"/>
              <a:ea typeface="宋体" panose="02010600030101010101" pitchFamily="2" charset="-122"/>
            </a:endParaRPr>
          </a:p>
          <a:p>
            <a:pPr marL="806450">
              <a:buNone/>
            </a:pPr>
            <a:r>
              <a:rPr lang="en-US" sz="2800" dirty="0">
                <a:latin typeface="宋体" panose="02010600030101010101" pitchFamily="2" charset="-122"/>
                <a:ea typeface="宋体" panose="02010600030101010101" pitchFamily="2" charset="-122"/>
              </a:rPr>
              <a:t>5.2  </a:t>
            </a:r>
            <a:r>
              <a:rPr lang="zh-CN" altLang="en-US" sz="2800" dirty="0">
                <a:latin typeface="宋体" panose="02010600030101010101" pitchFamily="2" charset="-122"/>
                <a:ea typeface="宋体" panose="02010600030101010101" pitchFamily="2" charset="-122"/>
              </a:rPr>
              <a:t>程序设计风格</a:t>
            </a:r>
            <a:endParaRPr lang="zh-CN" altLang="en-US" sz="2800" dirty="0">
              <a:latin typeface="宋体" panose="02010600030101010101" pitchFamily="2" charset="-122"/>
              <a:ea typeface="宋体" panose="02010600030101010101" pitchFamily="2" charset="-122"/>
            </a:endParaRPr>
          </a:p>
          <a:p>
            <a:pPr marL="806450">
              <a:buNone/>
            </a:pPr>
            <a:r>
              <a:rPr lang="en-US" sz="2800" dirty="0">
                <a:latin typeface="宋体" panose="02010600030101010101" pitchFamily="2" charset="-122"/>
                <a:ea typeface="宋体" panose="02010600030101010101" pitchFamily="2" charset="-122"/>
              </a:rPr>
              <a:t>5.3  </a:t>
            </a:r>
            <a:r>
              <a:rPr lang="zh-CN" altLang="en-US" sz="2800" dirty="0">
                <a:latin typeface="宋体" panose="02010600030101010101" pitchFamily="2" charset="-122"/>
                <a:ea typeface="宋体" panose="02010600030101010101" pitchFamily="2" charset="-122"/>
              </a:rPr>
              <a:t>编码规范</a:t>
            </a:r>
            <a:endParaRPr lang="zh-CN" altLang="en-US" sz="2800" dirty="0">
              <a:latin typeface="宋体" panose="02010600030101010101" pitchFamily="2" charset="-122"/>
              <a:ea typeface="宋体" panose="02010600030101010101" pitchFamily="2" charset="-122"/>
            </a:endParaRPr>
          </a:p>
          <a:p>
            <a:pPr marL="806450">
              <a:buNone/>
            </a:pPr>
            <a:r>
              <a:rPr lang="en-US" sz="2800" dirty="0">
                <a:latin typeface="宋体" panose="02010600030101010101" pitchFamily="2" charset="-122"/>
                <a:ea typeface="宋体" panose="02010600030101010101" pitchFamily="2" charset="-122"/>
              </a:rPr>
              <a:t>5.4  </a:t>
            </a:r>
            <a:r>
              <a:rPr lang="zh-CN" altLang="en-US" sz="2800" dirty="0">
                <a:latin typeface="宋体" panose="02010600030101010101" pitchFamily="2" charset="-122"/>
                <a:ea typeface="宋体" panose="02010600030101010101" pitchFamily="2" charset="-122"/>
              </a:rPr>
              <a:t>程序效率与性能分析</a:t>
            </a:r>
            <a:endParaRPr lang="zh-CN" altLang="en-US" sz="2800"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5</a:t>
            </a:r>
            <a:r>
              <a:rPr lang="zh-CN" altLang="en-US" dirty="0">
                <a:solidFill>
                  <a:schemeClr val="bg1"/>
                </a:solidFill>
              </a:rPr>
              <a:t>章  软件实现</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428596" y="2143126"/>
            <a:ext cx="4259263" cy="3714766"/>
          </a:xfrm>
        </p:spPr>
        <p:txBody>
          <a:bodyPr/>
          <a:lstStyle/>
          <a:p>
            <a:pPr eaLnBrk="1" hangingPunct="1"/>
            <a:r>
              <a:rPr lang="zh-CN" altLang="en-US" sz="2800" b="1" dirty="0">
                <a:solidFill>
                  <a:srgbClr val="C00000"/>
                </a:solidFill>
                <a:ea typeface="宋体" panose="02010600030101010101" pitchFamily="2" charset="-122"/>
              </a:rPr>
              <a:t>实际的瀑布模型特点</a:t>
            </a:r>
            <a:endParaRPr lang="zh-CN" altLang="en-US" sz="2800" b="1" dirty="0">
              <a:solidFill>
                <a:srgbClr val="C00000"/>
              </a:solidFill>
              <a:ea typeface="宋体" panose="02010600030101010101" pitchFamily="2" charset="-122"/>
            </a:endParaRPr>
          </a:p>
          <a:p>
            <a:pPr marL="533400" indent="-177800" eaLnBrk="1" hangingPunct="1">
              <a:lnSpc>
                <a:spcPct val="150000"/>
              </a:lnSpc>
              <a:buClr>
                <a:schemeClr val="accent2"/>
              </a:buClr>
              <a:buSzPct val="75000"/>
              <a:buFont typeface="Arial" panose="020B0604020202020204" pitchFamily="34" charset="0"/>
              <a:buChar char="•"/>
            </a:pPr>
            <a:r>
              <a:rPr lang="zh-CN" altLang="en-US" sz="2400" b="1" dirty="0">
                <a:solidFill>
                  <a:srgbClr val="3366FF"/>
                </a:solidFill>
                <a:latin typeface="楷体_GB2312" pitchFamily="49" charset="-122"/>
                <a:ea typeface="楷体_GB2312" pitchFamily="49" charset="-122"/>
              </a:rPr>
              <a:t>带</a:t>
            </a:r>
            <a:r>
              <a:rPr lang="zh-CN" altLang="en-US" sz="2400" b="1" dirty="0">
                <a:solidFill>
                  <a:srgbClr val="3366FF"/>
                </a:solidFill>
                <a:ea typeface="楷体_GB2312" pitchFamily="49" charset="-122"/>
              </a:rPr>
              <a:t>“</a:t>
            </a:r>
            <a:r>
              <a:rPr lang="zh-CN" altLang="en-US" sz="2400" b="1" dirty="0">
                <a:solidFill>
                  <a:srgbClr val="3366FF"/>
                </a:solidFill>
                <a:latin typeface="楷体_GB2312" pitchFamily="49" charset="-122"/>
                <a:ea typeface="楷体_GB2312" pitchFamily="49" charset="-122"/>
              </a:rPr>
              <a:t>反馈环</a:t>
            </a:r>
            <a:r>
              <a:rPr lang="zh-CN" altLang="en-US" sz="2400" b="1" dirty="0">
                <a:solidFill>
                  <a:srgbClr val="3366FF"/>
                </a:solidFill>
                <a:ea typeface="楷体_GB2312" pitchFamily="49" charset="-122"/>
              </a:rPr>
              <a:t>”</a:t>
            </a:r>
            <a:endParaRPr lang="zh-CN" altLang="en-US" sz="2400" b="1" dirty="0">
              <a:solidFill>
                <a:srgbClr val="3366FF"/>
              </a:solidFill>
              <a:latin typeface="楷体_GB2312" pitchFamily="49" charset="-122"/>
              <a:ea typeface="楷体_GB2312" pitchFamily="49" charset="-122"/>
            </a:endParaRPr>
          </a:p>
          <a:p>
            <a:pPr marL="533400" indent="-177800" eaLnBrk="1" hangingPunct="1">
              <a:lnSpc>
                <a:spcPct val="150000"/>
              </a:lnSpc>
              <a:buClr>
                <a:schemeClr val="accent2"/>
              </a:buClr>
              <a:buSzPct val="75000"/>
              <a:buFont typeface="Arial" panose="020B0604020202020204" pitchFamily="34" charset="0"/>
              <a:buChar char="•"/>
            </a:pPr>
            <a:r>
              <a:rPr lang="zh-CN" altLang="en-US" sz="2400" b="1" dirty="0">
                <a:solidFill>
                  <a:srgbClr val="3366FF"/>
                </a:solidFill>
                <a:latin typeface="楷体_GB2312" pitchFamily="49" charset="-122"/>
                <a:ea typeface="楷体_GB2312" pitchFamily="49" charset="-122"/>
              </a:rPr>
              <a:t>实线箭头表示 </a:t>
            </a: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开发 </a:t>
            </a:r>
            <a:r>
              <a:rPr lang="zh-CN" altLang="en-US" sz="2400" b="1" dirty="0">
                <a:solidFill>
                  <a:srgbClr val="3366FF"/>
                </a:solidFill>
                <a:latin typeface="楷体_GB2312" pitchFamily="49" charset="-122"/>
                <a:ea typeface="楷体_GB2312" pitchFamily="49" charset="-122"/>
              </a:rPr>
              <a:t>过程</a:t>
            </a:r>
            <a:endParaRPr lang="en-US" altLang="zh-CN" sz="2400" b="1" dirty="0">
              <a:solidFill>
                <a:srgbClr val="3366FF"/>
              </a:solidFill>
              <a:latin typeface="楷体_GB2312" pitchFamily="49" charset="-122"/>
              <a:ea typeface="楷体_GB2312" pitchFamily="49" charset="-122"/>
            </a:endParaRPr>
          </a:p>
          <a:p>
            <a:pPr marL="533400" indent="-177800" eaLnBrk="1" hangingPunct="1">
              <a:lnSpc>
                <a:spcPct val="150000"/>
              </a:lnSpc>
              <a:buClr>
                <a:schemeClr val="accent2"/>
              </a:buClr>
              <a:buSzPct val="75000"/>
              <a:buFont typeface="Arial" panose="020B0604020202020204" pitchFamily="34" charset="0"/>
              <a:buChar char="•"/>
            </a:pPr>
            <a:r>
              <a:rPr lang="zh-CN" altLang="en-US" sz="2400" b="1" dirty="0">
                <a:solidFill>
                  <a:srgbClr val="3366FF"/>
                </a:solidFill>
                <a:latin typeface="楷体_GB2312" pitchFamily="49" charset="-122"/>
                <a:ea typeface="楷体_GB2312" pitchFamily="49" charset="-122"/>
              </a:rPr>
              <a:t>虚线箭头表示 </a:t>
            </a: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维护 </a:t>
            </a:r>
            <a:r>
              <a:rPr lang="zh-CN" altLang="en-US" sz="2400" b="1" dirty="0">
                <a:solidFill>
                  <a:srgbClr val="3366FF"/>
                </a:solidFill>
                <a:latin typeface="楷体_GB2312" pitchFamily="49" charset="-122"/>
                <a:ea typeface="楷体_GB2312" pitchFamily="49" charset="-122"/>
              </a:rPr>
              <a:t>过程</a:t>
            </a:r>
            <a:endParaRPr lang="zh-CN" altLang="en-US" sz="2400" b="1" dirty="0">
              <a:solidFill>
                <a:srgbClr val="3366FF"/>
              </a:solidFill>
              <a:latin typeface="楷体_GB2312" pitchFamily="49" charset="-122"/>
              <a:ea typeface="楷体_GB2312" pitchFamily="49" charset="-122"/>
            </a:endParaRPr>
          </a:p>
        </p:txBody>
      </p:sp>
      <p:sp>
        <p:nvSpPr>
          <p:cNvPr id="819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瀑布模型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867556" y="6453212"/>
            <a:ext cx="2133600" cy="476250"/>
          </a:xfrm>
        </p:spPr>
        <p:txBody>
          <a:bodyPr/>
          <a:lstStyle/>
          <a:p>
            <a:fld id="{FB5A99CD-7D88-4AD7-91A4-FEAFDF86C504}" type="slidenum">
              <a:rPr lang="en-US" altLang="zh-CN"/>
            </a:fld>
            <a:endParaRPr lang="en-US" altLang="zh-CN" dirty="0"/>
          </a:p>
        </p:txBody>
      </p:sp>
      <p:grpSp>
        <p:nvGrpSpPr>
          <p:cNvPr id="8" name="组合 7"/>
          <p:cNvGrpSpPr/>
          <p:nvPr/>
        </p:nvGrpSpPr>
        <p:grpSpPr>
          <a:xfrm>
            <a:off x="4857752" y="1448500"/>
            <a:ext cx="3929090" cy="5266648"/>
            <a:chOff x="4702626" y="1448500"/>
            <a:chExt cx="3929090" cy="5266648"/>
          </a:xfrm>
        </p:grpSpPr>
        <p:pic>
          <p:nvPicPr>
            <p:cNvPr id="8195" name="Picture 4"/>
            <p:cNvPicPr>
              <a:picLocks noChangeAspect="1" noChangeArrowheads="1"/>
            </p:cNvPicPr>
            <p:nvPr/>
          </p:nvPicPr>
          <p:blipFill>
            <a:blip r:embed="rId1">
              <a:duotone>
                <a:prstClr val="black"/>
                <a:schemeClr val="accent5">
                  <a:tint val="45000"/>
                  <a:satMod val="400000"/>
                </a:schemeClr>
              </a:duotone>
            </a:blip>
            <a:srcRect/>
            <a:stretch>
              <a:fillRect/>
            </a:stretch>
          </p:blipFill>
          <p:spPr bwMode="auto">
            <a:xfrm>
              <a:off x="4702626" y="1448500"/>
              <a:ext cx="3929090" cy="4945083"/>
            </a:xfrm>
            <a:prstGeom prst="rect">
              <a:avLst/>
            </a:prstGeom>
            <a:noFill/>
            <a:ln w="9525">
              <a:noFill/>
              <a:miter lim="800000"/>
              <a:headEnd/>
              <a:tailEnd/>
            </a:ln>
          </p:spPr>
        </p:pic>
        <p:sp>
          <p:nvSpPr>
            <p:cNvPr id="7" name="TextBox 6"/>
            <p:cNvSpPr txBox="1"/>
            <p:nvPr/>
          </p:nvSpPr>
          <p:spPr>
            <a:xfrm>
              <a:off x="5866903" y="6407371"/>
              <a:ext cx="1800493"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实际的瀑布模型图</a:t>
              </a:r>
              <a:endParaRPr lang="zh-CN" altLang="en-US" dirty="0"/>
            </a:p>
          </p:txBody>
        </p:sp>
      </p:grpSp>
    </p:spTree>
  </p:cSld>
  <p:clrMapOvr>
    <a:masterClrMapping/>
  </p:clrMapOvr>
  <p:transition>
    <p:fade/>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p:txBody>
          <a:bodyPr/>
          <a:lstStyle/>
          <a:p>
            <a:pPr eaLnBrk="1" hangingPunct="1">
              <a:buClr>
                <a:schemeClr val="accent2"/>
              </a:buClr>
              <a:buSzPct val="75000"/>
              <a:buFont typeface="Wingdings" panose="05000000000000000000" pitchFamily="2" charset="2"/>
              <a:buChar char="Ø"/>
            </a:pPr>
            <a:endParaRPr lang="en-US" altLang="zh-CN" sz="2800" dirty="0">
              <a:latin typeface="楷体_GB2312" pitchFamily="49" charset="-122"/>
              <a:ea typeface="楷体_GB2312" pitchFamily="49" charset="-122"/>
            </a:endParaRPr>
          </a:p>
          <a:p>
            <a:pPr>
              <a:spcBef>
                <a:spcPts val="600"/>
              </a:spcBef>
              <a:spcAft>
                <a:spcPts val="1200"/>
              </a:spcAft>
              <a:buClr>
                <a:schemeClr val="accent2"/>
              </a:buClr>
              <a:buSzPct val="75000"/>
              <a:buNone/>
            </a:pPr>
            <a:r>
              <a:rPr lang="zh-CN" altLang="en-US" sz="2800" dirty="0">
                <a:latin typeface="楷体_GB2312" pitchFamily="49" charset="-122"/>
                <a:ea typeface="楷体_GB2312" pitchFamily="49" charset="-122"/>
              </a:rPr>
              <a:t>  从下面两方面</a:t>
            </a:r>
            <a:r>
              <a:rPr lang="zh-CN" altLang="en-US" sz="2800" dirty="0">
                <a:solidFill>
                  <a:srgbClr val="3366FF"/>
                </a:solidFill>
                <a:latin typeface="楷体_GB2312" pitchFamily="49" charset="-122"/>
                <a:ea typeface="楷体_GB2312" pitchFamily="49" charset="-122"/>
              </a:rPr>
              <a:t>对程序设计语言的性能进行讨论</a:t>
            </a:r>
            <a:r>
              <a:rPr lang="zh-CN" altLang="en-US" sz="2800" dirty="0">
                <a:latin typeface="楷体_GB2312" pitchFamily="49" charset="-122"/>
                <a:ea typeface="楷体_GB2312" pitchFamily="49" charset="-122"/>
              </a:rPr>
              <a:t>：</a:t>
            </a:r>
            <a:endParaRPr lang="en-US" altLang="zh-CN" sz="2800" dirty="0">
              <a:latin typeface="楷体_GB2312" pitchFamily="49" charset="-122"/>
              <a:ea typeface="楷体_GB2312" pitchFamily="49"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软件心理学的观点</a:t>
            </a:r>
            <a:endParaRPr lang="en-US" altLang="zh-CN" sz="2400" dirty="0">
              <a:latin typeface="楷体_GB2312" pitchFamily="49" charset="-122"/>
              <a:ea typeface="楷体_GB2312" pitchFamily="49" charset="-122"/>
            </a:endParaRPr>
          </a:p>
          <a:p>
            <a:pPr lvl="1">
              <a:spcBef>
                <a:spcPts val="1200"/>
              </a:spcBef>
              <a:spcAft>
                <a:spcPts val="600"/>
              </a:spcAft>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软件工程的观点</a:t>
            </a:r>
            <a:endParaRPr lang="zh-CN" altLang="en-US" sz="2400" dirty="0">
              <a:latin typeface="楷体_GB2312" pitchFamily="49" charset="-122"/>
              <a:ea typeface="楷体_GB2312" pitchFamily="49" charset="-122"/>
            </a:endParaRPr>
          </a:p>
          <a:p>
            <a:pPr eaLnBrk="1" hangingPunct="1"/>
            <a:endParaRPr lang="zh-CN" altLang="en-US" sz="2800" dirty="0">
              <a:latin typeface="楷体_GB2312" pitchFamily="49" charset="-122"/>
              <a:ea typeface="楷体_GB2312" pitchFamily="49" charset="-122"/>
            </a:endParaRPr>
          </a:p>
          <a:p>
            <a:pPr eaLnBrk="1" hangingPunct="1"/>
            <a:endParaRPr lang="en-US" altLang="zh-CN" dirty="0">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5.1 </a:t>
            </a:r>
            <a:r>
              <a:rPr lang="zh-CN" altLang="en-US" dirty="0"/>
              <a:t>程序设计语言</a:t>
            </a:r>
            <a:br>
              <a:rPr lang="en-US" altLang="zh-CN" dirty="0"/>
            </a:br>
            <a:r>
              <a:rPr lang="en-US" altLang="zh-CN" sz="3600" dirty="0">
                <a:solidFill>
                  <a:srgbClr val="FFFF00"/>
                </a:solidFill>
              </a:rPr>
              <a:t>5.1.1 </a:t>
            </a:r>
            <a:r>
              <a:rPr lang="zh-CN" altLang="en-US" sz="3600" dirty="0">
                <a:solidFill>
                  <a:srgbClr val="FFFF00"/>
                </a:solidFill>
              </a:rPr>
              <a:t>程序设计语言的</a:t>
            </a:r>
            <a:r>
              <a:rPr lang="zh-CN" altLang="en-US" sz="3600" dirty="0">
                <a:solidFill>
                  <a:schemeClr val="accent2">
                    <a:lumMod val="20000"/>
                    <a:lumOff val="80000"/>
                  </a:schemeClr>
                </a:solidFill>
              </a:rPr>
              <a:t>性能</a:t>
            </a:r>
            <a:endParaRPr lang="zh-CN" altLang="en-US" sz="3600" dirty="0">
              <a:solidFill>
                <a:schemeClr val="accent2">
                  <a:lumMod val="20000"/>
                  <a:lumOff val="80000"/>
                </a:schemeClr>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p:txBody>
          <a:bodyPr/>
          <a:lstStyle/>
          <a:p>
            <a:pPr marL="609600" indent="-609600"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软件心理学的观点 </a:t>
            </a:r>
            <a:endParaRPr lang="zh-CN" altLang="en-US" sz="2800" b="1" dirty="0">
              <a:solidFill>
                <a:srgbClr val="C00000"/>
              </a:solidFill>
              <a:ea typeface="宋体" panose="02010600030101010101" pitchFamily="2" charset="-122"/>
            </a:endParaRPr>
          </a:p>
          <a:p>
            <a:pPr marL="1009650" lvl="1" indent="-609600">
              <a:lnSpc>
                <a:spcPts val="3500"/>
              </a:lnSpc>
              <a:spcBef>
                <a:spcPts val="1200"/>
              </a:spcBef>
              <a:spcAft>
                <a:spcPts val="0"/>
              </a:spcAft>
              <a:buFontTx/>
              <a:buNone/>
            </a:pPr>
            <a:r>
              <a:rPr lang="en-US" altLang="zh-CN" sz="2400" dirty="0">
                <a:latin typeface="楷体_GB2312" pitchFamily="49" charset="-122"/>
                <a:ea typeface="楷体_GB2312" pitchFamily="49" charset="-122"/>
              </a:rPr>
              <a:t>(1) </a:t>
            </a:r>
            <a:r>
              <a:rPr lang="zh-CN" altLang="en-US" sz="2400" dirty="0">
                <a:solidFill>
                  <a:srgbClr val="CC0000"/>
                </a:solidFill>
                <a:latin typeface="楷体_GB2312" pitchFamily="49" charset="-122"/>
                <a:ea typeface="楷体_GB2312" pitchFamily="49" charset="-122"/>
              </a:rPr>
              <a:t>一致性</a:t>
            </a:r>
            <a:r>
              <a:rPr lang="zh-CN" altLang="en-US" sz="2400" dirty="0">
                <a:latin typeface="楷体_GB2312" pitchFamily="49" charset="-122"/>
                <a:ea typeface="楷体_GB2312" pitchFamily="49" charset="-122"/>
              </a:rPr>
              <a:t>。表示一种语言所使用符号的兼容程度、允许随意规定限制，以及允许对语法或语义破例的程度。</a:t>
            </a:r>
            <a:endParaRPr lang="zh-CN" altLang="en-US" sz="2400" dirty="0">
              <a:latin typeface="楷体_GB2312" pitchFamily="49" charset="-122"/>
              <a:ea typeface="楷体_GB2312" pitchFamily="49" charset="-122"/>
            </a:endParaRPr>
          </a:p>
          <a:p>
            <a:pPr marL="1009650" lvl="1" indent="-609600">
              <a:lnSpc>
                <a:spcPts val="3500"/>
              </a:lnSpc>
              <a:spcBef>
                <a:spcPts val="1200"/>
              </a:spcBef>
              <a:spcAft>
                <a:spcPts val="0"/>
              </a:spcAft>
              <a:buFontTx/>
              <a:buNone/>
            </a:pPr>
            <a:r>
              <a:rPr lang="en-US" altLang="zh-CN" sz="2400" dirty="0">
                <a:latin typeface="楷体_GB2312" pitchFamily="49" charset="-122"/>
                <a:ea typeface="楷体_GB2312" pitchFamily="49" charset="-122"/>
              </a:rPr>
              <a:t>(2) </a:t>
            </a:r>
            <a:r>
              <a:rPr lang="zh-CN" altLang="en-US" sz="2400" dirty="0">
                <a:solidFill>
                  <a:srgbClr val="CC0000"/>
                </a:solidFill>
                <a:latin typeface="楷体_GB2312" pitchFamily="49" charset="-122"/>
                <a:ea typeface="楷体_GB2312" pitchFamily="49" charset="-122"/>
              </a:rPr>
              <a:t>二义性</a:t>
            </a:r>
            <a:r>
              <a:rPr lang="zh-CN" altLang="en-US" sz="2400" dirty="0">
                <a:latin typeface="楷体_GB2312" pitchFamily="49" charset="-122"/>
                <a:ea typeface="楷体_GB2312" pitchFamily="49" charset="-122"/>
              </a:rPr>
              <a:t>。虽然语言的编译程序总是以一种机械的规则来解释语句，但读者则可能用不同的方式来理解语句。</a:t>
            </a:r>
            <a:endParaRPr lang="zh-CN" altLang="en-US" sz="2400" dirty="0">
              <a:latin typeface="楷体_GB2312" pitchFamily="49" charset="-122"/>
              <a:ea typeface="楷体_GB2312" pitchFamily="49" charset="-122"/>
            </a:endParaRPr>
          </a:p>
          <a:p>
            <a:pPr marL="1009650" lvl="1" indent="-609600">
              <a:lnSpc>
                <a:spcPts val="3500"/>
              </a:lnSpc>
              <a:spcBef>
                <a:spcPts val="1200"/>
              </a:spcBef>
              <a:spcAft>
                <a:spcPts val="0"/>
              </a:spcAft>
              <a:buFontTx/>
              <a:buNone/>
            </a:pPr>
            <a:r>
              <a:rPr lang="en-US" altLang="zh-CN" sz="2400" dirty="0">
                <a:latin typeface="楷体_GB2312" pitchFamily="49" charset="-122"/>
                <a:ea typeface="楷体_GB2312" pitchFamily="49" charset="-122"/>
              </a:rPr>
              <a:t>(3) </a:t>
            </a:r>
            <a:r>
              <a:rPr lang="zh-CN" altLang="en-US" sz="2400" dirty="0">
                <a:solidFill>
                  <a:srgbClr val="CC0000"/>
                </a:solidFill>
                <a:latin typeface="楷体_GB2312" pitchFamily="49" charset="-122"/>
                <a:ea typeface="楷体_GB2312" pitchFamily="49" charset="-122"/>
              </a:rPr>
              <a:t>简洁性</a:t>
            </a:r>
            <a:r>
              <a:rPr lang="zh-CN" altLang="en-US" sz="2400" dirty="0">
                <a:latin typeface="楷体_GB2312" pitchFamily="49" charset="-122"/>
                <a:ea typeface="楷体_GB2312" pitchFamily="49" charset="-122"/>
              </a:rPr>
              <a:t>。程序设计语言的简洁性用来表示为了用该语言编写程序，必须记忆的关于代码的信息量。</a:t>
            </a:r>
            <a:endParaRPr lang="zh-CN" altLang="en-US" dirty="0">
              <a:ea typeface="宋体" panose="02010600030101010101" pitchFamily="2" charset="-122"/>
            </a:endParaRPr>
          </a:p>
        </p:txBody>
      </p:sp>
      <p:sp>
        <p:nvSpPr>
          <p:cNvPr id="7"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5.1 </a:t>
            </a:r>
            <a:r>
              <a:rPr lang="zh-CN" altLang="en-US" dirty="0"/>
              <a:t>程序设计语言</a:t>
            </a:r>
            <a:br>
              <a:rPr lang="en-US" altLang="zh-CN" dirty="0"/>
            </a:br>
            <a:r>
              <a:rPr lang="en-US" altLang="zh-CN" sz="3600" dirty="0">
                <a:solidFill>
                  <a:srgbClr val="FFFF00"/>
                </a:solidFill>
              </a:rPr>
              <a:t>5.1.1 </a:t>
            </a:r>
            <a:r>
              <a:rPr lang="zh-CN" altLang="en-US" sz="3600" dirty="0">
                <a:solidFill>
                  <a:srgbClr val="FFFF00"/>
                </a:solidFill>
              </a:rPr>
              <a:t>程序设计语言的</a:t>
            </a:r>
            <a:r>
              <a:rPr lang="zh-CN" altLang="en-US" sz="3600" dirty="0">
                <a:solidFill>
                  <a:schemeClr val="accent2">
                    <a:lumMod val="20000"/>
                    <a:lumOff val="80000"/>
                  </a:schemeClr>
                </a:solidFill>
              </a:rPr>
              <a:t>性能</a:t>
            </a:r>
            <a:endParaRPr lang="zh-CN" altLang="en-US" sz="3600" dirty="0">
              <a:solidFill>
                <a:schemeClr val="accent2">
                  <a:lumMod val="20000"/>
                  <a:lumOff val="80000"/>
                </a:schemeClr>
              </a:solidFill>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p:txBody>
          <a:bodyPr/>
          <a:lstStyle/>
          <a:p>
            <a:pPr marL="609600" indent="-609600">
              <a:buFont typeface="Wingdings" panose="05000000000000000000" pitchFamily="2" charset="2"/>
              <a:buChar char="l"/>
            </a:pPr>
            <a:r>
              <a:rPr lang="zh-CN" altLang="en-US" sz="2800" b="1" dirty="0">
                <a:solidFill>
                  <a:srgbClr val="C00000"/>
                </a:solidFill>
                <a:ea typeface="宋体" panose="02010600030101010101" pitchFamily="2" charset="-122"/>
              </a:rPr>
              <a:t>软件心理学的观点 </a:t>
            </a:r>
            <a:endParaRPr lang="zh-CN" altLang="en-US" sz="2800" b="1" dirty="0">
              <a:solidFill>
                <a:srgbClr val="C00000"/>
              </a:solidFill>
              <a:ea typeface="宋体" panose="02010600030101010101" pitchFamily="2" charset="-122"/>
            </a:endParaRPr>
          </a:p>
          <a:p>
            <a:pPr lvl="1">
              <a:lnSpc>
                <a:spcPts val="3500"/>
              </a:lnSpc>
              <a:spcBef>
                <a:spcPts val="1200"/>
              </a:spcBef>
              <a:buFontTx/>
              <a:buNone/>
            </a:pPr>
            <a:r>
              <a:rPr lang="en-US" altLang="zh-CN" sz="2400" dirty="0">
                <a:latin typeface="楷体_GB2312" pitchFamily="49" charset="-122"/>
                <a:ea typeface="楷体_GB2312" pitchFamily="49" charset="-122"/>
              </a:rPr>
              <a:t>(4) </a:t>
            </a:r>
            <a:r>
              <a:rPr lang="zh-CN" altLang="en-US" sz="2400" dirty="0">
                <a:solidFill>
                  <a:srgbClr val="CC0000"/>
                </a:solidFill>
                <a:latin typeface="楷体_GB2312" pitchFamily="49" charset="-122"/>
                <a:ea typeface="楷体_GB2312" pitchFamily="49" charset="-122"/>
              </a:rPr>
              <a:t>局部性</a:t>
            </a:r>
            <a:r>
              <a:rPr lang="zh-CN" altLang="en-US" sz="2400" dirty="0">
                <a:latin typeface="楷体_GB2312" pitchFamily="49" charset="-122"/>
                <a:ea typeface="楷体_GB2312" pitchFamily="49" charset="-122"/>
              </a:rPr>
              <a:t>。是指程序设计语言的综合特性。在编码的过程中，由语句组合成模块，由模块组装为程序系统结构，并在组装过程中实现模块的高内聚和低耦合，可使程序的局部性加强。</a:t>
            </a:r>
            <a:endParaRPr lang="zh-CN" altLang="en-US" sz="2400" dirty="0">
              <a:latin typeface="楷体_GB2312" pitchFamily="49" charset="-122"/>
              <a:ea typeface="楷体_GB2312" pitchFamily="49" charset="-122"/>
            </a:endParaRPr>
          </a:p>
          <a:p>
            <a:pPr lvl="1">
              <a:lnSpc>
                <a:spcPts val="3500"/>
              </a:lnSpc>
              <a:spcBef>
                <a:spcPts val="1200"/>
              </a:spcBef>
              <a:buFontTx/>
              <a:buNone/>
            </a:pPr>
            <a:r>
              <a:rPr lang="en-US" altLang="zh-CN" sz="2400" dirty="0">
                <a:latin typeface="楷体_GB2312" pitchFamily="49" charset="-122"/>
                <a:ea typeface="楷体_GB2312" pitchFamily="49" charset="-122"/>
              </a:rPr>
              <a:t>(5) </a:t>
            </a:r>
            <a:r>
              <a:rPr lang="zh-CN" altLang="en-US" sz="2400" dirty="0">
                <a:solidFill>
                  <a:srgbClr val="CC0000"/>
                </a:solidFill>
                <a:latin typeface="楷体_GB2312" pitchFamily="49" charset="-122"/>
                <a:ea typeface="楷体_GB2312" pitchFamily="49" charset="-122"/>
              </a:rPr>
              <a:t>传统性</a:t>
            </a:r>
            <a:r>
              <a:rPr lang="zh-CN" altLang="en-US" sz="2400" dirty="0">
                <a:latin typeface="楷体_GB2312" pitchFamily="49" charset="-122"/>
                <a:ea typeface="楷体_GB2312" pitchFamily="49" charset="-122"/>
              </a:rPr>
              <a:t>。人们学习一种新的程序设计语言的能力受到传统的影响。 </a:t>
            </a:r>
            <a:endParaRPr lang="zh-CN" altLang="en-US" sz="2400" dirty="0">
              <a:latin typeface="楷体_GB2312" pitchFamily="49" charset="-122"/>
              <a:ea typeface="楷体_GB2312" pitchFamily="49" charset="-122"/>
            </a:endParaRPr>
          </a:p>
          <a:p>
            <a:pPr eaLnBrk="1" hangingPunct="1">
              <a:buFontTx/>
              <a:buNone/>
            </a:pPr>
            <a:endParaRPr lang="zh-CN" altLang="en-US" sz="2800" dirty="0">
              <a:latin typeface="楷体_GB2312" pitchFamily="49" charset="-122"/>
              <a:ea typeface="楷体_GB2312" pitchFamily="49" charset="-122"/>
            </a:endParaRPr>
          </a:p>
          <a:p>
            <a:pPr eaLnBrk="1" hangingPunct="1">
              <a:buFontTx/>
              <a:buNone/>
            </a:pPr>
            <a:endParaRPr lang="en-US" altLang="zh-CN" sz="2800" dirty="0">
              <a:latin typeface="楷体_GB2312" pitchFamily="49" charset="-122"/>
              <a:ea typeface="楷体_GB2312" pitchFamily="49" charset="-122"/>
            </a:endParaRPr>
          </a:p>
        </p:txBody>
      </p:sp>
      <p:sp>
        <p:nvSpPr>
          <p:cNvPr id="7"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5.1 </a:t>
            </a:r>
            <a:r>
              <a:rPr lang="zh-CN" altLang="en-US" dirty="0"/>
              <a:t>程序设计语言</a:t>
            </a:r>
            <a:br>
              <a:rPr lang="en-US" altLang="zh-CN" dirty="0"/>
            </a:br>
            <a:r>
              <a:rPr lang="en-US" altLang="zh-CN" sz="3600" dirty="0">
                <a:solidFill>
                  <a:srgbClr val="FFFF00"/>
                </a:solidFill>
              </a:rPr>
              <a:t>5.1.1 </a:t>
            </a:r>
            <a:r>
              <a:rPr lang="zh-CN" altLang="en-US" sz="3600" dirty="0">
                <a:solidFill>
                  <a:srgbClr val="FFFF00"/>
                </a:solidFill>
              </a:rPr>
              <a:t>程序设计语言的</a:t>
            </a:r>
            <a:r>
              <a:rPr lang="zh-CN" altLang="en-US" sz="3600" dirty="0">
                <a:solidFill>
                  <a:schemeClr val="accent2">
                    <a:lumMod val="20000"/>
                    <a:lumOff val="80000"/>
                  </a:schemeClr>
                </a:solidFill>
              </a:rPr>
              <a:t>性能</a:t>
            </a:r>
            <a:endParaRPr lang="zh-CN" altLang="en-US" sz="3600" dirty="0">
              <a:solidFill>
                <a:schemeClr val="accent2">
                  <a:lumMod val="20000"/>
                  <a:lumOff val="80000"/>
                </a:schemeClr>
              </a:solidFill>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lstStyle/>
          <a:p>
            <a:pPr marL="609600" indent="-609600">
              <a:buFont typeface="Wingdings" panose="05000000000000000000" pitchFamily="2" charset="2"/>
              <a:buChar char="l"/>
            </a:pPr>
            <a:r>
              <a:rPr lang="zh-CN" altLang="en-US" sz="2800" b="1" dirty="0">
                <a:solidFill>
                  <a:srgbClr val="C00000"/>
                </a:solidFill>
                <a:ea typeface="宋体" panose="02010600030101010101" pitchFamily="2" charset="-122"/>
              </a:rPr>
              <a:t>软件工程的观点 </a:t>
            </a:r>
            <a:endParaRPr lang="zh-CN" altLang="en-US" sz="2800" b="1" dirty="0">
              <a:solidFill>
                <a:srgbClr val="C00000"/>
              </a:solidFill>
              <a:ea typeface="宋体" panose="02010600030101010101" pitchFamily="2" charset="-122"/>
            </a:endParaRPr>
          </a:p>
          <a:p>
            <a:pPr marL="1009650" lvl="1" indent="-609600">
              <a:spcBef>
                <a:spcPts val="1200"/>
              </a:spcBef>
              <a:buFontTx/>
              <a:buAutoNum type="arabicParenBoth"/>
            </a:pPr>
            <a:r>
              <a:rPr lang="zh-CN" altLang="en-US" sz="2400" dirty="0">
                <a:latin typeface="楷体_GB2312" pitchFamily="49" charset="-122"/>
                <a:ea typeface="楷体_GB2312" pitchFamily="49" charset="-122"/>
              </a:rPr>
              <a:t>详细设计应能直接地容易地翻译成代码程序。</a:t>
            </a:r>
            <a:endParaRPr lang="zh-CN" altLang="en-US" sz="2400" dirty="0">
              <a:latin typeface="楷体_GB2312" pitchFamily="49" charset="-122"/>
              <a:ea typeface="楷体_GB2312" pitchFamily="49" charset="-122"/>
            </a:endParaRPr>
          </a:p>
          <a:p>
            <a:pPr marL="1009650" lvl="1" indent="-609600">
              <a:buFontTx/>
              <a:buAutoNum type="arabicParenBoth"/>
            </a:pPr>
            <a:r>
              <a:rPr lang="zh-CN" altLang="en-US" sz="2400" dirty="0">
                <a:latin typeface="楷体_GB2312" pitchFamily="49" charset="-122"/>
                <a:ea typeface="楷体_GB2312" pitchFamily="49" charset="-122"/>
              </a:rPr>
              <a:t>源程序应具有可移植性。 </a:t>
            </a:r>
            <a:endParaRPr lang="zh-CN" altLang="en-US" sz="2400" dirty="0">
              <a:latin typeface="楷体_GB2312" pitchFamily="49" charset="-122"/>
              <a:ea typeface="楷体_GB2312" pitchFamily="49" charset="-122"/>
            </a:endParaRPr>
          </a:p>
          <a:p>
            <a:pPr marL="1009650" lvl="1" indent="-609600">
              <a:buFontTx/>
              <a:buAutoNum type="arabicParenBoth"/>
            </a:pPr>
            <a:r>
              <a:rPr lang="zh-CN" altLang="en-US" sz="2400" dirty="0">
                <a:latin typeface="楷体_GB2312" pitchFamily="49" charset="-122"/>
                <a:ea typeface="楷体_GB2312" pitchFamily="49" charset="-122"/>
              </a:rPr>
              <a:t>编译程序应具有较高的效率。 </a:t>
            </a:r>
            <a:endParaRPr lang="zh-CN" altLang="en-US" sz="2400" dirty="0">
              <a:latin typeface="楷体_GB2312" pitchFamily="49" charset="-122"/>
              <a:ea typeface="楷体_GB2312" pitchFamily="49" charset="-122"/>
            </a:endParaRPr>
          </a:p>
          <a:p>
            <a:pPr marL="1009650" lvl="1" indent="-609600">
              <a:buFontTx/>
              <a:buAutoNum type="arabicParenBoth"/>
            </a:pPr>
            <a:r>
              <a:rPr lang="zh-CN" altLang="en-US" sz="2400" dirty="0">
                <a:latin typeface="楷体_GB2312" pitchFamily="49" charset="-122"/>
                <a:ea typeface="楷体_GB2312" pitchFamily="49" charset="-122"/>
              </a:rPr>
              <a:t>尽可能应用代码生成的自动工具。 </a:t>
            </a:r>
            <a:endParaRPr lang="zh-CN" altLang="en-US" sz="2400" dirty="0">
              <a:latin typeface="楷体_GB2312" pitchFamily="49" charset="-122"/>
              <a:ea typeface="楷体_GB2312" pitchFamily="49" charset="-122"/>
            </a:endParaRPr>
          </a:p>
          <a:p>
            <a:pPr marL="1009650" lvl="1" indent="-609600">
              <a:buFontTx/>
              <a:buAutoNum type="arabicParenBoth"/>
            </a:pPr>
            <a:r>
              <a:rPr lang="zh-CN" altLang="en-US" sz="2400" dirty="0">
                <a:latin typeface="楷体_GB2312" pitchFamily="49" charset="-122"/>
                <a:ea typeface="楷体_GB2312" pitchFamily="49" charset="-122"/>
              </a:rPr>
              <a:t>可维护性。  </a:t>
            </a:r>
            <a:endParaRPr lang="zh-CN" altLang="en-US" sz="2400" dirty="0">
              <a:latin typeface="楷体_GB2312" pitchFamily="49" charset="-122"/>
              <a:ea typeface="楷体_GB2312" pitchFamily="49" charset="-122"/>
            </a:endParaRPr>
          </a:p>
        </p:txBody>
      </p:sp>
      <p:sp>
        <p:nvSpPr>
          <p:cNvPr id="7"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5.1 </a:t>
            </a:r>
            <a:r>
              <a:rPr lang="zh-CN" altLang="en-US" dirty="0"/>
              <a:t>程序设计语言</a:t>
            </a:r>
            <a:br>
              <a:rPr lang="en-US" altLang="zh-CN" dirty="0"/>
            </a:br>
            <a:r>
              <a:rPr lang="en-US" altLang="zh-CN" sz="3600" dirty="0">
                <a:solidFill>
                  <a:srgbClr val="FFFF00"/>
                </a:solidFill>
              </a:rPr>
              <a:t>5.1.1 </a:t>
            </a:r>
            <a:r>
              <a:rPr lang="zh-CN" altLang="en-US" sz="3600" dirty="0">
                <a:solidFill>
                  <a:srgbClr val="FFFF00"/>
                </a:solidFill>
              </a:rPr>
              <a:t>程序设计语言的</a:t>
            </a:r>
            <a:r>
              <a:rPr lang="zh-CN" altLang="en-US" sz="3600" dirty="0">
                <a:solidFill>
                  <a:schemeClr val="accent2">
                    <a:lumMod val="20000"/>
                    <a:lumOff val="80000"/>
                  </a:schemeClr>
                </a:solidFill>
              </a:rPr>
              <a:t>性能</a:t>
            </a:r>
            <a:endParaRPr lang="zh-CN" altLang="en-US" sz="3600" dirty="0">
              <a:solidFill>
                <a:schemeClr val="accent2">
                  <a:lumMod val="20000"/>
                  <a:lumOff val="80000"/>
                </a:schemeClr>
              </a:solidFill>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p:txBody>
          <a:bodyPr/>
          <a:lstStyle/>
          <a:p>
            <a:pPr marL="0" indent="713105" eaLnBrk="1" hangingPunct="1">
              <a:lnSpc>
                <a:spcPts val="3500"/>
              </a:lnSpc>
              <a:buClr>
                <a:schemeClr val="accent2"/>
              </a:buClr>
              <a:buSzPct val="75000"/>
              <a:buNone/>
            </a:pPr>
            <a:r>
              <a:rPr lang="zh-CN" altLang="en-US" sz="2800" dirty="0">
                <a:latin typeface="宋体" panose="02010600030101010101" pitchFamily="2" charset="-122"/>
                <a:ea typeface="宋体" panose="02010600030101010101" pitchFamily="2" charset="-122"/>
              </a:rPr>
              <a:t>从软件工程的角度，根据程序设计语言发展的历程</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或</a:t>
            </a:r>
            <a:r>
              <a:rPr lang="zh-CN" altLang="en-US" sz="2800" dirty="0">
                <a:solidFill>
                  <a:srgbClr val="C00000"/>
                </a:solidFill>
                <a:latin typeface="宋体" panose="02010600030101010101" pitchFamily="2" charset="-122"/>
                <a:ea typeface="宋体" panose="02010600030101010101" pitchFamily="2" charset="-122"/>
              </a:rPr>
              <a:t>按照抽象层次来分类</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，可以将程序设计语言</a:t>
            </a:r>
            <a:r>
              <a:rPr lang="zh-CN" altLang="en-US" sz="2800" b="1" dirty="0">
                <a:solidFill>
                  <a:srgbClr val="C00000"/>
                </a:solidFill>
                <a:latin typeface="宋体" panose="02010600030101010101" pitchFamily="2" charset="-122"/>
                <a:ea typeface="宋体" panose="02010600030101010101" pitchFamily="2" charset="-122"/>
              </a:rPr>
              <a:t>大致分为</a:t>
            </a:r>
            <a:r>
              <a:rPr lang="en-US" altLang="zh-CN" sz="2800" b="1" dirty="0">
                <a:solidFill>
                  <a:srgbClr val="C00000"/>
                </a:solidFill>
                <a:latin typeface="宋体" panose="02010600030101010101" pitchFamily="2" charset="-122"/>
                <a:ea typeface="宋体" panose="02010600030101010101" pitchFamily="2" charset="-122"/>
              </a:rPr>
              <a:t>4</a:t>
            </a:r>
            <a:r>
              <a:rPr lang="zh-CN" altLang="en-US" sz="2800" b="1" dirty="0">
                <a:solidFill>
                  <a:srgbClr val="C00000"/>
                </a:solidFill>
                <a:latin typeface="宋体" panose="02010600030101010101" pitchFamily="2" charset="-122"/>
                <a:ea typeface="宋体" panose="02010600030101010101" pitchFamily="2" charset="-122"/>
              </a:rPr>
              <a:t>类</a:t>
            </a:r>
            <a:r>
              <a:rPr lang="zh-CN" altLang="en-US"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a:p>
            <a:pPr marL="503555" lvl="1" indent="-452755">
              <a:lnSpc>
                <a:spcPts val="3500"/>
              </a:lnSpc>
              <a:buClr>
                <a:schemeClr val="accent2"/>
              </a:buClr>
              <a:buSzPct val="75000"/>
              <a:buNone/>
            </a:pPr>
            <a:r>
              <a:rPr lang="en-US" altLang="zh-CN" sz="2400" b="1" dirty="0">
                <a:solidFill>
                  <a:srgbClr val="C00000"/>
                </a:solidFill>
                <a:latin typeface="宋体" panose="02010600030101010101" pitchFamily="2" charset="-122"/>
                <a:ea typeface="宋体" panose="02010600030101010101" pitchFamily="2" charset="-122"/>
              </a:rPr>
              <a:t>(1) </a:t>
            </a:r>
            <a:r>
              <a:rPr lang="zh-CN" altLang="en-US" sz="2400" b="1" dirty="0">
                <a:solidFill>
                  <a:srgbClr val="C00000"/>
                </a:solidFill>
                <a:latin typeface="宋体" panose="02010600030101010101" pitchFamily="2" charset="-122"/>
                <a:ea typeface="宋体" panose="02010600030101010101" pitchFamily="2" charset="-122"/>
              </a:rPr>
              <a:t>从属于机器的语言</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第一代语言</a:t>
            </a:r>
            <a:endParaRPr lang="zh-CN" altLang="en-US" sz="2400" dirty="0">
              <a:latin typeface="宋体" panose="02010600030101010101" pitchFamily="2" charset="-122"/>
              <a:ea typeface="宋体" panose="02010600030101010101" pitchFamily="2" charset="-122"/>
            </a:endParaRPr>
          </a:p>
          <a:p>
            <a:pPr marL="503555" lvl="1" indent="-452755">
              <a:lnSpc>
                <a:spcPts val="3500"/>
              </a:lnSpc>
              <a:buClr>
                <a:schemeClr val="accent2"/>
              </a:buClr>
              <a:buSzPct val="75000"/>
              <a:buNone/>
            </a:pPr>
            <a:r>
              <a:rPr lang="en-US" altLang="zh-CN" sz="2400" b="1" dirty="0">
                <a:solidFill>
                  <a:srgbClr val="C00000"/>
                </a:solidFill>
                <a:latin typeface="宋体" panose="02010600030101010101" pitchFamily="2" charset="-122"/>
                <a:ea typeface="宋体" panose="02010600030101010101" pitchFamily="2" charset="-122"/>
              </a:rPr>
              <a:t>(2) </a:t>
            </a:r>
            <a:r>
              <a:rPr lang="zh-CN" altLang="en-US" sz="2400" b="1" dirty="0">
                <a:solidFill>
                  <a:srgbClr val="C00000"/>
                </a:solidFill>
                <a:latin typeface="宋体" panose="02010600030101010101" pitchFamily="2" charset="-122"/>
                <a:ea typeface="宋体" panose="02010600030101010101" pitchFamily="2" charset="-122"/>
              </a:rPr>
              <a:t>汇编语言</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第二代语言</a:t>
            </a:r>
            <a:endParaRPr lang="zh-CN" altLang="en-US" sz="2400" dirty="0">
              <a:latin typeface="宋体" panose="02010600030101010101" pitchFamily="2" charset="-122"/>
              <a:ea typeface="宋体" panose="02010600030101010101" pitchFamily="2" charset="-122"/>
            </a:endParaRPr>
          </a:p>
          <a:p>
            <a:pPr marL="503555" lvl="1" indent="-452755">
              <a:lnSpc>
                <a:spcPts val="3500"/>
              </a:lnSpc>
              <a:buClr>
                <a:schemeClr val="accent2"/>
              </a:buClr>
              <a:buSzPct val="75000"/>
              <a:buNone/>
            </a:pPr>
            <a:r>
              <a:rPr lang="en-US" altLang="zh-CN" sz="2400" b="1" dirty="0">
                <a:solidFill>
                  <a:srgbClr val="C00000"/>
                </a:solidFill>
                <a:latin typeface="宋体" panose="02010600030101010101" pitchFamily="2" charset="-122"/>
                <a:ea typeface="宋体" panose="02010600030101010101" pitchFamily="2" charset="-122"/>
              </a:rPr>
              <a:t>(3) </a:t>
            </a:r>
            <a:r>
              <a:rPr lang="zh-CN" altLang="en-US" sz="2400" b="1" dirty="0">
                <a:solidFill>
                  <a:srgbClr val="C00000"/>
                </a:solidFill>
                <a:latin typeface="宋体" panose="02010600030101010101" pitchFamily="2" charset="-122"/>
                <a:ea typeface="宋体" panose="02010600030101010101" pitchFamily="2" charset="-122"/>
              </a:rPr>
              <a:t>高级程序设计语言</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第三代语言  </a:t>
            </a:r>
            <a:endParaRPr lang="zh-CN" altLang="en-US" sz="2400" dirty="0">
              <a:latin typeface="宋体" panose="02010600030101010101" pitchFamily="2" charset="-122"/>
              <a:ea typeface="宋体" panose="02010600030101010101" pitchFamily="2" charset="-122"/>
            </a:endParaRPr>
          </a:p>
          <a:p>
            <a:pPr marL="0" lvl="2" indent="535305">
              <a:lnSpc>
                <a:spcPts val="3500"/>
              </a:lnSpc>
              <a:buClr>
                <a:schemeClr val="accent2"/>
              </a:buClr>
              <a:buSzPct val="75000"/>
              <a:buFont typeface="Wingdings" panose="05000000000000000000" pitchFamily="2" charset="2"/>
              <a:buNone/>
            </a:pPr>
            <a:r>
              <a:rPr lang="zh-CN" altLang="en-US" dirty="0">
                <a:latin typeface="宋体" panose="02010600030101010101" pitchFamily="2" charset="-122"/>
                <a:ea typeface="宋体" panose="02010600030101010101" pitchFamily="2" charset="-122"/>
              </a:rPr>
              <a:t>从</a:t>
            </a:r>
            <a:r>
              <a:rPr lang="en-US" altLang="zh-CN" dirty="0">
                <a:latin typeface="宋体" panose="02010600030101010101" pitchFamily="2" charset="-122"/>
                <a:ea typeface="宋体" panose="02010600030101010101" pitchFamily="2" charset="-122"/>
              </a:rPr>
              <a:t>20</a:t>
            </a:r>
            <a:r>
              <a:rPr lang="zh-CN" altLang="en-US" dirty="0">
                <a:latin typeface="宋体" panose="02010600030101010101" pitchFamily="2" charset="-122"/>
                <a:ea typeface="宋体" panose="02010600030101010101" pitchFamily="2" charset="-122"/>
              </a:rPr>
              <a:t>世纪</a:t>
            </a:r>
            <a:r>
              <a:rPr lang="en-US" altLang="zh-CN" dirty="0">
                <a:latin typeface="宋体" panose="02010600030101010101" pitchFamily="2" charset="-122"/>
                <a:ea typeface="宋体" panose="02010600030101010101" pitchFamily="2" charset="-122"/>
              </a:rPr>
              <a:t>50</a:t>
            </a:r>
            <a:r>
              <a:rPr lang="zh-CN" altLang="en-US" dirty="0">
                <a:latin typeface="宋体" panose="02010600030101010101" pitchFamily="2" charset="-122"/>
                <a:ea typeface="宋体" panose="02010600030101010101" pitchFamily="2" charset="-122"/>
              </a:rPr>
              <a:t>年代就开始出现，它们的特点是用途广泛。典型的高级程序设计语言有</a:t>
            </a:r>
            <a:r>
              <a:rPr lang="en-US" altLang="zh-CN" dirty="0">
                <a:latin typeface="宋体" panose="02010600030101010101" pitchFamily="2" charset="-122"/>
                <a:ea typeface="宋体" panose="02010600030101010101" pitchFamily="2" charset="-122"/>
              </a:rPr>
              <a:t>ALGOL</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FORTRAN</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COBOL</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BASIC</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PASCAL</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 ++</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Lisp</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PROLOG</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Ada</a:t>
            </a:r>
            <a:r>
              <a:rPr lang="zh-CN" altLang="en-US" dirty="0">
                <a:latin typeface="宋体" panose="02010600030101010101" pitchFamily="2" charset="-122"/>
                <a:ea typeface="宋体" panose="02010600030101010101" pitchFamily="2" charset="-122"/>
              </a:rPr>
              <a:t>等。</a:t>
            </a:r>
            <a:endParaRPr lang="zh-CN" altLang="en-US" dirty="0">
              <a:latin typeface="宋体" panose="02010600030101010101" pitchFamily="2" charset="-122"/>
              <a:ea typeface="宋体" panose="02010600030101010101" pitchFamily="2" charset="-122"/>
            </a:endParaRPr>
          </a:p>
          <a:p>
            <a:pPr marL="609600" indent="-609600" eaLnBrk="1" hangingPunct="1">
              <a:lnSpc>
                <a:spcPct val="90000"/>
              </a:lnSpc>
            </a:pPr>
            <a:endParaRPr lang="en-US" altLang="zh-CN" sz="2800"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5.1 </a:t>
            </a:r>
            <a:r>
              <a:rPr lang="zh-CN" altLang="en-US" dirty="0"/>
              <a:t>程序设计语言</a:t>
            </a:r>
            <a:br>
              <a:rPr lang="en-US" altLang="zh-CN" dirty="0"/>
            </a:br>
            <a:r>
              <a:rPr lang="en-US" altLang="zh-CN" sz="3600" dirty="0">
                <a:solidFill>
                  <a:srgbClr val="FFFF00"/>
                </a:solidFill>
              </a:rPr>
              <a:t>5.1.2 </a:t>
            </a:r>
            <a:r>
              <a:rPr lang="zh-CN" altLang="en-US" sz="3600" dirty="0">
                <a:solidFill>
                  <a:srgbClr val="FFFF00"/>
                </a:solidFill>
              </a:rPr>
              <a:t>程序设计语言的</a:t>
            </a:r>
            <a:r>
              <a:rPr lang="zh-CN" altLang="en-US" sz="3600" dirty="0">
                <a:solidFill>
                  <a:schemeClr val="accent2">
                    <a:lumMod val="20000"/>
                    <a:lumOff val="80000"/>
                  </a:schemeClr>
                </a:solidFill>
              </a:rPr>
              <a:t>分类</a:t>
            </a:r>
            <a:endParaRPr lang="zh-CN" altLang="en-US" sz="3600" dirty="0">
              <a:solidFill>
                <a:schemeClr val="accent2">
                  <a:lumMod val="20000"/>
                  <a:lumOff val="80000"/>
                </a:schemeClr>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457200" y="1428736"/>
            <a:ext cx="8229600" cy="5143536"/>
          </a:xfrm>
        </p:spPr>
        <p:txBody>
          <a:bodyPr/>
          <a:lstStyle/>
          <a:p>
            <a:pPr eaLnBrk="1" hangingPunct="1">
              <a:buClr>
                <a:schemeClr val="accent2"/>
              </a:buClr>
              <a:buSzPct val="75000"/>
              <a:buFont typeface="Wingdings" panose="05000000000000000000" pitchFamily="2" charset="2"/>
              <a:buNone/>
            </a:pPr>
            <a:r>
              <a:rPr lang="en-US" altLang="zh-CN" sz="2800" b="1" dirty="0">
                <a:solidFill>
                  <a:srgbClr val="C00000"/>
                </a:solidFill>
                <a:latin typeface="宋体" panose="02010600030101010101" pitchFamily="2" charset="-122"/>
                <a:ea typeface="宋体" panose="02010600030101010101" pitchFamily="2" charset="-122"/>
              </a:rPr>
              <a:t>(4) </a:t>
            </a:r>
            <a:r>
              <a:rPr lang="zh-CN" altLang="en-US" sz="2800" b="1" dirty="0">
                <a:solidFill>
                  <a:srgbClr val="C00000"/>
                </a:solidFill>
                <a:latin typeface="宋体" panose="02010600030101010101" pitchFamily="2" charset="-122"/>
                <a:ea typeface="宋体" panose="02010600030101010101" pitchFamily="2" charset="-122"/>
              </a:rPr>
              <a:t>第四代语言（</a:t>
            </a:r>
            <a:r>
              <a:rPr lang="en-US" altLang="zh-CN" sz="2800" b="1" dirty="0">
                <a:solidFill>
                  <a:srgbClr val="C00000"/>
                </a:solidFill>
                <a:latin typeface="宋体" panose="02010600030101010101" pitchFamily="2" charset="-122"/>
                <a:ea typeface="宋体" panose="02010600030101010101" pitchFamily="2" charset="-122"/>
              </a:rPr>
              <a:t>4GL</a:t>
            </a:r>
            <a:r>
              <a:rPr lang="zh-CN" altLang="en-US" sz="2800" b="1" dirty="0">
                <a:solidFill>
                  <a:srgbClr val="C00000"/>
                </a:solidFill>
                <a:latin typeface="宋体" panose="02010600030101010101" pitchFamily="2" charset="-122"/>
                <a:ea typeface="宋体" panose="02010600030101010101" pitchFamily="2" charset="-122"/>
              </a:rPr>
              <a:t>）</a:t>
            </a:r>
            <a:endParaRPr lang="zh-CN" altLang="en-US" sz="2800" b="1" dirty="0">
              <a:solidFill>
                <a:srgbClr val="C00000"/>
              </a:solidFill>
              <a:latin typeface="宋体" panose="02010600030101010101" pitchFamily="2" charset="-122"/>
              <a:ea typeface="宋体" panose="02010600030101010101" pitchFamily="2" charset="-122"/>
            </a:endParaRPr>
          </a:p>
          <a:p>
            <a:pPr marL="624205" lvl="1">
              <a:lnSpc>
                <a:spcPts val="3500"/>
              </a:lnSpc>
              <a:spcBef>
                <a:spcPts val="1200"/>
              </a:spcBef>
              <a:buClr>
                <a:schemeClr val="accent2"/>
              </a:buClr>
              <a:buSzPct val="75000"/>
              <a:buFont typeface="Wingdings" panose="05000000000000000000" pitchFamily="2" charset="2"/>
              <a:buChar char="l"/>
            </a:pPr>
            <a:r>
              <a:rPr lang="en-US" altLang="zh-CN" sz="2400" dirty="0">
                <a:latin typeface="楷体_GB2312" pitchFamily="49" charset="-122"/>
                <a:ea typeface="楷体_GB2312" pitchFamily="49" charset="-122"/>
              </a:rPr>
              <a:t>4GL</a:t>
            </a:r>
            <a:r>
              <a:rPr lang="zh-CN" altLang="en-US" sz="2400" dirty="0">
                <a:latin typeface="楷体_GB2312" pitchFamily="49" charset="-122"/>
                <a:ea typeface="楷体_GB2312" pitchFamily="49" charset="-122"/>
              </a:rPr>
              <a:t>提供了功能强大的非过程化问题定义手段，用户只需告诉系统做什么，而无须说明怎么做；</a:t>
            </a:r>
            <a:endParaRPr lang="en-US" altLang="zh-CN" sz="2400" dirty="0">
              <a:latin typeface="楷体_GB2312" pitchFamily="49" charset="-122"/>
              <a:ea typeface="楷体_GB2312" pitchFamily="49" charset="-122"/>
            </a:endParaRPr>
          </a:p>
          <a:p>
            <a:pPr marL="624205" lvl="1">
              <a:lnSpc>
                <a:spcPts val="3500"/>
              </a:lnSpc>
              <a:spcBef>
                <a:spcPts val="1200"/>
              </a:spcBef>
              <a:buClr>
                <a:schemeClr val="accent2"/>
              </a:buClr>
              <a:buSzPct val="75000"/>
              <a:buFont typeface="Wingdings" panose="05000000000000000000" pitchFamily="2" charset="2"/>
              <a:buChar char="l"/>
            </a:pPr>
            <a:r>
              <a:rPr lang="en-US" altLang="zh-CN" sz="2400" dirty="0">
                <a:latin typeface="楷体_GB2312" pitchFamily="49" charset="-122"/>
                <a:ea typeface="楷体_GB2312" pitchFamily="49" charset="-122"/>
              </a:rPr>
              <a:t>4GL</a:t>
            </a:r>
            <a:r>
              <a:rPr lang="zh-CN" altLang="en-US" sz="2400" dirty="0">
                <a:latin typeface="楷体_GB2312" pitchFamily="49" charset="-122"/>
                <a:ea typeface="楷体_GB2312" pitchFamily="49" charset="-122"/>
              </a:rPr>
              <a:t>以数据库管理系统所提供的功能为核心，进一步构造了</a:t>
            </a:r>
            <a:r>
              <a:rPr lang="zh-CN" altLang="en-US" sz="2400" dirty="0">
                <a:solidFill>
                  <a:srgbClr val="3366FF"/>
                </a:solidFill>
                <a:latin typeface="楷体_GB2312" pitchFamily="49" charset="-122"/>
                <a:ea typeface="楷体_GB2312" pitchFamily="49" charset="-122"/>
              </a:rPr>
              <a:t>开发高层软件系统的开发环境</a:t>
            </a:r>
            <a:r>
              <a:rPr lang="zh-CN" altLang="en-US" sz="2400" dirty="0">
                <a:latin typeface="楷体_GB2312" pitchFamily="49" charset="-122"/>
                <a:ea typeface="楷体_GB2312" pitchFamily="49" charset="-122"/>
              </a:rPr>
              <a:t>，如</a:t>
            </a:r>
            <a:r>
              <a:rPr lang="zh-CN" altLang="en-US" sz="2400" dirty="0">
                <a:solidFill>
                  <a:srgbClr val="3366FF"/>
                </a:solidFill>
                <a:latin typeface="楷体_GB2312" pitchFamily="49" charset="-122"/>
                <a:ea typeface="楷体_GB2312" pitchFamily="49" charset="-122"/>
              </a:rPr>
              <a:t>报表生成系统、多窗口表格设计系统、菜单生成系统等</a:t>
            </a:r>
            <a:r>
              <a:rPr lang="zh-CN" altLang="en-US"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marL="624205" lvl="1">
              <a:lnSpc>
                <a:spcPts val="3500"/>
              </a:lnSpc>
              <a:spcBef>
                <a:spcPts val="1200"/>
              </a:spcBef>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目前应用</a:t>
            </a:r>
            <a:r>
              <a:rPr lang="zh-CN" altLang="en-US" sz="2400" dirty="0">
                <a:solidFill>
                  <a:srgbClr val="3366FF"/>
                </a:solidFill>
                <a:latin typeface="楷体_GB2312" pitchFamily="49" charset="-122"/>
                <a:ea typeface="楷体_GB2312" pitchFamily="49" charset="-122"/>
              </a:rPr>
              <a:t>主要面向基于数据库的领域</a:t>
            </a:r>
            <a:r>
              <a:rPr lang="zh-CN" altLang="en-US" sz="2400" dirty="0">
                <a:latin typeface="楷体_GB2312" pitchFamily="49" charset="-122"/>
                <a:ea typeface="楷体_GB2312" pitchFamily="49" charset="-122"/>
              </a:rPr>
              <a:t>，不</a:t>
            </a:r>
            <a:r>
              <a:rPr lang="zh-CN" altLang="en-US" sz="2400" dirty="0">
                <a:solidFill>
                  <a:srgbClr val="C00000"/>
                </a:solidFill>
                <a:latin typeface="楷体_GB2312" pitchFamily="49" charset="-122"/>
                <a:ea typeface="楷体_GB2312" pitchFamily="49" charset="-122"/>
              </a:rPr>
              <a:t>适合科学计算、实时系统和系统软件开发</a:t>
            </a:r>
            <a:r>
              <a:rPr lang="zh-CN" altLang="en-US"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marL="624205" lvl="1">
              <a:lnSpc>
                <a:spcPts val="3500"/>
              </a:lnSpc>
              <a:spcBef>
                <a:spcPts val="1200"/>
              </a:spcBef>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按功能分</a:t>
            </a:r>
            <a:r>
              <a:rPr lang="en-US" altLang="zh-CN" sz="2400" dirty="0">
                <a:latin typeface="楷体_GB2312" pitchFamily="49" charset="-122"/>
                <a:ea typeface="楷体_GB2312" pitchFamily="49" charset="-122"/>
              </a:rPr>
              <a:t>4GL</a:t>
            </a:r>
            <a:r>
              <a:rPr lang="zh-CN" altLang="en-US" sz="2400" dirty="0">
                <a:latin typeface="楷体_GB2312" pitchFamily="49" charset="-122"/>
                <a:ea typeface="楷体_GB2312" pitchFamily="49" charset="-122"/>
              </a:rPr>
              <a:t>可分为：</a:t>
            </a:r>
            <a:r>
              <a:rPr lang="zh-CN" altLang="en-US" sz="2400" dirty="0">
                <a:solidFill>
                  <a:srgbClr val="3366FF"/>
                </a:solidFill>
                <a:latin typeface="楷体_GB2312" pitchFamily="49" charset="-122"/>
                <a:ea typeface="楷体_GB2312" pitchFamily="49" charset="-122"/>
              </a:rPr>
              <a:t>查询语言和报表生成器</a:t>
            </a:r>
            <a:r>
              <a:rPr lang="zh-CN" altLang="en-US" sz="2400" dirty="0">
                <a:latin typeface="楷体_GB2312" pitchFamily="49" charset="-122"/>
                <a:ea typeface="楷体_GB2312" pitchFamily="49" charset="-122"/>
              </a:rPr>
              <a:t>、</a:t>
            </a:r>
            <a:r>
              <a:rPr lang="zh-CN" altLang="en-US" sz="2400" dirty="0">
                <a:solidFill>
                  <a:srgbClr val="3366FF"/>
                </a:solidFill>
                <a:latin typeface="楷体_GB2312" pitchFamily="49" charset="-122"/>
                <a:ea typeface="楷体_GB2312" pitchFamily="49" charset="-122"/>
              </a:rPr>
              <a:t>图形语言</a:t>
            </a:r>
            <a:r>
              <a:rPr lang="zh-CN" altLang="en-US" sz="2400" dirty="0">
                <a:latin typeface="楷体_GB2312" pitchFamily="49" charset="-122"/>
                <a:ea typeface="楷体_GB2312" pitchFamily="49" charset="-122"/>
              </a:rPr>
              <a:t>、</a:t>
            </a:r>
            <a:r>
              <a:rPr lang="zh-CN" altLang="en-US" sz="2400" dirty="0">
                <a:solidFill>
                  <a:srgbClr val="3366FF"/>
                </a:solidFill>
                <a:latin typeface="楷体_GB2312" pitchFamily="49" charset="-122"/>
                <a:ea typeface="楷体_GB2312" pitchFamily="49" charset="-122"/>
              </a:rPr>
              <a:t>应用生成器</a:t>
            </a:r>
            <a:r>
              <a:rPr lang="zh-CN" altLang="en-US" sz="2400" dirty="0">
                <a:latin typeface="楷体_GB2312" pitchFamily="49" charset="-122"/>
                <a:ea typeface="楷体_GB2312" pitchFamily="49" charset="-122"/>
              </a:rPr>
              <a:t>和</a:t>
            </a:r>
            <a:r>
              <a:rPr lang="zh-CN" altLang="en-US" sz="2400" dirty="0">
                <a:solidFill>
                  <a:srgbClr val="3366FF"/>
                </a:solidFill>
                <a:latin typeface="楷体_GB2312" pitchFamily="49" charset="-122"/>
                <a:ea typeface="楷体_GB2312" pitchFamily="49" charset="-122"/>
              </a:rPr>
              <a:t>形式化规格说明语言。</a:t>
            </a:r>
            <a:endParaRPr lang="zh-CN" altLang="en-US" sz="2400" dirty="0">
              <a:solidFill>
                <a:srgbClr val="3366FF"/>
              </a:solidFill>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5.1 </a:t>
            </a:r>
            <a:r>
              <a:rPr lang="zh-CN" altLang="en-US" dirty="0"/>
              <a:t>程序设计语言</a:t>
            </a:r>
            <a:br>
              <a:rPr lang="en-US" altLang="zh-CN" dirty="0"/>
            </a:br>
            <a:r>
              <a:rPr lang="en-US" altLang="zh-CN" sz="3600" dirty="0">
                <a:solidFill>
                  <a:srgbClr val="FFFF00"/>
                </a:solidFill>
              </a:rPr>
              <a:t>5.1.2 </a:t>
            </a:r>
            <a:r>
              <a:rPr lang="zh-CN" altLang="en-US" sz="3600" dirty="0">
                <a:solidFill>
                  <a:srgbClr val="FFFF00"/>
                </a:solidFill>
              </a:rPr>
              <a:t>程序设计语言的</a:t>
            </a:r>
            <a:r>
              <a:rPr lang="zh-CN" altLang="en-US" sz="3600" dirty="0">
                <a:solidFill>
                  <a:schemeClr val="accent2">
                    <a:lumMod val="20000"/>
                    <a:lumOff val="80000"/>
                  </a:schemeClr>
                </a:solidFill>
              </a:rPr>
              <a:t>分类</a:t>
            </a:r>
            <a:endParaRPr lang="zh-CN" altLang="en-US" sz="3600" dirty="0">
              <a:solidFill>
                <a:schemeClr val="accent2">
                  <a:lumMod val="20000"/>
                  <a:lumOff val="80000"/>
                </a:schemeClr>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457200" y="1500174"/>
            <a:ext cx="8229600" cy="5097476"/>
          </a:xfrm>
        </p:spPr>
        <p:txBody>
          <a:bodyPr/>
          <a:lstStyle/>
          <a:p>
            <a:pPr marL="609600" indent="-609600" eaLnBrk="1" hangingPunct="1">
              <a:buClr>
                <a:schemeClr val="accent2"/>
              </a:buClr>
              <a:buSzPct val="75000"/>
              <a:buNone/>
            </a:pPr>
            <a:r>
              <a:rPr lang="zh-CN" altLang="en-US" sz="2800" b="1" dirty="0">
                <a:solidFill>
                  <a:srgbClr val="C00000"/>
                </a:solidFill>
                <a:latin typeface="楷体_GB2312" pitchFamily="49" charset="-122"/>
                <a:ea typeface="楷体_GB2312" pitchFamily="49" charset="-122"/>
              </a:rPr>
              <a:t>在选择编程语言时，可以考虑的因素。</a:t>
            </a:r>
            <a:endParaRPr lang="zh-CN" altLang="en-US" sz="2800" b="1" dirty="0">
              <a:solidFill>
                <a:srgbClr val="C00000"/>
              </a:solidFill>
              <a:latin typeface="楷体_GB2312" pitchFamily="49" charset="-122"/>
              <a:ea typeface="楷体_GB2312" pitchFamily="49" charset="-122"/>
            </a:endParaRPr>
          </a:p>
          <a:p>
            <a:pPr marL="677545" lvl="1" indent="-457200">
              <a:spcBef>
                <a:spcPts val="1200"/>
              </a:spcBef>
              <a:buClr>
                <a:schemeClr val="accent2"/>
              </a:buClr>
              <a:buSzPct val="75000"/>
              <a:buFont typeface="+mj-lt"/>
              <a:buAutoNum type="arabicPeriod"/>
            </a:pPr>
            <a:r>
              <a:rPr lang="zh-CN" altLang="en-US" sz="2400" b="1" dirty="0">
                <a:solidFill>
                  <a:srgbClr val="3366FF"/>
                </a:solidFill>
                <a:latin typeface="楷体_GB2312" pitchFamily="49" charset="-122"/>
                <a:ea typeface="楷体_GB2312" pitchFamily="49" charset="-122"/>
              </a:rPr>
              <a:t>应用领域：</a:t>
            </a:r>
            <a:r>
              <a:rPr lang="zh-CN" altLang="en-US" sz="2400" dirty="0">
                <a:latin typeface="楷体_GB2312" pitchFamily="49" charset="-122"/>
                <a:ea typeface="楷体_GB2312" pitchFamily="49" charset="-122"/>
              </a:rPr>
              <a:t>目标系统的应用领域不同，需要采取的系统开发范型也不同，所以要考虑支持相应范型的编程语言。</a:t>
            </a:r>
            <a:endParaRPr lang="zh-CN" altLang="en-US" sz="2400" dirty="0">
              <a:latin typeface="楷体_GB2312" pitchFamily="49" charset="-122"/>
              <a:ea typeface="楷体_GB2312" pitchFamily="49" charset="-122"/>
            </a:endParaRPr>
          </a:p>
          <a:p>
            <a:pPr marL="628650" lvl="1" indent="-408305">
              <a:spcBef>
                <a:spcPts val="1200"/>
              </a:spcBef>
              <a:buClr>
                <a:schemeClr val="accent2"/>
              </a:buClr>
              <a:buSzPct val="75000"/>
              <a:buNone/>
            </a:pP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5.1 </a:t>
            </a:r>
            <a:r>
              <a:rPr lang="zh-CN" altLang="en-US" dirty="0"/>
              <a:t>程序设计语言</a:t>
            </a:r>
            <a:br>
              <a:rPr lang="en-US" altLang="zh-CN" dirty="0"/>
            </a:br>
            <a:r>
              <a:rPr lang="en-US" altLang="zh-CN" sz="3600" dirty="0">
                <a:solidFill>
                  <a:srgbClr val="FFFF00"/>
                </a:solidFill>
              </a:rPr>
              <a:t>5.1.3  </a:t>
            </a:r>
            <a:r>
              <a:rPr lang="zh-CN" altLang="en-US" sz="3600" dirty="0">
                <a:solidFill>
                  <a:srgbClr val="FFFF00"/>
                </a:solidFill>
              </a:rPr>
              <a:t>程序设计语言的</a:t>
            </a:r>
            <a:r>
              <a:rPr lang="zh-CN" altLang="en-US" sz="3600" dirty="0">
                <a:solidFill>
                  <a:schemeClr val="accent2">
                    <a:lumMod val="20000"/>
                    <a:lumOff val="80000"/>
                  </a:schemeClr>
                </a:solidFill>
              </a:rPr>
              <a:t>选择</a:t>
            </a:r>
            <a:endParaRPr lang="zh-CN" altLang="en-US" sz="3600" dirty="0">
              <a:solidFill>
                <a:schemeClr val="accent2">
                  <a:lumMod val="20000"/>
                  <a:lumOff val="80000"/>
                </a:schemeClr>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7" name="Picture 2"/>
          <p:cNvPicPr>
            <a:picLocks noChangeAspect="1" noChangeArrowheads="1"/>
          </p:cNvPicPr>
          <p:nvPr/>
        </p:nvPicPr>
        <p:blipFill>
          <a:blip r:embed="rId1"/>
          <a:srcRect/>
          <a:stretch>
            <a:fillRect/>
          </a:stretch>
        </p:blipFill>
        <p:spPr bwMode="auto">
          <a:xfrm>
            <a:off x="428597" y="3071810"/>
            <a:ext cx="3500462" cy="2503237"/>
          </a:xfrm>
          <a:prstGeom prst="rect">
            <a:avLst/>
          </a:prstGeom>
          <a:noFill/>
          <a:ln w="9525">
            <a:noFill/>
            <a:miter lim="800000"/>
            <a:headEnd/>
            <a:tailEnd/>
          </a:ln>
          <a:effectLst/>
        </p:spPr>
      </p:pic>
      <p:pic>
        <p:nvPicPr>
          <p:cNvPr id="8" name="Picture 4"/>
          <p:cNvPicPr>
            <a:picLocks noChangeAspect="1" noChangeArrowheads="1"/>
          </p:cNvPicPr>
          <p:nvPr/>
        </p:nvPicPr>
        <p:blipFill>
          <a:blip r:embed="rId2"/>
          <a:srcRect/>
          <a:stretch>
            <a:fillRect/>
          </a:stretch>
        </p:blipFill>
        <p:spPr bwMode="auto">
          <a:xfrm>
            <a:off x="4125513" y="3071810"/>
            <a:ext cx="4732767" cy="321471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5.1 </a:t>
            </a:r>
            <a:r>
              <a:rPr lang="zh-CN" altLang="en-US" dirty="0"/>
              <a:t>程序设计语言</a:t>
            </a:r>
            <a:br>
              <a:rPr lang="en-US" altLang="zh-CN" dirty="0"/>
            </a:br>
            <a:r>
              <a:rPr lang="en-US" altLang="zh-CN" sz="3600" dirty="0">
                <a:solidFill>
                  <a:srgbClr val="FFFF00"/>
                </a:solidFill>
              </a:rPr>
              <a:t>5.1.3  </a:t>
            </a:r>
            <a:r>
              <a:rPr lang="zh-CN" altLang="en-US" sz="3600" dirty="0">
                <a:solidFill>
                  <a:srgbClr val="FFFF00"/>
                </a:solidFill>
              </a:rPr>
              <a:t>程序设计语言的</a:t>
            </a:r>
            <a:r>
              <a:rPr lang="zh-CN" altLang="en-US" sz="3600" dirty="0">
                <a:solidFill>
                  <a:schemeClr val="accent2">
                    <a:lumMod val="20000"/>
                    <a:lumOff val="80000"/>
                  </a:schemeClr>
                </a:solidFill>
              </a:rPr>
              <a:t>选择</a:t>
            </a:r>
            <a:endParaRPr lang="zh-CN" altLang="en-US" sz="3600" dirty="0">
              <a:solidFill>
                <a:schemeClr val="accent2">
                  <a:lumMod val="20000"/>
                  <a:lumOff val="80000"/>
                </a:schemeClr>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pic>
        <p:nvPicPr>
          <p:cNvPr id="2050" name="Picture 2"/>
          <p:cNvPicPr>
            <a:picLocks noChangeAspect="1" noChangeArrowheads="1"/>
          </p:cNvPicPr>
          <p:nvPr/>
        </p:nvPicPr>
        <p:blipFill>
          <a:blip r:embed="rId1"/>
          <a:srcRect/>
          <a:stretch>
            <a:fillRect/>
          </a:stretch>
        </p:blipFill>
        <p:spPr bwMode="auto">
          <a:xfrm>
            <a:off x="857224" y="1857364"/>
            <a:ext cx="6161807" cy="3533790"/>
          </a:xfrm>
          <a:prstGeom prst="rect">
            <a:avLst/>
          </a:prstGeom>
          <a:noFill/>
          <a:ln w="9525">
            <a:noFill/>
            <a:miter lim="800000"/>
            <a:headEnd/>
            <a:tailEnd/>
          </a:ln>
          <a:effectLst/>
        </p:spPr>
      </p:pic>
    </p:spTree>
  </p:cSld>
  <p:clrMapOvr>
    <a:masterClrMapping/>
  </p:clrMapOvr>
  <p:transition>
    <p:fade/>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457200" y="1500174"/>
            <a:ext cx="8229600" cy="5097476"/>
          </a:xfrm>
        </p:spPr>
        <p:txBody>
          <a:bodyPr/>
          <a:lstStyle/>
          <a:p>
            <a:pPr marL="609600" indent="-609600" eaLnBrk="1" hangingPunct="1">
              <a:buClr>
                <a:schemeClr val="accent2"/>
              </a:buClr>
              <a:buSzPct val="75000"/>
              <a:buNone/>
            </a:pPr>
            <a:r>
              <a:rPr lang="zh-CN" altLang="en-US" sz="2800" b="1" dirty="0">
                <a:solidFill>
                  <a:srgbClr val="C00000"/>
                </a:solidFill>
                <a:latin typeface="楷体_GB2312" pitchFamily="49" charset="-122"/>
                <a:ea typeface="楷体_GB2312" pitchFamily="49" charset="-122"/>
              </a:rPr>
              <a:t>在选择编程语言时，可以考虑的因素。</a:t>
            </a:r>
            <a:endParaRPr lang="zh-CN" altLang="en-US" sz="2800" b="1" dirty="0">
              <a:solidFill>
                <a:srgbClr val="C00000"/>
              </a:solidFill>
              <a:latin typeface="楷体_GB2312" pitchFamily="49" charset="-122"/>
              <a:ea typeface="楷体_GB2312" pitchFamily="49" charset="-122"/>
            </a:endParaRPr>
          </a:p>
          <a:p>
            <a:pPr marL="677545" lvl="1" indent="-457200">
              <a:spcBef>
                <a:spcPts val="1200"/>
              </a:spcBef>
              <a:buClr>
                <a:schemeClr val="accent2"/>
              </a:buClr>
              <a:buSzPct val="75000"/>
              <a:buFont typeface="+mj-lt"/>
              <a:buAutoNum type="arabicPeriod" startAt="2"/>
            </a:pPr>
            <a:r>
              <a:rPr lang="zh-CN" altLang="en-US" sz="2400" dirty="0">
                <a:solidFill>
                  <a:srgbClr val="3366FF"/>
                </a:solidFill>
                <a:latin typeface="楷体_GB2312" pitchFamily="49" charset="-122"/>
                <a:ea typeface="楷体_GB2312" pitchFamily="49" charset="-122"/>
              </a:rPr>
              <a:t>系统户的用要求</a:t>
            </a:r>
            <a:endParaRPr lang="en-US" altLang="zh-CN" sz="2400" dirty="0">
              <a:solidFill>
                <a:srgbClr val="3366FF"/>
              </a:solidFill>
              <a:latin typeface="宋体" panose="02010600030101010101" pitchFamily="2" charset="-122"/>
              <a:ea typeface="宋体" panose="02010600030101010101" pitchFamily="2" charset="-122"/>
            </a:endParaRPr>
          </a:p>
          <a:p>
            <a:pPr marL="677545" lvl="1" indent="-457200">
              <a:spcBef>
                <a:spcPts val="1200"/>
              </a:spcBef>
              <a:buClr>
                <a:schemeClr val="accent2"/>
              </a:buClr>
              <a:buSzPct val="75000"/>
              <a:buFont typeface="+mj-lt"/>
              <a:buAutoNum type="arabicPeriod" startAt="2"/>
            </a:pPr>
            <a:r>
              <a:rPr lang="zh-CN" altLang="en-US" sz="2400" dirty="0">
                <a:solidFill>
                  <a:srgbClr val="3366FF"/>
                </a:solidFill>
                <a:latin typeface="楷体_GB2312" pitchFamily="49" charset="-122"/>
                <a:ea typeface="楷体_GB2312" pitchFamily="49" charset="-122"/>
              </a:rPr>
              <a:t>编程语言自身的功能</a:t>
            </a:r>
            <a:endParaRPr lang="zh-CN" altLang="en-US" sz="2400" dirty="0">
              <a:latin typeface="楷体_GB2312" pitchFamily="49" charset="-122"/>
              <a:ea typeface="楷体_GB2312" pitchFamily="49" charset="-122"/>
            </a:endParaRPr>
          </a:p>
          <a:p>
            <a:pPr marL="677545" lvl="1" indent="-457200">
              <a:spcBef>
                <a:spcPts val="1200"/>
              </a:spcBef>
              <a:buClr>
                <a:schemeClr val="accent2"/>
              </a:buClr>
              <a:buSzPct val="75000"/>
              <a:buFont typeface="+mj-lt"/>
              <a:buAutoNum type="arabicPeriod" startAt="2"/>
            </a:pPr>
            <a:r>
              <a:rPr lang="zh-CN" altLang="en-US" sz="2400" dirty="0">
                <a:solidFill>
                  <a:srgbClr val="3366FF"/>
                </a:solidFill>
                <a:latin typeface="楷体_GB2312" pitchFamily="49" charset="-122"/>
                <a:ea typeface="楷体_GB2312" pitchFamily="49" charset="-122"/>
              </a:rPr>
              <a:t>编码和维护成本及开发环境</a:t>
            </a:r>
            <a:endParaRPr lang="zh-CN" altLang="en-US" sz="2400" dirty="0">
              <a:latin typeface="楷体_GB2312" pitchFamily="49" charset="-122"/>
              <a:ea typeface="楷体_GB2312" pitchFamily="49" charset="-122"/>
            </a:endParaRPr>
          </a:p>
          <a:p>
            <a:pPr marL="677545" lvl="1" indent="-457200">
              <a:spcBef>
                <a:spcPts val="1200"/>
              </a:spcBef>
              <a:buClr>
                <a:schemeClr val="accent2"/>
              </a:buClr>
              <a:buSzPct val="75000"/>
              <a:buFont typeface="+mj-lt"/>
              <a:buAutoNum type="arabicPeriod" startAt="2"/>
            </a:pPr>
            <a:r>
              <a:rPr lang="zh-CN" altLang="en-US" sz="2400" dirty="0">
                <a:solidFill>
                  <a:srgbClr val="3366FF"/>
                </a:solidFill>
                <a:latin typeface="楷体_GB2312" pitchFamily="49" charset="-122"/>
                <a:ea typeface="楷体_GB2312" pitchFamily="49" charset="-122"/>
              </a:rPr>
              <a:t>编程人员的技能</a:t>
            </a:r>
            <a:endParaRPr lang="zh-CN" altLang="en-US" sz="2400" dirty="0">
              <a:latin typeface="楷体_GB2312" pitchFamily="49" charset="-122"/>
              <a:ea typeface="楷体_GB2312" pitchFamily="49" charset="-122"/>
            </a:endParaRPr>
          </a:p>
          <a:p>
            <a:pPr marL="677545" lvl="1" indent="-457200">
              <a:spcBef>
                <a:spcPts val="1200"/>
              </a:spcBef>
              <a:buClr>
                <a:schemeClr val="accent2"/>
              </a:buClr>
              <a:buSzPct val="75000"/>
              <a:buFont typeface="+mj-lt"/>
              <a:buAutoNum type="arabicPeriod" startAt="2"/>
            </a:pPr>
            <a:r>
              <a:rPr lang="zh-CN" altLang="en-US" sz="2400" dirty="0">
                <a:solidFill>
                  <a:srgbClr val="3366FF"/>
                </a:solidFill>
                <a:latin typeface="楷体_GB2312" pitchFamily="49" charset="-122"/>
                <a:ea typeface="楷体_GB2312" pitchFamily="49" charset="-122"/>
              </a:rPr>
              <a:t>软件可移植性</a:t>
            </a:r>
            <a:r>
              <a:rPr lang="zh-CN" altLang="en-US" dirty="0">
                <a:ea typeface="宋体" panose="02010600030101010101" pitchFamily="2" charset="-122"/>
              </a:rPr>
              <a:t>  </a:t>
            </a: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5.1 </a:t>
            </a:r>
            <a:r>
              <a:rPr lang="zh-CN" altLang="en-US" dirty="0"/>
              <a:t>程序设计语言</a:t>
            </a:r>
            <a:br>
              <a:rPr lang="en-US" altLang="zh-CN" dirty="0"/>
            </a:br>
            <a:r>
              <a:rPr lang="en-US" altLang="zh-CN" sz="3600" dirty="0">
                <a:solidFill>
                  <a:srgbClr val="FFFF00"/>
                </a:solidFill>
              </a:rPr>
              <a:t>5.1.3  </a:t>
            </a:r>
            <a:r>
              <a:rPr lang="zh-CN" altLang="en-US" sz="3600" dirty="0">
                <a:solidFill>
                  <a:srgbClr val="FFFF00"/>
                </a:solidFill>
              </a:rPr>
              <a:t>程序设计语言的</a:t>
            </a:r>
            <a:r>
              <a:rPr lang="zh-CN" altLang="en-US" sz="3600" dirty="0">
                <a:solidFill>
                  <a:schemeClr val="accent2">
                    <a:lumMod val="20000"/>
                    <a:lumOff val="80000"/>
                  </a:schemeClr>
                </a:solidFill>
              </a:rPr>
              <a:t>选择</a:t>
            </a:r>
            <a:endParaRPr lang="zh-CN" altLang="en-US" sz="3600" dirty="0">
              <a:solidFill>
                <a:schemeClr val="accent2">
                  <a:lumMod val="20000"/>
                  <a:lumOff val="80000"/>
                </a:schemeClr>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806450">
              <a:buNone/>
            </a:pPr>
            <a:endParaRPr lang="en-US" altLang="zh-CN" sz="2800" dirty="0">
              <a:latin typeface="宋体" panose="02010600030101010101" pitchFamily="2" charset="-122"/>
              <a:ea typeface="宋体" panose="02010600030101010101" pitchFamily="2" charset="-122"/>
            </a:endParaRPr>
          </a:p>
          <a:p>
            <a:pPr marL="806450">
              <a:buNone/>
            </a:pPr>
            <a:r>
              <a:rPr lang="en-US" altLang="zh-CN" sz="2800" dirty="0">
                <a:latin typeface="宋体" panose="02010600030101010101" pitchFamily="2" charset="-122"/>
                <a:ea typeface="宋体" panose="02010600030101010101" pitchFamily="2" charset="-122"/>
              </a:rPr>
              <a:t>5.1  </a:t>
            </a:r>
            <a:r>
              <a:rPr lang="zh-CN" altLang="en-US" sz="2800" dirty="0">
                <a:latin typeface="宋体" panose="02010600030101010101" pitchFamily="2" charset="-122"/>
                <a:ea typeface="宋体" panose="02010600030101010101" pitchFamily="2" charset="-122"/>
              </a:rPr>
              <a:t>程序设计语言</a:t>
            </a:r>
            <a:endParaRPr lang="zh-CN" altLang="en-US" sz="2800" dirty="0">
              <a:latin typeface="宋体" panose="02010600030101010101" pitchFamily="2" charset="-122"/>
              <a:ea typeface="宋体" panose="02010600030101010101" pitchFamily="2" charset="-122"/>
            </a:endParaRPr>
          </a:p>
          <a:p>
            <a:pPr marL="806450">
              <a:buNone/>
            </a:pPr>
            <a:r>
              <a:rPr lang="en-US" altLang="zh-CN" sz="2800" b="1" dirty="0">
                <a:solidFill>
                  <a:srgbClr val="C00000"/>
                </a:solidFill>
                <a:latin typeface="宋体" panose="02010600030101010101" pitchFamily="2" charset="-122"/>
                <a:ea typeface="宋体" panose="02010600030101010101" pitchFamily="2" charset="-122"/>
              </a:rPr>
              <a:t>5.2  </a:t>
            </a:r>
            <a:r>
              <a:rPr lang="zh-CN" altLang="en-US" sz="2800" b="1" dirty="0">
                <a:solidFill>
                  <a:srgbClr val="C00000"/>
                </a:solidFill>
                <a:latin typeface="宋体" panose="02010600030101010101" pitchFamily="2" charset="-122"/>
                <a:ea typeface="宋体" panose="02010600030101010101" pitchFamily="2" charset="-122"/>
              </a:rPr>
              <a:t>程序设计风格</a:t>
            </a:r>
            <a:endParaRPr lang="zh-CN" altLang="en-US" sz="2800" b="1" dirty="0">
              <a:solidFill>
                <a:srgbClr val="C00000"/>
              </a:solidFill>
              <a:latin typeface="宋体" panose="02010600030101010101" pitchFamily="2" charset="-122"/>
              <a:ea typeface="宋体" panose="02010600030101010101" pitchFamily="2" charset="-122"/>
            </a:endParaRPr>
          </a:p>
          <a:p>
            <a:pPr marL="806450">
              <a:buNone/>
            </a:pPr>
            <a:r>
              <a:rPr lang="en-US" sz="2800" dirty="0">
                <a:latin typeface="宋体" panose="02010600030101010101" pitchFamily="2" charset="-122"/>
                <a:ea typeface="宋体" panose="02010600030101010101" pitchFamily="2" charset="-122"/>
              </a:rPr>
              <a:t>5.3  </a:t>
            </a:r>
            <a:r>
              <a:rPr lang="zh-CN" altLang="en-US" sz="2800" dirty="0">
                <a:latin typeface="宋体" panose="02010600030101010101" pitchFamily="2" charset="-122"/>
                <a:ea typeface="宋体" panose="02010600030101010101" pitchFamily="2" charset="-122"/>
              </a:rPr>
              <a:t>编码规范</a:t>
            </a:r>
            <a:endParaRPr lang="zh-CN" altLang="en-US" sz="2800" dirty="0">
              <a:latin typeface="宋体" panose="02010600030101010101" pitchFamily="2" charset="-122"/>
              <a:ea typeface="宋体" panose="02010600030101010101" pitchFamily="2" charset="-122"/>
            </a:endParaRPr>
          </a:p>
          <a:p>
            <a:pPr marL="806450">
              <a:buNone/>
            </a:pPr>
            <a:r>
              <a:rPr lang="en-US" sz="2800" dirty="0">
                <a:latin typeface="宋体" panose="02010600030101010101" pitchFamily="2" charset="-122"/>
                <a:ea typeface="宋体" panose="02010600030101010101" pitchFamily="2" charset="-122"/>
              </a:rPr>
              <a:t>5.4  </a:t>
            </a:r>
            <a:r>
              <a:rPr lang="zh-CN" altLang="en-US" sz="2800" dirty="0">
                <a:latin typeface="宋体" panose="02010600030101010101" pitchFamily="2" charset="-122"/>
                <a:ea typeface="宋体" panose="02010600030101010101" pitchFamily="2" charset="-122"/>
              </a:rPr>
              <a:t>程序效率与性能分析</a:t>
            </a:r>
            <a:endParaRPr lang="zh-CN" altLang="en-US" sz="2800"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5</a:t>
            </a:r>
            <a:r>
              <a:rPr lang="zh-CN" altLang="en-US" dirty="0">
                <a:solidFill>
                  <a:schemeClr val="bg1"/>
                </a:solidFill>
              </a:rPr>
              <a:t>章  软件实现</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71472" y="4143380"/>
            <a:ext cx="3971925" cy="4857750"/>
          </a:xfrm>
          <a:prstGeom prst="rect">
            <a:avLst/>
          </a:prstGeom>
          <a:noFill/>
          <a:ln w="9525">
            <a:noFill/>
            <a:miter lim="800000"/>
          </a:ln>
          <a:effectLst/>
        </p:spPr>
        <p:txBody>
          <a:bodyPr/>
          <a:lstStyle/>
          <a:p>
            <a:pPr marL="342900" indent="-342900">
              <a:spcBef>
                <a:spcPct val="20000"/>
              </a:spcBef>
              <a:buFontTx/>
              <a:buChar char="•"/>
              <a:defRPr/>
            </a:pPr>
            <a:endParaRPr lang="en-US" altLang="zh-CN" sz="3200" b="1" kern="0" dirty="0">
              <a:solidFill>
                <a:schemeClr val="accent2"/>
              </a:solidFill>
              <a:latin typeface="+mn-lt"/>
            </a:endParaRPr>
          </a:p>
        </p:txBody>
      </p:sp>
      <p:sp>
        <p:nvSpPr>
          <p:cNvPr id="9219"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pic>
        <p:nvPicPr>
          <p:cNvPr id="9220" name="图片 1" descr="图片23.png"/>
          <p:cNvPicPr>
            <a:picLocks noChangeAspect="1" noChangeArrowheads="1"/>
          </p:cNvPicPr>
          <p:nvPr/>
        </p:nvPicPr>
        <p:blipFill>
          <a:blip r:embed="rId1">
            <a:duotone>
              <a:prstClr val="black"/>
              <a:schemeClr val="accent5">
                <a:tint val="45000"/>
                <a:satMod val="400000"/>
              </a:schemeClr>
            </a:duotone>
          </a:blip>
          <a:srcRect/>
          <a:stretch>
            <a:fillRect/>
          </a:stretch>
        </p:blipFill>
        <p:spPr bwMode="auto">
          <a:xfrm>
            <a:off x="4929190" y="1500174"/>
            <a:ext cx="3929091" cy="4464969"/>
          </a:xfrm>
          <a:prstGeom prst="rect">
            <a:avLst/>
          </a:prstGeom>
          <a:noFill/>
          <a:ln w="9525">
            <a:noFill/>
            <a:miter lim="800000"/>
            <a:headEnd/>
            <a:tailEnd/>
          </a:ln>
        </p:spPr>
      </p:pic>
      <p:sp>
        <p:nvSpPr>
          <p:cNvPr id="5"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瀑布模型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6072198" y="5929330"/>
            <a:ext cx="1928826" cy="338554"/>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瀑布模型的 </a:t>
            </a:r>
            <a:r>
              <a:rPr lang="en-US" altLang="zh-CN" sz="1600" b="1" dirty="0">
                <a:latin typeface="宋体" panose="02010600030101010101" pitchFamily="2" charset="-122"/>
                <a:ea typeface="宋体" panose="02010600030101010101" pitchFamily="2" charset="-122"/>
              </a:rPr>
              <a:t>V</a:t>
            </a:r>
            <a:r>
              <a:rPr lang="en-US" altLang="zh-CN" sz="1400" b="1" dirty="0">
                <a:latin typeface="宋体" panose="02010600030101010101" pitchFamily="2" charset="-122"/>
                <a:ea typeface="宋体" panose="02010600030101010101" pitchFamily="2" charset="-122"/>
              </a:rPr>
              <a:t> </a:t>
            </a:r>
            <a:r>
              <a:rPr lang="zh-CN" altLang="en-US" sz="1400" b="1" dirty="0">
                <a:latin typeface="宋体" panose="02010600030101010101" pitchFamily="2" charset="-122"/>
                <a:ea typeface="宋体" panose="02010600030101010101" pitchFamily="2" charset="-122"/>
              </a:rPr>
              <a:t>模型图</a:t>
            </a:r>
            <a:endParaRPr lang="zh-CN" altLang="en-US" dirty="0"/>
          </a:p>
        </p:txBody>
      </p:sp>
      <p:sp>
        <p:nvSpPr>
          <p:cNvPr id="9" name="Rectangle 3"/>
          <p:cNvSpPr txBox="1">
            <a:spLocks noChangeArrowheads="1"/>
          </p:cNvSpPr>
          <p:nvPr/>
        </p:nvSpPr>
        <p:spPr bwMode="auto">
          <a:xfrm>
            <a:off x="428596" y="2143126"/>
            <a:ext cx="4357718" cy="3929080"/>
          </a:xfrm>
          <a:prstGeom prst="rect">
            <a:avLst/>
          </a:prstGeom>
          <a:noFill/>
          <a:ln w="9525">
            <a:noFill/>
            <a:miter lim="800000"/>
          </a:ln>
        </p:spPr>
        <p:txBody>
          <a:bodyPr vert="horz" wrap="square" lIns="91440" tIns="45720" rIns="91440" bIns="45720" numCol="1" anchor="t" anchorCtr="0" compatLnSpc="1"/>
          <a:lstStyle/>
          <a:p>
            <a:pPr marL="342900" lvl="0" indent="-342900" fontAlgn="base">
              <a:spcBef>
                <a:spcPct val="20000"/>
              </a:spcBef>
              <a:spcAft>
                <a:spcPct val="0"/>
              </a:spcAft>
              <a:buBlip>
                <a:blip r:embed="rId2"/>
              </a:buBlip>
            </a:pPr>
            <a:r>
              <a:rPr lang="zh-CN" altLang="en-US" sz="2800" b="1" kern="0" dirty="0">
                <a:solidFill>
                  <a:srgbClr val="C00000"/>
                </a:solidFill>
                <a:ea typeface="宋体" panose="02010600030101010101" pitchFamily="2" charset="-122"/>
              </a:rPr>
              <a:t>瀑布模型的</a:t>
            </a:r>
            <a:r>
              <a:rPr lang="en-US" altLang="zh-CN" sz="2800" b="1" kern="0" dirty="0">
                <a:solidFill>
                  <a:srgbClr val="C00000"/>
                </a:solidFill>
                <a:ea typeface="宋体" panose="02010600030101010101" pitchFamily="2" charset="-122"/>
              </a:rPr>
              <a:t>V</a:t>
            </a:r>
            <a:r>
              <a:rPr lang="zh-CN" altLang="en-US" sz="2800" b="1" kern="0" dirty="0">
                <a:solidFill>
                  <a:srgbClr val="C00000"/>
                </a:solidFill>
                <a:ea typeface="宋体" panose="02010600030101010101" pitchFamily="2" charset="-122"/>
              </a:rPr>
              <a:t>模型</a:t>
            </a:r>
            <a:r>
              <a:rPr kumimoji="0" lang="zh-CN" altLang="en-US" sz="2800" b="1" i="0" u="none" strike="noStrike" kern="0" cap="none" spc="0" normalizeH="0" baseline="0" noProof="0" dirty="0">
                <a:ln>
                  <a:noFill/>
                </a:ln>
                <a:solidFill>
                  <a:srgbClr val="C00000"/>
                </a:solidFill>
                <a:effectLst/>
                <a:uLnTx/>
                <a:uFillTx/>
                <a:latin typeface="+mn-lt"/>
                <a:ea typeface="宋体" panose="02010600030101010101" pitchFamily="2" charset="-122"/>
                <a:cs typeface="+mn-cs"/>
              </a:rPr>
              <a:t>特点</a:t>
            </a:r>
            <a:endParaRPr kumimoji="0" lang="zh-CN" altLang="en-US" sz="2800" b="1" i="0" u="none" strike="noStrike" kern="0" cap="none" spc="0" normalizeH="0" baseline="0" noProof="0" dirty="0">
              <a:ln>
                <a:noFill/>
              </a:ln>
              <a:solidFill>
                <a:srgbClr val="C00000"/>
              </a:solidFill>
              <a:effectLst/>
              <a:uLnTx/>
              <a:uFillTx/>
              <a:latin typeface="+mn-lt"/>
              <a:ea typeface="宋体" panose="02010600030101010101" pitchFamily="2" charset="-122"/>
              <a:cs typeface="+mn-cs"/>
            </a:endParaRPr>
          </a:p>
          <a:p>
            <a:pPr marL="628650" lvl="0" indent="-355600" fontAlgn="base">
              <a:lnSpc>
                <a:spcPct val="150000"/>
              </a:lnSpc>
              <a:spcBef>
                <a:spcPct val="20000"/>
              </a:spcBef>
              <a:spcAft>
                <a:spcPct val="0"/>
              </a:spcAft>
              <a:buClr>
                <a:schemeClr val="accent2"/>
              </a:buClr>
              <a:buSzPct val="75000"/>
              <a:buFont typeface="Arial" panose="020B0604020202020204" pitchFamily="34" charset="0"/>
              <a:buChar char="•"/>
            </a:pPr>
            <a:r>
              <a:rPr lang="zh-CN" altLang="en-US" sz="2400" b="1" kern="0" dirty="0">
                <a:solidFill>
                  <a:srgbClr val="3366FF"/>
                </a:solidFill>
                <a:latin typeface="楷体_GB2312" pitchFamily="49" charset="-122"/>
                <a:ea typeface="楷体_GB2312" pitchFamily="49" charset="-122"/>
              </a:rPr>
              <a:t>瀑布模型的一个变体</a:t>
            </a:r>
            <a:endParaRPr lang="en-US" altLang="zh-CN" sz="2400" b="1" kern="0" dirty="0">
              <a:solidFill>
                <a:srgbClr val="3366FF"/>
              </a:solidFill>
              <a:latin typeface="楷体_GB2312" pitchFamily="49" charset="-122"/>
              <a:ea typeface="楷体_GB2312" pitchFamily="49" charset="-122"/>
            </a:endParaRPr>
          </a:p>
          <a:p>
            <a:pPr marL="628650" lvl="0" indent="-355600" fontAlgn="base">
              <a:lnSpc>
                <a:spcPct val="150000"/>
              </a:lnSpc>
              <a:spcBef>
                <a:spcPct val="20000"/>
              </a:spcBef>
              <a:spcAft>
                <a:spcPct val="0"/>
              </a:spcAft>
              <a:buClr>
                <a:schemeClr val="accent2"/>
              </a:buClr>
              <a:buSzPct val="75000"/>
              <a:buFont typeface="Arial" panose="020B0604020202020204" pitchFamily="34" charset="0"/>
              <a:buChar char="•"/>
            </a:pPr>
            <a:r>
              <a:rPr lang="en-US" altLang="en-US" sz="2400" b="1" kern="0" dirty="0">
                <a:solidFill>
                  <a:srgbClr val="3366FF"/>
                </a:solidFill>
                <a:latin typeface="楷体_GB2312" pitchFamily="49" charset="-122"/>
                <a:ea typeface="楷体_GB2312" pitchFamily="49" charset="-122"/>
              </a:rPr>
              <a:t>V</a:t>
            </a:r>
            <a:r>
              <a:rPr lang="zh-CN" altLang="en-US" sz="2400" b="1" kern="0" dirty="0">
                <a:solidFill>
                  <a:srgbClr val="3366FF"/>
                </a:solidFill>
                <a:latin typeface="楷体_GB2312" pitchFamily="49" charset="-122"/>
                <a:ea typeface="楷体_GB2312" pitchFamily="49" charset="-122"/>
              </a:rPr>
              <a:t>模型描述了测试阶段的活动与开发阶段相关活动（包括需求建模、概要设计、详细设计、编码）之间的关系。</a:t>
            </a:r>
            <a:endParaRPr lang="zh-CN" altLang="en-US" sz="2400" b="1" kern="0" dirty="0">
              <a:solidFill>
                <a:srgbClr val="3366FF"/>
              </a:solidFill>
              <a:latin typeface="楷体_GB2312" pitchFamily="49" charset="-122"/>
              <a:ea typeface="楷体_GB2312" pitchFamily="49" charset="-122"/>
            </a:endParaRPr>
          </a:p>
        </p:txBody>
      </p:sp>
    </p:spTree>
  </p:cSld>
  <p:clrMapOvr>
    <a:masterClrMapping/>
  </p:clrMapOvr>
  <p:transition>
    <p:fade/>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5.2  </a:t>
            </a:r>
            <a:r>
              <a:rPr lang="zh-CN" altLang="en-US" dirty="0"/>
              <a:t>程序设计风格</a:t>
            </a:r>
            <a:endParaRPr lang="zh-CN" altLang="en-US" dirty="0"/>
          </a:p>
        </p:txBody>
      </p:sp>
      <p:sp>
        <p:nvSpPr>
          <p:cNvPr id="11267" name="Rectangle 3"/>
          <p:cNvSpPr>
            <a:spLocks noGrp="1" noChangeArrowheads="1"/>
          </p:cNvSpPr>
          <p:nvPr>
            <p:ph type="body" idx="1"/>
          </p:nvPr>
        </p:nvSpPr>
        <p:spPr>
          <a:xfrm>
            <a:off x="457200" y="1600200"/>
            <a:ext cx="8229600" cy="4900634"/>
          </a:xfrm>
        </p:spPr>
        <p:txBody>
          <a:bodyPr/>
          <a:lstStyle/>
          <a:p>
            <a:pPr eaLnBrk="1" hangingPunct="1">
              <a:lnSpc>
                <a:spcPts val="3200"/>
              </a:lnSpc>
              <a:spcBef>
                <a:spcPts val="1200"/>
              </a:spcBef>
            </a:pPr>
            <a:r>
              <a:rPr lang="zh-CN" altLang="en-US" sz="2400" dirty="0">
                <a:latin typeface="宋体" panose="02010600030101010101" pitchFamily="2" charset="-122"/>
                <a:ea typeface="宋体" panose="02010600030101010101" pitchFamily="2" charset="-122"/>
              </a:rPr>
              <a:t>在软件生存期中，</a:t>
            </a:r>
            <a:r>
              <a:rPr lang="zh-CN" altLang="en-US" sz="2400" b="1" dirty="0">
                <a:solidFill>
                  <a:srgbClr val="C00000"/>
                </a:solidFill>
                <a:latin typeface="宋体" panose="02010600030101010101" pitchFamily="2" charset="-122"/>
                <a:ea typeface="宋体" panose="02010600030101010101" pitchFamily="2" charset="-122"/>
              </a:rPr>
              <a:t>哪些人会经常要阅读程序？</a:t>
            </a:r>
            <a:endParaRPr lang="en-US" altLang="zh-CN" sz="2400" b="1" dirty="0">
              <a:solidFill>
                <a:srgbClr val="C00000"/>
              </a:solidFill>
              <a:latin typeface="宋体" panose="02010600030101010101" pitchFamily="2" charset="-122"/>
              <a:ea typeface="宋体" panose="02010600030101010101" pitchFamily="2" charset="-122"/>
            </a:endParaRPr>
          </a:p>
          <a:p>
            <a:pPr lvl="2">
              <a:lnSpc>
                <a:spcPts val="3200"/>
              </a:lnSpc>
              <a:spcBef>
                <a:spcPts val="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编写程序的人</a:t>
            </a:r>
            <a:endParaRPr lang="en-US" altLang="zh-CN" sz="2000" dirty="0">
              <a:latin typeface="宋体" panose="02010600030101010101" pitchFamily="2" charset="-122"/>
              <a:ea typeface="宋体" panose="02010600030101010101" pitchFamily="2" charset="-122"/>
            </a:endParaRPr>
          </a:p>
          <a:p>
            <a:pPr lvl="2">
              <a:lnSpc>
                <a:spcPts val="3200"/>
              </a:lnSpc>
              <a:spcBef>
                <a:spcPts val="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参与测试的人</a:t>
            </a:r>
            <a:endParaRPr lang="en-US" altLang="zh-CN" sz="2000" dirty="0">
              <a:latin typeface="宋体" panose="02010600030101010101" pitchFamily="2" charset="-122"/>
              <a:ea typeface="宋体" panose="02010600030101010101" pitchFamily="2" charset="-122"/>
            </a:endParaRPr>
          </a:p>
          <a:p>
            <a:pPr lvl="2">
              <a:lnSpc>
                <a:spcPts val="3200"/>
              </a:lnSpc>
              <a:spcBef>
                <a:spcPts val="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参与维护的人</a:t>
            </a:r>
            <a:endParaRPr lang="zh-CN" altLang="en-US" sz="2000" dirty="0">
              <a:latin typeface="宋体" panose="02010600030101010101" pitchFamily="2" charset="-122"/>
              <a:ea typeface="宋体" panose="02010600030101010101" pitchFamily="2" charset="-122"/>
            </a:endParaRPr>
          </a:p>
          <a:p>
            <a:pPr>
              <a:lnSpc>
                <a:spcPts val="3200"/>
              </a:lnSpc>
              <a:spcBef>
                <a:spcPts val="1200"/>
              </a:spcBef>
            </a:pPr>
            <a:r>
              <a:rPr lang="zh-CN" altLang="en-US" sz="2400" dirty="0">
                <a:latin typeface="宋体" panose="02010600030101010101" pitchFamily="2" charset="-122"/>
                <a:ea typeface="宋体" panose="02010600030101010101" pitchFamily="2" charset="-122"/>
              </a:rPr>
              <a:t>也程序实际上</a:t>
            </a:r>
            <a:r>
              <a:rPr lang="zh-CN" altLang="en-US" sz="2400" dirty="0">
                <a:solidFill>
                  <a:srgbClr val="3366FF"/>
                </a:solidFill>
                <a:latin typeface="宋体" panose="02010600030101010101" pitchFamily="2" charset="-122"/>
                <a:ea typeface="宋体" panose="02010600030101010101" pitchFamily="2" charset="-122"/>
              </a:rPr>
              <a:t>是供人阅读的</a:t>
            </a:r>
            <a:r>
              <a:rPr lang="zh-CN" altLang="en-US" sz="2400" dirty="0">
                <a:latin typeface="宋体" panose="02010600030101010101" pitchFamily="2" charset="-122"/>
                <a:ea typeface="宋体" panose="02010600030101010101" pitchFamily="2" charset="-122"/>
              </a:rPr>
              <a:t>，编写程序时追求程序的风格，将大量地缩短人们读程序的时间。</a:t>
            </a:r>
            <a:endParaRPr lang="zh-CN" altLang="en-US" sz="2400" dirty="0">
              <a:latin typeface="宋体" panose="02010600030101010101" pitchFamily="2" charset="-122"/>
              <a:ea typeface="宋体" panose="02010600030101010101" pitchFamily="2" charset="-122"/>
            </a:endParaRPr>
          </a:p>
          <a:p>
            <a:pPr>
              <a:lnSpc>
                <a:spcPts val="3200"/>
              </a:lnSpc>
              <a:spcBef>
                <a:spcPts val="1200"/>
              </a:spcBef>
            </a:pPr>
            <a:r>
              <a:rPr lang="zh-CN" altLang="en-US" sz="2400" dirty="0">
                <a:latin typeface="宋体" panose="02010600030101010101" pitchFamily="2" charset="-122"/>
                <a:ea typeface="宋体" panose="02010600030101010101" pitchFamily="2" charset="-122"/>
              </a:rPr>
              <a:t>与程序设计风格相关的</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个方面内容：</a:t>
            </a:r>
            <a:endParaRPr lang="en-US" altLang="zh-CN" sz="2400" dirty="0">
              <a:latin typeface="宋体" panose="02010600030101010101" pitchFamily="2" charset="-122"/>
              <a:ea typeface="宋体" panose="02010600030101010101" pitchFamily="2" charset="-122"/>
            </a:endParaRPr>
          </a:p>
          <a:p>
            <a:pPr lvl="2">
              <a:lnSpc>
                <a:spcPts val="3200"/>
              </a:lnSpc>
              <a:spcBef>
                <a:spcPts val="0"/>
              </a:spcBef>
              <a:buFont typeface="Arial" panose="020B0604020202020204" pitchFamily="34" charset="0"/>
              <a:buChar char="•"/>
            </a:pPr>
            <a:r>
              <a:rPr lang="zh-CN" altLang="en-US" sz="2000" dirty="0">
                <a:solidFill>
                  <a:srgbClr val="3366FF"/>
                </a:solidFill>
                <a:latin typeface="宋体" panose="02010600030101010101" pitchFamily="2" charset="-122"/>
                <a:ea typeface="宋体" panose="02010600030101010101" pitchFamily="2" charset="-122"/>
              </a:rPr>
              <a:t>源程序文档化</a:t>
            </a:r>
            <a:endParaRPr lang="en-US" altLang="zh-CN" sz="2000" dirty="0">
              <a:solidFill>
                <a:srgbClr val="3366FF"/>
              </a:solidFill>
              <a:latin typeface="宋体" panose="02010600030101010101" pitchFamily="2" charset="-122"/>
              <a:ea typeface="宋体" panose="02010600030101010101" pitchFamily="2" charset="-122"/>
            </a:endParaRPr>
          </a:p>
          <a:p>
            <a:pPr lvl="2">
              <a:lnSpc>
                <a:spcPts val="3200"/>
              </a:lnSpc>
              <a:spcBef>
                <a:spcPts val="0"/>
              </a:spcBef>
              <a:buFont typeface="Arial" panose="020B0604020202020204" pitchFamily="34" charset="0"/>
              <a:buChar char="•"/>
            </a:pPr>
            <a:r>
              <a:rPr lang="zh-CN" altLang="en-US" sz="2000" dirty="0">
                <a:solidFill>
                  <a:srgbClr val="3366FF"/>
                </a:solidFill>
                <a:latin typeface="宋体" panose="02010600030101010101" pitchFamily="2" charset="-122"/>
                <a:ea typeface="宋体" panose="02010600030101010101" pitchFamily="2" charset="-122"/>
              </a:rPr>
              <a:t>数据说明标准化</a:t>
            </a:r>
            <a:endParaRPr lang="en-US" altLang="zh-CN" sz="2000" dirty="0">
              <a:solidFill>
                <a:srgbClr val="3366FF"/>
              </a:solidFill>
              <a:latin typeface="宋体" panose="02010600030101010101" pitchFamily="2" charset="-122"/>
              <a:ea typeface="宋体" panose="02010600030101010101" pitchFamily="2" charset="-122"/>
            </a:endParaRPr>
          </a:p>
          <a:p>
            <a:pPr lvl="2">
              <a:lnSpc>
                <a:spcPts val="3200"/>
              </a:lnSpc>
              <a:spcBef>
                <a:spcPts val="0"/>
              </a:spcBef>
              <a:buFont typeface="Arial" panose="020B0604020202020204" pitchFamily="34" charset="0"/>
              <a:buChar char="•"/>
            </a:pPr>
            <a:r>
              <a:rPr lang="zh-CN" altLang="en-US" sz="2000" dirty="0">
                <a:solidFill>
                  <a:srgbClr val="3366FF"/>
                </a:solidFill>
                <a:latin typeface="宋体" panose="02010600030101010101" pitchFamily="2" charset="-122"/>
                <a:ea typeface="宋体" panose="02010600030101010101" pitchFamily="2" charset="-122"/>
              </a:rPr>
              <a:t>语句结构简单化</a:t>
            </a:r>
            <a:endParaRPr lang="en-US" altLang="zh-CN" sz="2000" dirty="0">
              <a:solidFill>
                <a:srgbClr val="3366FF"/>
              </a:solidFill>
              <a:latin typeface="宋体" panose="02010600030101010101" pitchFamily="2" charset="-122"/>
              <a:ea typeface="宋体" panose="02010600030101010101" pitchFamily="2" charset="-122"/>
            </a:endParaRPr>
          </a:p>
          <a:p>
            <a:pPr lvl="2">
              <a:lnSpc>
                <a:spcPts val="3200"/>
              </a:lnSpc>
              <a:spcBef>
                <a:spcPts val="0"/>
              </a:spcBef>
              <a:buFont typeface="Arial" panose="020B0604020202020204" pitchFamily="34" charset="0"/>
              <a:buChar char="•"/>
            </a:pPr>
            <a:r>
              <a:rPr lang="zh-CN" altLang="en-US" sz="2000" dirty="0">
                <a:solidFill>
                  <a:srgbClr val="3366FF"/>
                </a:solidFill>
                <a:latin typeface="宋体" panose="02010600030101010101" pitchFamily="2" charset="-122"/>
                <a:ea typeface="宋体" panose="02010600030101010101" pitchFamily="2" charset="-122"/>
              </a:rPr>
              <a:t>输入</a:t>
            </a:r>
            <a:r>
              <a:rPr lang="en-US" altLang="zh-CN" sz="2000" dirty="0">
                <a:solidFill>
                  <a:srgbClr val="3366FF"/>
                </a:solidFill>
                <a:latin typeface="宋体" panose="02010600030101010101" pitchFamily="2" charset="-122"/>
                <a:ea typeface="宋体" panose="02010600030101010101" pitchFamily="2" charset="-122"/>
              </a:rPr>
              <a:t>/</a:t>
            </a:r>
            <a:r>
              <a:rPr lang="zh-CN" altLang="en-US" sz="2000" dirty="0">
                <a:solidFill>
                  <a:srgbClr val="3366FF"/>
                </a:solidFill>
                <a:latin typeface="宋体" panose="02010600030101010101" pitchFamily="2" charset="-122"/>
                <a:ea typeface="宋体" panose="02010600030101010101" pitchFamily="2" charset="-122"/>
              </a:rPr>
              <a:t>输出方法规范化</a:t>
            </a:r>
            <a:endParaRPr lang="zh-CN" altLang="en-US" sz="2000" dirty="0">
              <a:solidFill>
                <a:srgbClr val="3366FF"/>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 calcmode="lin" valueType="num">
                                      <p:cBhvr additive="base">
                                        <p:cTn id="7"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anim calcmode="lin" valueType="num">
                                      <p:cBhvr additive="base">
                                        <p:cTn id="11"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6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anim calcmode="lin" valueType="num">
                                      <p:cBhvr additive="base">
                                        <p:cTn id="15"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1267">
                                            <p:txEl>
                                              <p:pRg st="4" end="4"/>
                                            </p:txEl>
                                          </p:spTgt>
                                        </p:tgtEl>
                                        <p:attrNameLst>
                                          <p:attrName>style.visibility</p:attrName>
                                        </p:attrNameLst>
                                      </p:cBhvr>
                                      <p:to>
                                        <p:strVal val="visible"/>
                                      </p:to>
                                    </p:set>
                                    <p:animEffect transition="in" filter="box(in)">
                                      <p:cBhvr>
                                        <p:cTn id="21" dur="500"/>
                                        <p:tgtEl>
                                          <p:spTgt spid="1126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nodeType="clickEffect">
                                  <p:stCondLst>
                                    <p:cond delay="0"/>
                                  </p:stCondLst>
                                  <p:childTnLst>
                                    <p:set>
                                      <p:cBhvr>
                                        <p:cTn id="25" dur="1" fill="hold">
                                          <p:stCondLst>
                                            <p:cond delay="0"/>
                                          </p:stCondLst>
                                        </p:cTn>
                                        <p:tgtEl>
                                          <p:spTgt spid="11267">
                                            <p:txEl>
                                              <p:pRg st="5" end="5"/>
                                            </p:txEl>
                                          </p:spTgt>
                                        </p:tgtEl>
                                        <p:attrNameLst>
                                          <p:attrName>style.visibility</p:attrName>
                                        </p:attrNameLst>
                                      </p:cBhvr>
                                      <p:to>
                                        <p:strVal val="visible"/>
                                      </p:to>
                                    </p:set>
                                    <p:animEffect transition="in" filter="diamond(in)">
                                      <p:cBhvr>
                                        <p:cTn id="26" dur="2000"/>
                                        <p:tgtEl>
                                          <p:spTgt spid="11267">
                                            <p:txEl>
                                              <p:pRg st="5" end="5"/>
                                            </p:txEl>
                                          </p:spTgt>
                                        </p:tgtEl>
                                      </p:cBhvr>
                                    </p:animEffect>
                                  </p:childTnLst>
                                </p:cTn>
                              </p:par>
                              <p:par>
                                <p:cTn id="27" presetID="8" presetClass="entr" presetSubtype="16" fill="hold" nodeType="withEffect">
                                  <p:stCondLst>
                                    <p:cond delay="0"/>
                                  </p:stCondLst>
                                  <p:childTnLst>
                                    <p:set>
                                      <p:cBhvr>
                                        <p:cTn id="28" dur="1" fill="hold">
                                          <p:stCondLst>
                                            <p:cond delay="0"/>
                                          </p:stCondLst>
                                        </p:cTn>
                                        <p:tgtEl>
                                          <p:spTgt spid="11267">
                                            <p:txEl>
                                              <p:pRg st="6" end="6"/>
                                            </p:txEl>
                                          </p:spTgt>
                                        </p:tgtEl>
                                        <p:attrNameLst>
                                          <p:attrName>style.visibility</p:attrName>
                                        </p:attrNameLst>
                                      </p:cBhvr>
                                      <p:to>
                                        <p:strVal val="visible"/>
                                      </p:to>
                                    </p:set>
                                    <p:animEffect transition="in" filter="diamond(in)">
                                      <p:cBhvr>
                                        <p:cTn id="29" dur="2000"/>
                                        <p:tgtEl>
                                          <p:spTgt spid="11267">
                                            <p:txEl>
                                              <p:pRg st="6" end="6"/>
                                            </p:txEl>
                                          </p:spTgt>
                                        </p:tgtEl>
                                      </p:cBhvr>
                                    </p:animEffect>
                                  </p:childTnLst>
                                </p:cTn>
                              </p:par>
                              <p:par>
                                <p:cTn id="30" presetID="8" presetClass="entr" presetSubtype="16" fill="hold" nodeType="withEffect">
                                  <p:stCondLst>
                                    <p:cond delay="0"/>
                                  </p:stCondLst>
                                  <p:childTnLst>
                                    <p:set>
                                      <p:cBhvr>
                                        <p:cTn id="31" dur="1" fill="hold">
                                          <p:stCondLst>
                                            <p:cond delay="0"/>
                                          </p:stCondLst>
                                        </p:cTn>
                                        <p:tgtEl>
                                          <p:spTgt spid="11267">
                                            <p:txEl>
                                              <p:pRg st="7" end="7"/>
                                            </p:txEl>
                                          </p:spTgt>
                                        </p:tgtEl>
                                        <p:attrNameLst>
                                          <p:attrName>style.visibility</p:attrName>
                                        </p:attrNameLst>
                                      </p:cBhvr>
                                      <p:to>
                                        <p:strVal val="visible"/>
                                      </p:to>
                                    </p:set>
                                    <p:animEffect transition="in" filter="diamond(in)">
                                      <p:cBhvr>
                                        <p:cTn id="32" dur="2000"/>
                                        <p:tgtEl>
                                          <p:spTgt spid="11267">
                                            <p:txEl>
                                              <p:pRg st="7" end="7"/>
                                            </p:txEl>
                                          </p:spTgt>
                                        </p:tgtEl>
                                      </p:cBhvr>
                                    </p:animEffect>
                                  </p:childTnLst>
                                </p:cTn>
                              </p:par>
                              <p:par>
                                <p:cTn id="33" presetID="8" presetClass="entr" presetSubtype="16" fill="hold" nodeType="withEffect">
                                  <p:stCondLst>
                                    <p:cond delay="0"/>
                                  </p:stCondLst>
                                  <p:childTnLst>
                                    <p:set>
                                      <p:cBhvr>
                                        <p:cTn id="34" dur="1" fill="hold">
                                          <p:stCondLst>
                                            <p:cond delay="0"/>
                                          </p:stCondLst>
                                        </p:cTn>
                                        <p:tgtEl>
                                          <p:spTgt spid="11267">
                                            <p:txEl>
                                              <p:pRg st="8" end="8"/>
                                            </p:txEl>
                                          </p:spTgt>
                                        </p:tgtEl>
                                        <p:attrNameLst>
                                          <p:attrName>style.visibility</p:attrName>
                                        </p:attrNameLst>
                                      </p:cBhvr>
                                      <p:to>
                                        <p:strVal val="visible"/>
                                      </p:to>
                                    </p:set>
                                    <p:animEffect transition="in" filter="diamond(in)">
                                      <p:cBhvr>
                                        <p:cTn id="35" dur="2000"/>
                                        <p:tgtEl>
                                          <p:spTgt spid="11267">
                                            <p:txEl>
                                              <p:pRg st="8" end="8"/>
                                            </p:txEl>
                                          </p:spTgt>
                                        </p:tgtEl>
                                      </p:cBhvr>
                                    </p:animEffect>
                                  </p:childTnLst>
                                </p:cTn>
                              </p:par>
                              <p:par>
                                <p:cTn id="36" presetID="8" presetClass="entr" presetSubtype="16" fill="hold" nodeType="withEffect">
                                  <p:stCondLst>
                                    <p:cond delay="0"/>
                                  </p:stCondLst>
                                  <p:childTnLst>
                                    <p:set>
                                      <p:cBhvr>
                                        <p:cTn id="37" dur="1" fill="hold">
                                          <p:stCondLst>
                                            <p:cond delay="0"/>
                                          </p:stCondLst>
                                        </p:cTn>
                                        <p:tgtEl>
                                          <p:spTgt spid="11267">
                                            <p:txEl>
                                              <p:pRg st="9" end="9"/>
                                            </p:txEl>
                                          </p:spTgt>
                                        </p:tgtEl>
                                        <p:attrNameLst>
                                          <p:attrName>style.visibility</p:attrName>
                                        </p:attrNameLst>
                                      </p:cBhvr>
                                      <p:to>
                                        <p:strVal val="visible"/>
                                      </p:to>
                                    </p:set>
                                    <p:animEffect transition="in" filter="diamond(in)">
                                      <p:cBhvr>
                                        <p:cTn id="38" dur="2000"/>
                                        <p:tgtEl>
                                          <p:spTgt spid="112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p:txBody>
          <a:bodyPr/>
          <a:lstStyle/>
          <a:p>
            <a:pPr eaLnBrk="1" hangingPunct="1">
              <a:buClr>
                <a:schemeClr val="accent2"/>
              </a:buClr>
              <a:buSzPct val="75000"/>
              <a:buNone/>
            </a:pPr>
            <a:r>
              <a:rPr lang="zh-CN" altLang="en-US" sz="2800" dirty="0">
                <a:latin typeface="楷体_GB2312" pitchFamily="49" charset="-122"/>
                <a:ea typeface="楷体_GB2312" pitchFamily="49" charset="-122"/>
              </a:rPr>
              <a:t>源程序文档化包括：</a:t>
            </a:r>
            <a:endParaRPr lang="en-US" altLang="zh-CN" sz="2800" dirty="0">
              <a:latin typeface="楷体_GB2312" pitchFamily="49" charset="-122"/>
              <a:ea typeface="楷体_GB2312" pitchFamily="49" charset="-122"/>
            </a:endParaRPr>
          </a:p>
          <a:p>
            <a:pPr lvl="1">
              <a:buClr>
                <a:schemeClr val="accent2"/>
              </a:buClr>
              <a:buSzPct val="75000"/>
              <a:buFont typeface="Wingdings" panose="05000000000000000000" pitchFamily="2" charset="2"/>
              <a:buChar char="l"/>
            </a:pPr>
            <a:r>
              <a:rPr lang="zh-CN" altLang="en-US" sz="2400" dirty="0">
                <a:solidFill>
                  <a:srgbClr val="3366FF"/>
                </a:solidFill>
                <a:latin typeface="楷体_GB2312" pitchFamily="49" charset="-122"/>
                <a:ea typeface="楷体_GB2312" pitchFamily="49" charset="-122"/>
              </a:rPr>
              <a:t>标识符的命名</a:t>
            </a:r>
            <a:endParaRPr lang="en-US" altLang="zh-CN" sz="2400" dirty="0">
              <a:solidFill>
                <a:srgbClr val="3366FF"/>
              </a:solidFill>
              <a:latin typeface="楷体_GB2312" pitchFamily="49" charset="-122"/>
              <a:ea typeface="楷体_GB2312" pitchFamily="49" charset="-122"/>
            </a:endParaRPr>
          </a:p>
          <a:p>
            <a:pPr lvl="1">
              <a:buClr>
                <a:schemeClr val="accent2"/>
              </a:buClr>
              <a:buSzPct val="75000"/>
              <a:buFont typeface="Wingdings" panose="05000000000000000000" pitchFamily="2" charset="2"/>
              <a:buChar char="l"/>
            </a:pPr>
            <a:r>
              <a:rPr lang="zh-CN" altLang="en-US" sz="2400" dirty="0">
                <a:solidFill>
                  <a:srgbClr val="3366FF"/>
                </a:solidFill>
                <a:latin typeface="楷体_GB2312" pitchFamily="49" charset="-122"/>
                <a:ea typeface="楷体_GB2312" pitchFamily="49" charset="-122"/>
              </a:rPr>
              <a:t>程序的注释</a:t>
            </a:r>
            <a:endParaRPr lang="en-US" altLang="zh-CN" sz="2400" dirty="0">
              <a:solidFill>
                <a:srgbClr val="3366FF"/>
              </a:solidFill>
              <a:latin typeface="楷体_GB2312" pitchFamily="49" charset="-122"/>
              <a:ea typeface="楷体_GB2312" pitchFamily="49" charset="-122"/>
            </a:endParaRPr>
          </a:p>
          <a:p>
            <a:pPr lvl="1">
              <a:buClr>
                <a:schemeClr val="accent2"/>
              </a:buClr>
              <a:buSzPct val="75000"/>
              <a:buFont typeface="Wingdings" panose="05000000000000000000" pitchFamily="2" charset="2"/>
              <a:buChar char="l"/>
            </a:pPr>
            <a:r>
              <a:rPr lang="zh-CN" altLang="en-US" sz="2400" dirty="0">
                <a:solidFill>
                  <a:srgbClr val="3366FF"/>
                </a:solidFill>
                <a:latin typeface="楷体_GB2312" pitchFamily="49" charset="-122"/>
                <a:ea typeface="楷体_GB2312" pitchFamily="49" charset="-122"/>
              </a:rPr>
              <a:t>程序的视觉组织</a:t>
            </a:r>
            <a:r>
              <a:rPr lang="en-US" altLang="zh-CN" sz="2400" dirty="0">
                <a:solidFill>
                  <a:srgbClr val="3366FF"/>
                </a:solidFill>
                <a:latin typeface="楷体_GB2312" pitchFamily="49" charset="-122"/>
                <a:ea typeface="楷体_GB2312" pitchFamily="49" charset="-122"/>
              </a:rPr>
              <a:t>---</a:t>
            </a:r>
            <a:r>
              <a:rPr lang="zh-CN" altLang="en-US" sz="2400" dirty="0">
                <a:solidFill>
                  <a:srgbClr val="3366FF"/>
                </a:solidFill>
                <a:latin typeface="楷体_GB2312" pitchFamily="49" charset="-122"/>
                <a:ea typeface="楷体_GB2312" pitchFamily="49" charset="-122"/>
              </a:rPr>
              <a:t>空格、空行和移行</a:t>
            </a:r>
            <a:endParaRPr lang="zh-CN" altLang="en-US" sz="2400" dirty="0">
              <a:solidFill>
                <a:srgbClr val="3366FF"/>
              </a:solidFill>
              <a:latin typeface="楷体_GB2312" pitchFamily="49" charset="-122"/>
              <a:ea typeface="楷体_GB2312" pitchFamily="49" charset="-122"/>
            </a:endParaRPr>
          </a:p>
          <a:p>
            <a:pPr eaLnBrk="1" hangingPunct="1"/>
            <a:endParaRPr lang="en-US" altLang="zh-CN" sz="28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5.2.1 </a:t>
            </a:r>
            <a:r>
              <a:rPr lang="zh-CN" altLang="en-US" sz="3600" dirty="0">
                <a:solidFill>
                  <a:srgbClr val="FFFF00"/>
                </a:solidFill>
              </a:rPr>
              <a:t>源程序文档化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标识符的命名  </a:t>
            </a:r>
            <a:endParaRPr lang="zh-CN" altLang="en-US" sz="2800" b="1" dirty="0">
              <a:solidFill>
                <a:srgbClr val="C00000"/>
              </a:solidFill>
              <a:ea typeface="宋体" panose="02010600030101010101" pitchFamily="2" charset="-122"/>
            </a:endParaRPr>
          </a:p>
          <a:p>
            <a:pPr lvl="2">
              <a:lnSpc>
                <a:spcPts val="3500"/>
              </a:lnSpc>
              <a:spcBef>
                <a:spcPts val="1800"/>
              </a:spcBef>
              <a:buClr>
                <a:schemeClr val="accent2"/>
              </a:buClr>
              <a:buSzPct val="75000"/>
              <a:buFont typeface="Wingdings" panose="05000000000000000000" pitchFamily="2" charset="2"/>
              <a:buChar char="l"/>
            </a:pPr>
            <a:r>
              <a:rPr lang="zh-CN" altLang="en-US" dirty="0">
                <a:latin typeface="楷体_GB2312" pitchFamily="49" charset="-122"/>
                <a:ea typeface="楷体_GB2312" pitchFamily="49" charset="-122"/>
              </a:rPr>
              <a:t>标识符包括</a:t>
            </a:r>
            <a:r>
              <a:rPr lang="zh-CN" altLang="en-US" dirty="0">
                <a:solidFill>
                  <a:srgbClr val="CC0000"/>
                </a:solidFill>
                <a:latin typeface="楷体_GB2312" pitchFamily="49" charset="-122"/>
                <a:ea typeface="楷体_GB2312" pitchFamily="49" charset="-122"/>
              </a:rPr>
              <a:t>模块名</a:t>
            </a:r>
            <a:r>
              <a:rPr lang="zh-CN" altLang="en-US" dirty="0">
                <a:latin typeface="楷体_GB2312" pitchFamily="49" charset="-122"/>
                <a:ea typeface="楷体_GB2312" pitchFamily="49" charset="-122"/>
              </a:rPr>
              <a:t>、</a:t>
            </a:r>
            <a:r>
              <a:rPr lang="zh-CN" altLang="en-US" dirty="0">
                <a:solidFill>
                  <a:srgbClr val="CC0000"/>
                </a:solidFill>
                <a:latin typeface="楷体_GB2312" pitchFamily="49" charset="-122"/>
                <a:ea typeface="楷体_GB2312" pitchFamily="49" charset="-122"/>
              </a:rPr>
              <a:t>变量名</a:t>
            </a:r>
            <a:r>
              <a:rPr lang="zh-CN" altLang="en-US" dirty="0">
                <a:latin typeface="楷体_GB2312" pitchFamily="49" charset="-122"/>
                <a:ea typeface="楷体_GB2312" pitchFamily="49" charset="-122"/>
              </a:rPr>
              <a:t>、</a:t>
            </a:r>
            <a:r>
              <a:rPr lang="zh-CN" altLang="en-US" dirty="0">
                <a:solidFill>
                  <a:srgbClr val="CC0000"/>
                </a:solidFill>
                <a:latin typeface="楷体_GB2312" pitchFamily="49" charset="-122"/>
                <a:ea typeface="楷体_GB2312" pitchFamily="49" charset="-122"/>
              </a:rPr>
              <a:t>常量名</a:t>
            </a:r>
            <a:r>
              <a:rPr lang="zh-CN" altLang="en-US" dirty="0">
                <a:latin typeface="楷体_GB2312" pitchFamily="49" charset="-122"/>
                <a:ea typeface="楷体_GB2312" pitchFamily="49" charset="-122"/>
              </a:rPr>
              <a:t>、</a:t>
            </a:r>
            <a:r>
              <a:rPr lang="zh-CN" altLang="en-US" dirty="0">
                <a:solidFill>
                  <a:srgbClr val="CC0000"/>
                </a:solidFill>
                <a:latin typeface="楷体_GB2312" pitchFamily="49" charset="-122"/>
                <a:ea typeface="楷体_GB2312" pitchFamily="49" charset="-122"/>
              </a:rPr>
              <a:t>标号名</a:t>
            </a:r>
            <a:r>
              <a:rPr lang="zh-CN" altLang="en-US" dirty="0">
                <a:latin typeface="楷体_GB2312" pitchFamily="49" charset="-122"/>
                <a:ea typeface="楷体_GB2312" pitchFamily="49" charset="-122"/>
              </a:rPr>
              <a:t>、</a:t>
            </a:r>
            <a:r>
              <a:rPr lang="zh-CN" altLang="en-US" dirty="0">
                <a:solidFill>
                  <a:srgbClr val="CC0000"/>
                </a:solidFill>
                <a:latin typeface="楷体_GB2312" pitchFamily="49" charset="-122"/>
                <a:ea typeface="楷体_GB2312" pitchFamily="49" charset="-122"/>
              </a:rPr>
              <a:t>子程序名</a:t>
            </a:r>
            <a:r>
              <a:rPr lang="zh-CN" altLang="en-US" dirty="0">
                <a:latin typeface="楷体_GB2312" pitchFamily="49" charset="-122"/>
                <a:ea typeface="楷体_GB2312" pitchFamily="49" charset="-122"/>
              </a:rPr>
              <a:t>以及</a:t>
            </a:r>
            <a:r>
              <a:rPr lang="zh-CN" altLang="en-US" dirty="0">
                <a:solidFill>
                  <a:srgbClr val="CC0000"/>
                </a:solidFill>
                <a:latin typeface="楷体_GB2312" pitchFamily="49" charset="-122"/>
                <a:ea typeface="楷体_GB2312" pitchFamily="49" charset="-122"/>
              </a:rPr>
              <a:t>数据区名</a:t>
            </a:r>
            <a:r>
              <a:rPr lang="zh-CN" altLang="en-US" dirty="0">
                <a:latin typeface="楷体_GB2312" pitchFamily="49" charset="-122"/>
                <a:ea typeface="楷体_GB2312" pitchFamily="49" charset="-122"/>
              </a:rPr>
              <a:t>、</a:t>
            </a:r>
            <a:r>
              <a:rPr lang="zh-CN" altLang="en-US" dirty="0">
                <a:solidFill>
                  <a:srgbClr val="CC0000"/>
                </a:solidFill>
                <a:latin typeface="楷体_GB2312" pitchFamily="49" charset="-122"/>
                <a:ea typeface="楷体_GB2312" pitchFamily="49" charset="-122"/>
              </a:rPr>
              <a:t>缓冲区名</a:t>
            </a:r>
            <a:r>
              <a:rPr lang="zh-CN" altLang="en-US" dirty="0">
                <a:latin typeface="楷体_GB2312" pitchFamily="49" charset="-122"/>
                <a:ea typeface="楷体_GB2312" pitchFamily="49" charset="-122"/>
              </a:rPr>
              <a:t>等。</a:t>
            </a:r>
            <a:r>
              <a:rPr lang="zh-CN" altLang="en-US" b="1" dirty="0">
                <a:solidFill>
                  <a:srgbClr val="3366FF"/>
                </a:solidFill>
                <a:latin typeface="楷体_GB2312" pitchFamily="49" charset="-122"/>
                <a:ea typeface="楷体_GB2312" pitchFamily="49" charset="-122"/>
              </a:rPr>
              <a:t>这些名字应能反映它所代表的实际东西，使其能够见名知意，有助于对程序功能的理解。</a:t>
            </a:r>
            <a:endParaRPr lang="zh-CN" altLang="en-US" b="1" dirty="0">
              <a:solidFill>
                <a:srgbClr val="3366FF"/>
              </a:solidFill>
              <a:latin typeface="楷体_GB2312" pitchFamily="49" charset="-122"/>
              <a:ea typeface="楷体_GB2312" pitchFamily="49" charset="-122"/>
            </a:endParaRPr>
          </a:p>
          <a:p>
            <a:pPr lvl="2">
              <a:lnSpc>
                <a:spcPts val="3500"/>
              </a:lnSpc>
              <a:spcBef>
                <a:spcPts val="1800"/>
              </a:spcBef>
              <a:buClr>
                <a:schemeClr val="accent2"/>
              </a:buClr>
              <a:buSzPct val="75000"/>
              <a:buFont typeface="Wingdings" panose="05000000000000000000" pitchFamily="2" charset="2"/>
              <a:buChar char="l"/>
            </a:pPr>
            <a:r>
              <a:rPr lang="zh-CN" altLang="en-US" dirty="0">
                <a:latin typeface="楷体_GB2312" pitchFamily="49" charset="-122"/>
                <a:ea typeface="楷体_GB2312" pitchFamily="49" charset="-122"/>
              </a:rPr>
              <a:t>应当</a:t>
            </a:r>
            <a:r>
              <a:rPr lang="zh-CN" altLang="en-US" dirty="0">
                <a:solidFill>
                  <a:srgbClr val="3366FF"/>
                </a:solidFill>
                <a:latin typeface="楷体_GB2312" pitchFamily="49" charset="-122"/>
                <a:ea typeface="楷体_GB2312" pitchFamily="49" charset="-122"/>
              </a:rPr>
              <a:t>选择精练的意义明确的名字</a:t>
            </a:r>
            <a:r>
              <a:rPr lang="zh-CN" altLang="en-US" dirty="0">
                <a:latin typeface="楷体_GB2312" pitchFamily="49" charset="-122"/>
                <a:ea typeface="楷体_GB2312" pitchFamily="49" charset="-122"/>
              </a:rPr>
              <a:t>，才能简化程序语句，</a:t>
            </a:r>
            <a:r>
              <a:rPr lang="zh-CN" altLang="en-US" dirty="0">
                <a:solidFill>
                  <a:srgbClr val="3366FF"/>
                </a:solidFill>
                <a:latin typeface="楷体_GB2312" pitchFamily="49" charset="-122"/>
                <a:ea typeface="楷体_GB2312" pitchFamily="49" charset="-122"/>
              </a:rPr>
              <a:t>易于对程序功能的理解</a:t>
            </a:r>
            <a:r>
              <a:rPr lang="zh-CN" altLang="en-US" dirty="0">
                <a:latin typeface="楷体_GB2312" pitchFamily="49" charset="-122"/>
                <a:ea typeface="楷体_GB2312" pitchFamily="49" charset="-122"/>
              </a:rPr>
              <a:t>。</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5.2.1 </a:t>
            </a:r>
            <a:r>
              <a:rPr lang="zh-CN" altLang="en-US" sz="3600" dirty="0">
                <a:solidFill>
                  <a:srgbClr val="FFFF00"/>
                </a:solidFill>
              </a:rPr>
              <a:t>源程序文档化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程序的注释   </a:t>
            </a:r>
            <a:endParaRPr lang="zh-CN" altLang="en-US" sz="2800" b="1" dirty="0">
              <a:solidFill>
                <a:srgbClr val="C00000"/>
              </a:solidFill>
              <a:ea typeface="宋体" panose="02010600030101010101" pitchFamily="2" charset="-122"/>
            </a:endParaRPr>
          </a:p>
          <a:p>
            <a:pPr lvl="1">
              <a:lnSpc>
                <a:spcPts val="3100"/>
              </a:lnSpc>
              <a:spcBef>
                <a:spcPts val="1800"/>
              </a:spcBef>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正确的注释能够帮助读者理解程序，为测试和维护阶段提供明确的指导。</a:t>
            </a:r>
            <a:endParaRPr lang="zh-CN" altLang="en-US" sz="2400" dirty="0">
              <a:latin typeface="楷体_GB2312" pitchFamily="49" charset="-122"/>
              <a:ea typeface="楷体_GB2312" pitchFamily="49" charset="-122"/>
            </a:endParaRPr>
          </a:p>
          <a:p>
            <a:pPr lvl="1">
              <a:lnSpc>
                <a:spcPts val="3100"/>
              </a:lnSpc>
              <a:spcBef>
                <a:spcPts val="1800"/>
              </a:spcBef>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注释行的数量</a:t>
            </a:r>
            <a:r>
              <a:rPr lang="zh-CN" altLang="en-US" sz="2400" dirty="0">
                <a:solidFill>
                  <a:srgbClr val="3366FF"/>
                </a:solidFill>
                <a:latin typeface="楷体_GB2312" pitchFamily="49" charset="-122"/>
                <a:ea typeface="楷体_GB2312" pitchFamily="49" charset="-122"/>
              </a:rPr>
              <a:t>占到整个源程序的</a:t>
            </a:r>
            <a:r>
              <a:rPr lang="en-US" altLang="zh-CN" sz="2400" dirty="0">
                <a:solidFill>
                  <a:srgbClr val="3366FF"/>
                </a:solidFill>
                <a:latin typeface="楷体_GB2312" pitchFamily="49" charset="-122"/>
                <a:ea typeface="楷体_GB2312" pitchFamily="49" charset="-122"/>
              </a:rPr>
              <a:t>1/3</a:t>
            </a:r>
            <a:r>
              <a:rPr lang="zh-CN" altLang="en-US" sz="2400" dirty="0">
                <a:solidFill>
                  <a:srgbClr val="3366FF"/>
                </a:solidFill>
                <a:latin typeface="楷体_GB2312" pitchFamily="49" charset="-122"/>
                <a:ea typeface="楷体_GB2312" pitchFamily="49" charset="-122"/>
              </a:rPr>
              <a:t>到</a:t>
            </a:r>
            <a:r>
              <a:rPr lang="en-US" altLang="zh-CN" sz="2400" dirty="0">
                <a:solidFill>
                  <a:srgbClr val="3366FF"/>
                </a:solidFill>
                <a:latin typeface="楷体_GB2312" pitchFamily="49" charset="-122"/>
                <a:ea typeface="楷体_GB2312" pitchFamily="49" charset="-122"/>
              </a:rPr>
              <a:t>1/2</a:t>
            </a: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a:p>
            <a:pPr lvl="1">
              <a:lnSpc>
                <a:spcPts val="3100"/>
              </a:lnSpc>
              <a:spcBef>
                <a:spcPts val="1800"/>
              </a:spcBef>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注释分为</a:t>
            </a:r>
            <a:r>
              <a:rPr lang="zh-CN" altLang="en-US" sz="2400" dirty="0">
                <a:solidFill>
                  <a:srgbClr val="3366FF"/>
                </a:solidFill>
                <a:latin typeface="楷体_GB2312" pitchFamily="49" charset="-122"/>
                <a:ea typeface="楷体_GB2312" pitchFamily="49" charset="-122"/>
              </a:rPr>
              <a:t>序言性注释</a:t>
            </a:r>
            <a:r>
              <a:rPr lang="zh-CN" altLang="en-US" sz="2400" dirty="0">
                <a:latin typeface="楷体_GB2312" pitchFamily="49" charset="-122"/>
                <a:ea typeface="楷体_GB2312" pitchFamily="49" charset="-122"/>
              </a:rPr>
              <a:t>和</a:t>
            </a:r>
            <a:r>
              <a:rPr lang="zh-CN" altLang="en-US" sz="2400" dirty="0">
                <a:solidFill>
                  <a:srgbClr val="3366FF"/>
                </a:solidFill>
                <a:latin typeface="楷体_GB2312" pitchFamily="49" charset="-122"/>
                <a:ea typeface="楷体_GB2312" pitchFamily="49" charset="-122"/>
              </a:rPr>
              <a:t>功能性注释</a:t>
            </a:r>
            <a:r>
              <a:rPr lang="zh-CN" altLang="en-US" sz="2400" dirty="0">
                <a:latin typeface="楷体_GB2312" pitchFamily="49" charset="-122"/>
                <a:ea typeface="楷体_GB2312" pitchFamily="49" charset="-122"/>
              </a:rPr>
              <a:t>。序言性注释通常置于每个程序模块的开头部分，它应当给出程序的整体说明，对于理解程序本身具有引导作用。  </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5.2.1 </a:t>
            </a:r>
            <a:r>
              <a:rPr lang="zh-CN" altLang="en-US" sz="3600" dirty="0">
                <a:solidFill>
                  <a:srgbClr val="FFFF00"/>
                </a:solidFill>
              </a:rPr>
              <a:t>源程序文档化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500034" y="1500175"/>
            <a:ext cx="8229600" cy="4929222"/>
          </a:xfrm>
        </p:spPr>
        <p:txBody>
          <a:bodyPr/>
          <a:lstStyle/>
          <a:p>
            <a:pPr marL="533400" indent="-533400" eaLnBrk="1" hangingPunct="1">
              <a:lnSpc>
                <a:spcPct val="90000"/>
              </a:lnSpc>
              <a:buFont typeface="+mj-lt"/>
              <a:buAutoNum type="arabicPeriod"/>
            </a:pPr>
            <a:r>
              <a:rPr lang="zh-CN" altLang="en-US" sz="2800" b="1" dirty="0">
                <a:solidFill>
                  <a:srgbClr val="C00000"/>
                </a:solidFill>
                <a:ea typeface="宋体" panose="02010600030101010101" pitchFamily="2" charset="-122"/>
              </a:rPr>
              <a:t>序言性注释</a:t>
            </a:r>
            <a:endParaRPr lang="zh-CN" altLang="en-US" sz="2800" b="1" dirty="0">
              <a:solidFill>
                <a:srgbClr val="C00000"/>
              </a:solidFill>
              <a:ea typeface="宋体" panose="02010600030101010101" pitchFamily="2" charset="-122"/>
            </a:endParaRPr>
          </a:p>
          <a:p>
            <a:pPr marL="0" indent="628650" eaLnBrk="1" hangingPunct="1">
              <a:lnSpc>
                <a:spcPct val="90000"/>
              </a:lnSpc>
              <a:spcBef>
                <a:spcPts val="1200"/>
              </a:spcBef>
              <a:buClr>
                <a:schemeClr val="accent2"/>
              </a:buClr>
              <a:buSzPct val="75000"/>
              <a:buNone/>
            </a:pPr>
            <a:r>
              <a:rPr lang="zh-CN" altLang="en-US" sz="2400" dirty="0">
                <a:latin typeface="楷体_GB2312" pitchFamily="49" charset="-122"/>
                <a:ea typeface="楷体_GB2312" pitchFamily="49" charset="-122"/>
              </a:rPr>
              <a:t>有些软件开发部门对序言性注释做了明确而严格的规定，要求程序编制者逐项列出，内容包括： </a:t>
            </a:r>
            <a:endParaRPr lang="zh-CN" altLang="en-US" sz="2400" dirty="0">
              <a:latin typeface="楷体_GB2312" pitchFamily="49" charset="-122"/>
              <a:ea typeface="楷体_GB2312" pitchFamily="49" charset="-122"/>
            </a:endParaRPr>
          </a:p>
          <a:p>
            <a:pPr marL="933450" lvl="1" indent="-533400">
              <a:lnSpc>
                <a:spcPct val="90000"/>
              </a:lnSpc>
              <a:spcBef>
                <a:spcPts val="600"/>
              </a:spcBef>
              <a:spcAft>
                <a:spcPts val="0"/>
              </a:spcAft>
              <a:buFontTx/>
              <a:buAutoNum type="arabicParenBoth"/>
            </a:pPr>
            <a:r>
              <a:rPr lang="zh-CN" altLang="en-US" sz="2200" dirty="0">
                <a:solidFill>
                  <a:srgbClr val="3366FF"/>
                </a:solidFill>
                <a:latin typeface="楷体_GB2312" pitchFamily="49" charset="-122"/>
                <a:ea typeface="楷体_GB2312" pitchFamily="49" charset="-122"/>
              </a:rPr>
              <a:t>程序标题</a:t>
            </a:r>
            <a:endParaRPr lang="zh-CN" altLang="en-US" sz="2200" dirty="0">
              <a:solidFill>
                <a:srgbClr val="3366FF"/>
              </a:solidFill>
              <a:latin typeface="楷体_GB2312" pitchFamily="49" charset="-122"/>
              <a:ea typeface="楷体_GB2312" pitchFamily="49" charset="-122"/>
            </a:endParaRPr>
          </a:p>
          <a:p>
            <a:pPr marL="933450" lvl="1" indent="-533400">
              <a:lnSpc>
                <a:spcPct val="90000"/>
              </a:lnSpc>
              <a:spcBef>
                <a:spcPts val="600"/>
              </a:spcBef>
              <a:spcAft>
                <a:spcPts val="0"/>
              </a:spcAft>
              <a:buFontTx/>
              <a:buAutoNum type="arabicParenBoth"/>
            </a:pPr>
            <a:r>
              <a:rPr lang="zh-CN" altLang="en-US" sz="2200" dirty="0">
                <a:latin typeface="楷体_GB2312" pitchFamily="49" charset="-122"/>
                <a:ea typeface="楷体_GB2312" pitchFamily="49" charset="-122"/>
              </a:rPr>
              <a:t>有关</a:t>
            </a:r>
            <a:r>
              <a:rPr lang="zh-CN" altLang="en-US" sz="2200" dirty="0">
                <a:solidFill>
                  <a:srgbClr val="3366FF"/>
                </a:solidFill>
                <a:latin typeface="楷体_GB2312" pitchFamily="49" charset="-122"/>
                <a:ea typeface="楷体_GB2312" pitchFamily="49" charset="-122"/>
              </a:rPr>
              <a:t>本模块功能</a:t>
            </a:r>
            <a:r>
              <a:rPr lang="zh-CN" altLang="en-US" sz="2200" dirty="0">
                <a:latin typeface="楷体_GB2312" pitchFamily="49" charset="-122"/>
                <a:ea typeface="楷体_GB2312" pitchFamily="49" charset="-122"/>
              </a:rPr>
              <a:t>和</a:t>
            </a:r>
            <a:r>
              <a:rPr lang="zh-CN" altLang="en-US" sz="2200" dirty="0">
                <a:solidFill>
                  <a:srgbClr val="3366FF"/>
                </a:solidFill>
                <a:latin typeface="楷体_GB2312" pitchFamily="49" charset="-122"/>
                <a:ea typeface="楷体_GB2312" pitchFamily="49" charset="-122"/>
              </a:rPr>
              <a:t>目的的说明</a:t>
            </a:r>
            <a:r>
              <a:rPr lang="zh-CN" altLang="en-US" sz="2200" dirty="0">
                <a:latin typeface="楷体_GB2312" pitchFamily="49" charset="-122"/>
                <a:ea typeface="楷体_GB2312" pitchFamily="49" charset="-122"/>
              </a:rPr>
              <a:t>。</a:t>
            </a:r>
            <a:endParaRPr lang="zh-CN" altLang="en-US" sz="2200" dirty="0">
              <a:latin typeface="楷体_GB2312" pitchFamily="49" charset="-122"/>
              <a:ea typeface="楷体_GB2312" pitchFamily="49" charset="-122"/>
            </a:endParaRPr>
          </a:p>
          <a:p>
            <a:pPr marL="933450" lvl="1" indent="-533400">
              <a:lnSpc>
                <a:spcPct val="90000"/>
              </a:lnSpc>
              <a:spcBef>
                <a:spcPts val="600"/>
              </a:spcBef>
              <a:spcAft>
                <a:spcPts val="0"/>
              </a:spcAft>
              <a:buFontTx/>
              <a:buAutoNum type="arabicParenBoth"/>
            </a:pPr>
            <a:r>
              <a:rPr lang="zh-CN" altLang="en-US" sz="2200" dirty="0">
                <a:solidFill>
                  <a:srgbClr val="3366FF"/>
                </a:solidFill>
                <a:latin typeface="楷体_GB2312" pitchFamily="49" charset="-122"/>
                <a:ea typeface="楷体_GB2312" pitchFamily="49" charset="-122"/>
              </a:rPr>
              <a:t>主要算法</a:t>
            </a:r>
            <a:r>
              <a:rPr lang="zh-CN" altLang="en-US" sz="2200" dirty="0">
                <a:latin typeface="楷体_GB2312" pitchFamily="49" charset="-122"/>
                <a:ea typeface="楷体_GB2312" pitchFamily="49" charset="-122"/>
              </a:rPr>
              <a:t>。</a:t>
            </a:r>
            <a:endParaRPr lang="zh-CN" altLang="en-US" sz="2200" dirty="0">
              <a:latin typeface="楷体_GB2312" pitchFamily="49" charset="-122"/>
              <a:ea typeface="楷体_GB2312" pitchFamily="49" charset="-122"/>
            </a:endParaRPr>
          </a:p>
          <a:p>
            <a:pPr marL="933450" lvl="1" indent="-533400">
              <a:lnSpc>
                <a:spcPct val="90000"/>
              </a:lnSpc>
              <a:spcBef>
                <a:spcPts val="600"/>
              </a:spcBef>
              <a:spcAft>
                <a:spcPts val="0"/>
              </a:spcAft>
              <a:buFontTx/>
              <a:buAutoNum type="arabicParenBoth"/>
            </a:pPr>
            <a:r>
              <a:rPr lang="zh-CN" altLang="en-US" sz="2200" dirty="0">
                <a:solidFill>
                  <a:srgbClr val="3366FF"/>
                </a:solidFill>
                <a:latin typeface="楷体_GB2312" pitchFamily="49" charset="-122"/>
                <a:ea typeface="楷体_GB2312" pitchFamily="49" charset="-122"/>
              </a:rPr>
              <a:t>接口说明</a:t>
            </a:r>
            <a:r>
              <a:rPr lang="zh-CN" altLang="en-US" sz="2200" dirty="0">
                <a:latin typeface="楷体_GB2312" pitchFamily="49" charset="-122"/>
                <a:ea typeface="楷体_GB2312" pitchFamily="49" charset="-122"/>
              </a:rPr>
              <a:t>：包括调用形式，参数描述，子程序清单。</a:t>
            </a:r>
            <a:endParaRPr lang="zh-CN" altLang="en-US" sz="2200" dirty="0">
              <a:latin typeface="楷体_GB2312" pitchFamily="49" charset="-122"/>
              <a:ea typeface="楷体_GB2312" pitchFamily="49" charset="-122"/>
            </a:endParaRPr>
          </a:p>
          <a:p>
            <a:pPr marL="933450" lvl="1" indent="-533400">
              <a:lnSpc>
                <a:spcPct val="90000"/>
              </a:lnSpc>
              <a:spcBef>
                <a:spcPts val="600"/>
              </a:spcBef>
              <a:spcAft>
                <a:spcPts val="0"/>
              </a:spcAft>
              <a:buFontTx/>
              <a:buAutoNum type="arabicParenBoth"/>
            </a:pPr>
            <a:r>
              <a:rPr lang="zh-CN" altLang="en-US" sz="2200" dirty="0">
                <a:solidFill>
                  <a:srgbClr val="3366FF"/>
                </a:solidFill>
                <a:latin typeface="楷体_GB2312" pitchFamily="49" charset="-122"/>
                <a:ea typeface="楷体_GB2312" pitchFamily="49" charset="-122"/>
              </a:rPr>
              <a:t>有关数据描述</a:t>
            </a:r>
            <a:r>
              <a:rPr lang="zh-CN" altLang="en-US" sz="2200" dirty="0">
                <a:latin typeface="楷体_GB2312" pitchFamily="49" charset="-122"/>
                <a:ea typeface="楷体_GB2312" pitchFamily="49" charset="-122"/>
              </a:rPr>
              <a:t>：重要的变量及其用途，约束或限制条件，以及其他有关信息。</a:t>
            </a:r>
            <a:endParaRPr lang="zh-CN" altLang="en-US" sz="2200" dirty="0">
              <a:latin typeface="楷体_GB2312" pitchFamily="49" charset="-122"/>
              <a:ea typeface="楷体_GB2312" pitchFamily="49" charset="-122"/>
            </a:endParaRPr>
          </a:p>
          <a:p>
            <a:pPr marL="933450" lvl="1" indent="-533400">
              <a:lnSpc>
                <a:spcPct val="90000"/>
              </a:lnSpc>
              <a:spcBef>
                <a:spcPts val="600"/>
              </a:spcBef>
              <a:spcAft>
                <a:spcPts val="0"/>
              </a:spcAft>
              <a:buFontTx/>
              <a:buAutoNum type="arabicParenBoth"/>
            </a:pPr>
            <a:r>
              <a:rPr lang="zh-CN" altLang="en-US" sz="2200" dirty="0">
                <a:solidFill>
                  <a:srgbClr val="3366FF"/>
                </a:solidFill>
                <a:latin typeface="楷体_GB2312" pitchFamily="49" charset="-122"/>
                <a:ea typeface="楷体_GB2312" pitchFamily="49" charset="-122"/>
              </a:rPr>
              <a:t>模块位置</a:t>
            </a:r>
            <a:r>
              <a:rPr lang="zh-CN" altLang="en-US" sz="2200" dirty="0">
                <a:latin typeface="楷体_GB2312" pitchFamily="49" charset="-122"/>
                <a:ea typeface="楷体_GB2312" pitchFamily="49" charset="-122"/>
              </a:rPr>
              <a:t>：在哪一个源文件中，或隶属于哪一个软件包。</a:t>
            </a:r>
            <a:endParaRPr lang="zh-CN" altLang="en-US" sz="2200" dirty="0">
              <a:latin typeface="楷体_GB2312" pitchFamily="49" charset="-122"/>
              <a:ea typeface="楷体_GB2312" pitchFamily="49" charset="-122"/>
            </a:endParaRPr>
          </a:p>
          <a:p>
            <a:pPr marL="933450" lvl="1" indent="-533400">
              <a:lnSpc>
                <a:spcPct val="90000"/>
              </a:lnSpc>
              <a:spcBef>
                <a:spcPts val="600"/>
              </a:spcBef>
              <a:spcAft>
                <a:spcPts val="0"/>
              </a:spcAft>
              <a:buFontTx/>
              <a:buAutoNum type="arabicParenBoth"/>
            </a:pPr>
            <a:r>
              <a:rPr lang="zh-CN" altLang="en-US" sz="2200" dirty="0">
                <a:solidFill>
                  <a:srgbClr val="3366FF"/>
                </a:solidFill>
                <a:latin typeface="楷体_GB2312" pitchFamily="49" charset="-122"/>
                <a:ea typeface="楷体_GB2312" pitchFamily="49" charset="-122"/>
              </a:rPr>
              <a:t>开发简历</a:t>
            </a:r>
            <a:r>
              <a:rPr lang="zh-CN" altLang="en-US" sz="2200" dirty="0">
                <a:latin typeface="楷体_GB2312" pitchFamily="49" charset="-122"/>
                <a:ea typeface="楷体_GB2312" pitchFamily="49" charset="-122"/>
              </a:rPr>
              <a:t>：模块设计者，复审者，复审日期，修改日期、有关说明等。</a:t>
            </a:r>
            <a:endParaRPr lang="zh-CN" altLang="en-US" sz="2200" dirty="0">
              <a:latin typeface="楷体_GB2312" pitchFamily="49" charset="-122"/>
              <a:ea typeface="楷体_GB2312" pitchFamily="49" charset="-122"/>
            </a:endParaRPr>
          </a:p>
          <a:p>
            <a:pPr marL="533400" indent="-533400" eaLnBrk="1" hangingPunct="1">
              <a:lnSpc>
                <a:spcPct val="90000"/>
              </a:lnSpc>
              <a:buClr>
                <a:schemeClr val="accent2"/>
              </a:buClr>
              <a:buSzPct val="75000"/>
              <a:buFont typeface="Wingdings" panose="05000000000000000000" pitchFamily="2" charset="2"/>
              <a:buChar char="Ø"/>
            </a:pPr>
            <a:endParaRPr lang="en-US" altLang="zh-CN"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5.2.1 </a:t>
            </a:r>
            <a:r>
              <a:rPr lang="zh-CN" altLang="en-US" sz="3600" dirty="0">
                <a:solidFill>
                  <a:srgbClr val="FFFF00"/>
                </a:solidFill>
              </a:rPr>
              <a:t>源程序文档化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457200" y="1500175"/>
            <a:ext cx="8229600" cy="1643074"/>
          </a:xfrm>
        </p:spPr>
        <p:txBody>
          <a:bodyPr/>
          <a:lstStyle/>
          <a:p>
            <a:pPr marL="514350" indent="-514350" eaLnBrk="1" hangingPunct="1">
              <a:lnSpc>
                <a:spcPct val="90000"/>
              </a:lnSpc>
              <a:buFont typeface="+mj-lt"/>
              <a:buAutoNum type="arabicPeriod" startAt="2"/>
            </a:pPr>
            <a:r>
              <a:rPr lang="zh-CN" altLang="en-US" sz="2800" b="1" dirty="0">
                <a:solidFill>
                  <a:srgbClr val="C00000"/>
                </a:solidFill>
                <a:latin typeface="宋体" panose="02010600030101010101" pitchFamily="2" charset="-122"/>
                <a:ea typeface="宋体" panose="02010600030101010101" pitchFamily="2" charset="-122"/>
              </a:rPr>
              <a:t>功能性注释   </a:t>
            </a:r>
            <a:endParaRPr lang="zh-CN" altLang="en-US" sz="2800" b="1" dirty="0">
              <a:solidFill>
                <a:srgbClr val="C00000"/>
              </a:solidFill>
              <a:latin typeface="宋体" panose="02010600030101010101" pitchFamily="2" charset="-122"/>
              <a:ea typeface="宋体" panose="02010600030101010101" pitchFamily="2" charset="-122"/>
            </a:endParaRPr>
          </a:p>
          <a:p>
            <a:pPr eaLnBrk="1" hangingPunct="1">
              <a:lnSpc>
                <a:spcPct val="90000"/>
              </a:lnSpc>
              <a:buClr>
                <a:schemeClr val="accent2"/>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功能性注释嵌在源程序体中，用以描述其后的语句或程序段，也就是解释下面要“做什么”，或是执行了下面的语句会怎么样。</a:t>
            </a:r>
            <a:endParaRPr lang="zh-CN" altLang="en-US" sz="2400"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5.2.1 </a:t>
            </a:r>
            <a:r>
              <a:rPr lang="zh-CN" altLang="en-US" sz="3600" dirty="0">
                <a:solidFill>
                  <a:srgbClr val="FFFF00"/>
                </a:solidFill>
              </a:rPr>
              <a:t>源程序文档化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3"/>
          <p:cNvSpPr txBox="1">
            <a:spLocks noChangeArrowheads="1"/>
          </p:cNvSpPr>
          <p:nvPr/>
        </p:nvSpPr>
        <p:spPr bwMode="auto">
          <a:xfrm>
            <a:off x="1142976" y="3357562"/>
            <a:ext cx="5786478" cy="1000132"/>
          </a:xfrm>
          <a:prstGeom prst="rect">
            <a:avLst/>
          </a:prstGeom>
          <a:solidFill>
            <a:schemeClr val="accent1">
              <a:alpha val="38000"/>
            </a:schemeClr>
          </a:solidFill>
          <a:ln w="9525">
            <a:noFill/>
            <a:miter lim="800000"/>
          </a:ln>
        </p:spPr>
        <p:txBody>
          <a:bodyPr vert="horz" wrap="square" lIns="91440" tIns="45720" rIns="91440" bIns="45720" numCol="1" anchor="t" anchorCtr="0" compatLnSpc="1"/>
          <a:lstStyle/>
          <a:p>
            <a:pPr marL="342900" marR="0" lvl="0" indent="-342900" algn="just" defTabSz="914400" rtl="0" eaLnBrk="1" fontAlgn="base" latinLnBrk="0" hangingPunct="1">
              <a:lnSpc>
                <a:spcPct val="9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Add amount to total */</a:t>
            </a:r>
            <a:endPar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just" defTabSz="914400" rtl="0" eaLnBrk="1" fontAlgn="base" latinLnBrk="0" hangingPunct="1">
              <a:lnSpc>
                <a:spcPct val="9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total = amount</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total;  </a:t>
            </a:r>
            <a:endPar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just" defTabSz="914400" rtl="0" eaLnBrk="1" fontAlgn="base" latinLnBrk="0" hangingPunct="1">
              <a:lnSpc>
                <a:spcPct val="90000"/>
              </a:lnSpc>
              <a:spcBef>
                <a:spcPct val="20000"/>
              </a:spcBef>
              <a:spcAft>
                <a:spcPct val="0"/>
              </a:spcAft>
              <a:buClrTx/>
              <a:buSzTx/>
              <a:buFontTx/>
              <a:buNone/>
              <a:defRPr/>
            </a:pPr>
            <a:b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br>
            <a:endPar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8" name="Rectangle 3"/>
          <p:cNvSpPr txBox="1">
            <a:spLocks noChangeArrowheads="1"/>
          </p:cNvSpPr>
          <p:nvPr/>
        </p:nvSpPr>
        <p:spPr bwMode="auto">
          <a:xfrm>
            <a:off x="1000100" y="5000636"/>
            <a:ext cx="6929486" cy="1000132"/>
          </a:xfrm>
          <a:prstGeom prst="rect">
            <a:avLst/>
          </a:prstGeom>
          <a:solidFill>
            <a:schemeClr val="accent1">
              <a:alpha val="51000"/>
            </a:schemeClr>
          </a:solid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accent2"/>
              </a:buClr>
              <a:buSzPct val="75000"/>
              <a:defRPr/>
            </a:pP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Add monthly-sales to annual-total */</a:t>
            </a:r>
            <a:b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b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total = amount</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total;</a:t>
            </a:r>
            <a:b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br>
            <a:endPar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9" name="TextBox 8"/>
          <p:cNvSpPr txBox="1"/>
          <p:nvPr/>
        </p:nvSpPr>
        <p:spPr>
          <a:xfrm>
            <a:off x="7643834" y="3571876"/>
            <a:ext cx="902811" cy="523220"/>
          </a:xfrm>
          <a:prstGeom prst="rect">
            <a:avLst/>
          </a:prstGeom>
          <a:solidFill>
            <a:schemeClr val="accent2">
              <a:lumMod val="40000"/>
              <a:lumOff val="60000"/>
              <a:alpha val="15000"/>
            </a:schemeClr>
          </a:solidFill>
        </p:spPr>
        <p:txBody>
          <a:bodyPr wrap="none" rtlCol="0">
            <a:spAutoFit/>
          </a:bodyPr>
          <a:lstStyle/>
          <a:p>
            <a:r>
              <a:rPr lang="zh-CN" altLang="en-US" sz="2800" dirty="0">
                <a:latin typeface="宋体" panose="02010600030101010101" pitchFamily="2" charset="-122"/>
                <a:ea typeface="宋体" panose="02010600030101010101" pitchFamily="2" charset="-122"/>
              </a:rPr>
              <a:t>不好</a:t>
            </a:r>
            <a:endParaRPr lang="zh-CN" altLang="en-US" sz="2800" dirty="0">
              <a:latin typeface="宋体" panose="02010600030101010101" pitchFamily="2" charset="-122"/>
              <a:ea typeface="宋体" panose="02010600030101010101" pitchFamily="2" charset="-122"/>
            </a:endParaRPr>
          </a:p>
        </p:txBody>
      </p:sp>
      <p:sp>
        <p:nvSpPr>
          <p:cNvPr id="10" name="TextBox 9"/>
          <p:cNvSpPr txBox="1"/>
          <p:nvPr/>
        </p:nvSpPr>
        <p:spPr>
          <a:xfrm>
            <a:off x="8314541" y="5143512"/>
            <a:ext cx="543739" cy="523220"/>
          </a:xfrm>
          <a:prstGeom prst="rect">
            <a:avLst/>
          </a:prstGeom>
          <a:solidFill>
            <a:schemeClr val="accent2">
              <a:lumMod val="40000"/>
              <a:lumOff val="60000"/>
              <a:alpha val="15000"/>
            </a:schemeClr>
          </a:solidFill>
        </p:spPr>
        <p:txBody>
          <a:bodyPr wrap="none" rtlCol="0">
            <a:spAutoFit/>
          </a:bodyPr>
          <a:lstStyle/>
          <a:p>
            <a:r>
              <a:rPr lang="zh-CN" altLang="en-US" sz="2800" dirty="0">
                <a:latin typeface="宋体" panose="02010600030101010101" pitchFamily="2" charset="-122"/>
                <a:ea typeface="宋体" panose="02010600030101010101" pitchFamily="2" charset="-122"/>
              </a:rPr>
              <a:t>好</a:t>
            </a:r>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p:txBody>
          <a:bodyPr/>
          <a:lstStyle/>
          <a:p>
            <a:pPr eaLnBrk="1" hangingPunct="1">
              <a:lnSpc>
                <a:spcPts val="3500"/>
              </a:lnSpc>
              <a:spcBef>
                <a:spcPts val="1200"/>
              </a:spcBef>
              <a:spcAft>
                <a:spcPts val="600"/>
              </a:spcAft>
              <a:buClr>
                <a:schemeClr val="accent2"/>
              </a:buClr>
              <a:buSzPct val="75000"/>
              <a:buNone/>
            </a:pPr>
            <a:r>
              <a:rPr lang="zh-CN" altLang="en-US" sz="2800" dirty="0">
                <a:solidFill>
                  <a:srgbClr val="3366FF"/>
                </a:solidFill>
                <a:latin typeface="宋体" panose="02010600030101010101" pitchFamily="2" charset="-122"/>
                <a:ea typeface="宋体" panose="02010600030101010101" pitchFamily="2" charset="-122"/>
              </a:rPr>
              <a:t>书写功能性注释时要注意：</a:t>
            </a:r>
            <a:endParaRPr lang="zh-CN" altLang="en-US" sz="2800" dirty="0">
              <a:solidFill>
                <a:srgbClr val="3366FF"/>
              </a:solidFill>
              <a:latin typeface="宋体" panose="02010600030101010101" pitchFamily="2" charset="-122"/>
              <a:ea typeface="宋体" panose="02010600030101010101" pitchFamily="2" charset="-122"/>
            </a:endParaRPr>
          </a:p>
          <a:p>
            <a:pPr lvl="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用于</a:t>
            </a:r>
            <a:r>
              <a:rPr lang="zh-CN" altLang="en-US" sz="2400" dirty="0">
                <a:solidFill>
                  <a:srgbClr val="3366FF"/>
                </a:solidFill>
                <a:latin typeface="宋体" panose="02010600030101010101" pitchFamily="2" charset="-122"/>
                <a:ea typeface="宋体" panose="02010600030101010101" pitchFamily="2" charset="-122"/>
              </a:rPr>
              <a:t>描述一段程序</a:t>
            </a:r>
            <a:r>
              <a:rPr lang="zh-CN" altLang="en-US" sz="2400" dirty="0">
                <a:latin typeface="宋体" panose="02010600030101010101" pitchFamily="2" charset="-122"/>
                <a:ea typeface="宋体" panose="02010600030101010101" pitchFamily="2" charset="-122"/>
              </a:rPr>
              <a:t>，而不是每一个语句。</a:t>
            </a:r>
            <a:endParaRPr lang="zh-CN" altLang="en-US" sz="2400" dirty="0">
              <a:latin typeface="宋体" panose="02010600030101010101" pitchFamily="2" charset="-122"/>
              <a:ea typeface="宋体" panose="02010600030101010101" pitchFamily="2" charset="-122"/>
            </a:endParaRPr>
          </a:p>
          <a:p>
            <a:pPr lvl="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用缩进和空行，使</a:t>
            </a:r>
            <a:r>
              <a:rPr lang="zh-CN" altLang="en-US" sz="2400" dirty="0">
                <a:solidFill>
                  <a:srgbClr val="3366FF"/>
                </a:solidFill>
                <a:latin typeface="宋体" panose="02010600030101010101" pitchFamily="2" charset="-122"/>
                <a:ea typeface="宋体" panose="02010600030101010101" pitchFamily="2" charset="-122"/>
              </a:rPr>
              <a:t>程序与注释容易区别</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lvl="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注释要正确。</a:t>
            </a:r>
            <a:endParaRPr lang="zh-CN" altLang="en-US" sz="2400"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5.2.1 </a:t>
            </a:r>
            <a:r>
              <a:rPr lang="zh-CN" altLang="en-US" sz="3600" dirty="0">
                <a:solidFill>
                  <a:srgbClr val="FFFF00"/>
                </a:solidFill>
              </a:rPr>
              <a:t>源程序文档化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p:txBody>
          <a:bodyPr/>
          <a:lstStyle/>
          <a:p>
            <a:pPr eaLnBrk="1" hangingPunct="1">
              <a:spcBef>
                <a:spcPts val="1200"/>
              </a:spcBef>
              <a:buFont typeface="Wingdings" panose="05000000000000000000" pitchFamily="2" charset="2"/>
              <a:buChar char="l"/>
            </a:pPr>
            <a:r>
              <a:rPr lang="zh-CN" altLang="en-US" sz="2800" b="1" dirty="0">
                <a:solidFill>
                  <a:srgbClr val="C00000"/>
                </a:solidFill>
                <a:latin typeface="宋体" panose="02010600030101010101" pitchFamily="2" charset="-122"/>
                <a:ea typeface="宋体" panose="02010600030101010101" pitchFamily="2" charset="-122"/>
              </a:rPr>
              <a:t>视觉组织</a:t>
            </a:r>
            <a:r>
              <a:rPr lang="en-US" altLang="zh-CN" sz="2800" b="1" dirty="0">
                <a:solidFill>
                  <a:srgbClr val="C00000"/>
                </a:solidFill>
                <a:latin typeface="宋体" panose="02010600030101010101" pitchFamily="2" charset="-122"/>
                <a:ea typeface="宋体" panose="02010600030101010101" pitchFamily="2" charset="-122"/>
              </a:rPr>
              <a:t>---</a:t>
            </a:r>
            <a:r>
              <a:rPr lang="zh-CN" altLang="en-US" sz="2800" b="1" dirty="0">
                <a:solidFill>
                  <a:srgbClr val="C00000"/>
                </a:solidFill>
                <a:latin typeface="宋体" panose="02010600030101010101" pitchFamily="2" charset="-122"/>
                <a:ea typeface="宋体" panose="02010600030101010101" pitchFamily="2" charset="-122"/>
              </a:rPr>
              <a:t>空格、空行和移行    </a:t>
            </a:r>
            <a:endParaRPr lang="zh-CN" altLang="en-US" sz="2800" b="1" dirty="0">
              <a:solidFill>
                <a:srgbClr val="C00000"/>
              </a:solidFill>
              <a:latin typeface="宋体" panose="02010600030101010101" pitchFamily="2" charset="-122"/>
              <a:ea typeface="宋体" panose="02010600030101010101" pitchFamily="2" charset="-122"/>
            </a:endParaRPr>
          </a:p>
          <a:p>
            <a:pPr lvl="1">
              <a:spcBef>
                <a:spcPts val="1200"/>
              </a:spcBef>
              <a:buClr>
                <a:schemeClr val="accent2"/>
              </a:buClr>
              <a:buSzPct val="75000"/>
              <a:buFont typeface="Wingdings" panose="05000000000000000000" pitchFamily="2" charset="2"/>
              <a:buChar char="Ø"/>
            </a:pPr>
            <a:r>
              <a:rPr lang="zh-CN" altLang="en-US" sz="2400" dirty="0">
                <a:solidFill>
                  <a:srgbClr val="CC0000"/>
                </a:solidFill>
                <a:latin typeface="宋体" panose="02010600030101010101" pitchFamily="2" charset="-122"/>
                <a:ea typeface="宋体" panose="02010600030101010101" pitchFamily="2" charset="-122"/>
              </a:rPr>
              <a:t>空格</a:t>
            </a:r>
            <a:r>
              <a:rPr lang="zh-CN" altLang="en-US" sz="2400" dirty="0">
                <a:latin typeface="宋体" panose="02010600030101010101" pitchFamily="2" charset="-122"/>
                <a:ea typeface="宋体" panose="02010600030101010101" pitchFamily="2" charset="-122"/>
              </a:rPr>
              <a:t>：恰当地利用空格，可以突出运算的优先性，避免发生运算的错误。例如，将表达式</a:t>
            </a:r>
            <a:endParaRPr lang="zh-CN" altLang="en-US" sz="2400" dirty="0">
              <a:latin typeface="宋体" panose="02010600030101010101" pitchFamily="2" charset="-122"/>
              <a:ea typeface="宋体" panose="02010600030101010101" pitchFamily="2" charset="-122"/>
            </a:endParaRPr>
          </a:p>
          <a:p>
            <a:pPr lvl="1">
              <a:spcBef>
                <a:spcPts val="1200"/>
              </a:spcBef>
              <a:buFontTx/>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17)&amp;&amp;!(b</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49)||c </a:t>
            </a:r>
            <a:endParaRPr lang="en-US" altLang="zh-CN" sz="2400" dirty="0">
              <a:latin typeface="宋体" panose="02010600030101010101" pitchFamily="2" charset="-122"/>
              <a:ea typeface="宋体" panose="02010600030101010101" pitchFamily="2" charset="-122"/>
            </a:endParaRPr>
          </a:p>
          <a:p>
            <a:pPr lvl="1">
              <a:spcBef>
                <a:spcPts val="1200"/>
              </a:spcBef>
              <a:buFontTx/>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写成</a:t>
            </a:r>
            <a:endParaRPr lang="zh-CN" altLang="en-US" sz="2400" dirty="0">
              <a:latin typeface="宋体" panose="02010600030101010101" pitchFamily="2" charset="-122"/>
              <a:ea typeface="宋体" panose="02010600030101010101" pitchFamily="2" charset="-122"/>
            </a:endParaRPr>
          </a:p>
          <a:p>
            <a:pPr lvl="1">
              <a:spcBef>
                <a:spcPts val="1200"/>
              </a:spcBef>
              <a:buFontTx/>
              <a:buNone/>
            </a:pPr>
            <a:r>
              <a:rPr lang="zh-CN" altLang="en-US" sz="2400" dirty="0">
                <a:solidFill>
                  <a:srgbClr val="3366FF"/>
                </a:solidFill>
                <a:latin typeface="宋体" panose="02010600030101010101" pitchFamily="2" charset="-122"/>
                <a:ea typeface="宋体" panose="02010600030101010101" pitchFamily="2" charset="-122"/>
              </a:rPr>
              <a:t>      </a:t>
            </a:r>
            <a:r>
              <a:rPr lang="en-US" altLang="zh-CN" sz="2400" dirty="0">
                <a:solidFill>
                  <a:srgbClr val="3366FF"/>
                </a:solidFill>
                <a:latin typeface="宋体" panose="02010600030101010101" pitchFamily="2" charset="-122"/>
                <a:ea typeface="宋体" panose="02010600030101010101" pitchFamily="2" charset="-122"/>
              </a:rPr>
              <a:t>(a</a:t>
            </a:r>
            <a:r>
              <a:rPr lang="zh-CN" altLang="en-US" sz="2400" dirty="0">
                <a:solidFill>
                  <a:srgbClr val="3366FF"/>
                </a:solidFill>
                <a:latin typeface="宋体" panose="02010600030101010101" pitchFamily="2" charset="-122"/>
                <a:ea typeface="宋体" panose="02010600030101010101" pitchFamily="2" charset="-122"/>
              </a:rPr>
              <a:t>＜－</a:t>
            </a:r>
            <a:r>
              <a:rPr lang="en-US" altLang="zh-CN" sz="2400" dirty="0">
                <a:solidFill>
                  <a:srgbClr val="3366FF"/>
                </a:solidFill>
                <a:latin typeface="宋体" panose="02010600030101010101" pitchFamily="2" charset="-122"/>
                <a:ea typeface="宋体" panose="02010600030101010101" pitchFamily="2" charset="-122"/>
              </a:rPr>
              <a:t>17)  &amp;&amp;  !(b</a:t>
            </a:r>
            <a:r>
              <a:rPr lang="zh-CN" altLang="en-US" sz="2400" dirty="0">
                <a:solidFill>
                  <a:srgbClr val="3366FF"/>
                </a:solidFill>
                <a:latin typeface="宋体" panose="02010600030101010101" pitchFamily="2" charset="-122"/>
                <a:ea typeface="宋体" panose="02010600030101010101" pitchFamily="2" charset="-122"/>
              </a:rPr>
              <a:t>＜＝</a:t>
            </a:r>
            <a:r>
              <a:rPr lang="en-US" altLang="zh-CN" sz="2400" dirty="0">
                <a:solidFill>
                  <a:srgbClr val="3366FF"/>
                </a:solidFill>
                <a:latin typeface="宋体" panose="02010600030101010101" pitchFamily="2" charset="-122"/>
                <a:ea typeface="宋体" panose="02010600030101010101" pitchFamily="2" charset="-122"/>
              </a:rPr>
              <a:t>49)  ||  c </a:t>
            </a:r>
            <a:endParaRPr lang="en-US" altLang="zh-CN" sz="2400" dirty="0">
              <a:solidFill>
                <a:srgbClr val="3366FF"/>
              </a:solidFill>
              <a:latin typeface="宋体" panose="02010600030101010101" pitchFamily="2" charset="-122"/>
              <a:ea typeface="宋体" panose="02010600030101010101" pitchFamily="2" charset="-122"/>
            </a:endParaRPr>
          </a:p>
          <a:p>
            <a:pPr lvl="1">
              <a:spcBef>
                <a:spcPts val="1200"/>
              </a:spcBef>
              <a:buFontTx/>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就更清楚。</a:t>
            </a:r>
            <a:endParaRPr lang="zh-CN" altLang="en-US" sz="2400" dirty="0">
              <a:latin typeface="宋体" panose="02010600030101010101" pitchFamily="2" charset="-122"/>
              <a:ea typeface="宋体" panose="02010600030101010101" pitchFamily="2" charset="-122"/>
            </a:endParaRPr>
          </a:p>
          <a:p>
            <a:pPr lvl="1">
              <a:spcBef>
                <a:spcPts val="1200"/>
              </a:spcBef>
              <a:buClr>
                <a:schemeClr val="accent2"/>
              </a:buClr>
              <a:buSzPct val="75000"/>
              <a:buFont typeface="Wingdings" panose="05000000000000000000" pitchFamily="2" charset="2"/>
              <a:buChar char="Ø"/>
            </a:pPr>
            <a:r>
              <a:rPr lang="zh-CN" altLang="en-US" sz="2400" dirty="0">
                <a:solidFill>
                  <a:srgbClr val="CC0000"/>
                </a:solidFill>
                <a:latin typeface="宋体" panose="02010600030101010101" pitchFamily="2" charset="-122"/>
                <a:ea typeface="宋体" panose="02010600030101010101" pitchFamily="2" charset="-122"/>
              </a:rPr>
              <a:t>空行</a:t>
            </a:r>
            <a:r>
              <a:rPr lang="zh-CN" altLang="en-US" sz="2400" dirty="0">
                <a:latin typeface="宋体" panose="02010600030101010101" pitchFamily="2" charset="-122"/>
                <a:ea typeface="宋体" panose="02010600030101010101" pitchFamily="2" charset="-122"/>
              </a:rPr>
              <a:t>：自然的程序段之间可用空行隔开。</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5.2.1 </a:t>
            </a:r>
            <a:r>
              <a:rPr lang="zh-CN" altLang="en-US" sz="3600" dirty="0">
                <a:solidFill>
                  <a:srgbClr val="FFFF00"/>
                </a:solidFill>
              </a:rPr>
              <a:t>源程序文档化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428597" y="2143116"/>
            <a:ext cx="4286279" cy="4214808"/>
          </a:xfrm>
        </p:spPr>
        <p:txBody>
          <a:bodyPr/>
          <a:lstStyle/>
          <a:p>
            <a:pPr eaLnBrk="1" hangingPunct="1">
              <a:lnSpc>
                <a:spcPts val="3500"/>
              </a:lnSpc>
              <a:spcBef>
                <a:spcPts val="1800"/>
              </a:spcBef>
              <a:buClr>
                <a:schemeClr val="accent2"/>
              </a:buClr>
              <a:buSzPct val="75000"/>
              <a:buFont typeface="Wingdings" panose="05000000000000000000" pitchFamily="2" charset="2"/>
              <a:buChar char="Ø"/>
            </a:pPr>
            <a:r>
              <a:rPr lang="zh-CN" altLang="en-US" sz="2400" dirty="0">
                <a:solidFill>
                  <a:srgbClr val="CC0000"/>
                </a:solidFill>
                <a:latin typeface="宋体" panose="02010600030101010101" pitchFamily="2" charset="-122"/>
                <a:ea typeface="宋体" panose="02010600030101010101" pitchFamily="2" charset="-122"/>
              </a:rPr>
              <a:t>移行</a:t>
            </a:r>
            <a:r>
              <a:rPr lang="zh-CN" altLang="en-US" sz="2400" dirty="0">
                <a:latin typeface="宋体" panose="02010600030101010101" pitchFamily="2" charset="-122"/>
                <a:ea typeface="宋体" panose="02010600030101010101" pitchFamily="2" charset="-122"/>
              </a:rPr>
              <a:t>：移行也叫做</a:t>
            </a:r>
            <a:r>
              <a:rPr lang="zh-CN" altLang="en-US" sz="2400" dirty="0">
                <a:solidFill>
                  <a:srgbClr val="3366FF"/>
                </a:solidFill>
                <a:latin typeface="宋体" panose="02010600030101010101" pitchFamily="2" charset="-122"/>
                <a:ea typeface="宋体" panose="02010600030101010101" pitchFamily="2" charset="-122"/>
              </a:rPr>
              <a:t>向右缩格</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0" indent="628650" eaLnBrk="1" hangingPunct="1">
              <a:lnSpc>
                <a:spcPts val="3500"/>
              </a:lnSpc>
              <a:spcBef>
                <a:spcPts val="1800"/>
              </a:spcBef>
              <a:buClr>
                <a:schemeClr val="accent2"/>
              </a:buClr>
              <a:buSzPct val="75000"/>
              <a:buNone/>
            </a:pPr>
            <a:r>
              <a:rPr lang="zh-CN" altLang="en-US" sz="2400" dirty="0">
                <a:latin typeface="宋体" panose="02010600030101010101" pitchFamily="2" charset="-122"/>
                <a:ea typeface="宋体" panose="02010600030101010101" pitchFamily="2" charset="-122"/>
              </a:rPr>
              <a:t>如对</a:t>
            </a:r>
            <a:r>
              <a:rPr lang="zh-CN" altLang="en-US" sz="2400" dirty="0">
                <a:solidFill>
                  <a:srgbClr val="3366FF"/>
                </a:solidFill>
                <a:latin typeface="宋体" panose="02010600030101010101" pitchFamily="2" charset="-122"/>
                <a:ea typeface="宋体" panose="02010600030101010101" pitchFamily="2" charset="-122"/>
              </a:rPr>
              <a:t>选择语句</a:t>
            </a:r>
            <a:r>
              <a:rPr lang="zh-CN" altLang="en-US" sz="2400" dirty="0">
                <a:latin typeface="宋体" panose="02010600030101010101" pitchFamily="2" charset="-122"/>
                <a:ea typeface="宋体" panose="02010600030101010101" pitchFamily="2" charset="-122"/>
              </a:rPr>
              <a:t>和</a:t>
            </a:r>
            <a:r>
              <a:rPr lang="zh-CN" altLang="en-US" sz="2400" dirty="0">
                <a:solidFill>
                  <a:srgbClr val="3366FF"/>
                </a:solidFill>
                <a:latin typeface="宋体" panose="02010600030101010101" pitchFamily="2" charset="-122"/>
                <a:ea typeface="宋体" panose="02010600030101010101" pitchFamily="2" charset="-122"/>
              </a:rPr>
              <a:t>循环语句</a:t>
            </a:r>
            <a:r>
              <a:rPr lang="zh-CN" altLang="en-US" sz="2400" dirty="0">
                <a:latin typeface="宋体" panose="02010600030101010101" pitchFamily="2" charset="-122"/>
                <a:ea typeface="宋体" panose="02010600030101010101" pitchFamily="2" charset="-122"/>
              </a:rPr>
              <a:t>，把其中的程序段语句向右做阶梯式移行，可使程序的逻辑结构更加清晰，层次更加分明。  </a:t>
            </a:r>
            <a:endParaRPr lang="zh-CN" altLang="en-US" sz="2400" dirty="0">
              <a:latin typeface="宋体" panose="02010600030101010101" pitchFamily="2" charset="-122"/>
              <a:ea typeface="宋体" panose="02010600030101010101" pitchFamily="2" charset="-122"/>
            </a:endParaRPr>
          </a:p>
        </p:txBody>
      </p:sp>
      <p:pic>
        <p:nvPicPr>
          <p:cNvPr id="19460" name="Picture 5"/>
          <p:cNvPicPr>
            <a:picLocks noChangeAspect="1" noChangeArrowheads="1"/>
          </p:cNvPicPr>
          <p:nvPr/>
        </p:nvPicPr>
        <p:blipFill>
          <a:blip r:embed="rId1"/>
          <a:srcRect/>
          <a:stretch>
            <a:fillRect/>
          </a:stretch>
        </p:blipFill>
        <p:spPr bwMode="auto">
          <a:xfrm>
            <a:off x="5857884" y="1785926"/>
            <a:ext cx="2362200" cy="4314825"/>
          </a:xfrm>
          <a:prstGeom prst="rect">
            <a:avLst/>
          </a:prstGeom>
          <a:solidFill>
            <a:schemeClr val="accent2">
              <a:lumMod val="40000"/>
              <a:lumOff val="60000"/>
              <a:alpha val="64000"/>
            </a:schemeClr>
          </a:solidFill>
          <a:ln w="9525">
            <a:noFill/>
            <a:miter lim="800000"/>
            <a:headEnd/>
            <a:tailEnd/>
          </a:ln>
        </p:spPr>
      </p:pic>
      <p:sp>
        <p:nvSpPr>
          <p:cNvPr id="6"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5.2.1 </a:t>
            </a:r>
            <a:r>
              <a:rPr lang="zh-CN" altLang="en-US" sz="3600" dirty="0">
                <a:solidFill>
                  <a:srgbClr val="FFFF00"/>
                </a:solidFill>
              </a:rPr>
              <a:t>源程序文档化</a:t>
            </a:r>
            <a:endParaRPr lang="zh-CN" altLang="en-US" sz="3600" dirty="0">
              <a:solidFill>
                <a:srgbClr val="FFFF00"/>
              </a:solidFill>
            </a:endParaRPr>
          </a:p>
        </p:txBody>
      </p:sp>
      <p:sp>
        <p:nvSpPr>
          <p:cNvPr id="7" name="灯片编号占位符 6"/>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p:txBody>
          <a:bodyPr/>
          <a:lstStyle/>
          <a:p>
            <a:pPr marL="0" indent="713105">
              <a:spcBef>
                <a:spcPts val="1200"/>
              </a:spcBef>
              <a:spcAft>
                <a:spcPts val="600"/>
              </a:spcAft>
              <a:buClr>
                <a:schemeClr val="accent2"/>
              </a:buClr>
              <a:buSzPct val="75000"/>
              <a:buNone/>
            </a:pPr>
            <a:r>
              <a:rPr lang="zh-CN" altLang="en-US" sz="2800" dirty="0">
                <a:latin typeface="楷体_GB2312" pitchFamily="49" charset="-122"/>
                <a:ea typeface="楷体_GB2312" pitchFamily="49" charset="-122"/>
              </a:rPr>
              <a:t>数据说明的风格可使程序中数据说明更易于理解和维护。</a:t>
            </a:r>
            <a:endParaRPr lang="zh-CN" altLang="en-US" sz="2800" dirty="0">
              <a:latin typeface="楷体_GB2312" pitchFamily="49" charset="-122"/>
              <a:ea typeface="楷体_GB2312" pitchFamily="49" charset="-122"/>
            </a:endParaRPr>
          </a:p>
          <a:p>
            <a:pPr marL="713105" indent="-713105" eaLnBrk="1" hangingPunct="1">
              <a:spcBef>
                <a:spcPts val="1200"/>
              </a:spcBef>
              <a:spcAft>
                <a:spcPts val="600"/>
              </a:spcAft>
              <a:buClr>
                <a:schemeClr val="accent2"/>
              </a:buClr>
              <a:buSzPct val="75000"/>
              <a:buFont typeface="Wingdings" panose="05000000000000000000" pitchFamily="2" charset="2"/>
              <a:buNone/>
            </a:pPr>
            <a:r>
              <a:rPr lang="en-US" altLang="zh-CN" sz="2800" dirty="0">
                <a:latin typeface="楷体_GB2312" pitchFamily="49" charset="-122"/>
                <a:ea typeface="楷体_GB2312" pitchFamily="49" charset="-122"/>
              </a:rPr>
              <a:t>(1) </a:t>
            </a:r>
            <a:r>
              <a:rPr lang="zh-CN" altLang="en-US" sz="2800" dirty="0">
                <a:latin typeface="楷体_GB2312" pitchFamily="49" charset="-122"/>
                <a:ea typeface="楷体_GB2312" pitchFamily="49" charset="-122"/>
              </a:rPr>
              <a:t>数据</a:t>
            </a:r>
            <a:r>
              <a:rPr lang="zh-CN" altLang="en-US" sz="2800" dirty="0">
                <a:solidFill>
                  <a:srgbClr val="3366FF"/>
                </a:solidFill>
                <a:latin typeface="楷体_GB2312" pitchFamily="49" charset="-122"/>
                <a:ea typeface="楷体_GB2312" pitchFamily="49" charset="-122"/>
              </a:rPr>
              <a:t>说明的次序应当规范化</a:t>
            </a:r>
            <a:r>
              <a:rPr lang="zh-CN" altLang="en-US" sz="2800" dirty="0">
                <a:latin typeface="楷体_GB2312" pitchFamily="49" charset="-122"/>
                <a:ea typeface="楷体_GB2312" pitchFamily="49" charset="-122"/>
              </a:rPr>
              <a:t>，使</a:t>
            </a:r>
            <a:r>
              <a:rPr lang="zh-CN" altLang="en-US" sz="2800" dirty="0">
                <a:solidFill>
                  <a:srgbClr val="3366FF"/>
                </a:solidFill>
                <a:latin typeface="楷体_GB2312" pitchFamily="49" charset="-122"/>
                <a:ea typeface="楷体_GB2312" pitchFamily="49" charset="-122"/>
              </a:rPr>
              <a:t>数据属性容易</a:t>
            </a:r>
            <a:r>
              <a:rPr lang="zh-CN" altLang="en-US" sz="2800" b="1" dirty="0">
                <a:solidFill>
                  <a:srgbClr val="3366FF"/>
                </a:solidFill>
                <a:latin typeface="楷体_GB2312" pitchFamily="49" charset="-122"/>
                <a:ea typeface="楷体_GB2312" pitchFamily="49" charset="-122"/>
              </a:rPr>
              <a:t>查找</a:t>
            </a:r>
            <a:r>
              <a:rPr lang="zh-CN" altLang="en-US" sz="2800" dirty="0">
                <a:solidFill>
                  <a:srgbClr val="3366FF"/>
                </a:solidFill>
                <a:latin typeface="楷体_GB2312" pitchFamily="49" charset="-122"/>
                <a:ea typeface="楷体_GB2312" pitchFamily="49" charset="-122"/>
              </a:rPr>
              <a:t>，也有利于</a:t>
            </a:r>
            <a:r>
              <a:rPr lang="zh-CN" altLang="en-US" sz="2800" b="1" dirty="0">
                <a:solidFill>
                  <a:srgbClr val="3366FF"/>
                </a:solidFill>
                <a:latin typeface="楷体_GB2312" pitchFamily="49" charset="-122"/>
                <a:ea typeface="楷体_GB2312" pitchFamily="49" charset="-122"/>
              </a:rPr>
              <a:t>测试</a:t>
            </a:r>
            <a:r>
              <a:rPr lang="zh-CN" altLang="en-US" sz="2800" dirty="0">
                <a:solidFill>
                  <a:srgbClr val="3366FF"/>
                </a:solidFill>
                <a:latin typeface="楷体_GB2312" pitchFamily="49" charset="-122"/>
                <a:ea typeface="楷体_GB2312" pitchFamily="49" charset="-122"/>
              </a:rPr>
              <a:t>、</a:t>
            </a:r>
            <a:r>
              <a:rPr lang="zh-CN" altLang="en-US" sz="2800" b="1" dirty="0">
                <a:solidFill>
                  <a:srgbClr val="3366FF"/>
                </a:solidFill>
                <a:latin typeface="楷体_GB2312" pitchFamily="49" charset="-122"/>
                <a:ea typeface="楷体_GB2312" pitchFamily="49" charset="-122"/>
              </a:rPr>
              <a:t>排错</a:t>
            </a:r>
            <a:r>
              <a:rPr lang="zh-CN" altLang="en-US" sz="2800" dirty="0">
                <a:solidFill>
                  <a:srgbClr val="3366FF"/>
                </a:solidFill>
                <a:latin typeface="楷体_GB2312" pitchFamily="49" charset="-122"/>
                <a:ea typeface="楷体_GB2312" pitchFamily="49" charset="-122"/>
              </a:rPr>
              <a:t>和</a:t>
            </a:r>
            <a:r>
              <a:rPr lang="zh-CN" altLang="en-US" sz="2800" b="1" dirty="0">
                <a:solidFill>
                  <a:srgbClr val="3366FF"/>
                </a:solidFill>
                <a:latin typeface="楷体_GB2312" pitchFamily="49" charset="-122"/>
                <a:ea typeface="楷体_GB2312" pitchFamily="49" charset="-122"/>
              </a:rPr>
              <a:t>维护</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marL="806450" eaLnBrk="1" hangingPunct="1">
              <a:buFontTx/>
              <a:buNone/>
            </a:pPr>
            <a:r>
              <a:rPr lang="zh-CN" altLang="en-US" sz="2400" dirty="0">
                <a:latin typeface="楷体_GB2312" pitchFamily="49" charset="-122"/>
                <a:ea typeface="楷体_GB2312" pitchFamily="49" charset="-122"/>
              </a:rPr>
              <a:t>  ① 常量说明</a:t>
            </a:r>
            <a:endParaRPr lang="zh-CN" altLang="en-US" sz="2400" dirty="0">
              <a:latin typeface="楷体_GB2312" pitchFamily="49" charset="-122"/>
              <a:ea typeface="楷体_GB2312" pitchFamily="49" charset="-122"/>
            </a:endParaRPr>
          </a:p>
          <a:p>
            <a:pPr marL="806450" eaLnBrk="1" hangingPunct="1">
              <a:buFontTx/>
              <a:buNone/>
            </a:pPr>
            <a:r>
              <a:rPr lang="zh-CN" altLang="en-US" sz="2400" dirty="0">
                <a:latin typeface="楷体_GB2312" pitchFamily="49" charset="-122"/>
                <a:ea typeface="楷体_GB2312" pitchFamily="49" charset="-122"/>
              </a:rPr>
              <a:t>  ② 简单变量类型说明</a:t>
            </a:r>
            <a:endParaRPr lang="zh-CN" altLang="en-US" sz="2400" dirty="0">
              <a:latin typeface="楷体_GB2312" pitchFamily="49" charset="-122"/>
              <a:ea typeface="楷体_GB2312" pitchFamily="49" charset="-122"/>
            </a:endParaRPr>
          </a:p>
          <a:p>
            <a:pPr marL="806450" eaLnBrk="1" hangingPunct="1">
              <a:buFontTx/>
              <a:buNone/>
            </a:pPr>
            <a:r>
              <a:rPr lang="zh-CN" altLang="en-US" sz="2400" dirty="0">
                <a:latin typeface="楷体_GB2312" pitchFamily="49" charset="-122"/>
                <a:ea typeface="楷体_GB2312" pitchFamily="49" charset="-122"/>
              </a:rPr>
              <a:t>  ③ 数组说明</a:t>
            </a:r>
            <a:endParaRPr lang="zh-CN" altLang="en-US" sz="2400" dirty="0">
              <a:latin typeface="楷体_GB2312" pitchFamily="49" charset="-122"/>
              <a:ea typeface="楷体_GB2312" pitchFamily="49" charset="-122"/>
            </a:endParaRPr>
          </a:p>
          <a:p>
            <a:pPr marL="806450" eaLnBrk="1" hangingPunct="1">
              <a:buFontTx/>
              <a:buNone/>
            </a:pPr>
            <a:r>
              <a:rPr lang="zh-CN" altLang="en-US" sz="2400" dirty="0">
                <a:latin typeface="楷体_GB2312" pitchFamily="49" charset="-122"/>
                <a:ea typeface="楷体_GB2312" pitchFamily="49" charset="-122"/>
              </a:rPr>
              <a:t>  ④ 公用数据块说明</a:t>
            </a:r>
            <a:endParaRPr lang="zh-CN" altLang="en-US" sz="2400" dirty="0">
              <a:latin typeface="楷体_GB2312" pitchFamily="49" charset="-122"/>
              <a:ea typeface="楷体_GB2312" pitchFamily="49" charset="-122"/>
            </a:endParaRPr>
          </a:p>
          <a:p>
            <a:pPr marL="806450" eaLnBrk="1" hangingPunct="1">
              <a:buFontTx/>
              <a:buNone/>
            </a:pPr>
            <a:r>
              <a:rPr lang="zh-CN" altLang="en-US" sz="2400" dirty="0">
                <a:latin typeface="楷体_GB2312" pitchFamily="49" charset="-122"/>
                <a:ea typeface="楷体_GB2312" pitchFamily="49" charset="-122"/>
              </a:rPr>
              <a:t>  ⑤ 所有的文件说明</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5.2.2  </a:t>
            </a:r>
            <a:r>
              <a:rPr lang="zh-CN" altLang="en-US" sz="3600" dirty="0">
                <a:solidFill>
                  <a:srgbClr val="FFFF00"/>
                </a:solidFill>
              </a:rPr>
              <a:t>数据说明标准化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椭圆形标注 6"/>
          <p:cNvSpPr/>
          <p:nvPr/>
        </p:nvSpPr>
        <p:spPr>
          <a:xfrm>
            <a:off x="5357818" y="4572008"/>
            <a:ext cx="3286148" cy="928694"/>
          </a:xfrm>
          <a:prstGeom prst="wedgeEllipseCallout">
            <a:avLst>
              <a:gd name="adj1" fmla="val -54882"/>
              <a:gd name="adj2" fmla="val -157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rPr>
              <a:t>？你们平时按什么顺序定义？</a:t>
            </a:r>
            <a:endParaRPr lang="zh-CN" altLang="en-US" sz="2400" b="1" dirty="0">
              <a:solidFill>
                <a:srgbClr val="C0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Effect transition="in" filter="blinds(horizontal)">
                                      <p:cBhvr>
                                        <p:cTn id="13" dur="500"/>
                                        <p:tgtEl>
                                          <p:spTgt spid="2048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0483">
                                            <p:txEl>
                                              <p:pRg st="3" end="3"/>
                                            </p:txEl>
                                          </p:spTgt>
                                        </p:tgtEl>
                                        <p:attrNameLst>
                                          <p:attrName>style.visibility</p:attrName>
                                        </p:attrNameLst>
                                      </p:cBhvr>
                                      <p:to>
                                        <p:strVal val="visible"/>
                                      </p:to>
                                    </p:set>
                                    <p:animEffect transition="in" filter="blinds(horizontal)">
                                      <p:cBhvr>
                                        <p:cTn id="16" dur="500"/>
                                        <p:tgtEl>
                                          <p:spTgt spid="2048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animEffect transition="in" filter="blinds(horizontal)">
                                      <p:cBhvr>
                                        <p:cTn id="19" dur="500"/>
                                        <p:tgtEl>
                                          <p:spTgt spid="2048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0483">
                                            <p:txEl>
                                              <p:pRg st="5" end="5"/>
                                            </p:txEl>
                                          </p:spTgt>
                                        </p:tgtEl>
                                        <p:attrNameLst>
                                          <p:attrName>style.visibility</p:attrName>
                                        </p:attrNameLst>
                                      </p:cBhvr>
                                      <p:to>
                                        <p:strVal val="visible"/>
                                      </p:to>
                                    </p:set>
                                    <p:animEffect transition="in" filter="blinds(horizontal)">
                                      <p:cBhvr>
                                        <p:cTn id="22" dur="500"/>
                                        <p:tgtEl>
                                          <p:spTgt spid="2048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0483">
                                            <p:txEl>
                                              <p:pRg st="6" end="6"/>
                                            </p:txEl>
                                          </p:spTgt>
                                        </p:tgtEl>
                                        <p:attrNameLst>
                                          <p:attrName>style.visibility</p:attrName>
                                        </p:attrNameLst>
                                      </p:cBhvr>
                                      <p:to>
                                        <p:strVal val="visible"/>
                                      </p:to>
                                    </p:set>
                                    <p:animEffect transition="in" filter="blinds(horizontal)">
                                      <p:cBhvr>
                                        <p:cTn id="25" dur="500"/>
                                        <p:tgtEl>
                                          <p:spTgt spid="204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571472" y="2071678"/>
            <a:ext cx="8001056" cy="4525963"/>
          </a:xfrm>
        </p:spPr>
        <p:txBody>
          <a:bodyPr/>
          <a:lstStyle/>
          <a:p>
            <a:pPr eaLnBrk="1" hangingPunct="1"/>
            <a:r>
              <a:rPr lang="zh-CN" altLang="en-US" sz="2800" b="1" dirty="0">
                <a:solidFill>
                  <a:srgbClr val="C00000"/>
                </a:solidFill>
                <a:ea typeface="宋体" panose="02010600030101010101" pitchFamily="2" charset="-122"/>
              </a:rPr>
              <a:t>瀑布模型的优点、缺点及使用范围</a:t>
            </a:r>
            <a:endParaRPr lang="zh-CN" altLang="en-US" sz="2800" b="1" dirty="0">
              <a:solidFill>
                <a:srgbClr val="C00000"/>
              </a:solidFill>
              <a:ea typeface="宋体" panose="02010600030101010101" pitchFamily="2" charset="-122"/>
            </a:endParaRPr>
          </a:p>
          <a:p>
            <a:pPr eaLnBrk="1" hangingPunct="1">
              <a:buClr>
                <a:schemeClr val="accent2"/>
              </a:buClr>
              <a:buSzPct val="75000"/>
              <a:buNone/>
            </a:pPr>
            <a:r>
              <a:rPr lang="zh-CN" altLang="en-US" sz="2400" b="1" dirty="0">
                <a:solidFill>
                  <a:srgbClr val="3366FF"/>
                </a:solidFill>
                <a:latin typeface="楷体_GB2312" pitchFamily="49" charset="-122"/>
                <a:ea typeface="楷体_GB2312" pitchFamily="49" charset="-122"/>
              </a:rPr>
              <a:t>优点：</a:t>
            </a:r>
            <a:endParaRPr lang="en-US" altLang="zh-CN" sz="2400" b="1" dirty="0">
              <a:solidFill>
                <a:srgbClr val="3366FF"/>
              </a:solidFill>
              <a:latin typeface="楷体_GB2312" pitchFamily="49" charset="-122"/>
              <a:ea typeface="楷体_GB2312" pitchFamily="49" charset="-122"/>
            </a:endParaRPr>
          </a:p>
          <a:p>
            <a:pPr marL="713105" indent="-84455" eaLnBrk="1" hangingPunct="1">
              <a:buClr>
                <a:schemeClr val="accent2"/>
              </a:buClr>
              <a:buSzPct val="75000"/>
              <a:buFont typeface="Arial" panose="020B0604020202020204" pitchFamily="34" charset="0"/>
              <a:buChar char="•"/>
            </a:pP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强制开发人员采用规范化的方法。</a:t>
            </a:r>
            <a:endParaRPr lang="zh-CN" altLang="en-US" sz="2400" dirty="0">
              <a:latin typeface="楷体_GB2312" pitchFamily="49" charset="-122"/>
              <a:ea typeface="楷体_GB2312" pitchFamily="49" charset="-122"/>
            </a:endParaRPr>
          </a:p>
          <a:p>
            <a:pPr marL="713105" indent="-84455" eaLnBrk="1" hangingPunct="1">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 严格规定每个阶段必须提交的文档。</a:t>
            </a:r>
            <a:endParaRPr lang="zh-CN" altLang="en-US" sz="2400" dirty="0">
              <a:latin typeface="楷体_GB2312" pitchFamily="49" charset="-122"/>
              <a:ea typeface="楷体_GB2312" pitchFamily="49" charset="-122"/>
            </a:endParaRPr>
          </a:p>
          <a:p>
            <a:pPr marL="713105" indent="-84455" eaLnBrk="1" hangingPunct="1">
              <a:buClr>
                <a:schemeClr val="accent2"/>
              </a:buClr>
              <a:buSzPct val="75000"/>
              <a:buFont typeface="Arial" panose="020B0604020202020204" pitchFamily="34" charset="0"/>
              <a:buChar char="•"/>
            </a:pPr>
            <a:r>
              <a:rPr lang="zh-CN" altLang="en-US" sz="2400" dirty="0">
                <a:latin typeface="楷体_GB2312" pitchFamily="49" charset="-122"/>
                <a:ea typeface="楷体_GB2312" pitchFamily="49" charset="-122"/>
              </a:rPr>
              <a:t> 每个阶段交出的所有产品都必须经过验证。</a:t>
            </a:r>
            <a:endParaRPr lang="en-US" altLang="zh-CN" sz="2400" dirty="0">
              <a:latin typeface="楷体_GB2312" pitchFamily="49" charset="-122"/>
              <a:ea typeface="楷体_GB2312" pitchFamily="49" charset="-122"/>
            </a:endParaRPr>
          </a:p>
          <a:p>
            <a:pPr marL="903605" indent="-903605">
              <a:spcBef>
                <a:spcPts val="1200"/>
              </a:spcBef>
              <a:spcAft>
                <a:spcPts val="600"/>
              </a:spcAft>
              <a:buClr>
                <a:schemeClr val="accent2"/>
              </a:buClr>
              <a:buSzPct val="75000"/>
              <a:buNone/>
            </a:pPr>
            <a:r>
              <a:rPr lang="zh-CN" altLang="en-US" sz="2400" b="1" dirty="0">
                <a:solidFill>
                  <a:srgbClr val="3366FF"/>
                </a:solidFill>
                <a:latin typeface="楷体_GB2312" pitchFamily="49" charset="-122"/>
                <a:ea typeface="楷体_GB2312" pitchFamily="49" charset="-122"/>
              </a:rPr>
              <a:t>缺点：</a:t>
            </a:r>
            <a:r>
              <a:rPr lang="zh-CN" altLang="en-US" sz="2400" dirty="0">
                <a:latin typeface="楷体_GB2312" pitchFamily="49" charset="-122"/>
                <a:ea typeface="楷体_GB2312" pitchFamily="49" charset="-122"/>
              </a:rPr>
              <a:t>完全依赖书面的规格说明，如需求规格说明与用户需求之间有差异，则可能导致最终开发出的软件产品不能真正满足用户的需要；</a:t>
            </a:r>
            <a:endParaRPr lang="en-US" altLang="zh-CN" sz="2400" dirty="0">
              <a:latin typeface="楷体_GB2312" pitchFamily="49" charset="-122"/>
              <a:ea typeface="楷体_GB2312" pitchFamily="49" charset="-122"/>
            </a:endParaRPr>
          </a:p>
          <a:p>
            <a:pPr marL="903605" indent="-903605">
              <a:buClr>
                <a:schemeClr val="accent2"/>
              </a:buClr>
              <a:buSzPct val="75000"/>
              <a:buNone/>
            </a:pPr>
            <a:r>
              <a:rPr lang="zh-CN" altLang="en-US" sz="2400" b="1" dirty="0">
                <a:solidFill>
                  <a:srgbClr val="3366FF"/>
                </a:solidFill>
                <a:latin typeface="楷体_GB2312" pitchFamily="49" charset="-122"/>
                <a:ea typeface="楷体_GB2312" pitchFamily="49" charset="-122"/>
              </a:rPr>
              <a:t>适用范围：</a:t>
            </a:r>
            <a:r>
              <a:rPr lang="zh-CN" altLang="en-US" sz="2400" dirty="0">
                <a:latin typeface="楷体_GB2312" pitchFamily="49" charset="-122"/>
                <a:ea typeface="楷体_GB2312" pitchFamily="49" charset="-122"/>
              </a:rPr>
              <a:t>只适用于项目开始时需求已确定的情况。</a:t>
            </a:r>
            <a:endParaRPr lang="zh-CN" altLang="en-US" sz="2400" dirty="0">
              <a:latin typeface="楷体_GB2312" pitchFamily="49" charset="-122"/>
              <a:ea typeface="楷体_GB2312" pitchFamily="49" charset="-122"/>
            </a:endParaRPr>
          </a:p>
        </p:txBody>
      </p:sp>
      <p:sp>
        <p:nvSpPr>
          <p:cNvPr id="1024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142844"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瀑布模型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457200" y="1600200"/>
            <a:ext cx="8329642" cy="4525963"/>
          </a:xfrm>
        </p:spPr>
        <p:txBody>
          <a:bodyPr/>
          <a:lstStyle/>
          <a:p>
            <a:pPr marL="713105" indent="-713105">
              <a:spcAft>
                <a:spcPts val="600"/>
              </a:spcAft>
              <a:buClr>
                <a:schemeClr val="accent2"/>
              </a:buClr>
              <a:buSzPct val="75000"/>
              <a:buNone/>
            </a:pPr>
            <a:r>
              <a:rPr lang="en-US" altLang="zh-CN" sz="2800" dirty="0">
                <a:latin typeface="楷体_GB2312" pitchFamily="49" charset="-122"/>
                <a:ea typeface="楷体_GB2312" pitchFamily="49" charset="-122"/>
              </a:rPr>
              <a:t>(2) </a:t>
            </a:r>
            <a:r>
              <a:rPr lang="zh-CN" altLang="en-US" sz="2800" dirty="0">
                <a:latin typeface="楷体_GB2312" pitchFamily="49" charset="-122"/>
                <a:ea typeface="楷体_GB2312" pitchFamily="49" charset="-122"/>
              </a:rPr>
              <a:t>当一个语句说明多个变量名时，</a:t>
            </a:r>
            <a:r>
              <a:rPr lang="zh-CN" altLang="en-US" sz="2800" dirty="0">
                <a:solidFill>
                  <a:srgbClr val="3366FF"/>
                </a:solidFill>
                <a:latin typeface="楷体_GB2312" pitchFamily="49" charset="-122"/>
                <a:ea typeface="楷体_GB2312" pitchFamily="49" charset="-122"/>
              </a:rPr>
              <a:t>变量名应按字母顺序排列</a:t>
            </a:r>
            <a:r>
              <a:rPr lang="zh-CN" altLang="en-US" sz="2800" dirty="0">
                <a:latin typeface="楷体_GB2312" pitchFamily="49" charset="-122"/>
                <a:ea typeface="楷体_GB2312" pitchFamily="49" charset="-122"/>
              </a:rPr>
              <a:t>。例如：</a:t>
            </a:r>
            <a:endParaRPr lang="en-US" altLang="zh-CN" sz="2800" dirty="0">
              <a:latin typeface="楷体_GB2312" pitchFamily="49" charset="-122"/>
              <a:ea typeface="楷体_GB2312" pitchFamily="49" charset="-122"/>
            </a:endParaRPr>
          </a:p>
          <a:p>
            <a:pPr marL="713105" indent="-713105">
              <a:spcAft>
                <a:spcPts val="600"/>
              </a:spcAft>
              <a:buClr>
                <a:schemeClr val="accent2"/>
              </a:buClr>
              <a:buSzPct val="75000"/>
              <a:buNone/>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将   </a:t>
            </a:r>
            <a:r>
              <a:rPr lang="en-US" altLang="zh-CN" sz="2400" dirty="0" err="1">
                <a:solidFill>
                  <a:srgbClr val="3366FF"/>
                </a:solidFill>
                <a:latin typeface="楷体_GB2312" pitchFamily="49" charset="-122"/>
                <a:ea typeface="楷体_GB2312" pitchFamily="49" charset="-122"/>
              </a:rPr>
              <a:t>int</a:t>
            </a:r>
            <a:r>
              <a:rPr lang="en-US" altLang="zh-CN" sz="2400" dirty="0">
                <a:solidFill>
                  <a:srgbClr val="3366FF"/>
                </a:solidFill>
                <a:latin typeface="楷体_GB2312" pitchFamily="49" charset="-122"/>
                <a:ea typeface="楷体_GB2312" pitchFamily="49" charset="-122"/>
              </a:rPr>
              <a:t> size</a:t>
            </a:r>
            <a:r>
              <a:rPr lang="zh-CN" altLang="en-US" sz="2400" dirty="0">
                <a:solidFill>
                  <a:srgbClr val="3366FF"/>
                </a:solidFill>
                <a:latin typeface="楷体_GB2312" pitchFamily="49" charset="-122"/>
                <a:ea typeface="楷体_GB2312" pitchFamily="49" charset="-122"/>
              </a:rPr>
              <a:t>，</a:t>
            </a:r>
            <a:r>
              <a:rPr lang="en-US" altLang="zh-CN" sz="2400" dirty="0">
                <a:solidFill>
                  <a:srgbClr val="3366FF"/>
                </a:solidFill>
                <a:latin typeface="楷体_GB2312" pitchFamily="49" charset="-122"/>
                <a:ea typeface="楷体_GB2312" pitchFamily="49" charset="-122"/>
              </a:rPr>
              <a:t>length</a:t>
            </a:r>
            <a:r>
              <a:rPr lang="zh-CN" altLang="en-US" sz="2400" dirty="0">
                <a:solidFill>
                  <a:srgbClr val="3366FF"/>
                </a:solidFill>
                <a:latin typeface="楷体_GB2312" pitchFamily="49" charset="-122"/>
                <a:ea typeface="楷体_GB2312" pitchFamily="49" charset="-122"/>
              </a:rPr>
              <a:t>，</a:t>
            </a:r>
            <a:r>
              <a:rPr lang="en-US" altLang="zh-CN" sz="2400" dirty="0">
                <a:solidFill>
                  <a:srgbClr val="3366FF"/>
                </a:solidFill>
                <a:latin typeface="楷体_GB2312" pitchFamily="49" charset="-122"/>
                <a:ea typeface="楷体_GB2312" pitchFamily="49" charset="-122"/>
              </a:rPr>
              <a:t>width</a:t>
            </a:r>
            <a:r>
              <a:rPr lang="zh-CN" altLang="en-US" sz="2400" dirty="0">
                <a:solidFill>
                  <a:srgbClr val="3366FF"/>
                </a:solidFill>
                <a:latin typeface="楷体_GB2312" pitchFamily="49" charset="-122"/>
                <a:ea typeface="楷体_GB2312" pitchFamily="49" charset="-122"/>
              </a:rPr>
              <a:t>，</a:t>
            </a:r>
            <a:r>
              <a:rPr lang="en-US" altLang="zh-CN" sz="2400" dirty="0">
                <a:solidFill>
                  <a:srgbClr val="3366FF"/>
                </a:solidFill>
                <a:latin typeface="楷体_GB2312" pitchFamily="49" charset="-122"/>
                <a:ea typeface="楷体_GB2312" pitchFamily="49" charset="-122"/>
              </a:rPr>
              <a:t>cost</a:t>
            </a:r>
            <a:r>
              <a:rPr lang="zh-CN" altLang="en-US" sz="2400" dirty="0">
                <a:solidFill>
                  <a:srgbClr val="3366FF"/>
                </a:solidFill>
                <a:latin typeface="楷体_GB2312" pitchFamily="49" charset="-122"/>
                <a:ea typeface="楷体_GB2312" pitchFamily="49" charset="-122"/>
              </a:rPr>
              <a:t>，</a:t>
            </a:r>
            <a:r>
              <a:rPr lang="en-US" altLang="zh-CN" sz="2400" dirty="0">
                <a:solidFill>
                  <a:srgbClr val="3366FF"/>
                </a:solidFill>
                <a:latin typeface="楷体_GB2312" pitchFamily="49" charset="-122"/>
                <a:ea typeface="楷体_GB2312" pitchFamily="49" charset="-122"/>
              </a:rPr>
              <a:t>price;</a:t>
            </a:r>
            <a:endParaRPr lang="en-US" altLang="zh-CN" sz="2400" dirty="0">
              <a:solidFill>
                <a:srgbClr val="3366FF"/>
              </a:solidFill>
              <a:latin typeface="楷体_GB2312" pitchFamily="49" charset="-122"/>
              <a:ea typeface="楷体_GB2312" pitchFamily="49" charset="-122"/>
            </a:endParaRPr>
          </a:p>
          <a:p>
            <a:pPr marL="713105" indent="0">
              <a:spcAft>
                <a:spcPts val="600"/>
              </a:spcAft>
              <a:buNone/>
            </a:pPr>
            <a:r>
              <a:rPr lang="zh-CN" altLang="en-US" sz="2400" dirty="0">
                <a:latin typeface="楷体_GB2312" pitchFamily="49" charset="-122"/>
                <a:ea typeface="楷体_GB2312" pitchFamily="49" charset="-122"/>
              </a:rPr>
              <a:t>改为  </a:t>
            </a:r>
            <a:r>
              <a:rPr lang="en-US" altLang="zh-CN" sz="2400" dirty="0" err="1">
                <a:solidFill>
                  <a:srgbClr val="C00000"/>
                </a:solidFill>
                <a:latin typeface="楷体_GB2312" pitchFamily="49" charset="-122"/>
                <a:ea typeface="楷体_GB2312" pitchFamily="49" charset="-122"/>
              </a:rPr>
              <a:t>int</a:t>
            </a:r>
            <a:r>
              <a:rPr lang="en-US" altLang="zh-CN" sz="2400" dirty="0">
                <a:solidFill>
                  <a:srgbClr val="C00000"/>
                </a:solidFill>
                <a:latin typeface="楷体_GB2312" pitchFamily="49" charset="-122"/>
                <a:ea typeface="楷体_GB2312" pitchFamily="49" charset="-122"/>
              </a:rPr>
              <a:t> cost</a:t>
            </a:r>
            <a:r>
              <a:rPr lang="zh-CN" altLang="en-US" sz="2400" dirty="0">
                <a:solidFill>
                  <a:srgbClr val="C00000"/>
                </a:solidFill>
                <a:latin typeface="楷体_GB2312" pitchFamily="49" charset="-122"/>
                <a:ea typeface="楷体_GB2312" pitchFamily="49" charset="-122"/>
              </a:rPr>
              <a:t>，</a:t>
            </a:r>
            <a:r>
              <a:rPr lang="en-US" altLang="zh-CN" sz="2400" dirty="0">
                <a:solidFill>
                  <a:srgbClr val="C00000"/>
                </a:solidFill>
                <a:latin typeface="楷体_GB2312" pitchFamily="49" charset="-122"/>
                <a:ea typeface="楷体_GB2312" pitchFamily="49" charset="-122"/>
              </a:rPr>
              <a:t>length</a:t>
            </a:r>
            <a:r>
              <a:rPr lang="zh-CN" altLang="en-US" sz="2400" dirty="0">
                <a:solidFill>
                  <a:srgbClr val="C00000"/>
                </a:solidFill>
                <a:latin typeface="楷体_GB2312" pitchFamily="49" charset="-122"/>
                <a:ea typeface="楷体_GB2312" pitchFamily="49" charset="-122"/>
              </a:rPr>
              <a:t>，</a:t>
            </a:r>
            <a:r>
              <a:rPr lang="en-US" altLang="zh-CN" sz="2400" dirty="0">
                <a:solidFill>
                  <a:srgbClr val="C00000"/>
                </a:solidFill>
                <a:latin typeface="楷体_GB2312" pitchFamily="49" charset="-122"/>
                <a:ea typeface="楷体_GB2312" pitchFamily="49" charset="-122"/>
              </a:rPr>
              <a:t>price</a:t>
            </a:r>
            <a:r>
              <a:rPr lang="zh-CN" altLang="en-US" sz="2400" dirty="0">
                <a:solidFill>
                  <a:srgbClr val="C00000"/>
                </a:solidFill>
                <a:latin typeface="楷体_GB2312" pitchFamily="49" charset="-122"/>
                <a:ea typeface="楷体_GB2312" pitchFamily="49" charset="-122"/>
              </a:rPr>
              <a:t>，</a:t>
            </a:r>
            <a:r>
              <a:rPr lang="en-US" altLang="zh-CN" sz="2400" dirty="0">
                <a:solidFill>
                  <a:srgbClr val="C00000"/>
                </a:solidFill>
                <a:latin typeface="楷体_GB2312" pitchFamily="49" charset="-122"/>
                <a:ea typeface="楷体_GB2312" pitchFamily="49" charset="-122"/>
              </a:rPr>
              <a:t>size</a:t>
            </a:r>
            <a:r>
              <a:rPr lang="zh-CN" altLang="en-US" sz="2400" dirty="0">
                <a:solidFill>
                  <a:srgbClr val="C00000"/>
                </a:solidFill>
                <a:latin typeface="楷体_GB2312" pitchFamily="49" charset="-122"/>
                <a:ea typeface="楷体_GB2312" pitchFamily="49" charset="-122"/>
              </a:rPr>
              <a:t>，</a:t>
            </a:r>
            <a:r>
              <a:rPr lang="en-US" altLang="zh-CN" sz="2400" dirty="0">
                <a:solidFill>
                  <a:srgbClr val="C00000"/>
                </a:solidFill>
                <a:latin typeface="楷体_GB2312" pitchFamily="49" charset="-122"/>
                <a:ea typeface="楷体_GB2312" pitchFamily="49" charset="-122"/>
              </a:rPr>
              <a:t>width;</a:t>
            </a:r>
            <a:r>
              <a:rPr lang="zh-CN" altLang="en-US" sz="2400" dirty="0">
                <a:latin typeface="楷体_GB2312" pitchFamily="49" charset="-122"/>
                <a:ea typeface="楷体_GB2312" pitchFamily="49" charset="-122"/>
              </a:rPr>
              <a:t>更好</a:t>
            </a:r>
            <a:r>
              <a:rPr lang="en-US" altLang="zh-CN" sz="2400" dirty="0">
                <a:latin typeface="楷体_GB2312" pitchFamily="49" charset="-122"/>
                <a:ea typeface="楷体_GB2312" pitchFamily="49" charset="-122"/>
              </a:rPr>
              <a:t> </a:t>
            </a:r>
            <a:endParaRPr lang="en-US" altLang="zh-CN" sz="2400" dirty="0">
              <a:latin typeface="楷体_GB2312" pitchFamily="49" charset="-122"/>
              <a:ea typeface="楷体_GB2312" pitchFamily="49" charset="-122"/>
            </a:endParaRPr>
          </a:p>
          <a:p>
            <a:pPr marL="628650" indent="-628650" eaLnBrk="1" hangingPunct="1">
              <a:spcBef>
                <a:spcPts val="1200"/>
              </a:spcBef>
              <a:spcAft>
                <a:spcPts val="600"/>
              </a:spcAft>
              <a:buFontTx/>
              <a:buNone/>
            </a:pPr>
            <a:r>
              <a:rPr lang="en-US" altLang="zh-CN" sz="2800" dirty="0">
                <a:latin typeface="楷体_GB2312" pitchFamily="49" charset="-122"/>
                <a:ea typeface="楷体_GB2312" pitchFamily="49" charset="-122"/>
              </a:rPr>
              <a:t>(3) </a:t>
            </a:r>
            <a:r>
              <a:rPr lang="zh-CN" altLang="en-US" sz="2800" dirty="0">
                <a:latin typeface="楷体_GB2312" pitchFamily="49" charset="-122"/>
                <a:ea typeface="楷体_GB2312" pitchFamily="49" charset="-122"/>
              </a:rPr>
              <a:t>对于复杂的数据结构，应使用注释进行说明。</a:t>
            </a:r>
            <a:endParaRPr lang="zh-CN" altLang="en-US" sz="28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5.2.2  </a:t>
            </a:r>
            <a:r>
              <a:rPr lang="zh-CN" altLang="en-US" sz="3600" dirty="0">
                <a:solidFill>
                  <a:srgbClr val="FFFF00"/>
                </a:solidFill>
              </a:rPr>
              <a:t>数据说明标准化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p:txBody>
          <a:bodyPr/>
          <a:lstStyle/>
          <a:p>
            <a:pPr marL="0" indent="713105" eaLnBrk="1" hangingPunct="1">
              <a:buClr>
                <a:schemeClr val="accent2"/>
              </a:buClr>
              <a:buSzPct val="75000"/>
              <a:buNone/>
            </a:pPr>
            <a:r>
              <a:rPr lang="zh-CN" altLang="en-US" sz="2800" b="1" dirty="0">
                <a:solidFill>
                  <a:srgbClr val="C00000"/>
                </a:solidFill>
                <a:latin typeface="楷体_GB2312" pitchFamily="49" charset="-122"/>
                <a:ea typeface="楷体_GB2312" pitchFamily="49" charset="-122"/>
              </a:rPr>
              <a:t>语句结构应力求简单、直接，不能为了片面追求效率而使语句复杂化。</a:t>
            </a:r>
            <a:endParaRPr lang="zh-CN" altLang="en-US" sz="2800" b="1" dirty="0">
              <a:solidFill>
                <a:srgbClr val="C00000"/>
              </a:solidFill>
              <a:latin typeface="楷体_GB2312" pitchFamily="49" charset="-122"/>
              <a:ea typeface="楷体_GB2312" pitchFamily="49" charset="-122"/>
            </a:endParaRPr>
          </a:p>
          <a:p>
            <a:pPr marL="535305" indent="-535305" eaLnBrk="1" hangingPunct="1">
              <a:buClr>
                <a:schemeClr val="accent2"/>
              </a:buClr>
              <a:buSzPct val="75000"/>
              <a:buFont typeface="Wingdings" panose="05000000000000000000" pitchFamily="2" charset="2"/>
              <a:buNone/>
            </a:pP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在一行内只写一条语句，并且</a:t>
            </a:r>
            <a:r>
              <a:rPr lang="zh-CN" altLang="en-US" sz="2800" b="1" dirty="0">
                <a:solidFill>
                  <a:srgbClr val="3366FF"/>
                </a:solidFill>
                <a:latin typeface="楷体_GB2312" pitchFamily="49" charset="-122"/>
                <a:ea typeface="楷体_GB2312" pitchFamily="49" charset="-122"/>
              </a:rPr>
              <a:t>采取适当的移行格式，使程序的逻辑和功能变得更加明确</a:t>
            </a:r>
            <a:r>
              <a:rPr lang="zh-CN" altLang="en-US" sz="2800" dirty="0">
                <a:latin typeface="楷体_GB2312" pitchFamily="49" charset="-122"/>
                <a:ea typeface="楷体_GB2312" pitchFamily="49" charset="-122"/>
              </a:rPr>
              <a:t>。</a:t>
            </a:r>
            <a:endParaRPr lang="en-US" altLang="zh-CN" sz="2800" dirty="0">
              <a:latin typeface="楷体_GB2312" pitchFamily="49" charset="-122"/>
              <a:ea typeface="楷体_GB2312" pitchFamily="49" charset="-122"/>
            </a:endParaRPr>
          </a:p>
          <a:p>
            <a:pPr marL="535305" indent="-535305" eaLnBrk="1" hangingPunct="1">
              <a:buClr>
                <a:schemeClr val="accent2"/>
              </a:buClr>
              <a:buSzPct val="75000"/>
              <a:buFont typeface="Wingdings" panose="05000000000000000000" pitchFamily="2" charset="2"/>
              <a:buNone/>
            </a:pPr>
            <a:r>
              <a:rPr lang="en-US" altLang="zh-CN" sz="2800" dirty="0">
                <a:latin typeface="楷体_GB2312" pitchFamily="49" charset="-122"/>
                <a:ea typeface="楷体_GB2312" pitchFamily="49" charset="-122"/>
              </a:rPr>
              <a:t>   </a:t>
            </a:r>
            <a:endParaRPr lang="en-US" altLang="zh-CN" sz="2800" dirty="0">
              <a:latin typeface="楷体_GB2312" pitchFamily="49" charset="-122"/>
              <a:ea typeface="楷体_GB2312" pitchFamily="49" charset="-122"/>
            </a:endParaRPr>
          </a:p>
          <a:p>
            <a:pPr marL="535305" indent="-535305" eaLnBrk="1" hangingPunct="1">
              <a:buClr>
                <a:schemeClr val="accent2"/>
              </a:buClr>
              <a:buSzPct val="75000"/>
              <a:buFont typeface="Wingdings" panose="05000000000000000000" pitchFamily="2" charset="2"/>
              <a:buNone/>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看下页的程序：</a:t>
            </a:r>
            <a:endParaRPr lang="zh-CN" altLang="en-US" sz="28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5.2.3  </a:t>
            </a:r>
            <a:r>
              <a:rPr lang="zh-CN" altLang="en-US" sz="3600" dirty="0">
                <a:solidFill>
                  <a:srgbClr val="FFFF00"/>
                </a:solidFill>
              </a:rPr>
              <a:t>语句结构简单化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457200" y="1500362"/>
            <a:ext cx="8229600" cy="1000132"/>
          </a:xfrm>
          <a:solidFill>
            <a:schemeClr val="accent2">
              <a:lumMod val="20000"/>
              <a:lumOff val="80000"/>
              <a:alpha val="26000"/>
            </a:schemeClr>
          </a:solidFill>
        </p:spPr>
        <p:txBody>
          <a:bodyPr/>
          <a:lstStyle/>
          <a:p>
            <a:pPr marL="0" indent="713105" eaLnBrk="1" hangingPunct="1">
              <a:spcBef>
                <a:spcPts val="600"/>
              </a:spcBef>
              <a:buClr>
                <a:schemeClr val="accent2"/>
              </a:buClr>
              <a:buSzPct val="75000"/>
              <a:buNone/>
            </a:pPr>
            <a:r>
              <a:rPr lang="en-US" altLang="zh-CN" sz="2000" b="1" dirty="0">
                <a:latin typeface="宋体" panose="02010600030101010101" pitchFamily="2" charset="-122"/>
                <a:ea typeface="宋体" panose="02010600030101010101" pitchFamily="2" charset="-122"/>
              </a:rPr>
              <a:t>for (</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=1; </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&lt;=n-1; </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 { t=</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 for (j=i+1; j&lt;=n; j++) if (a[j]&lt;a[t]) t=j; if (t!=</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 {temp=a[t]; a[t]=a[</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 a[</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]=temp}} </a:t>
            </a:r>
            <a:endParaRPr lang="en-US" altLang="zh-CN" sz="2000" b="1" dirty="0">
              <a:latin typeface="宋体" panose="02010600030101010101" pitchFamily="2" charset="-122"/>
              <a:ea typeface="宋体" panose="02010600030101010101" pitchFamily="2" charset="-122"/>
            </a:endParaRPr>
          </a:p>
          <a:p>
            <a:pPr>
              <a:buClr>
                <a:schemeClr val="accent2"/>
              </a:buClr>
              <a:buSzPct val="75000"/>
              <a:buNone/>
            </a:pPr>
            <a:endParaRPr lang="en-US" altLang="zh-CN" sz="2400" dirty="0">
              <a:latin typeface="宋体" panose="02010600030101010101" pitchFamily="2" charset="-122"/>
              <a:ea typeface="宋体" panose="02010600030101010101" pitchFamily="2" charset="-122"/>
            </a:endParaRPr>
          </a:p>
          <a:p>
            <a:pPr>
              <a:buClr>
                <a:schemeClr val="accent2"/>
              </a:buClr>
              <a:buSzPct val="75000"/>
              <a:buNone/>
            </a:pPr>
            <a:r>
              <a:rPr lang="en-US" altLang="zh-CN"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5.2.3  </a:t>
            </a:r>
            <a:r>
              <a:rPr lang="zh-CN" altLang="en-US" sz="3600" dirty="0">
                <a:solidFill>
                  <a:srgbClr val="FFFF00"/>
                </a:solidFill>
              </a:rPr>
              <a:t>语句结构简单化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8" name="Rectangle 3"/>
          <p:cNvSpPr txBox="1">
            <a:spLocks noChangeArrowheads="1"/>
          </p:cNvSpPr>
          <p:nvPr/>
        </p:nvSpPr>
        <p:spPr bwMode="auto">
          <a:xfrm>
            <a:off x="2643174" y="2571744"/>
            <a:ext cx="4071966" cy="4143380"/>
          </a:xfrm>
          <a:prstGeom prst="rect">
            <a:avLst/>
          </a:prstGeom>
          <a:solidFill>
            <a:schemeClr val="accent1">
              <a:lumMod val="90000"/>
              <a:alpha val="36000"/>
            </a:schemeClr>
          </a:solidFill>
          <a:ln w="9525">
            <a:noFill/>
            <a:miter lim="800000"/>
          </a:ln>
        </p:spPr>
        <p:txBody>
          <a:bodyPr vert="horz" wrap="square" lIns="91440" tIns="45720" rIns="91440" bIns="45720" numCol="1" anchor="t" anchorCtr="0" compatLnSpc="1"/>
          <a:lstStyle/>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for (</a:t>
            </a:r>
            <a:r>
              <a:rPr kumimoji="0" lang="en-US" altLang="zh-CN" sz="2000" b="1"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cs typeface="+mn-cs"/>
              </a:rPr>
              <a:t>i</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 </a:t>
            </a:r>
            <a:r>
              <a:rPr kumimoji="0" lang="en-US" altLang="zh-CN" sz="2000" b="1"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cs typeface="+mn-cs"/>
              </a:rPr>
              <a:t>i</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&lt;=n-1; </a:t>
            </a:r>
            <a:r>
              <a:rPr kumimoji="0" lang="en-US" altLang="zh-CN" sz="2000" b="1"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cs typeface="+mn-cs"/>
              </a:rPr>
              <a:t>i</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lang="en-US" altLang="zh-CN" sz="2000" b="1" kern="0" dirty="0">
                <a:latin typeface="宋体" panose="02010600030101010101" pitchFamily="2" charset="-122"/>
                <a:ea typeface="宋体" panose="02010600030101010101" pitchFamily="2" charset="-122"/>
              </a:rPr>
              <a:t>    </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t=</a:t>
            </a:r>
            <a:r>
              <a:rPr kumimoji="0" lang="en-US" altLang="zh-CN" sz="2000" b="1"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cs typeface="+mn-cs"/>
              </a:rPr>
              <a:t>i</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for (j=i+1; j&lt;=n; j++)</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if (a[j]&lt;a[t])</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lang="en-US" altLang="zh-CN" sz="2000" b="1" kern="0" dirty="0">
                <a:latin typeface="宋体" panose="02010600030101010101" pitchFamily="2" charset="-122"/>
                <a:ea typeface="宋体" panose="02010600030101010101" pitchFamily="2" charset="-122"/>
              </a:rPr>
              <a:t>             </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t=j; </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if (t!=</a:t>
            </a:r>
            <a:r>
              <a:rPr kumimoji="0" lang="en-US" altLang="zh-CN" sz="2000" b="1"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cs typeface="+mn-cs"/>
              </a:rPr>
              <a:t>i</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lang="en-US" altLang="zh-CN" sz="2000" b="1" kern="0" dirty="0">
                <a:latin typeface="宋体" panose="02010600030101010101" pitchFamily="2" charset="-122"/>
                <a:ea typeface="宋体" panose="02010600030101010101" pitchFamily="2" charset="-122"/>
              </a:rPr>
              <a:t>         </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temp=a[t];</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a[t]=a[</a:t>
            </a:r>
            <a:r>
              <a:rPr kumimoji="0" lang="en-US" altLang="zh-CN" sz="2000" b="1"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cs typeface="+mn-cs"/>
              </a:rPr>
              <a:t>i</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a:t>
            </a:r>
            <a:r>
              <a:rPr kumimoji="0" lang="en-US" altLang="zh-CN" sz="2000" b="1" i="0" u="none" strike="noStrike" kern="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cs typeface="+mn-cs"/>
              </a:rPr>
              <a:t>i</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]=temp</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R="0" lvl="0" indent="27305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00000"/>
              </a:lnSpc>
              <a:spcAft>
                <a:spcPct val="0"/>
              </a:spcAft>
              <a:buClr>
                <a:schemeClr val="accent2"/>
              </a:buClr>
              <a:buSzPct val="75000"/>
              <a:buFontTx/>
              <a:buNone/>
              <a:defRPr/>
            </a:pP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00000"/>
              </a:lnSpc>
              <a:spcAft>
                <a:spcPct val="0"/>
              </a:spcAft>
              <a:buClr>
                <a:schemeClr val="accent2"/>
              </a:buClr>
              <a:buSzPct val="75000"/>
              <a:buFontTx/>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531">
                                            <p:bg/>
                                          </p:spTgt>
                                        </p:tgtEl>
                                        <p:attrNameLst>
                                          <p:attrName>style.visibility</p:attrName>
                                        </p:attrNameLst>
                                      </p:cBhvr>
                                      <p:to>
                                        <p:strVal val="visible"/>
                                      </p:to>
                                    </p:set>
                                    <p:animEffect transition="in" filter="box(in)">
                                      <p:cBhvr>
                                        <p:cTn id="7" dur="500"/>
                                        <p:tgtEl>
                                          <p:spTgt spid="22531">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531">
                                            <p:txEl>
                                              <p:pRg st="0" end="0"/>
                                            </p:txEl>
                                          </p:spTgt>
                                        </p:tgtEl>
                                        <p:attrNameLst>
                                          <p:attrName>style.visibility</p:attrName>
                                        </p:attrNameLst>
                                      </p:cBhvr>
                                      <p:to>
                                        <p:strVal val="visible"/>
                                      </p:to>
                                    </p:set>
                                    <p:animEffect transition="in" filter="box(in)">
                                      <p:cBhvr>
                                        <p:cTn id="12" dur="500"/>
                                        <p:tgtEl>
                                          <p:spTgt spid="225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box(in)">
                                      <p:cBhvr>
                                        <p:cTn id="17" dur="500"/>
                                        <p:tgtEl>
                                          <p:spTgt spid="225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build="p"/>
      <p:bldP spid="8" grpId="0" bldLvl="0" animBg="1"/>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p:txBody>
          <a:bodyPr/>
          <a:lstStyle/>
          <a:p>
            <a:pPr eaLnBrk="1" hangingPunct="1">
              <a:buFontTx/>
              <a:buNone/>
            </a:pP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程序编写</a:t>
            </a:r>
            <a:r>
              <a:rPr lang="zh-CN" altLang="en-US" sz="2800" b="1" dirty="0">
                <a:solidFill>
                  <a:srgbClr val="3366FF"/>
                </a:solidFill>
                <a:latin typeface="楷体_GB2312" pitchFamily="49" charset="-122"/>
                <a:ea typeface="楷体_GB2312" pitchFamily="49" charset="-122"/>
              </a:rPr>
              <a:t>首先应当考虑清晰性，不要刻意追求技巧性</a:t>
            </a:r>
            <a:r>
              <a:rPr lang="zh-CN" altLang="en-US" sz="2800" dirty="0">
                <a:solidFill>
                  <a:srgbClr val="C00000"/>
                </a:solidFill>
                <a:latin typeface="楷体_GB2312" pitchFamily="49" charset="-122"/>
                <a:ea typeface="楷体_GB2312" pitchFamily="49" charset="-122"/>
              </a:rPr>
              <a:t>，</a:t>
            </a:r>
            <a:r>
              <a:rPr lang="zh-CN" altLang="en-US" sz="2800" dirty="0">
                <a:latin typeface="楷体_GB2312" pitchFamily="49" charset="-122"/>
                <a:ea typeface="楷体_GB2312" pitchFamily="49" charset="-122"/>
              </a:rPr>
              <a:t>使程序编写得过于紧凑。</a:t>
            </a:r>
            <a:endParaRPr lang="zh-CN" altLang="en-US" sz="2800" dirty="0">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None/>
            </a:pPr>
            <a:endParaRPr lang="zh-CN" altLang="en-US" sz="2800" dirty="0">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None/>
            </a:pPr>
            <a:endParaRPr lang="zh-CN" altLang="en-US" sz="2800" dirty="0">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None/>
            </a:pP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p:txBody>
      </p:sp>
      <p:pic>
        <p:nvPicPr>
          <p:cNvPr id="24580" name="Picture 6"/>
          <p:cNvPicPr>
            <a:picLocks noChangeAspect="1" noChangeArrowheads="1"/>
          </p:cNvPicPr>
          <p:nvPr/>
        </p:nvPicPr>
        <p:blipFill>
          <a:blip r:embed="rId1"/>
          <a:srcRect/>
          <a:stretch>
            <a:fillRect/>
          </a:stretch>
        </p:blipFill>
        <p:spPr bwMode="auto">
          <a:xfrm>
            <a:off x="1643042" y="3571876"/>
            <a:ext cx="2228449" cy="1500198"/>
          </a:xfrm>
          <a:prstGeom prst="rect">
            <a:avLst/>
          </a:prstGeom>
          <a:noFill/>
          <a:ln w="9525">
            <a:noFill/>
            <a:miter lim="800000"/>
            <a:headEnd/>
            <a:tailEnd/>
          </a:ln>
        </p:spPr>
      </p:pic>
      <p:pic>
        <p:nvPicPr>
          <p:cNvPr id="24581" name="Picture 7"/>
          <p:cNvPicPr>
            <a:picLocks noChangeAspect="1" noChangeArrowheads="1"/>
          </p:cNvPicPr>
          <p:nvPr/>
        </p:nvPicPr>
        <p:blipFill>
          <a:blip r:embed="rId2"/>
          <a:srcRect/>
          <a:stretch>
            <a:fillRect/>
          </a:stretch>
        </p:blipFill>
        <p:spPr bwMode="auto">
          <a:xfrm>
            <a:off x="5857884" y="3571876"/>
            <a:ext cx="2071702" cy="1557582"/>
          </a:xfrm>
          <a:prstGeom prst="rect">
            <a:avLst/>
          </a:prstGeom>
          <a:noFill/>
          <a:ln w="9525">
            <a:noFill/>
            <a:miter lim="800000"/>
            <a:headEnd/>
            <a:tailEnd/>
          </a:ln>
        </p:spPr>
      </p:pic>
      <p:sp>
        <p:nvSpPr>
          <p:cNvPr id="7"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5.2.3  </a:t>
            </a:r>
            <a:r>
              <a:rPr lang="zh-CN" altLang="en-US" sz="3600" dirty="0">
                <a:solidFill>
                  <a:srgbClr val="FFFF00"/>
                </a:solidFill>
              </a:rPr>
              <a:t>语句结构简单化</a:t>
            </a:r>
            <a:endParaRPr lang="zh-CN" altLang="en-US" sz="3600" dirty="0">
              <a:solidFill>
                <a:srgbClr val="FFFF00"/>
              </a:solidFill>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dirty="0"/>
          </a:p>
        </p:txBody>
      </p:sp>
      <p:sp>
        <p:nvSpPr>
          <p:cNvPr id="9" name="圆角矩形标注 8"/>
          <p:cNvSpPr/>
          <p:nvPr/>
        </p:nvSpPr>
        <p:spPr>
          <a:xfrm>
            <a:off x="3428992" y="5643578"/>
            <a:ext cx="3143272" cy="612648"/>
          </a:xfrm>
          <a:prstGeom prst="wedgeRoundRectCallout">
            <a:avLst>
              <a:gd name="adj1" fmla="val -2839"/>
              <a:gd name="adj2" fmla="val -137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C00000"/>
                </a:solidFill>
                <a:latin typeface="宋体" panose="02010600030101010101" pitchFamily="2" charset="-122"/>
                <a:ea typeface="宋体" panose="02010600030101010101" pitchFamily="2" charset="-122"/>
              </a:rPr>
              <a:t>谁是不是更一目了然？</a:t>
            </a:r>
            <a:endParaRPr lang="zh-CN" altLang="en-US" sz="2400" dirty="0">
              <a:solidFill>
                <a:srgbClr val="C00000"/>
              </a:solidFill>
              <a:latin typeface="宋体" panose="02010600030101010101" pitchFamily="2" charset="-122"/>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linds(horizontal)">
                                      <p:cBhvr>
                                        <p:cTn id="7" dur="500"/>
                                        <p:tgtEl>
                                          <p:spTgt spid="2458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58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16" dur="500"/>
                                        <p:tgtEl>
                                          <p:spTgt spid="245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p:txBody>
          <a:bodyPr/>
          <a:lstStyle/>
          <a:p>
            <a:pPr eaLnBrk="1" hangingPunct="1">
              <a:buFontTx/>
              <a:buNone/>
            </a:pP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程序编写</a:t>
            </a:r>
            <a:r>
              <a:rPr lang="zh-CN" altLang="en-US" sz="2800" b="1" dirty="0">
                <a:solidFill>
                  <a:srgbClr val="3366FF"/>
                </a:solidFill>
                <a:latin typeface="楷体_GB2312" pitchFamily="49" charset="-122"/>
                <a:ea typeface="楷体_GB2312" pitchFamily="49" charset="-122"/>
              </a:rPr>
              <a:t>应简单、清楚，能直截说明程序员的用意</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None/>
            </a:pPr>
            <a:r>
              <a:rPr lang="zh-CN" altLang="en-US" sz="28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pic>
        <p:nvPicPr>
          <p:cNvPr id="25604" name="Picture 6"/>
          <p:cNvPicPr>
            <a:picLocks noChangeAspect="1" noChangeArrowheads="1"/>
          </p:cNvPicPr>
          <p:nvPr/>
        </p:nvPicPr>
        <p:blipFill>
          <a:blip r:embed="rId1"/>
          <a:srcRect/>
          <a:stretch>
            <a:fillRect/>
          </a:stretch>
        </p:blipFill>
        <p:spPr bwMode="auto">
          <a:xfrm>
            <a:off x="5429256" y="2928934"/>
            <a:ext cx="3286148" cy="2461666"/>
          </a:xfrm>
          <a:prstGeom prst="rect">
            <a:avLst/>
          </a:prstGeom>
          <a:noFill/>
          <a:ln w="9525">
            <a:noFill/>
            <a:miter lim="800000"/>
            <a:headEnd/>
            <a:tailEnd/>
          </a:ln>
        </p:spPr>
      </p:pic>
      <p:pic>
        <p:nvPicPr>
          <p:cNvPr id="25605" name="Picture 7"/>
          <p:cNvPicPr>
            <a:picLocks noChangeAspect="1" noChangeArrowheads="1"/>
          </p:cNvPicPr>
          <p:nvPr/>
        </p:nvPicPr>
        <p:blipFill>
          <a:blip r:embed="rId2"/>
          <a:srcRect/>
          <a:stretch>
            <a:fillRect/>
          </a:stretch>
        </p:blipFill>
        <p:spPr bwMode="auto">
          <a:xfrm>
            <a:off x="785786" y="3000372"/>
            <a:ext cx="3970011" cy="1285884"/>
          </a:xfrm>
          <a:prstGeom prst="rect">
            <a:avLst/>
          </a:prstGeom>
          <a:noFill/>
          <a:ln w="9525">
            <a:noFill/>
            <a:miter lim="800000"/>
            <a:headEnd/>
            <a:tailEnd/>
          </a:ln>
        </p:spPr>
      </p:pic>
      <p:sp>
        <p:nvSpPr>
          <p:cNvPr id="7"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5.2.3  </a:t>
            </a:r>
            <a:r>
              <a:rPr lang="zh-CN" altLang="en-US" sz="3600" dirty="0">
                <a:solidFill>
                  <a:srgbClr val="FFFF00"/>
                </a:solidFill>
              </a:rPr>
              <a:t>语句结构简单化</a:t>
            </a:r>
            <a:endParaRPr lang="zh-CN" altLang="en-US" sz="3600" dirty="0">
              <a:solidFill>
                <a:srgbClr val="FFFF00"/>
              </a:solidFill>
            </a:endParaRPr>
          </a:p>
        </p:txBody>
      </p:sp>
      <p:sp>
        <p:nvSpPr>
          <p:cNvPr id="8" name="灯片编号占位符 7"/>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9" name="圆角矩形标注 8"/>
          <p:cNvSpPr/>
          <p:nvPr/>
        </p:nvSpPr>
        <p:spPr>
          <a:xfrm>
            <a:off x="571472" y="6000768"/>
            <a:ext cx="5786478" cy="612648"/>
          </a:xfrm>
          <a:prstGeom prst="wedgeRoundRectCallout">
            <a:avLst>
              <a:gd name="adj1" fmla="val 25884"/>
              <a:gd name="adj2" fmla="val -1545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C00000"/>
                </a:solidFill>
                <a:latin typeface="宋体" panose="02010600030101010101" pitchFamily="2" charset="-122"/>
                <a:ea typeface="宋体" panose="02010600030101010101" pitchFamily="2" charset="-122"/>
              </a:rPr>
              <a:t>哪一个，你能更快了解编写者的意图？</a:t>
            </a:r>
            <a:endParaRPr lang="zh-CN" altLang="en-US" sz="2400" dirty="0">
              <a:solidFill>
                <a:srgbClr val="C00000"/>
              </a:solidFill>
              <a:latin typeface="宋体" panose="02010600030101010101" pitchFamily="2" charset="-122"/>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5605"/>
                                        </p:tgtEl>
                                        <p:attrNameLst>
                                          <p:attrName>style.visibility</p:attrName>
                                        </p:attrNameLst>
                                      </p:cBhvr>
                                      <p:to>
                                        <p:strVal val="visible"/>
                                      </p:to>
                                    </p:set>
                                    <p:animEffect transition="in" filter="box(in)">
                                      <p:cBhvr>
                                        <p:cTn id="13" dur="500"/>
                                        <p:tgtEl>
                                          <p:spTgt spid="25605"/>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25604"/>
                                        </p:tgtEl>
                                        <p:attrNameLst>
                                          <p:attrName>style.visibility</p:attrName>
                                        </p:attrNameLst>
                                      </p:cBhvr>
                                      <p:to>
                                        <p:strVal val="visible"/>
                                      </p:to>
                                    </p:set>
                                    <p:animEffect transition="in" filter="diamond(in)">
                                      <p:cBhvr>
                                        <p:cTn id="18" dur="20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p:txBody>
          <a:bodyPr/>
          <a:lstStyle/>
          <a:p>
            <a:pPr>
              <a:buClr>
                <a:schemeClr val="accent2"/>
              </a:buClr>
              <a:buSzPct val="75000"/>
              <a:buNone/>
            </a:pPr>
            <a:r>
              <a:rPr lang="en-US" altLang="zh-CN" sz="2400" dirty="0">
                <a:latin typeface="楷体_GB2312" pitchFamily="49" charset="-122"/>
                <a:ea typeface="楷体_GB2312" pitchFamily="49" charset="-122"/>
              </a:rPr>
              <a:t>(4)</a:t>
            </a:r>
            <a:r>
              <a:rPr lang="zh-CN" altLang="en-US" sz="2400" dirty="0">
                <a:solidFill>
                  <a:srgbClr val="3366FF"/>
                </a:solidFill>
                <a:latin typeface="楷体_GB2312" pitchFamily="49" charset="-122"/>
                <a:ea typeface="楷体_GB2312" pitchFamily="49" charset="-122"/>
              </a:rPr>
              <a:t>程序编写应清晰第一，效率第二。除非对效率有特殊的要求。</a:t>
            </a:r>
            <a:endParaRPr lang="zh-CN" altLang="en-US" sz="2400" dirty="0">
              <a:solidFill>
                <a:srgbClr val="3366FF"/>
              </a:solidFill>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None/>
            </a:pPr>
            <a:r>
              <a:rPr lang="en-US" altLang="zh-CN" sz="2400" dirty="0">
                <a:latin typeface="楷体_GB2312" pitchFamily="49" charset="-122"/>
                <a:ea typeface="楷体_GB2312" pitchFamily="49" charset="-122"/>
              </a:rPr>
              <a:t>(5)</a:t>
            </a:r>
            <a:r>
              <a:rPr lang="zh-CN" altLang="en-US" sz="2400" dirty="0">
                <a:solidFill>
                  <a:srgbClr val="3366FF"/>
                </a:solidFill>
                <a:latin typeface="楷体_GB2312" pitchFamily="49" charset="-122"/>
                <a:ea typeface="楷体_GB2312" pitchFamily="49" charset="-122"/>
              </a:rPr>
              <a:t>避免使用临时变量而使可读性下降</a:t>
            </a:r>
            <a:r>
              <a:rPr lang="zh-CN" altLang="en-US" sz="2400" dirty="0">
                <a:latin typeface="楷体_GB2312" pitchFamily="49" charset="-122"/>
                <a:ea typeface="楷体_GB2312" pitchFamily="49" charset="-122"/>
              </a:rPr>
              <a:t>。例如，由于简单变量的运算比下标变量的运算要快，有的程序员为了追求效率，会将语句</a:t>
            </a:r>
            <a:endParaRPr lang="en-US" altLang="zh-CN" sz="2400" dirty="0">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None/>
            </a:pPr>
            <a:endParaRPr lang="zh-CN" altLang="en-US" sz="2400" dirty="0">
              <a:latin typeface="楷体_GB2312" pitchFamily="49" charset="-122"/>
              <a:ea typeface="楷体_GB2312" pitchFamily="49" charset="-122"/>
            </a:endParaRPr>
          </a:p>
          <a:p>
            <a:pPr eaLnBrk="1" hangingPunct="1">
              <a:buFontTx/>
              <a:buNone/>
            </a:pPr>
            <a:r>
              <a:rPr lang="zh-CN" altLang="en-US" sz="24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x</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a[</a:t>
            </a:r>
            <a:r>
              <a:rPr lang="en-US" altLang="zh-CN" sz="2400" dirty="0" err="1">
                <a:latin typeface="楷体_GB2312" pitchFamily="49" charset="-122"/>
                <a:ea typeface="楷体_GB2312" pitchFamily="49" charset="-122"/>
              </a:rPr>
              <a:t>i</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1/a[</a:t>
            </a:r>
            <a:r>
              <a:rPr lang="en-US" altLang="zh-CN" sz="2400" dirty="0" err="1">
                <a:latin typeface="楷体_GB2312" pitchFamily="49" charset="-122"/>
                <a:ea typeface="楷体_GB2312" pitchFamily="49" charset="-122"/>
              </a:rPr>
              <a:t>i</a:t>
            </a:r>
            <a:r>
              <a:rPr lang="en-US" altLang="zh-CN" sz="2400" dirty="0">
                <a:latin typeface="楷体_GB2312" pitchFamily="49" charset="-122"/>
                <a:ea typeface="楷体_GB2312" pitchFamily="49" charset="-122"/>
              </a:rPr>
              <a:t>] ;  </a:t>
            </a:r>
            <a:r>
              <a:rPr lang="zh-CN" altLang="en-US" sz="2400" dirty="0">
                <a:latin typeface="楷体_GB2312" pitchFamily="49" charset="-122"/>
                <a:ea typeface="楷体_GB2312" pitchFamily="49" charset="-122"/>
              </a:rPr>
              <a:t>写成      </a:t>
            </a:r>
            <a:r>
              <a:rPr lang="en-US" altLang="zh-CN" sz="2400" dirty="0" err="1">
                <a:latin typeface="楷体_GB2312" pitchFamily="49" charset="-122"/>
                <a:ea typeface="楷体_GB2312" pitchFamily="49" charset="-122"/>
              </a:rPr>
              <a:t>ai</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a[</a:t>
            </a:r>
            <a:r>
              <a:rPr lang="en-US" altLang="zh-CN" sz="2400" dirty="0" err="1">
                <a:latin typeface="楷体_GB2312" pitchFamily="49" charset="-122"/>
                <a:ea typeface="楷体_GB2312" pitchFamily="49" charset="-122"/>
              </a:rPr>
              <a:t>i</a:t>
            </a:r>
            <a:r>
              <a:rPr lang="en-US" altLang="zh-CN" sz="2400" dirty="0">
                <a:latin typeface="楷体_GB2312" pitchFamily="49" charset="-122"/>
                <a:ea typeface="楷体_GB2312" pitchFamily="49" charset="-122"/>
              </a:rPr>
              <a:t>]; </a:t>
            </a:r>
            <a:endParaRPr lang="en-US" altLang="zh-CN" sz="2400" dirty="0">
              <a:latin typeface="楷体_GB2312" pitchFamily="49" charset="-122"/>
              <a:ea typeface="楷体_GB2312" pitchFamily="49" charset="-122"/>
            </a:endParaRPr>
          </a:p>
          <a:p>
            <a:pPr eaLnBrk="1" hangingPunct="1">
              <a:buFontTx/>
              <a:buNone/>
            </a:pPr>
            <a:r>
              <a:rPr lang="en-US" altLang="zh-CN" sz="2400" dirty="0">
                <a:latin typeface="楷体_GB2312" pitchFamily="49" charset="-122"/>
                <a:ea typeface="楷体_GB2312" pitchFamily="49" charset="-122"/>
              </a:rPr>
              <a:t>                                    x</a:t>
            </a:r>
            <a:r>
              <a:rPr lang="zh-CN" altLang="en-US" sz="2400" dirty="0">
                <a:latin typeface="楷体_GB2312" pitchFamily="49" charset="-122"/>
                <a:ea typeface="楷体_GB2312" pitchFamily="49" charset="-122"/>
              </a:rPr>
              <a:t>＝</a:t>
            </a:r>
            <a:r>
              <a:rPr lang="en-US" altLang="zh-CN" sz="2400" dirty="0" err="1">
                <a:latin typeface="楷体_GB2312" pitchFamily="49" charset="-122"/>
                <a:ea typeface="楷体_GB2312" pitchFamily="49" charset="-122"/>
              </a:rPr>
              <a:t>ai</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1/</a:t>
            </a:r>
            <a:r>
              <a:rPr lang="en-US" altLang="zh-CN" sz="2400" dirty="0" err="1">
                <a:latin typeface="楷体_GB2312" pitchFamily="49" charset="-122"/>
                <a:ea typeface="楷体_GB2312" pitchFamily="49" charset="-122"/>
              </a:rPr>
              <a:t>ai</a:t>
            </a:r>
            <a:r>
              <a:rPr lang="en-US" altLang="zh-CN" sz="2400" dirty="0">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eaLnBrk="1" hangingPunct="1">
              <a:buFontTx/>
              <a:buNone/>
            </a:pPr>
            <a:endParaRPr lang="en-US" altLang="zh-CN" sz="2400" dirty="0">
              <a:latin typeface="楷体_GB2312" pitchFamily="49" charset="-122"/>
              <a:ea typeface="楷体_GB2312" pitchFamily="49" charset="-122"/>
            </a:endParaRPr>
          </a:p>
          <a:p>
            <a:pPr>
              <a:buNone/>
            </a:pP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这样</a:t>
            </a:r>
            <a:r>
              <a:rPr lang="zh-CN" altLang="en-US" sz="2400" dirty="0">
                <a:solidFill>
                  <a:srgbClr val="3366FF"/>
                </a:solidFill>
                <a:latin typeface="楷体_GB2312" pitchFamily="49" charset="-122"/>
                <a:ea typeface="楷体_GB2312" pitchFamily="49" charset="-122"/>
              </a:rPr>
              <a:t>效率虽然高一些</a:t>
            </a:r>
            <a:r>
              <a:rPr lang="zh-CN" altLang="en-US" sz="2400" dirty="0">
                <a:latin typeface="楷体_GB2312" pitchFamily="49" charset="-122"/>
                <a:ea typeface="楷体_GB2312" pitchFamily="49" charset="-122"/>
              </a:rPr>
              <a:t>，但引进了临时变量，把一个计算公式拆成了几行，</a:t>
            </a:r>
            <a:r>
              <a:rPr lang="zh-CN" altLang="en-US" sz="2400" dirty="0">
                <a:solidFill>
                  <a:srgbClr val="3366FF"/>
                </a:solidFill>
                <a:latin typeface="楷体_GB2312" pitchFamily="49" charset="-122"/>
                <a:ea typeface="楷体_GB2312" pitchFamily="49" charset="-122"/>
              </a:rPr>
              <a:t>增加了理解的难度</a:t>
            </a:r>
            <a:r>
              <a:rPr lang="zh-CN" altLang="en-US" sz="2400" dirty="0">
                <a:latin typeface="楷体_GB2312" pitchFamily="49" charset="-122"/>
                <a:ea typeface="楷体_GB2312" pitchFamily="49" charset="-122"/>
              </a:rPr>
              <a:t>，也</a:t>
            </a:r>
            <a:r>
              <a:rPr lang="zh-CN" altLang="en-US" sz="2400" dirty="0">
                <a:solidFill>
                  <a:srgbClr val="3366FF"/>
                </a:solidFill>
                <a:latin typeface="楷体_GB2312" pitchFamily="49" charset="-122"/>
                <a:ea typeface="楷体_GB2312" pitchFamily="49" charset="-122"/>
              </a:rPr>
              <a:t>增加了出错的概率</a:t>
            </a: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5.2.3  </a:t>
            </a:r>
            <a:r>
              <a:rPr lang="zh-CN" altLang="en-US" sz="3600" dirty="0">
                <a:solidFill>
                  <a:srgbClr val="FFFF00"/>
                </a:solidFill>
              </a:rPr>
              <a:t>语句结构简单化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p:txBody>
          <a:bodyPr/>
          <a:lstStyle/>
          <a:p>
            <a:pPr>
              <a:spcAft>
                <a:spcPts val="1200"/>
              </a:spcAft>
              <a:buNone/>
            </a:pPr>
            <a:r>
              <a:rPr lang="en-US" altLang="zh-CN" sz="2800" dirty="0">
                <a:latin typeface="楷体_GB2312" pitchFamily="49" charset="-122"/>
                <a:ea typeface="楷体_GB2312" pitchFamily="49" charset="-122"/>
              </a:rPr>
              <a:t>(6) </a:t>
            </a:r>
            <a:r>
              <a:rPr lang="zh-CN" altLang="en-US" sz="2800" dirty="0">
                <a:latin typeface="楷体_GB2312" pitchFamily="49" charset="-122"/>
                <a:ea typeface="楷体_GB2312" pitchFamily="49" charset="-122"/>
              </a:rPr>
              <a:t>让编译程序做简单的优化。</a:t>
            </a:r>
            <a:endParaRPr lang="en-US" altLang="zh-CN" sz="2800" dirty="0">
              <a:latin typeface="楷体_GB2312" pitchFamily="49" charset="-122"/>
              <a:ea typeface="楷体_GB2312" pitchFamily="49" charset="-122"/>
            </a:endParaRPr>
          </a:p>
          <a:p>
            <a:pPr eaLnBrk="1" hangingPunct="1">
              <a:spcAft>
                <a:spcPts val="1200"/>
              </a:spcAft>
              <a:buFontTx/>
              <a:buNone/>
            </a:pPr>
            <a:r>
              <a:rPr lang="en-US" altLang="zh-CN" sz="2800" dirty="0">
                <a:latin typeface="宋体" panose="02010600030101010101" pitchFamily="2" charset="-122"/>
                <a:ea typeface="宋体" panose="02010600030101010101" pitchFamily="2" charset="-122"/>
              </a:rPr>
              <a:t>(7) </a:t>
            </a:r>
            <a:r>
              <a:rPr lang="zh-CN" altLang="en-US" sz="2800" dirty="0">
                <a:latin typeface="宋体" panose="02010600030101010101" pitchFamily="2" charset="-122"/>
                <a:ea typeface="宋体" panose="02010600030101010101" pitchFamily="2" charset="-122"/>
              </a:rPr>
              <a:t>尽可能使用库函数。</a:t>
            </a:r>
            <a:endParaRPr lang="zh-CN" altLang="en-US" sz="2800" dirty="0">
              <a:latin typeface="宋体" panose="02010600030101010101" pitchFamily="2" charset="-122"/>
              <a:ea typeface="宋体" panose="02010600030101010101" pitchFamily="2" charset="-122"/>
            </a:endParaRPr>
          </a:p>
          <a:p>
            <a:pPr marL="713105" indent="-713105" eaLnBrk="1" hangingPunct="1">
              <a:spcAft>
                <a:spcPts val="1200"/>
              </a:spcAft>
              <a:buFontTx/>
              <a:buNone/>
            </a:pPr>
            <a:r>
              <a:rPr lang="en-US" altLang="zh-CN" sz="2800" dirty="0">
                <a:latin typeface="宋体" panose="02010600030101010101" pitchFamily="2" charset="-122"/>
                <a:ea typeface="宋体" panose="02010600030101010101" pitchFamily="2" charset="-122"/>
              </a:rPr>
              <a:t>(8) </a:t>
            </a:r>
            <a:r>
              <a:rPr lang="zh-CN" altLang="en-US" sz="2800" dirty="0">
                <a:latin typeface="宋体" panose="02010600030101010101" pitchFamily="2" charset="-122"/>
                <a:ea typeface="宋体" panose="02010600030101010101" pitchFamily="2" charset="-122"/>
              </a:rPr>
              <a:t>避免不必要的转移，同时如果能保持程序可读性，则不必用</a:t>
            </a:r>
            <a:r>
              <a:rPr lang="en-US" altLang="zh-CN" sz="2800" dirty="0">
                <a:latin typeface="宋体" panose="02010600030101010101" pitchFamily="2" charset="-122"/>
                <a:ea typeface="宋体" panose="02010600030101010101" pitchFamily="2" charset="-122"/>
              </a:rPr>
              <a:t>GOTO</a:t>
            </a:r>
            <a:r>
              <a:rPr lang="zh-CN" altLang="en-US" sz="2800" dirty="0">
                <a:latin typeface="宋体" panose="02010600030101010101" pitchFamily="2" charset="-122"/>
                <a:ea typeface="宋体" panose="02010600030101010101" pitchFamily="2" charset="-122"/>
              </a:rPr>
              <a:t>语句。</a:t>
            </a:r>
            <a:endParaRPr lang="en-US" altLang="zh-CN" sz="2800" dirty="0">
              <a:latin typeface="宋体" panose="02010600030101010101" pitchFamily="2" charset="-122"/>
              <a:ea typeface="宋体" panose="02010600030101010101" pitchFamily="2" charset="-122"/>
            </a:endParaRPr>
          </a:p>
          <a:p>
            <a:pPr>
              <a:buNone/>
            </a:pPr>
            <a:r>
              <a:rPr lang="en-US" altLang="zh-CN" sz="2800" dirty="0">
                <a:latin typeface="宋体" panose="02010600030101010101" pitchFamily="2" charset="-122"/>
                <a:ea typeface="宋体" panose="02010600030101010101" pitchFamily="2" charset="-122"/>
              </a:rPr>
              <a:t>(9)</a:t>
            </a:r>
            <a:r>
              <a:rPr lang="zh-CN" altLang="en-US" sz="2800" dirty="0">
                <a:latin typeface="宋体" panose="02010600030101010101" pitchFamily="2" charset="-122"/>
                <a:ea typeface="宋体" panose="02010600030101010101" pitchFamily="2" charset="-122"/>
              </a:rPr>
              <a:t>尽量只采用</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种基本的控制结构来编写程序。</a:t>
            </a:r>
            <a:endParaRPr lang="zh-CN" altLang="en-US" sz="2800" dirty="0">
              <a:latin typeface="宋体" panose="02010600030101010101" pitchFamily="2" charset="-122"/>
              <a:ea typeface="宋体" panose="02010600030101010101" pitchFamily="2" charset="-122"/>
            </a:endParaRPr>
          </a:p>
          <a:p>
            <a:pPr marL="713105" indent="-713105" eaLnBrk="1" hangingPunct="1">
              <a:spcAft>
                <a:spcPts val="1200"/>
              </a:spcAft>
              <a:buFontTx/>
              <a:buNone/>
            </a:pPr>
            <a:endParaRPr lang="zh-CN" altLang="en-US" sz="2800"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5.2.3  </a:t>
            </a:r>
            <a:r>
              <a:rPr lang="zh-CN" altLang="en-US" sz="3600" dirty="0">
                <a:solidFill>
                  <a:srgbClr val="FFFF00"/>
                </a:solidFill>
              </a:rPr>
              <a:t>语句结构简单化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p:txBody>
          <a:bodyPr/>
          <a:lstStyle/>
          <a:p>
            <a:pPr>
              <a:buNone/>
            </a:pPr>
            <a:r>
              <a:rPr lang="en-US" altLang="zh-CN" sz="2800" dirty="0">
                <a:latin typeface="宋体" panose="02010600030101010101" pitchFamily="2" charset="-122"/>
                <a:ea typeface="宋体" panose="02010600030101010101" pitchFamily="2" charset="-122"/>
              </a:rPr>
              <a:t>(10)</a:t>
            </a:r>
            <a:r>
              <a:rPr lang="zh-CN" altLang="en-US" sz="2800" dirty="0">
                <a:latin typeface="宋体" panose="02010600030101010101" pitchFamily="2" charset="-122"/>
                <a:ea typeface="宋体" panose="02010600030101010101" pitchFamily="2" charset="-122"/>
              </a:rPr>
              <a:t>避免使用</a:t>
            </a:r>
            <a:r>
              <a:rPr lang="zh-CN" altLang="en-US" sz="2800" dirty="0">
                <a:solidFill>
                  <a:srgbClr val="C00000"/>
                </a:solidFill>
                <a:latin typeface="宋体" panose="02010600030101010101" pitchFamily="2" charset="-122"/>
                <a:ea typeface="宋体" panose="02010600030101010101" pitchFamily="2" charset="-122"/>
              </a:rPr>
              <a:t>空的</a:t>
            </a:r>
            <a:r>
              <a:rPr lang="en-US" altLang="zh-CN" sz="2800" dirty="0">
                <a:solidFill>
                  <a:srgbClr val="C00000"/>
                </a:solidFill>
                <a:latin typeface="宋体" panose="02010600030101010101" pitchFamily="2" charset="-122"/>
                <a:ea typeface="宋体" panose="02010600030101010101" pitchFamily="2" charset="-122"/>
              </a:rPr>
              <a:t>else</a:t>
            </a:r>
            <a:r>
              <a:rPr lang="zh-CN" altLang="en-US" sz="2800" dirty="0">
                <a:solidFill>
                  <a:srgbClr val="C00000"/>
                </a:solidFill>
                <a:latin typeface="宋体" panose="02010600030101010101" pitchFamily="2" charset="-122"/>
                <a:ea typeface="宋体" panose="02010600030101010101" pitchFamily="2" charset="-122"/>
              </a:rPr>
              <a:t>语句</a:t>
            </a:r>
            <a:r>
              <a:rPr lang="zh-CN" altLang="en-US" sz="2800" dirty="0">
                <a:latin typeface="宋体" panose="02010600030101010101" pitchFamily="2" charset="-122"/>
                <a:ea typeface="宋体" panose="02010600030101010101" pitchFamily="2" charset="-122"/>
              </a:rPr>
              <a:t>和</a:t>
            </a:r>
            <a:r>
              <a:rPr lang="en-US" altLang="zh-CN" sz="2800" dirty="0">
                <a:solidFill>
                  <a:srgbClr val="C00000"/>
                </a:solidFill>
                <a:latin typeface="宋体" panose="02010600030101010101" pitchFamily="2" charset="-122"/>
                <a:ea typeface="宋体" panose="02010600030101010101" pitchFamily="2" charset="-122"/>
              </a:rPr>
              <a:t>if…then if…</a:t>
            </a:r>
            <a:r>
              <a:rPr lang="zh-CN" altLang="en-US" sz="2800" dirty="0">
                <a:solidFill>
                  <a:srgbClr val="C00000"/>
                </a:solidFill>
                <a:latin typeface="宋体" panose="02010600030101010101" pitchFamily="2" charset="-122"/>
                <a:ea typeface="宋体" panose="02010600030101010101" pitchFamily="2" charset="-122"/>
              </a:rPr>
              <a:t>语句</a:t>
            </a:r>
            <a:r>
              <a:rPr lang="zh-CN" altLang="en-US" sz="2800" dirty="0">
                <a:latin typeface="宋体" panose="02010600030101010101" pitchFamily="2" charset="-122"/>
                <a:ea typeface="宋体" panose="02010600030101010101" pitchFamily="2" charset="-122"/>
              </a:rPr>
              <a:t>。这种结构容易使读者产生误解。</a:t>
            </a:r>
            <a:endParaRPr lang="zh-CN" altLang="en-US" sz="2800" dirty="0">
              <a:latin typeface="宋体" panose="02010600030101010101" pitchFamily="2" charset="-122"/>
              <a:ea typeface="宋体" panose="02010600030101010101" pitchFamily="2" charset="-122"/>
            </a:endParaRPr>
          </a:p>
          <a:p>
            <a:pPr>
              <a:buNone/>
            </a:pPr>
            <a:r>
              <a:rPr lang="zh-CN" altLang="en-US" sz="2800" dirty="0">
                <a:latin typeface="宋体" panose="02010600030101010101" pitchFamily="2" charset="-122"/>
                <a:ea typeface="宋体" panose="02010600030101010101" pitchFamily="2" charset="-122"/>
              </a:rPr>
              <a:t>  例如，下面的程序可能产生二义性问题。</a:t>
            </a:r>
            <a:endParaRPr lang="zh-CN" altLang="en-US" sz="2800" dirty="0">
              <a:latin typeface="宋体" panose="02010600030101010101" pitchFamily="2" charset="-122"/>
              <a:ea typeface="宋体" panose="02010600030101010101" pitchFamily="2" charset="-122"/>
            </a:endParaRPr>
          </a:p>
          <a:p>
            <a:pPr eaLnBrk="1" hangingPunct="1">
              <a:buFontTx/>
              <a:buNone/>
            </a:pPr>
            <a:endParaRPr lang="zh-CN" altLang="en-US" sz="2800" dirty="0">
              <a:latin typeface="楷体_GB2312" pitchFamily="49" charset="-122"/>
              <a:ea typeface="楷体_GB2312" pitchFamily="49" charset="-122"/>
            </a:endParaRPr>
          </a:p>
        </p:txBody>
      </p:sp>
      <p:pic>
        <p:nvPicPr>
          <p:cNvPr id="29700" name="Picture 4"/>
          <p:cNvPicPr>
            <a:picLocks noChangeAspect="1" noChangeArrowheads="1"/>
          </p:cNvPicPr>
          <p:nvPr/>
        </p:nvPicPr>
        <p:blipFill>
          <a:blip r:embed="rId1"/>
          <a:srcRect/>
          <a:stretch>
            <a:fillRect/>
          </a:stretch>
        </p:blipFill>
        <p:spPr bwMode="auto">
          <a:xfrm>
            <a:off x="1071538" y="3429000"/>
            <a:ext cx="5329237" cy="1852612"/>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5.2.3  </a:t>
            </a:r>
            <a:r>
              <a:rPr lang="zh-CN" altLang="en-US" sz="3600" dirty="0">
                <a:solidFill>
                  <a:srgbClr val="FFFF00"/>
                </a:solidFill>
              </a:rPr>
              <a:t>语句结构简单化</a:t>
            </a:r>
            <a:endParaRPr lang="zh-CN" altLang="en-US" sz="3600" dirty="0">
              <a:solidFill>
                <a:srgbClr val="FFFF00"/>
              </a:solidFill>
            </a:endParaRPr>
          </a:p>
        </p:txBody>
      </p:sp>
    </p:spTree>
  </p:cSld>
  <p:clrMapOvr>
    <a:masterClrMapping/>
  </p:clrMapOvr>
  <p:transition>
    <p:fade/>
  </p:transition>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p:txBody>
          <a:bodyPr/>
          <a:lstStyle/>
          <a:p>
            <a:pPr eaLnBrk="1" hangingPunct="1">
              <a:buFontTx/>
              <a:buNone/>
            </a:pPr>
            <a:r>
              <a:rPr lang="en-US" altLang="zh-CN" sz="2800" dirty="0">
                <a:latin typeface="楷体_GB2312" pitchFamily="49" charset="-122"/>
                <a:ea typeface="楷体_GB2312" pitchFamily="49" charset="-122"/>
              </a:rPr>
              <a:t>(11) </a:t>
            </a:r>
            <a:r>
              <a:rPr lang="zh-CN" altLang="en-US" sz="2800" dirty="0">
                <a:latin typeface="楷体_GB2312" pitchFamily="49" charset="-122"/>
                <a:ea typeface="楷体_GB2312" pitchFamily="49" charset="-122"/>
              </a:rPr>
              <a:t>避免采用过于复杂的条件测试。</a:t>
            </a:r>
            <a:endParaRPr lang="zh-CN" altLang="en-US" sz="2800" dirty="0">
              <a:latin typeface="楷体_GB2312" pitchFamily="49" charset="-122"/>
              <a:ea typeface="楷体_GB2312" pitchFamily="49" charset="-122"/>
            </a:endParaRPr>
          </a:p>
          <a:p>
            <a:pPr eaLnBrk="1" hangingPunct="1">
              <a:buFontTx/>
              <a:buNone/>
            </a:pPr>
            <a:r>
              <a:rPr lang="en-US" altLang="zh-CN" sz="2800" dirty="0">
                <a:latin typeface="楷体_GB2312" pitchFamily="49" charset="-122"/>
                <a:ea typeface="楷体_GB2312" pitchFamily="49" charset="-122"/>
              </a:rPr>
              <a:t>(12) </a:t>
            </a:r>
            <a:r>
              <a:rPr lang="zh-CN" altLang="en-US" sz="2800" dirty="0">
                <a:solidFill>
                  <a:srgbClr val="3366FF"/>
                </a:solidFill>
                <a:latin typeface="楷体_GB2312" pitchFamily="49" charset="-122"/>
                <a:ea typeface="楷体_GB2312" pitchFamily="49" charset="-122"/>
              </a:rPr>
              <a:t>尽量减少使用</a:t>
            </a:r>
            <a:r>
              <a:rPr lang="zh-CN" altLang="en-US" sz="2800" dirty="0">
                <a:solidFill>
                  <a:srgbClr val="3366FF"/>
                </a:solidFill>
                <a:ea typeface="楷体_GB2312" pitchFamily="49" charset="-122"/>
              </a:rPr>
              <a:t>“</a:t>
            </a:r>
            <a:r>
              <a:rPr lang="zh-CN" altLang="en-US" sz="2800" dirty="0">
                <a:solidFill>
                  <a:srgbClr val="3366FF"/>
                </a:solidFill>
                <a:latin typeface="楷体_GB2312" pitchFamily="49" charset="-122"/>
                <a:ea typeface="楷体_GB2312" pitchFamily="49" charset="-122"/>
              </a:rPr>
              <a:t>否定</a:t>
            </a:r>
            <a:r>
              <a:rPr lang="zh-CN" altLang="en-US" sz="2800" dirty="0">
                <a:solidFill>
                  <a:srgbClr val="3366FF"/>
                </a:solidFill>
                <a:ea typeface="楷体_GB2312" pitchFamily="49" charset="-122"/>
              </a:rPr>
              <a:t>”</a:t>
            </a:r>
            <a:r>
              <a:rPr lang="zh-CN" altLang="en-US" sz="2800" dirty="0">
                <a:solidFill>
                  <a:srgbClr val="3366FF"/>
                </a:solidFill>
                <a:latin typeface="楷体_GB2312" pitchFamily="49" charset="-122"/>
                <a:ea typeface="楷体_GB2312" pitchFamily="49" charset="-122"/>
              </a:rPr>
              <a:t>条件的条件语句</a:t>
            </a:r>
            <a:r>
              <a:rPr lang="zh-CN" altLang="en-US" sz="2800" dirty="0">
                <a:latin typeface="楷体_GB2312" pitchFamily="49" charset="-122"/>
                <a:ea typeface="楷体_GB2312" pitchFamily="49" charset="-122"/>
              </a:rPr>
              <a:t>。例如，如果在程序中出现</a:t>
            </a:r>
            <a:br>
              <a:rPr lang="zh-CN" altLang="en-US" sz="2800" dirty="0">
                <a:latin typeface="楷体_GB2312" pitchFamily="49" charset="-122"/>
                <a:ea typeface="楷体_GB2312" pitchFamily="49" charset="-122"/>
              </a:rPr>
            </a:br>
            <a:r>
              <a:rPr lang="zh-CN" altLang="en-US" sz="2800" b="1" dirty="0">
                <a:latin typeface="楷体_GB2312" pitchFamily="49" charset="-122"/>
                <a:ea typeface="楷体_GB2312" pitchFamily="49" charset="-122"/>
              </a:rPr>
              <a:t>     </a:t>
            </a:r>
            <a:r>
              <a:rPr lang="en-US" altLang="zh-CN" sz="2400" b="1" dirty="0">
                <a:solidFill>
                  <a:schemeClr val="accent2"/>
                </a:solidFill>
                <a:latin typeface="楷体_GB2312" pitchFamily="49" charset="-122"/>
                <a:ea typeface="楷体_GB2312" pitchFamily="49" charset="-122"/>
              </a:rPr>
              <a:t>if </a:t>
            </a:r>
            <a:r>
              <a:rPr lang="zh-CN" altLang="en-US" sz="2400" b="1" dirty="0">
                <a:solidFill>
                  <a:schemeClr val="accent2"/>
                </a:solidFill>
                <a:latin typeface="楷体_GB2312" pitchFamily="49" charset="-122"/>
                <a:ea typeface="楷体_GB2312" pitchFamily="49" charset="-122"/>
              </a:rPr>
              <a:t>（ </a:t>
            </a:r>
            <a:r>
              <a:rPr lang="en-US" altLang="zh-CN" sz="2400" b="1" dirty="0">
                <a:solidFill>
                  <a:srgbClr val="C00000"/>
                </a:solidFill>
                <a:latin typeface="楷体_GB2312" pitchFamily="49" charset="-122"/>
                <a:ea typeface="楷体_GB2312" pitchFamily="49" charset="-122"/>
              </a:rPr>
              <a:t>!</a:t>
            </a:r>
            <a:r>
              <a:rPr lang="zh-CN" altLang="en-US" sz="2400" b="1" dirty="0">
                <a:solidFill>
                  <a:srgbClr val="C00000"/>
                </a:solidFill>
                <a:latin typeface="楷体_GB2312" pitchFamily="49" charset="-122"/>
                <a:ea typeface="楷体_GB2312" pitchFamily="49" charset="-122"/>
              </a:rPr>
              <a:t>（ </a:t>
            </a:r>
            <a:r>
              <a:rPr lang="en-US" altLang="zh-CN" sz="2400" b="1" dirty="0">
                <a:solidFill>
                  <a:srgbClr val="C00000"/>
                </a:solidFill>
                <a:latin typeface="楷体_GB2312" pitchFamily="49" charset="-122"/>
                <a:ea typeface="楷体_GB2312" pitchFamily="49" charset="-122"/>
              </a:rPr>
              <a:t>char</a:t>
            </a:r>
            <a:r>
              <a:rPr lang="zh-CN" altLang="en-US" sz="2400" b="1" dirty="0">
                <a:solidFill>
                  <a:srgbClr val="C00000"/>
                </a:solidFill>
                <a:latin typeface="楷体_GB2312" pitchFamily="49" charset="-122"/>
                <a:ea typeface="楷体_GB2312" pitchFamily="49" charset="-122"/>
              </a:rPr>
              <a:t>＜</a:t>
            </a:r>
            <a:r>
              <a:rPr lang="en-US" altLang="zh-CN" sz="2400" b="1" dirty="0">
                <a:solidFill>
                  <a:srgbClr val="C00000"/>
                </a:solidFill>
                <a:latin typeface="楷体_GB2312" pitchFamily="49" charset="-122"/>
                <a:ea typeface="楷体_GB2312" pitchFamily="49" charset="-122"/>
              </a:rPr>
              <a:t>'0' || char </a:t>
            </a:r>
            <a:r>
              <a:rPr lang="zh-CN" altLang="en-US" sz="2400" b="1" dirty="0">
                <a:solidFill>
                  <a:srgbClr val="C00000"/>
                </a:solidFill>
                <a:latin typeface="楷体_GB2312" pitchFamily="49" charset="-122"/>
                <a:ea typeface="楷体_GB2312" pitchFamily="49" charset="-122"/>
              </a:rPr>
              <a:t>＞</a:t>
            </a:r>
            <a:r>
              <a:rPr lang="en-US" altLang="zh-CN" sz="2400" b="1" dirty="0">
                <a:solidFill>
                  <a:srgbClr val="C00000"/>
                </a:solidFill>
                <a:latin typeface="楷体_GB2312" pitchFamily="49" charset="-122"/>
                <a:ea typeface="楷体_GB2312" pitchFamily="49" charset="-122"/>
              </a:rPr>
              <a:t>'9' </a:t>
            </a:r>
            <a:r>
              <a:rPr lang="zh-CN" altLang="en-US" sz="2400" b="1" dirty="0">
                <a:solidFill>
                  <a:srgbClr val="C00000"/>
                </a:solidFill>
                <a:latin typeface="楷体_GB2312" pitchFamily="49" charset="-122"/>
                <a:ea typeface="楷体_GB2312" pitchFamily="49" charset="-122"/>
              </a:rPr>
              <a:t>） </a:t>
            </a:r>
            <a:r>
              <a:rPr lang="zh-CN" altLang="en-US" sz="2400" b="1" dirty="0">
                <a:solidFill>
                  <a:schemeClr val="accent2"/>
                </a:solidFill>
                <a:latin typeface="楷体_GB2312" pitchFamily="49" charset="-122"/>
                <a:ea typeface="楷体_GB2312" pitchFamily="49" charset="-122"/>
              </a:rPr>
              <a:t>）</a:t>
            </a:r>
            <a:endParaRPr lang="zh-CN" altLang="en-US" sz="2400" b="1" dirty="0">
              <a:solidFill>
                <a:schemeClr val="accent2"/>
              </a:solidFill>
              <a:latin typeface="楷体_GB2312" pitchFamily="49" charset="-122"/>
              <a:ea typeface="楷体_GB2312" pitchFamily="49" charset="-122"/>
            </a:endParaRPr>
          </a:p>
          <a:p>
            <a:pPr eaLnBrk="1" hangingPunct="1">
              <a:buFontTx/>
              <a:buNone/>
            </a:pPr>
            <a:r>
              <a:rPr lang="zh-CN" altLang="en-US" sz="2400" dirty="0">
                <a:solidFill>
                  <a:schemeClr val="accent2"/>
                </a:solidFill>
                <a:latin typeface="楷体_GB2312" pitchFamily="49" charset="-122"/>
                <a:ea typeface="楷体_GB2312" pitchFamily="49" charset="-122"/>
              </a:rPr>
              <a:t>            </a:t>
            </a:r>
            <a:r>
              <a:rPr lang="en-US" altLang="zh-CN" sz="2400" dirty="0">
                <a:solidFill>
                  <a:schemeClr val="accent2"/>
                </a:solidFill>
                <a:ea typeface="楷体_GB2312" pitchFamily="49" charset="-122"/>
              </a:rPr>
              <a:t>……</a:t>
            </a:r>
            <a:endParaRPr lang="en-US" altLang="zh-CN" sz="2400" dirty="0">
              <a:solidFill>
                <a:schemeClr val="accent2"/>
              </a:solidFill>
              <a:latin typeface="楷体_GB2312" pitchFamily="49" charset="-122"/>
              <a:ea typeface="楷体_GB2312" pitchFamily="49" charset="-122"/>
            </a:endParaRPr>
          </a:p>
          <a:p>
            <a:pPr eaLnBrk="1" hangingPunct="1">
              <a:buFontTx/>
              <a:buNone/>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将其改成下面的语句，含义会更直接。</a:t>
            </a:r>
            <a:endParaRPr lang="zh-CN" altLang="en-US" sz="2800" dirty="0">
              <a:latin typeface="楷体_GB2312" pitchFamily="49" charset="-122"/>
              <a:ea typeface="楷体_GB2312" pitchFamily="49" charset="-122"/>
            </a:endParaRPr>
          </a:p>
          <a:p>
            <a:pPr eaLnBrk="1" hangingPunct="1">
              <a:buFontTx/>
              <a:buNone/>
            </a:pPr>
            <a:r>
              <a:rPr lang="zh-CN" altLang="en-US" sz="2400" b="1" dirty="0">
                <a:latin typeface="楷体_GB2312" pitchFamily="49" charset="-122"/>
                <a:ea typeface="楷体_GB2312" pitchFamily="49" charset="-122"/>
              </a:rPr>
              <a:t>        </a:t>
            </a:r>
            <a:r>
              <a:rPr lang="en-US" altLang="zh-CN" sz="2400" b="1" dirty="0">
                <a:solidFill>
                  <a:schemeClr val="accent2"/>
                </a:solidFill>
                <a:latin typeface="楷体_GB2312" pitchFamily="49" charset="-122"/>
                <a:ea typeface="楷体_GB2312" pitchFamily="49" charset="-122"/>
              </a:rPr>
              <a:t>if </a:t>
            </a:r>
            <a:r>
              <a:rPr lang="zh-CN" altLang="en-US" sz="2400" b="1" dirty="0">
                <a:solidFill>
                  <a:srgbClr val="C00000"/>
                </a:solidFill>
                <a:latin typeface="楷体_GB2312" pitchFamily="49" charset="-122"/>
                <a:ea typeface="楷体_GB2312" pitchFamily="49" charset="-122"/>
              </a:rPr>
              <a:t>（ </a:t>
            </a:r>
            <a:r>
              <a:rPr lang="en-US" altLang="zh-CN" sz="2400" b="1" dirty="0">
                <a:solidFill>
                  <a:srgbClr val="C00000"/>
                </a:solidFill>
                <a:latin typeface="楷体_GB2312" pitchFamily="49" charset="-122"/>
                <a:ea typeface="楷体_GB2312" pitchFamily="49" charset="-122"/>
              </a:rPr>
              <a:t>char &gt;= '0' &amp;&amp; char &lt;= '9' </a:t>
            </a:r>
            <a:r>
              <a:rPr lang="zh-CN" altLang="en-US" sz="2400" b="1" dirty="0">
                <a:solidFill>
                  <a:schemeClr val="accent2"/>
                </a:solidFill>
                <a:latin typeface="楷体_GB2312" pitchFamily="49" charset="-122"/>
                <a:ea typeface="楷体_GB2312" pitchFamily="49" charset="-122"/>
              </a:rPr>
              <a:t>）  </a:t>
            </a:r>
            <a:endParaRPr lang="zh-CN" altLang="en-US" sz="2400" b="1" dirty="0">
              <a:solidFill>
                <a:schemeClr val="accent2"/>
              </a:solidFill>
              <a:latin typeface="楷体_GB2312" pitchFamily="49" charset="-122"/>
              <a:ea typeface="楷体_GB2312" pitchFamily="49" charset="-122"/>
            </a:endParaRPr>
          </a:p>
          <a:p>
            <a:pPr eaLnBrk="1" hangingPunct="1">
              <a:buFontTx/>
              <a:buNone/>
            </a:pPr>
            <a:r>
              <a:rPr lang="zh-CN" altLang="en-US" sz="2400" dirty="0">
                <a:solidFill>
                  <a:schemeClr val="accent2"/>
                </a:solidFill>
                <a:latin typeface="楷体_GB2312" pitchFamily="49" charset="-122"/>
                <a:ea typeface="楷体_GB2312" pitchFamily="49" charset="-122"/>
              </a:rPr>
              <a:t>            </a:t>
            </a:r>
            <a:r>
              <a:rPr lang="en-US" altLang="zh-CN" sz="2400" dirty="0">
                <a:solidFill>
                  <a:schemeClr val="accent2"/>
                </a:solidFill>
                <a:ea typeface="楷体_GB2312" pitchFamily="49" charset="-122"/>
              </a:rPr>
              <a:t>……</a:t>
            </a:r>
            <a:endParaRPr lang="en-US" altLang="zh-CN" sz="2400" dirty="0">
              <a:solidFill>
                <a:schemeClr val="accent2"/>
              </a:solidFill>
              <a:latin typeface="楷体_GB2312" pitchFamily="49" charset="-122"/>
              <a:ea typeface="楷体_GB2312" pitchFamily="49" charset="-122"/>
            </a:endParaRPr>
          </a:p>
          <a:p>
            <a:pPr eaLnBrk="1" hangingPunct="1"/>
            <a:endParaRPr lang="en-US" altLang="zh-CN" sz="2400" dirty="0">
              <a:solidFill>
                <a:schemeClr val="accent2"/>
              </a:solidFill>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rgbClr val="FFFF00"/>
                </a:solidFill>
              </a:rPr>
              <a:t>5.2.3  </a:t>
            </a:r>
            <a:r>
              <a:rPr lang="zh-CN" altLang="en-US" sz="3600" dirty="0">
                <a:solidFill>
                  <a:srgbClr val="FFFF00"/>
                </a:solidFill>
              </a:rPr>
              <a:t>语句结构简单化</a:t>
            </a:r>
            <a:endParaRPr lang="zh-CN" altLang="en-US" sz="3600" dirty="0">
              <a:solidFill>
                <a:srgbClr val="FFFF00"/>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p:txBody>
          <a:bodyPr/>
          <a:lstStyle/>
          <a:p>
            <a:pPr eaLnBrk="1" hangingPunct="1">
              <a:buClr>
                <a:schemeClr val="accent2"/>
              </a:buClr>
              <a:buSzPct val="80000"/>
              <a:buFont typeface="Wingdings" panose="05000000000000000000" pitchFamily="2" charset="2"/>
              <a:buChar char="Ø"/>
            </a:pPr>
            <a:r>
              <a:rPr lang="zh-CN" altLang="en-US" sz="2800" dirty="0">
                <a:latin typeface="楷体_GB2312" pitchFamily="49" charset="-122"/>
                <a:ea typeface="楷体_GB2312" pitchFamily="49" charset="-122"/>
              </a:rPr>
              <a:t>输入</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输出信息是与用户的使用直接相关的。输入</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输出的方式和格式应当尽可能方便用户的使用。</a:t>
            </a:r>
            <a:endParaRPr lang="zh-CN" altLang="en-US" sz="2800" dirty="0">
              <a:latin typeface="楷体_GB2312" pitchFamily="49" charset="-122"/>
              <a:ea typeface="楷体_GB2312" pitchFamily="49" charset="-122"/>
            </a:endParaRPr>
          </a:p>
          <a:p>
            <a:pPr eaLnBrk="1" hangingPunct="1">
              <a:buClr>
                <a:schemeClr val="accent2"/>
              </a:buClr>
              <a:buSzPct val="80000"/>
              <a:buFont typeface="Wingdings" panose="05000000000000000000" pitchFamily="2" charset="2"/>
              <a:buChar char="Ø"/>
            </a:pPr>
            <a:r>
              <a:rPr lang="zh-CN" altLang="en-US" sz="2800" dirty="0">
                <a:latin typeface="楷体_GB2312" pitchFamily="49" charset="-122"/>
                <a:ea typeface="楷体_GB2312" pitchFamily="49" charset="-122"/>
              </a:rPr>
              <a:t>输入</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输出的风格随着人工干预程度的不同而有所不同。</a:t>
            </a:r>
            <a:r>
              <a:rPr lang="zh-CN" altLang="en-US" dirty="0">
                <a:ea typeface="宋体" panose="02010600030101010101" pitchFamily="2" charset="-122"/>
              </a:rPr>
              <a:t> </a:t>
            </a: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chemeClr val="accent2">
                    <a:lumMod val="20000"/>
                    <a:lumOff val="80000"/>
                  </a:schemeClr>
                </a:solidFill>
              </a:rPr>
              <a:t>5.2.4  </a:t>
            </a:r>
            <a:r>
              <a:rPr lang="zh-CN" altLang="en-US" sz="3600" dirty="0">
                <a:solidFill>
                  <a:schemeClr val="accent2">
                    <a:lumMod val="20000"/>
                    <a:lumOff val="80000"/>
                  </a:schemeClr>
                </a:solidFill>
              </a:rPr>
              <a:t>输入</a:t>
            </a:r>
            <a:r>
              <a:rPr lang="en-US" altLang="zh-CN" sz="3600" dirty="0">
                <a:solidFill>
                  <a:schemeClr val="accent2">
                    <a:lumMod val="20000"/>
                    <a:lumOff val="80000"/>
                  </a:schemeClr>
                </a:solidFill>
              </a:rPr>
              <a:t>/</a:t>
            </a:r>
            <a:r>
              <a:rPr lang="zh-CN" altLang="en-US" sz="3600" dirty="0">
                <a:solidFill>
                  <a:schemeClr val="accent2">
                    <a:lumMod val="20000"/>
                    <a:lumOff val="80000"/>
                  </a:schemeClr>
                </a:solidFill>
              </a:rPr>
              <a:t>输出规范化</a:t>
            </a:r>
            <a:endParaRPr lang="zh-CN" altLang="en-US" sz="3600" dirty="0">
              <a:solidFill>
                <a:schemeClr val="accent2">
                  <a:lumMod val="20000"/>
                  <a:lumOff val="80000"/>
                </a:schemeClr>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428596" y="2214554"/>
            <a:ext cx="4114800" cy="4143404"/>
          </a:xfrm>
        </p:spPr>
        <p:txBody>
          <a:bodyPr/>
          <a:lstStyle/>
          <a:p>
            <a:pPr marL="355600" indent="-355600" eaLnBrk="1" hangingPunct="1">
              <a:lnSpc>
                <a:spcPts val="4200"/>
              </a:lnSpc>
              <a:spcAft>
                <a:spcPts val="600"/>
              </a:spcAft>
            </a:pPr>
            <a:r>
              <a:rPr lang="zh-CN" altLang="en-US" sz="2800" b="1" dirty="0">
                <a:solidFill>
                  <a:srgbClr val="CC0000"/>
                </a:solidFill>
                <a:ea typeface="宋体" panose="02010600030101010101" pitchFamily="2" charset="-122"/>
              </a:rPr>
              <a:t>目标：</a:t>
            </a:r>
            <a:r>
              <a:rPr lang="zh-CN" altLang="en-US" sz="2400" b="1" dirty="0">
                <a:latin typeface="楷体_GB2312" pitchFamily="49" charset="-122"/>
                <a:ea typeface="楷体_GB2312" pitchFamily="49" charset="-122"/>
              </a:rPr>
              <a:t>是快速建立起可以在计算机上运行的程序，完成的功能往往是最终产品功能的一个子集。</a:t>
            </a:r>
            <a:endParaRPr lang="en-US" altLang="zh-CN" sz="2400" b="1" dirty="0">
              <a:latin typeface="楷体_GB2312" pitchFamily="49" charset="-122"/>
              <a:ea typeface="楷体_GB2312" pitchFamily="49" charset="-122"/>
            </a:endParaRPr>
          </a:p>
          <a:p>
            <a:pPr eaLnBrk="1" hangingPunct="1">
              <a:lnSpc>
                <a:spcPts val="4200"/>
              </a:lnSpc>
              <a:spcAft>
                <a:spcPts val="600"/>
              </a:spcAft>
            </a:pPr>
            <a:r>
              <a:rPr lang="zh-CN" altLang="en-US" sz="2800" b="1" dirty="0">
                <a:solidFill>
                  <a:srgbClr val="CC0000"/>
                </a:solidFill>
                <a:ea typeface="宋体" panose="02010600030101010101" pitchFamily="2" charset="-122"/>
              </a:rPr>
              <a:t>目的：</a:t>
            </a:r>
            <a:r>
              <a:rPr lang="zh-CN" altLang="en-US" sz="2400" b="1" dirty="0">
                <a:latin typeface="楷体_GB2312" pitchFamily="49" charset="-122"/>
                <a:ea typeface="楷体_GB2312" pitchFamily="49" charset="-122"/>
              </a:rPr>
              <a:t>是尽快获知用户的真正需求，一旦需求确定了，原型可以抛弃。</a:t>
            </a:r>
            <a:endParaRPr lang="zh-CN" altLang="en-US" sz="2400" b="1" dirty="0">
              <a:latin typeface="楷体_GB2312" pitchFamily="49" charset="-122"/>
              <a:ea typeface="楷体_GB2312" pitchFamily="49" charset="-122"/>
            </a:endParaRPr>
          </a:p>
          <a:p>
            <a:pPr eaLnBrk="1" hangingPunct="1">
              <a:lnSpc>
                <a:spcPct val="150000"/>
              </a:lnSpc>
            </a:pPr>
            <a:endParaRPr lang="en-US" altLang="zh-CN" sz="2400" dirty="0">
              <a:latin typeface="楷体_GB2312" pitchFamily="49" charset="-122"/>
              <a:ea typeface="楷体_GB2312" pitchFamily="49" charset="-122"/>
            </a:endParaRPr>
          </a:p>
        </p:txBody>
      </p:sp>
      <p:pic>
        <p:nvPicPr>
          <p:cNvPr id="12291" name="Picture 4" descr="1104"/>
          <p:cNvPicPr>
            <a:picLocks noChangeAspect="1" noChangeArrowheads="1"/>
          </p:cNvPicPr>
          <p:nvPr/>
        </p:nvPicPr>
        <p:blipFill>
          <a:blip r:embed="rId1">
            <a:duotone>
              <a:prstClr val="black"/>
              <a:schemeClr val="accent5">
                <a:tint val="45000"/>
                <a:satMod val="400000"/>
              </a:schemeClr>
            </a:duotone>
          </a:blip>
          <a:srcRect/>
          <a:stretch>
            <a:fillRect/>
          </a:stretch>
        </p:blipFill>
        <p:spPr bwMode="auto">
          <a:xfrm>
            <a:off x="4929190" y="1501465"/>
            <a:ext cx="3643338" cy="4856493"/>
          </a:xfrm>
          <a:prstGeom prst="rect">
            <a:avLst/>
          </a:prstGeom>
          <a:noFill/>
          <a:ln w="9525">
            <a:noFill/>
            <a:miter lim="800000"/>
            <a:headEnd/>
            <a:tailEnd/>
          </a:ln>
        </p:spPr>
      </p:pic>
      <p:sp>
        <p:nvSpPr>
          <p:cNvPr id="1229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sz="3600" dirty="0">
                <a:solidFill>
                  <a:schemeClr val="bg1"/>
                </a:solidFill>
              </a:rPr>
              <a:t>                          ---</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2"/>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快速原型模型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796118" y="6381774"/>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5929322" y="6335933"/>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快速原型模型图</a:t>
            </a:r>
            <a:endParaRPr lang="zh-CN" altLang="en-US" dirty="0"/>
          </a:p>
        </p:txBody>
      </p:sp>
    </p:spTree>
  </p:cSld>
  <p:clrMapOvr>
    <a:masterClrMapping/>
  </p:clrMapOvr>
  <p:transition>
    <p:fade/>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357158" y="1500174"/>
            <a:ext cx="8229600" cy="4525963"/>
          </a:xfrm>
        </p:spPr>
        <p:txBody>
          <a:bodyPr/>
          <a:lstStyle/>
          <a:p>
            <a:pPr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输入</a:t>
            </a:r>
            <a:r>
              <a:rPr lang="en-US" altLang="zh-CN" sz="2800" b="1" dirty="0">
                <a:solidFill>
                  <a:srgbClr val="C00000"/>
                </a:solidFill>
                <a:ea typeface="宋体" panose="02010600030101010101" pitchFamily="2" charset="-122"/>
              </a:rPr>
              <a:t>/</a:t>
            </a:r>
            <a:r>
              <a:rPr lang="zh-CN" altLang="en-US" sz="2800" b="1" dirty="0">
                <a:solidFill>
                  <a:srgbClr val="C00000"/>
                </a:solidFill>
                <a:ea typeface="宋体" panose="02010600030101010101" pitchFamily="2" charset="-122"/>
              </a:rPr>
              <a:t>输出的原则 </a:t>
            </a:r>
            <a:endParaRPr lang="zh-CN" altLang="en-US" sz="2800" b="1" dirty="0">
              <a:solidFill>
                <a:srgbClr val="C00000"/>
              </a:solidFill>
              <a:ea typeface="宋体" panose="02010600030101010101" pitchFamily="2" charset="-122"/>
            </a:endParaRPr>
          </a:p>
          <a:p>
            <a:pPr marL="535305" indent="-535305" eaLnBrk="1" hangingPunct="1">
              <a:lnSpc>
                <a:spcPts val="3000"/>
              </a:lnSpc>
              <a:spcBef>
                <a:spcPts val="1200"/>
              </a:spcBef>
              <a:buClr>
                <a:schemeClr val="accent2"/>
              </a:buClr>
              <a:buSzPct val="80000"/>
              <a:buFont typeface="Wingdings" panose="05000000000000000000" pitchFamily="2" charset="2"/>
              <a:buNone/>
            </a:pPr>
            <a:r>
              <a:rPr lang="en-US" altLang="zh-CN" sz="2400" dirty="0">
                <a:latin typeface="楷体_GB2312" pitchFamily="49" charset="-122"/>
                <a:ea typeface="楷体_GB2312" pitchFamily="49" charset="-122"/>
              </a:rPr>
              <a:t>(1) </a:t>
            </a:r>
            <a:r>
              <a:rPr lang="zh-CN" altLang="en-US" sz="2400" dirty="0">
                <a:latin typeface="楷体_GB2312" pitchFamily="49" charset="-122"/>
                <a:ea typeface="楷体_GB2312" pitchFamily="49" charset="-122"/>
              </a:rPr>
              <a:t>对所有的输入数据都进行检验，保证每个数据的有效性。</a:t>
            </a:r>
            <a:endParaRPr lang="zh-CN" altLang="en-US" sz="2400" dirty="0">
              <a:latin typeface="楷体_GB2312" pitchFamily="49" charset="-122"/>
              <a:ea typeface="楷体_GB2312" pitchFamily="49" charset="-122"/>
            </a:endParaRPr>
          </a:p>
          <a:p>
            <a:pPr marL="535305" indent="-535305" eaLnBrk="1" hangingPunct="1">
              <a:lnSpc>
                <a:spcPts val="3000"/>
              </a:lnSpc>
              <a:spcBef>
                <a:spcPts val="1200"/>
              </a:spcBef>
              <a:buFontTx/>
              <a:buNone/>
            </a:pPr>
            <a:r>
              <a:rPr lang="en-US" altLang="zh-CN" sz="2400" dirty="0">
                <a:latin typeface="楷体_GB2312" pitchFamily="49" charset="-122"/>
                <a:ea typeface="楷体_GB2312" pitchFamily="49" charset="-122"/>
              </a:rPr>
              <a:t>(2) </a:t>
            </a:r>
            <a:r>
              <a:rPr lang="zh-CN" altLang="en-US" sz="2400" dirty="0">
                <a:latin typeface="楷体_GB2312" pitchFamily="49" charset="-122"/>
                <a:ea typeface="楷体_GB2312" pitchFamily="49" charset="-122"/>
              </a:rPr>
              <a:t>检查输入项的各种重要组合的合理性，必要时报告输入状态信息。</a:t>
            </a:r>
            <a:endParaRPr lang="zh-CN" altLang="en-US" sz="2400" dirty="0">
              <a:latin typeface="楷体_GB2312" pitchFamily="49" charset="-122"/>
              <a:ea typeface="楷体_GB2312" pitchFamily="49" charset="-122"/>
            </a:endParaRPr>
          </a:p>
          <a:p>
            <a:pPr marL="535305" indent="-535305" eaLnBrk="1" hangingPunct="1">
              <a:lnSpc>
                <a:spcPts val="3000"/>
              </a:lnSpc>
              <a:spcBef>
                <a:spcPts val="1200"/>
              </a:spcBef>
              <a:buFontTx/>
              <a:buNone/>
            </a:pPr>
            <a:r>
              <a:rPr lang="en-US" altLang="zh-CN" sz="2400" dirty="0">
                <a:latin typeface="楷体_GB2312" pitchFamily="49" charset="-122"/>
                <a:ea typeface="楷体_GB2312" pitchFamily="49" charset="-122"/>
              </a:rPr>
              <a:t>(3) </a:t>
            </a:r>
            <a:r>
              <a:rPr lang="zh-CN" altLang="en-US" sz="2400" dirty="0">
                <a:latin typeface="楷体_GB2312" pitchFamily="49" charset="-122"/>
                <a:ea typeface="楷体_GB2312" pitchFamily="49" charset="-122"/>
              </a:rPr>
              <a:t>输入步骤和操作尽可能简单，并保持简单的输入格式。</a:t>
            </a:r>
            <a:endParaRPr lang="zh-CN" altLang="en-US" sz="2400" dirty="0">
              <a:latin typeface="楷体_GB2312" pitchFamily="49" charset="-122"/>
              <a:ea typeface="楷体_GB2312" pitchFamily="49" charset="-122"/>
            </a:endParaRPr>
          </a:p>
          <a:p>
            <a:pPr marL="535305" indent="-535305" eaLnBrk="1" hangingPunct="1">
              <a:lnSpc>
                <a:spcPts val="3000"/>
              </a:lnSpc>
              <a:spcBef>
                <a:spcPts val="1200"/>
              </a:spcBef>
              <a:buFontTx/>
              <a:buNone/>
            </a:pPr>
            <a:r>
              <a:rPr lang="en-US" altLang="zh-CN" sz="2400" dirty="0">
                <a:latin typeface="楷体_GB2312" pitchFamily="49" charset="-122"/>
                <a:ea typeface="楷体_GB2312" pitchFamily="49" charset="-122"/>
              </a:rPr>
              <a:t>(4) </a:t>
            </a:r>
            <a:r>
              <a:rPr lang="zh-CN" altLang="en-US" sz="2400" dirty="0">
                <a:latin typeface="楷体_GB2312" pitchFamily="49" charset="-122"/>
                <a:ea typeface="楷体_GB2312" pitchFamily="49" charset="-122"/>
              </a:rPr>
              <a:t>输入数据时，应允许使用自由格式输入。</a:t>
            </a:r>
            <a:endParaRPr lang="zh-CN" altLang="en-US" sz="2400" dirty="0">
              <a:latin typeface="楷体_GB2312" pitchFamily="49" charset="-122"/>
              <a:ea typeface="楷体_GB2312" pitchFamily="49" charset="-122"/>
            </a:endParaRPr>
          </a:p>
          <a:p>
            <a:pPr marL="535305" indent="-535305" eaLnBrk="1" hangingPunct="1">
              <a:lnSpc>
                <a:spcPts val="3000"/>
              </a:lnSpc>
              <a:spcBef>
                <a:spcPts val="1200"/>
              </a:spcBef>
              <a:buFontTx/>
              <a:buNone/>
            </a:pPr>
            <a:r>
              <a:rPr lang="en-US" altLang="zh-CN" sz="2400" dirty="0">
                <a:latin typeface="楷体_GB2312" pitchFamily="49" charset="-122"/>
                <a:ea typeface="楷体_GB2312" pitchFamily="49" charset="-122"/>
              </a:rPr>
              <a:t>(5) </a:t>
            </a:r>
            <a:r>
              <a:rPr lang="zh-CN" altLang="en-US" sz="2400" dirty="0">
                <a:latin typeface="楷体_GB2312" pitchFamily="49" charset="-122"/>
                <a:ea typeface="楷体_GB2312" pitchFamily="49" charset="-122"/>
              </a:rPr>
              <a:t>应允许默认值。</a:t>
            </a:r>
            <a:endParaRPr lang="zh-CN" altLang="en-US" sz="2400" dirty="0">
              <a:latin typeface="楷体_GB2312" pitchFamily="49" charset="-122"/>
              <a:ea typeface="楷体_GB2312" pitchFamily="49" charset="-122"/>
            </a:endParaRPr>
          </a:p>
          <a:p>
            <a:pPr marL="535305" indent="-535305" eaLnBrk="1" hangingPunct="1">
              <a:lnSpc>
                <a:spcPts val="3000"/>
              </a:lnSpc>
              <a:spcBef>
                <a:spcPts val="1200"/>
              </a:spcBef>
              <a:buFontTx/>
              <a:buNone/>
            </a:pPr>
            <a:r>
              <a:rPr lang="en-US" altLang="zh-CN" sz="2400" dirty="0">
                <a:latin typeface="楷体_GB2312" pitchFamily="49" charset="-122"/>
                <a:ea typeface="楷体_GB2312" pitchFamily="49" charset="-122"/>
              </a:rPr>
              <a:t>(6) </a:t>
            </a:r>
            <a:r>
              <a:rPr lang="zh-CN" altLang="en-US" sz="2400" dirty="0">
                <a:latin typeface="楷体_GB2312" pitchFamily="49" charset="-122"/>
                <a:ea typeface="楷体_GB2312" pitchFamily="49" charset="-122"/>
              </a:rPr>
              <a:t>输入一批数据时，最好使用输入结束标志，而不要由用户指定输入数据数目。 </a:t>
            </a:r>
            <a:endParaRPr lang="zh-CN" altLang="en-US" sz="2400" dirty="0">
              <a:latin typeface="楷体_GB2312" pitchFamily="49" charset="-122"/>
              <a:ea typeface="楷体_GB2312" pitchFamily="49"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chemeClr val="accent2">
                    <a:lumMod val="20000"/>
                    <a:lumOff val="80000"/>
                  </a:schemeClr>
                </a:solidFill>
              </a:rPr>
              <a:t>5.2.4  </a:t>
            </a:r>
            <a:r>
              <a:rPr lang="zh-CN" altLang="en-US" sz="3600" dirty="0">
                <a:solidFill>
                  <a:schemeClr val="accent2">
                    <a:lumMod val="20000"/>
                    <a:lumOff val="80000"/>
                  </a:schemeClr>
                </a:solidFill>
              </a:rPr>
              <a:t>输入</a:t>
            </a:r>
            <a:r>
              <a:rPr lang="en-US" altLang="zh-CN" sz="3600" dirty="0">
                <a:solidFill>
                  <a:schemeClr val="accent2">
                    <a:lumMod val="20000"/>
                    <a:lumOff val="80000"/>
                  </a:schemeClr>
                </a:solidFill>
              </a:rPr>
              <a:t>/</a:t>
            </a:r>
            <a:r>
              <a:rPr lang="zh-CN" altLang="en-US" sz="3600" dirty="0">
                <a:solidFill>
                  <a:schemeClr val="accent2">
                    <a:lumMod val="20000"/>
                    <a:lumOff val="80000"/>
                  </a:schemeClr>
                </a:solidFill>
              </a:rPr>
              <a:t>输出规范化</a:t>
            </a:r>
            <a:endParaRPr lang="zh-CN" altLang="en-US" sz="3600" dirty="0">
              <a:solidFill>
                <a:schemeClr val="accent2">
                  <a:lumMod val="20000"/>
                  <a:lumOff val="80000"/>
                </a:schemeClr>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p:txBody>
          <a:bodyPr/>
          <a:lstStyle/>
          <a:p>
            <a:pPr marL="535305" indent="-535305" eaLnBrk="1" hangingPunct="1">
              <a:lnSpc>
                <a:spcPts val="3500"/>
              </a:lnSpc>
              <a:spcBef>
                <a:spcPts val="1200"/>
              </a:spcBef>
              <a:spcAft>
                <a:spcPts val="600"/>
              </a:spcAft>
              <a:buClr>
                <a:schemeClr val="accent2"/>
              </a:buClr>
              <a:buSzPct val="80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(7)</a:t>
            </a:r>
            <a:r>
              <a:rPr lang="zh-CN" altLang="en-US" sz="2400" dirty="0">
                <a:solidFill>
                  <a:srgbClr val="3366FF"/>
                </a:solidFill>
                <a:latin typeface="宋体" panose="02010600030101010101" pitchFamily="2" charset="-122"/>
                <a:ea typeface="宋体" panose="02010600030101010101" pitchFamily="2" charset="-122"/>
              </a:rPr>
              <a:t>在交互式输入</a:t>
            </a:r>
            <a:r>
              <a:rPr lang="en-US" altLang="zh-CN" sz="2400" dirty="0">
                <a:solidFill>
                  <a:srgbClr val="3366FF"/>
                </a:solidFill>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输出中输入时</a:t>
            </a:r>
            <a:r>
              <a:rPr lang="zh-CN" altLang="en-US" sz="2400" dirty="0">
                <a:latin typeface="宋体" panose="02010600030101010101" pitchFamily="2" charset="-122"/>
                <a:ea typeface="宋体" panose="02010600030101010101" pitchFamily="2" charset="-122"/>
              </a:rPr>
              <a:t>，在屏幕上明确提示交互输入的请求，指明可使用选择项的种类和取值范围。同时，在数据输入的过程中和输入结束时，也要在屏幕上给出状态信息。</a:t>
            </a:r>
            <a:endParaRPr lang="zh-CN" altLang="en-US" sz="2400" dirty="0">
              <a:latin typeface="宋体" panose="02010600030101010101" pitchFamily="2" charset="-122"/>
              <a:ea typeface="宋体" panose="02010600030101010101" pitchFamily="2" charset="-122"/>
            </a:endParaRPr>
          </a:p>
          <a:p>
            <a:pPr marL="535305" indent="-535305" eaLnBrk="1" hangingPunct="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(8)</a:t>
            </a:r>
            <a:r>
              <a:rPr lang="zh-CN" altLang="en-US" sz="2400" dirty="0">
                <a:latin typeface="宋体" panose="02010600030101010101" pitchFamily="2" charset="-122"/>
                <a:ea typeface="宋体" panose="02010600030101010101" pitchFamily="2" charset="-122"/>
              </a:rPr>
              <a:t>当程序设计语言对输入</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输出格式有严格要求时，应保持输入格式与输入语句要求的一致性。</a:t>
            </a:r>
            <a:endParaRPr lang="zh-CN" altLang="en-US" sz="2400" dirty="0">
              <a:latin typeface="宋体" panose="02010600030101010101" pitchFamily="2" charset="-122"/>
              <a:ea typeface="宋体" panose="02010600030101010101" pitchFamily="2" charset="-122"/>
            </a:endParaRPr>
          </a:p>
          <a:p>
            <a:pPr marL="535305" indent="-535305" eaLnBrk="1" hangingPunct="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(9)</a:t>
            </a:r>
            <a:r>
              <a:rPr lang="zh-CN" altLang="en-US" sz="2400" dirty="0">
                <a:solidFill>
                  <a:srgbClr val="3366FF"/>
                </a:solidFill>
                <a:latin typeface="宋体" panose="02010600030101010101" pitchFamily="2" charset="-122"/>
                <a:ea typeface="宋体" panose="02010600030101010101" pitchFamily="2" charset="-122"/>
              </a:rPr>
              <a:t>给所有的输出加注解</a:t>
            </a:r>
            <a:r>
              <a:rPr lang="zh-CN" altLang="en-US" sz="2400" dirty="0">
                <a:latin typeface="宋体" panose="02010600030101010101" pitchFamily="2" charset="-122"/>
                <a:ea typeface="宋体" panose="02010600030101010101" pitchFamily="2" charset="-122"/>
              </a:rPr>
              <a:t>，并设计输出报表格式。</a:t>
            </a:r>
            <a:endParaRPr lang="zh-CN" altLang="en-US" sz="2400"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a:xfrm>
            <a:off x="457200" y="211138"/>
            <a:ext cx="8229600" cy="1143000"/>
          </a:xfrm>
        </p:spPr>
        <p:txBody>
          <a:bodyPr/>
          <a:lstStyle/>
          <a:p>
            <a:pPr algn="l" eaLnBrk="1" hangingPunct="1">
              <a:lnSpc>
                <a:spcPts val="4000"/>
              </a:lnSpc>
            </a:pPr>
            <a:r>
              <a:rPr lang="en-US" altLang="zh-CN" dirty="0"/>
              <a:t>5.2 </a:t>
            </a:r>
            <a:r>
              <a:rPr lang="zh-CN" altLang="en-US" dirty="0"/>
              <a:t>程序设计风格</a:t>
            </a:r>
            <a:br>
              <a:rPr lang="en-US" altLang="zh-CN" dirty="0"/>
            </a:br>
            <a:r>
              <a:rPr lang="en-US" altLang="zh-CN" sz="3600" dirty="0">
                <a:solidFill>
                  <a:schemeClr val="accent2">
                    <a:lumMod val="20000"/>
                    <a:lumOff val="80000"/>
                  </a:schemeClr>
                </a:solidFill>
              </a:rPr>
              <a:t>5.2.4  </a:t>
            </a:r>
            <a:r>
              <a:rPr lang="zh-CN" altLang="en-US" sz="3600" dirty="0">
                <a:solidFill>
                  <a:schemeClr val="accent2">
                    <a:lumMod val="20000"/>
                    <a:lumOff val="80000"/>
                  </a:schemeClr>
                </a:solidFill>
              </a:rPr>
              <a:t>输入</a:t>
            </a:r>
            <a:r>
              <a:rPr lang="en-US" altLang="zh-CN" sz="3600" dirty="0">
                <a:solidFill>
                  <a:schemeClr val="accent2">
                    <a:lumMod val="20000"/>
                    <a:lumOff val="80000"/>
                  </a:schemeClr>
                </a:solidFill>
              </a:rPr>
              <a:t>/</a:t>
            </a:r>
            <a:r>
              <a:rPr lang="zh-CN" altLang="en-US" sz="3600" dirty="0">
                <a:solidFill>
                  <a:schemeClr val="accent2">
                    <a:lumMod val="20000"/>
                    <a:lumOff val="80000"/>
                  </a:schemeClr>
                </a:solidFill>
              </a:rPr>
              <a:t>输出规范化</a:t>
            </a:r>
            <a:endParaRPr lang="zh-CN" altLang="en-US" sz="3600" dirty="0">
              <a:solidFill>
                <a:schemeClr val="accent2">
                  <a:lumMod val="20000"/>
                  <a:lumOff val="80000"/>
                </a:schemeClr>
              </a:solidFill>
            </a:endParaRPr>
          </a:p>
        </p:txBody>
      </p:sp>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806450">
              <a:buNone/>
            </a:pPr>
            <a:endParaRPr lang="en-US" altLang="zh-CN" sz="2800" dirty="0">
              <a:latin typeface="宋体" panose="02010600030101010101" pitchFamily="2" charset="-122"/>
              <a:ea typeface="宋体" panose="02010600030101010101" pitchFamily="2" charset="-122"/>
            </a:endParaRPr>
          </a:p>
          <a:p>
            <a:pPr marL="806450">
              <a:buNone/>
            </a:pPr>
            <a:r>
              <a:rPr lang="en-US" altLang="zh-CN" sz="2800" dirty="0">
                <a:latin typeface="宋体" panose="02010600030101010101" pitchFamily="2" charset="-122"/>
                <a:ea typeface="宋体" panose="02010600030101010101" pitchFamily="2" charset="-122"/>
              </a:rPr>
              <a:t>5.1  </a:t>
            </a:r>
            <a:r>
              <a:rPr lang="zh-CN" altLang="en-US" sz="2800" dirty="0">
                <a:latin typeface="宋体" panose="02010600030101010101" pitchFamily="2" charset="-122"/>
                <a:ea typeface="宋体" panose="02010600030101010101" pitchFamily="2" charset="-122"/>
              </a:rPr>
              <a:t>程序设计语言</a:t>
            </a:r>
            <a:endParaRPr lang="zh-CN" altLang="en-US" sz="2800" dirty="0">
              <a:latin typeface="宋体" panose="02010600030101010101" pitchFamily="2" charset="-122"/>
              <a:ea typeface="宋体" panose="02010600030101010101" pitchFamily="2" charset="-122"/>
            </a:endParaRPr>
          </a:p>
          <a:p>
            <a:pPr marL="806450">
              <a:buNone/>
            </a:pPr>
            <a:r>
              <a:rPr lang="en-US" sz="2800" dirty="0">
                <a:latin typeface="宋体" panose="02010600030101010101" pitchFamily="2" charset="-122"/>
                <a:ea typeface="宋体" panose="02010600030101010101" pitchFamily="2" charset="-122"/>
              </a:rPr>
              <a:t>5.2  </a:t>
            </a:r>
            <a:r>
              <a:rPr lang="zh-CN" altLang="en-US" sz="2800" dirty="0">
                <a:latin typeface="宋体" panose="02010600030101010101" pitchFamily="2" charset="-122"/>
                <a:ea typeface="宋体" panose="02010600030101010101" pitchFamily="2" charset="-122"/>
              </a:rPr>
              <a:t>程序设计风格</a:t>
            </a:r>
            <a:endParaRPr lang="zh-CN" altLang="en-US" sz="2800" dirty="0">
              <a:latin typeface="宋体" panose="02010600030101010101" pitchFamily="2" charset="-122"/>
              <a:ea typeface="宋体" panose="02010600030101010101" pitchFamily="2" charset="-122"/>
            </a:endParaRPr>
          </a:p>
          <a:p>
            <a:pPr marL="806450">
              <a:buNone/>
            </a:pPr>
            <a:r>
              <a:rPr lang="en-US" altLang="zh-CN" sz="2800" b="1" dirty="0">
                <a:solidFill>
                  <a:srgbClr val="C00000"/>
                </a:solidFill>
                <a:latin typeface="宋体" panose="02010600030101010101" pitchFamily="2" charset="-122"/>
                <a:ea typeface="宋体" panose="02010600030101010101" pitchFamily="2" charset="-122"/>
              </a:rPr>
              <a:t>5.3  </a:t>
            </a:r>
            <a:r>
              <a:rPr lang="zh-CN" altLang="en-US" sz="2800" b="1" dirty="0">
                <a:solidFill>
                  <a:srgbClr val="C00000"/>
                </a:solidFill>
                <a:latin typeface="宋体" panose="02010600030101010101" pitchFamily="2" charset="-122"/>
                <a:ea typeface="宋体" panose="02010600030101010101" pitchFamily="2" charset="-122"/>
              </a:rPr>
              <a:t>编码规范</a:t>
            </a:r>
            <a:endParaRPr lang="zh-CN" altLang="en-US" sz="2800" b="1" dirty="0">
              <a:solidFill>
                <a:srgbClr val="C00000"/>
              </a:solidFill>
              <a:latin typeface="宋体" panose="02010600030101010101" pitchFamily="2" charset="-122"/>
              <a:ea typeface="宋体" panose="02010600030101010101" pitchFamily="2" charset="-122"/>
            </a:endParaRPr>
          </a:p>
          <a:p>
            <a:pPr marL="806450">
              <a:buNone/>
            </a:pPr>
            <a:r>
              <a:rPr lang="en-US" sz="2800" dirty="0">
                <a:latin typeface="宋体" panose="02010600030101010101" pitchFamily="2" charset="-122"/>
                <a:ea typeface="宋体" panose="02010600030101010101" pitchFamily="2" charset="-122"/>
              </a:rPr>
              <a:t>5.4  </a:t>
            </a:r>
            <a:r>
              <a:rPr lang="zh-CN" altLang="en-US" sz="2800" dirty="0">
                <a:latin typeface="宋体" panose="02010600030101010101" pitchFamily="2" charset="-122"/>
                <a:ea typeface="宋体" panose="02010600030101010101" pitchFamily="2" charset="-122"/>
              </a:rPr>
              <a:t>程序效率与性能分析</a:t>
            </a:r>
            <a:endParaRPr lang="zh-CN" altLang="en-US" sz="2800"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5</a:t>
            </a:r>
            <a:r>
              <a:rPr lang="zh-CN" altLang="en-US" dirty="0">
                <a:solidFill>
                  <a:schemeClr val="bg1"/>
                </a:solidFill>
              </a:rPr>
              <a:t>章  软件实现</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dirty="0"/>
              <a:t>5.3 </a:t>
            </a:r>
            <a:r>
              <a:rPr lang="zh-CN" altLang="en-US" dirty="0"/>
              <a:t>编码规范</a:t>
            </a:r>
            <a:endParaRPr lang="zh-CN" altLang="en-US" dirty="0"/>
          </a:p>
        </p:txBody>
      </p:sp>
      <p:sp>
        <p:nvSpPr>
          <p:cNvPr id="34819" name="Rectangle 3"/>
          <p:cNvSpPr>
            <a:spLocks noGrp="1" noChangeArrowheads="1"/>
          </p:cNvSpPr>
          <p:nvPr>
            <p:ph type="body" idx="1"/>
          </p:nvPr>
        </p:nvSpPr>
        <p:spPr/>
        <p:txBody>
          <a:bodyPr/>
          <a:lstStyle/>
          <a:p>
            <a:pPr eaLnBrk="1" hangingPunct="1">
              <a:lnSpc>
                <a:spcPct val="150000"/>
              </a:lnSpc>
            </a:pPr>
            <a:r>
              <a:rPr lang="zh-CN" altLang="en-US" sz="2800" dirty="0">
                <a:latin typeface="宋体" panose="02010600030101010101" pitchFamily="2" charset="-122"/>
                <a:ea typeface="宋体" panose="02010600030101010101" pitchFamily="2" charset="-122"/>
              </a:rPr>
              <a:t>在参考微软、</a:t>
            </a:r>
            <a:r>
              <a:rPr lang="en-US" altLang="zh-CN" sz="2800" dirty="0">
                <a:latin typeface="宋体" panose="02010600030101010101" pitchFamily="2" charset="-122"/>
                <a:ea typeface="宋体" panose="02010600030101010101" pitchFamily="2" charset="-122"/>
              </a:rPr>
              <a:t>Bell</a:t>
            </a:r>
            <a:r>
              <a:rPr lang="zh-CN" altLang="en-US" sz="2800" dirty="0">
                <a:latin typeface="宋体" panose="02010600030101010101" pitchFamily="2" charset="-122"/>
                <a:ea typeface="宋体" panose="02010600030101010101" pitchFamily="2" charset="-122"/>
              </a:rPr>
              <a:t>等公司编码规范的基础上，本节以</a:t>
            </a:r>
            <a:r>
              <a:rPr lang="en-US" altLang="zh-CN" sz="2800" dirty="0">
                <a:latin typeface="宋体" panose="02010600030101010101" pitchFamily="2" charset="-122"/>
                <a:ea typeface="宋体" panose="02010600030101010101" pitchFamily="2" charset="-122"/>
              </a:rPr>
              <a:t>C/C++</a:t>
            </a:r>
            <a:r>
              <a:rPr lang="zh-CN" altLang="en-US" sz="2800" dirty="0">
                <a:latin typeface="宋体" panose="02010600030101010101" pitchFamily="2" charset="-122"/>
                <a:ea typeface="宋体" panose="02010600030101010101" pitchFamily="2" charset="-122"/>
              </a:rPr>
              <a:t>为示例对编码规范给出简要介绍。</a:t>
            </a:r>
            <a:endParaRPr lang="zh-CN" altLang="en-US" sz="2800" dirty="0">
              <a:latin typeface="宋体" panose="02010600030101010101" pitchFamily="2" charset="-122"/>
              <a:ea typeface="宋体" panose="02010600030101010101" pitchFamily="2" charset="-122"/>
            </a:endParaRPr>
          </a:p>
          <a:p>
            <a:pPr eaLnBrk="1" hangingPunct="1">
              <a:lnSpc>
                <a:spcPct val="150000"/>
              </a:lnSpc>
            </a:pPr>
            <a:r>
              <a:rPr lang="zh-CN" altLang="en-US" sz="2800" dirty="0">
                <a:latin typeface="宋体" panose="02010600030101010101" pitchFamily="2" charset="-122"/>
                <a:ea typeface="宋体" panose="02010600030101010101" pitchFamily="2" charset="-122"/>
              </a:rPr>
              <a:t>规范涉及：</a:t>
            </a:r>
            <a:r>
              <a:rPr lang="zh-CN" altLang="en-US" sz="2800" b="1" dirty="0">
                <a:solidFill>
                  <a:schemeClr val="accent2"/>
                </a:solidFill>
                <a:latin typeface="宋体" panose="02010600030101010101" pitchFamily="2" charset="-122"/>
                <a:ea typeface="宋体" panose="02010600030101010101" pitchFamily="2" charset="-122"/>
              </a:rPr>
              <a:t>版面、注释、标识符命名、变量使用、代码可测性、程序效率、质量保证、代码编译、单元测试、程序版本与维护</a:t>
            </a:r>
            <a:r>
              <a:rPr lang="zh-CN" altLang="en-US" sz="2800" b="1" dirty="0">
                <a:latin typeface="宋体" panose="02010600030101010101" pitchFamily="2" charset="-122"/>
                <a:ea typeface="宋体" panose="02010600030101010101" pitchFamily="2" charset="-122"/>
              </a:rPr>
              <a:t>。 </a:t>
            </a:r>
            <a:endParaRPr lang="zh-CN" altLang="en-US" sz="2800"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gn="l"/>
            <a:r>
              <a:rPr lang="en-US" altLang="zh-CN" sz="3600" b="1" dirty="0">
                <a:solidFill>
                  <a:srgbClr val="FFFF00"/>
                </a:solidFill>
                <a:latin typeface="宋体" panose="02010600030101010101" pitchFamily="2" charset="-122"/>
                <a:ea typeface="宋体" panose="02010600030101010101" pitchFamily="2" charset="-122"/>
              </a:rPr>
              <a:t>1.</a:t>
            </a:r>
            <a:r>
              <a:rPr lang="zh-CN" altLang="en-US" sz="3600" b="1" dirty="0">
                <a:solidFill>
                  <a:srgbClr val="FFFF00"/>
                </a:solidFill>
                <a:latin typeface="宋体" panose="02010600030101010101" pitchFamily="2" charset="-122"/>
                <a:ea typeface="宋体" panose="02010600030101010101" pitchFamily="2" charset="-122"/>
              </a:rPr>
              <a:t>版面</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35843" name="Rectangle 3"/>
          <p:cNvSpPr>
            <a:spLocks noGrp="1" noChangeArrowheads="1"/>
          </p:cNvSpPr>
          <p:nvPr>
            <p:ph type="body" idx="1"/>
          </p:nvPr>
        </p:nvSpPr>
        <p:spPr>
          <a:xfrm>
            <a:off x="457200" y="1500174"/>
            <a:ext cx="8229600" cy="4757758"/>
          </a:xfrm>
        </p:spPr>
        <p:txBody>
          <a:bodyPr/>
          <a:lstStyle/>
          <a:p>
            <a:pPr marL="535305" indent="-535305" eaLnBrk="1" hangingPunct="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程序块要采用缩进风格编写，缩进的</a:t>
            </a:r>
            <a:r>
              <a:rPr lang="zh-CN" altLang="en-US" sz="2400" dirty="0">
                <a:solidFill>
                  <a:srgbClr val="3366FF"/>
                </a:solidFill>
                <a:latin typeface="宋体" panose="02010600030101010101" pitchFamily="2" charset="-122"/>
                <a:ea typeface="宋体" panose="02010600030101010101" pitchFamily="2" charset="-122"/>
              </a:rPr>
              <a:t>空格数为</a:t>
            </a:r>
            <a:r>
              <a:rPr lang="en-US" altLang="zh-CN" sz="2400" dirty="0">
                <a:solidFill>
                  <a:srgbClr val="3366FF"/>
                </a:solidFill>
                <a:latin typeface="宋体" panose="02010600030101010101" pitchFamily="2" charset="-122"/>
                <a:ea typeface="宋体" panose="02010600030101010101" pitchFamily="2" charset="-122"/>
              </a:rPr>
              <a:t>4</a:t>
            </a:r>
            <a:r>
              <a:rPr lang="zh-CN" altLang="en-US" sz="2400" dirty="0">
                <a:solidFill>
                  <a:srgbClr val="3366FF"/>
                </a:solidFill>
                <a:latin typeface="宋体" panose="02010600030101010101" pitchFamily="2" charset="-122"/>
                <a:ea typeface="宋体" panose="02010600030101010101" pitchFamily="2" charset="-122"/>
              </a:rPr>
              <a:t>个</a:t>
            </a:r>
            <a:r>
              <a:rPr lang="zh-CN" altLang="en-US" sz="2400" dirty="0">
                <a:latin typeface="宋体" panose="02010600030101010101" pitchFamily="2" charset="-122"/>
                <a:ea typeface="宋体" panose="02010600030101010101" pitchFamily="2" charset="-122"/>
              </a:rPr>
              <a:t>。</a:t>
            </a:r>
            <a:r>
              <a:rPr lang="zh-CN" altLang="en-US" sz="2400" dirty="0">
                <a:solidFill>
                  <a:srgbClr val="00B050"/>
                </a:solidFill>
                <a:latin typeface="宋体" panose="02010600030101010101" pitchFamily="2" charset="-122"/>
                <a:ea typeface="宋体" panose="02010600030101010101" pitchFamily="2" charset="-122"/>
              </a:rPr>
              <a:t>但对于由开发工具自动生成的代码可以有不一致。</a:t>
            </a:r>
            <a:endParaRPr lang="zh-CN" altLang="en-US" sz="2400" dirty="0">
              <a:solidFill>
                <a:srgbClr val="00B050"/>
              </a:solidFill>
              <a:latin typeface="宋体" panose="02010600030101010101" pitchFamily="2" charset="-122"/>
              <a:ea typeface="宋体" panose="02010600030101010101" pitchFamily="2" charset="-122"/>
            </a:endParaRPr>
          </a:p>
          <a:p>
            <a:pPr marL="535305" indent="-535305" eaLnBrk="1" hangingPunct="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相对独立的程序块之间、变量说明之后</a:t>
            </a:r>
            <a:r>
              <a:rPr lang="zh-CN" altLang="en-US" sz="2400" dirty="0">
                <a:solidFill>
                  <a:srgbClr val="3366FF"/>
                </a:solidFill>
                <a:latin typeface="宋体" panose="02010600030101010101" pitchFamily="2" charset="-122"/>
                <a:ea typeface="宋体" panose="02010600030101010101" pitchFamily="2" charset="-122"/>
              </a:rPr>
              <a:t>应加空行</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eaLnBrk="1" hangingPunct="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较长的语句（</a:t>
            </a:r>
            <a:r>
              <a:rPr lang="en-US" altLang="zh-CN" sz="2400" dirty="0">
                <a:latin typeface="宋体" panose="02010600030101010101" pitchFamily="2" charset="-122"/>
                <a:ea typeface="宋体" panose="02010600030101010101" pitchFamily="2" charset="-122"/>
              </a:rPr>
              <a:t>&gt;80</a:t>
            </a:r>
            <a:r>
              <a:rPr lang="zh-CN" altLang="en-US" sz="2400" dirty="0">
                <a:latin typeface="宋体" panose="02010600030101010101" pitchFamily="2" charset="-122"/>
                <a:ea typeface="宋体" panose="02010600030101010101" pitchFamily="2" charset="-122"/>
              </a:rPr>
              <a:t>字符）要分成多行写，</a:t>
            </a:r>
            <a:r>
              <a:rPr lang="zh-CN" altLang="en-US" sz="2400" dirty="0">
                <a:solidFill>
                  <a:srgbClr val="3366FF"/>
                </a:solidFill>
                <a:latin typeface="宋体" panose="02010600030101010101" pitchFamily="2" charset="-122"/>
                <a:ea typeface="宋体" panose="02010600030101010101" pitchFamily="2" charset="-122"/>
              </a:rPr>
              <a:t>长表达式要在低优先级操作符处划分新行，操作符放在新行之首</a:t>
            </a:r>
            <a:r>
              <a:rPr lang="zh-CN" altLang="en-US" sz="2400" dirty="0">
                <a:latin typeface="宋体" panose="02010600030101010101" pitchFamily="2" charset="-122"/>
                <a:ea typeface="宋体" panose="02010600030101010101" pitchFamily="2" charset="-122"/>
              </a:rPr>
              <a:t>，划分出的新行要进行适当的缩进，使排版整齐，语句可读。</a:t>
            </a:r>
            <a:endParaRPr lang="zh-CN" altLang="en-US" sz="2400" dirty="0">
              <a:latin typeface="宋体" panose="02010600030101010101" pitchFamily="2" charset="-122"/>
              <a:ea typeface="宋体" panose="02010600030101010101" pitchFamily="2" charset="-122"/>
            </a:endParaRPr>
          </a:p>
          <a:p>
            <a:pPr marL="535305" indent="-535305" eaLnBrk="1" hangingPunct="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循环、判断等语句中的</a:t>
            </a:r>
            <a:r>
              <a:rPr lang="zh-CN" altLang="en-US" sz="2400" dirty="0">
                <a:solidFill>
                  <a:srgbClr val="3366FF"/>
                </a:solidFill>
                <a:latin typeface="宋体" panose="02010600030101010101" pitchFamily="2" charset="-122"/>
                <a:ea typeface="宋体" panose="02010600030101010101" pitchFamily="2" charset="-122"/>
              </a:rPr>
              <a:t>条件测试若有较长的表达式</a:t>
            </a:r>
            <a:r>
              <a:rPr lang="zh-CN" altLang="en-US" sz="2400" dirty="0">
                <a:latin typeface="宋体" panose="02010600030101010101" pitchFamily="2" charset="-122"/>
                <a:ea typeface="宋体" panose="02010600030101010101" pitchFamily="2" charset="-122"/>
              </a:rPr>
              <a:t>，则要进行适应的划分，</a:t>
            </a:r>
            <a:r>
              <a:rPr lang="zh-CN" altLang="en-US" sz="2400" dirty="0">
                <a:solidFill>
                  <a:srgbClr val="3366FF"/>
                </a:solidFill>
                <a:latin typeface="宋体" panose="02010600030101010101" pitchFamily="2" charset="-122"/>
                <a:ea typeface="宋体" panose="02010600030101010101" pitchFamily="2" charset="-122"/>
              </a:rPr>
              <a:t>长表达式要在低优先级操作符处划分新行，操作符放在新行之首</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1.</a:t>
            </a:r>
            <a:r>
              <a:rPr lang="zh-CN" altLang="en-US" sz="3600" b="1" dirty="0">
                <a:solidFill>
                  <a:srgbClr val="FFFF00"/>
                </a:solidFill>
                <a:latin typeface="宋体" panose="02010600030101010101" pitchFamily="2" charset="-122"/>
                <a:ea typeface="宋体" panose="02010600030101010101" pitchFamily="2" charset="-122"/>
              </a:rPr>
              <a:t>版面</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36867"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(5) </a:t>
            </a:r>
            <a:r>
              <a:rPr lang="zh-CN" altLang="en-US" sz="2400" dirty="0">
                <a:solidFill>
                  <a:srgbClr val="3366FF"/>
                </a:solidFill>
                <a:latin typeface="宋体" panose="02010600030101010101" pitchFamily="2" charset="-122"/>
                <a:ea typeface="宋体" panose="02010600030101010101" pitchFamily="2" charset="-122"/>
              </a:rPr>
              <a:t>不允许把多个短语句写在一行中</a:t>
            </a:r>
            <a:r>
              <a:rPr lang="zh-CN" altLang="en-US" sz="2400" dirty="0">
                <a:latin typeface="宋体" panose="02010600030101010101" pitchFamily="2" charset="-122"/>
                <a:ea typeface="宋体" panose="02010600030101010101" pitchFamily="2" charset="-122"/>
              </a:rPr>
              <a:t>，即一行只写一条语句。</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(6) if</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while</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for</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default</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do</a:t>
            </a:r>
            <a:r>
              <a:rPr lang="zh-CN" altLang="en-US" sz="2400" dirty="0">
                <a:latin typeface="宋体" panose="02010600030101010101" pitchFamily="2" charset="-122"/>
                <a:ea typeface="宋体" panose="02010600030101010101" pitchFamily="2" charset="-122"/>
              </a:rPr>
              <a:t>等语句自占一行。</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(7) </a:t>
            </a:r>
            <a:r>
              <a:rPr lang="zh-CN" altLang="en-US" sz="2400" dirty="0">
                <a:solidFill>
                  <a:srgbClr val="3366FF"/>
                </a:solidFill>
                <a:latin typeface="宋体" panose="02010600030101010101" pitchFamily="2" charset="-122"/>
                <a:ea typeface="宋体" panose="02010600030101010101" pitchFamily="2" charset="-122"/>
              </a:rPr>
              <a:t>只用空格键，不要使用</a:t>
            </a:r>
            <a:r>
              <a:rPr lang="en-US" altLang="zh-CN" sz="2400" dirty="0">
                <a:solidFill>
                  <a:srgbClr val="3366FF"/>
                </a:solidFill>
                <a:latin typeface="宋体" panose="02010600030101010101" pitchFamily="2" charset="-122"/>
                <a:ea typeface="宋体" panose="02010600030101010101" pitchFamily="2" charset="-122"/>
              </a:rPr>
              <a:t>TAB</a:t>
            </a:r>
            <a:r>
              <a:rPr lang="zh-CN" altLang="en-US" sz="2400" dirty="0">
                <a:solidFill>
                  <a:srgbClr val="3366FF"/>
                </a:solidFill>
                <a:latin typeface="宋体" panose="02010600030101010101" pitchFamily="2" charset="-122"/>
                <a:ea typeface="宋体" panose="02010600030101010101" pitchFamily="2" charset="-122"/>
              </a:rPr>
              <a:t>键</a:t>
            </a:r>
            <a:r>
              <a:rPr lang="zh-CN" altLang="en-US" sz="2400" dirty="0">
                <a:latin typeface="宋体" panose="02010600030101010101" pitchFamily="2" charset="-122"/>
                <a:ea typeface="宋体" panose="02010600030101010101" pitchFamily="2" charset="-122"/>
              </a:rPr>
              <a:t>。以免用不同的编辑器阅读程序时，因</a:t>
            </a:r>
            <a:r>
              <a:rPr lang="en-US" altLang="zh-CN" sz="2400" dirty="0">
                <a:latin typeface="宋体" panose="02010600030101010101" pitchFamily="2" charset="-122"/>
                <a:ea typeface="宋体" panose="02010600030101010101" pitchFamily="2" charset="-122"/>
              </a:rPr>
              <a:t>TAB</a:t>
            </a:r>
            <a:r>
              <a:rPr lang="zh-CN" altLang="en-US" sz="2400" dirty="0">
                <a:latin typeface="宋体" panose="02010600030101010101" pitchFamily="2" charset="-122"/>
                <a:ea typeface="宋体" panose="02010600030101010101" pitchFamily="2" charset="-122"/>
              </a:rPr>
              <a:t>键所设置的空格数目不同而造成程序布局不整齐。</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(8</a:t>
            </a:r>
            <a:r>
              <a:rPr lang="en-US" altLang="zh-CN" sz="2400" dirty="0">
                <a:solidFill>
                  <a:srgbClr val="3366FF"/>
                </a:solidFill>
                <a:latin typeface="宋体" panose="02010600030101010101" pitchFamily="2" charset="-122"/>
                <a:ea typeface="宋体" panose="02010600030101010101" pitchFamily="2" charset="-122"/>
              </a:rPr>
              <a:t>) </a:t>
            </a:r>
            <a:r>
              <a:rPr lang="zh-CN" altLang="en-US" sz="2400" dirty="0">
                <a:solidFill>
                  <a:srgbClr val="3366FF"/>
                </a:solidFill>
                <a:latin typeface="宋体" panose="02010600030101010101" pitchFamily="2" charset="-122"/>
                <a:ea typeface="宋体" panose="02010600030101010101" pitchFamily="2" charset="-122"/>
              </a:rPr>
              <a:t>函数或过程的开始、结构的定义及循环、判断等语句中的代码都要采用缩进风格</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case</a:t>
            </a:r>
            <a:r>
              <a:rPr lang="zh-CN" altLang="en-US" sz="2400" dirty="0">
                <a:latin typeface="宋体" panose="02010600030101010101" pitchFamily="2" charset="-122"/>
                <a:ea typeface="宋体" panose="02010600030101010101" pitchFamily="2" charset="-122"/>
              </a:rPr>
              <a:t>语句下的情况处理语句也要遵从语句缩进要求。</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1.</a:t>
            </a:r>
            <a:r>
              <a:rPr lang="zh-CN" altLang="en-US" sz="3600" b="1" dirty="0">
                <a:solidFill>
                  <a:srgbClr val="FFFF00"/>
                </a:solidFill>
                <a:latin typeface="宋体" panose="02010600030101010101" pitchFamily="2" charset="-122"/>
                <a:ea typeface="宋体" panose="02010600030101010101" pitchFamily="2" charset="-122"/>
              </a:rPr>
              <a:t>版面</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37891"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(9) </a:t>
            </a:r>
            <a:r>
              <a:rPr lang="zh-CN" altLang="en-US" sz="2400" dirty="0">
                <a:latin typeface="宋体" panose="02010600030101010101" pitchFamily="2" charset="-122"/>
                <a:ea typeface="宋体" panose="02010600030101010101" pitchFamily="2" charset="-122"/>
              </a:rPr>
              <a:t>程序块的</a:t>
            </a:r>
            <a:r>
              <a:rPr lang="zh-CN" altLang="en-US" sz="2400" dirty="0">
                <a:solidFill>
                  <a:srgbClr val="3366FF"/>
                </a:solidFill>
                <a:latin typeface="宋体" panose="02010600030101010101" pitchFamily="2" charset="-122"/>
                <a:ea typeface="宋体" panose="02010600030101010101" pitchFamily="2" charset="-122"/>
              </a:rPr>
              <a:t>分界符</a:t>
            </a:r>
            <a:r>
              <a:rPr lang="zh-CN" altLang="en-US" sz="2400" dirty="0">
                <a:latin typeface="宋体" panose="02010600030101010101" pitchFamily="2" charset="-122"/>
                <a:ea typeface="宋体" panose="02010600030101010101" pitchFamily="2" charset="-122"/>
              </a:rPr>
              <a:t>（如</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语言的大括号‘</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应各独占一行并且位于同一列</a:t>
            </a:r>
            <a:r>
              <a:rPr lang="zh-CN" altLang="en-US" sz="2400" dirty="0">
                <a:latin typeface="宋体" panose="02010600030101010101" pitchFamily="2" charset="-122"/>
                <a:ea typeface="宋体" panose="02010600030101010101" pitchFamily="2" charset="-122"/>
              </a:rPr>
              <a:t>，同时与引用它们的语句左对齐。</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  在函数体开始、类定义、结构定义、枚举定义以及</a:t>
            </a:r>
            <a:r>
              <a:rPr lang="en-US" altLang="zh-CN" sz="2400" dirty="0">
                <a:latin typeface="宋体" panose="02010600030101010101" pitchFamily="2" charset="-122"/>
                <a:ea typeface="宋体" panose="02010600030101010101" pitchFamily="2" charset="-122"/>
              </a:rPr>
              <a:t>if</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for</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do</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while</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switch</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case</a:t>
            </a:r>
            <a:r>
              <a:rPr lang="zh-CN" altLang="en-US" sz="2400" dirty="0">
                <a:latin typeface="宋体" panose="02010600030101010101" pitchFamily="2" charset="-122"/>
                <a:ea typeface="宋体" panose="02010600030101010101" pitchFamily="2" charset="-122"/>
              </a:rPr>
              <a:t>语句中的程序都要采用如上的缩进方式。</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lgn="l" eaLnBrk="1" hangingPunct="1"/>
            <a:r>
              <a:rPr lang="en-US" altLang="zh-CN" sz="3600" b="1">
                <a:solidFill>
                  <a:srgbClr val="FFFF00"/>
                </a:solidFill>
                <a:latin typeface="宋体" panose="02010600030101010101" pitchFamily="2" charset="-122"/>
                <a:ea typeface="宋体" panose="02010600030101010101" pitchFamily="2" charset="-122"/>
              </a:rPr>
              <a:t>1.</a:t>
            </a:r>
            <a:r>
              <a:rPr lang="zh-CN" altLang="en-US" sz="3600" b="1">
                <a:solidFill>
                  <a:srgbClr val="FFFF00"/>
                </a:solidFill>
                <a:latin typeface="宋体" panose="02010600030101010101" pitchFamily="2" charset="-122"/>
                <a:ea typeface="宋体" panose="02010600030101010101" pitchFamily="2" charset="-122"/>
              </a:rPr>
              <a:t>版面</a:t>
            </a:r>
            <a:endParaRPr lang="zh-CN" altLang="en-US" sz="3600" b="1">
              <a:solidFill>
                <a:srgbClr val="FFFF00"/>
              </a:solidFill>
              <a:latin typeface="宋体" panose="02010600030101010101" pitchFamily="2" charset="-122"/>
              <a:ea typeface="宋体" panose="02010600030101010101" pitchFamily="2" charset="-122"/>
            </a:endParaRPr>
          </a:p>
        </p:txBody>
      </p:sp>
      <p:sp>
        <p:nvSpPr>
          <p:cNvPr id="38915" name="Rectangle 3"/>
          <p:cNvSpPr>
            <a:spLocks noGrp="1" noChangeArrowheads="1"/>
          </p:cNvSpPr>
          <p:nvPr>
            <p:ph type="body" idx="1"/>
          </p:nvPr>
        </p:nvSpPr>
        <p:spPr>
          <a:xfrm>
            <a:off x="357158" y="1571612"/>
            <a:ext cx="4143404" cy="642942"/>
          </a:xfrm>
        </p:spPr>
        <p:txBody>
          <a:bodyPr/>
          <a:lstStyle/>
          <a:p>
            <a:pPr eaLnBrk="1" hangingPunct="1">
              <a:buNone/>
            </a:pPr>
            <a:r>
              <a:rPr lang="zh-CN" altLang="en-US" sz="2800" dirty="0">
                <a:latin typeface="宋体" panose="02010600030101010101" pitchFamily="2" charset="-122"/>
                <a:ea typeface="宋体" panose="02010600030101010101" pitchFamily="2" charset="-122"/>
              </a:rPr>
              <a:t>下面程序段不符合规范：</a:t>
            </a:r>
            <a:endParaRPr lang="zh-CN" altLang="en-US" sz="2800" dirty="0">
              <a:latin typeface="宋体" panose="02010600030101010101" pitchFamily="2" charset="-122"/>
              <a:ea typeface="宋体" panose="02010600030101010101" pitchFamily="2" charset="-122"/>
            </a:endParaRPr>
          </a:p>
          <a:p>
            <a:pPr eaLnBrk="1" hangingPunct="1"/>
            <a:endParaRPr lang="zh-CN" altLang="en-US" sz="2800" dirty="0">
              <a:latin typeface="宋体" panose="02010600030101010101" pitchFamily="2" charset="-122"/>
              <a:ea typeface="宋体" panose="02010600030101010101" pitchFamily="2" charset="-122"/>
            </a:endParaRPr>
          </a:p>
          <a:p>
            <a:pPr eaLnBrk="1" hangingPunct="1"/>
            <a:endParaRPr lang="en-US" altLang="zh-CN" sz="2800" dirty="0">
              <a:latin typeface="宋体" panose="02010600030101010101" pitchFamily="2" charset="-122"/>
              <a:ea typeface="宋体" panose="02010600030101010101" pitchFamily="2" charset="-122"/>
            </a:endParaRPr>
          </a:p>
        </p:txBody>
      </p:sp>
      <p:pic>
        <p:nvPicPr>
          <p:cNvPr id="38916" name="Picture 4"/>
          <p:cNvPicPr>
            <a:picLocks noChangeAspect="1" noChangeArrowheads="1"/>
          </p:cNvPicPr>
          <p:nvPr/>
        </p:nvPicPr>
        <p:blipFill>
          <a:blip r:embed="rId1"/>
          <a:srcRect/>
          <a:stretch>
            <a:fillRect/>
          </a:stretch>
        </p:blipFill>
        <p:spPr bwMode="auto">
          <a:xfrm>
            <a:off x="857224" y="2428868"/>
            <a:ext cx="2381122" cy="2928958"/>
          </a:xfrm>
          <a:prstGeom prst="rect">
            <a:avLst/>
          </a:prstGeom>
          <a:noFill/>
          <a:ln w="9525">
            <a:noFill/>
            <a:miter lim="800000"/>
            <a:headEnd/>
            <a:tailEnd/>
          </a:ln>
        </p:spPr>
      </p:pic>
      <p:pic>
        <p:nvPicPr>
          <p:cNvPr id="38917" name="Picture 5"/>
          <p:cNvPicPr>
            <a:picLocks noChangeAspect="1" noChangeArrowheads="1"/>
          </p:cNvPicPr>
          <p:nvPr/>
        </p:nvPicPr>
        <p:blipFill>
          <a:blip r:embed="rId2"/>
          <a:srcRect/>
          <a:stretch>
            <a:fillRect/>
          </a:stretch>
        </p:blipFill>
        <p:spPr bwMode="auto">
          <a:xfrm>
            <a:off x="5643570" y="2500306"/>
            <a:ext cx="2264055" cy="3071834"/>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7" name="Rectangle 3"/>
          <p:cNvSpPr txBox="1">
            <a:spLocks noChangeArrowheads="1"/>
          </p:cNvSpPr>
          <p:nvPr/>
        </p:nvSpPr>
        <p:spPr bwMode="auto">
          <a:xfrm>
            <a:off x="5143504" y="1571612"/>
            <a:ext cx="3071834" cy="642942"/>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应书写为以下格式： </a:t>
            </a:r>
            <a:endParaRPr kumimoji="0" lang="zh-CN" altLang="en-US"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Blip>
                <a:blip r:embed="rId3"/>
              </a:buBlip>
              <a:defRPr/>
            </a:pPr>
            <a:endParaRPr kumimoji="0" lang="zh-CN" altLang="en-US"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Blip>
                <a:blip r:embed="rId3"/>
              </a:buBlip>
              <a:defRPr/>
            </a:pPr>
            <a:endParaRPr kumimoji="0" lang="en-US" altLang="zh-CN" sz="28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cxnSp>
        <p:nvCxnSpPr>
          <p:cNvPr id="9" name="直接连接符 8"/>
          <p:cNvCxnSpPr/>
          <p:nvPr/>
        </p:nvCxnSpPr>
        <p:spPr>
          <a:xfrm rot="16200000" flipH="1">
            <a:off x="2339157" y="3910801"/>
            <a:ext cx="4680000" cy="71438"/>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1.</a:t>
            </a:r>
            <a:r>
              <a:rPr lang="zh-CN" altLang="en-US" sz="3600" b="1" dirty="0">
                <a:solidFill>
                  <a:srgbClr val="FFFF00"/>
                </a:solidFill>
                <a:latin typeface="宋体" panose="02010600030101010101" pitchFamily="2" charset="-122"/>
                <a:ea typeface="宋体" panose="02010600030101010101" pitchFamily="2" charset="-122"/>
              </a:rPr>
              <a:t>版面</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39939" name="Rectangle 3"/>
          <p:cNvSpPr>
            <a:spLocks noGrp="1" noChangeArrowheads="1"/>
          </p:cNvSpPr>
          <p:nvPr>
            <p:ph type="body" idx="1"/>
          </p:nvPr>
        </p:nvSpPr>
        <p:spPr>
          <a:xfrm>
            <a:off x="428596" y="1643050"/>
            <a:ext cx="8229600" cy="4857750"/>
          </a:xfrm>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(10) </a:t>
            </a:r>
            <a:r>
              <a:rPr lang="zh-CN" altLang="en-US" sz="2400" dirty="0">
                <a:latin typeface="宋体" panose="02010600030101010101" pitchFamily="2" charset="-122"/>
                <a:ea typeface="宋体" panose="02010600030101010101" pitchFamily="2" charset="-122"/>
              </a:rPr>
              <a:t>在两个以上的变量、常量间进行判等操作时，</a:t>
            </a:r>
            <a:r>
              <a:rPr lang="zh-CN" altLang="en-US" sz="2400" dirty="0">
                <a:solidFill>
                  <a:srgbClr val="3366FF"/>
                </a:solidFill>
                <a:latin typeface="宋体" panose="02010600030101010101" pitchFamily="2" charset="-122"/>
                <a:ea typeface="宋体" panose="02010600030101010101" pitchFamily="2" charset="-122"/>
              </a:rPr>
              <a:t>操作符之前、之后或者前后</a:t>
            </a:r>
            <a:r>
              <a:rPr lang="zh-CN" altLang="en-US" sz="2400" b="1" dirty="0">
                <a:solidFill>
                  <a:srgbClr val="3366FF"/>
                </a:solidFill>
                <a:latin typeface="宋体" panose="02010600030101010101" pitchFamily="2" charset="-122"/>
                <a:ea typeface="宋体" panose="02010600030101010101" pitchFamily="2" charset="-122"/>
              </a:rPr>
              <a:t>要加空格</a:t>
            </a:r>
            <a:r>
              <a:rPr lang="zh-CN" altLang="en-US" sz="2400" dirty="0">
                <a:latin typeface="宋体" panose="02010600030101010101" pitchFamily="2" charset="-122"/>
                <a:ea typeface="宋体" panose="02010600030101010101" pitchFamily="2" charset="-122"/>
              </a:rPr>
              <a:t>；进行非判断等操作时，如果是关系密切的操作符（如</a:t>
            </a:r>
            <a:r>
              <a:rPr lang="en-US" altLang="zh-CN" sz="2400" dirty="0">
                <a:latin typeface="宋体" panose="02010600030101010101" pitchFamily="2" charset="-122"/>
                <a:ea typeface="宋体" panose="02010600030101010101" pitchFamily="2" charset="-122"/>
              </a:rPr>
              <a:t>-&gt;</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），后面</a:t>
            </a:r>
            <a:r>
              <a:rPr lang="zh-CN" altLang="en-US" sz="2400" b="1" dirty="0">
                <a:solidFill>
                  <a:srgbClr val="C00000"/>
                </a:solidFill>
                <a:latin typeface="宋体" panose="02010600030101010101" pitchFamily="2" charset="-122"/>
                <a:ea typeface="宋体" panose="02010600030101010101" pitchFamily="2" charset="-122"/>
              </a:rPr>
              <a:t>不应加空格。</a:t>
            </a:r>
            <a:endParaRPr lang="zh-CN" altLang="en-US" sz="2400" b="1" dirty="0">
              <a:solidFill>
                <a:srgbClr val="C00000"/>
              </a:solidFill>
              <a:latin typeface="宋体" panose="02010600030101010101" pitchFamily="2" charset="-122"/>
              <a:ea typeface="宋体" panose="02010600030101010101" pitchFamily="2" charset="-122"/>
            </a:endParaRPr>
          </a:p>
          <a:p>
            <a:pPr marL="82550" indent="368300">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  由于留空格所产生的清晰性是相对的，所以，在已非常清晰的语句中没有必要再留空格，如</a:t>
            </a:r>
            <a:r>
              <a:rPr lang="zh-CN" altLang="en-US" sz="2400" dirty="0">
                <a:solidFill>
                  <a:srgbClr val="3366FF"/>
                </a:solidFill>
                <a:latin typeface="宋体" panose="02010600030101010101" pitchFamily="2" charset="-122"/>
                <a:ea typeface="宋体" panose="02010600030101010101" pitchFamily="2" charset="-122"/>
              </a:rPr>
              <a:t>括号内侧</a:t>
            </a:r>
            <a:r>
              <a:rPr lang="zh-CN" altLang="en-US" sz="2400" dirty="0">
                <a:latin typeface="宋体" panose="02010600030101010101" pitchFamily="2" charset="-122"/>
                <a:ea typeface="宋体" panose="02010600030101010101" pitchFamily="2" charset="-122"/>
              </a:rPr>
              <a:t>（左括号后面和右括号前面）</a:t>
            </a:r>
            <a:r>
              <a:rPr lang="zh-CN" altLang="en-US" sz="2400" b="1" dirty="0">
                <a:solidFill>
                  <a:srgbClr val="C00000"/>
                </a:solidFill>
                <a:latin typeface="宋体" panose="02010600030101010101" pitchFamily="2" charset="-122"/>
                <a:ea typeface="宋体" panose="02010600030101010101" pitchFamily="2" charset="-122"/>
              </a:rPr>
              <a:t>不要加空格</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多重括号</a:t>
            </a:r>
            <a:r>
              <a:rPr lang="zh-CN" altLang="en-US" sz="2400" dirty="0">
                <a:latin typeface="宋体" panose="02010600030101010101" pitchFamily="2" charset="-122"/>
                <a:ea typeface="宋体" panose="02010600030101010101" pitchFamily="2" charset="-122"/>
              </a:rPr>
              <a:t>间</a:t>
            </a:r>
            <a:r>
              <a:rPr lang="zh-CN" altLang="en-US" sz="2400" b="1" dirty="0">
                <a:solidFill>
                  <a:srgbClr val="C00000"/>
                </a:solidFill>
                <a:latin typeface="宋体" panose="02010600030101010101" pitchFamily="2" charset="-122"/>
                <a:ea typeface="宋体" panose="02010600030101010101" pitchFamily="2" charset="-122"/>
              </a:rPr>
              <a:t>不必加空格</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l" eaLnBrk="1" hangingPunct="1"/>
            <a:r>
              <a:rPr lang="en-US" altLang="zh-CN" sz="3600" b="1">
                <a:solidFill>
                  <a:srgbClr val="FFFF00"/>
                </a:solidFill>
                <a:latin typeface="宋体" panose="02010600030101010101" pitchFamily="2" charset="-122"/>
                <a:ea typeface="宋体" panose="02010600030101010101" pitchFamily="2" charset="-122"/>
              </a:rPr>
              <a:t>2.</a:t>
            </a:r>
            <a:r>
              <a:rPr lang="zh-CN" altLang="en-US" sz="3600" b="1">
                <a:solidFill>
                  <a:srgbClr val="FFFF00"/>
                </a:solidFill>
                <a:latin typeface="宋体" panose="02010600030101010101" pitchFamily="2" charset="-122"/>
                <a:ea typeface="宋体" panose="02010600030101010101" pitchFamily="2" charset="-122"/>
              </a:rPr>
              <a:t>注释</a:t>
            </a:r>
            <a:endParaRPr lang="zh-CN" altLang="en-US" sz="3600" b="1">
              <a:solidFill>
                <a:srgbClr val="FFFF00"/>
              </a:solidFill>
              <a:latin typeface="宋体" panose="02010600030101010101" pitchFamily="2" charset="-122"/>
              <a:ea typeface="宋体" panose="02010600030101010101" pitchFamily="2" charset="-122"/>
            </a:endParaRPr>
          </a:p>
        </p:txBody>
      </p:sp>
      <p:sp>
        <p:nvSpPr>
          <p:cNvPr id="40963" name="Rectangle 3"/>
          <p:cNvSpPr>
            <a:spLocks noGrp="1" noChangeArrowheads="1"/>
          </p:cNvSpPr>
          <p:nvPr>
            <p:ph type="body" idx="1"/>
          </p:nvPr>
        </p:nvSpPr>
        <p:spPr>
          <a:xfrm>
            <a:off x="457200" y="1600200"/>
            <a:ext cx="8229600" cy="4829196"/>
          </a:xfrm>
        </p:spPr>
        <p:txBody>
          <a:bodyPr/>
          <a:lstStyle/>
          <a:p>
            <a:pPr eaLnBrk="1" hangingPunct="1">
              <a:lnSpc>
                <a:spcPct val="90000"/>
              </a:lnSpc>
            </a:pPr>
            <a:r>
              <a:rPr lang="zh-CN" altLang="en-US" b="1" dirty="0">
                <a:solidFill>
                  <a:srgbClr val="C00000"/>
                </a:solidFill>
                <a:latin typeface="宋体" panose="02010600030101010101" pitchFamily="2" charset="-122"/>
                <a:ea typeface="宋体" panose="02010600030101010101" pitchFamily="2" charset="-122"/>
              </a:rPr>
              <a:t>注释的原则是有助于对程序的阅读理解</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pPr marL="986155" lvl="1" indent="-528955">
              <a:lnSpc>
                <a:spcPts val="3200"/>
              </a:lnSpc>
              <a:spcBef>
                <a:spcPts val="1800"/>
              </a:spcBef>
              <a:buFontTx/>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一般情况下，</a:t>
            </a:r>
            <a:r>
              <a:rPr lang="zh-CN" altLang="en-US" sz="2400" dirty="0">
                <a:solidFill>
                  <a:srgbClr val="3366FF"/>
                </a:solidFill>
                <a:latin typeface="宋体" panose="02010600030101010101" pitchFamily="2" charset="-122"/>
                <a:ea typeface="宋体" panose="02010600030101010101" pitchFamily="2" charset="-122"/>
              </a:rPr>
              <a:t>注释量一般控制在</a:t>
            </a:r>
            <a:r>
              <a:rPr lang="en-US" altLang="zh-CN" sz="2400" dirty="0">
                <a:solidFill>
                  <a:srgbClr val="3366FF"/>
                </a:solidFill>
                <a:latin typeface="宋体" panose="02010600030101010101" pitchFamily="2" charset="-122"/>
                <a:ea typeface="宋体" panose="02010600030101010101" pitchFamily="2" charset="-122"/>
              </a:rPr>
              <a:t>20%</a:t>
            </a:r>
            <a:r>
              <a:rPr lang="zh-CN" altLang="en-US" sz="2400" dirty="0">
                <a:solidFill>
                  <a:srgbClr val="3366FF"/>
                </a:solidFill>
                <a:latin typeface="宋体" panose="02010600030101010101" pitchFamily="2" charset="-122"/>
                <a:ea typeface="宋体" panose="02010600030101010101" pitchFamily="2" charset="-122"/>
              </a:rPr>
              <a:t>到</a:t>
            </a:r>
            <a:r>
              <a:rPr lang="en-US" altLang="zh-CN" sz="2400" dirty="0">
                <a:solidFill>
                  <a:srgbClr val="3366FF"/>
                </a:solidFill>
                <a:latin typeface="宋体" panose="02010600030101010101" pitchFamily="2" charset="-122"/>
                <a:ea typeface="宋体" panose="02010600030101010101" pitchFamily="2" charset="-122"/>
              </a:rPr>
              <a:t>50%</a:t>
            </a:r>
            <a:r>
              <a:rPr lang="zh-CN" altLang="en-US" sz="2400" dirty="0">
                <a:solidFill>
                  <a:srgbClr val="3366FF"/>
                </a:solidFill>
                <a:latin typeface="宋体" panose="02010600030101010101" pitchFamily="2" charset="-122"/>
                <a:ea typeface="宋体" panose="02010600030101010101" pitchFamily="2" charset="-122"/>
              </a:rPr>
              <a:t>之间</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986155" lvl="1" indent="-528955">
              <a:lnSpc>
                <a:spcPts val="3200"/>
              </a:lnSpc>
              <a:spcBef>
                <a:spcPts val="1800"/>
              </a:spcBef>
              <a:buFontTx/>
              <a:buNone/>
            </a:pPr>
            <a:r>
              <a:rPr lang="en-US" altLang="zh-CN" sz="2400" dirty="0">
                <a:latin typeface="宋体" panose="02010600030101010101" pitchFamily="2" charset="-122"/>
                <a:ea typeface="宋体" panose="02010600030101010101" pitchFamily="2" charset="-122"/>
              </a:rPr>
              <a:t>(2) </a:t>
            </a:r>
            <a:r>
              <a:rPr lang="zh-CN" altLang="en-US" sz="2400" dirty="0">
                <a:solidFill>
                  <a:srgbClr val="C00000"/>
                </a:solidFill>
                <a:latin typeface="宋体" panose="02010600030101010101" pitchFamily="2" charset="-122"/>
                <a:ea typeface="宋体" panose="02010600030101010101" pitchFamily="2" charset="-122"/>
              </a:rPr>
              <a:t>说明性文件</a:t>
            </a:r>
            <a:r>
              <a:rPr lang="zh-CN" altLang="en-US" sz="2400" dirty="0">
                <a:latin typeface="宋体" panose="02010600030101010101" pitchFamily="2" charset="-122"/>
                <a:ea typeface="宋体" panose="02010600030101010101" pitchFamily="2" charset="-122"/>
              </a:rPr>
              <a:t>（如头文件</a:t>
            </a:r>
            <a:r>
              <a:rPr lang="en-US" altLang="zh-CN" sz="2400" dirty="0">
                <a:latin typeface="宋体" panose="02010600030101010101" pitchFamily="2" charset="-122"/>
                <a:ea typeface="宋体" panose="02010600030101010101" pitchFamily="2" charset="-122"/>
              </a:rPr>
              <a:t>.h</a:t>
            </a:r>
            <a:r>
              <a:rPr lang="zh-CN" altLang="en-US" sz="2400" dirty="0">
                <a:latin typeface="宋体" panose="02010600030101010101" pitchFamily="2" charset="-122"/>
                <a:ea typeface="宋体" panose="02010600030101010101" pitchFamily="2" charset="-122"/>
              </a:rPr>
              <a:t>文件、</a:t>
            </a:r>
            <a:r>
              <a:rPr lang="en-US" altLang="zh-CN" sz="2400" dirty="0">
                <a:latin typeface="宋体" panose="02010600030101010101" pitchFamily="2" charset="-122"/>
                <a:ea typeface="宋体" panose="02010600030101010101" pitchFamily="2" charset="-122"/>
              </a:rPr>
              <a:t>.inc</a:t>
            </a:r>
            <a:r>
              <a:rPr lang="zh-CN" altLang="en-US" sz="2400" dirty="0">
                <a:latin typeface="宋体" panose="02010600030101010101" pitchFamily="2" charset="-122"/>
                <a:ea typeface="宋体" panose="02010600030101010101" pitchFamily="2" charset="-122"/>
              </a:rPr>
              <a:t>文件、编译说明文件</a:t>
            </a:r>
            <a:r>
              <a:rPr lang="en-US" altLang="zh-CN"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cfg</a:t>
            </a:r>
            <a:r>
              <a:rPr lang="zh-CN" altLang="en-US" sz="2400" dirty="0">
                <a:latin typeface="宋体" panose="02010600030101010101" pitchFamily="2" charset="-122"/>
                <a:ea typeface="宋体" panose="02010600030101010101" pitchFamily="2" charset="-122"/>
              </a:rPr>
              <a:t>等）头部应进行注释，</a:t>
            </a:r>
            <a:r>
              <a:rPr lang="zh-CN" altLang="en-US" sz="2400" dirty="0">
                <a:solidFill>
                  <a:srgbClr val="3366FF"/>
                </a:solidFill>
                <a:latin typeface="宋体" panose="02010600030101010101" pitchFamily="2" charset="-122"/>
                <a:ea typeface="宋体" panose="02010600030101010101" pitchFamily="2" charset="-122"/>
              </a:rPr>
              <a:t>注释必须列出：版权说明、版本、生成日期、作者、内容、功能、与其他文件的关系、修改日志等，头文件的注释中还应有函数功能简要说明。</a:t>
            </a:r>
            <a:endParaRPr lang="zh-CN" altLang="en-US" sz="2400" dirty="0">
              <a:solidFill>
                <a:srgbClr val="3366FF"/>
              </a:solidFill>
              <a:latin typeface="宋体" panose="02010600030101010101" pitchFamily="2" charset="-122"/>
              <a:ea typeface="宋体" panose="02010600030101010101" pitchFamily="2" charset="-122"/>
            </a:endParaRPr>
          </a:p>
          <a:p>
            <a:pPr marL="986155" lvl="1" indent="-528955">
              <a:lnSpc>
                <a:spcPts val="3200"/>
              </a:lnSpc>
              <a:spcBef>
                <a:spcPts val="1800"/>
              </a:spcBef>
              <a:buFontTx/>
              <a:buNone/>
            </a:pPr>
            <a:r>
              <a:rPr lang="en-US" altLang="zh-CN" sz="2400" dirty="0">
                <a:latin typeface="宋体" panose="02010600030101010101" pitchFamily="2" charset="-122"/>
                <a:ea typeface="宋体" panose="02010600030101010101" pitchFamily="2" charset="-122"/>
              </a:rPr>
              <a:t>(3) </a:t>
            </a:r>
            <a:r>
              <a:rPr lang="zh-CN" altLang="en-US" sz="2400" dirty="0">
                <a:solidFill>
                  <a:srgbClr val="C00000"/>
                </a:solidFill>
                <a:latin typeface="宋体" panose="02010600030101010101" pitchFamily="2" charset="-122"/>
                <a:ea typeface="宋体" panose="02010600030101010101" pitchFamily="2" charset="-122"/>
              </a:rPr>
              <a:t>源文件头部</a:t>
            </a:r>
            <a:r>
              <a:rPr lang="zh-CN" altLang="en-US" sz="2400" dirty="0">
                <a:latin typeface="宋体" panose="02010600030101010101" pitchFamily="2" charset="-122"/>
                <a:ea typeface="宋体" panose="02010600030101010101" pitchFamily="2" charset="-122"/>
              </a:rPr>
              <a:t>应进行注释，</a:t>
            </a:r>
            <a:r>
              <a:rPr lang="zh-CN" altLang="en-US" sz="2400" dirty="0">
                <a:solidFill>
                  <a:srgbClr val="3366FF"/>
                </a:solidFill>
                <a:latin typeface="宋体" panose="02010600030101010101" pitchFamily="2" charset="-122"/>
                <a:ea typeface="宋体" panose="02010600030101010101" pitchFamily="2" charset="-122"/>
              </a:rPr>
              <a:t>列出：版权说明、版本号、生成日期、作者、模块目的</a:t>
            </a:r>
            <a:r>
              <a:rPr lang="en-US" altLang="zh-CN" sz="2400" dirty="0">
                <a:solidFill>
                  <a:srgbClr val="3366FF"/>
                </a:solidFill>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功能、主要函数及其功能、修改日志等。</a:t>
            </a:r>
            <a:endParaRPr lang="zh-CN" altLang="en-US" sz="2400" dirty="0">
              <a:solidFill>
                <a:srgbClr val="3366FF"/>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214282" y="1428736"/>
            <a:ext cx="8429684" cy="5143536"/>
          </a:xfrm>
        </p:spPr>
        <p:txBody>
          <a:bodyPr/>
          <a:lstStyle/>
          <a:p>
            <a:pPr eaLnBrk="1" hangingPunct="1"/>
            <a:r>
              <a:rPr lang="zh-CN" altLang="en-US" sz="2800" b="1" dirty="0">
                <a:solidFill>
                  <a:srgbClr val="C00000"/>
                </a:solidFill>
                <a:ea typeface="宋体" panose="02010600030101010101" pitchFamily="2" charset="-122"/>
              </a:rPr>
              <a:t>快速原型模型的优点</a:t>
            </a:r>
            <a:endParaRPr lang="zh-CN" altLang="en-US" sz="2800" b="1" dirty="0">
              <a:solidFill>
                <a:srgbClr val="C00000"/>
              </a:solidFill>
              <a:ea typeface="宋体" panose="02010600030101010101" pitchFamily="2" charset="-122"/>
            </a:endParaRPr>
          </a:p>
          <a:p>
            <a:pPr marL="457200" indent="-184150" eaLnBrk="1" hangingPunct="1">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 </a:t>
            </a:r>
            <a:r>
              <a:rPr lang="zh-CN" altLang="en-US" sz="2000" b="1" dirty="0">
                <a:solidFill>
                  <a:srgbClr val="00B050"/>
                </a:solidFill>
                <a:latin typeface="楷体_GB2312" pitchFamily="49" charset="-122"/>
                <a:ea typeface="楷体_GB2312" pitchFamily="49" charset="-122"/>
              </a:rPr>
              <a:t>有助于满足用户的真实需求</a:t>
            </a:r>
            <a:r>
              <a:rPr lang="zh-CN" altLang="en-US" sz="2000" b="1" dirty="0">
                <a:solidFill>
                  <a:srgbClr val="002060"/>
                </a:solidFill>
                <a:latin typeface="楷体_GB2312" pitchFamily="49" charset="-122"/>
                <a:ea typeface="楷体_GB2312" pitchFamily="49" charset="-122"/>
              </a:rPr>
              <a:t>。</a:t>
            </a:r>
            <a:endParaRPr lang="en-US" altLang="zh-CN" sz="2000" b="1" dirty="0">
              <a:solidFill>
                <a:srgbClr val="002060"/>
              </a:solidFill>
              <a:latin typeface="楷体_GB2312" pitchFamily="49" charset="-122"/>
              <a:ea typeface="楷体_GB2312" pitchFamily="49" charset="-122"/>
            </a:endParaRPr>
          </a:p>
          <a:p>
            <a:pPr marL="457200" indent="-184150">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 软件产品的开发是</a:t>
            </a:r>
            <a:r>
              <a:rPr lang="zh-CN" altLang="en-US" sz="2000" b="1" dirty="0">
                <a:solidFill>
                  <a:srgbClr val="3366FF"/>
                </a:solidFill>
                <a:latin typeface="楷体_GB2312" pitchFamily="49" charset="-122"/>
                <a:ea typeface="楷体_GB2312" pitchFamily="49" charset="-122"/>
              </a:rPr>
              <a:t>不带反馈环的</a:t>
            </a:r>
            <a:r>
              <a:rPr lang="zh-CN" altLang="en-US" sz="2000" b="1" dirty="0">
                <a:solidFill>
                  <a:srgbClr val="002060"/>
                </a:solidFill>
                <a:latin typeface="楷体_GB2312" pitchFamily="49" charset="-122"/>
                <a:ea typeface="楷体_GB2312" pitchFamily="49" charset="-122"/>
              </a:rPr>
              <a:t>，</a:t>
            </a:r>
            <a:r>
              <a:rPr lang="zh-CN" altLang="zh-CN" sz="2000" b="1" dirty="0">
                <a:solidFill>
                  <a:srgbClr val="3366FF"/>
                </a:solidFill>
                <a:latin typeface="楷体_GB2312" pitchFamily="49" charset="-122"/>
                <a:ea typeface="楷体_GB2312" pitchFamily="49" charset="-122"/>
              </a:rPr>
              <a:t>这正是这种过程模型的主要优点</a:t>
            </a:r>
            <a:r>
              <a:rPr lang="en-US" altLang="zh-CN" sz="2000" b="1" dirty="0">
                <a:solidFill>
                  <a:srgbClr val="3366FF"/>
                </a:solidFill>
                <a:latin typeface="楷体_GB2312" pitchFamily="49" charset="-122"/>
                <a:ea typeface="楷体_GB2312" pitchFamily="49" charset="-122"/>
              </a:rPr>
              <a:t>,</a:t>
            </a:r>
            <a:r>
              <a:rPr lang="zh-CN" altLang="en-US" sz="2000" b="1" dirty="0">
                <a:solidFill>
                  <a:srgbClr val="002060"/>
                </a:solidFill>
                <a:latin typeface="楷体_GB2312" pitchFamily="49" charset="-122"/>
                <a:ea typeface="楷体_GB2312" pitchFamily="49" charset="-122"/>
              </a:rPr>
              <a:t>基本上是</a:t>
            </a:r>
            <a:r>
              <a:rPr lang="zh-CN" altLang="en-US" sz="2000" b="1" dirty="0">
                <a:solidFill>
                  <a:srgbClr val="00B050"/>
                </a:solidFill>
                <a:latin typeface="楷体_GB2312" pitchFamily="49" charset="-122"/>
                <a:ea typeface="楷体_GB2312" pitchFamily="49" charset="-122"/>
              </a:rPr>
              <a:t>按线性顺序</a:t>
            </a:r>
            <a:r>
              <a:rPr lang="zh-CN" altLang="en-US" sz="2000" b="1" dirty="0">
                <a:solidFill>
                  <a:srgbClr val="002060"/>
                </a:solidFill>
                <a:latin typeface="楷体_GB2312" pitchFamily="49" charset="-122"/>
                <a:ea typeface="楷体_GB2312" pitchFamily="49" charset="-122"/>
              </a:rPr>
              <a:t>进行，原因为</a:t>
            </a:r>
            <a:r>
              <a:rPr lang="en-US" altLang="zh-CN" sz="2000" b="1" dirty="0">
                <a:solidFill>
                  <a:srgbClr val="002060"/>
                </a:solidFill>
                <a:latin typeface="楷体_GB2312" pitchFamily="49" charset="-122"/>
                <a:ea typeface="楷体_GB2312" pitchFamily="49" charset="-122"/>
              </a:rPr>
              <a:t>c)d)e)</a:t>
            </a:r>
            <a:r>
              <a:rPr lang="zh-CN" altLang="en-US" sz="2000" b="1" dirty="0">
                <a:solidFill>
                  <a:srgbClr val="002060"/>
                </a:solidFill>
                <a:latin typeface="楷体_GB2312" pitchFamily="49" charset="-122"/>
                <a:ea typeface="楷体_GB2312" pitchFamily="49" charset="-122"/>
              </a:rPr>
              <a:t>。 </a:t>
            </a:r>
            <a:endParaRPr lang="en-US" altLang="zh-CN" sz="2000" b="1" dirty="0">
              <a:solidFill>
                <a:srgbClr val="002060"/>
              </a:solidFill>
              <a:latin typeface="楷体_GB2312" pitchFamily="49" charset="-122"/>
              <a:ea typeface="楷体_GB2312" pitchFamily="49" charset="-122"/>
            </a:endParaRPr>
          </a:p>
          <a:p>
            <a:pPr marL="457200" indent="-184150" eaLnBrk="1" hangingPunct="1">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 原型系统已经通过与用户交互而得到验证，据此产生的</a:t>
            </a:r>
            <a:r>
              <a:rPr lang="zh-CN" altLang="en-US" sz="2000" b="1" dirty="0">
                <a:solidFill>
                  <a:srgbClr val="00B050"/>
                </a:solidFill>
                <a:latin typeface="楷体_GB2312" pitchFamily="49" charset="-122"/>
                <a:ea typeface="楷体_GB2312" pitchFamily="49" charset="-122"/>
              </a:rPr>
              <a:t>规格说明文档能够正确地描述用户需求</a:t>
            </a:r>
            <a:r>
              <a:rPr lang="zh-CN" altLang="en-US" sz="2000" b="1" dirty="0">
                <a:solidFill>
                  <a:srgbClr val="002060"/>
                </a:solidFill>
                <a:latin typeface="楷体_GB2312" pitchFamily="49" charset="-122"/>
                <a:ea typeface="楷体_GB2312" pitchFamily="49" charset="-122"/>
              </a:rPr>
              <a:t>。</a:t>
            </a:r>
            <a:endParaRPr lang="en-US" altLang="zh-CN" sz="2000" b="1" dirty="0">
              <a:solidFill>
                <a:srgbClr val="002060"/>
              </a:solidFill>
              <a:latin typeface="楷体_GB2312" pitchFamily="49" charset="-122"/>
              <a:ea typeface="楷体_GB2312" pitchFamily="49" charset="-122"/>
            </a:endParaRPr>
          </a:p>
          <a:p>
            <a:pPr marL="457200" indent="-184150">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因为规格说明文档正确地描述了用户需求，因此，在</a:t>
            </a:r>
            <a:r>
              <a:rPr lang="zh-CN" altLang="en-US" sz="2000" b="1" dirty="0">
                <a:solidFill>
                  <a:srgbClr val="00B050"/>
                </a:solidFill>
                <a:latin typeface="楷体_GB2312" pitchFamily="49" charset="-122"/>
                <a:ea typeface="楷体_GB2312" pitchFamily="49" charset="-122"/>
              </a:rPr>
              <a:t>开发过程的后续阶段不会因文档描述不准确而进行较大的返工</a:t>
            </a:r>
            <a:r>
              <a:rPr lang="zh-CN" altLang="en-US" sz="2000" b="1" dirty="0">
                <a:solidFill>
                  <a:srgbClr val="002060"/>
                </a:solidFill>
                <a:latin typeface="楷体_GB2312" pitchFamily="49" charset="-122"/>
                <a:ea typeface="楷体_GB2312" pitchFamily="49" charset="-122"/>
              </a:rPr>
              <a:t>。</a:t>
            </a:r>
            <a:endParaRPr lang="en-US" altLang="zh-CN" sz="2000" b="1" dirty="0">
              <a:solidFill>
                <a:srgbClr val="002060"/>
              </a:solidFill>
              <a:latin typeface="楷体_GB2312" pitchFamily="49" charset="-122"/>
              <a:ea typeface="楷体_GB2312" pitchFamily="49" charset="-122"/>
            </a:endParaRPr>
          </a:p>
          <a:p>
            <a:pPr marL="457200" indent="-184150">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开发人员通过建立原型系统已经学到了许多东西，因此，在设计和编码阶段发生错误的可能性也比较小，</a:t>
            </a:r>
            <a:r>
              <a:rPr lang="zh-CN" altLang="en-US" sz="2000" b="1" dirty="0">
                <a:solidFill>
                  <a:srgbClr val="00B050"/>
                </a:solidFill>
                <a:latin typeface="楷体_GB2312" pitchFamily="49" charset="-122"/>
                <a:ea typeface="楷体_GB2312" pitchFamily="49" charset="-122"/>
              </a:rPr>
              <a:t>减少了在后续阶段需要改正前期阶段所犯错误的可能性</a:t>
            </a:r>
            <a:r>
              <a:rPr lang="zh-CN" altLang="en-US" sz="2000" b="1" dirty="0">
                <a:solidFill>
                  <a:srgbClr val="002060"/>
                </a:solidFill>
                <a:latin typeface="楷体_GB2312" pitchFamily="49" charset="-122"/>
                <a:ea typeface="楷体_GB2312" pitchFamily="49" charset="-122"/>
              </a:rPr>
              <a:t>。</a:t>
            </a:r>
            <a:endParaRPr lang="en-US" altLang="zh-CN" sz="2000" b="1" dirty="0">
              <a:solidFill>
                <a:srgbClr val="002060"/>
              </a:solidFill>
              <a:latin typeface="楷体_GB2312" pitchFamily="49" charset="-122"/>
              <a:ea typeface="楷体_GB2312" pitchFamily="49" charset="-122"/>
            </a:endParaRPr>
          </a:p>
          <a:p>
            <a:pPr marL="457200" indent="-184150">
              <a:lnSpc>
                <a:spcPts val="2700"/>
              </a:lnSpc>
              <a:spcBef>
                <a:spcPts val="600"/>
              </a:spcBef>
              <a:spcAft>
                <a:spcPts val="300"/>
              </a:spcAft>
              <a:buClr>
                <a:schemeClr val="accent2"/>
              </a:buClr>
              <a:buSzPct val="75000"/>
              <a:buFont typeface="+mj-lt"/>
              <a:buAutoNum type="alphaLcParenR"/>
            </a:pPr>
            <a:r>
              <a:rPr lang="zh-CN" altLang="en-US" sz="2000" b="1" dirty="0">
                <a:solidFill>
                  <a:srgbClr val="002060"/>
                </a:solidFill>
                <a:latin typeface="楷体_GB2312" pitchFamily="49" charset="-122"/>
                <a:ea typeface="楷体_GB2312" pitchFamily="49" charset="-122"/>
              </a:rPr>
              <a:t> </a:t>
            </a:r>
            <a:r>
              <a:rPr lang="zh-CN" altLang="en-US" sz="2000" b="1" dirty="0">
                <a:solidFill>
                  <a:srgbClr val="002060"/>
                </a:solidFill>
                <a:ea typeface="楷体_GB2312" pitchFamily="49" charset="-122"/>
              </a:rPr>
              <a:t>“</a:t>
            </a:r>
            <a:r>
              <a:rPr lang="zh-CN" altLang="en-US" sz="2000" b="1" dirty="0">
                <a:solidFill>
                  <a:srgbClr val="002060"/>
                </a:solidFill>
                <a:latin typeface="楷体_GB2312" pitchFamily="49" charset="-122"/>
                <a:ea typeface="楷体_GB2312" pitchFamily="49" charset="-122"/>
              </a:rPr>
              <a:t>快速</a:t>
            </a:r>
            <a:r>
              <a:rPr lang="zh-CN" altLang="en-US" sz="2000" b="1" dirty="0">
                <a:solidFill>
                  <a:srgbClr val="002060"/>
                </a:solidFill>
                <a:ea typeface="楷体_GB2312" pitchFamily="49" charset="-122"/>
              </a:rPr>
              <a:t>”</a:t>
            </a:r>
            <a:r>
              <a:rPr lang="zh-CN" altLang="en-US" sz="2000" b="1" dirty="0">
                <a:solidFill>
                  <a:srgbClr val="002060"/>
                </a:solidFill>
                <a:latin typeface="楷体_GB2312" pitchFamily="49" charset="-122"/>
                <a:ea typeface="楷体_GB2312" pitchFamily="49" charset="-122"/>
              </a:rPr>
              <a:t>是特点，</a:t>
            </a:r>
            <a:r>
              <a:rPr lang="zh-CN" altLang="en-US" sz="2000" b="1" dirty="0">
                <a:solidFill>
                  <a:srgbClr val="00B050"/>
                </a:solidFill>
                <a:latin typeface="楷体_GB2312" pitchFamily="49" charset="-122"/>
                <a:ea typeface="楷体_GB2312" pitchFamily="49" charset="-122"/>
              </a:rPr>
              <a:t>开发人员应该</a:t>
            </a:r>
            <a:r>
              <a:rPr lang="zh-CN" altLang="en-US" sz="2000" b="1" dirty="0">
                <a:solidFill>
                  <a:srgbClr val="3366FF"/>
                </a:solidFill>
                <a:latin typeface="楷体_GB2312" pitchFamily="49" charset="-122"/>
                <a:ea typeface="楷体_GB2312" pitchFamily="49" charset="-122"/>
              </a:rPr>
              <a:t>借助于工具</a:t>
            </a:r>
            <a:r>
              <a:rPr lang="zh-CN" altLang="en-US" sz="2000" b="1" dirty="0">
                <a:solidFill>
                  <a:srgbClr val="00B050"/>
                </a:solidFill>
                <a:latin typeface="楷体_GB2312" pitchFamily="49" charset="-122"/>
                <a:ea typeface="楷体_GB2312" pitchFamily="49" charset="-122"/>
              </a:rPr>
              <a:t>尽可能快地建造出原型系统</a:t>
            </a:r>
            <a:r>
              <a:rPr lang="zh-CN" altLang="en-US" sz="2000" b="1" dirty="0">
                <a:solidFill>
                  <a:srgbClr val="002060"/>
                </a:solidFill>
                <a:latin typeface="楷体_GB2312" pitchFamily="49" charset="-122"/>
                <a:ea typeface="楷体_GB2312" pitchFamily="49" charset="-122"/>
              </a:rPr>
              <a:t>，以加速软件开发过程，节约软件开发成本。</a:t>
            </a:r>
            <a:endParaRPr lang="zh-CN" altLang="en-US" sz="2000" b="1" dirty="0">
              <a:solidFill>
                <a:srgbClr val="002060"/>
              </a:solidFill>
              <a:latin typeface="楷体_GB2312" pitchFamily="49" charset="-122"/>
              <a:ea typeface="楷体_GB2312" pitchFamily="49" charset="-122"/>
            </a:endParaRPr>
          </a:p>
          <a:p>
            <a:pPr>
              <a:lnSpc>
                <a:spcPct val="90000"/>
              </a:lnSpc>
              <a:buNone/>
            </a:pP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a:p>
            <a:pPr eaLnBrk="1" hangingPunct="1">
              <a:buFontTx/>
              <a:buNone/>
            </a:pP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sp>
        <p:nvSpPr>
          <p:cNvPr id="13315"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cxnSp>
        <p:nvCxnSpPr>
          <p:cNvPr id="8" name="直接连接符 7"/>
          <p:cNvCxnSpPr/>
          <p:nvPr/>
        </p:nvCxnSpPr>
        <p:spPr>
          <a:xfrm>
            <a:off x="571472" y="3143248"/>
            <a:ext cx="8072494" cy="1588"/>
          </a:xfrm>
          <a:prstGeom prst="line">
            <a:avLst/>
          </a:prstGeom>
          <a:ln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71472" y="5929330"/>
            <a:ext cx="8072494"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2.</a:t>
            </a:r>
            <a:r>
              <a:rPr lang="zh-CN" altLang="en-US" sz="3600" b="1" dirty="0">
                <a:solidFill>
                  <a:srgbClr val="FFFF00"/>
                </a:solidFill>
                <a:latin typeface="宋体" panose="02010600030101010101" pitchFamily="2" charset="-122"/>
                <a:ea typeface="宋体" panose="02010600030101010101" pitchFamily="2" charset="-122"/>
              </a:rPr>
              <a:t>注释</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41987" name="Rectangle 3"/>
          <p:cNvSpPr>
            <a:spLocks noGrp="1" noChangeArrowheads="1"/>
          </p:cNvSpPr>
          <p:nvPr>
            <p:ph type="body" idx="1"/>
          </p:nvPr>
        </p:nvSpPr>
        <p:spPr/>
        <p:txBody>
          <a:bodyPr/>
          <a:lstStyle/>
          <a:p>
            <a:pPr eaLnBrk="1" hangingPunct="1">
              <a:lnSpc>
                <a:spcPts val="3300"/>
              </a:lnSpc>
              <a:spcBef>
                <a:spcPts val="1200"/>
              </a:spcBef>
              <a:buFontTx/>
              <a:buNone/>
            </a:pPr>
            <a:r>
              <a:rPr lang="en-US" altLang="zh-CN" sz="2400" dirty="0">
                <a:latin typeface="宋体" panose="02010600030101010101" pitchFamily="2" charset="-122"/>
                <a:ea typeface="宋体" panose="02010600030101010101" pitchFamily="2" charset="-122"/>
              </a:rPr>
              <a:t>(4) </a:t>
            </a:r>
            <a:r>
              <a:rPr lang="zh-CN" altLang="en-US" sz="2400" dirty="0">
                <a:solidFill>
                  <a:srgbClr val="C00000"/>
                </a:solidFill>
                <a:latin typeface="宋体" panose="02010600030101010101" pitchFamily="2" charset="-122"/>
                <a:ea typeface="宋体" panose="02010600030101010101" pitchFamily="2" charset="-122"/>
              </a:rPr>
              <a:t>函数头部</a:t>
            </a:r>
            <a:r>
              <a:rPr lang="zh-CN" altLang="en-US" sz="2400" dirty="0">
                <a:latin typeface="宋体" panose="02010600030101010101" pitchFamily="2" charset="-122"/>
                <a:ea typeface="宋体" panose="02010600030101010101" pitchFamily="2" charset="-122"/>
              </a:rPr>
              <a:t>应进行注释，</a:t>
            </a:r>
            <a:r>
              <a:rPr lang="zh-CN" altLang="en-US" sz="2400" dirty="0">
                <a:solidFill>
                  <a:srgbClr val="3366FF"/>
                </a:solidFill>
                <a:latin typeface="宋体" panose="02010600030101010101" pitchFamily="2" charset="-122"/>
                <a:ea typeface="宋体" panose="02010600030101010101" pitchFamily="2" charset="-122"/>
              </a:rPr>
              <a:t>列出：函数的目的</a:t>
            </a:r>
            <a:r>
              <a:rPr lang="en-US" altLang="zh-CN" sz="2400" dirty="0">
                <a:solidFill>
                  <a:srgbClr val="3366FF"/>
                </a:solidFill>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功能、输入参数、输出参数、返回值、调用关系（函数、表）等。</a:t>
            </a:r>
            <a:endParaRPr lang="zh-CN" altLang="en-US" sz="2400" dirty="0">
              <a:solidFill>
                <a:srgbClr val="3366FF"/>
              </a:solidFill>
              <a:latin typeface="宋体" panose="02010600030101010101" pitchFamily="2" charset="-122"/>
              <a:ea typeface="宋体" panose="02010600030101010101" pitchFamily="2" charset="-122"/>
            </a:endParaRPr>
          </a:p>
          <a:p>
            <a:pPr eaLnBrk="1" hangingPunct="1">
              <a:lnSpc>
                <a:spcPts val="3300"/>
              </a:lnSpc>
              <a:spcBef>
                <a:spcPts val="1200"/>
              </a:spcBef>
              <a:buFontTx/>
              <a:buNone/>
            </a:pPr>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注释的内容要清楚、明了、含义准确，</a:t>
            </a:r>
            <a:r>
              <a:rPr lang="zh-CN" altLang="en-US" sz="2400" dirty="0">
                <a:solidFill>
                  <a:srgbClr val="3366FF"/>
                </a:solidFill>
                <a:latin typeface="宋体" panose="02010600030101010101" pitchFamily="2" charset="-122"/>
                <a:ea typeface="宋体" panose="02010600030101010101" pitchFamily="2" charset="-122"/>
              </a:rPr>
              <a:t>防止注释二义性</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eaLnBrk="1" hangingPunct="1">
              <a:lnSpc>
                <a:spcPts val="3300"/>
              </a:lnSpc>
              <a:spcBef>
                <a:spcPts val="1200"/>
              </a:spcBef>
              <a:buFontTx/>
              <a:buNone/>
            </a:pPr>
            <a:r>
              <a:rPr lang="en-US" altLang="zh-CN" sz="2400" dirty="0">
                <a:latin typeface="宋体" panose="02010600030101010101" pitchFamily="2" charset="-122"/>
                <a:ea typeface="宋体" panose="02010600030101010101" pitchFamily="2" charset="-122"/>
              </a:rPr>
              <a:t>(6) </a:t>
            </a:r>
            <a:r>
              <a:rPr lang="zh-CN" altLang="en-US" sz="2400" dirty="0">
                <a:solidFill>
                  <a:srgbClr val="3366FF"/>
                </a:solidFill>
                <a:latin typeface="宋体" panose="02010600030101010101" pitchFamily="2" charset="-122"/>
                <a:ea typeface="宋体" panose="02010600030101010101" pitchFamily="2" charset="-122"/>
              </a:rPr>
              <a:t>避免在注释中使用缩写</a:t>
            </a:r>
            <a:r>
              <a:rPr lang="zh-CN" altLang="en-US" sz="2400" dirty="0">
                <a:latin typeface="宋体" panose="02010600030101010101" pitchFamily="2" charset="-122"/>
                <a:ea typeface="宋体" panose="02010600030101010101" pitchFamily="2" charset="-122"/>
              </a:rPr>
              <a:t>，特别是非常用缩写。在使用缩写时或之前，应对缩写进行必要说明。</a:t>
            </a:r>
            <a:endParaRPr lang="zh-CN" altLang="en-US" sz="2400" dirty="0">
              <a:latin typeface="宋体" panose="02010600030101010101" pitchFamily="2" charset="-122"/>
              <a:ea typeface="宋体" panose="02010600030101010101" pitchFamily="2" charset="-122"/>
            </a:endParaRPr>
          </a:p>
          <a:p>
            <a:pPr eaLnBrk="1" hangingPunct="1">
              <a:lnSpc>
                <a:spcPts val="3300"/>
              </a:lnSpc>
              <a:spcBef>
                <a:spcPts val="1200"/>
              </a:spcBef>
              <a:buFontTx/>
              <a:buNone/>
            </a:pPr>
            <a:r>
              <a:rPr lang="en-US" altLang="zh-CN" sz="2400" dirty="0">
                <a:latin typeface="宋体" panose="02010600030101010101" pitchFamily="2" charset="-122"/>
                <a:ea typeface="宋体" panose="02010600030101010101" pitchFamily="2" charset="-122"/>
              </a:rPr>
              <a:t>(7) </a:t>
            </a:r>
            <a:r>
              <a:rPr lang="zh-CN" altLang="en-US" sz="2400" dirty="0">
                <a:solidFill>
                  <a:srgbClr val="3366FF"/>
                </a:solidFill>
                <a:latin typeface="宋体" panose="02010600030101010101" pitchFamily="2" charset="-122"/>
                <a:ea typeface="宋体" panose="02010600030101010101" pitchFamily="2" charset="-122"/>
              </a:rPr>
              <a:t>代码的注释应放在代码的上方或右方</a:t>
            </a:r>
            <a:r>
              <a:rPr lang="zh-CN" altLang="en-US" sz="2400" dirty="0">
                <a:latin typeface="宋体" panose="02010600030101010101" pitchFamily="2" charset="-122"/>
                <a:ea typeface="宋体" panose="02010600030101010101" pitchFamily="2" charset="-122"/>
              </a:rPr>
              <a:t>（对单条语句的注释）相邻位置，</a:t>
            </a:r>
            <a:r>
              <a:rPr lang="zh-CN" altLang="en-US" sz="2400" dirty="0">
                <a:solidFill>
                  <a:srgbClr val="C00000"/>
                </a:solidFill>
                <a:latin typeface="宋体" panose="02010600030101010101" pitchFamily="2" charset="-122"/>
                <a:ea typeface="宋体" panose="02010600030101010101" pitchFamily="2" charset="-122"/>
              </a:rPr>
              <a:t>不可放在下面，</a:t>
            </a:r>
            <a:r>
              <a:rPr lang="zh-CN" altLang="en-US" sz="2400" dirty="0">
                <a:latin typeface="宋体" panose="02010600030101010101" pitchFamily="2" charset="-122"/>
                <a:ea typeface="宋体" panose="02010600030101010101" pitchFamily="2" charset="-122"/>
              </a:rPr>
              <a:t>如放于上方则需与其上面的代码用空行隔开。</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2.</a:t>
            </a:r>
            <a:r>
              <a:rPr lang="zh-CN" altLang="en-US" sz="3600" b="1" dirty="0">
                <a:solidFill>
                  <a:srgbClr val="FFFF00"/>
                </a:solidFill>
                <a:latin typeface="宋体" panose="02010600030101010101" pitchFamily="2" charset="-122"/>
                <a:ea typeface="宋体" panose="02010600030101010101" pitchFamily="2" charset="-122"/>
              </a:rPr>
              <a:t>注释</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43011" name="Rectangle 3"/>
          <p:cNvSpPr>
            <a:spLocks noGrp="1" noChangeArrowheads="1"/>
          </p:cNvSpPr>
          <p:nvPr>
            <p:ph type="body" idx="1"/>
          </p:nvPr>
        </p:nvSpPr>
        <p:spPr/>
        <p:txBody>
          <a:bodyPr/>
          <a:lstStyle/>
          <a:p>
            <a:pPr marL="535305" indent="-535305" eaLnBrk="1" hangingPunct="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(8)</a:t>
            </a:r>
            <a:r>
              <a:rPr lang="zh-CN" altLang="en-US" sz="2400" dirty="0">
                <a:latin typeface="宋体" panose="02010600030101010101" pitchFamily="2" charset="-122"/>
                <a:ea typeface="宋体" panose="02010600030101010101" pitchFamily="2" charset="-122"/>
              </a:rPr>
              <a:t>对于所有有物理含义的变量、常量，</a:t>
            </a:r>
            <a:r>
              <a:rPr lang="zh-CN" altLang="en-US" sz="2400" dirty="0">
                <a:solidFill>
                  <a:srgbClr val="3366FF"/>
                </a:solidFill>
                <a:latin typeface="宋体" panose="02010600030101010101" pitchFamily="2" charset="-122"/>
                <a:ea typeface="宋体" panose="02010600030101010101" pitchFamily="2" charset="-122"/>
              </a:rPr>
              <a:t>如果其命名不是充分自注释的，在声明时都必须加注释</a:t>
            </a:r>
            <a:r>
              <a:rPr lang="zh-CN" altLang="en-US" sz="2400" dirty="0">
                <a:latin typeface="宋体" panose="02010600030101010101" pitchFamily="2" charset="-122"/>
                <a:ea typeface="宋体" panose="02010600030101010101" pitchFamily="2" charset="-122"/>
              </a:rPr>
              <a:t>，说明其物理含义。变量、常量、宏的注释放在其上方相邻位置或右方。</a:t>
            </a:r>
            <a:endParaRPr lang="zh-CN" altLang="en-US" sz="2400" dirty="0">
              <a:latin typeface="宋体" panose="02010600030101010101" pitchFamily="2" charset="-122"/>
              <a:ea typeface="宋体" panose="02010600030101010101" pitchFamily="2" charset="-122"/>
            </a:endParaRPr>
          </a:p>
          <a:p>
            <a:pPr marL="535305" indent="-535305" eaLnBrk="1" hangingPunct="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如果</a:t>
            </a:r>
            <a:r>
              <a:rPr lang="zh-CN" altLang="en-US" sz="2400" dirty="0">
                <a:solidFill>
                  <a:srgbClr val="3366FF"/>
                </a:solidFill>
                <a:latin typeface="宋体" panose="02010600030101010101" pitchFamily="2" charset="-122"/>
                <a:ea typeface="宋体" panose="02010600030101010101" pitchFamily="2" charset="-122"/>
              </a:rPr>
              <a:t>数据结构声明</a:t>
            </a:r>
            <a:r>
              <a:rPr lang="zh-CN" altLang="en-US" sz="2400" dirty="0">
                <a:latin typeface="宋体" panose="02010600030101010101" pitchFamily="2" charset="-122"/>
                <a:ea typeface="宋体" panose="02010600030101010101" pitchFamily="2" charset="-122"/>
              </a:rPr>
              <a:t>（包括数组、结构、类、枚举等）</a:t>
            </a:r>
            <a:r>
              <a:rPr lang="zh-CN" altLang="en-US" sz="2400" dirty="0">
                <a:solidFill>
                  <a:srgbClr val="3366FF"/>
                </a:solidFill>
                <a:latin typeface="宋体" panose="02010600030101010101" pitchFamily="2" charset="-122"/>
                <a:ea typeface="宋体" panose="02010600030101010101" pitchFamily="2" charset="-122"/>
              </a:rPr>
              <a:t>不是充分自注释的，必须加以注释</a:t>
            </a:r>
            <a:r>
              <a:rPr lang="zh-CN" altLang="en-US" sz="2400" dirty="0">
                <a:latin typeface="宋体" panose="02010600030101010101" pitchFamily="2" charset="-122"/>
                <a:ea typeface="宋体" panose="02010600030101010101" pitchFamily="2" charset="-122"/>
              </a:rPr>
              <a:t>。对数据结构的注释应放在其上方相邻位置，不可放在下面；对结构中的每个域的注释放在此域的右方。</a:t>
            </a:r>
            <a:endParaRPr lang="zh-CN" altLang="en-US" sz="2400" dirty="0">
              <a:latin typeface="宋体" panose="02010600030101010101" pitchFamily="2" charset="-122"/>
              <a:ea typeface="宋体" panose="02010600030101010101" pitchFamily="2" charset="-122"/>
            </a:endParaRPr>
          </a:p>
          <a:p>
            <a:pPr marL="535305" indent="-535305" eaLnBrk="1" hangingPunct="1">
              <a:lnSpc>
                <a:spcPts val="3500"/>
              </a:lnSpc>
              <a:spcBef>
                <a:spcPts val="1200"/>
              </a:spcBef>
              <a:spcAft>
                <a:spcPts val="600"/>
              </a:spcAft>
              <a:buFontTx/>
              <a:buNone/>
            </a:pPr>
            <a:r>
              <a:rPr lang="en-US" altLang="zh-CN" sz="2400" dirty="0">
                <a:latin typeface="宋体" panose="02010600030101010101" pitchFamily="2" charset="-122"/>
                <a:ea typeface="宋体" panose="02010600030101010101" pitchFamily="2" charset="-122"/>
              </a:rPr>
              <a:t>(10)</a:t>
            </a:r>
            <a:r>
              <a:rPr lang="zh-CN" altLang="en-US" sz="2400" dirty="0">
                <a:solidFill>
                  <a:srgbClr val="3366FF"/>
                </a:solidFill>
                <a:latin typeface="宋体" panose="02010600030101010101" pitchFamily="2" charset="-122"/>
                <a:ea typeface="宋体" panose="02010600030101010101" pitchFamily="2" charset="-122"/>
              </a:rPr>
              <a:t>全局变量要有较详细的注释，包括对其功能、取值范围、哪些函数或过程存取它以及存取时注意事项等说明</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2.</a:t>
            </a:r>
            <a:r>
              <a:rPr lang="zh-CN" altLang="en-US" sz="3600" b="1" dirty="0">
                <a:solidFill>
                  <a:srgbClr val="FFFF00"/>
                </a:solidFill>
                <a:latin typeface="宋体" panose="02010600030101010101" pitchFamily="2" charset="-122"/>
                <a:ea typeface="宋体" panose="02010600030101010101" pitchFamily="2" charset="-122"/>
              </a:rPr>
              <a:t>注释</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44035"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713105" indent="-7131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(11) </a:t>
            </a:r>
            <a:r>
              <a:rPr lang="zh-CN" altLang="en-US" sz="2400" dirty="0">
                <a:solidFill>
                  <a:srgbClr val="3366FF"/>
                </a:solidFill>
                <a:latin typeface="宋体" panose="02010600030101010101" pitchFamily="2" charset="-122"/>
                <a:ea typeface="宋体" panose="02010600030101010101" pitchFamily="2" charset="-122"/>
              </a:rPr>
              <a:t>注释与所描述内容进行同样的缩排</a:t>
            </a:r>
            <a:r>
              <a:rPr lang="zh-CN" altLang="en-US" sz="2400" dirty="0">
                <a:latin typeface="宋体" panose="02010600030101010101" pitchFamily="2" charset="-122"/>
                <a:ea typeface="宋体" panose="02010600030101010101" pitchFamily="2" charset="-122"/>
              </a:rPr>
              <a:t>，可使程序排版整齐，并方便注释的阅读与理解。</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(12) </a:t>
            </a:r>
            <a:r>
              <a:rPr lang="zh-CN" altLang="en-US" sz="2400" dirty="0">
                <a:latin typeface="宋体" panose="02010600030101010101" pitchFamily="2" charset="-122"/>
                <a:ea typeface="宋体" panose="02010600030101010101" pitchFamily="2" charset="-122"/>
              </a:rPr>
              <a:t>将注释与其上面的代码用</a:t>
            </a:r>
            <a:r>
              <a:rPr lang="zh-CN" altLang="en-US" sz="2400" dirty="0">
                <a:solidFill>
                  <a:srgbClr val="3366FF"/>
                </a:solidFill>
                <a:latin typeface="宋体" panose="02010600030101010101" pitchFamily="2" charset="-122"/>
                <a:ea typeface="宋体" panose="02010600030101010101" pitchFamily="2" charset="-122"/>
              </a:rPr>
              <a:t>空行隔开</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713105" indent="-7131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(13) </a:t>
            </a:r>
            <a:r>
              <a:rPr lang="zh-CN" altLang="en-US" sz="2400" dirty="0">
                <a:solidFill>
                  <a:srgbClr val="3366FF"/>
                </a:solidFill>
                <a:latin typeface="宋体" panose="02010600030101010101" pitchFamily="2" charset="-122"/>
                <a:ea typeface="宋体" panose="02010600030101010101" pitchFamily="2" charset="-122"/>
              </a:rPr>
              <a:t>对变量的定义和分支语句（条件分支、循环语句等）必须编写注释</a:t>
            </a:r>
            <a:r>
              <a:rPr lang="zh-CN" altLang="en-US" sz="2400" dirty="0">
                <a:latin typeface="宋体" panose="02010600030101010101" pitchFamily="2" charset="-122"/>
                <a:ea typeface="宋体" panose="02010600030101010101" pitchFamily="2" charset="-122"/>
              </a:rPr>
              <a:t>。因为这些语句往往是程序实现某一特定功能的关键，对于维护人员来说，</a:t>
            </a:r>
            <a:r>
              <a:rPr lang="zh-CN" altLang="en-US" sz="2400" dirty="0">
                <a:solidFill>
                  <a:srgbClr val="C00000"/>
                </a:solidFill>
                <a:latin typeface="宋体" panose="02010600030101010101" pitchFamily="2" charset="-122"/>
                <a:ea typeface="宋体" panose="02010600030101010101" pitchFamily="2" charset="-122"/>
              </a:rPr>
              <a:t>良好的注释可以帮助更好地理解程序，有时甚至优于看设计文档</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2.</a:t>
            </a:r>
            <a:r>
              <a:rPr lang="zh-CN" altLang="en-US" sz="3600" b="1" dirty="0">
                <a:solidFill>
                  <a:srgbClr val="FFFF00"/>
                </a:solidFill>
                <a:latin typeface="宋体" panose="02010600030101010101" pitchFamily="2" charset="-122"/>
                <a:ea typeface="宋体" panose="02010600030101010101" pitchFamily="2" charset="-122"/>
              </a:rPr>
              <a:t>注释</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45059"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(14) </a:t>
            </a:r>
            <a:r>
              <a:rPr lang="zh-CN" altLang="en-US" sz="2400" dirty="0">
                <a:latin typeface="宋体" panose="02010600030101010101" pitchFamily="2" charset="-122"/>
                <a:ea typeface="宋体" panose="02010600030101010101" pitchFamily="2" charset="-122"/>
              </a:rPr>
              <a:t>对于</a:t>
            </a:r>
            <a:r>
              <a:rPr lang="en-US" altLang="zh-CN" sz="2400" dirty="0">
                <a:latin typeface="宋体" panose="02010600030101010101" pitchFamily="2" charset="-122"/>
                <a:ea typeface="宋体" panose="02010600030101010101" pitchFamily="2" charset="-122"/>
              </a:rPr>
              <a:t>switch</a:t>
            </a:r>
            <a:r>
              <a:rPr lang="zh-CN" altLang="en-US" sz="2400" dirty="0">
                <a:latin typeface="宋体" panose="02010600030101010101" pitchFamily="2" charset="-122"/>
                <a:ea typeface="宋体" panose="02010600030101010101" pitchFamily="2" charset="-122"/>
              </a:rPr>
              <a:t>语句下的</a:t>
            </a:r>
            <a:r>
              <a:rPr lang="en-US" altLang="zh-CN" sz="2400" dirty="0">
                <a:latin typeface="宋体" panose="02010600030101010101" pitchFamily="2" charset="-122"/>
                <a:ea typeface="宋体" panose="02010600030101010101" pitchFamily="2" charset="-122"/>
              </a:rPr>
              <a:t>case</a:t>
            </a:r>
            <a:r>
              <a:rPr lang="zh-CN" altLang="en-US" sz="2400" dirty="0">
                <a:latin typeface="宋体" panose="02010600030101010101" pitchFamily="2" charset="-122"/>
                <a:ea typeface="宋体" panose="02010600030101010101" pitchFamily="2" charset="-122"/>
              </a:rPr>
              <a:t>语句，如果因为特殊情况需要处理完一个</a:t>
            </a:r>
            <a:r>
              <a:rPr lang="en-US" altLang="zh-CN" sz="2400" dirty="0">
                <a:latin typeface="宋体" panose="02010600030101010101" pitchFamily="2" charset="-122"/>
                <a:ea typeface="宋体" panose="02010600030101010101" pitchFamily="2" charset="-122"/>
              </a:rPr>
              <a:t>case</a:t>
            </a:r>
            <a:r>
              <a:rPr lang="zh-CN" altLang="en-US" sz="2400" dirty="0">
                <a:latin typeface="宋体" panose="02010600030101010101" pitchFamily="2" charset="-122"/>
                <a:ea typeface="宋体" panose="02010600030101010101" pitchFamily="2" charset="-122"/>
              </a:rPr>
              <a:t>后进入下一个</a:t>
            </a:r>
            <a:r>
              <a:rPr lang="en-US" altLang="zh-CN" sz="2400" dirty="0">
                <a:latin typeface="宋体" panose="02010600030101010101" pitchFamily="2" charset="-122"/>
                <a:ea typeface="宋体" panose="02010600030101010101" pitchFamily="2" charset="-122"/>
              </a:rPr>
              <a:t>case</a:t>
            </a:r>
            <a:r>
              <a:rPr lang="zh-CN" altLang="en-US" sz="2400" dirty="0">
                <a:latin typeface="宋体" panose="02010600030101010101" pitchFamily="2" charset="-122"/>
                <a:ea typeface="宋体" panose="02010600030101010101" pitchFamily="2" charset="-122"/>
              </a:rPr>
              <a:t>处理，</a:t>
            </a:r>
            <a:r>
              <a:rPr lang="zh-CN" altLang="en-US" sz="2400" dirty="0">
                <a:solidFill>
                  <a:srgbClr val="3366FF"/>
                </a:solidFill>
                <a:latin typeface="宋体" panose="02010600030101010101" pitchFamily="2" charset="-122"/>
                <a:ea typeface="宋体" panose="02010600030101010101" pitchFamily="2" charset="-122"/>
              </a:rPr>
              <a:t>必须在该</a:t>
            </a:r>
            <a:r>
              <a:rPr lang="en-US" altLang="zh-CN" sz="2400" dirty="0">
                <a:solidFill>
                  <a:srgbClr val="3366FF"/>
                </a:solidFill>
                <a:latin typeface="宋体" panose="02010600030101010101" pitchFamily="2" charset="-122"/>
                <a:ea typeface="宋体" panose="02010600030101010101" pitchFamily="2" charset="-122"/>
              </a:rPr>
              <a:t>case </a:t>
            </a:r>
            <a:r>
              <a:rPr lang="zh-CN" altLang="en-US" sz="2400" dirty="0">
                <a:solidFill>
                  <a:srgbClr val="3366FF"/>
                </a:solidFill>
                <a:latin typeface="宋体" panose="02010600030101010101" pitchFamily="2" charset="-122"/>
                <a:ea typeface="宋体" panose="02010600030101010101" pitchFamily="2" charset="-122"/>
              </a:rPr>
              <a:t>语句处理完、下一个</a:t>
            </a:r>
            <a:r>
              <a:rPr lang="en-US" altLang="zh-CN" sz="2400" dirty="0">
                <a:solidFill>
                  <a:srgbClr val="3366FF"/>
                </a:solidFill>
                <a:latin typeface="宋体" panose="02010600030101010101" pitchFamily="2" charset="-122"/>
                <a:ea typeface="宋体" panose="02010600030101010101" pitchFamily="2" charset="-122"/>
              </a:rPr>
              <a:t>case</a:t>
            </a:r>
            <a:r>
              <a:rPr lang="zh-CN" altLang="en-US" sz="2400" dirty="0">
                <a:solidFill>
                  <a:srgbClr val="3366FF"/>
                </a:solidFill>
                <a:latin typeface="宋体" panose="02010600030101010101" pitchFamily="2" charset="-122"/>
                <a:ea typeface="宋体" panose="02010600030101010101" pitchFamily="2" charset="-122"/>
              </a:rPr>
              <a:t>语句前加上明确的注释。这样比较清楚程序编写者的意图，有效防止无故遗漏</a:t>
            </a:r>
            <a:r>
              <a:rPr lang="en-US" altLang="zh-CN" sz="2400" dirty="0">
                <a:solidFill>
                  <a:srgbClr val="3366FF"/>
                </a:solidFill>
                <a:latin typeface="宋体" panose="02010600030101010101" pitchFamily="2" charset="-122"/>
                <a:ea typeface="宋体" panose="02010600030101010101" pitchFamily="2" charset="-122"/>
              </a:rPr>
              <a:t>break</a:t>
            </a:r>
            <a:r>
              <a:rPr lang="zh-CN" altLang="en-US" sz="2400" dirty="0">
                <a:solidFill>
                  <a:srgbClr val="3366FF"/>
                </a:solidFill>
                <a:latin typeface="宋体" panose="02010600030101010101" pitchFamily="2" charset="-122"/>
                <a:ea typeface="宋体" panose="02010600030101010101" pitchFamily="2" charset="-122"/>
              </a:rPr>
              <a:t>语句。</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(15</a:t>
            </a:r>
            <a:r>
              <a:rPr lang="en-US" altLang="zh-CN" sz="2400" dirty="0">
                <a:solidFill>
                  <a:srgbClr val="3366FF"/>
                </a:solidFill>
                <a:latin typeface="宋体" panose="02010600030101010101" pitchFamily="2" charset="-122"/>
                <a:ea typeface="宋体" panose="02010600030101010101" pitchFamily="2" charset="-122"/>
              </a:rPr>
              <a:t>) </a:t>
            </a:r>
            <a:r>
              <a:rPr lang="zh-CN" altLang="en-US" sz="2400" dirty="0">
                <a:solidFill>
                  <a:srgbClr val="3366FF"/>
                </a:solidFill>
                <a:latin typeface="宋体" panose="02010600030101010101" pitchFamily="2" charset="-122"/>
                <a:ea typeface="宋体" panose="02010600030101010101" pitchFamily="2" charset="-122"/>
              </a:rPr>
              <a:t>维护代码时，要更新相应的注释，删除不再有用的注释</a:t>
            </a:r>
            <a:r>
              <a:rPr lang="zh-CN" altLang="en-US" sz="2400" dirty="0">
                <a:latin typeface="宋体" panose="02010600030101010101" pitchFamily="2" charset="-122"/>
                <a:ea typeface="宋体" panose="02010600030101010101" pitchFamily="2" charset="-122"/>
              </a:rPr>
              <a:t>。保持代码、注释的一致性，避免产生误解。</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3.</a:t>
            </a:r>
            <a:r>
              <a:rPr lang="zh-CN" altLang="en-US" sz="3600" b="1" dirty="0">
                <a:solidFill>
                  <a:srgbClr val="FFFF00"/>
                </a:solidFill>
                <a:latin typeface="宋体" panose="02010600030101010101" pitchFamily="2" charset="-122"/>
                <a:ea typeface="宋体" panose="02010600030101010101" pitchFamily="2" charset="-122"/>
              </a:rPr>
              <a:t>标识符命名</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46083"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标识符的</a:t>
            </a:r>
            <a:r>
              <a:rPr lang="zh-CN" altLang="en-US" sz="2400" dirty="0">
                <a:solidFill>
                  <a:srgbClr val="3366FF"/>
                </a:solidFill>
                <a:latin typeface="宋体" panose="02010600030101010101" pitchFamily="2" charset="-122"/>
                <a:ea typeface="宋体" panose="02010600030101010101" pitchFamily="2" charset="-122"/>
              </a:rPr>
              <a:t>命名要清晰、明了，有明确含义</a:t>
            </a:r>
            <a:r>
              <a:rPr lang="zh-CN" altLang="en-US" sz="2400" dirty="0">
                <a:latin typeface="宋体" panose="02010600030101010101" pitchFamily="2" charset="-122"/>
                <a:ea typeface="宋体" panose="02010600030101010101" pitchFamily="2" charset="-122"/>
              </a:rPr>
              <a:t>，同时使用完整的单词或大家基本可以理解的缩写，避免使人产生误解。较短的单词可通过去掉“元音”形成缩写；较长的单词可取单词的头几个字母形成缩写；</a:t>
            </a:r>
            <a:r>
              <a:rPr lang="zh-CN" altLang="en-US" sz="2400" dirty="0">
                <a:solidFill>
                  <a:srgbClr val="3366FF"/>
                </a:solidFill>
                <a:latin typeface="宋体" panose="02010600030101010101" pitchFamily="2" charset="-122"/>
                <a:ea typeface="宋体" panose="02010600030101010101" pitchFamily="2" charset="-122"/>
              </a:rPr>
              <a:t>一些单词采用大家公认的缩写。</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solidFill>
                  <a:srgbClr val="3366FF"/>
                </a:solidFill>
                <a:latin typeface="宋体" panose="02010600030101010101" pitchFamily="2" charset="-122"/>
                <a:ea typeface="宋体" panose="02010600030101010101" pitchFamily="2" charset="-122"/>
              </a:rPr>
              <a:t>命名中若使用特殊约定或缩写，则要有注释说明。</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自己特有的</a:t>
            </a:r>
            <a:r>
              <a:rPr lang="zh-CN" altLang="en-US" sz="2400" dirty="0">
                <a:solidFill>
                  <a:srgbClr val="3366FF"/>
                </a:solidFill>
                <a:latin typeface="宋体" panose="02010600030101010101" pitchFamily="2" charset="-122"/>
                <a:ea typeface="宋体" panose="02010600030101010101" pitchFamily="2" charset="-122"/>
              </a:rPr>
              <a:t>命名风格，要自始至终保持一致</a:t>
            </a:r>
            <a:r>
              <a:rPr lang="zh-CN" altLang="en-US" sz="2400" dirty="0">
                <a:latin typeface="宋体" panose="02010600030101010101" pitchFamily="2" charset="-122"/>
                <a:ea typeface="宋体" panose="02010600030101010101" pitchFamily="2" charset="-122"/>
              </a:rPr>
              <a:t>，不可来回变化。</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3.</a:t>
            </a:r>
            <a:r>
              <a:rPr lang="zh-CN" altLang="en-US" sz="3600" b="1" dirty="0">
                <a:solidFill>
                  <a:srgbClr val="FFFF00"/>
                </a:solidFill>
                <a:latin typeface="宋体" panose="02010600030101010101" pitchFamily="2" charset="-122"/>
                <a:ea typeface="宋体" panose="02010600030101010101" pitchFamily="2" charset="-122"/>
              </a:rPr>
              <a:t>标识符命名</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47107"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变量命名</a:t>
            </a:r>
            <a:r>
              <a:rPr lang="zh-CN" altLang="en-US" sz="2400" dirty="0">
                <a:solidFill>
                  <a:srgbClr val="3366FF"/>
                </a:solidFill>
                <a:latin typeface="宋体" panose="02010600030101010101" pitchFamily="2" charset="-122"/>
                <a:ea typeface="宋体" panose="02010600030101010101" pitchFamily="2" charset="-122"/>
              </a:rPr>
              <a:t>最好不要用单个字符表示</a:t>
            </a:r>
            <a:r>
              <a:rPr lang="zh-CN" altLang="en-US" sz="2400" dirty="0">
                <a:latin typeface="宋体" panose="02010600030101010101" pitchFamily="2" charset="-122"/>
                <a:ea typeface="宋体" panose="02010600030101010101" pitchFamily="2" charset="-122"/>
              </a:rPr>
              <a:t>，建议除了要有具体含义外，还能表明其变量类型、数据类型等。如果用单个字符表示，很容易敲错，而编译时又检查不出来，有可能为了这个小小的错误而花费大量的查错时间。但使用</a:t>
            </a:r>
            <a:r>
              <a:rPr lang="zh-CN" altLang="en-US" sz="2400" dirty="0">
                <a:solidFill>
                  <a:srgbClr val="3366FF"/>
                </a:solidFill>
                <a:latin typeface="宋体" panose="02010600030101010101" pitchFamily="2" charset="-122"/>
                <a:ea typeface="宋体" panose="02010600030101010101" pitchFamily="2" charset="-122"/>
              </a:rPr>
              <a:t>单个字符表示局部循环变量是允许的（如</a:t>
            </a:r>
            <a:r>
              <a:rPr lang="en-US" altLang="zh-CN" sz="2400" dirty="0" err="1">
                <a:solidFill>
                  <a:srgbClr val="3366FF"/>
                </a:solidFill>
                <a:latin typeface="宋体" panose="02010600030101010101" pitchFamily="2" charset="-122"/>
                <a:ea typeface="宋体" panose="02010600030101010101" pitchFamily="2" charset="-122"/>
              </a:rPr>
              <a:t>i</a:t>
            </a:r>
            <a:r>
              <a:rPr lang="en-US" altLang="zh-CN" sz="2400" dirty="0">
                <a:solidFill>
                  <a:srgbClr val="3366FF"/>
                </a:solidFill>
                <a:latin typeface="宋体" panose="02010600030101010101" pitchFamily="2" charset="-122"/>
                <a:ea typeface="宋体" panose="02010600030101010101" pitchFamily="2" charset="-122"/>
              </a:rPr>
              <a:t>, j, k</a:t>
            </a:r>
            <a:r>
              <a:rPr lang="zh-CN" altLang="en-US" sz="2400" dirty="0">
                <a:solidFill>
                  <a:srgbClr val="3366FF"/>
                </a:solidFill>
                <a:latin typeface="宋体" panose="02010600030101010101" pitchFamily="2" charset="-122"/>
                <a:ea typeface="宋体" panose="02010600030101010101" pitchFamily="2" charset="-122"/>
              </a:rPr>
              <a:t>）。 </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命名规范必须与所使用的</a:t>
            </a:r>
            <a:r>
              <a:rPr lang="zh-CN" altLang="en-US" sz="2400" dirty="0">
                <a:solidFill>
                  <a:srgbClr val="3366FF"/>
                </a:solidFill>
                <a:latin typeface="宋体" panose="02010600030101010101" pitchFamily="2" charset="-122"/>
                <a:ea typeface="宋体" panose="02010600030101010101" pitchFamily="2" charset="-122"/>
              </a:rPr>
              <a:t>系统风格保持一致</a:t>
            </a:r>
            <a:r>
              <a:rPr lang="zh-CN" altLang="en-US" sz="2400" dirty="0">
                <a:latin typeface="宋体" panose="02010600030101010101" pitchFamily="2" charset="-122"/>
                <a:ea typeface="宋体" panose="02010600030101010101" pitchFamily="2" charset="-122"/>
              </a:rPr>
              <a:t>，并</a:t>
            </a:r>
            <a:r>
              <a:rPr lang="zh-CN" altLang="en-US" sz="2400" dirty="0">
                <a:solidFill>
                  <a:srgbClr val="3366FF"/>
                </a:solidFill>
                <a:latin typeface="宋体" panose="02010600030101010101" pitchFamily="2" charset="-122"/>
                <a:ea typeface="宋体" panose="02010600030101010101" pitchFamily="2" charset="-122"/>
              </a:rPr>
              <a:t>在同一项目中统一</a:t>
            </a:r>
            <a:r>
              <a:rPr lang="zh-CN" altLang="en-US" sz="2400" dirty="0">
                <a:latin typeface="宋体" panose="02010600030101010101" pitchFamily="2" charset="-122"/>
                <a:ea typeface="宋体" panose="02010600030101010101" pitchFamily="2" charset="-122"/>
              </a:rPr>
              <a:t>，比如采用</a:t>
            </a:r>
            <a:r>
              <a:rPr lang="en-US" altLang="zh-CN" sz="2400" dirty="0">
                <a:latin typeface="宋体" panose="02010600030101010101" pitchFamily="2" charset="-122"/>
                <a:ea typeface="宋体" panose="02010600030101010101" pitchFamily="2" charset="-122"/>
              </a:rPr>
              <a:t>UNIX</a:t>
            </a:r>
            <a:r>
              <a:rPr lang="zh-CN" altLang="en-US" sz="2400" dirty="0">
                <a:latin typeface="宋体" panose="02010600030101010101" pitchFamily="2" charset="-122"/>
                <a:ea typeface="宋体" panose="02010600030101010101" pitchFamily="2" charset="-122"/>
              </a:rPr>
              <a:t>的</a:t>
            </a:r>
            <a:r>
              <a:rPr lang="zh-CN" altLang="en-US" sz="2400" dirty="0">
                <a:solidFill>
                  <a:srgbClr val="3366FF"/>
                </a:solidFill>
                <a:latin typeface="宋体" panose="02010600030101010101" pitchFamily="2" charset="-122"/>
                <a:ea typeface="宋体" panose="02010600030101010101" pitchFamily="2" charset="-122"/>
              </a:rPr>
              <a:t>全小写加下划线</a:t>
            </a:r>
            <a:r>
              <a:rPr lang="zh-CN" altLang="en-US" sz="2400" dirty="0">
                <a:latin typeface="宋体" panose="02010600030101010101" pitchFamily="2" charset="-122"/>
                <a:ea typeface="宋体" panose="02010600030101010101" pitchFamily="2" charset="-122"/>
              </a:rPr>
              <a:t>的风格或</a:t>
            </a:r>
            <a:r>
              <a:rPr lang="zh-CN" altLang="en-US" sz="2400" dirty="0">
                <a:solidFill>
                  <a:srgbClr val="3366FF"/>
                </a:solidFill>
                <a:latin typeface="宋体" panose="02010600030101010101" pitchFamily="2" charset="-122"/>
                <a:ea typeface="宋体" panose="02010600030101010101" pitchFamily="2" charset="-122"/>
              </a:rPr>
              <a:t>大小写混排</a:t>
            </a:r>
            <a:r>
              <a:rPr lang="zh-CN" altLang="en-US" sz="2400" dirty="0">
                <a:latin typeface="宋体" panose="02010600030101010101" pitchFamily="2" charset="-122"/>
                <a:ea typeface="宋体" panose="02010600030101010101" pitchFamily="2" charset="-122"/>
              </a:rPr>
              <a:t>（如</a:t>
            </a:r>
            <a:r>
              <a:rPr lang="en-US" altLang="zh-CN" sz="2400" dirty="0" err="1">
                <a:latin typeface="宋体" panose="02010600030101010101" pitchFamily="2" charset="-122"/>
                <a:ea typeface="宋体" panose="02010600030101010101" pitchFamily="2" charset="-122"/>
              </a:rPr>
              <a:t>add_user</a:t>
            </a:r>
            <a:r>
              <a:rPr lang="zh-CN" altLang="en-US" sz="2400" dirty="0">
                <a:latin typeface="宋体" panose="02010600030101010101" pitchFamily="2" charset="-122"/>
                <a:ea typeface="宋体" panose="02010600030101010101" pitchFamily="2" charset="-122"/>
              </a:rPr>
              <a:t>或</a:t>
            </a:r>
            <a:r>
              <a:rPr lang="en-US" altLang="zh-CN" sz="2400" dirty="0" err="1">
                <a:latin typeface="宋体" panose="02010600030101010101" pitchFamily="2" charset="-122"/>
                <a:ea typeface="宋体" panose="02010600030101010101" pitchFamily="2" charset="-122"/>
              </a:rPr>
              <a:t>AddUser</a:t>
            </a:r>
            <a:r>
              <a:rPr lang="zh-CN" altLang="en-US" sz="2400" dirty="0">
                <a:latin typeface="宋体" panose="02010600030101010101" pitchFamily="2" charset="-122"/>
                <a:ea typeface="宋体" panose="02010600030101010101" pitchFamily="2" charset="-122"/>
              </a:rPr>
              <a:t>）的方式，不要使用大小写与下划线混排（如</a:t>
            </a:r>
            <a:r>
              <a:rPr lang="en-US" altLang="zh-CN" sz="2400" dirty="0" err="1">
                <a:latin typeface="宋体" panose="02010600030101010101" pitchFamily="2" charset="-122"/>
                <a:ea typeface="宋体" panose="02010600030101010101" pitchFamily="2" charset="-122"/>
              </a:rPr>
              <a:t>Add_User</a:t>
            </a:r>
            <a:r>
              <a:rPr lang="zh-CN" altLang="en-US" sz="2400" dirty="0">
                <a:latin typeface="宋体" panose="02010600030101010101" pitchFamily="2" charset="-122"/>
                <a:ea typeface="宋体" panose="02010600030101010101" pitchFamily="2" charset="-122"/>
              </a:rPr>
              <a:t>）的方式。</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4.</a:t>
            </a:r>
            <a:r>
              <a:rPr lang="zh-CN" altLang="en-US" sz="3600" b="1" dirty="0">
                <a:solidFill>
                  <a:srgbClr val="FFFF00"/>
                </a:solidFill>
                <a:latin typeface="宋体" panose="02010600030101010101" pitchFamily="2" charset="-122"/>
                <a:ea typeface="宋体" panose="02010600030101010101" pitchFamily="2" charset="-122"/>
              </a:rPr>
              <a:t>可读性</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48131"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注意运算符的优先级，</a:t>
            </a:r>
            <a:r>
              <a:rPr lang="zh-CN" altLang="en-US" sz="2400" dirty="0">
                <a:solidFill>
                  <a:srgbClr val="3366FF"/>
                </a:solidFill>
                <a:latin typeface="宋体" panose="02010600030101010101" pitchFamily="2" charset="-122"/>
                <a:ea typeface="宋体" panose="02010600030101010101" pitchFamily="2" charset="-122"/>
              </a:rPr>
              <a:t>并用括号明确表达式的操作顺序</a:t>
            </a:r>
            <a:r>
              <a:rPr lang="zh-CN" altLang="en-US" sz="2400" dirty="0">
                <a:latin typeface="宋体" panose="02010600030101010101" pitchFamily="2" charset="-122"/>
                <a:ea typeface="宋体" panose="02010600030101010101" pitchFamily="2" charset="-122"/>
              </a:rPr>
              <a:t>，避免使用默认优先级。目的是防止阅读程序时产生误解。</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  例如，本来是正确的代码：</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If ( year % 4 == 0 || year % 100 != 0 &amp;&amp; year % 400 == 0 )</a:t>
            </a:r>
            <a:endParaRPr lang="en-US" altLang="zh-CN"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如果加上括号，则更清晰。</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If (</a:t>
            </a:r>
            <a:r>
              <a:rPr lang="en-US" altLang="zh-CN" sz="2400" dirty="0">
                <a:solidFill>
                  <a:srgbClr val="3366FF"/>
                </a:solidFill>
                <a:latin typeface="宋体" panose="02010600030101010101" pitchFamily="2" charset="-122"/>
                <a:ea typeface="宋体" panose="02010600030101010101" pitchFamily="2" charset="-122"/>
              </a:rPr>
              <a:t>(year % 4) </a:t>
            </a:r>
            <a:r>
              <a:rPr lang="en-US" altLang="zh-CN" sz="2400" dirty="0">
                <a:latin typeface="宋体" panose="02010600030101010101" pitchFamily="2" charset="-122"/>
                <a:ea typeface="宋体" panose="02010600030101010101" pitchFamily="2" charset="-122"/>
              </a:rPr>
              <a:t>== 0 || </a:t>
            </a:r>
            <a:r>
              <a:rPr lang="en-US" altLang="zh-CN" sz="2400" dirty="0">
                <a:solidFill>
                  <a:srgbClr val="3366FF"/>
                </a:solidFill>
                <a:latin typeface="宋体" panose="02010600030101010101" pitchFamily="2" charset="-122"/>
                <a:ea typeface="宋体" panose="02010600030101010101" pitchFamily="2" charset="-122"/>
              </a:rPr>
              <a:t>((year % 100) != 0 &amp;&amp; (year % 400) == 0)</a:t>
            </a:r>
            <a:r>
              <a:rPr lang="en-US"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4.</a:t>
            </a:r>
            <a:r>
              <a:rPr lang="zh-CN" altLang="en-US" sz="3600" b="1" dirty="0">
                <a:solidFill>
                  <a:srgbClr val="FFFF00"/>
                </a:solidFill>
                <a:latin typeface="宋体" panose="02010600030101010101" pitchFamily="2" charset="-122"/>
                <a:ea typeface="宋体" panose="02010600030101010101" pitchFamily="2" charset="-122"/>
              </a:rPr>
              <a:t>可读性</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49155"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避免使用不易理解的数字，</a:t>
            </a:r>
            <a:r>
              <a:rPr lang="zh-CN" altLang="en-US" sz="2400" dirty="0">
                <a:solidFill>
                  <a:srgbClr val="3366FF"/>
                </a:solidFill>
                <a:latin typeface="宋体" panose="02010600030101010101" pitchFamily="2" charset="-122"/>
                <a:ea typeface="宋体" panose="02010600030101010101" pitchFamily="2" charset="-122"/>
              </a:rPr>
              <a:t>用有意义的标识来替代</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  涉及物理状态或者含有物理意义的常量，不应直接使用数字，</a:t>
            </a:r>
            <a:r>
              <a:rPr lang="zh-CN" altLang="en-US" sz="2400" dirty="0">
                <a:solidFill>
                  <a:srgbClr val="3366FF"/>
                </a:solidFill>
                <a:latin typeface="宋体" panose="02010600030101010101" pitchFamily="2" charset="-122"/>
                <a:ea typeface="宋体" panose="02010600030101010101" pitchFamily="2" charset="-122"/>
              </a:rPr>
              <a:t>必须用有意义的枚举或宏来代替</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5.</a:t>
            </a:r>
            <a:r>
              <a:rPr lang="zh-CN" altLang="en-US" sz="3600" b="1" dirty="0">
                <a:solidFill>
                  <a:srgbClr val="FFFF00"/>
                </a:solidFill>
                <a:latin typeface="宋体" panose="02010600030101010101" pitchFamily="2" charset="-122"/>
                <a:ea typeface="宋体" panose="02010600030101010101" pitchFamily="2" charset="-122"/>
              </a:rPr>
              <a:t>变量</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0179"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去掉没必要的公共变量，以</a:t>
            </a:r>
            <a:r>
              <a:rPr lang="zh-CN" altLang="en-US" sz="2400" dirty="0">
                <a:solidFill>
                  <a:srgbClr val="3366FF"/>
                </a:solidFill>
                <a:latin typeface="宋体" panose="02010600030101010101" pitchFamily="2" charset="-122"/>
                <a:ea typeface="宋体" panose="02010600030101010101" pitchFamily="2" charset="-122"/>
              </a:rPr>
              <a:t>降低模块间的耦合度</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仔细定义并明确</a:t>
            </a:r>
            <a:r>
              <a:rPr lang="zh-CN" altLang="en-US" sz="2400" dirty="0">
                <a:solidFill>
                  <a:srgbClr val="3366FF"/>
                </a:solidFill>
                <a:latin typeface="宋体" panose="02010600030101010101" pitchFamily="2" charset="-122"/>
                <a:ea typeface="宋体" panose="02010600030101010101" pitchFamily="2" charset="-122"/>
              </a:rPr>
              <a:t>公共变量的含义、作用、取值范围</a:t>
            </a:r>
            <a:r>
              <a:rPr lang="zh-CN" altLang="en-US" sz="2400" dirty="0">
                <a:latin typeface="宋体" panose="02010600030101010101" pitchFamily="2" charset="-122"/>
                <a:ea typeface="宋体" panose="02010600030101010101" pitchFamily="2" charset="-122"/>
              </a:rPr>
              <a:t>及公共变量间的关系。</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明确</a:t>
            </a:r>
            <a:r>
              <a:rPr lang="zh-CN" altLang="en-US" sz="2400" dirty="0">
                <a:solidFill>
                  <a:srgbClr val="3366FF"/>
                </a:solidFill>
                <a:latin typeface="宋体" panose="02010600030101010101" pitchFamily="2" charset="-122"/>
                <a:ea typeface="宋体" panose="02010600030101010101" pitchFamily="2" charset="-122"/>
              </a:rPr>
              <a:t>公共变量与操作此公共变量的函数或过程的关系</a:t>
            </a:r>
            <a:r>
              <a:rPr lang="zh-CN" altLang="en-US" sz="2400" dirty="0">
                <a:latin typeface="宋体" panose="02010600030101010101" pitchFamily="2" charset="-122"/>
                <a:ea typeface="宋体" panose="02010600030101010101" pitchFamily="2" charset="-122"/>
              </a:rPr>
              <a:t>，如访问、修改及创建等。这将有利于程序的进一步优化、单元测试、系统联调以及代码维护等。这种关系的说明可在注释或文档中描述。</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5.</a:t>
            </a:r>
            <a:r>
              <a:rPr lang="zh-CN" altLang="en-US" sz="3600" b="1" dirty="0">
                <a:solidFill>
                  <a:srgbClr val="FFFF00"/>
                </a:solidFill>
                <a:latin typeface="宋体" panose="02010600030101010101" pitchFamily="2" charset="-122"/>
                <a:ea typeface="宋体" panose="02010600030101010101" pitchFamily="2" charset="-122"/>
              </a:rPr>
              <a:t>变量</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0179"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(4)</a:t>
            </a:r>
            <a:r>
              <a:rPr lang="zh-CN" altLang="en-US" sz="2400" dirty="0">
                <a:solidFill>
                  <a:srgbClr val="3366FF"/>
                </a:solidFill>
                <a:latin typeface="宋体" panose="02010600030101010101" pitchFamily="2" charset="-122"/>
                <a:ea typeface="宋体" panose="02010600030101010101" pitchFamily="2" charset="-122"/>
              </a:rPr>
              <a:t>要十分小心地向公共变量传递数据</a:t>
            </a:r>
            <a:r>
              <a:rPr lang="zh-CN" altLang="en-US" sz="2400" dirty="0">
                <a:latin typeface="宋体" panose="02010600030101010101" pitchFamily="2" charset="-122"/>
                <a:ea typeface="宋体" panose="02010600030101010101" pitchFamily="2" charset="-122"/>
              </a:rPr>
              <a:t>，</a:t>
            </a:r>
            <a:r>
              <a:rPr lang="zh-CN" altLang="en-US" sz="2400" dirty="0">
                <a:solidFill>
                  <a:srgbClr val="C00000"/>
                </a:solidFill>
                <a:latin typeface="宋体" panose="02010600030101010101" pitchFamily="2" charset="-122"/>
                <a:ea typeface="宋体" panose="02010600030101010101" pitchFamily="2" charset="-122"/>
              </a:rPr>
              <a:t>若有必要应进行合法性检查，防止赋与不合理的值或越界等现象发生</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防止局部变量与公共变量</a:t>
            </a:r>
            <a:r>
              <a:rPr lang="zh-CN" altLang="en-US" sz="2400" dirty="0">
                <a:solidFill>
                  <a:srgbClr val="3366FF"/>
                </a:solidFill>
                <a:latin typeface="宋体" panose="02010600030101010101" pitchFamily="2" charset="-122"/>
                <a:ea typeface="宋体" panose="02010600030101010101" pitchFamily="2" charset="-122"/>
              </a:rPr>
              <a:t>同名</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(6) </a:t>
            </a:r>
            <a:r>
              <a:rPr lang="zh-CN" altLang="en-US" sz="2400" dirty="0">
                <a:solidFill>
                  <a:srgbClr val="3366FF"/>
                </a:solidFill>
                <a:latin typeface="宋体" panose="02010600030101010101" pitchFamily="2" charset="-122"/>
                <a:ea typeface="宋体" panose="02010600030101010101" pitchFamily="2" charset="-122"/>
              </a:rPr>
              <a:t>严禁使用未经初始化的变量</a:t>
            </a:r>
            <a:r>
              <a:rPr lang="zh-CN" altLang="en-US" sz="2400" dirty="0">
                <a:latin typeface="宋体" panose="02010600030101010101" pitchFamily="2" charset="-122"/>
                <a:ea typeface="宋体" panose="02010600030101010101" pitchFamily="2" charset="-122"/>
              </a:rPr>
              <a:t>。特别是在</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中引用未经赋值的指针，经常会引起系统崩溃。</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1105"/>
          <p:cNvPicPr>
            <a:picLocks noChangeAspect="1" noChangeArrowheads="1"/>
          </p:cNvPicPr>
          <p:nvPr/>
        </p:nvPicPr>
        <p:blipFill>
          <a:blip r:embed="rId1">
            <a:duotone>
              <a:prstClr val="black"/>
              <a:schemeClr val="accent5">
                <a:tint val="45000"/>
                <a:satMod val="400000"/>
              </a:schemeClr>
            </a:duotone>
          </a:blip>
          <a:srcRect/>
          <a:stretch>
            <a:fillRect/>
          </a:stretch>
        </p:blipFill>
        <p:spPr bwMode="auto">
          <a:xfrm>
            <a:off x="3286116" y="1500174"/>
            <a:ext cx="5834061" cy="3929090"/>
          </a:xfrm>
          <a:prstGeom prst="rect">
            <a:avLst/>
          </a:prstGeom>
          <a:noFill/>
          <a:ln w="9525">
            <a:noFill/>
            <a:miter lim="800000"/>
            <a:headEnd/>
            <a:tailEnd/>
          </a:ln>
        </p:spPr>
      </p:pic>
      <p:sp>
        <p:nvSpPr>
          <p:cNvPr id="15362" name="Rectangle 3"/>
          <p:cNvSpPr>
            <a:spLocks noGrp="1" noChangeArrowheads="1"/>
          </p:cNvSpPr>
          <p:nvPr>
            <p:ph type="body" idx="1"/>
          </p:nvPr>
        </p:nvSpPr>
        <p:spPr>
          <a:xfrm>
            <a:off x="214282" y="2428868"/>
            <a:ext cx="3000396" cy="3000396"/>
          </a:xfrm>
        </p:spPr>
        <p:txBody>
          <a:bodyPr/>
          <a:lstStyle/>
          <a:p>
            <a:pPr eaLnBrk="1" hangingPunct="1">
              <a:lnSpc>
                <a:spcPts val="3400"/>
              </a:lnSpc>
              <a:spcBef>
                <a:spcPts val="1800"/>
              </a:spcBef>
              <a:spcAft>
                <a:spcPts val="1200"/>
              </a:spcAft>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也称为渐增模型</a:t>
            </a:r>
            <a:endParaRPr lang="zh-CN" altLang="en-US" sz="2400" dirty="0">
              <a:latin typeface="楷体_GB2312" pitchFamily="49" charset="-122"/>
              <a:ea typeface="楷体_GB2312" pitchFamily="49" charset="-122"/>
            </a:endParaRPr>
          </a:p>
          <a:p>
            <a:pPr eaLnBrk="1" hangingPunct="1">
              <a:lnSpc>
                <a:spcPts val="3400"/>
              </a:lnSpc>
              <a:spcBef>
                <a:spcPts val="1800"/>
              </a:spcBef>
              <a:spcAft>
                <a:spcPts val="600"/>
              </a:spcAft>
              <a:buClr>
                <a:schemeClr val="accent2"/>
              </a:buClr>
              <a:buSzPct val="75000"/>
              <a:buFont typeface="Wingdings" panose="05000000000000000000" pitchFamily="2" charset="2"/>
              <a:buChar char="l"/>
            </a:pPr>
            <a:r>
              <a:rPr lang="zh-CN" altLang="en-US" sz="2400" dirty="0">
                <a:latin typeface="楷体_GB2312" pitchFamily="49" charset="-122"/>
                <a:ea typeface="楷体_GB2312" pitchFamily="49" charset="-122"/>
              </a:rPr>
              <a:t>开发软件时，把软件产品作为</a:t>
            </a:r>
            <a:r>
              <a:rPr lang="zh-CN" altLang="en-US" sz="2400" b="1" dirty="0">
                <a:solidFill>
                  <a:srgbClr val="3366FF"/>
                </a:solidFill>
                <a:latin typeface="楷体_GB2312" pitchFamily="49" charset="-122"/>
                <a:ea typeface="楷体_GB2312" pitchFamily="49" charset="-122"/>
              </a:rPr>
              <a:t>一系列的增量构件</a:t>
            </a:r>
            <a:r>
              <a:rPr lang="zh-CN" altLang="en-US" sz="2400" dirty="0">
                <a:latin typeface="楷体_GB2312" pitchFamily="49" charset="-122"/>
                <a:ea typeface="楷体_GB2312" pitchFamily="49" charset="-122"/>
              </a:rPr>
              <a:t>来</a:t>
            </a:r>
            <a:r>
              <a:rPr lang="zh-CN" altLang="en-US" sz="2400" b="1" dirty="0">
                <a:solidFill>
                  <a:srgbClr val="00B050"/>
                </a:solidFill>
                <a:latin typeface="楷体_GB2312" pitchFamily="49" charset="-122"/>
                <a:ea typeface="楷体_GB2312" pitchFamily="49" charset="-122"/>
              </a:rPr>
              <a:t>设计、编码、集成和测试</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p:txBody>
      </p:sp>
      <p:sp>
        <p:nvSpPr>
          <p:cNvPr id="1536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0"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3"/>
              <a:defRPr/>
            </a:pPr>
            <a:r>
              <a:rPr lang="zh-CN" altLang="en-US" sz="3200" b="1" kern="0" dirty="0">
                <a:solidFill>
                  <a:srgbClr val="C00000"/>
                </a:solidFill>
                <a:latin typeface="+mj-lt"/>
                <a:ea typeface="宋体" panose="02010600030101010101" pitchFamily="2" charset="-122"/>
                <a:cs typeface="+mj-cs"/>
              </a:rPr>
              <a:t>增量</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5429256" y="5643578"/>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增量模型图</a:t>
            </a:r>
            <a:endParaRPr lang="zh-CN" altLang="en-US" dirty="0"/>
          </a:p>
        </p:txBody>
      </p:sp>
      <p:sp>
        <p:nvSpPr>
          <p:cNvPr id="8" name="Rectangle 3"/>
          <p:cNvSpPr txBox="1">
            <a:spLocks noChangeArrowheads="1"/>
          </p:cNvSpPr>
          <p:nvPr/>
        </p:nvSpPr>
        <p:spPr bwMode="auto">
          <a:xfrm>
            <a:off x="214282" y="5572140"/>
            <a:ext cx="5000660" cy="1000132"/>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ts val="3200"/>
              </a:lnSpc>
              <a:spcBef>
                <a:spcPct val="20000"/>
              </a:spcBef>
              <a:spcAft>
                <a:spcPct val="0"/>
              </a:spcAft>
              <a:buClr>
                <a:schemeClr val="accent2"/>
              </a:buClr>
              <a:buSzPct val="75000"/>
              <a:buFont typeface="Wingdings" panose="05000000000000000000" pitchFamily="2" charset="2"/>
              <a:buChar char="l"/>
              <a:defRPr/>
            </a:pP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每个</a:t>
            </a:r>
            <a:r>
              <a:rPr kumimoji="0" lang="zh-CN" altLang="en-US" sz="2400" b="1" i="0" u="none" strike="noStrike" kern="0" cap="none" spc="0" normalizeH="0" baseline="0" noProof="0" dirty="0">
                <a:ln>
                  <a:noFill/>
                </a:ln>
                <a:solidFill>
                  <a:srgbClr val="00B050"/>
                </a:solidFill>
                <a:effectLst/>
                <a:uLnTx/>
                <a:uFillTx/>
                <a:latin typeface="楷体_GB2312" pitchFamily="49" charset="-122"/>
                <a:ea typeface="楷体_GB2312" pitchFamily="49" charset="-122"/>
                <a:cs typeface="+mn-cs"/>
              </a:rPr>
              <a:t>构件由多个相互作用的模块构成，并且能够完成特定的功能</a:t>
            </a:r>
            <a:r>
              <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rPr>
              <a:t>。 </a:t>
            </a:r>
            <a:endParaRPr kumimoji="0" lang="zh-CN" altLang="en-US" sz="24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transition>
    <p:fade/>
  </p:transition>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6.</a:t>
            </a:r>
            <a:r>
              <a:rPr lang="zh-CN" altLang="en-US" sz="3600" b="1" dirty="0">
                <a:solidFill>
                  <a:srgbClr val="FFFF00"/>
                </a:solidFill>
                <a:latin typeface="宋体" panose="02010600030101010101" pitchFamily="2" charset="-122"/>
                <a:ea typeface="宋体" panose="02010600030101010101" pitchFamily="2" charset="-122"/>
              </a:rPr>
              <a:t>函数</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1203"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每个函数完成单一功能，不设计多用途面面俱到的函数。</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solidFill>
                  <a:srgbClr val="3366FF"/>
                </a:solidFill>
                <a:latin typeface="宋体" panose="02010600030101010101" pitchFamily="2" charset="-122"/>
                <a:ea typeface="宋体" panose="02010600030101010101" pitchFamily="2" charset="-122"/>
              </a:rPr>
              <a:t>函数和过程中关系较为紧密的代码尽可能相邻</a:t>
            </a:r>
            <a:r>
              <a:rPr lang="zh-CN" altLang="en-US" sz="2400" dirty="0">
                <a:latin typeface="宋体" panose="02010600030101010101" pitchFamily="2" charset="-122"/>
                <a:ea typeface="宋体" panose="02010600030101010101" pitchFamily="2" charset="-122"/>
              </a:rPr>
              <a:t>。如初始化代码应放在一起，不应在中间插入实现其它功能的代码。</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对所调用函数的错误返回码要仔细、全面地处理。</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每个函数的</a:t>
            </a:r>
            <a:r>
              <a:rPr lang="zh-CN" altLang="en-US" sz="2400" dirty="0">
                <a:solidFill>
                  <a:srgbClr val="3366FF"/>
                </a:solidFill>
                <a:latin typeface="宋体" panose="02010600030101010101" pitchFamily="2" charset="-122"/>
                <a:ea typeface="宋体" panose="02010600030101010101" pitchFamily="2" charset="-122"/>
              </a:rPr>
              <a:t>源程序行数原则上应该 </a:t>
            </a:r>
            <a:r>
              <a:rPr lang="en-US" altLang="zh-CN" sz="2400" dirty="0">
                <a:solidFill>
                  <a:srgbClr val="3366FF"/>
                </a:solidFill>
                <a:latin typeface="宋体" panose="02010600030101010101" pitchFamily="2" charset="-122"/>
                <a:ea typeface="宋体" panose="02010600030101010101" pitchFamily="2" charset="-122"/>
              </a:rPr>
              <a:t>&lt; 200</a:t>
            </a:r>
            <a:r>
              <a:rPr lang="zh-CN" altLang="en-US" sz="2400" dirty="0">
                <a:solidFill>
                  <a:srgbClr val="3366FF"/>
                </a:solidFill>
                <a:latin typeface="宋体" panose="02010600030101010101" pitchFamily="2" charset="-122"/>
                <a:ea typeface="宋体" panose="02010600030101010101" pitchFamily="2" charset="-122"/>
              </a:rPr>
              <a:t>行</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  对于消息分流处理函数，完成的功能统一，但由于消息的种类多，可能超过</a:t>
            </a:r>
            <a:r>
              <a:rPr lang="en-US" altLang="zh-CN" sz="2400" dirty="0">
                <a:latin typeface="宋体" panose="02010600030101010101" pitchFamily="2" charset="-122"/>
                <a:ea typeface="宋体" panose="02010600030101010101" pitchFamily="2" charset="-122"/>
              </a:rPr>
              <a:t>200</a:t>
            </a:r>
            <a:r>
              <a:rPr lang="zh-CN" altLang="en-US" sz="2400" dirty="0">
                <a:latin typeface="宋体" panose="02010600030101010101" pitchFamily="2" charset="-122"/>
                <a:ea typeface="宋体" panose="02010600030101010101" pitchFamily="2" charset="-122"/>
              </a:rPr>
              <a:t>行的限制，不属于违反规定。</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6.</a:t>
            </a:r>
            <a:r>
              <a:rPr lang="zh-CN" altLang="en-US" sz="3600" b="1" dirty="0">
                <a:solidFill>
                  <a:srgbClr val="FFFF00"/>
                </a:solidFill>
                <a:latin typeface="宋体" panose="02010600030101010101" pitchFamily="2" charset="-122"/>
                <a:ea typeface="宋体" panose="02010600030101010101" pitchFamily="2" charset="-122"/>
              </a:rPr>
              <a:t>函数</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2227" name="Rectangle 3"/>
          <p:cNvSpPr>
            <a:spLocks noGrp="1" noChangeArrowheads="1"/>
          </p:cNvSpPr>
          <p:nvPr>
            <p:ph type="body" idx="1"/>
          </p:nvPr>
        </p:nvSpPr>
        <p:spPr>
          <a:xfrm>
            <a:off x="428596" y="1428736"/>
            <a:ext cx="8229600" cy="5184775"/>
          </a:xfrm>
          <a:noFill/>
          <a:ln w="9525">
            <a:noFill/>
            <a:miter lim="800000"/>
          </a:ln>
        </p:spPr>
        <p:txBody>
          <a:bodyPr vert="horz" wrap="square" lIns="91440" tIns="45720" rIns="91440" bIns="45720" numCol="1" anchor="t" anchorCtr="0" compatLnSpc="1"/>
          <a:lstStyle/>
          <a:p>
            <a:pPr marL="535305" indent="-535305">
              <a:lnSpc>
                <a:spcPts val="3500"/>
              </a:lnSpc>
              <a:spcBef>
                <a:spcPts val="600"/>
              </a:spcBef>
              <a:spcAft>
                <a:spcPts val="600"/>
              </a:spcAft>
              <a:buNone/>
            </a:pPr>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编写可重入函数时，应注意局部变量的使用（如编写</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语言的可重入函数时，应使用</a:t>
            </a:r>
            <a:r>
              <a:rPr lang="en-US" altLang="zh-CN" sz="2400" dirty="0">
                <a:latin typeface="宋体" panose="02010600030101010101" pitchFamily="2" charset="-122"/>
                <a:ea typeface="宋体" panose="02010600030101010101" pitchFamily="2" charset="-122"/>
              </a:rPr>
              <a:t>auto</a:t>
            </a:r>
            <a:r>
              <a:rPr lang="zh-CN" altLang="en-US" sz="2400" dirty="0">
                <a:latin typeface="宋体" panose="02010600030101010101" pitchFamily="2" charset="-122"/>
                <a:ea typeface="宋体" panose="02010600030101010101" pitchFamily="2" charset="-122"/>
              </a:rPr>
              <a:t>即缺省态局部变量或寄存器变量），</a:t>
            </a:r>
            <a:r>
              <a:rPr lang="zh-CN" altLang="en-US" sz="2400" dirty="0">
                <a:solidFill>
                  <a:srgbClr val="3366FF"/>
                </a:solidFill>
                <a:latin typeface="宋体" panose="02010600030101010101" pitchFamily="2" charset="-122"/>
                <a:ea typeface="宋体" panose="02010600030101010101" pitchFamily="2" charset="-122"/>
              </a:rPr>
              <a:t>不应使用</a:t>
            </a:r>
            <a:r>
              <a:rPr lang="en-US" altLang="zh-CN" sz="2400" dirty="0">
                <a:solidFill>
                  <a:srgbClr val="3366FF"/>
                </a:solidFill>
                <a:latin typeface="宋体" panose="02010600030101010101" pitchFamily="2" charset="-122"/>
                <a:ea typeface="宋体" panose="02010600030101010101" pitchFamily="2" charset="-122"/>
              </a:rPr>
              <a:t>static</a:t>
            </a:r>
            <a:r>
              <a:rPr lang="zh-CN" altLang="en-US" sz="2400" dirty="0">
                <a:solidFill>
                  <a:srgbClr val="3366FF"/>
                </a:solidFill>
                <a:latin typeface="宋体" panose="02010600030101010101" pitchFamily="2" charset="-122"/>
                <a:ea typeface="宋体" panose="02010600030101010101" pitchFamily="2" charset="-122"/>
              </a:rPr>
              <a:t>局部变量</a:t>
            </a:r>
            <a:r>
              <a:rPr lang="zh-CN" altLang="en-US" sz="2400" dirty="0">
                <a:latin typeface="宋体" panose="02010600030101010101" pitchFamily="2" charset="-122"/>
                <a:ea typeface="宋体" panose="02010600030101010101" pitchFamily="2" charset="-122"/>
              </a:rPr>
              <a:t>，否则必须经过特殊处理，才能使函数具有可重入性。</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600"/>
              </a:spcBef>
              <a:spcAft>
                <a:spcPts val="600"/>
              </a:spcAft>
              <a:buNone/>
            </a:pPr>
            <a:r>
              <a:rPr lang="en-US" altLang="zh-CN" sz="2400" dirty="0">
                <a:latin typeface="宋体" panose="02010600030101010101" pitchFamily="2" charset="-122"/>
                <a:ea typeface="宋体" panose="02010600030101010101" pitchFamily="2" charset="-122"/>
              </a:rPr>
              <a:t>(6) </a:t>
            </a:r>
            <a:r>
              <a:rPr lang="zh-CN" altLang="en-US" sz="2400" dirty="0">
                <a:latin typeface="宋体" panose="02010600030101010101" pitchFamily="2" charset="-122"/>
                <a:ea typeface="宋体" panose="02010600030101010101" pitchFamily="2" charset="-122"/>
              </a:rPr>
              <a:t>编写可重入函数时</a:t>
            </a:r>
            <a:r>
              <a:rPr lang="zh-CN" altLang="en-US" sz="2400" dirty="0">
                <a:solidFill>
                  <a:srgbClr val="3366FF"/>
                </a:solidFill>
                <a:latin typeface="宋体" panose="02010600030101010101" pitchFamily="2" charset="-122"/>
                <a:ea typeface="宋体" panose="02010600030101010101" pitchFamily="2" charset="-122"/>
              </a:rPr>
              <a:t>，若使用全局变量，则应通过关中断、信号量（即</a:t>
            </a:r>
            <a:r>
              <a:rPr lang="en-US" altLang="zh-CN" sz="2400" dirty="0">
                <a:solidFill>
                  <a:srgbClr val="3366FF"/>
                </a:solidFill>
                <a:latin typeface="宋体" panose="02010600030101010101" pitchFamily="2" charset="-122"/>
                <a:ea typeface="宋体" panose="02010600030101010101" pitchFamily="2" charset="-122"/>
              </a:rPr>
              <a:t>P</a:t>
            </a:r>
            <a:r>
              <a:rPr lang="zh-CN" altLang="en-US" sz="2400" dirty="0">
                <a:solidFill>
                  <a:srgbClr val="3366FF"/>
                </a:solidFill>
                <a:latin typeface="宋体" panose="02010600030101010101" pitchFamily="2" charset="-122"/>
                <a:ea typeface="宋体" panose="02010600030101010101" pitchFamily="2" charset="-122"/>
              </a:rPr>
              <a:t>、</a:t>
            </a:r>
            <a:r>
              <a:rPr lang="en-US" altLang="zh-CN" sz="2400" dirty="0">
                <a:solidFill>
                  <a:srgbClr val="3366FF"/>
                </a:solidFill>
                <a:latin typeface="宋体" panose="02010600030101010101" pitchFamily="2" charset="-122"/>
                <a:ea typeface="宋体" panose="02010600030101010101" pitchFamily="2" charset="-122"/>
              </a:rPr>
              <a:t>V</a:t>
            </a:r>
            <a:r>
              <a:rPr lang="zh-CN" altLang="en-US" sz="2400" dirty="0">
                <a:solidFill>
                  <a:srgbClr val="3366FF"/>
                </a:solidFill>
                <a:latin typeface="宋体" panose="02010600030101010101" pitchFamily="2" charset="-122"/>
                <a:ea typeface="宋体" panose="02010600030101010101" pitchFamily="2" charset="-122"/>
              </a:rPr>
              <a:t>操作）等手段对其加以保护</a:t>
            </a:r>
            <a:r>
              <a:rPr lang="zh-CN" altLang="en-US" sz="2400" dirty="0">
                <a:latin typeface="宋体" panose="02010600030101010101" pitchFamily="2" charset="-122"/>
                <a:ea typeface="宋体" panose="02010600030101010101" pitchFamily="2" charset="-122"/>
              </a:rPr>
              <a:t>。若对所使用的全局变量不加以保护，则此函数就不具有可重入性，即当多个进程调用此函数时，</a:t>
            </a:r>
            <a:r>
              <a:rPr lang="zh-CN" altLang="en-US" sz="2400" dirty="0">
                <a:solidFill>
                  <a:srgbClr val="3366FF"/>
                </a:solidFill>
                <a:latin typeface="宋体" panose="02010600030101010101" pitchFamily="2" charset="-122"/>
                <a:ea typeface="宋体" panose="02010600030101010101" pitchFamily="2" charset="-122"/>
              </a:rPr>
              <a:t>很有可能使有关全局变量为不可知状态。</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600"/>
              </a:spcBef>
              <a:spcAft>
                <a:spcPts val="600"/>
              </a:spcAft>
              <a:buNone/>
            </a:pPr>
            <a:r>
              <a:rPr lang="en-US" altLang="zh-CN" sz="2400" dirty="0">
                <a:latin typeface="宋体" panose="02010600030101010101" pitchFamily="2" charset="-122"/>
                <a:ea typeface="宋体" panose="02010600030101010101" pitchFamily="2" charset="-122"/>
              </a:rPr>
              <a:t>(7) </a:t>
            </a:r>
            <a:r>
              <a:rPr lang="zh-CN" altLang="en-US" sz="2400" dirty="0">
                <a:latin typeface="宋体" panose="02010600030101010101" pitchFamily="2" charset="-122"/>
                <a:ea typeface="宋体" panose="02010600030101010101" pitchFamily="2" charset="-122"/>
              </a:rPr>
              <a:t>避免函数中不必要的语句，防止程序中的垃圾代码，预留代码应以注释的方式出现。</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7.</a:t>
            </a:r>
            <a:r>
              <a:rPr lang="zh-CN" altLang="en-US" sz="3600" b="1" dirty="0">
                <a:solidFill>
                  <a:srgbClr val="FFFF00"/>
                </a:solidFill>
                <a:latin typeface="宋体" panose="02010600030101010101" pitchFamily="2" charset="-122"/>
                <a:ea typeface="宋体" panose="02010600030101010101" pitchFamily="2" charset="-122"/>
              </a:rPr>
              <a:t>可测试性</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3251" name="Rectangle 3"/>
          <p:cNvSpPr>
            <a:spLocks noGrp="1" noChangeArrowheads="1"/>
          </p:cNvSpPr>
          <p:nvPr>
            <p:ph type="body" idx="1"/>
          </p:nvPr>
        </p:nvSpPr>
        <p:spPr>
          <a:xfrm>
            <a:off x="457200" y="1600200"/>
            <a:ext cx="8229600" cy="4972072"/>
          </a:xfrm>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在同一项目组或产品组内，要有一套统一的为集成测试与系统联调准备的</a:t>
            </a:r>
            <a:r>
              <a:rPr lang="zh-CN" altLang="en-US" sz="2400" dirty="0">
                <a:solidFill>
                  <a:srgbClr val="3366FF"/>
                </a:solidFill>
                <a:latin typeface="宋体" panose="02010600030101010101" pitchFamily="2" charset="-122"/>
                <a:ea typeface="宋体" panose="02010600030101010101" pitchFamily="2" charset="-122"/>
              </a:rPr>
              <a:t>调测开关及相应打印函数</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并且要有详细的说明。</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在同一项目组或产品组内，调测打印出的</a:t>
            </a:r>
            <a:r>
              <a:rPr lang="zh-CN" altLang="en-US" sz="2400" dirty="0">
                <a:solidFill>
                  <a:srgbClr val="3366FF"/>
                </a:solidFill>
                <a:latin typeface="宋体" panose="02010600030101010101" pitchFamily="2" charset="-122"/>
                <a:ea typeface="宋体" panose="02010600030101010101" pitchFamily="2" charset="-122"/>
              </a:rPr>
              <a:t>信息串的格式要有统一的形式</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信息串中至少要有所在模块名（或源文件名）和行号，</a:t>
            </a:r>
            <a:r>
              <a:rPr lang="zh-CN" altLang="en-US" sz="2400" dirty="0">
                <a:latin typeface="宋体" panose="02010600030101010101" pitchFamily="2" charset="-122"/>
                <a:ea typeface="宋体" panose="02010600030101010101" pitchFamily="2" charset="-122"/>
              </a:rPr>
              <a:t>以便于集成测试。</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solidFill>
                  <a:srgbClr val="3366FF"/>
                </a:solidFill>
                <a:latin typeface="宋体" panose="02010600030101010101" pitchFamily="2" charset="-122"/>
                <a:ea typeface="宋体" panose="02010600030101010101" pitchFamily="2" charset="-122"/>
              </a:rPr>
              <a:t>编程的同时要为单元测试选择恰当的测试点，并仔细构造测试代码、测试用例，同时给出明确的注释说明</a:t>
            </a:r>
            <a:r>
              <a:rPr lang="zh-CN" altLang="en-US" sz="2400" dirty="0">
                <a:latin typeface="宋体" panose="02010600030101010101" pitchFamily="2" charset="-122"/>
                <a:ea typeface="宋体" panose="02010600030101010101" pitchFamily="2" charset="-122"/>
              </a:rPr>
              <a:t>。测试代码部分应作为（模块中的）一个子模块，以方便测试代码在模块中的安装与拆卸（通过调测开关）</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7.</a:t>
            </a:r>
            <a:r>
              <a:rPr lang="zh-CN" altLang="en-US" sz="3600" b="1" dirty="0">
                <a:solidFill>
                  <a:srgbClr val="FFFF00"/>
                </a:solidFill>
                <a:latin typeface="宋体" panose="02010600030101010101" pitchFamily="2" charset="-122"/>
                <a:ea typeface="宋体" panose="02010600030101010101" pitchFamily="2" charset="-122"/>
              </a:rPr>
              <a:t>可测试性</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4275" name="Rectangle 3"/>
          <p:cNvSpPr>
            <a:spLocks noGrp="1" noChangeArrowheads="1"/>
          </p:cNvSpPr>
          <p:nvPr>
            <p:ph type="body" idx="1"/>
          </p:nvPr>
        </p:nvSpPr>
        <p:spPr>
          <a:xfrm>
            <a:off x="457200" y="1600200"/>
            <a:ext cx="8229600" cy="4829196"/>
          </a:xfrm>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在进行集成测试／系统联调之前，</a:t>
            </a:r>
            <a:r>
              <a:rPr lang="zh-CN" altLang="en-US" sz="2400" dirty="0">
                <a:solidFill>
                  <a:srgbClr val="3366FF"/>
                </a:solidFill>
                <a:latin typeface="宋体" panose="02010600030101010101" pitchFamily="2" charset="-122"/>
                <a:ea typeface="宋体" panose="02010600030101010101" pitchFamily="2" charset="-122"/>
              </a:rPr>
              <a:t>要构造好测试环境、测试项目及测试用例</a:t>
            </a:r>
            <a:r>
              <a:rPr lang="zh-CN" altLang="en-US" sz="2400" dirty="0">
                <a:latin typeface="宋体" panose="02010600030101010101" pitchFamily="2" charset="-122"/>
                <a:ea typeface="宋体" panose="02010600030101010101" pitchFamily="2" charset="-122"/>
              </a:rPr>
              <a:t>，同时仔细分析并优化测试用例，以提高测试效率。好的测试用例应尽可能模拟出程序所遇到的边界值、各种复杂环境及一些极端情况等。</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使用断言来发现软件问题，提高代码可测性。</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(6) </a:t>
            </a:r>
            <a:r>
              <a:rPr lang="zh-CN" altLang="en-US" sz="2400" dirty="0">
                <a:latin typeface="宋体" panose="02010600030101010101" pitchFamily="2" charset="-122"/>
                <a:ea typeface="宋体" panose="02010600030101010101" pitchFamily="2" charset="-122"/>
              </a:rPr>
              <a:t>使用断言来检查程序正常运行时不应发生，而在调测时有可能发生的非法情况。</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(7) </a:t>
            </a:r>
            <a:r>
              <a:rPr lang="zh-CN" altLang="en-US" sz="2400" dirty="0">
                <a:latin typeface="宋体" panose="02010600030101010101" pitchFamily="2" charset="-122"/>
                <a:ea typeface="宋体" panose="02010600030101010101" pitchFamily="2" charset="-122"/>
              </a:rPr>
              <a:t>不能用断言来检查最终产品肯定会出现且必须处理的错误情况。</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7.</a:t>
            </a:r>
            <a:r>
              <a:rPr lang="zh-CN" altLang="en-US" sz="3600" b="1" dirty="0">
                <a:solidFill>
                  <a:srgbClr val="FFFF00"/>
                </a:solidFill>
                <a:latin typeface="宋体" panose="02010600030101010101" pitchFamily="2" charset="-122"/>
                <a:ea typeface="宋体" panose="02010600030101010101" pitchFamily="2" charset="-122"/>
              </a:rPr>
              <a:t>可测试性</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5299"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(8)</a:t>
            </a:r>
            <a:r>
              <a:rPr lang="zh-CN" altLang="en-US" sz="2400" dirty="0">
                <a:latin typeface="宋体" panose="02010600030101010101" pitchFamily="2" charset="-122"/>
                <a:ea typeface="宋体" panose="02010600030101010101" pitchFamily="2" charset="-122"/>
              </a:rPr>
              <a:t>对</a:t>
            </a:r>
            <a:r>
              <a:rPr lang="zh-CN" altLang="en-US" sz="2400" dirty="0">
                <a:solidFill>
                  <a:srgbClr val="3366FF"/>
                </a:solidFill>
                <a:latin typeface="宋体" panose="02010600030101010101" pitchFamily="2" charset="-122"/>
                <a:ea typeface="宋体" panose="02010600030101010101" pitchFamily="2" charset="-122"/>
              </a:rPr>
              <a:t>较复杂的断言加上明确的注释</a:t>
            </a:r>
            <a:r>
              <a:rPr lang="zh-CN" altLang="en-US" sz="2400" dirty="0">
                <a:latin typeface="宋体" panose="02010600030101010101" pitchFamily="2" charset="-122"/>
                <a:ea typeface="宋体" panose="02010600030101010101" pitchFamily="2" charset="-122"/>
              </a:rPr>
              <a:t>。这样可澄清断言含义并减少不必要的误用。</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用断言确认函数的参数。</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用断言保证没有定义的特性或功能不被使用。</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(11)</a:t>
            </a:r>
            <a:r>
              <a:rPr lang="zh-CN" altLang="en-US" sz="2400" dirty="0">
                <a:latin typeface="宋体" panose="02010600030101010101" pitchFamily="2" charset="-122"/>
                <a:ea typeface="宋体" panose="02010600030101010101" pitchFamily="2" charset="-122"/>
              </a:rPr>
              <a:t>用断言对程序开发环境（操作系统／编译器／硬件）的假设进行检查。</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(12)</a:t>
            </a:r>
            <a:r>
              <a:rPr lang="zh-CN" altLang="en-US" sz="2400" dirty="0">
                <a:solidFill>
                  <a:srgbClr val="3366FF"/>
                </a:solidFill>
                <a:latin typeface="宋体" panose="02010600030101010101" pitchFamily="2" charset="-122"/>
                <a:ea typeface="宋体" panose="02010600030101010101" pitchFamily="2" charset="-122"/>
              </a:rPr>
              <a:t>正式软件产品中应把断言及其他调测代码去掉</a:t>
            </a:r>
            <a:r>
              <a:rPr lang="zh-CN" altLang="en-US" sz="2400" dirty="0">
                <a:latin typeface="宋体" panose="02010600030101010101" pitchFamily="2" charset="-122"/>
                <a:ea typeface="宋体" panose="02010600030101010101" pitchFamily="2" charset="-122"/>
              </a:rPr>
              <a:t>（</a:t>
            </a:r>
            <a:r>
              <a:rPr lang="zh-CN" altLang="en-US" sz="2400" b="1" dirty="0">
                <a:solidFill>
                  <a:srgbClr val="C00000"/>
                </a:solidFill>
                <a:latin typeface="宋体" panose="02010600030101010101" pitchFamily="2" charset="-122"/>
                <a:ea typeface="宋体" panose="02010600030101010101" pitchFamily="2" charset="-122"/>
              </a:rPr>
              <a:t>即把有关调测开关关掉</a:t>
            </a:r>
            <a:r>
              <a:rPr lang="zh-CN" altLang="en-US" sz="2400" dirty="0">
                <a:latin typeface="宋体" panose="02010600030101010101" pitchFamily="2" charset="-122"/>
                <a:ea typeface="宋体" panose="02010600030101010101" pitchFamily="2" charset="-122"/>
              </a:rPr>
              <a:t>），可加快软件运行速度。</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7.</a:t>
            </a:r>
            <a:r>
              <a:rPr lang="zh-CN" altLang="en-US" sz="3600" b="1" dirty="0">
                <a:solidFill>
                  <a:srgbClr val="FFFF00"/>
                </a:solidFill>
                <a:latin typeface="宋体" panose="02010600030101010101" pitchFamily="2" charset="-122"/>
                <a:ea typeface="宋体" panose="02010600030101010101" pitchFamily="2" charset="-122"/>
              </a:rPr>
              <a:t>可测试性</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6323"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(13)</a:t>
            </a:r>
            <a:r>
              <a:rPr lang="zh-CN" altLang="en-US" sz="2400" dirty="0">
                <a:solidFill>
                  <a:srgbClr val="3366FF"/>
                </a:solidFill>
                <a:latin typeface="宋体" panose="02010600030101010101" pitchFamily="2" charset="-122"/>
                <a:ea typeface="宋体" panose="02010600030101010101" pitchFamily="2" charset="-122"/>
              </a:rPr>
              <a:t>用调测开关来切换软件的</a:t>
            </a:r>
            <a:r>
              <a:rPr lang="en-US" altLang="zh-CN" sz="2400" dirty="0">
                <a:solidFill>
                  <a:srgbClr val="3366FF"/>
                </a:solidFill>
                <a:latin typeface="宋体" panose="02010600030101010101" pitchFamily="2" charset="-122"/>
                <a:ea typeface="宋体" panose="02010600030101010101" pitchFamily="2" charset="-122"/>
              </a:rPr>
              <a:t>DEBUG</a:t>
            </a:r>
            <a:r>
              <a:rPr lang="zh-CN" altLang="en-US" sz="2400" dirty="0">
                <a:solidFill>
                  <a:srgbClr val="3366FF"/>
                </a:solidFill>
                <a:latin typeface="宋体" panose="02010600030101010101" pitchFamily="2" charset="-122"/>
                <a:ea typeface="宋体" panose="02010600030101010101" pitchFamily="2" charset="-122"/>
              </a:rPr>
              <a:t>版和正式版</a:t>
            </a:r>
            <a:r>
              <a:rPr lang="zh-CN" altLang="en-US" sz="2400" dirty="0">
                <a:latin typeface="宋体" panose="02010600030101010101" pitchFamily="2" charset="-122"/>
                <a:ea typeface="宋体" panose="02010600030101010101" pitchFamily="2" charset="-122"/>
              </a:rPr>
              <a:t>，而不要同时存在正式版本和</a:t>
            </a:r>
            <a:r>
              <a:rPr lang="en-US" altLang="zh-CN" sz="2400" dirty="0">
                <a:latin typeface="宋体" panose="02010600030101010101" pitchFamily="2" charset="-122"/>
                <a:ea typeface="宋体" panose="02010600030101010101" pitchFamily="2" charset="-122"/>
              </a:rPr>
              <a:t>DEBUG</a:t>
            </a:r>
            <a:r>
              <a:rPr lang="zh-CN" altLang="en-US" sz="2400" dirty="0">
                <a:latin typeface="宋体" panose="02010600030101010101" pitchFamily="2" charset="-122"/>
                <a:ea typeface="宋体" panose="02010600030101010101" pitchFamily="2" charset="-122"/>
              </a:rPr>
              <a:t>版本的不同源文件，以减少维护的难度。</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(14)</a:t>
            </a:r>
            <a:r>
              <a:rPr lang="zh-CN" altLang="en-US" sz="2400" dirty="0">
                <a:solidFill>
                  <a:srgbClr val="3366FF"/>
                </a:solidFill>
                <a:latin typeface="宋体" panose="02010600030101010101" pitchFamily="2" charset="-122"/>
                <a:ea typeface="宋体" panose="02010600030101010101" pitchFamily="2" charset="-122"/>
              </a:rPr>
              <a:t>软件的</a:t>
            </a:r>
            <a:r>
              <a:rPr lang="en-US" altLang="zh-CN" sz="2400" dirty="0">
                <a:solidFill>
                  <a:srgbClr val="3366FF"/>
                </a:solidFill>
                <a:latin typeface="宋体" panose="02010600030101010101" pitchFamily="2" charset="-122"/>
                <a:ea typeface="宋体" panose="02010600030101010101" pitchFamily="2" charset="-122"/>
              </a:rPr>
              <a:t>DEBUG</a:t>
            </a:r>
            <a:r>
              <a:rPr lang="zh-CN" altLang="en-US" sz="2400" dirty="0">
                <a:solidFill>
                  <a:srgbClr val="3366FF"/>
                </a:solidFill>
                <a:latin typeface="宋体" panose="02010600030101010101" pitchFamily="2" charset="-122"/>
                <a:ea typeface="宋体" panose="02010600030101010101" pitchFamily="2" charset="-122"/>
              </a:rPr>
              <a:t>版本和发行版本应该统一维护</a:t>
            </a:r>
            <a:r>
              <a:rPr lang="zh-CN" altLang="en-US" sz="2400" dirty="0">
                <a:latin typeface="宋体" panose="02010600030101010101" pitchFamily="2" charset="-122"/>
                <a:ea typeface="宋体" panose="02010600030101010101" pitchFamily="2" charset="-122"/>
              </a:rPr>
              <a:t>，不允许分家，并且要时刻注意保证</a:t>
            </a:r>
            <a:r>
              <a:rPr lang="zh-CN" altLang="en-US" sz="2400" dirty="0">
                <a:solidFill>
                  <a:srgbClr val="3366FF"/>
                </a:solidFill>
                <a:latin typeface="宋体" panose="02010600030101010101" pitchFamily="2" charset="-122"/>
                <a:ea typeface="宋体" panose="02010600030101010101" pitchFamily="2" charset="-122"/>
              </a:rPr>
              <a:t>两个版本在实现功能上的一致性。</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(15)</a:t>
            </a:r>
            <a:r>
              <a:rPr lang="zh-CN" altLang="en-US" sz="2400" dirty="0">
                <a:latin typeface="宋体" panose="02010600030101010101" pitchFamily="2" charset="-122"/>
                <a:ea typeface="宋体" panose="02010600030101010101" pitchFamily="2" charset="-122"/>
              </a:rPr>
              <a:t>在软件系统中</a:t>
            </a:r>
            <a:r>
              <a:rPr lang="zh-CN" altLang="en-US" sz="2400" dirty="0">
                <a:solidFill>
                  <a:srgbClr val="3366FF"/>
                </a:solidFill>
                <a:latin typeface="宋体" panose="02010600030101010101" pitchFamily="2" charset="-122"/>
                <a:ea typeface="宋体" panose="02010600030101010101" pitchFamily="2" charset="-122"/>
              </a:rPr>
              <a:t>设置与取消有关测试手段，不能对软件实现的功能等产生影响</a:t>
            </a:r>
            <a:r>
              <a:rPr lang="zh-CN" altLang="en-US" sz="2400" dirty="0">
                <a:latin typeface="宋体" panose="02010600030101010101" pitchFamily="2" charset="-122"/>
                <a:ea typeface="宋体" panose="02010600030101010101" pitchFamily="2" charset="-122"/>
              </a:rPr>
              <a:t>。即有测试代码的软件和关掉测试代码的软件，在功能行为上应一致。</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8.</a:t>
            </a:r>
            <a:r>
              <a:rPr lang="zh-CN" altLang="en-US" sz="3600" b="1" dirty="0">
                <a:solidFill>
                  <a:srgbClr val="FFFF00"/>
                </a:solidFill>
                <a:latin typeface="宋体" panose="02010600030101010101" pitchFamily="2" charset="-122"/>
                <a:ea typeface="宋体" panose="02010600030101010101" pitchFamily="2" charset="-122"/>
              </a:rPr>
              <a:t>程序效率</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7347" name="Rectangle 3"/>
          <p:cNvSpPr>
            <a:spLocks noGrp="1" noChangeArrowheads="1"/>
          </p:cNvSpPr>
          <p:nvPr>
            <p:ph type="body" idx="1"/>
          </p:nvPr>
        </p:nvSpPr>
        <p:spPr>
          <a:xfrm>
            <a:off x="428596" y="1673225"/>
            <a:ext cx="8229600" cy="4184667"/>
          </a:xfrm>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solidFill>
                  <a:srgbClr val="3366FF"/>
                </a:solidFill>
                <a:latin typeface="宋体" panose="02010600030101010101" pitchFamily="2" charset="-122"/>
                <a:ea typeface="宋体" panose="02010600030101010101" pitchFamily="2" charset="-122"/>
              </a:rPr>
              <a:t>在保证软件的正确性、稳定性、可读性及可测试性的前提下，提高代码效率。</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solidFill>
                  <a:srgbClr val="3366FF"/>
                </a:solidFill>
                <a:latin typeface="宋体" panose="02010600030101010101" pitchFamily="2" charset="-122"/>
                <a:ea typeface="宋体" panose="02010600030101010101" pitchFamily="2" charset="-122"/>
              </a:rPr>
              <a:t>局部效率应为全局效率服务</a:t>
            </a:r>
            <a:r>
              <a:rPr lang="zh-CN" altLang="en-US" sz="2400" dirty="0">
                <a:latin typeface="宋体" panose="02010600030101010101" pitchFamily="2" charset="-122"/>
                <a:ea typeface="宋体" panose="02010600030101010101" pitchFamily="2" charset="-122"/>
              </a:rPr>
              <a:t>，不能因为提高局部效率而对全局效率造成影响。</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通过对系统数据结构的划分与改进，以及对程序算法的优化来</a:t>
            </a:r>
            <a:r>
              <a:rPr lang="zh-CN" altLang="en-US" sz="2400" dirty="0">
                <a:solidFill>
                  <a:srgbClr val="3366FF"/>
                </a:solidFill>
                <a:latin typeface="宋体" panose="02010600030101010101" pitchFamily="2" charset="-122"/>
                <a:ea typeface="宋体" panose="02010600030101010101" pitchFamily="2" charset="-122"/>
              </a:rPr>
              <a:t>提高空间效率</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8.</a:t>
            </a:r>
            <a:r>
              <a:rPr lang="zh-CN" altLang="en-US" sz="3600" b="1" dirty="0">
                <a:solidFill>
                  <a:srgbClr val="FFFF00"/>
                </a:solidFill>
                <a:latin typeface="宋体" panose="02010600030101010101" pitchFamily="2" charset="-122"/>
                <a:ea typeface="宋体" panose="02010600030101010101" pitchFamily="2" charset="-122"/>
              </a:rPr>
              <a:t>程序效率</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7347" name="Rectangle 3"/>
          <p:cNvSpPr>
            <a:spLocks noGrp="1" noChangeArrowheads="1"/>
          </p:cNvSpPr>
          <p:nvPr>
            <p:ph type="body" idx="1"/>
          </p:nvPr>
        </p:nvSpPr>
        <p:spPr>
          <a:xfrm>
            <a:off x="428596" y="1673225"/>
            <a:ext cx="8229600" cy="4470419"/>
          </a:xfrm>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(4) </a:t>
            </a:r>
            <a:r>
              <a:rPr lang="zh-CN" altLang="en-US" sz="2400" dirty="0">
                <a:solidFill>
                  <a:srgbClr val="3366FF"/>
                </a:solidFill>
                <a:latin typeface="宋体" panose="02010600030101010101" pitchFamily="2" charset="-122"/>
                <a:ea typeface="宋体" panose="02010600030101010101" pitchFamily="2" charset="-122"/>
              </a:rPr>
              <a:t>循环体内工作量最小化</a:t>
            </a:r>
            <a:r>
              <a:rPr lang="zh-CN" altLang="en-US" sz="2400" dirty="0">
                <a:latin typeface="宋体" panose="02010600030101010101" pitchFamily="2" charset="-122"/>
                <a:ea typeface="宋体" panose="02010600030101010101" pitchFamily="2" charset="-122"/>
              </a:rPr>
              <a:t>。应仔细考虑循环体内的语句是否可以放在循环体之外，使循环体内工作量最小，从而提高程序的时间效率。</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(5) </a:t>
            </a:r>
            <a:r>
              <a:rPr lang="zh-CN" altLang="en-US" sz="2400" dirty="0">
                <a:solidFill>
                  <a:srgbClr val="3366FF"/>
                </a:solidFill>
                <a:latin typeface="宋体" panose="02010600030101010101" pitchFamily="2" charset="-122"/>
                <a:ea typeface="宋体" panose="02010600030101010101" pitchFamily="2" charset="-122"/>
              </a:rPr>
              <a:t>较大的局部变量</a:t>
            </a:r>
            <a:r>
              <a:rPr lang="en-US" altLang="zh-CN" sz="2400" dirty="0">
                <a:solidFill>
                  <a:srgbClr val="3366FF"/>
                </a:solidFill>
                <a:latin typeface="宋体" panose="02010600030101010101" pitchFamily="2" charset="-122"/>
                <a:ea typeface="宋体" panose="02010600030101010101" pitchFamily="2" charset="-122"/>
              </a:rPr>
              <a:t>(2K</a:t>
            </a:r>
            <a:r>
              <a:rPr lang="zh-CN" altLang="en-US" sz="2400" dirty="0">
                <a:solidFill>
                  <a:srgbClr val="3366FF"/>
                </a:solidFill>
                <a:latin typeface="宋体" panose="02010600030101010101" pitchFamily="2" charset="-122"/>
                <a:ea typeface="宋体" panose="02010600030101010101" pitchFamily="2" charset="-122"/>
              </a:rPr>
              <a:t>以上</a:t>
            </a:r>
            <a:r>
              <a:rPr lang="en-US" altLang="zh-CN" sz="2400" dirty="0">
                <a:solidFill>
                  <a:srgbClr val="3366FF"/>
                </a:solidFill>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应声明成静态类型</a:t>
            </a:r>
            <a:r>
              <a:rPr lang="en-US" altLang="zh-CN" sz="2400" dirty="0">
                <a:solidFill>
                  <a:srgbClr val="3366FF"/>
                </a:solidFill>
                <a:latin typeface="宋体" panose="02010600030101010101" pitchFamily="2" charset="-122"/>
                <a:ea typeface="宋体" panose="02010600030101010101" pitchFamily="2" charset="-122"/>
              </a:rPr>
              <a:t>(static)</a:t>
            </a:r>
            <a:r>
              <a:rPr lang="zh-CN" altLang="en-US" sz="2400" dirty="0">
                <a:solidFill>
                  <a:srgbClr val="3366FF"/>
                </a:solidFill>
                <a:latin typeface="宋体" panose="02010600030101010101" pitchFamily="2" charset="-122"/>
                <a:ea typeface="宋体" panose="02010600030101010101" pitchFamily="2" charset="-122"/>
              </a:rPr>
              <a:t>，避免占用太多的堆栈空间。避免发生堆栈溢出，出现不可预知的软件故障</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8.</a:t>
            </a:r>
            <a:r>
              <a:rPr lang="zh-CN" altLang="en-US" sz="3600" b="1" dirty="0">
                <a:solidFill>
                  <a:srgbClr val="FFFF00"/>
                </a:solidFill>
                <a:latin typeface="宋体" panose="02010600030101010101" pitchFamily="2" charset="-122"/>
                <a:ea typeface="宋体" panose="02010600030101010101" pitchFamily="2" charset="-122"/>
              </a:rPr>
              <a:t>程序效率</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
        <p:nvSpPr>
          <p:cNvPr id="6" name="Rectangle 3"/>
          <p:cNvSpPr txBox="1">
            <a:spLocks noChangeArrowheads="1"/>
          </p:cNvSpPr>
          <p:nvPr/>
        </p:nvSpPr>
        <p:spPr bwMode="auto">
          <a:xfrm>
            <a:off x="428596" y="2143116"/>
            <a:ext cx="8229600" cy="1285884"/>
          </a:xfrm>
          <a:prstGeom prst="rect">
            <a:avLst/>
          </a:prstGeom>
          <a:solidFill>
            <a:schemeClr val="accent1">
              <a:lumMod val="90000"/>
              <a:alpha val="25000"/>
            </a:schemeClr>
          </a:solidFill>
          <a:ln w="9525">
            <a:noFill/>
            <a:miter lim="800000"/>
          </a:ln>
        </p:spPr>
        <p:txBody>
          <a:bodyPr vert="horz" wrap="square" lIns="91440" tIns="45720" rIns="91440" bIns="45720" numCol="1" anchor="t" anchorCtr="0" compatLnSpc="1"/>
          <a:lstStyle/>
          <a:p>
            <a:pPr marL="1143000" marR="0" lvl="2" indent="-228600" algn="l" defTabSz="914400" rtl="0" eaLnBrk="1" fontAlgn="base" latinLnBrk="0" hangingPunct="1">
              <a:lnSpc>
                <a:spcPct val="100000"/>
              </a:lnSpc>
              <a:spcBef>
                <a:spcPct val="20000"/>
              </a:spcBef>
              <a:spcAft>
                <a:spcPct val="0"/>
              </a:spcAft>
              <a:buClrTx/>
              <a:buSzTx/>
              <a:buFontTx/>
              <a:buNone/>
              <a:defRPr/>
            </a:pPr>
            <a:r>
              <a:rPr kumimoji="0" lang="en-US" sz="2000" b="0" i="0" u="none" strike="noStrike" kern="0" cap="none" spc="0" normalizeH="0" baseline="0" noProof="0" dirty="0" err="1">
                <a:ln>
                  <a:noFill/>
                </a:ln>
                <a:solidFill>
                  <a:schemeClr val="tx1"/>
                </a:solidFill>
                <a:effectLst/>
                <a:uLnTx/>
                <a:uFillTx/>
                <a:latin typeface="+mn-lt"/>
                <a:ea typeface="+mn-ea"/>
              </a:rPr>
              <a:t>bool</a:t>
            </a:r>
            <a:r>
              <a:rPr kumimoji="0" lang="en-US" sz="2000" b="0" i="0" u="none" strike="noStrike" kern="0" cap="none" spc="0" normalizeH="0" baseline="0" noProof="0" dirty="0">
                <a:ln>
                  <a:noFill/>
                </a:ln>
                <a:solidFill>
                  <a:schemeClr val="tx1"/>
                </a:solidFill>
                <a:effectLst/>
                <a:uLnTx/>
                <a:uFillTx/>
                <a:latin typeface="+mn-lt"/>
                <a:ea typeface="+mn-ea"/>
              </a:rPr>
              <a:t> Compare</a:t>
            </a:r>
            <a:r>
              <a:rPr kumimoji="0" lang="zh-CN" altLang="en-US" sz="2000" b="0" i="0" u="none" strike="noStrike" kern="0" cap="none" spc="0" normalizeH="0" baseline="0" noProof="0" dirty="0">
                <a:ln>
                  <a:noFill/>
                </a:ln>
                <a:solidFill>
                  <a:schemeClr val="tx1"/>
                </a:solidFill>
                <a:effectLst/>
                <a:uLnTx/>
                <a:uFillTx/>
                <a:latin typeface="+mn-lt"/>
                <a:ea typeface="+mn-ea"/>
              </a:rPr>
              <a:t>（</a:t>
            </a:r>
            <a:r>
              <a:rPr kumimoji="0" lang="en-US" sz="2000" b="0" i="0" u="none" strike="noStrike" kern="0" cap="none" spc="0" normalizeH="0" baseline="0" noProof="0" dirty="0">
                <a:ln>
                  <a:noFill/>
                </a:ln>
                <a:solidFill>
                  <a:schemeClr val="tx1"/>
                </a:solidFill>
                <a:effectLst/>
                <a:uLnTx/>
                <a:uFillTx/>
                <a:latin typeface="+mn-lt"/>
                <a:ea typeface="+mn-ea"/>
              </a:rPr>
              <a:t>string s1, string s2)</a:t>
            </a:r>
            <a:endParaRPr kumimoji="0" lang="zh-CN" altLang="en-US" sz="2000" b="0" i="0" u="none" strike="noStrike" kern="0" cap="none" spc="0" normalizeH="0" baseline="0" noProof="0" dirty="0">
              <a:ln>
                <a:noFill/>
              </a:ln>
              <a:solidFill>
                <a:schemeClr val="tx1"/>
              </a:solidFill>
              <a:effectLst/>
              <a:uLnTx/>
              <a:uFillTx/>
              <a:latin typeface="+mn-lt"/>
              <a:ea typeface="+mn-ea"/>
            </a:endParaRPr>
          </a:p>
          <a:p>
            <a:pPr marL="1143000" marR="0" lvl="2" indent="-228600" algn="l" defTabSz="914400" rtl="0" eaLnBrk="1" fontAlgn="base" latinLnBrk="0" hangingPunct="1">
              <a:lnSpc>
                <a:spcPct val="100000"/>
              </a:lnSpc>
              <a:spcBef>
                <a:spcPct val="20000"/>
              </a:spcBef>
              <a:spcAft>
                <a:spcPct val="0"/>
              </a:spcAft>
              <a:buClrTx/>
              <a:buSzTx/>
              <a:buFontTx/>
              <a:buNone/>
              <a:defRPr/>
            </a:pPr>
            <a:r>
              <a:rPr kumimoji="0" lang="en-US" sz="2000" b="0" i="0" u="none" strike="noStrike" kern="0" cap="none" spc="0" normalizeH="0" baseline="0" noProof="0" dirty="0" err="1">
                <a:ln>
                  <a:noFill/>
                </a:ln>
                <a:solidFill>
                  <a:schemeClr val="tx1"/>
                </a:solidFill>
                <a:effectLst/>
                <a:uLnTx/>
                <a:uFillTx/>
                <a:latin typeface="+mn-lt"/>
                <a:ea typeface="+mn-ea"/>
              </a:rPr>
              <a:t>bool</a:t>
            </a:r>
            <a:r>
              <a:rPr kumimoji="0" lang="en-US" sz="2000" b="0" i="0" u="none" strike="noStrike" kern="0" cap="none" spc="0" normalizeH="0" baseline="0" noProof="0" dirty="0">
                <a:ln>
                  <a:noFill/>
                </a:ln>
                <a:solidFill>
                  <a:schemeClr val="tx1"/>
                </a:solidFill>
                <a:effectLst/>
                <a:uLnTx/>
                <a:uFillTx/>
                <a:latin typeface="+mn-lt"/>
                <a:ea typeface="+mn-ea"/>
              </a:rPr>
              <a:t> Compare(string *s1, string *s2)</a:t>
            </a:r>
            <a:endParaRPr kumimoji="0" lang="zh-CN" altLang="en-US" sz="2000" b="0" i="0" u="none" strike="noStrike" kern="0" cap="none" spc="0" normalizeH="0" baseline="0" noProof="0" dirty="0">
              <a:ln>
                <a:noFill/>
              </a:ln>
              <a:solidFill>
                <a:schemeClr val="tx1"/>
              </a:solidFill>
              <a:effectLst/>
              <a:uLnTx/>
              <a:uFillTx/>
              <a:latin typeface="+mn-lt"/>
              <a:ea typeface="+mn-ea"/>
            </a:endParaRPr>
          </a:p>
          <a:p>
            <a:pPr marL="1143000" marR="0" lvl="2" indent="-228600" algn="l" defTabSz="914400" rtl="0" eaLnBrk="1" fontAlgn="base" latinLnBrk="0" hangingPunct="1">
              <a:lnSpc>
                <a:spcPct val="100000"/>
              </a:lnSpc>
              <a:spcBef>
                <a:spcPct val="20000"/>
              </a:spcBef>
              <a:spcAft>
                <a:spcPct val="0"/>
              </a:spcAft>
              <a:buClrTx/>
              <a:buSzTx/>
              <a:buFontTx/>
              <a:buNone/>
              <a:defRPr/>
            </a:pPr>
            <a:r>
              <a:rPr kumimoji="0" lang="en-US" sz="2000" b="0" i="0" u="none" strike="noStrike" kern="0" cap="none" spc="0" normalizeH="0" baseline="0" noProof="0" dirty="0" err="1">
                <a:ln>
                  <a:noFill/>
                </a:ln>
                <a:solidFill>
                  <a:schemeClr val="tx1"/>
                </a:solidFill>
                <a:effectLst/>
                <a:uLnTx/>
                <a:uFillTx/>
                <a:latin typeface="+mn-lt"/>
                <a:ea typeface="+mn-ea"/>
              </a:rPr>
              <a:t>bool</a:t>
            </a:r>
            <a:r>
              <a:rPr kumimoji="0" lang="en-US" sz="2000" b="0" i="0" u="none" strike="noStrike" kern="0" cap="none" spc="0" normalizeH="0" baseline="0" noProof="0" dirty="0">
                <a:ln>
                  <a:noFill/>
                </a:ln>
                <a:solidFill>
                  <a:schemeClr val="tx1"/>
                </a:solidFill>
                <a:effectLst/>
                <a:uLnTx/>
                <a:uFillTx/>
                <a:latin typeface="+mn-lt"/>
                <a:ea typeface="+mn-ea"/>
              </a:rPr>
              <a:t> Compare(string &amp;s1, string &amp;s2)</a:t>
            </a:r>
            <a:endParaRPr kumimoji="0" lang="zh-CN" altLang="en-US" sz="2000" b="0" i="0" u="none" strike="noStrike" kern="0" cap="none" spc="0" normalizeH="0" baseline="0" noProof="0" dirty="0">
              <a:ln>
                <a:noFill/>
              </a:ln>
              <a:solidFill>
                <a:schemeClr val="tx1"/>
              </a:solidFill>
              <a:effectLst/>
              <a:uLnTx/>
              <a:uFillTx/>
              <a:latin typeface="+mn-lt"/>
              <a:ea typeface="+mn-ea"/>
            </a:endParaRPr>
          </a:p>
          <a:p>
            <a:pPr marL="342900" marR="0" lvl="0" indent="-342900" algn="l" defTabSz="914400" rtl="0" eaLnBrk="1" fontAlgn="base" latinLnBrk="0" hangingPunct="1">
              <a:lnSpc>
                <a:spcPct val="100000"/>
              </a:lnSpc>
              <a:spcBef>
                <a:spcPct val="20000"/>
              </a:spcBef>
              <a:spcAft>
                <a:spcPts val="120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
        <p:nvSpPr>
          <p:cNvPr id="7" name="Rectangle 3"/>
          <p:cNvSpPr txBox="1">
            <a:spLocks noChangeArrowheads="1"/>
          </p:cNvSpPr>
          <p:nvPr/>
        </p:nvSpPr>
        <p:spPr bwMode="auto">
          <a:xfrm>
            <a:off x="571472" y="3786190"/>
            <a:ext cx="3286148" cy="2714620"/>
          </a:xfrm>
          <a:prstGeom prst="rect">
            <a:avLst/>
          </a:prstGeom>
          <a:solidFill>
            <a:schemeClr val="accent1">
              <a:lumMod val="90000"/>
              <a:alpha val="25000"/>
            </a:schemeClr>
          </a:solidFill>
          <a:ln w="9525">
            <a:noFill/>
            <a:miter lim="800000"/>
          </a:ln>
        </p:spPr>
        <p:txBody>
          <a:bodyPr vert="horz" wrap="square" lIns="91440" tIns="45720" rIns="91440" bIns="45720" numCol="1" anchor="t" anchorCtr="0" compatLnSpc="1"/>
          <a:lstStyle/>
          <a:p>
            <a:r>
              <a:rPr lang="zh-CN" altLang="en-US" b="1" dirty="0">
                <a:latin typeface="宋体" panose="02010600030101010101" pitchFamily="2" charset="-122"/>
                <a:ea typeface="宋体" panose="02010600030101010101" pitchFamily="2" charset="-122"/>
              </a:rPr>
              <a:t>代码</a:t>
            </a:r>
            <a:r>
              <a:rPr lang="en-US"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a:t>
            </a:r>
            <a:endParaRPr lang="zh-CN" altLang="en-US" sz="1400" b="1" dirty="0">
              <a:latin typeface="宋体" panose="02010600030101010101" pitchFamily="2" charset="-122"/>
              <a:ea typeface="宋体" panose="02010600030101010101" pitchFamily="2" charset="-122"/>
            </a:endParaRPr>
          </a:p>
          <a:p>
            <a:r>
              <a:rPr lang="en-US" sz="2000" dirty="0">
                <a:latin typeface="Times New Roman" panose="02020603050405020304" pitchFamily="18" charset="0"/>
                <a:cs typeface="Times New Roman" panose="02020603050405020304" pitchFamily="18" charset="0"/>
              </a:rPr>
              <a:t>for(</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0;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n;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fun1();</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fun2();</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ts val="1200"/>
              </a:spcAft>
              <a:buClrTx/>
              <a:buSzTx/>
              <a:buFontTx/>
              <a:buNone/>
              <a:defRPr/>
            </a:pPr>
            <a:endParaRPr kumimoji="0"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
        <p:nvSpPr>
          <p:cNvPr id="8" name="Rectangle 3"/>
          <p:cNvSpPr txBox="1">
            <a:spLocks noChangeArrowheads="1"/>
          </p:cNvSpPr>
          <p:nvPr/>
        </p:nvSpPr>
        <p:spPr bwMode="auto">
          <a:xfrm>
            <a:off x="4786314" y="3786190"/>
            <a:ext cx="3571900" cy="2714620"/>
          </a:xfrm>
          <a:prstGeom prst="rect">
            <a:avLst/>
          </a:prstGeom>
          <a:solidFill>
            <a:schemeClr val="accent1">
              <a:lumMod val="90000"/>
              <a:alpha val="25000"/>
            </a:schemeClr>
          </a:solidFill>
          <a:ln w="9525">
            <a:noFill/>
            <a:miter lim="800000"/>
          </a:ln>
        </p:spPr>
        <p:txBody>
          <a:bodyPr vert="horz" wrap="square" lIns="91440" tIns="45720" rIns="91440" bIns="45720" numCol="1" anchor="t" anchorCtr="0" compatLnSpc="1"/>
          <a:lstStyle/>
          <a:p>
            <a:r>
              <a:rPr lang="zh-CN" altLang="en-US" b="1" dirty="0">
                <a:latin typeface="宋体" panose="02010600030101010101" pitchFamily="2" charset="-122"/>
                <a:ea typeface="宋体" panose="02010600030101010101" pitchFamily="2" charset="-122"/>
              </a:rPr>
              <a:t>代码</a:t>
            </a:r>
            <a:r>
              <a:rPr lang="en-US" b="1" dirty="0">
                <a:latin typeface="宋体" panose="02010600030101010101" pitchFamily="2" charset="-122"/>
                <a:ea typeface="宋体" panose="02010600030101010101" pitchFamily="2" charset="-122"/>
              </a:rPr>
              <a:t>2</a:t>
            </a:r>
            <a:r>
              <a:rPr lang="zh-CN" altLang="en-US" b="1" dirty="0">
                <a:latin typeface="宋体" panose="02010600030101010101" pitchFamily="2" charset="-122"/>
                <a:ea typeface="宋体" panose="02010600030101010101" pitchFamily="2" charset="-122"/>
              </a:rPr>
              <a:t>：</a:t>
            </a:r>
            <a:endParaRPr lang="zh-CN" altLang="en-US" sz="1400" b="1" dirty="0">
              <a:latin typeface="宋体" panose="02010600030101010101" pitchFamily="2" charset="-122"/>
              <a:ea typeface="宋体" panose="02010600030101010101" pitchFamily="2" charset="-122"/>
            </a:endParaRPr>
          </a:p>
          <a:p>
            <a:r>
              <a:rPr lang="en-US" sz="2000" dirty="0">
                <a:latin typeface="Times New Roman" panose="02020603050405020304" pitchFamily="18" charset="0"/>
                <a:cs typeface="Times New Roman" panose="02020603050405020304" pitchFamily="18" charset="0"/>
              </a:rPr>
              <a:t>for(</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0;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n;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fun1();</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for(</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0;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n;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fun2</a:t>
            </a:r>
            <a:r>
              <a:rPr lang="zh-CN" alt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ts val="1200"/>
              </a:spcAft>
              <a:buClrTx/>
              <a:buSzTx/>
              <a:buFontTx/>
              <a:buNone/>
              <a:defRPr/>
            </a:pPr>
            <a:endParaRPr kumimoji="0"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
        <p:nvSpPr>
          <p:cNvPr id="9" name="TextBox 8"/>
          <p:cNvSpPr txBox="1"/>
          <p:nvPr/>
        </p:nvSpPr>
        <p:spPr>
          <a:xfrm>
            <a:off x="500034" y="1500174"/>
            <a:ext cx="4493538"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分析下面两个例子的效率：</a:t>
            </a:r>
            <a:endParaRPr lang="zh-CN" altLang="en-US" sz="2800" dirty="0">
              <a:latin typeface="宋体" panose="02010600030101010101" pitchFamily="2" charset="-122"/>
              <a:ea typeface="宋体" panose="02010600030101010101" pitchFamily="2" charset="-122"/>
            </a:endParaRPr>
          </a:p>
        </p:txBody>
      </p:sp>
      <p:sp>
        <p:nvSpPr>
          <p:cNvPr id="10" name="TextBox 9"/>
          <p:cNvSpPr txBox="1"/>
          <p:nvPr/>
        </p:nvSpPr>
        <p:spPr>
          <a:xfrm>
            <a:off x="5857884" y="2643182"/>
            <a:ext cx="2714644" cy="646331"/>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如果参数是对象的情况呢？哪个效率更高？</a:t>
            </a:r>
            <a:endParaRPr lang="zh-CN" altLang="en-US" dirty="0">
              <a:solidFill>
                <a:srgbClr val="C00000"/>
              </a:solidFill>
              <a:latin typeface="宋体" panose="02010600030101010101" pitchFamily="2" charset="-122"/>
              <a:ea typeface="宋体" panose="02010600030101010101" pitchFamily="2" charset="-122"/>
            </a:endParaRPr>
          </a:p>
        </p:txBody>
      </p:sp>
      <p:sp>
        <p:nvSpPr>
          <p:cNvPr id="11" name="TextBox 10"/>
          <p:cNvSpPr txBox="1"/>
          <p:nvPr/>
        </p:nvSpPr>
        <p:spPr>
          <a:xfrm>
            <a:off x="597169" y="5857892"/>
            <a:ext cx="3416320" cy="369332"/>
          </a:xfrm>
          <a:prstGeom prst="rect">
            <a:avLst/>
          </a:prstGeom>
          <a:noFill/>
        </p:spPr>
        <p:txBody>
          <a:bodyPr wrap="none" rtlCol="0">
            <a:spAutoFit/>
          </a:bodyPr>
          <a:lstStyle/>
          <a:p>
            <a:r>
              <a:rPr lang="zh-CN" altLang="en-US" dirty="0">
                <a:solidFill>
                  <a:srgbClr val="C00000"/>
                </a:solidFill>
                <a:latin typeface="宋体" panose="02010600030101010101" pitchFamily="2" charset="-122"/>
                <a:ea typeface="宋体" panose="02010600030101010101" pitchFamily="2" charset="-122"/>
              </a:rPr>
              <a:t>对循环的讨论，哪个效率更高？</a:t>
            </a:r>
            <a:endParaRPr lang="zh-CN" altLang="en-US" dirty="0">
              <a:solidFill>
                <a:srgbClr val="C00000"/>
              </a:solidFill>
              <a:latin typeface="宋体" panose="02010600030101010101" pitchFamily="2" charset="-122"/>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0" grpId="0"/>
      <p:bldP spid="11" grpId="0"/>
    </p:bld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9.</a:t>
            </a:r>
            <a:r>
              <a:rPr lang="zh-CN" altLang="en-US" sz="3600" b="1" dirty="0">
                <a:solidFill>
                  <a:srgbClr val="FFFF00"/>
                </a:solidFill>
                <a:latin typeface="宋体" panose="02010600030101010101" pitchFamily="2" charset="-122"/>
                <a:ea typeface="宋体" panose="02010600030101010101" pitchFamily="2" charset="-122"/>
              </a:rPr>
              <a:t>质量保证</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8371" name="Rectangle 3"/>
          <p:cNvSpPr>
            <a:spLocks noGrp="1" noChangeArrowheads="1"/>
          </p:cNvSpPr>
          <p:nvPr>
            <p:ph type="body" idx="1"/>
          </p:nvPr>
        </p:nvSpPr>
        <p:spPr>
          <a:xfrm>
            <a:off x="214282" y="1457325"/>
            <a:ext cx="8643998" cy="5400675"/>
          </a:xfrm>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solidFill>
                  <a:srgbClr val="3366FF"/>
                </a:solidFill>
                <a:latin typeface="宋体" panose="02010600030101010101" pitchFamily="2" charset="-122"/>
                <a:ea typeface="宋体" panose="02010600030101010101" pitchFamily="2" charset="-122"/>
              </a:rPr>
              <a:t>代码质量保证优先的原则：</a:t>
            </a:r>
            <a:r>
              <a:rPr lang="zh-CN" altLang="en-US" sz="2200" dirty="0">
                <a:latin typeface="宋体" panose="02010600030101010101" pitchFamily="2" charset="-122"/>
                <a:ea typeface="宋体" panose="02010600030101010101" pitchFamily="2" charset="-122"/>
              </a:rPr>
              <a:t>正确性，稳定性，安全性，可测试性，符合编码规范／可读性，系统整体效率，模块局部效率。</a:t>
            </a:r>
            <a:endParaRPr lang="zh-CN" altLang="en-US" sz="22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solidFill>
                  <a:srgbClr val="3366FF"/>
                </a:solidFill>
                <a:latin typeface="宋体" panose="02010600030101010101" pitchFamily="2" charset="-122"/>
                <a:ea typeface="宋体" panose="02010600030101010101" pitchFamily="2" charset="-122"/>
              </a:rPr>
              <a:t>严禁使用未经初始化的变量</a:t>
            </a:r>
            <a:r>
              <a:rPr lang="zh-CN" altLang="en-US" sz="2400" dirty="0">
                <a:latin typeface="宋体" panose="02010600030101010101" pitchFamily="2" charset="-122"/>
                <a:ea typeface="宋体" panose="02010600030101010101" pitchFamily="2" charset="-122"/>
              </a:rPr>
              <a:t>。引用未经初始化的变量可能会产生不可预知的后果，特别是</a:t>
            </a:r>
            <a:r>
              <a:rPr lang="zh-CN" altLang="en-US" sz="2400" dirty="0">
                <a:solidFill>
                  <a:srgbClr val="C00000"/>
                </a:solidFill>
                <a:latin typeface="宋体" panose="02010600030101010101" pitchFamily="2" charset="-122"/>
                <a:ea typeface="宋体" panose="02010600030101010101" pitchFamily="2" charset="-122"/>
              </a:rPr>
              <a:t>引用未经初始化的指针经常会导致系统崩溃，需特别注意</a:t>
            </a:r>
            <a:r>
              <a:rPr lang="zh-CN" altLang="en-US" sz="2400" dirty="0">
                <a:latin typeface="宋体" panose="02010600030101010101" pitchFamily="2" charset="-122"/>
                <a:ea typeface="宋体" panose="02010600030101010101" pitchFamily="2" charset="-122"/>
              </a:rPr>
              <a:t>。声明变量的同时初始化，除了能防止引用未经初始化的变量外，还可能生成更高效的机器代码。</a:t>
            </a:r>
            <a:endParaRPr lang="zh-CN" altLang="en-US" sz="2400" dirty="0">
              <a:latin typeface="宋体" panose="02010600030101010101" pitchFamily="2" charset="-122"/>
              <a:ea typeface="宋体" panose="02010600030101010101" pitchFamily="2" charset="-122"/>
            </a:endParaRPr>
          </a:p>
          <a:p>
            <a:pPr marL="1076325" lvl="1"/>
            <a:r>
              <a:rPr lang="zh-CN" altLang="en-US" sz="2000" dirty="0">
                <a:latin typeface="宋体" panose="02010600030101010101" pitchFamily="2" charset="-122"/>
                <a:ea typeface="宋体" panose="02010600030101010101" pitchFamily="2" charset="-122"/>
              </a:rPr>
              <a:t>多用直接初始化可提高效率</a:t>
            </a:r>
            <a:endParaRPr lang="zh-CN" altLang="en-US" sz="2000" dirty="0">
              <a:latin typeface="宋体" panose="02010600030101010101" pitchFamily="2" charset="-122"/>
              <a:ea typeface="宋体" panose="02010600030101010101" pitchFamily="2" charset="-122"/>
            </a:endParaRPr>
          </a:p>
          <a:p>
            <a:pPr marL="1081405" lvl="1" indent="0">
              <a:buNone/>
            </a:pPr>
            <a:r>
              <a:rPr lang="en-US" sz="2000" dirty="0" err="1">
                <a:latin typeface="宋体" panose="02010600030101010101" pitchFamily="2" charset="-122"/>
                <a:ea typeface="宋体" panose="02010600030101010101" pitchFamily="2" charset="-122"/>
              </a:rPr>
              <a:t>ClassTest</a:t>
            </a:r>
            <a:r>
              <a:rPr lang="en-US" sz="2000" dirty="0">
                <a:latin typeface="宋体" panose="02010600030101010101" pitchFamily="2" charset="-122"/>
                <a:ea typeface="宋体" panose="02010600030101010101" pitchFamily="2" charset="-122"/>
              </a:rPr>
              <a:t> ct1</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marL="1081405" lvl="1" indent="0">
              <a:buNone/>
            </a:pPr>
            <a:r>
              <a:rPr lang="en-US" sz="2000" dirty="0" err="1">
                <a:latin typeface="宋体" panose="02010600030101010101" pitchFamily="2" charset="-122"/>
                <a:ea typeface="宋体" panose="02010600030101010101" pitchFamily="2" charset="-122"/>
              </a:rPr>
              <a:t>ClassTest</a:t>
            </a:r>
            <a:r>
              <a:rPr lang="en-US" sz="2000" dirty="0">
                <a:latin typeface="宋体" panose="02010600030101010101" pitchFamily="2" charset="-122"/>
                <a:ea typeface="宋体" panose="02010600030101010101" pitchFamily="2" charset="-122"/>
              </a:rPr>
              <a:t> ct2(ct1);    //</a:t>
            </a:r>
            <a:r>
              <a:rPr lang="zh-CN" altLang="en-US" sz="2000" dirty="0">
                <a:latin typeface="宋体" panose="02010600030101010101" pitchFamily="2" charset="-122"/>
                <a:ea typeface="宋体" panose="02010600030101010101" pitchFamily="2" charset="-122"/>
              </a:rPr>
              <a:t>直接初始化</a:t>
            </a:r>
            <a:endParaRPr lang="zh-CN" altLang="en-US" sz="2000" dirty="0">
              <a:latin typeface="宋体" panose="02010600030101010101" pitchFamily="2" charset="-122"/>
              <a:ea typeface="宋体" panose="02010600030101010101" pitchFamily="2" charset="-122"/>
            </a:endParaRPr>
          </a:p>
          <a:p>
            <a:pPr marL="1081405" lvl="1" indent="0">
              <a:buNone/>
            </a:pPr>
            <a:r>
              <a:rPr lang="en-US" sz="2000" dirty="0" err="1">
                <a:latin typeface="宋体" panose="02010600030101010101" pitchFamily="2" charset="-122"/>
                <a:ea typeface="宋体" panose="02010600030101010101" pitchFamily="2" charset="-122"/>
              </a:rPr>
              <a:t>ClassTest</a:t>
            </a:r>
            <a:r>
              <a:rPr lang="en-US" sz="2000" dirty="0">
                <a:latin typeface="宋体" panose="02010600030101010101" pitchFamily="2" charset="-122"/>
                <a:ea typeface="宋体" panose="02010600030101010101" pitchFamily="2" charset="-122"/>
              </a:rPr>
              <a:t> ct3 = ct1;    //</a:t>
            </a:r>
            <a:r>
              <a:rPr lang="zh-CN" altLang="en-US" sz="2000" dirty="0">
                <a:latin typeface="宋体" panose="02010600030101010101" pitchFamily="2" charset="-122"/>
                <a:ea typeface="宋体" panose="02010600030101010101" pitchFamily="2" charset="-122"/>
              </a:rPr>
              <a:t>复制初始化</a:t>
            </a:r>
            <a:endParaRPr lang="zh-CN" altLang="en-US" sz="20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2531" name="Picture 3"/>
          <p:cNvPicPr>
            <a:picLocks noChangeAspect="1" noChangeArrowheads="1"/>
          </p:cNvPicPr>
          <p:nvPr/>
        </p:nvPicPr>
        <p:blipFill>
          <a:blip r:embed="rId1"/>
          <a:srcRect/>
          <a:stretch>
            <a:fillRect/>
          </a:stretch>
        </p:blipFill>
        <p:spPr bwMode="auto">
          <a:xfrm>
            <a:off x="650875" y="1106488"/>
            <a:ext cx="7842250" cy="2176462"/>
          </a:xfrm>
          <a:prstGeom prst="rect">
            <a:avLst/>
          </a:prstGeom>
          <a:noFill/>
          <a:ln w="9525">
            <a:noFill/>
            <a:miter lim="800000"/>
            <a:headEnd/>
            <a:tailEnd/>
          </a:ln>
        </p:spPr>
      </p:pic>
      <p:pic>
        <p:nvPicPr>
          <p:cNvPr id="22532" name="Picture 3"/>
          <p:cNvPicPr>
            <a:picLocks noChangeAspect="1" noChangeArrowheads="1"/>
          </p:cNvPicPr>
          <p:nvPr/>
        </p:nvPicPr>
        <p:blipFill>
          <a:blip r:embed="rId2"/>
          <a:srcRect/>
          <a:stretch>
            <a:fillRect/>
          </a:stretch>
        </p:blipFill>
        <p:spPr bwMode="auto">
          <a:xfrm>
            <a:off x="738188" y="3606800"/>
            <a:ext cx="7634287" cy="2154238"/>
          </a:xfrm>
          <a:prstGeom prst="rect">
            <a:avLst/>
          </a:prstGeom>
          <a:noFill/>
          <a:ln w="9525">
            <a:noFill/>
            <a:miter lim="800000"/>
            <a:headEnd/>
            <a:tailEnd/>
          </a:ln>
        </p:spPr>
      </p:pic>
      <p:pic>
        <p:nvPicPr>
          <p:cNvPr id="22533" name="Picture 3"/>
          <p:cNvPicPr>
            <a:picLocks noChangeAspect="1" noChangeArrowheads="1"/>
          </p:cNvPicPr>
          <p:nvPr/>
        </p:nvPicPr>
        <p:blipFill>
          <a:blip r:embed="rId3"/>
          <a:srcRect/>
          <a:stretch>
            <a:fillRect/>
          </a:stretch>
        </p:blipFill>
        <p:spPr bwMode="auto">
          <a:xfrm>
            <a:off x="650875" y="5899150"/>
            <a:ext cx="7842250" cy="644525"/>
          </a:xfrm>
          <a:prstGeom prst="rect">
            <a:avLst/>
          </a:prstGeom>
          <a:noFill/>
          <a:ln w="9525">
            <a:noFill/>
            <a:miter lim="800000"/>
            <a:headEnd/>
            <a:tailEnd/>
          </a:ln>
        </p:spPr>
      </p:pic>
      <p:pic>
        <p:nvPicPr>
          <p:cNvPr id="22534" name="Picture 3"/>
          <p:cNvPicPr>
            <a:picLocks noChangeAspect="1" noChangeArrowheads="1"/>
          </p:cNvPicPr>
          <p:nvPr/>
        </p:nvPicPr>
        <p:blipFill>
          <a:blip r:embed="rId4"/>
          <a:srcRect/>
          <a:stretch>
            <a:fillRect/>
          </a:stretch>
        </p:blipFill>
        <p:spPr bwMode="auto">
          <a:xfrm>
            <a:off x="650875" y="300038"/>
            <a:ext cx="7842250" cy="6243637"/>
          </a:xfrm>
          <a:prstGeom prst="rect">
            <a:avLst/>
          </a:prstGeom>
          <a:noFill/>
          <a:ln w="9525">
            <a:noFill/>
            <a:miter lim="800000"/>
            <a:headEnd/>
            <a:tailEnd/>
          </a:ln>
        </p:spPr>
      </p:pic>
      <p:sp>
        <p:nvSpPr>
          <p:cNvPr id="22535" name="TextBox 1"/>
          <p:cNvSpPr txBox="1">
            <a:spLocks noChangeArrowheads="1"/>
          </p:cNvSpPr>
          <p:nvPr/>
        </p:nvSpPr>
        <p:spPr bwMode="auto">
          <a:xfrm>
            <a:off x="5626100" y="6105525"/>
            <a:ext cx="2814638"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http://www.umlchina.com</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428596" y="2214554"/>
            <a:ext cx="3786214" cy="2928958"/>
          </a:xfrm>
        </p:spPr>
        <p:txBody>
          <a:bodyPr/>
          <a:lstStyle/>
          <a:p>
            <a:pPr eaLnBrk="1" hangingPunct="1">
              <a:lnSpc>
                <a:spcPct val="150000"/>
              </a:lnSpc>
            </a:pPr>
            <a:r>
              <a:rPr lang="zh-CN" altLang="en-US" sz="2800" b="1" dirty="0">
                <a:solidFill>
                  <a:srgbClr val="C00000"/>
                </a:solidFill>
                <a:ea typeface="宋体" panose="02010600030101010101" pitchFamily="2" charset="-122"/>
              </a:rPr>
              <a:t>增量构件开发  </a:t>
            </a:r>
            <a:endParaRPr lang="zh-CN" altLang="en-US" sz="2800" b="1" dirty="0">
              <a:solidFill>
                <a:srgbClr val="C00000"/>
              </a:solidFill>
              <a:ea typeface="宋体" panose="02010600030101010101" pitchFamily="2" charset="-122"/>
            </a:endParaRPr>
          </a:p>
          <a:p>
            <a:pPr eaLnBrk="1" hangingPunct="1">
              <a:lnSpc>
                <a:spcPct val="150000"/>
              </a:lnSpc>
              <a:buClr>
                <a:schemeClr val="accent2"/>
              </a:buClr>
              <a:buSzPct val="75000"/>
              <a:buNone/>
            </a:pPr>
            <a:r>
              <a:rPr lang="zh-CN" altLang="en-US" sz="2400" dirty="0">
                <a:latin typeface="楷体_GB2312" pitchFamily="49" charset="-122"/>
                <a:ea typeface="楷体_GB2312" pitchFamily="49" charset="-122"/>
              </a:rPr>
              <a:t>    每个增量构件应当实现某种系统功能，因此增量构件的开发可以采用瀑布模型的方式；</a:t>
            </a:r>
            <a:endParaRPr lang="zh-CN" altLang="en-US" dirty="0">
              <a:ea typeface="宋体" panose="02010600030101010101" pitchFamily="2" charset="-122"/>
            </a:endParaRPr>
          </a:p>
        </p:txBody>
      </p:sp>
      <p:pic>
        <p:nvPicPr>
          <p:cNvPr id="18435" name="Picture 4" descr="未标题-1 拷贝"/>
          <p:cNvPicPr>
            <a:picLocks noChangeAspect="1" noChangeArrowheads="1"/>
          </p:cNvPicPr>
          <p:nvPr/>
        </p:nvPicPr>
        <p:blipFill>
          <a:blip r:embed="rId1"/>
          <a:srcRect/>
          <a:stretch>
            <a:fillRect/>
          </a:stretch>
        </p:blipFill>
        <p:spPr bwMode="auto">
          <a:xfrm>
            <a:off x="4214810" y="1928802"/>
            <a:ext cx="4708290" cy="3286126"/>
          </a:xfrm>
          <a:prstGeom prst="rect">
            <a:avLst/>
          </a:prstGeom>
          <a:noFill/>
          <a:ln w="9525">
            <a:noFill/>
            <a:miter lim="800000"/>
            <a:headEnd/>
            <a:tailEnd/>
          </a:ln>
        </p:spPr>
      </p:pic>
      <p:sp>
        <p:nvSpPr>
          <p:cNvPr id="1843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3"/>
              <a:defRPr/>
            </a:pPr>
            <a:r>
              <a:rPr lang="zh-CN" altLang="en-US" sz="3200" b="1" kern="0" dirty="0">
                <a:solidFill>
                  <a:srgbClr val="C00000"/>
                </a:solidFill>
                <a:latin typeface="+mj-lt"/>
                <a:ea typeface="宋体" panose="02010600030101010101" pitchFamily="2" charset="-122"/>
                <a:cs typeface="+mj-cs"/>
              </a:rPr>
              <a:t>增量</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5429256" y="5643578"/>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增量构件开发图</a:t>
            </a:r>
            <a:endParaRPr lang="zh-CN" altLang="en-US" dirty="0"/>
          </a:p>
        </p:txBody>
      </p:sp>
    </p:spTree>
  </p:cSld>
  <p:clrMapOvr>
    <a:masterClrMapping/>
  </p:clrMapOvr>
  <p:transition>
    <p:fade/>
  </p:transition>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9.</a:t>
            </a:r>
            <a:r>
              <a:rPr lang="zh-CN" altLang="en-US" sz="3600" b="1" dirty="0">
                <a:solidFill>
                  <a:srgbClr val="FFFF00"/>
                </a:solidFill>
                <a:latin typeface="宋体" panose="02010600030101010101" pitchFamily="2" charset="-122"/>
                <a:ea typeface="宋体" panose="02010600030101010101" pitchFamily="2" charset="-122"/>
              </a:rPr>
              <a:t>质量保证</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8371" name="Rectangle 3"/>
          <p:cNvSpPr>
            <a:spLocks noGrp="1" noChangeArrowheads="1"/>
          </p:cNvSpPr>
          <p:nvPr>
            <p:ph type="body" idx="1"/>
          </p:nvPr>
        </p:nvSpPr>
        <p:spPr>
          <a:xfrm>
            <a:off x="214282" y="1457325"/>
            <a:ext cx="8643998" cy="4972071"/>
          </a:xfrm>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定义公共指针的同时对其初始化。</a:t>
            </a:r>
            <a:r>
              <a:rPr lang="zh-CN" altLang="en-US" sz="2400" dirty="0">
                <a:solidFill>
                  <a:srgbClr val="3366FF"/>
                </a:solidFill>
                <a:latin typeface="宋体" panose="02010600030101010101" pitchFamily="2" charset="-122"/>
                <a:ea typeface="宋体" panose="02010600030101010101" pitchFamily="2" charset="-122"/>
              </a:rPr>
              <a:t>这样便于指针的合法性检查，防止应用未经初始化的指针</a:t>
            </a:r>
            <a:r>
              <a:rPr lang="zh-CN" altLang="en-US" sz="2400" dirty="0">
                <a:latin typeface="宋体" panose="02010600030101010101" pitchFamily="2" charset="-122"/>
                <a:ea typeface="宋体" panose="02010600030101010101" pitchFamily="2" charset="-122"/>
              </a:rPr>
              <a:t>。建议对局部指针也在定义的同时初始化，形成习惯。</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只引用属于自己的存储空间。</a:t>
            </a:r>
            <a:endParaRPr lang="en-US" altLang="zh-CN"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(5) </a:t>
            </a:r>
            <a:r>
              <a:rPr lang="zh-CN" altLang="en-US" sz="2400" dirty="0">
                <a:solidFill>
                  <a:srgbClr val="3366FF"/>
                </a:solidFill>
                <a:latin typeface="宋体" panose="02010600030101010101" pitchFamily="2" charset="-122"/>
                <a:ea typeface="宋体" panose="02010600030101010101" pitchFamily="2" charset="-122"/>
              </a:rPr>
              <a:t>防止引用已经释放的内存空间</a:t>
            </a:r>
            <a:r>
              <a:rPr lang="zh-CN" altLang="en-US" sz="2400" dirty="0">
                <a:latin typeface="宋体" panose="02010600030101010101" pitchFamily="2" charset="-122"/>
                <a:ea typeface="宋体" panose="02010600030101010101" pitchFamily="2" charset="-122"/>
              </a:rPr>
              <a:t>。在实际编程过程中，稍不留心就会出现在一个模块中释放了某个内存块</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如指针</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，而另一模块在随后的某个时刻又使用了它。要防止这种情况发生。</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9.</a:t>
            </a:r>
            <a:r>
              <a:rPr lang="zh-CN" altLang="en-US" sz="3600" b="1" dirty="0">
                <a:solidFill>
                  <a:srgbClr val="FFFF00"/>
                </a:solidFill>
                <a:latin typeface="宋体" panose="02010600030101010101" pitchFamily="2" charset="-122"/>
                <a:ea typeface="宋体" panose="02010600030101010101" pitchFamily="2" charset="-122"/>
              </a:rPr>
              <a:t>质量保证</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59395" name="Rectangle 3"/>
          <p:cNvSpPr>
            <a:spLocks noGrp="1" noChangeArrowheads="1"/>
          </p:cNvSpPr>
          <p:nvPr>
            <p:ph type="body" idx="1"/>
          </p:nvPr>
        </p:nvSpPr>
        <p:spPr>
          <a:xfrm>
            <a:off x="357158" y="1457325"/>
            <a:ext cx="8229600" cy="4972071"/>
          </a:xfrm>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(6) </a:t>
            </a:r>
            <a:r>
              <a:rPr lang="zh-CN" altLang="en-US" sz="2400" dirty="0">
                <a:latin typeface="宋体" panose="02010600030101010101" pitchFamily="2" charset="-122"/>
                <a:ea typeface="宋体" panose="02010600030101010101" pitchFamily="2" charset="-122"/>
              </a:rPr>
              <a:t>过程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函数中分配的内存，在过程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函数退出之前要释放。</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(7) </a:t>
            </a:r>
            <a:r>
              <a:rPr lang="zh-CN" altLang="en-US" sz="2400" dirty="0">
                <a:latin typeface="宋体" panose="02010600030101010101" pitchFamily="2" charset="-122"/>
                <a:ea typeface="宋体" panose="02010600030101010101" pitchFamily="2" charset="-122"/>
              </a:rPr>
              <a:t>过程／函数中申请的（为打开文件而使用的）文件句柄，在过程／函数退出要关闭。分配的内存不释放以及文件句柄不关闭，是较常见的错误，而且稍不注意就有可能发生。这类错误往往会引起很严重后果，且难以定位。</a:t>
            </a:r>
            <a:endParaRPr lang="en-US" altLang="zh-CN"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(8) </a:t>
            </a:r>
            <a:r>
              <a:rPr lang="zh-CN" altLang="en-US" sz="2400" dirty="0">
                <a:solidFill>
                  <a:srgbClr val="3366FF"/>
                </a:solidFill>
                <a:latin typeface="宋体" panose="02010600030101010101" pitchFamily="2" charset="-122"/>
                <a:ea typeface="宋体" panose="02010600030101010101" pitchFamily="2" charset="-122"/>
              </a:rPr>
              <a:t>防止内存操作越界</a:t>
            </a:r>
            <a:r>
              <a:rPr lang="zh-CN" altLang="en-US" sz="2400" dirty="0">
                <a:latin typeface="宋体" panose="02010600030101010101" pitchFamily="2" charset="-122"/>
                <a:ea typeface="宋体" panose="02010600030101010101" pitchFamily="2" charset="-122"/>
              </a:rPr>
              <a:t>。所谓内存操作主要是指对</a:t>
            </a:r>
            <a:r>
              <a:rPr lang="zh-CN" altLang="en-US" sz="2400" dirty="0">
                <a:solidFill>
                  <a:srgbClr val="3366FF"/>
                </a:solidFill>
                <a:latin typeface="宋体" panose="02010600030101010101" pitchFamily="2" charset="-122"/>
                <a:ea typeface="宋体" panose="02010600030101010101" pitchFamily="2" charset="-122"/>
              </a:rPr>
              <a:t>数组、指计、内存地址等的操作</a:t>
            </a:r>
            <a:r>
              <a:rPr lang="zh-CN" altLang="en-US" sz="2400" dirty="0">
                <a:latin typeface="宋体" panose="02010600030101010101" pitchFamily="2" charset="-122"/>
                <a:ea typeface="宋体" panose="02010600030101010101" pitchFamily="2" charset="-122"/>
              </a:rPr>
              <a:t>。内存操作越界是软件系统主要错误之一，后果往往非常严重，所以当我们进行这些操作时一定要仔细小心。</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9.</a:t>
            </a:r>
            <a:r>
              <a:rPr lang="zh-CN" altLang="en-US" sz="3600" b="1" dirty="0">
                <a:solidFill>
                  <a:srgbClr val="FFFF00"/>
                </a:solidFill>
                <a:latin typeface="宋体" panose="02010600030101010101" pitchFamily="2" charset="-122"/>
                <a:ea typeface="宋体" panose="02010600030101010101" pitchFamily="2" charset="-122"/>
              </a:rPr>
              <a:t>质量保证</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60419"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(9) </a:t>
            </a:r>
            <a:r>
              <a:rPr lang="zh-CN" altLang="en-US" sz="2400" dirty="0">
                <a:latin typeface="宋体" panose="02010600030101010101" pitchFamily="2" charset="-122"/>
                <a:ea typeface="宋体" panose="02010600030101010101" pitchFamily="2" charset="-122"/>
              </a:rPr>
              <a:t>系统运行之初要对加载到系统中的数据进行一致性检查。</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(10) </a:t>
            </a:r>
            <a:r>
              <a:rPr lang="zh-CN" altLang="en-US" sz="2400" dirty="0">
                <a:solidFill>
                  <a:srgbClr val="3366FF"/>
                </a:solidFill>
                <a:latin typeface="宋体" panose="02010600030101010101" pitchFamily="2" charset="-122"/>
                <a:ea typeface="宋体" panose="02010600030101010101" pitchFamily="2" charset="-122"/>
              </a:rPr>
              <a:t>严禁随便更改</a:t>
            </a:r>
            <a:r>
              <a:rPr lang="zh-CN" altLang="en-US" sz="2400" dirty="0">
                <a:latin typeface="宋体" panose="02010600030101010101" pitchFamily="2" charset="-122"/>
                <a:ea typeface="宋体" panose="02010600030101010101" pitchFamily="2" charset="-122"/>
              </a:rPr>
              <a:t>其他模块或系统的</a:t>
            </a:r>
            <a:r>
              <a:rPr lang="zh-CN" altLang="en-US" sz="2400" dirty="0">
                <a:solidFill>
                  <a:srgbClr val="3366FF"/>
                </a:solidFill>
                <a:latin typeface="宋体" panose="02010600030101010101" pitchFamily="2" charset="-122"/>
                <a:ea typeface="宋体" panose="02010600030101010101" pitchFamily="2" charset="-122"/>
              </a:rPr>
              <a:t>有关设置和配置</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(11) </a:t>
            </a:r>
            <a:r>
              <a:rPr lang="zh-CN" altLang="en-US" sz="2400" dirty="0">
                <a:solidFill>
                  <a:srgbClr val="3366FF"/>
                </a:solidFill>
                <a:latin typeface="宋体" panose="02010600030101010101" pitchFamily="2" charset="-122"/>
                <a:ea typeface="宋体" panose="02010600030101010101" pitchFamily="2" charset="-122"/>
              </a:rPr>
              <a:t>不能随便改变</a:t>
            </a:r>
            <a:r>
              <a:rPr lang="zh-CN" altLang="en-US" sz="2400" dirty="0">
                <a:latin typeface="宋体" panose="02010600030101010101" pitchFamily="2" charset="-122"/>
                <a:ea typeface="宋体" panose="02010600030101010101" pitchFamily="2" charset="-122"/>
              </a:rPr>
              <a:t>与其他模块的</a:t>
            </a:r>
            <a:r>
              <a:rPr lang="zh-CN" altLang="en-US" sz="2400" dirty="0">
                <a:solidFill>
                  <a:srgbClr val="3366FF"/>
                </a:solidFill>
                <a:latin typeface="宋体" panose="02010600030101010101" pitchFamily="2" charset="-122"/>
                <a:ea typeface="宋体" panose="02010600030101010101" pitchFamily="2" charset="-122"/>
              </a:rPr>
              <a:t>接口</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(12) </a:t>
            </a:r>
            <a:r>
              <a:rPr lang="zh-CN" altLang="en-US" sz="2400" dirty="0">
                <a:latin typeface="宋体" panose="02010600030101010101" pitchFamily="2" charset="-122"/>
                <a:ea typeface="宋体" panose="02010600030101010101" pitchFamily="2" charset="-122"/>
              </a:rPr>
              <a:t>充分了解系统的接口之后，再使用系统提供的功能。</a:t>
            </a:r>
            <a:endParaRPr lang="en-US" altLang="zh-CN"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(13) </a:t>
            </a:r>
            <a:r>
              <a:rPr lang="zh-CN" altLang="en-US" sz="2400" dirty="0">
                <a:latin typeface="宋体" panose="02010600030101010101" pitchFamily="2" charset="-122"/>
                <a:ea typeface="宋体" panose="02010600030101010101" pitchFamily="2" charset="-122"/>
              </a:rPr>
              <a:t>编程时</a:t>
            </a:r>
            <a:r>
              <a:rPr lang="zh-CN" altLang="en-US" sz="2400" dirty="0">
                <a:solidFill>
                  <a:srgbClr val="3366FF"/>
                </a:solidFill>
                <a:latin typeface="宋体" panose="02010600030101010101" pitchFamily="2" charset="-122"/>
                <a:ea typeface="宋体" panose="02010600030101010101" pitchFamily="2" charset="-122"/>
              </a:rPr>
              <a:t>要防止关系运算符错误</a:t>
            </a:r>
            <a:r>
              <a:rPr lang="zh-CN" altLang="en-US" sz="2400" dirty="0">
                <a:latin typeface="宋体" panose="02010600030101010101" pitchFamily="2" charset="-122"/>
                <a:ea typeface="宋体" panose="02010600030101010101" pitchFamily="2" charset="-122"/>
              </a:rPr>
              <a:t>。如将“</a:t>
            </a:r>
            <a:r>
              <a:rPr lang="en-US" altLang="zh-CN" sz="2400" dirty="0">
                <a:latin typeface="宋体" panose="02010600030101010101" pitchFamily="2" charset="-122"/>
                <a:ea typeface="宋体" panose="02010600030101010101" pitchFamily="2" charset="-122"/>
              </a:rPr>
              <a:t>&lt;=”</a:t>
            </a:r>
            <a:r>
              <a:rPr lang="zh-CN" altLang="en-US" sz="2400" dirty="0">
                <a:latin typeface="宋体" panose="02010600030101010101" pitchFamily="2" charset="-122"/>
                <a:ea typeface="宋体" panose="02010600030101010101" pitchFamily="2" charset="-122"/>
              </a:rPr>
              <a:t>误写成“</a:t>
            </a:r>
            <a:r>
              <a:rPr lang="en-US" altLang="zh-CN" sz="2400" dirty="0">
                <a:latin typeface="宋体" panose="02010600030101010101" pitchFamily="2" charset="-122"/>
                <a:ea typeface="宋体" panose="02010600030101010101" pitchFamily="2" charset="-122"/>
              </a:rPr>
              <a:t>&lt;”</a:t>
            </a:r>
            <a:r>
              <a:rPr lang="zh-CN" altLang="en-US" sz="2400" dirty="0">
                <a:latin typeface="宋体" panose="02010600030101010101" pitchFamily="2" charset="-122"/>
                <a:ea typeface="宋体" panose="02010600030101010101" pitchFamily="2" charset="-122"/>
              </a:rPr>
              <a:t>或“</a:t>
            </a:r>
            <a:r>
              <a:rPr lang="en-US" altLang="zh-CN" sz="2400" dirty="0">
                <a:latin typeface="宋体" panose="02010600030101010101" pitchFamily="2" charset="-122"/>
                <a:ea typeface="宋体" panose="02010600030101010101" pitchFamily="2" charset="-122"/>
              </a:rPr>
              <a:t>&gt;=”</a:t>
            </a:r>
            <a:r>
              <a:rPr lang="zh-CN" altLang="en-US" sz="2400" dirty="0">
                <a:latin typeface="宋体" panose="02010600030101010101" pitchFamily="2" charset="-122"/>
                <a:ea typeface="宋体" panose="02010600030101010101" pitchFamily="2" charset="-122"/>
              </a:rPr>
              <a:t>等造成的，由此</a:t>
            </a:r>
            <a:r>
              <a:rPr lang="zh-CN" altLang="en-US" sz="2400" dirty="0">
                <a:solidFill>
                  <a:srgbClr val="3366FF"/>
                </a:solidFill>
                <a:latin typeface="宋体" panose="02010600030101010101" pitchFamily="2" charset="-122"/>
                <a:ea typeface="宋体" panose="02010600030101010101" pitchFamily="2" charset="-122"/>
              </a:rPr>
              <a:t>引起的后果往往是很严重的</a:t>
            </a:r>
            <a:r>
              <a:rPr lang="zh-CN" altLang="en-US" sz="2400" dirty="0">
                <a:latin typeface="宋体" panose="02010600030101010101" pitchFamily="2" charset="-122"/>
                <a:ea typeface="宋体" panose="02010600030101010101" pitchFamily="2" charset="-122"/>
              </a:rPr>
              <a:t>，所以编程时，一定要在这些地方小心。当编完程序后，应对这些操作进行彻底检查。</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9.</a:t>
            </a:r>
            <a:r>
              <a:rPr lang="zh-CN" altLang="en-US" sz="3600" b="1" dirty="0">
                <a:solidFill>
                  <a:srgbClr val="FFFF00"/>
                </a:solidFill>
                <a:latin typeface="宋体" panose="02010600030101010101" pitchFamily="2" charset="-122"/>
                <a:ea typeface="宋体" panose="02010600030101010101" pitchFamily="2" charset="-122"/>
              </a:rPr>
              <a:t>质量保证</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62467"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(14) </a:t>
            </a:r>
            <a:r>
              <a:rPr lang="zh-CN" altLang="en-US" sz="2400" dirty="0">
                <a:latin typeface="宋体" panose="02010600030101010101" pitchFamily="2" charset="-122"/>
                <a:ea typeface="宋体" panose="02010600030101010101" pitchFamily="2" charset="-122"/>
              </a:rPr>
              <a:t>要时刻注意混淆的操作符。当编完程序后，</a:t>
            </a:r>
            <a:r>
              <a:rPr lang="zh-CN" altLang="en-US" sz="2400" dirty="0">
                <a:solidFill>
                  <a:srgbClr val="3366FF"/>
                </a:solidFill>
                <a:latin typeface="宋体" panose="02010600030101010101" pitchFamily="2" charset="-122"/>
                <a:ea typeface="宋体" panose="02010600030101010101" pitchFamily="2" charset="-122"/>
              </a:rPr>
              <a:t>应从头至尾检查一遍这些操作符，以防止拼写错误</a:t>
            </a:r>
            <a:r>
              <a:rPr lang="zh-CN" altLang="en-US" sz="2400" dirty="0">
                <a:latin typeface="宋体" panose="02010600030101010101" pitchFamily="2" charset="-122"/>
                <a:ea typeface="宋体" panose="02010600030101010101" pitchFamily="2" charset="-122"/>
              </a:rPr>
              <a:t>。例如，如</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中的“</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&amp;”</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&amp;&amp;”</a:t>
            </a:r>
            <a:r>
              <a:rPr lang="zh-CN" altLang="en-US" sz="2400" dirty="0">
                <a:latin typeface="宋体" panose="02010600030101010101" pitchFamily="2" charset="-122"/>
                <a:ea typeface="宋体" panose="02010600030101010101" pitchFamily="2" charset="-122"/>
              </a:rPr>
              <a:t>等，若拼写错了。编译器不一定能够检查出来。</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(15) </a:t>
            </a:r>
            <a:r>
              <a:rPr lang="zh-CN" altLang="en-US" sz="2400" dirty="0">
                <a:latin typeface="宋体" panose="02010600030101010101" pitchFamily="2" charset="-122"/>
                <a:ea typeface="宋体" panose="02010600030101010101" pitchFamily="2" charset="-122"/>
              </a:rPr>
              <a:t>有可能的话，</a:t>
            </a:r>
            <a:r>
              <a:rPr lang="en-US" altLang="zh-CN" sz="2400" dirty="0">
                <a:solidFill>
                  <a:srgbClr val="3366FF"/>
                </a:solidFill>
                <a:latin typeface="宋体" panose="02010600030101010101" pitchFamily="2" charset="-122"/>
                <a:ea typeface="宋体" panose="02010600030101010101" pitchFamily="2" charset="-122"/>
              </a:rPr>
              <a:t>if</a:t>
            </a:r>
            <a:r>
              <a:rPr lang="zh-CN" altLang="en-US" sz="2400" dirty="0">
                <a:solidFill>
                  <a:srgbClr val="3366FF"/>
                </a:solidFill>
                <a:latin typeface="宋体" panose="02010600030101010101" pitchFamily="2" charset="-122"/>
                <a:ea typeface="宋体" panose="02010600030101010101" pitchFamily="2" charset="-122"/>
              </a:rPr>
              <a:t>语句尽量加上</a:t>
            </a:r>
            <a:r>
              <a:rPr lang="en-US" altLang="zh-CN" sz="2400" dirty="0">
                <a:solidFill>
                  <a:srgbClr val="3366FF"/>
                </a:solidFill>
                <a:latin typeface="宋体" panose="02010600030101010101" pitchFamily="2" charset="-122"/>
                <a:ea typeface="宋体" panose="02010600030101010101" pitchFamily="2" charset="-122"/>
              </a:rPr>
              <a:t>else</a:t>
            </a:r>
            <a:r>
              <a:rPr lang="zh-CN" altLang="en-US" sz="2400" dirty="0">
                <a:solidFill>
                  <a:srgbClr val="3366FF"/>
                </a:solidFill>
                <a:latin typeface="宋体" panose="02010600030101010101" pitchFamily="2" charset="-122"/>
                <a:ea typeface="宋体" panose="02010600030101010101" pitchFamily="2" charset="-122"/>
              </a:rPr>
              <a:t>分支</a:t>
            </a:r>
            <a:r>
              <a:rPr lang="zh-CN" altLang="en-US" sz="2400" dirty="0">
                <a:latin typeface="宋体" panose="02010600030101010101" pitchFamily="2" charset="-122"/>
                <a:ea typeface="宋体" panose="02010600030101010101" pitchFamily="2" charset="-122"/>
              </a:rPr>
              <a:t>。</a:t>
            </a:r>
            <a:r>
              <a:rPr lang="en-US" altLang="zh-CN" sz="2400" dirty="0">
                <a:solidFill>
                  <a:srgbClr val="3366FF"/>
                </a:solidFill>
                <a:latin typeface="宋体" panose="02010600030101010101" pitchFamily="2" charset="-122"/>
                <a:ea typeface="宋体" panose="02010600030101010101" pitchFamily="2" charset="-122"/>
              </a:rPr>
              <a:t>switch</a:t>
            </a:r>
            <a:r>
              <a:rPr lang="zh-CN" altLang="en-US" sz="2400" dirty="0">
                <a:solidFill>
                  <a:srgbClr val="3366FF"/>
                </a:solidFill>
                <a:latin typeface="宋体" panose="02010600030101010101" pitchFamily="2" charset="-122"/>
                <a:ea typeface="宋体" panose="02010600030101010101" pitchFamily="2" charset="-122"/>
              </a:rPr>
              <a:t>语句必须有</a:t>
            </a:r>
            <a:r>
              <a:rPr lang="en-US" altLang="zh-CN" sz="2400" dirty="0">
                <a:solidFill>
                  <a:srgbClr val="3366FF"/>
                </a:solidFill>
                <a:latin typeface="宋体" panose="02010600030101010101" pitchFamily="2" charset="-122"/>
                <a:ea typeface="宋体" panose="02010600030101010101" pitchFamily="2" charset="-122"/>
              </a:rPr>
              <a:t>default</a:t>
            </a:r>
            <a:r>
              <a:rPr lang="zh-CN" altLang="en-US" sz="2400" dirty="0">
                <a:solidFill>
                  <a:srgbClr val="3366FF"/>
                </a:solidFill>
                <a:latin typeface="宋体" panose="02010600030101010101" pitchFamily="2" charset="-122"/>
                <a:ea typeface="宋体" panose="02010600030101010101" pitchFamily="2" charset="-122"/>
              </a:rPr>
              <a:t>分支</a:t>
            </a:r>
            <a:r>
              <a:rPr lang="zh-CN" altLang="en-US" sz="2400" dirty="0">
                <a:latin typeface="宋体" panose="02010600030101010101" pitchFamily="2" charset="-122"/>
                <a:ea typeface="宋体" panose="02010600030101010101" pitchFamily="2" charset="-122"/>
              </a:rPr>
              <a:t>。对不期望的情况</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包括异常情况</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进行处理，保证程序逻辑严谨。</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(16) </a:t>
            </a:r>
            <a:r>
              <a:rPr lang="zh-CN" altLang="en-US" sz="2400" dirty="0">
                <a:solidFill>
                  <a:srgbClr val="3366FF"/>
                </a:solidFill>
                <a:latin typeface="宋体" panose="02010600030101010101" pitchFamily="2" charset="-122"/>
                <a:ea typeface="宋体" panose="02010600030101010101" pitchFamily="2" charset="-122"/>
              </a:rPr>
              <a:t>减少没必要的指针使用，特别是较复杂的指针</a:t>
            </a:r>
            <a:r>
              <a:rPr lang="zh-CN" altLang="en-US" sz="2400" dirty="0">
                <a:latin typeface="宋体" panose="02010600030101010101" pitchFamily="2" charset="-122"/>
                <a:ea typeface="宋体" panose="02010600030101010101" pitchFamily="2" charset="-122"/>
              </a:rPr>
              <a:t>，如</a:t>
            </a:r>
            <a:r>
              <a:rPr lang="zh-CN" altLang="en-US" sz="2400" dirty="0">
                <a:solidFill>
                  <a:srgbClr val="C00000"/>
                </a:solidFill>
                <a:latin typeface="宋体" panose="02010600030101010101" pitchFamily="2" charset="-122"/>
                <a:ea typeface="宋体" panose="02010600030101010101" pitchFamily="2" charset="-122"/>
              </a:rPr>
              <a:t>指针的指针、数组的指针，指针的数组，函数的指针</a:t>
            </a:r>
            <a:r>
              <a:rPr lang="zh-CN" altLang="en-US" sz="2400" dirty="0">
                <a:latin typeface="宋体" panose="02010600030101010101" pitchFamily="2" charset="-122"/>
                <a:ea typeface="宋体" panose="02010600030101010101" pitchFamily="2" charset="-122"/>
              </a:rPr>
              <a:t>等。</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10.</a:t>
            </a:r>
            <a:r>
              <a:rPr lang="zh-CN" altLang="en-US" sz="3600" b="1" dirty="0">
                <a:solidFill>
                  <a:srgbClr val="FFFF00"/>
                </a:solidFill>
                <a:latin typeface="宋体" panose="02010600030101010101" pitchFamily="2" charset="-122"/>
                <a:ea typeface="宋体" panose="02010600030101010101" pitchFamily="2" charset="-122"/>
              </a:rPr>
              <a:t>代码编辑、编译、审查</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63491"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solidFill>
                  <a:srgbClr val="3366FF"/>
                </a:solidFill>
                <a:latin typeface="宋体" panose="02010600030101010101" pitchFamily="2" charset="-122"/>
                <a:ea typeface="宋体" panose="02010600030101010101" pitchFamily="2" charset="-122"/>
              </a:rPr>
              <a:t>打开编译器的所有告警开关</a:t>
            </a:r>
            <a:r>
              <a:rPr lang="zh-CN" altLang="en-US" sz="2400" dirty="0">
                <a:latin typeface="宋体" panose="02010600030101010101" pitchFamily="2" charset="-122"/>
                <a:ea typeface="宋体" panose="02010600030101010101" pitchFamily="2" charset="-122"/>
              </a:rPr>
              <a:t>对程序进行编译。</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在产品软件（项目组）中。</a:t>
            </a:r>
            <a:r>
              <a:rPr lang="zh-CN" altLang="en-US" sz="2400" dirty="0">
                <a:solidFill>
                  <a:srgbClr val="3366FF"/>
                </a:solidFill>
                <a:latin typeface="宋体" panose="02010600030101010101" pitchFamily="2" charset="-122"/>
                <a:ea typeface="宋体" panose="02010600030101010101" pitchFamily="2" charset="-122"/>
              </a:rPr>
              <a:t>要统一编译开关选项。</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通过</a:t>
            </a:r>
            <a:r>
              <a:rPr lang="zh-CN" altLang="en-US" sz="2400" dirty="0">
                <a:solidFill>
                  <a:srgbClr val="3366FF"/>
                </a:solidFill>
                <a:latin typeface="宋体" panose="02010600030101010101" pitchFamily="2" charset="-122"/>
                <a:ea typeface="宋体" panose="02010600030101010101" pitchFamily="2" charset="-122"/>
              </a:rPr>
              <a:t>代码走查</a:t>
            </a:r>
            <a:r>
              <a:rPr lang="zh-CN" altLang="en-US" sz="2400" dirty="0">
                <a:latin typeface="宋体" panose="02010600030101010101" pitchFamily="2" charset="-122"/>
                <a:ea typeface="宋体" panose="02010600030101010101" pitchFamily="2" charset="-122"/>
              </a:rPr>
              <a:t>及</a:t>
            </a:r>
            <a:r>
              <a:rPr lang="zh-CN" altLang="en-US" sz="2400" dirty="0">
                <a:solidFill>
                  <a:srgbClr val="3366FF"/>
                </a:solidFill>
                <a:latin typeface="宋体" panose="02010600030101010101" pitchFamily="2" charset="-122"/>
                <a:ea typeface="宋体" panose="02010600030101010101" pitchFamily="2" charset="-122"/>
              </a:rPr>
              <a:t>审查方式</a:t>
            </a:r>
            <a:r>
              <a:rPr lang="zh-CN" altLang="en-US" sz="2400" dirty="0">
                <a:latin typeface="宋体" panose="02010600030101010101" pitchFamily="2" charset="-122"/>
                <a:ea typeface="宋体" panose="02010600030101010101" pitchFamily="2" charset="-122"/>
              </a:rPr>
              <a:t>对代码进行检查。</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测试部门产品之前，应对代码进行</a:t>
            </a:r>
            <a:r>
              <a:rPr lang="zh-CN" altLang="en-US" sz="2400" dirty="0">
                <a:solidFill>
                  <a:srgbClr val="3366FF"/>
                </a:solidFill>
                <a:latin typeface="宋体" panose="02010600030101010101" pitchFamily="2" charset="-122"/>
                <a:ea typeface="宋体" panose="02010600030101010101" pitchFamily="2" charset="-122"/>
              </a:rPr>
              <a:t>抽查及评审</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11.</a:t>
            </a:r>
            <a:r>
              <a:rPr lang="zh-CN" altLang="en-US" sz="3600" b="1" dirty="0">
                <a:solidFill>
                  <a:srgbClr val="FFFF00"/>
                </a:solidFill>
                <a:latin typeface="宋体" panose="02010600030101010101" pitchFamily="2" charset="-122"/>
                <a:ea typeface="宋体" panose="02010600030101010101" pitchFamily="2" charset="-122"/>
              </a:rPr>
              <a:t>代码测试、维护</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64515"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单元测试要求</a:t>
            </a:r>
            <a:r>
              <a:rPr lang="zh-CN" altLang="en-US" sz="2400" dirty="0">
                <a:solidFill>
                  <a:srgbClr val="3366FF"/>
                </a:solidFill>
                <a:latin typeface="宋体" panose="02010600030101010101" pitchFamily="2" charset="-122"/>
                <a:ea typeface="宋体" panose="02010600030101010101" pitchFamily="2" charset="-122"/>
              </a:rPr>
              <a:t>至少达到语句覆盖</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单元测试开始要跟踪每一语句，并观察数据流及变量的变化。</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清理、整理或优化后的代码</a:t>
            </a:r>
            <a:r>
              <a:rPr lang="zh-CN" altLang="en-US" sz="2400" dirty="0">
                <a:solidFill>
                  <a:srgbClr val="3366FF"/>
                </a:solidFill>
                <a:latin typeface="宋体" panose="02010600030101010101" pitchFamily="2" charset="-122"/>
                <a:ea typeface="宋体" panose="02010600030101010101" pitchFamily="2" charset="-122"/>
              </a:rPr>
              <a:t>要经过审查及测试</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(4) </a:t>
            </a:r>
            <a:r>
              <a:rPr lang="zh-CN" altLang="en-US" sz="2400" dirty="0">
                <a:solidFill>
                  <a:srgbClr val="3366FF"/>
                </a:solidFill>
                <a:latin typeface="宋体" panose="02010600030101010101" pitchFamily="2" charset="-122"/>
                <a:ea typeface="宋体" panose="02010600030101010101" pitchFamily="2" charset="-122"/>
              </a:rPr>
              <a:t>代码版本升级要经过严格测试</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(5) </a:t>
            </a:r>
            <a:r>
              <a:rPr lang="zh-CN" altLang="en-US" sz="2400" dirty="0">
                <a:solidFill>
                  <a:srgbClr val="3366FF"/>
                </a:solidFill>
                <a:latin typeface="宋体" panose="02010600030101010101" pitchFamily="2" charset="-122"/>
                <a:ea typeface="宋体" panose="02010600030101010101" pitchFamily="2" charset="-122"/>
              </a:rPr>
              <a:t>使用工具软件对代码版本进行维护</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(6) </a:t>
            </a:r>
            <a:r>
              <a:rPr lang="zh-CN" altLang="en-US" sz="2400" dirty="0">
                <a:latin typeface="宋体" panose="02010600030101010101" pitchFamily="2" charset="-122"/>
                <a:ea typeface="宋体" panose="02010600030101010101" pitchFamily="2" charset="-122"/>
              </a:rPr>
              <a:t>正式版本上软件对代码版本都</a:t>
            </a:r>
            <a:r>
              <a:rPr lang="zh-CN" altLang="en-US" sz="2400" dirty="0">
                <a:solidFill>
                  <a:srgbClr val="3366FF"/>
                </a:solidFill>
                <a:latin typeface="宋体" panose="02010600030101010101" pitchFamily="2" charset="-122"/>
                <a:ea typeface="宋体" panose="02010600030101010101" pitchFamily="2" charset="-122"/>
              </a:rPr>
              <a:t>应有详细的文档记录</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l" eaLnBrk="1" hangingPunct="1"/>
            <a:r>
              <a:rPr lang="en-US" altLang="zh-CN" sz="3600" b="1" dirty="0">
                <a:solidFill>
                  <a:srgbClr val="FFFF00"/>
                </a:solidFill>
                <a:latin typeface="宋体" panose="02010600030101010101" pitchFamily="2" charset="-122"/>
                <a:ea typeface="宋体" panose="02010600030101010101" pitchFamily="2" charset="-122"/>
              </a:rPr>
              <a:t>12.</a:t>
            </a:r>
            <a:r>
              <a:rPr lang="zh-CN" altLang="en-US" sz="3600" b="1" dirty="0">
                <a:solidFill>
                  <a:srgbClr val="FFFF00"/>
                </a:solidFill>
                <a:latin typeface="宋体" panose="02010600030101010101" pitchFamily="2" charset="-122"/>
                <a:ea typeface="宋体" panose="02010600030101010101" pitchFamily="2" charset="-122"/>
              </a:rPr>
              <a:t>宏</a:t>
            </a:r>
            <a:endParaRPr lang="zh-CN" altLang="en-US" sz="3600" b="1" dirty="0">
              <a:solidFill>
                <a:srgbClr val="FFFF00"/>
              </a:solidFill>
              <a:latin typeface="宋体" panose="02010600030101010101" pitchFamily="2" charset="-122"/>
              <a:ea typeface="宋体" panose="02010600030101010101" pitchFamily="2" charset="-122"/>
            </a:endParaRPr>
          </a:p>
        </p:txBody>
      </p:sp>
      <p:sp>
        <p:nvSpPr>
          <p:cNvPr id="65539"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用宏定义表达时，要使用完备的括号。</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将宏定义的多条表达式放在括号中。</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使用宏时，不允许参数发生变化。</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806450">
              <a:buNone/>
            </a:pPr>
            <a:endParaRPr lang="en-US" altLang="zh-CN" sz="2800" dirty="0">
              <a:latin typeface="宋体" panose="02010600030101010101" pitchFamily="2" charset="-122"/>
              <a:ea typeface="宋体" panose="02010600030101010101" pitchFamily="2" charset="-122"/>
            </a:endParaRPr>
          </a:p>
          <a:p>
            <a:pPr marL="806450">
              <a:buNone/>
            </a:pPr>
            <a:r>
              <a:rPr lang="en-US" altLang="zh-CN" sz="2800" dirty="0">
                <a:latin typeface="宋体" panose="02010600030101010101" pitchFamily="2" charset="-122"/>
                <a:ea typeface="宋体" panose="02010600030101010101" pitchFamily="2" charset="-122"/>
              </a:rPr>
              <a:t>5.1  </a:t>
            </a:r>
            <a:r>
              <a:rPr lang="zh-CN" altLang="en-US" sz="2800" dirty="0">
                <a:latin typeface="宋体" panose="02010600030101010101" pitchFamily="2" charset="-122"/>
                <a:ea typeface="宋体" panose="02010600030101010101" pitchFamily="2" charset="-122"/>
              </a:rPr>
              <a:t>程序设计语言</a:t>
            </a:r>
            <a:endParaRPr lang="zh-CN" altLang="en-US" sz="2800" dirty="0">
              <a:latin typeface="宋体" panose="02010600030101010101" pitchFamily="2" charset="-122"/>
              <a:ea typeface="宋体" panose="02010600030101010101" pitchFamily="2" charset="-122"/>
            </a:endParaRPr>
          </a:p>
          <a:p>
            <a:pPr marL="806450">
              <a:buNone/>
            </a:pPr>
            <a:r>
              <a:rPr lang="en-US" sz="2800" dirty="0">
                <a:latin typeface="宋体" panose="02010600030101010101" pitchFamily="2" charset="-122"/>
                <a:ea typeface="宋体" panose="02010600030101010101" pitchFamily="2" charset="-122"/>
              </a:rPr>
              <a:t>5.2  </a:t>
            </a:r>
            <a:r>
              <a:rPr lang="zh-CN" altLang="en-US" sz="2800" dirty="0">
                <a:latin typeface="宋体" panose="02010600030101010101" pitchFamily="2" charset="-122"/>
                <a:ea typeface="宋体" panose="02010600030101010101" pitchFamily="2" charset="-122"/>
              </a:rPr>
              <a:t>程序设计风格</a:t>
            </a:r>
            <a:endParaRPr lang="zh-CN" altLang="en-US" sz="2800" dirty="0">
              <a:latin typeface="宋体" panose="02010600030101010101" pitchFamily="2" charset="-122"/>
              <a:ea typeface="宋体" panose="02010600030101010101" pitchFamily="2" charset="-122"/>
            </a:endParaRPr>
          </a:p>
          <a:p>
            <a:pPr marL="806450">
              <a:buNone/>
            </a:pPr>
            <a:r>
              <a:rPr lang="en-US" sz="2800" dirty="0">
                <a:latin typeface="宋体" panose="02010600030101010101" pitchFamily="2" charset="-122"/>
                <a:ea typeface="宋体" panose="02010600030101010101" pitchFamily="2" charset="-122"/>
              </a:rPr>
              <a:t>5.3  </a:t>
            </a:r>
            <a:r>
              <a:rPr lang="zh-CN" altLang="en-US" sz="2800" dirty="0">
                <a:latin typeface="宋体" panose="02010600030101010101" pitchFamily="2" charset="-122"/>
                <a:ea typeface="宋体" panose="02010600030101010101" pitchFamily="2" charset="-122"/>
              </a:rPr>
              <a:t>编码规范</a:t>
            </a:r>
            <a:endParaRPr lang="zh-CN" altLang="en-US" sz="2800" dirty="0">
              <a:latin typeface="宋体" panose="02010600030101010101" pitchFamily="2" charset="-122"/>
              <a:ea typeface="宋体" panose="02010600030101010101" pitchFamily="2" charset="-122"/>
            </a:endParaRPr>
          </a:p>
          <a:p>
            <a:pPr marL="806450">
              <a:buNone/>
            </a:pPr>
            <a:r>
              <a:rPr lang="en-US" altLang="zh-CN" sz="2800" b="1" dirty="0">
                <a:solidFill>
                  <a:srgbClr val="C00000"/>
                </a:solidFill>
                <a:latin typeface="宋体" panose="02010600030101010101" pitchFamily="2" charset="-122"/>
                <a:ea typeface="宋体" panose="02010600030101010101" pitchFamily="2" charset="-122"/>
              </a:rPr>
              <a:t>5.4  </a:t>
            </a:r>
            <a:r>
              <a:rPr lang="zh-CN" altLang="en-US" sz="2800" b="1" dirty="0">
                <a:solidFill>
                  <a:srgbClr val="C00000"/>
                </a:solidFill>
                <a:latin typeface="宋体" panose="02010600030101010101" pitchFamily="2" charset="-122"/>
                <a:ea typeface="宋体" panose="02010600030101010101" pitchFamily="2" charset="-122"/>
              </a:rPr>
              <a:t>程序效率与性能分析</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5</a:t>
            </a:r>
            <a:r>
              <a:rPr lang="zh-CN" altLang="en-US" dirty="0">
                <a:solidFill>
                  <a:schemeClr val="bg1"/>
                </a:solidFill>
              </a:rPr>
              <a:t>章  软件实现</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dirty="0"/>
              <a:t>5.4 </a:t>
            </a:r>
            <a:r>
              <a:rPr lang="zh-CN" altLang="en-US" dirty="0"/>
              <a:t>程序效率与性能分析</a:t>
            </a:r>
            <a:endParaRPr lang="zh-CN" altLang="en-US" dirty="0"/>
          </a:p>
        </p:txBody>
      </p:sp>
      <p:sp>
        <p:nvSpPr>
          <p:cNvPr id="66563"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1520825" indent="-1520825">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程序效率：指程序的</a:t>
            </a:r>
            <a:r>
              <a:rPr lang="zh-CN" altLang="en-US" sz="2400" b="1" dirty="0">
                <a:solidFill>
                  <a:srgbClr val="C00000"/>
                </a:solidFill>
                <a:latin typeface="宋体" panose="02010600030101010101" pitchFamily="2" charset="-122"/>
                <a:ea typeface="宋体" panose="02010600030101010101" pitchFamily="2" charset="-122"/>
              </a:rPr>
              <a:t>执行速度</a:t>
            </a:r>
            <a:r>
              <a:rPr lang="zh-CN" altLang="en-US" sz="2400" dirty="0">
                <a:latin typeface="宋体" panose="02010600030101010101" pitchFamily="2" charset="-122"/>
                <a:ea typeface="宋体" panose="02010600030101010101" pitchFamily="2" charset="-122"/>
              </a:rPr>
              <a:t>及程序所</a:t>
            </a:r>
            <a:r>
              <a:rPr lang="zh-CN" altLang="en-US" sz="2400" b="1" dirty="0">
                <a:solidFill>
                  <a:srgbClr val="C00000"/>
                </a:solidFill>
                <a:latin typeface="宋体" panose="02010600030101010101" pitchFamily="2" charset="-122"/>
                <a:ea typeface="宋体" panose="02010600030101010101" pitchFamily="2" charset="-122"/>
              </a:rPr>
              <a:t>需占用内存的存储空间。</a:t>
            </a:r>
            <a:endParaRPr lang="zh-CN" altLang="en-US" sz="2400" b="1" dirty="0">
              <a:solidFill>
                <a:srgbClr val="C00000"/>
              </a:solidFill>
              <a:latin typeface="宋体" panose="02010600030101010101" pitchFamily="2" charset="-122"/>
              <a:ea typeface="宋体" panose="02010600030101010101" pitchFamily="2" charset="-122"/>
            </a:endParaRPr>
          </a:p>
          <a:p>
            <a:pPr marL="0" indent="628650">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程序编码是</a:t>
            </a:r>
            <a:r>
              <a:rPr lang="zh-CN" altLang="en-US" sz="2400" dirty="0">
                <a:solidFill>
                  <a:srgbClr val="3366FF"/>
                </a:solidFill>
                <a:latin typeface="宋体" panose="02010600030101010101" pitchFamily="2" charset="-122"/>
                <a:ea typeface="宋体" panose="02010600030101010101" pitchFamily="2" charset="-122"/>
              </a:rPr>
              <a:t>最后提高运行速度和节省存储的机会</a:t>
            </a:r>
            <a:r>
              <a:rPr lang="zh-CN" altLang="en-US" sz="2400" dirty="0">
                <a:latin typeface="宋体" panose="02010600030101010101" pitchFamily="2" charset="-122"/>
                <a:ea typeface="宋体" panose="02010600030101010101" pitchFamily="2" charset="-122"/>
              </a:rPr>
              <a:t>，因此在此阶段不能不考虑程序的效率。</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dirty="0"/>
              <a:t>5.4 </a:t>
            </a:r>
            <a:r>
              <a:rPr lang="zh-CN" altLang="en-US" dirty="0"/>
              <a:t>程序效率与性能分析</a:t>
            </a:r>
            <a:endParaRPr lang="zh-CN" altLang="en-US" dirty="0"/>
          </a:p>
        </p:txBody>
      </p:sp>
      <p:sp>
        <p:nvSpPr>
          <p:cNvPr id="67587"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讨论程序效率的几条准则：</a:t>
            </a:r>
            <a:endParaRPr lang="zh-CN" altLang="en-US" sz="2800" b="1" dirty="0">
              <a:solidFill>
                <a:srgbClr val="C00000"/>
              </a:solidFill>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solidFill>
                  <a:srgbClr val="3366FF"/>
                </a:solidFill>
                <a:latin typeface="宋体" panose="02010600030101010101" pitchFamily="2" charset="-122"/>
                <a:ea typeface="宋体" panose="02010600030101010101" pitchFamily="2" charset="-122"/>
              </a:rPr>
              <a:t>效率是性能要求</a:t>
            </a:r>
            <a:r>
              <a:rPr lang="zh-CN" altLang="en-US" sz="2400" dirty="0">
                <a:latin typeface="宋体" panose="02010600030101010101" pitchFamily="2" charset="-122"/>
                <a:ea typeface="宋体" panose="02010600030101010101" pitchFamily="2" charset="-122"/>
              </a:rPr>
              <a:t>，应当在需求分析阶段给出。软件效率以需求为准，不应以人力所及为准。</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solidFill>
                  <a:srgbClr val="3366FF"/>
                </a:solidFill>
                <a:latin typeface="宋体" panose="02010600030101010101" pitchFamily="2" charset="-122"/>
                <a:ea typeface="宋体" panose="02010600030101010101" pitchFamily="2" charset="-122"/>
              </a:rPr>
              <a:t>好的设计可以提高效率</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solidFill>
                  <a:srgbClr val="3366FF"/>
                </a:solidFill>
                <a:latin typeface="宋体" panose="02010600030101010101" pitchFamily="2" charset="-122"/>
                <a:ea typeface="宋体" panose="02010600030101010101" pitchFamily="2" charset="-122"/>
              </a:rPr>
              <a:t>程序的效率与程序的简单性相关</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0" indent="628650">
              <a:lnSpc>
                <a:spcPts val="3500"/>
              </a:lnSpc>
              <a:spcBef>
                <a:spcPts val="1200"/>
              </a:spcBef>
              <a:spcAft>
                <a:spcPts val="600"/>
              </a:spcAft>
              <a:buNone/>
            </a:pPr>
            <a:r>
              <a:rPr lang="zh-CN" altLang="en-US" sz="2400" dirty="0">
                <a:latin typeface="宋体" panose="02010600030101010101" pitchFamily="2" charset="-122"/>
                <a:ea typeface="宋体" panose="02010600030101010101" pitchFamily="2" charset="-122"/>
              </a:rPr>
              <a:t>一般说来，</a:t>
            </a:r>
            <a:r>
              <a:rPr lang="zh-CN" altLang="en-US" sz="2400" dirty="0">
                <a:solidFill>
                  <a:srgbClr val="C00000"/>
                </a:solidFill>
                <a:latin typeface="宋体" panose="02010600030101010101" pitchFamily="2" charset="-122"/>
                <a:ea typeface="宋体" panose="02010600030101010101" pitchFamily="2" charset="-122"/>
              </a:rPr>
              <a:t>任何对效率无重要改善，且对程序的简单性、可读性和正确性不利的程序设计方法都是不可取的</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357158" y="2071678"/>
            <a:ext cx="8435975" cy="4429156"/>
          </a:xfrm>
        </p:spPr>
        <p:txBody>
          <a:bodyPr/>
          <a:lstStyle/>
          <a:p>
            <a:pPr eaLnBrk="1" hangingPunct="1"/>
            <a:r>
              <a:rPr lang="zh-CN" altLang="en-US" sz="2800" b="1" dirty="0">
                <a:solidFill>
                  <a:srgbClr val="C00000"/>
                </a:solidFill>
                <a:ea typeface="宋体" panose="02010600030101010101" pitchFamily="2" charset="-122"/>
              </a:rPr>
              <a:t>增量模型的优点 </a:t>
            </a:r>
            <a:endParaRPr lang="zh-CN" altLang="en-US" sz="2800" b="1" dirty="0">
              <a:solidFill>
                <a:srgbClr val="C00000"/>
              </a:solidFill>
              <a:ea typeface="宋体" panose="02010600030101010101" pitchFamily="2" charset="-122"/>
            </a:endParaRPr>
          </a:p>
          <a:p>
            <a:pPr marL="713105" indent="-440055" eaLnBrk="1" hangingPunct="1">
              <a:buClr>
                <a:schemeClr val="accent2"/>
              </a:buClr>
              <a:buSzPct val="75000"/>
              <a:buFont typeface="+mj-lt"/>
              <a:buAutoNum type="alphaLcParenR"/>
            </a:pPr>
            <a:r>
              <a:rPr lang="zh-CN" altLang="en-US" sz="2400" b="1" dirty="0">
                <a:solidFill>
                  <a:srgbClr val="00B050"/>
                </a:solidFill>
                <a:latin typeface="楷体_GB2312" pitchFamily="49" charset="-122"/>
                <a:ea typeface="楷体_GB2312" pitchFamily="49" charset="-122"/>
              </a:rPr>
              <a:t>能</a:t>
            </a:r>
            <a:r>
              <a:rPr lang="zh-CN" altLang="en-US" sz="2400" dirty="0">
                <a:latin typeface="楷体_GB2312" pitchFamily="49" charset="-122"/>
                <a:ea typeface="楷体_GB2312" pitchFamily="49" charset="-122"/>
              </a:rPr>
              <a:t>在</a:t>
            </a:r>
            <a:r>
              <a:rPr lang="zh-CN" altLang="en-US" sz="2400" b="1" dirty="0">
                <a:solidFill>
                  <a:srgbClr val="3366FF"/>
                </a:solidFill>
                <a:latin typeface="楷体_GB2312" pitchFamily="49" charset="-122"/>
                <a:ea typeface="楷体_GB2312" pitchFamily="49" charset="-122"/>
              </a:rPr>
              <a:t>较短时间内向用户提交有用的工作产品</a:t>
            </a:r>
            <a:r>
              <a:rPr lang="zh-CN" altLang="en-US" sz="2400" dirty="0">
                <a:latin typeface="楷体_GB2312" pitchFamily="49" charset="-122"/>
                <a:ea typeface="楷体_GB2312" pitchFamily="49" charset="-122"/>
              </a:rPr>
              <a:t>，即从第</a:t>
            </a:r>
            <a:r>
              <a:rPr lang="en-US" altLang="zh-CN" sz="2400" dirty="0">
                <a:latin typeface="楷体_GB2312" pitchFamily="49" charset="-122"/>
                <a:ea typeface="楷体_GB2312" pitchFamily="49" charset="-122"/>
              </a:rPr>
              <a:t>1</a:t>
            </a:r>
            <a:r>
              <a:rPr lang="zh-CN" altLang="en-US" sz="2400" dirty="0">
                <a:latin typeface="楷体_GB2312" pitchFamily="49" charset="-122"/>
                <a:ea typeface="楷体_GB2312" pitchFamily="49" charset="-122"/>
              </a:rPr>
              <a:t>个构件交付之日起，用户就能用系统完成部分工作。</a:t>
            </a:r>
            <a:endParaRPr lang="zh-CN" altLang="en-US" sz="2400" dirty="0">
              <a:latin typeface="楷体_GB2312" pitchFamily="49" charset="-122"/>
              <a:ea typeface="楷体_GB2312" pitchFamily="49" charset="-122"/>
            </a:endParaRPr>
          </a:p>
          <a:p>
            <a:pPr marL="713105" indent="-440055" eaLnBrk="1" hangingPunct="1">
              <a:buFont typeface="+mj-lt"/>
              <a:buAutoNum type="alphaLcParenR"/>
            </a:pPr>
            <a:r>
              <a:rPr lang="zh-CN" altLang="en-US" sz="2400" dirty="0">
                <a:latin typeface="楷体_GB2312" pitchFamily="49" charset="-122"/>
                <a:ea typeface="楷体_GB2312" pitchFamily="49" charset="-122"/>
              </a:rPr>
              <a:t>逐步增加产品的功能可以使</a:t>
            </a:r>
            <a:r>
              <a:rPr lang="zh-CN" altLang="en-US" sz="2400" b="1" dirty="0">
                <a:solidFill>
                  <a:srgbClr val="3366FF"/>
                </a:solidFill>
                <a:latin typeface="楷体_GB2312" pitchFamily="49" charset="-122"/>
                <a:ea typeface="楷体_GB2312" pitchFamily="49" charset="-122"/>
              </a:rPr>
              <a:t>用户有较充裕的时间学习和适应新产品</a:t>
            </a:r>
            <a:r>
              <a:rPr lang="zh-CN" altLang="en-US" sz="2400" dirty="0">
                <a:latin typeface="楷体_GB2312" pitchFamily="49" charset="-122"/>
                <a:ea typeface="楷体_GB2312" pitchFamily="49" charset="-122"/>
              </a:rPr>
              <a:t>，从而减少一个全新的软件可能给用户及单位带来冲击。</a:t>
            </a:r>
            <a:endParaRPr lang="zh-CN" altLang="en-US" sz="2400" dirty="0">
              <a:latin typeface="楷体_GB2312" pitchFamily="49" charset="-122"/>
              <a:ea typeface="楷体_GB2312" pitchFamily="49" charset="-122"/>
            </a:endParaRPr>
          </a:p>
          <a:p>
            <a:pPr marL="713105" indent="-440055" eaLnBrk="1" hangingPunct="1">
              <a:buFont typeface="+mj-lt"/>
              <a:buAutoNum type="alphaLcParenR"/>
            </a:pPr>
            <a:r>
              <a:rPr lang="zh-CN" altLang="en-US" sz="2400" dirty="0">
                <a:latin typeface="楷体_GB2312" pitchFamily="49" charset="-122"/>
                <a:ea typeface="楷体_GB2312" pitchFamily="49" charset="-122"/>
              </a:rPr>
              <a:t>项目</a:t>
            </a:r>
            <a:r>
              <a:rPr lang="zh-CN" altLang="en-US" sz="2400" b="1" dirty="0">
                <a:solidFill>
                  <a:srgbClr val="3366FF"/>
                </a:solidFill>
                <a:latin typeface="楷体_GB2312" pitchFamily="49" charset="-122"/>
                <a:ea typeface="楷体_GB2312" pitchFamily="49" charset="-122"/>
              </a:rPr>
              <a:t>失败的风险较低</a:t>
            </a:r>
            <a:r>
              <a:rPr lang="zh-CN" altLang="en-US" sz="2400" dirty="0">
                <a:latin typeface="楷体_GB2312" pitchFamily="49" charset="-122"/>
                <a:ea typeface="楷体_GB2312" pitchFamily="49" charset="-122"/>
              </a:rPr>
              <a:t>，虽然在某些增量构件中可能遇到一些问题，但其他增量构件将能够成功地交付给客户。</a:t>
            </a:r>
            <a:endParaRPr lang="zh-CN" altLang="en-US" sz="2400" dirty="0">
              <a:latin typeface="楷体_GB2312" pitchFamily="49" charset="-122"/>
              <a:ea typeface="楷体_GB2312" pitchFamily="49" charset="-122"/>
            </a:endParaRPr>
          </a:p>
          <a:p>
            <a:pPr marL="713105" indent="-440055" eaLnBrk="1" hangingPunct="1">
              <a:buFont typeface="+mj-lt"/>
              <a:buAutoNum type="alphaLcParenR"/>
            </a:pPr>
            <a:r>
              <a:rPr lang="zh-CN" altLang="en-US" sz="2400" dirty="0">
                <a:latin typeface="楷体_GB2312" pitchFamily="49" charset="-122"/>
                <a:ea typeface="楷体_GB2312" pitchFamily="49" charset="-122"/>
              </a:rPr>
              <a:t>优先级最高的服务首先交付，然后再将其他增量构件逐次集成进来。因此，</a:t>
            </a:r>
            <a:r>
              <a:rPr lang="zh-CN" altLang="en-US" sz="2400" b="1" dirty="0">
                <a:solidFill>
                  <a:srgbClr val="3366FF"/>
                </a:solidFill>
                <a:latin typeface="楷体_GB2312" pitchFamily="49" charset="-122"/>
                <a:ea typeface="楷体_GB2312" pitchFamily="49" charset="-122"/>
              </a:rPr>
              <a:t>最重要的系统服务将接受最多的测试。</a:t>
            </a:r>
            <a:endParaRPr lang="zh-CN" altLang="en-US" sz="2400" b="1" dirty="0">
              <a:solidFill>
                <a:srgbClr val="3366FF"/>
              </a:solidFill>
              <a:latin typeface="楷体_GB2312" pitchFamily="49" charset="-122"/>
              <a:ea typeface="楷体_GB2312" pitchFamily="49" charset="-122"/>
            </a:endParaRPr>
          </a:p>
        </p:txBody>
      </p:sp>
      <p:sp>
        <p:nvSpPr>
          <p:cNvPr id="17411"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3"/>
              <a:defRPr/>
            </a:pPr>
            <a:r>
              <a:rPr lang="zh-CN" altLang="en-US" sz="3200" b="1" kern="0" dirty="0">
                <a:solidFill>
                  <a:srgbClr val="C00000"/>
                </a:solidFill>
                <a:latin typeface="+mj-lt"/>
                <a:ea typeface="宋体" panose="02010600030101010101" pitchFamily="2" charset="-122"/>
                <a:cs typeface="+mj-cs"/>
              </a:rPr>
              <a:t>增量</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lgn="l" eaLnBrk="1" hangingPunct="1"/>
            <a:r>
              <a:rPr lang="zh-CN" altLang="en-US" sz="3600" b="1" dirty="0">
                <a:solidFill>
                  <a:srgbClr val="FFFF00"/>
                </a:solidFill>
                <a:ea typeface="宋体" panose="02010600030101010101" pitchFamily="2" charset="-122"/>
              </a:rPr>
              <a:t>算法对效率的影响</a:t>
            </a:r>
            <a:r>
              <a:rPr lang="zh-CN" altLang="en-US" dirty="0">
                <a:solidFill>
                  <a:srgbClr val="FFFF00"/>
                </a:solidFill>
              </a:rPr>
              <a:t> </a:t>
            </a:r>
            <a:endParaRPr lang="zh-CN" altLang="en-US" dirty="0">
              <a:solidFill>
                <a:srgbClr val="FFFF00"/>
              </a:solidFill>
            </a:endParaRPr>
          </a:p>
        </p:txBody>
      </p:sp>
      <p:sp>
        <p:nvSpPr>
          <p:cNvPr id="68611" name="Rectangle 3"/>
          <p:cNvSpPr>
            <a:spLocks noGrp="1" noChangeArrowheads="1"/>
          </p:cNvSpPr>
          <p:nvPr>
            <p:ph type="body" idx="1"/>
          </p:nvPr>
        </p:nvSpPr>
        <p:spPr>
          <a:xfrm>
            <a:off x="428596" y="1500174"/>
            <a:ext cx="8229600" cy="5113337"/>
          </a:xfrm>
          <a:noFill/>
          <a:ln w="9525">
            <a:noFill/>
            <a:miter lim="800000"/>
          </a:ln>
        </p:spPr>
        <p:txBody>
          <a:bodyPr vert="horz" wrap="square" lIns="91440" tIns="45720" rIns="91440" bIns="45720" numCol="1" anchor="t" anchorCtr="0" compatLnSpc="1"/>
          <a:lstStyle/>
          <a:p>
            <a:pPr marL="535305" indent="-535305">
              <a:lnSpc>
                <a:spcPts val="3000"/>
              </a:lnSpc>
              <a:spcBef>
                <a:spcPts val="1200"/>
              </a:spcBef>
              <a:spcAft>
                <a:spcPts val="0"/>
              </a:spcAft>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在编程序前，</a:t>
            </a:r>
            <a:r>
              <a:rPr lang="zh-CN" altLang="en-US" sz="2400" dirty="0">
                <a:solidFill>
                  <a:srgbClr val="3366FF"/>
                </a:solidFill>
                <a:latin typeface="宋体" panose="02010600030101010101" pitchFamily="2" charset="-122"/>
                <a:ea typeface="宋体" panose="02010600030101010101" pitchFamily="2" charset="-122"/>
              </a:rPr>
              <a:t>尽可能化简有关的算术表达式和逻辑表达式；</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000"/>
              </a:lnSpc>
              <a:spcBef>
                <a:spcPts val="1200"/>
              </a:spcBef>
              <a:spcAft>
                <a:spcPts val="0"/>
              </a:spcAft>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仔细检查算法中</a:t>
            </a:r>
            <a:r>
              <a:rPr lang="zh-CN" altLang="en-US" sz="2400" dirty="0">
                <a:solidFill>
                  <a:srgbClr val="3366FF"/>
                </a:solidFill>
                <a:latin typeface="宋体" panose="02010600030101010101" pitchFamily="2" charset="-122"/>
                <a:ea typeface="宋体" panose="02010600030101010101" pitchFamily="2" charset="-122"/>
              </a:rPr>
              <a:t>嵌套的循环，尽可能将某些语句或表达式移到循环外面；</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000"/>
              </a:lnSpc>
              <a:spcBef>
                <a:spcPts val="1200"/>
              </a:spcBef>
              <a:spcAft>
                <a:spcPts val="0"/>
              </a:spcAft>
              <a:buNone/>
            </a:pPr>
            <a:r>
              <a:rPr lang="en-US" altLang="zh-CN" sz="2400" dirty="0">
                <a:latin typeface="宋体" panose="02010600030101010101" pitchFamily="2" charset="-122"/>
                <a:ea typeface="宋体" panose="02010600030101010101" pitchFamily="2" charset="-122"/>
              </a:rPr>
              <a:t>(3) </a:t>
            </a:r>
            <a:r>
              <a:rPr lang="zh-CN" altLang="en-US" sz="2400" dirty="0">
                <a:solidFill>
                  <a:srgbClr val="3366FF"/>
                </a:solidFill>
                <a:latin typeface="宋体" panose="02010600030101010101" pitchFamily="2" charset="-122"/>
                <a:ea typeface="宋体" panose="02010600030101010101" pitchFamily="2" charset="-122"/>
              </a:rPr>
              <a:t>尽量避免使用多维数组</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000"/>
              </a:lnSpc>
              <a:spcBef>
                <a:spcPts val="1200"/>
              </a:spcBef>
              <a:spcAft>
                <a:spcPts val="0"/>
              </a:spcAft>
              <a:buNone/>
            </a:pPr>
            <a:r>
              <a:rPr lang="en-US" altLang="zh-CN" sz="2400" dirty="0">
                <a:latin typeface="宋体" panose="02010600030101010101" pitchFamily="2" charset="-122"/>
                <a:ea typeface="宋体" panose="02010600030101010101" pitchFamily="2" charset="-122"/>
              </a:rPr>
              <a:t>(4) </a:t>
            </a:r>
            <a:r>
              <a:rPr lang="zh-CN" altLang="en-US" sz="2400" dirty="0">
                <a:solidFill>
                  <a:srgbClr val="3366FF"/>
                </a:solidFill>
                <a:latin typeface="宋体" panose="02010600030101010101" pitchFamily="2" charset="-122"/>
                <a:ea typeface="宋体" panose="02010600030101010101" pitchFamily="2" charset="-122"/>
              </a:rPr>
              <a:t>尽量避免使用指针和复杂的表</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000"/>
              </a:lnSpc>
              <a:spcBef>
                <a:spcPts val="1200"/>
              </a:spcBef>
              <a:spcAft>
                <a:spcPts val="0"/>
              </a:spcAft>
              <a:buNone/>
            </a:pPr>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采用“快速”的算术运算；</a:t>
            </a:r>
            <a:endParaRPr lang="zh-CN" altLang="en-US" sz="2400" dirty="0">
              <a:latin typeface="宋体" panose="02010600030101010101" pitchFamily="2" charset="-122"/>
              <a:ea typeface="宋体" panose="02010600030101010101" pitchFamily="2" charset="-122"/>
            </a:endParaRPr>
          </a:p>
          <a:p>
            <a:pPr marL="535305" indent="-535305">
              <a:lnSpc>
                <a:spcPts val="3000"/>
              </a:lnSpc>
              <a:spcBef>
                <a:spcPts val="1200"/>
              </a:spcBef>
              <a:spcAft>
                <a:spcPts val="0"/>
              </a:spcAft>
              <a:buNone/>
            </a:pPr>
            <a:r>
              <a:rPr lang="en-US" altLang="zh-CN" sz="2400" dirty="0">
                <a:latin typeface="宋体" panose="02010600030101010101" pitchFamily="2" charset="-122"/>
                <a:ea typeface="宋体" panose="02010600030101010101" pitchFamily="2" charset="-122"/>
              </a:rPr>
              <a:t>(6) </a:t>
            </a:r>
            <a:r>
              <a:rPr lang="zh-CN" altLang="en-US" sz="2400" dirty="0">
                <a:latin typeface="宋体" panose="02010600030101010101" pitchFamily="2" charset="-122"/>
                <a:ea typeface="宋体" panose="02010600030101010101" pitchFamily="2" charset="-122"/>
              </a:rPr>
              <a:t>不要混淆数据类型，避免在表达式中出现类型混杂；</a:t>
            </a:r>
            <a:endParaRPr lang="zh-CN" altLang="en-US" sz="2400" dirty="0">
              <a:latin typeface="宋体" panose="02010600030101010101" pitchFamily="2" charset="-122"/>
              <a:ea typeface="宋体" panose="02010600030101010101" pitchFamily="2" charset="-122"/>
            </a:endParaRPr>
          </a:p>
          <a:p>
            <a:pPr marL="535305" indent="-535305">
              <a:lnSpc>
                <a:spcPts val="3000"/>
              </a:lnSpc>
              <a:spcBef>
                <a:spcPts val="1200"/>
              </a:spcBef>
              <a:spcAft>
                <a:spcPts val="0"/>
              </a:spcAft>
              <a:buNone/>
            </a:pPr>
            <a:r>
              <a:rPr lang="en-US" altLang="zh-CN" sz="2400" dirty="0">
                <a:latin typeface="宋体" panose="02010600030101010101" pitchFamily="2" charset="-122"/>
                <a:ea typeface="宋体" panose="02010600030101010101" pitchFamily="2" charset="-122"/>
              </a:rPr>
              <a:t>(7) </a:t>
            </a:r>
            <a:r>
              <a:rPr lang="zh-CN" altLang="en-US" sz="2400" dirty="0">
                <a:latin typeface="宋体" panose="02010600030101010101" pitchFamily="2" charset="-122"/>
                <a:ea typeface="宋体" panose="02010600030101010101" pitchFamily="2" charset="-122"/>
              </a:rPr>
              <a:t>尽量采用整数算术表达式和布尔表达式；</a:t>
            </a:r>
            <a:endParaRPr lang="zh-CN" altLang="en-US" sz="2400" dirty="0">
              <a:latin typeface="宋体" panose="02010600030101010101" pitchFamily="2" charset="-122"/>
              <a:ea typeface="宋体" panose="02010600030101010101" pitchFamily="2" charset="-122"/>
            </a:endParaRPr>
          </a:p>
          <a:p>
            <a:pPr marL="535305" indent="-535305">
              <a:lnSpc>
                <a:spcPts val="3000"/>
              </a:lnSpc>
              <a:spcBef>
                <a:spcPts val="1200"/>
              </a:spcBef>
              <a:spcAft>
                <a:spcPts val="0"/>
              </a:spcAft>
              <a:buNone/>
            </a:pPr>
            <a:r>
              <a:rPr lang="en-US" altLang="zh-CN" sz="2400" dirty="0">
                <a:latin typeface="宋体" panose="02010600030101010101" pitchFamily="2" charset="-122"/>
                <a:ea typeface="宋体" panose="02010600030101010101" pitchFamily="2" charset="-122"/>
              </a:rPr>
              <a:t>(8) </a:t>
            </a:r>
            <a:r>
              <a:rPr lang="zh-CN" altLang="en-US" sz="2400" dirty="0">
                <a:latin typeface="宋体" panose="02010600030101010101" pitchFamily="2" charset="-122"/>
                <a:ea typeface="宋体" panose="02010600030101010101" pitchFamily="2" charset="-122"/>
              </a:rPr>
              <a:t>选用等效的高效率算法。</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algn="l" eaLnBrk="1" hangingPunct="1"/>
            <a:r>
              <a:rPr lang="zh-CN" altLang="en-US" sz="3600" b="1" dirty="0">
                <a:solidFill>
                  <a:srgbClr val="FFFF00"/>
                </a:solidFill>
                <a:ea typeface="宋体" panose="02010600030101010101" pitchFamily="2" charset="-122"/>
              </a:rPr>
              <a:t>影响存储器效率的因素</a:t>
            </a:r>
            <a:endParaRPr lang="zh-CN" altLang="en-US" sz="3600" b="1" dirty="0">
              <a:solidFill>
                <a:srgbClr val="FFFF00"/>
              </a:solidFill>
              <a:ea typeface="宋体" panose="02010600030101010101" pitchFamily="2" charset="-122"/>
            </a:endParaRPr>
          </a:p>
        </p:txBody>
      </p:sp>
      <p:sp>
        <p:nvSpPr>
          <p:cNvPr id="69635" name="Rectangle 3"/>
          <p:cNvSpPr>
            <a:spLocks noGrp="1" noChangeArrowheads="1"/>
          </p:cNvSpPr>
          <p:nvPr>
            <p:ph type="body" idx="1"/>
          </p:nvPr>
        </p:nvSpPr>
        <p:spPr/>
        <p:txBody>
          <a:bodyPr/>
          <a:lstStyle/>
          <a:p>
            <a:pPr eaLnBrk="1" hangingPunct="1"/>
            <a:r>
              <a:rPr lang="zh-CN" altLang="en-US" sz="2800" dirty="0">
                <a:ea typeface="楷体_GB2312" pitchFamily="49" charset="-122"/>
              </a:rPr>
              <a:t>这存储效率与</a:t>
            </a:r>
            <a:r>
              <a:rPr lang="zh-CN" altLang="en-US" sz="2400" dirty="0">
                <a:solidFill>
                  <a:srgbClr val="3366FF"/>
                </a:solidFill>
                <a:latin typeface="宋体" panose="02010600030101010101" pitchFamily="2" charset="-122"/>
                <a:ea typeface="宋体" panose="02010600030101010101" pitchFamily="2" charset="-122"/>
              </a:rPr>
              <a:t>操作系统的分页功能直接有关</a:t>
            </a:r>
            <a:r>
              <a:rPr lang="zh-CN" altLang="en-US" sz="2800" dirty="0">
                <a:ea typeface="楷体_GB2312" pitchFamily="49" charset="-122"/>
              </a:rPr>
              <a:t>，并不是指要使所使用的存储空间达到最少。</a:t>
            </a:r>
            <a:endParaRPr lang="zh-CN" altLang="en-US" sz="2800" dirty="0">
              <a:ea typeface="楷体_GB2312" pitchFamily="49" charset="-122"/>
            </a:endParaRPr>
          </a:p>
          <a:p>
            <a:pPr eaLnBrk="1" hangingPunct="1"/>
            <a:r>
              <a:rPr lang="zh-CN" altLang="en-US" sz="2800" dirty="0">
                <a:ea typeface="楷体_GB2312" pitchFamily="49" charset="-122"/>
              </a:rPr>
              <a:t>采用结构化程序设计，将程序功能合理分块，使每个模块或一组密切相关模块的程序体积大小与每页的容量相匹配，可减少页面调度，减少内外存交换，提高存储效率。</a:t>
            </a:r>
            <a:endParaRPr lang="zh-CN" altLang="en-US" sz="2800" dirty="0">
              <a:ea typeface="楷体_GB2312" pitchFamily="49" charset="-122"/>
            </a:endParaRPr>
          </a:p>
          <a:p>
            <a:pPr eaLnBrk="1" hangingPunct="1"/>
            <a:r>
              <a:rPr lang="zh-CN" altLang="en-US" sz="2400" dirty="0">
                <a:solidFill>
                  <a:srgbClr val="3366FF"/>
                </a:solidFill>
                <a:latin typeface="宋体" panose="02010600030101010101" pitchFamily="2" charset="-122"/>
                <a:ea typeface="宋体" panose="02010600030101010101" pitchFamily="2" charset="-122"/>
              </a:rPr>
              <a:t>提高存储器效率的关键是程序的简单性</a:t>
            </a:r>
            <a:r>
              <a:rPr lang="zh-CN" altLang="en-US" sz="2800" dirty="0">
                <a:ea typeface="楷体_GB2312" pitchFamily="49" charset="-122"/>
              </a:rPr>
              <a:t>。</a:t>
            </a:r>
            <a:endParaRPr lang="zh-CN" altLang="en-US" sz="2800" dirty="0">
              <a:ea typeface="楷体_GB2312" pitchFamily="49"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lgn="l" eaLnBrk="1" hangingPunct="1"/>
            <a:r>
              <a:rPr lang="zh-CN" altLang="en-US" sz="3600" b="1" dirty="0">
                <a:solidFill>
                  <a:srgbClr val="FFFF00"/>
                </a:solidFill>
                <a:ea typeface="宋体" panose="02010600030101010101" pitchFamily="2" charset="-122"/>
              </a:rPr>
              <a:t>影响输入</a:t>
            </a:r>
            <a:r>
              <a:rPr lang="en-US" altLang="zh-CN" sz="3600" b="1" dirty="0">
                <a:solidFill>
                  <a:srgbClr val="FFFF00"/>
                </a:solidFill>
                <a:ea typeface="宋体" panose="02010600030101010101" pitchFamily="2" charset="-122"/>
              </a:rPr>
              <a:t>/</a:t>
            </a:r>
            <a:r>
              <a:rPr lang="zh-CN" altLang="en-US" sz="3600" b="1" dirty="0">
                <a:solidFill>
                  <a:srgbClr val="FFFF00"/>
                </a:solidFill>
                <a:ea typeface="宋体" panose="02010600030101010101" pitchFamily="2" charset="-122"/>
              </a:rPr>
              <a:t>输出的因素</a:t>
            </a:r>
            <a:endParaRPr lang="zh-CN" altLang="en-US" sz="3600" b="1" dirty="0">
              <a:solidFill>
                <a:srgbClr val="FFFF00"/>
              </a:solidFill>
              <a:ea typeface="宋体" panose="02010600030101010101" pitchFamily="2" charset="-122"/>
            </a:endParaRPr>
          </a:p>
        </p:txBody>
      </p:sp>
      <p:sp>
        <p:nvSpPr>
          <p:cNvPr id="70659"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输入／输出的</a:t>
            </a:r>
            <a:r>
              <a:rPr lang="zh-CN" altLang="en-US" sz="2400" dirty="0">
                <a:solidFill>
                  <a:srgbClr val="3366FF"/>
                </a:solidFill>
                <a:latin typeface="宋体" panose="02010600030101010101" pitchFamily="2" charset="-122"/>
                <a:ea typeface="宋体" panose="02010600030101010101" pitchFamily="2" charset="-122"/>
              </a:rPr>
              <a:t>请求应当最小化</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对于所有的输入／输出操作，</a:t>
            </a:r>
            <a:r>
              <a:rPr lang="zh-CN" altLang="en-US" sz="2400" dirty="0">
                <a:solidFill>
                  <a:srgbClr val="3366FF"/>
                </a:solidFill>
                <a:latin typeface="宋体" panose="02010600030101010101" pitchFamily="2" charset="-122"/>
                <a:ea typeface="宋体" panose="02010600030101010101" pitchFamily="2" charset="-122"/>
              </a:rPr>
              <a:t>安排适当的缓冲区，以减少频繁的信息交换。</a:t>
            </a:r>
            <a:endParaRPr lang="zh-CN" altLang="en-US" sz="2400" dirty="0">
              <a:solidFill>
                <a:srgbClr val="3366FF"/>
              </a:solidFill>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对辅助存储（如磁盘），选择尽可能简单的、可接受的存取方法。</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对辅助存储的输入，输出，</a:t>
            </a:r>
            <a:r>
              <a:rPr lang="zh-CN" altLang="en-US" sz="2400" dirty="0">
                <a:solidFill>
                  <a:srgbClr val="3366FF"/>
                </a:solidFill>
                <a:latin typeface="宋体" panose="02010600030101010101" pitchFamily="2" charset="-122"/>
                <a:ea typeface="宋体" panose="02010600030101010101" pitchFamily="2" charset="-122"/>
              </a:rPr>
              <a:t>应当成块传送</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对终端或打印机的输入／输出，应考虑设备特性，尽可能改善输入／输出的质量和速度。</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lgn="l" eaLnBrk="1" hangingPunct="1"/>
            <a:r>
              <a:rPr lang="zh-CN" altLang="en-US" sz="3600" b="1" dirty="0">
                <a:solidFill>
                  <a:srgbClr val="FFFF00"/>
                </a:solidFill>
                <a:ea typeface="宋体" panose="02010600030101010101" pitchFamily="2" charset="-122"/>
              </a:rPr>
              <a:t>影响输入</a:t>
            </a:r>
            <a:r>
              <a:rPr lang="en-US" altLang="zh-CN" sz="3600" b="1" dirty="0">
                <a:solidFill>
                  <a:srgbClr val="FFFF00"/>
                </a:solidFill>
                <a:ea typeface="宋体" panose="02010600030101010101" pitchFamily="2" charset="-122"/>
              </a:rPr>
              <a:t>/</a:t>
            </a:r>
            <a:r>
              <a:rPr lang="zh-CN" altLang="en-US" sz="3600" b="1" dirty="0">
                <a:solidFill>
                  <a:srgbClr val="FFFF00"/>
                </a:solidFill>
                <a:ea typeface="宋体" panose="02010600030101010101" pitchFamily="2" charset="-122"/>
              </a:rPr>
              <a:t>输出的因素</a:t>
            </a:r>
            <a:endParaRPr lang="zh-CN" altLang="en-US" sz="3600" b="1" dirty="0">
              <a:solidFill>
                <a:srgbClr val="FFFF00"/>
              </a:solidFill>
              <a:ea typeface="宋体" panose="02010600030101010101" pitchFamily="2" charset="-122"/>
            </a:endParaRPr>
          </a:p>
        </p:txBody>
      </p:sp>
      <p:sp>
        <p:nvSpPr>
          <p:cNvPr id="70659"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(6) </a:t>
            </a:r>
            <a:r>
              <a:rPr lang="zh-CN" altLang="en-US" sz="2400" dirty="0">
                <a:latin typeface="宋体" panose="02010600030101010101" pitchFamily="2" charset="-122"/>
                <a:ea typeface="宋体" panose="02010600030101010101" pitchFamily="2" charset="-122"/>
              </a:rPr>
              <a:t>任何不易理解的，对改善输入／输出效果关系不大的措施都是不可取的。</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(7) </a:t>
            </a:r>
            <a:r>
              <a:rPr lang="zh-CN" altLang="en-US" sz="2400" dirty="0">
                <a:solidFill>
                  <a:srgbClr val="3366FF"/>
                </a:solidFill>
                <a:latin typeface="宋体" panose="02010600030101010101" pitchFamily="2" charset="-122"/>
                <a:ea typeface="宋体" panose="02010600030101010101" pitchFamily="2" charset="-122"/>
              </a:rPr>
              <a:t>不应该为追求所谓“超高效”的输入／输出而损害程序的可理解性</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535305" indent="-535305">
              <a:lnSpc>
                <a:spcPts val="3500"/>
              </a:lnSpc>
              <a:spcBef>
                <a:spcPts val="1200"/>
              </a:spcBef>
              <a:spcAft>
                <a:spcPts val="600"/>
              </a:spcAft>
              <a:buNone/>
            </a:pPr>
            <a:r>
              <a:rPr lang="en-US" altLang="zh-CN" sz="2400" dirty="0">
                <a:latin typeface="宋体" panose="02010600030101010101" pitchFamily="2" charset="-122"/>
                <a:ea typeface="宋体" panose="02010600030101010101" pitchFamily="2" charset="-122"/>
              </a:rPr>
              <a:t>(8) </a:t>
            </a:r>
            <a:r>
              <a:rPr lang="zh-CN" altLang="en-US" sz="2400" dirty="0">
                <a:latin typeface="宋体" panose="02010600030101010101" pitchFamily="2" charset="-122"/>
                <a:ea typeface="宋体" panose="02010600030101010101" pitchFamily="2" charset="-122"/>
              </a:rPr>
              <a:t>好的输入／输出程序设计风格对提高输入／输出效率会有明显的效果。</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lgn="l" eaLnBrk="1" hangingPunct="1"/>
            <a:r>
              <a:rPr lang="zh-CN" altLang="en-US" sz="3600" b="1" dirty="0">
                <a:solidFill>
                  <a:srgbClr val="FFFF00"/>
                </a:solidFill>
                <a:ea typeface="宋体" panose="02010600030101010101" pitchFamily="2" charset="-122"/>
              </a:rPr>
              <a:t>作业</a:t>
            </a:r>
            <a:endParaRPr lang="zh-CN" altLang="en-US" sz="3600" b="1" dirty="0">
              <a:solidFill>
                <a:srgbClr val="FFFF00"/>
              </a:solidFill>
              <a:ea typeface="宋体" panose="02010600030101010101" pitchFamily="2" charset="-122"/>
            </a:endParaRPr>
          </a:p>
        </p:txBody>
      </p:sp>
      <p:sp>
        <p:nvSpPr>
          <p:cNvPr id="70659" name="Rectangle 3"/>
          <p:cNvSpPr>
            <a:spLocks noGrp="1" noChangeArrowheads="1"/>
          </p:cNvSpPr>
          <p:nvPr>
            <p:ph type="body" idx="1"/>
          </p:nvPr>
        </p:nvSpPr>
        <p:spPr>
          <a:noFill/>
          <a:ln w="9525">
            <a:noFill/>
            <a:miter lim="800000"/>
          </a:ln>
        </p:spPr>
        <p:txBody>
          <a:bodyPr vert="horz" wrap="square" lIns="91440" tIns="45720" rIns="91440" bIns="45720" numCol="1" anchor="t" anchorCtr="0" compatLnSpc="1"/>
          <a:lstStyle/>
          <a:p>
            <a:pPr lvl="0"/>
            <a:r>
              <a:rPr lang="zh-CN" altLang="en-US" dirty="0"/>
              <a:t>作业</a:t>
            </a:r>
            <a:r>
              <a:rPr lang="en-US" altLang="zh-CN" dirty="0"/>
              <a:t>1</a:t>
            </a:r>
            <a:r>
              <a:rPr lang="zh-CN" altLang="zh-CN" dirty="0"/>
              <a:t>：</a:t>
            </a:r>
            <a:r>
              <a:rPr lang="zh-CN" altLang="en-US" dirty="0"/>
              <a:t>网上下载</a:t>
            </a:r>
            <a:r>
              <a:rPr lang="zh-CN" altLang="zh-CN" dirty="0"/>
              <a:t>软件编码规范，</a:t>
            </a:r>
            <a:r>
              <a:rPr lang="zh-CN" altLang="en-US" dirty="0"/>
              <a:t>说出其中你认为最重要的几点（三点以上）及对今后编程的指导意义</a:t>
            </a:r>
            <a:r>
              <a:rPr lang="zh-CN" altLang="zh-CN" dirty="0"/>
              <a:t>。</a:t>
            </a:r>
            <a:endParaRPr lang="zh-CN" altLang="zh-CN" dirty="0"/>
          </a:p>
          <a:p>
            <a:pPr lvl="0"/>
            <a:r>
              <a:rPr lang="zh-CN" altLang="en-US" dirty="0"/>
              <a:t>作业</a:t>
            </a:r>
            <a:r>
              <a:rPr lang="en-US" altLang="zh-CN" dirty="0"/>
              <a:t>2</a:t>
            </a:r>
            <a:r>
              <a:rPr lang="zh-CN" altLang="zh-CN" dirty="0"/>
              <a:t>：</a:t>
            </a:r>
            <a:r>
              <a:rPr lang="zh-CN" altLang="en-US" dirty="0"/>
              <a:t>列举多线程</a:t>
            </a:r>
            <a:r>
              <a:rPr lang="zh-CN" altLang="zh-CN" dirty="0"/>
              <a:t>程序</a:t>
            </a:r>
            <a:r>
              <a:rPr lang="zh-CN" altLang="en-US" dirty="0"/>
              <a:t>，并对其从</a:t>
            </a:r>
            <a:r>
              <a:rPr lang="zh-CN" altLang="zh-CN" dirty="0"/>
              <a:t>性能</a:t>
            </a:r>
            <a:r>
              <a:rPr lang="zh-CN" altLang="en-US" dirty="0"/>
              <a:t>、模块化、可移植性、依赖性、软件规范等角度进行定性</a:t>
            </a:r>
            <a:r>
              <a:rPr lang="zh-CN" altLang="zh-CN" dirty="0"/>
              <a:t>分析</a:t>
            </a:r>
            <a:r>
              <a:rPr lang="zh-CN" altLang="en-US" dirty="0"/>
              <a:t>和评价</a:t>
            </a:r>
            <a:r>
              <a:rPr lang="zh-CN" altLang="zh-CN" dirty="0"/>
              <a:t>。</a:t>
            </a:r>
            <a:endParaRPr lang="zh-CN" altLang="zh-CN" dirty="0"/>
          </a:p>
        </p:txBody>
      </p:sp>
      <p:sp>
        <p:nvSpPr>
          <p:cNvPr id="4" name="灯片编号占位符 3"/>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2643174" y="2428868"/>
            <a:ext cx="3214710" cy="185738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谢谢！</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fld id="{38DE0820-E4E3-469F-8339-675226DFBBFE}" type="slidenum">
              <a:rPr lang="zh-CN" altLang="en-US" smtClean="0"/>
            </a:fld>
            <a:endParaRPr lang="zh-CN" altLang="en-US"/>
          </a:p>
        </p:txBody>
      </p:sp>
    </p:spTree>
  </p:cSld>
  <p:clrMapOvr>
    <a:masterClrMapping/>
  </p:clrMapOvr>
  <p:transition>
    <p:fade/>
  </p:transition>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sz="6000" b="1" dirty="0">
                <a:solidFill>
                  <a:schemeClr val="tx1"/>
                </a:solidFill>
                <a:ea typeface="华文楷体" panose="02010600040101010101" pitchFamily="2" charset="-122"/>
              </a:rPr>
              <a:t>软件工程</a:t>
            </a:r>
            <a:br>
              <a:rPr altLang="zh-CN" b="1" dirty="0">
                <a:solidFill>
                  <a:schemeClr val="tx1"/>
                </a:solidFill>
                <a:ea typeface="华文楷体" panose="02010600040101010101" pitchFamily="2" charset="-122"/>
              </a:rPr>
            </a:br>
            <a:r>
              <a:rPr altLang="zh-CN" sz="4400" b="1" dirty="0">
                <a:solidFill>
                  <a:schemeClr val="tx1"/>
                </a:solidFill>
              </a:rPr>
              <a:t>Software Engineering</a:t>
            </a:r>
            <a:endParaRPr lang="zh-CN" altLang="en-US" sz="4400" b="1" dirty="0">
              <a:solidFill>
                <a:schemeClr val="tx1"/>
              </a:solidFill>
            </a:endParaRPr>
          </a:p>
        </p:txBody>
      </p:sp>
      <p:sp>
        <p:nvSpPr>
          <p:cNvPr id="5" name="副标题 4"/>
          <p:cNvSpPr>
            <a:spLocks noGrp="1"/>
          </p:cNvSpPr>
          <p:nvPr>
            <p:ph type="subTitle" idx="1"/>
          </p:nvPr>
        </p:nvSpPr>
        <p:spPr>
          <a:xfrm>
            <a:off x="1295400" y="3714752"/>
            <a:ext cx="6400800" cy="1714512"/>
          </a:xfrm>
        </p:spPr>
        <p:txBody>
          <a:bodyPr>
            <a:noAutofit/>
          </a:bodyPr>
          <a:lstStyle/>
          <a:p>
            <a:endParaRPr lang="en-US" altLang="zh-CN" sz="3600" b="1"/>
          </a:p>
          <a:p>
            <a:r>
              <a:rPr lang="zh-CN" altLang="en-US" sz="3600" b="1">
                <a:latin typeface="华文楷体" panose="02010600040101010101" pitchFamily="2" charset="-122"/>
                <a:ea typeface="华文楷体" panose="02010600040101010101" pitchFamily="2" charset="-122"/>
              </a:rPr>
              <a:t>教师：潘光晖</a:t>
            </a:r>
            <a:endParaRPr lang="zh-CN" altLang="en-US" sz="3600" b="1" dirty="0">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757758"/>
          </a:xfrm>
        </p:spPr>
        <p:txBody>
          <a:bodyPr/>
          <a:lstStyle/>
          <a:p>
            <a:pPr marL="714375" indent="-514350">
              <a:buFont typeface="+mj-lt"/>
              <a:buAutoNum type="arabicPeriod"/>
            </a:pPr>
            <a:r>
              <a:rPr lang="zh-CN" altLang="en-US" sz="2800" dirty="0">
                <a:latin typeface="宋体" panose="02010600030101010101" pitchFamily="2" charset="-122"/>
                <a:ea typeface="宋体" panose="02010600030101010101" pitchFamily="2" charset="-122"/>
              </a:rPr>
              <a:t>软件项目管理概述</a:t>
            </a:r>
            <a:endParaRPr lang="zh-CN" altLang="en-US" sz="2800" dirty="0">
              <a:latin typeface="宋体" panose="02010600030101010101" pitchFamily="2" charset="-122"/>
              <a:ea typeface="宋体" panose="02010600030101010101" pitchFamily="2" charset="-122"/>
            </a:endParaRPr>
          </a:p>
          <a:p>
            <a:pPr marL="714375" indent="-514350">
              <a:buFont typeface="+mj-lt"/>
              <a:buAutoNum type="arabicPeriod"/>
            </a:pPr>
            <a:r>
              <a:rPr lang="zh-CN" altLang="en-US" sz="2800" b="1" dirty="0">
                <a:solidFill>
                  <a:srgbClr val="C00000"/>
                </a:solidFill>
                <a:latin typeface="宋体" panose="02010600030101010101" pitchFamily="2" charset="-122"/>
                <a:ea typeface="宋体" panose="02010600030101010101" pitchFamily="2" charset="-122"/>
              </a:rPr>
              <a:t>项目估算</a:t>
            </a:r>
            <a:endParaRPr lang="en-US" altLang="zh-CN" sz="2800" b="1" dirty="0">
              <a:solidFill>
                <a:srgbClr val="C00000"/>
              </a:solidFill>
              <a:latin typeface="宋体" panose="02010600030101010101" pitchFamily="2" charset="-122"/>
              <a:ea typeface="宋体" panose="02010600030101010101" pitchFamily="2" charset="-122"/>
            </a:endParaRPr>
          </a:p>
          <a:p>
            <a:pPr marL="714375" indent="-514350">
              <a:buFont typeface="+mj-lt"/>
              <a:buAutoNum type="arabicPeriod"/>
            </a:pPr>
            <a:r>
              <a:rPr lang="zh-CN" altLang="en-US" sz="2800" dirty="0">
                <a:latin typeface="宋体" panose="02010600030101010101" pitchFamily="2" charset="-122"/>
                <a:ea typeface="宋体" panose="02010600030101010101" pitchFamily="2" charset="-122"/>
              </a:rPr>
              <a:t>风险管理</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自学</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a:p>
            <a:pPr marL="714375" indent="-514350">
              <a:buFont typeface="+mj-lt"/>
              <a:buAutoNum type="arabicPeriod"/>
            </a:pPr>
            <a:r>
              <a:rPr lang="zh-CN" altLang="en-US" sz="2800" b="1" dirty="0">
                <a:solidFill>
                  <a:srgbClr val="C00000"/>
                </a:solidFill>
                <a:latin typeface="宋体" panose="02010600030101010101" pitchFamily="2" charset="-122"/>
                <a:ea typeface="宋体" panose="02010600030101010101" pitchFamily="2" charset="-122"/>
              </a:rPr>
              <a:t>进度管理</a:t>
            </a:r>
            <a:endParaRPr lang="en-US" altLang="zh-CN" sz="2800" b="1" dirty="0">
              <a:solidFill>
                <a:srgbClr val="C00000"/>
              </a:solidFill>
              <a:latin typeface="宋体" panose="02010600030101010101" pitchFamily="2" charset="-122"/>
              <a:ea typeface="宋体" panose="02010600030101010101" pitchFamily="2" charset="-122"/>
            </a:endParaRPr>
          </a:p>
          <a:p>
            <a:pPr marL="714375" indent="-514350">
              <a:buFont typeface="+mj-lt"/>
              <a:buAutoNum type="arabicPeriod"/>
            </a:pPr>
            <a:r>
              <a:rPr lang="zh-CN" altLang="en-US" sz="2800" dirty="0">
                <a:latin typeface="宋体" panose="02010600030101010101" pitchFamily="2" charset="-122"/>
                <a:ea typeface="宋体" panose="02010600030101010101" pitchFamily="2" charset="-122"/>
              </a:rPr>
              <a:t>需求管理</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自学</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a:p>
            <a:pPr marL="714375" indent="-514350">
              <a:buFont typeface="+mj-lt"/>
              <a:buAutoNum type="arabicPeriod"/>
            </a:pPr>
            <a:r>
              <a:rPr lang="zh-CN" altLang="en-US" sz="2800" dirty="0">
                <a:latin typeface="宋体" panose="02010600030101010101" pitchFamily="2" charset="-122"/>
                <a:ea typeface="宋体" panose="02010600030101010101" pitchFamily="2" charset="-122"/>
              </a:rPr>
              <a:t>配置管理</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自学</a:t>
            </a:r>
            <a:r>
              <a:rPr lang="en-US" altLang="zh-CN"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pPr marL="714375" indent="-514350">
              <a:buNone/>
            </a:pPr>
            <a:endParaRPr lang="en-US" altLang="zh-CN" sz="2800" dirty="0">
              <a:latin typeface="宋体" panose="02010600030101010101" pitchFamily="2" charset="-122"/>
              <a:ea typeface="宋体" panose="02010600030101010101" pitchFamily="2" charset="-122"/>
            </a:endParaRPr>
          </a:p>
          <a:p>
            <a:pPr marL="714375" indent="-514350">
              <a:buNone/>
            </a:pPr>
            <a:r>
              <a:rPr lang="zh-CN" altLang="en-US" sz="2800" dirty="0">
                <a:latin typeface="宋体" panose="02010600030101010101" pitchFamily="2" charset="-122"/>
                <a:ea typeface="宋体" panose="02010600030101010101" pitchFamily="2" charset="-122"/>
              </a:rPr>
              <a:t>（注：本章内容参见教材第</a:t>
            </a:r>
            <a:r>
              <a:rPr lang="en-US" altLang="zh-CN" sz="2800" dirty="0">
                <a:latin typeface="宋体" panose="02010600030101010101" pitchFamily="2" charset="-122"/>
                <a:ea typeface="宋体" panose="02010600030101010101" pitchFamily="2" charset="-122"/>
              </a:rPr>
              <a:t>13</a:t>
            </a:r>
            <a:r>
              <a:rPr lang="zh-CN" altLang="en-US" sz="2800" dirty="0">
                <a:latin typeface="宋体" panose="02010600030101010101" pitchFamily="2" charset="-122"/>
                <a:ea typeface="宋体" panose="02010600030101010101" pitchFamily="2" charset="-122"/>
              </a:rPr>
              <a:t>章）</a:t>
            </a:r>
            <a:endParaRPr lang="zh-CN" altLang="en-US" sz="2800" dirty="0">
              <a:latin typeface="宋体" panose="02010600030101010101" pitchFamily="2" charset="-122"/>
              <a:ea typeface="宋体" panose="02010600030101010101" pitchFamily="2" charset="-122"/>
            </a:endParaRPr>
          </a:p>
          <a:p>
            <a:endParaRPr lang="zh-CN" altLang="en-US" sz="2800"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eaLnBrk="1" hangingPunct="1"/>
            <a:r>
              <a:rPr lang="zh-CN" altLang="en-US" dirty="0">
                <a:solidFill>
                  <a:schemeClr val="bg1"/>
                </a:solidFill>
              </a:rPr>
              <a:t>第</a:t>
            </a:r>
            <a:r>
              <a:rPr lang="en-US" altLang="zh-CN" dirty="0">
                <a:solidFill>
                  <a:schemeClr val="bg1"/>
                </a:solidFill>
              </a:rPr>
              <a:t>6</a:t>
            </a:r>
            <a:r>
              <a:rPr lang="zh-CN" altLang="en-US" dirty="0">
                <a:solidFill>
                  <a:schemeClr val="bg1"/>
                </a:solidFill>
              </a:rPr>
              <a:t>章  软件项目管理</a:t>
            </a:r>
            <a:endParaRPr lang="zh-CN" altLang="en-US" dirty="0">
              <a:solidFill>
                <a:schemeClr val="bg1"/>
              </a:solidFill>
            </a:endParaRPr>
          </a:p>
        </p:txBody>
      </p:sp>
    </p:spTree>
  </p:cSld>
  <p:clrMapOvr>
    <a:masterClrMapping/>
  </p:clrMapOvr>
  <p:transition>
    <p:fade/>
  </p:transition>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22238"/>
            <a:ext cx="7543800" cy="1092184"/>
          </a:xfrm>
        </p:spPr>
        <p:txBody>
          <a:bodyPr/>
          <a:lstStyle/>
          <a:p>
            <a:pPr algn="l" eaLnBrk="1" hangingPunct="1"/>
            <a:r>
              <a:rPr lang="en-US" altLang="zh-CN" dirty="0">
                <a:solidFill>
                  <a:schemeClr val="bg1"/>
                </a:solidFill>
              </a:rPr>
              <a:t>6.1 </a:t>
            </a:r>
            <a:r>
              <a:rPr lang="zh-CN" altLang="en-US" dirty="0">
                <a:solidFill>
                  <a:schemeClr val="bg1"/>
                </a:solidFill>
              </a:rPr>
              <a:t>软件项目管理概述</a:t>
            </a:r>
            <a:br>
              <a:rPr lang="en-US" altLang="zh-CN" dirty="0">
                <a:solidFill>
                  <a:schemeClr val="bg1"/>
                </a:solidFill>
              </a:rPr>
            </a:br>
            <a:r>
              <a:rPr lang="en-US" altLang="zh-CN" sz="3600" dirty="0">
                <a:solidFill>
                  <a:schemeClr val="accent2">
                    <a:lumMod val="20000"/>
                    <a:lumOff val="80000"/>
                  </a:schemeClr>
                </a:solidFill>
              </a:rPr>
              <a:t>6.1.1</a:t>
            </a:r>
            <a:r>
              <a:rPr lang="zh-CN" altLang="en-US" sz="3600" dirty="0">
                <a:solidFill>
                  <a:schemeClr val="accent2">
                    <a:lumMod val="20000"/>
                    <a:lumOff val="80000"/>
                  </a:schemeClr>
                </a:solidFill>
              </a:rPr>
              <a:t>软件项目管理的目标</a:t>
            </a:r>
            <a:endParaRPr lang="zh-CN" altLang="en-US" sz="3600" dirty="0">
              <a:solidFill>
                <a:schemeClr val="accent2">
                  <a:lumMod val="20000"/>
                  <a:lumOff val="80000"/>
                </a:schemeClr>
              </a:solidFill>
            </a:endParaRPr>
          </a:p>
        </p:txBody>
      </p:sp>
      <p:sp>
        <p:nvSpPr>
          <p:cNvPr id="8195" name="Rectangle 3"/>
          <p:cNvSpPr>
            <a:spLocks noGrp="1" noChangeArrowheads="1"/>
          </p:cNvSpPr>
          <p:nvPr>
            <p:ph idx="1"/>
          </p:nvPr>
        </p:nvSpPr>
        <p:spPr>
          <a:xfrm>
            <a:off x="428596" y="1571612"/>
            <a:ext cx="8351837" cy="4681537"/>
          </a:xfrm>
        </p:spPr>
        <p:txBody>
          <a:bodyPr/>
          <a:lstStyle/>
          <a:p>
            <a:pPr>
              <a:lnSpc>
                <a:spcPct val="120000"/>
              </a:lnSpc>
            </a:pPr>
            <a:r>
              <a:rPr kumimoji="1" lang="zh-CN" altLang="en-US" b="1" dirty="0">
                <a:solidFill>
                  <a:srgbClr val="CC0000"/>
                </a:solidFill>
                <a:ea typeface="宋体" panose="02010600030101010101" pitchFamily="2" charset="-122"/>
              </a:rPr>
              <a:t>管理目标</a:t>
            </a:r>
            <a:endParaRPr kumimoji="1" lang="zh-CN" altLang="en-US" b="1" dirty="0">
              <a:solidFill>
                <a:srgbClr val="CC0000"/>
              </a:solidFill>
              <a:ea typeface="宋体" panose="02010600030101010101" pitchFamily="2" charset="-122"/>
            </a:endParaRPr>
          </a:p>
          <a:p>
            <a:pPr lvl="1">
              <a:lnSpc>
                <a:spcPct val="120000"/>
              </a:lnSpc>
            </a:pPr>
            <a:r>
              <a:rPr kumimoji="1" lang="zh-CN" altLang="en-US" sz="2400" dirty="0">
                <a:ea typeface="楷体_GB2312" pitchFamily="49" charset="-122"/>
              </a:rPr>
              <a:t>项目成功是项目管理人员争取的目标，成功的标志如下：</a:t>
            </a:r>
            <a:endParaRPr kumimoji="1" lang="zh-CN" altLang="en-US" sz="2400" dirty="0">
              <a:ea typeface="楷体_GB2312" pitchFamily="49" charset="-122"/>
            </a:endParaRPr>
          </a:p>
          <a:p>
            <a:pPr lvl="1">
              <a:lnSpc>
                <a:spcPct val="120000"/>
              </a:lnSpc>
              <a:buFontTx/>
              <a:buNone/>
            </a:pPr>
            <a:r>
              <a:rPr kumimoji="1" lang="zh-CN" altLang="en-US" dirty="0">
                <a:ea typeface="楷体_GB2312" pitchFamily="49" charset="-122"/>
              </a:rPr>
              <a:t>（</a:t>
            </a:r>
            <a:r>
              <a:rPr kumimoji="1" lang="en-US" altLang="zh-CN" dirty="0">
                <a:ea typeface="楷体_GB2312" pitchFamily="49" charset="-122"/>
              </a:rPr>
              <a:t>1</a:t>
            </a:r>
            <a:r>
              <a:rPr kumimoji="1" lang="zh-CN" altLang="en-US" dirty="0">
                <a:ea typeface="楷体_GB2312" pitchFamily="49" charset="-122"/>
              </a:rPr>
              <a:t>）</a:t>
            </a:r>
            <a:r>
              <a:rPr kumimoji="1" lang="zh-CN" altLang="en-US" b="1" dirty="0">
                <a:solidFill>
                  <a:srgbClr val="3333CC"/>
                </a:solidFill>
                <a:ea typeface="楷体_GB2312" pitchFamily="49" charset="-122"/>
              </a:rPr>
              <a:t>达到</a:t>
            </a:r>
            <a:r>
              <a:rPr kumimoji="1" lang="zh-CN" altLang="en-US" dirty="0">
                <a:ea typeface="楷体_GB2312" pitchFamily="49" charset="-122"/>
              </a:rPr>
              <a:t>项目预期的</a:t>
            </a:r>
            <a:r>
              <a:rPr kumimoji="1" lang="zh-CN" altLang="en-US" b="1" dirty="0">
                <a:solidFill>
                  <a:srgbClr val="3333CC"/>
                </a:solidFill>
                <a:ea typeface="楷体_GB2312" pitchFamily="49" charset="-122"/>
              </a:rPr>
              <a:t>软件产品功能</a:t>
            </a:r>
            <a:r>
              <a:rPr kumimoji="1" lang="zh-CN" altLang="en-US" dirty="0">
                <a:solidFill>
                  <a:srgbClr val="3333CC"/>
                </a:solidFill>
                <a:ea typeface="楷体_GB2312" pitchFamily="49" charset="-122"/>
              </a:rPr>
              <a:t>和</a:t>
            </a:r>
            <a:r>
              <a:rPr kumimoji="1" lang="zh-CN" altLang="en-US" b="1" dirty="0">
                <a:solidFill>
                  <a:srgbClr val="3333CC"/>
                </a:solidFill>
                <a:ea typeface="楷体_GB2312" pitchFamily="49" charset="-122"/>
              </a:rPr>
              <a:t>性能要求</a:t>
            </a:r>
            <a:r>
              <a:rPr kumimoji="1" lang="zh-CN" altLang="en-US" dirty="0">
                <a:ea typeface="楷体_GB2312" pitchFamily="49" charset="-122"/>
              </a:rPr>
              <a:t>。也就是软件产品达到了用户已认可的需求规格说明的要求。</a:t>
            </a:r>
            <a:endParaRPr kumimoji="1" lang="zh-CN" altLang="en-US" dirty="0">
              <a:ea typeface="楷体_GB2312" pitchFamily="49" charset="-122"/>
            </a:endParaRPr>
          </a:p>
          <a:p>
            <a:pPr lvl="1">
              <a:lnSpc>
                <a:spcPct val="120000"/>
              </a:lnSpc>
              <a:buFontTx/>
              <a:buNone/>
            </a:pPr>
            <a:r>
              <a:rPr kumimoji="1" lang="zh-CN" altLang="en-US" dirty="0">
                <a:ea typeface="楷体_GB2312" pitchFamily="49" charset="-122"/>
              </a:rPr>
              <a:t>（</a:t>
            </a:r>
            <a:r>
              <a:rPr kumimoji="1" lang="en-US" altLang="zh-CN" dirty="0">
                <a:ea typeface="楷体_GB2312" pitchFamily="49" charset="-122"/>
              </a:rPr>
              <a:t>2</a:t>
            </a:r>
            <a:r>
              <a:rPr kumimoji="1" lang="zh-CN" altLang="en-US" dirty="0">
                <a:ea typeface="楷体_GB2312" pitchFamily="49" charset="-122"/>
              </a:rPr>
              <a:t>）</a:t>
            </a:r>
            <a:r>
              <a:rPr kumimoji="1" lang="zh-CN" altLang="en-US" b="1" dirty="0">
                <a:solidFill>
                  <a:srgbClr val="3333CC"/>
                </a:solidFill>
                <a:ea typeface="楷体_GB2312" pitchFamily="49" charset="-122"/>
              </a:rPr>
              <a:t>时限要求</a:t>
            </a:r>
            <a:r>
              <a:rPr kumimoji="1" lang="zh-CN" altLang="en-US" dirty="0">
                <a:ea typeface="楷体_GB2312" pitchFamily="49" charset="-122"/>
              </a:rPr>
              <a:t>。项目应在合同规定的期限内完成。 </a:t>
            </a:r>
            <a:endParaRPr kumimoji="1" lang="zh-CN" altLang="en-US" dirty="0">
              <a:ea typeface="楷体_GB2312" pitchFamily="49" charset="-122"/>
            </a:endParaRPr>
          </a:p>
          <a:p>
            <a:pPr lvl="1">
              <a:lnSpc>
                <a:spcPct val="120000"/>
              </a:lnSpc>
              <a:buFontTx/>
              <a:buNone/>
            </a:pPr>
            <a:r>
              <a:rPr kumimoji="1" lang="zh-CN" altLang="en-US" dirty="0">
                <a:ea typeface="楷体_GB2312" pitchFamily="49" charset="-122"/>
              </a:rPr>
              <a:t>（</a:t>
            </a:r>
            <a:r>
              <a:rPr kumimoji="1" lang="en-US" altLang="zh-CN" dirty="0">
                <a:ea typeface="楷体_GB2312" pitchFamily="49" charset="-122"/>
              </a:rPr>
              <a:t>3</a:t>
            </a:r>
            <a:r>
              <a:rPr kumimoji="1" lang="zh-CN" altLang="en-US" dirty="0">
                <a:ea typeface="楷体_GB2312" pitchFamily="49" charset="-122"/>
              </a:rPr>
              <a:t>）</a:t>
            </a:r>
            <a:r>
              <a:rPr kumimoji="1" lang="zh-CN" altLang="en-US" b="1" dirty="0">
                <a:solidFill>
                  <a:srgbClr val="3333CC"/>
                </a:solidFill>
                <a:ea typeface="楷体_GB2312" pitchFamily="49" charset="-122"/>
              </a:rPr>
              <a:t>项目开销限制在预算之内</a:t>
            </a:r>
            <a:r>
              <a:rPr kumimoji="1" lang="zh-CN" altLang="en-US" dirty="0">
                <a:ea typeface="楷体_GB2312" pitchFamily="49" charset="-122"/>
              </a:rPr>
              <a:t>。</a:t>
            </a:r>
            <a:endParaRPr kumimoji="1" lang="zh-CN" altLang="en-US"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1"/>
          <p:cNvSpPr>
            <a:spLocks noGrp="1" noChangeArrowheads="1"/>
          </p:cNvSpPr>
          <p:nvPr>
            <p:ph type="title"/>
          </p:nvPr>
        </p:nvSpPr>
        <p:spPr>
          <a:xfrm>
            <a:off x="457200" y="265114"/>
            <a:ext cx="7543800" cy="1092184"/>
          </a:xfrm>
          <a:noFill/>
        </p:spPr>
        <p:txBody>
          <a:bodyPr/>
          <a:lstStyle/>
          <a:p>
            <a:pPr algn="l">
              <a:lnSpc>
                <a:spcPts val="3500"/>
              </a:lnSpc>
            </a:pPr>
            <a:r>
              <a:rPr lang="en-US" altLang="zh-CN" dirty="0">
                <a:solidFill>
                  <a:schemeClr val="bg1"/>
                </a:solidFill>
                <a:latin typeface="+mj-ea"/>
              </a:rPr>
              <a:t>6.1 </a:t>
            </a:r>
            <a:r>
              <a:rPr lang="zh-CN" altLang="en-US" dirty="0">
                <a:solidFill>
                  <a:schemeClr val="bg1"/>
                </a:solidFill>
                <a:latin typeface="+mj-ea"/>
              </a:rPr>
              <a:t>软件项目管理概述</a:t>
            </a:r>
            <a:br>
              <a:rPr lang="en-US" altLang="zh-CN" sz="3600" dirty="0">
                <a:solidFill>
                  <a:schemeClr val="bg1"/>
                </a:solidFill>
              </a:rPr>
            </a:br>
            <a:r>
              <a:rPr lang="en-US" altLang="zh-CN" sz="3600" dirty="0">
                <a:solidFill>
                  <a:srgbClr val="FFFF00"/>
                </a:solidFill>
              </a:rPr>
              <a:t>               ---</a:t>
            </a:r>
            <a:r>
              <a:rPr lang="zh-CN" altLang="en-US" sz="3600" dirty="0">
                <a:solidFill>
                  <a:srgbClr val="FFFF00"/>
                </a:solidFill>
              </a:rPr>
              <a:t>管理涉及的范围</a:t>
            </a:r>
            <a:endParaRPr lang="zh-CN" altLang="en-US" sz="3600" dirty="0">
              <a:solidFill>
                <a:srgbClr val="FFFF00"/>
              </a:solidFill>
            </a:endParaRPr>
          </a:p>
        </p:txBody>
      </p:sp>
      <p:sp>
        <p:nvSpPr>
          <p:cNvPr id="9218" name="Rectangle 5"/>
          <p:cNvSpPr>
            <a:spLocks noGrp="1" noChangeArrowheads="1"/>
          </p:cNvSpPr>
          <p:nvPr>
            <p:ph idx="1"/>
          </p:nvPr>
        </p:nvSpPr>
        <p:spPr>
          <a:xfrm>
            <a:off x="395288" y="1643050"/>
            <a:ext cx="8320116" cy="4451363"/>
          </a:xfrm>
          <a:noFill/>
        </p:spPr>
        <p:txBody>
          <a:bodyPr/>
          <a:lstStyle/>
          <a:p>
            <a:pPr>
              <a:lnSpc>
                <a:spcPct val="120000"/>
              </a:lnSpc>
            </a:pPr>
            <a:r>
              <a:rPr kumimoji="1" lang="zh-CN" altLang="en-US" dirty="0">
                <a:ea typeface="楷体_GB2312" pitchFamily="49" charset="-122"/>
              </a:rPr>
              <a:t>软件项目管理涉及的几个主要方面</a:t>
            </a:r>
            <a:r>
              <a:rPr kumimoji="1" lang="zh-CN" altLang="en-US" dirty="0">
                <a:solidFill>
                  <a:srgbClr val="C00000"/>
                </a:solidFill>
                <a:ea typeface="楷体_GB2312" pitchFamily="49" charset="-122"/>
              </a:rPr>
              <a:t>（</a:t>
            </a:r>
            <a:r>
              <a:rPr kumimoji="1" lang="en-US" altLang="zh-CN" dirty="0">
                <a:solidFill>
                  <a:srgbClr val="C00000"/>
                </a:solidFill>
                <a:ea typeface="楷体_GB2312" pitchFamily="49" charset="-122"/>
              </a:rPr>
              <a:t>4P</a:t>
            </a:r>
            <a:r>
              <a:rPr kumimoji="1" lang="zh-CN" altLang="en-US" dirty="0">
                <a:solidFill>
                  <a:srgbClr val="C00000"/>
                </a:solidFill>
                <a:ea typeface="楷体_GB2312" pitchFamily="49" charset="-122"/>
              </a:rPr>
              <a:t>）：</a:t>
            </a:r>
            <a:endParaRPr kumimoji="1" lang="en-US" altLang="zh-CN" dirty="0">
              <a:solidFill>
                <a:srgbClr val="C00000"/>
              </a:solidFill>
              <a:ea typeface="楷体_GB2312" pitchFamily="49" charset="-122"/>
            </a:endParaRPr>
          </a:p>
          <a:p>
            <a:pPr marL="1314450" lvl="2" indent="-514350">
              <a:lnSpc>
                <a:spcPct val="120000"/>
              </a:lnSpc>
              <a:buNone/>
            </a:pPr>
            <a:r>
              <a:rPr kumimoji="1" lang="zh-CN" altLang="en-US" dirty="0">
                <a:ea typeface="楷体_GB2312" pitchFamily="49" charset="-122"/>
              </a:rPr>
              <a:t>（</a:t>
            </a:r>
            <a:r>
              <a:rPr kumimoji="1" lang="en-US" altLang="zh-CN" dirty="0">
                <a:ea typeface="楷体_GB2312" pitchFamily="49" charset="-122"/>
              </a:rPr>
              <a:t>1</a:t>
            </a:r>
            <a:r>
              <a:rPr kumimoji="1" lang="zh-CN" altLang="en-US" dirty="0">
                <a:ea typeface="楷体_GB2312" pitchFamily="49" charset="-122"/>
              </a:rPr>
              <a:t>）</a:t>
            </a:r>
            <a:r>
              <a:rPr kumimoji="1" lang="en-US" altLang="zh-CN" dirty="0">
                <a:ea typeface="楷体_GB2312" pitchFamily="49" charset="-122"/>
              </a:rPr>
              <a:t>People      </a:t>
            </a:r>
            <a:r>
              <a:rPr kumimoji="1" lang="zh-CN" altLang="en-US" b="1" dirty="0">
                <a:solidFill>
                  <a:srgbClr val="3333CC"/>
                </a:solidFill>
                <a:ea typeface="楷体_GB2312" pitchFamily="49" charset="-122"/>
              </a:rPr>
              <a:t>人员</a:t>
            </a:r>
            <a:endParaRPr kumimoji="1" lang="en-US" altLang="zh-CN" dirty="0">
              <a:ea typeface="楷体_GB2312" pitchFamily="49" charset="-122"/>
            </a:endParaRPr>
          </a:p>
          <a:p>
            <a:pPr marL="1314450" lvl="2" indent="-514350">
              <a:lnSpc>
                <a:spcPct val="120000"/>
              </a:lnSpc>
              <a:buNone/>
            </a:pPr>
            <a:r>
              <a:rPr kumimoji="1" lang="zh-CN" altLang="en-US" dirty="0">
                <a:ea typeface="楷体_GB2312" pitchFamily="49" charset="-122"/>
              </a:rPr>
              <a:t>（</a:t>
            </a:r>
            <a:r>
              <a:rPr kumimoji="1" lang="en-US" altLang="zh-CN" dirty="0">
                <a:ea typeface="楷体_GB2312" pitchFamily="49" charset="-122"/>
              </a:rPr>
              <a:t>2</a:t>
            </a:r>
            <a:r>
              <a:rPr kumimoji="1" lang="zh-CN" altLang="en-US" dirty="0">
                <a:ea typeface="楷体_GB2312" pitchFamily="49" charset="-122"/>
              </a:rPr>
              <a:t>）</a:t>
            </a:r>
            <a:r>
              <a:rPr kumimoji="1" lang="en-US" altLang="zh-CN" dirty="0">
                <a:ea typeface="楷体_GB2312" pitchFamily="49" charset="-122"/>
              </a:rPr>
              <a:t>Product     </a:t>
            </a:r>
            <a:r>
              <a:rPr kumimoji="1" lang="zh-CN" altLang="en-US" b="1" dirty="0">
                <a:solidFill>
                  <a:srgbClr val="3333CC"/>
                </a:solidFill>
                <a:ea typeface="楷体_GB2312" pitchFamily="49" charset="-122"/>
              </a:rPr>
              <a:t>产品</a:t>
            </a:r>
            <a:endParaRPr kumimoji="1" lang="en-US" altLang="zh-CN" dirty="0">
              <a:ea typeface="楷体_GB2312" pitchFamily="49" charset="-122"/>
            </a:endParaRPr>
          </a:p>
          <a:p>
            <a:pPr marL="1314450" lvl="2" indent="-514350">
              <a:lnSpc>
                <a:spcPct val="120000"/>
              </a:lnSpc>
              <a:buNone/>
            </a:pPr>
            <a:r>
              <a:rPr kumimoji="1" lang="zh-CN" altLang="en-US" dirty="0">
                <a:ea typeface="楷体_GB2312" pitchFamily="49" charset="-122"/>
              </a:rPr>
              <a:t>（</a:t>
            </a:r>
            <a:r>
              <a:rPr kumimoji="1" lang="en-US" altLang="zh-CN" dirty="0">
                <a:ea typeface="楷体_GB2312" pitchFamily="49" charset="-122"/>
              </a:rPr>
              <a:t>3</a:t>
            </a:r>
            <a:r>
              <a:rPr kumimoji="1" lang="zh-CN" altLang="en-US" dirty="0">
                <a:ea typeface="楷体_GB2312" pitchFamily="49" charset="-122"/>
              </a:rPr>
              <a:t>）</a:t>
            </a:r>
            <a:r>
              <a:rPr kumimoji="1" lang="en-US" altLang="zh-CN" dirty="0">
                <a:ea typeface="楷体_GB2312" pitchFamily="49" charset="-122"/>
              </a:rPr>
              <a:t>Process    </a:t>
            </a:r>
            <a:r>
              <a:rPr kumimoji="1" lang="zh-CN" altLang="en-US" b="1" dirty="0">
                <a:solidFill>
                  <a:srgbClr val="3333CC"/>
                </a:solidFill>
                <a:ea typeface="楷体_GB2312" pitchFamily="49" charset="-122"/>
              </a:rPr>
              <a:t>过程</a:t>
            </a:r>
            <a:endParaRPr kumimoji="1" lang="en-US" altLang="zh-CN" dirty="0">
              <a:ea typeface="楷体_GB2312" pitchFamily="49" charset="-122"/>
            </a:endParaRPr>
          </a:p>
          <a:p>
            <a:pPr marL="1314450" lvl="2" indent="-514350">
              <a:lnSpc>
                <a:spcPct val="120000"/>
              </a:lnSpc>
              <a:buNone/>
            </a:pPr>
            <a:r>
              <a:rPr kumimoji="1" lang="zh-CN" altLang="en-US" dirty="0">
                <a:ea typeface="楷体_GB2312" pitchFamily="49" charset="-122"/>
              </a:rPr>
              <a:t>（</a:t>
            </a:r>
            <a:r>
              <a:rPr kumimoji="1" lang="en-US" altLang="zh-CN" dirty="0">
                <a:ea typeface="楷体_GB2312" pitchFamily="49" charset="-122"/>
              </a:rPr>
              <a:t>4</a:t>
            </a:r>
            <a:r>
              <a:rPr kumimoji="1" lang="zh-CN" altLang="en-US" dirty="0">
                <a:ea typeface="楷体_GB2312" pitchFamily="49" charset="-122"/>
              </a:rPr>
              <a:t>）</a:t>
            </a:r>
            <a:r>
              <a:rPr kumimoji="1" lang="en-US" altLang="zh-CN" dirty="0">
                <a:ea typeface="楷体_GB2312" pitchFamily="49" charset="-122"/>
              </a:rPr>
              <a:t>Project      </a:t>
            </a:r>
            <a:r>
              <a:rPr kumimoji="1" lang="zh-CN" altLang="en-US" b="1" dirty="0">
                <a:solidFill>
                  <a:srgbClr val="3333CC"/>
                </a:solidFill>
                <a:ea typeface="楷体_GB2312" pitchFamily="49" charset="-122"/>
              </a:rPr>
              <a:t>项目</a:t>
            </a:r>
            <a:endParaRPr kumimoji="1" lang="en-US" altLang="zh-CN" dirty="0">
              <a:ea typeface="楷体_GB2312" pitchFamily="49" charset="-122"/>
            </a:endParaRPr>
          </a:p>
          <a:p>
            <a:pPr>
              <a:lnSpc>
                <a:spcPct val="120000"/>
              </a:lnSpc>
              <a:buNone/>
            </a:pPr>
            <a:endParaRPr kumimoji="1" lang="zh-CN" altLang="en-US" dirty="0">
              <a:ea typeface="楷体_GB2312" pitchFamily="49" charset="-122"/>
            </a:endParaRPr>
          </a:p>
          <a:p>
            <a:pPr eaLnBrk="1" hangingPunct="1">
              <a:lnSpc>
                <a:spcPct val="120000"/>
              </a:lnSpc>
              <a:buFontTx/>
              <a:buNone/>
            </a:pPr>
            <a:r>
              <a:rPr kumimoji="1" lang="zh-CN" altLang="en-US" sz="2400" dirty="0">
                <a:ea typeface="楷体_GB2312" pitchFamily="49" charset="-122"/>
              </a:rPr>
              <a:t> </a:t>
            </a:r>
            <a:endParaRPr kumimoji="1"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57158" y="2332037"/>
            <a:ext cx="8229600" cy="4025921"/>
          </a:xfrm>
        </p:spPr>
        <p:txBody>
          <a:bodyPr/>
          <a:lstStyle/>
          <a:p>
            <a:pPr eaLnBrk="1" hangingPunct="1"/>
            <a:r>
              <a:rPr lang="zh-CN" altLang="en-US" sz="2800" b="1" dirty="0">
                <a:solidFill>
                  <a:srgbClr val="C00000"/>
                </a:solidFill>
                <a:ea typeface="宋体" panose="02010600030101010101" pitchFamily="2" charset="-122"/>
              </a:rPr>
              <a:t>采用增量模型需注意的问题 </a:t>
            </a:r>
            <a:endParaRPr lang="zh-CN" altLang="en-US" sz="2800" b="1" dirty="0">
              <a:solidFill>
                <a:srgbClr val="C00000"/>
              </a:solidFill>
              <a:ea typeface="宋体" panose="02010600030101010101" pitchFamily="2" charset="-122"/>
            </a:endParaRPr>
          </a:p>
          <a:p>
            <a:pPr marL="713105" indent="-357505" eaLnBrk="1" hangingPunct="1">
              <a:lnSpc>
                <a:spcPts val="3600"/>
              </a:lnSpc>
              <a:spcBef>
                <a:spcPts val="1200"/>
              </a:spcBef>
              <a:spcAft>
                <a:spcPts val="600"/>
              </a:spcAft>
              <a:buClr>
                <a:schemeClr val="accent2"/>
              </a:buClr>
              <a:buSzPct val="75000"/>
              <a:buFont typeface="+mj-lt"/>
              <a:buAutoNum type="alphaLcParenR"/>
            </a:pPr>
            <a:r>
              <a:rPr lang="zh-CN" altLang="en-US" sz="2400" dirty="0">
                <a:latin typeface="楷体_GB2312" pitchFamily="49" charset="-122"/>
                <a:ea typeface="楷体_GB2312" pitchFamily="49" charset="-122"/>
              </a:rPr>
              <a:t>在把每个</a:t>
            </a:r>
            <a:r>
              <a:rPr lang="zh-CN" altLang="en-US" sz="2400" b="1" dirty="0">
                <a:solidFill>
                  <a:srgbClr val="3366FF"/>
                </a:solidFill>
                <a:latin typeface="楷体_GB2312" pitchFamily="49" charset="-122"/>
                <a:ea typeface="楷体_GB2312" pitchFamily="49" charset="-122"/>
              </a:rPr>
              <a:t>新的增量构件集成到现有软件体系结构中时，必须不破坏原来已经开发出的产品</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marL="713105" indent="-357505" eaLnBrk="1" hangingPunct="1">
              <a:lnSpc>
                <a:spcPts val="3600"/>
              </a:lnSpc>
              <a:spcBef>
                <a:spcPts val="1200"/>
              </a:spcBef>
              <a:spcAft>
                <a:spcPts val="600"/>
              </a:spcAft>
              <a:buFont typeface="+mj-lt"/>
              <a:buAutoNum type="alphaLcParenR"/>
            </a:pPr>
            <a:r>
              <a:rPr lang="zh-CN" altLang="en-US" sz="2400" b="1" dirty="0">
                <a:solidFill>
                  <a:srgbClr val="3366FF"/>
                </a:solidFill>
                <a:latin typeface="楷体_GB2312" pitchFamily="49" charset="-122"/>
                <a:ea typeface="楷体_GB2312" pitchFamily="49" charset="-122"/>
              </a:rPr>
              <a:t>软件体系结构必须是开放的</a:t>
            </a:r>
            <a:r>
              <a:rPr lang="zh-CN" altLang="en-US" sz="2400" dirty="0">
                <a:latin typeface="楷体_GB2312" pitchFamily="49" charset="-122"/>
                <a:ea typeface="楷体_GB2312" pitchFamily="49" charset="-122"/>
              </a:rPr>
              <a:t>，即向现有产品中加入新构件的过程必须简单、方便。</a:t>
            </a:r>
            <a:endParaRPr lang="zh-CN" altLang="en-US" sz="2400" dirty="0">
              <a:latin typeface="楷体_GB2312" pitchFamily="49" charset="-122"/>
              <a:ea typeface="楷体_GB2312" pitchFamily="49" charset="-122"/>
            </a:endParaRPr>
          </a:p>
          <a:p>
            <a:pPr marL="713105" indent="-357505">
              <a:lnSpc>
                <a:spcPts val="3600"/>
              </a:lnSpc>
              <a:spcBef>
                <a:spcPts val="1200"/>
              </a:spcBef>
              <a:spcAft>
                <a:spcPts val="600"/>
              </a:spcAft>
              <a:buFont typeface="+mj-lt"/>
              <a:buAutoNum type="alphaLcParenR"/>
            </a:pPr>
            <a:r>
              <a:rPr lang="zh-CN" altLang="en-US" sz="2400" dirty="0">
                <a:latin typeface="楷体_GB2312" pitchFamily="49" charset="-122"/>
                <a:ea typeface="楷体_GB2312" pitchFamily="49" charset="-122"/>
              </a:rPr>
              <a:t>与采用瀑布模型和快速原型模型相比，</a:t>
            </a:r>
            <a:r>
              <a:rPr lang="zh-CN" altLang="en-US" sz="2400" b="1" dirty="0">
                <a:solidFill>
                  <a:srgbClr val="3366FF"/>
                </a:solidFill>
                <a:latin typeface="楷体_GB2312" pitchFamily="49" charset="-122"/>
                <a:ea typeface="楷体_GB2312" pitchFamily="49" charset="-122"/>
              </a:rPr>
              <a:t>采用增量模型更需要精心的设计。</a:t>
            </a:r>
            <a:endParaRPr lang="zh-CN" altLang="en-US" sz="2400" b="1" dirty="0">
              <a:solidFill>
                <a:srgbClr val="3366FF"/>
              </a:solidFill>
              <a:latin typeface="楷体_GB2312" pitchFamily="49" charset="-122"/>
              <a:ea typeface="楷体_GB2312" pitchFamily="49" charset="-122"/>
            </a:endParaRPr>
          </a:p>
        </p:txBody>
      </p:sp>
      <p:sp>
        <p:nvSpPr>
          <p:cNvPr id="19459"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3"/>
              <a:defRPr/>
            </a:pPr>
            <a:r>
              <a:rPr lang="zh-CN" altLang="en-US" sz="3200" b="1" kern="0" dirty="0">
                <a:solidFill>
                  <a:srgbClr val="C00000"/>
                </a:solidFill>
                <a:latin typeface="+mj-lt"/>
                <a:ea typeface="宋体" panose="02010600030101010101" pitchFamily="2" charset="-122"/>
                <a:cs typeface="+mj-cs"/>
              </a:rPr>
              <a:t>增量</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867556" y="6453212"/>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buNone/>
            </a:pPr>
            <a:r>
              <a:rPr kumimoji="1" lang="zh-CN" altLang="en-US" dirty="0">
                <a:solidFill>
                  <a:srgbClr val="C00000"/>
                </a:solidFill>
                <a:latin typeface="宋体" panose="02010600030101010101" pitchFamily="2" charset="-122"/>
                <a:ea typeface="宋体" panose="02010600030101010101" pitchFamily="2" charset="-122"/>
              </a:rPr>
              <a:t>（</a:t>
            </a:r>
            <a:r>
              <a:rPr kumimoji="1" lang="en-US" altLang="zh-CN" dirty="0">
                <a:solidFill>
                  <a:srgbClr val="C00000"/>
                </a:solidFill>
                <a:latin typeface="宋体" panose="02010600030101010101" pitchFamily="2" charset="-122"/>
                <a:ea typeface="宋体" panose="02010600030101010101" pitchFamily="2" charset="-122"/>
              </a:rPr>
              <a:t>1</a:t>
            </a:r>
            <a:r>
              <a:rPr kumimoji="1" lang="zh-CN" altLang="en-US" dirty="0">
                <a:solidFill>
                  <a:srgbClr val="C00000"/>
                </a:solidFill>
                <a:latin typeface="宋体" panose="02010600030101010101" pitchFamily="2" charset="-122"/>
                <a:ea typeface="宋体" panose="02010600030101010101" pitchFamily="2" charset="-122"/>
              </a:rPr>
              <a:t>）</a:t>
            </a:r>
            <a:r>
              <a:rPr kumimoji="1" lang="zh-CN" altLang="en-US" b="1" dirty="0">
                <a:solidFill>
                  <a:srgbClr val="C00000"/>
                </a:solidFill>
                <a:latin typeface="宋体" panose="02010600030101010101" pitchFamily="2" charset="-122"/>
                <a:ea typeface="宋体" panose="02010600030101010101" pitchFamily="2" charset="-122"/>
              </a:rPr>
              <a:t>人员管理（</a:t>
            </a:r>
            <a:r>
              <a:rPr kumimoji="1" lang="en-US" altLang="zh-CN" b="1" dirty="0">
                <a:solidFill>
                  <a:srgbClr val="C00000"/>
                </a:solidFill>
                <a:latin typeface="宋体" panose="02010600030101010101" pitchFamily="2" charset="-122"/>
                <a:ea typeface="宋体" panose="02010600030101010101" pitchFamily="2" charset="-122"/>
              </a:rPr>
              <a:t> People </a:t>
            </a:r>
            <a:r>
              <a:rPr kumimoji="1" lang="zh-CN" altLang="en-US" b="1" dirty="0">
                <a:solidFill>
                  <a:srgbClr val="C00000"/>
                </a:solidFill>
                <a:latin typeface="宋体" panose="02010600030101010101" pitchFamily="2" charset="-122"/>
                <a:ea typeface="宋体" panose="02010600030101010101" pitchFamily="2" charset="-122"/>
              </a:rPr>
              <a:t>）</a:t>
            </a:r>
            <a:endParaRPr kumimoji="1" lang="zh-CN" altLang="en-US" b="1" dirty="0">
              <a:solidFill>
                <a:srgbClr val="C00000"/>
              </a:solidFill>
              <a:latin typeface="宋体" panose="02010600030101010101" pitchFamily="2" charset="-122"/>
              <a:ea typeface="宋体" panose="02010600030101010101" pitchFamily="2" charset="-122"/>
            </a:endParaRPr>
          </a:p>
          <a:p>
            <a:pPr marL="82550" indent="452755">
              <a:lnSpc>
                <a:spcPct val="120000"/>
              </a:lnSpc>
              <a:buNone/>
            </a:pPr>
            <a:r>
              <a:rPr kumimoji="1" lang="zh-CN" altLang="en-US" dirty="0">
                <a:latin typeface="宋体" panose="02010600030101010101" pitchFamily="2" charset="-122"/>
                <a:ea typeface="宋体" panose="02010600030101010101" pitchFamily="2" charset="-122"/>
              </a:rPr>
              <a:t> </a:t>
            </a:r>
            <a:r>
              <a:rPr kumimoji="1" lang="zh-CN" altLang="en-US" sz="2400" dirty="0">
                <a:latin typeface="宋体" panose="02010600030101010101" pitchFamily="2" charset="-122"/>
                <a:ea typeface="宋体" panose="02010600030101010101" pitchFamily="2" charset="-122"/>
              </a:rPr>
              <a:t>美国卡内基</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梅隆大学软件工程研究所的</a:t>
            </a:r>
            <a:r>
              <a:rPr kumimoji="1" lang="en-US" altLang="zh-CN" sz="2400" dirty="0">
                <a:latin typeface="宋体" panose="02010600030101010101" pitchFamily="2" charset="-122"/>
                <a:ea typeface="宋体" panose="02010600030101010101" pitchFamily="2" charset="-122"/>
              </a:rPr>
              <a:t>Bill Curtis</a:t>
            </a:r>
            <a:r>
              <a:rPr kumimoji="1" lang="zh-CN" altLang="en-US" sz="2400" dirty="0">
                <a:latin typeface="宋体" panose="02010600030101010101" pitchFamily="2" charset="-122"/>
                <a:ea typeface="宋体" panose="02010600030101010101" pitchFamily="2" charset="-122"/>
              </a:rPr>
              <a:t>在</a:t>
            </a:r>
            <a:r>
              <a:rPr kumimoji="1" lang="en-US" altLang="zh-CN" sz="2400" dirty="0">
                <a:latin typeface="宋体" panose="02010600030101010101" pitchFamily="2" charset="-122"/>
                <a:ea typeface="宋体" panose="02010600030101010101" pitchFamily="2" charset="-122"/>
              </a:rPr>
              <a:t>1994</a:t>
            </a:r>
            <a:r>
              <a:rPr kumimoji="1" lang="zh-CN" altLang="en-US" sz="2400" dirty="0">
                <a:latin typeface="宋体" panose="02010600030101010101" pitchFamily="2" charset="-122"/>
                <a:ea typeface="宋体" panose="02010600030101010101" pitchFamily="2" charset="-122"/>
              </a:rPr>
              <a:t>年发表了“</a:t>
            </a:r>
            <a:r>
              <a:rPr kumimoji="1" lang="zh-CN" altLang="en-US" sz="2400" b="1" dirty="0">
                <a:solidFill>
                  <a:srgbClr val="CC0000"/>
                </a:solidFill>
                <a:latin typeface="宋体" panose="02010600030101010101" pitchFamily="2" charset="-122"/>
                <a:ea typeface="宋体" panose="02010600030101010101" pitchFamily="2" charset="-122"/>
              </a:rPr>
              <a:t>人员管理能力成熟度模型</a:t>
            </a: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people </a:t>
            </a:r>
            <a:endParaRPr kumimoji="1" lang="en-US" altLang="zh-CN" sz="2400" dirty="0">
              <a:latin typeface="宋体" panose="02010600030101010101" pitchFamily="2" charset="-122"/>
              <a:ea typeface="宋体" panose="02010600030101010101" pitchFamily="2" charset="-122"/>
            </a:endParaRPr>
          </a:p>
          <a:p>
            <a:pPr>
              <a:lnSpc>
                <a:spcPct val="120000"/>
              </a:lnSpc>
              <a:buNone/>
            </a:pPr>
            <a:r>
              <a:rPr kumimoji="1" lang="en-US" altLang="zh-CN" sz="2400" dirty="0">
                <a:latin typeface="宋体" panose="02010600030101010101" pitchFamily="2" charset="-122"/>
                <a:ea typeface="宋体" panose="02010600030101010101" pitchFamily="2" charset="-122"/>
              </a:rPr>
              <a:t>capability maturity model</a:t>
            </a: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P-</a:t>
            </a:r>
            <a:r>
              <a:rPr kumimoji="1" lang="en-US" altLang="zh-CN" sz="2400" dirty="0" err="1">
                <a:latin typeface="宋体" panose="02010600030101010101" pitchFamily="2" charset="-122"/>
                <a:ea typeface="宋体" panose="02010600030101010101" pitchFamily="2" charset="-122"/>
              </a:rPr>
              <a:t>CMM</a:t>
            </a:r>
            <a:r>
              <a:rPr kumimoji="1" lang="zh-CN" altLang="en-US" sz="2400" dirty="0">
                <a:latin typeface="宋体" panose="02010600030101010101" pitchFamily="2" charset="-122"/>
                <a:ea typeface="宋体" panose="02010600030101010101" pitchFamily="2" charset="-122"/>
              </a:rPr>
              <a:t>）。该模型力图通过</a:t>
            </a:r>
            <a:endParaRPr kumimoji="1" lang="zh-CN" altLang="en-US" sz="2400" dirty="0">
              <a:latin typeface="宋体" panose="02010600030101010101" pitchFamily="2" charset="-122"/>
              <a:ea typeface="宋体" panose="02010600030101010101" pitchFamily="2" charset="-122"/>
            </a:endParaRPr>
          </a:p>
          <a:p>
            <a:pPr>
              <a:lnSpc>
                <a:spcPct val="120000"/>
              </a:lnSpc>
              <a:buNone/>
            </a:pPr>
            <a:r>
              <a:rPr kumimoji="1" lang="zh-CN" altLang="en-US" sz="2400" b="1" dirty="0">
                <a:solidFill>
                  <a:srgbClr val="3366FF"/>
                </a:solidFill>
                <a:latin typeface="宋体" panose="02010600030101010101" pitchFamily="2" charset="-122"/>
                <a:ea typeface="宋体" panose="02010600030101010101" pitchFamily="2" charset="-122"/>
              </a:rPr>
              <a:t>吸引、培养、激励、部署和骋用</a:t>
            </a:r>
            <a:r>
              <a:rPr kumimoji="1" lang="zh-CN" altLang="en-US" sz="2400" dirty="0">
                <a:latin typeface="宋体" panose="02010600030101010101" pitchFamily="2" charset="-122"/>
                <a:ea typeface="宋体" panose="02010600030101010101" pitchFamily="2" charset="-122"/>
              </a:rPr>
              <a:t>高水平的人才来提升软件组</a:t>
            </a:r>
            <a:endParaRPr kumimoji="1" lang="zh-CN" altLang="en-US" sz="2400" dirty="0">
              <a:latin typeface="宋体" panose="02010600030101010101" pitchFamily="2" charset="-122"/>
              <a:ea typeface="宋体" panose="02010600030101010101" pitchFamily="2" charset="-122"/>
            </a:endParaRPr>
          </a:p>
          <a:p>
            <a:pPr>
              <a:lnSpc>
                <a:spcPct val="120000"/>
              </a:lnSpc>
              <a:buNone/>
            </a:pPr>
            <a:r>
              <a:rPr kumimoji="1" lang="zh-CN" altLang="en-US" sz="2400" dirty="0">
                <a:latin typeface="宋体" panose="02010600030101010101" pitchFamily="2" charset="-122"/>
                <a:ea typeface="宋体" panose="02010600030101010101" pitchFamily="2" charset="-122"/>
              </a:rPr>
              <a:t>织的软件开发能力。</a:t>
            </a:r>
            <a:endParaRPr kumimoji="1" lang="zh-CN" altLang="en-US" sz="2400"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11"/>
          <p:cNvSpPr>
            <a:spLocks noGrp="1" noChangeArrowheads="1"/>
          </p:cNvSpPr>
          <p:nvPr>
            <p:ph type="title"/>
          </p:nvPr>
        </p:nvSpPr>
        <p:spPr>
          <a:xfrm>
            <a:off x="457200" y="265114"/>
            <a:ext cx="7543800" cy="1092184"/>
          </a:xfrm>
          <a:noFill/>
        </p:spPr>
        <p:txBody>
          <a:bodyPr/>
          <a:lstStyle/>
          <a:p>
            <a:pPr algn="l">
              <a:lnSpc>
                <a:spcPts val="3500"/>
              </a:lnSpc>
            </a:pPr>
            <a:r>
              <a:rPr lang="en-US" altLang="zh-CN" dirty="0">
                <a:solidFill>
                  <a:schemeClr val="bg1"/>
                </a:solidFill>
                <a:latin typeface="+mj-ea"/>
              </a:rPr>
              <a:t>6.1 </a:t>
            </a:r>
            <a:r>
              <a:rPr lang="zh-CN" altLang="en-US" dirty="0">
                <a:solidFill>
                  <a:schemeClr val="bg1"/>
                </a:solidFill>
                <a:latin typeface="+mj-ea"/>
              </a:rPr>
              <a:t>软件项目管理概述</a:t>
            </a:r>
            <a:br>
              <a:rPr lang="en-US" altLang="zh-CN" sz="3600" dirty="0">
                <a:solidFill>
                  <a:schemeClr val="bg1"/>
                </a:solidFill>
              </a:rPr>
            </a:br>
            <a:r>
              <a:rPr lang="en-US" altLang="zh-CN" sz="3600" dirty="0">
                <a:solidFill>
                  <a:srgbClr val="FFFF00"/>
                </a:solidFill>
              </a:rPr>
              <a:t>               ---</a:t>
            </a:r>
            <a:r>
              <a:rPr lang="zh-CN" altLang="en-US" sz="3600" dirty="0">
                <a:solidFill>
                  <a:srgbClr val="FFFF00"/>
                </a:solidFill>
              </a:rPr>
              <a:t>管理涉及的范围</a:t>
            </a:r>
            <a:endParaRPr lang="zh-CN" altLang="en-US" sz="3600" dirty="0">
              <a:solidFill>
                <a:srgbClr val="FFFF00"/>
              </a:solidFill>
            </a:endParaRPr>
          </a:p>
        </p:txBody>
      </p:sp>
    </p:spTree>
  </p:cSld>
  <p:clrMapOvr>
    <a:masterClrMapping/>
  </p:clrMapOvr>
  <p:transition>
    <p:fade/>
  </p:transition>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500034" y="1500174"/>
            <a:ext cx="8207375" cy="5113337"/>
          </a:xfrm>
          <a:prstGeom prst="rect">
            <a:avLst/>
          </a:prstGeom>
          <a:noFill/>
          <a:ln w="9525">
            <a:noFill/>
            <a:miter lim="800000"/>
          </a:ln>
        </p:spPr>
        <p:txBody>
          <a:bodyPr/>
          <a:lstStyle/>
          <a:p>
            <a:pPr marL="342900" indent="-342900">
              <a:buFont typeface="Wingdings" panose="05000000000000000000" pitchFamily="2" charset="2"/>
              <a:buChar char="l"/>
            </a:pPr>
            <a:r>
              <a:rPr kumimoji="1" lang="zh-CN" altLang="en-US" sz="2800" dirty="0">
                <a:ea typeface="楷体_GB2312" pitchFamily="49" charset="-122"/>
              </a:rPr>
              <a:t>人员管理涉及：</a:t>
            </a:r>
            <a:r>
              <a:rPr kumimoji="1" lang="zh-CN" altLang="en-US" sz="2400" b="1" dirty="0">
                <a:ea typeface="楷体_GB2312" pitchFamily="49" charset="-122"/>
              </a:rPr>
              <a:t> </a:t>
            </a:r>
            <a:endParaRPr kumimoji="1" lang="zh-CN" altLang="en-US" sz="2400" b="1" dirty="0">
              <a:ea typeface="楷体_GB2312" pitchFamily="49" charset="-122"/>
            </a:endParaRPr>
          </a:p>
          <a:p>
            <a:pPr marL="342900" indent="-342900"/>
            <a:r>
              <a:rPr kumimoji="1" lang="zh-CN" altLang="en-US" sz="2400" b="1" dirty="0">
                <a:ea typeface="楷体_GB2312" pitchFamily="49" charset="-122"/>
              </a:rPr>
              <a:t>① </a:t>
            </a:r>
            <a:r>
              <a:rPr kumimoji="1" lang="zh-CN" altLang="en-US" sz="2400" b="1" dirty="0">
                <a:solidFill>
                  <a:srgbClr val="CC0000"/>
                </a:solidFill>
                <a:ea typeface="楷体_GB2312" pitchFamily="49" charset="-122"/>
              </a:rPr>
              <a:t>利益相关方</a:t>
            </a:r>
            <a:endParaRPr kumimoji="1" lang="zh-CN" altLang="en-US" sz="2400" b="1" dirty="0">
              <a:ea typeface="楷体_GB2312" pitchFamily="49" charset="-122"/>
            </a:endParaRPr>
          </a:p>
          <a:p>
            <a:pPr marL="800100" lvl="1" indent="-342900">
              <a:spcBef>
                <a:spcPct val="20000"/>
              </a:spcBef>
              <a:buFont typeface="Arial" panose="020B0604020202020204" pitchFamily="34" charset="0"/>
              <a:buChar char="•"/>
            </a:pPr>
            <a:r>
              <a:rPr kumimoji="1" lang="zh-CN" altLang="en-US" sz="2200" dirty="0">
                <a:solidFill>
                  <a:srgbClr val="3333CC"/>
                </a:solidFill>
                <a:ea typeface="楷体_GB2312" pitchFamily="49" charset="-122"/>
              </a:rPr>
              <a:t>项目的高级管理者</a:t>
            </a:r>
            <a:r>
              <a:rPr kumimoji="1" lang="en-US" altLang="zh-CN" sz="2200" dirty="0">
                <a:ea typeface="楷体_GB2312" pitchFamily="49" charset="-122"/>
              </a:rPr>
              <a:t>——</a:t>
            </a:r>
            <a:r>
              <a:rPr kumimoji="1" lang="zh-CN" altLang="en-US" sz="2200" dirty="0">
                <a:ea typeface="楷体_GB2312" pitchFamily="49" charset="-122"/>
              </a:rPr>
              <a:t>负责项目商务问题的决策；</a:t>
            </a:r>
            <a:endParaRPr kumimoji="1" lang="zh-CN" altLang="en-US" sz="2200" dirty="0">
              <a:ea typeface="楷体_GB2312" pitchFamily="49" charset="-122"/>
            </a:endParaRPr>
          </a:p>
          <a:p>
            <a:pPr marL="808355" lvl="1" indent="-351155">
              <a:spcBef>
                <a:spcPct val="20000"/>
              </a:spcBef>
              <a:buFont typeface="Arial" panose="020B0604020202020204" pitchFamily="34" charset="0"/>
              <a:buChar char="•"/>
            </a:pPr>
            <a:r>
              <a:rPr kumimoji="1" lang="zh-CN" altLang="en-US" sz="2200" dirty="0">
                <a:solidFill>
                  <a:srgbClr val="3333CC"/>
                </a:solidFill>
                <a:ea typeface="楷体_GB2312" pitchFamily="49" charset="-122"/>
              </a:rPr>
              <a:t>项目经理</a:t>
            </a:r>
            <a:r>
              <a:rPr kumimoji="1" lang="en-US" altLang="zh-CN" sz="2200" dirty="0">
                <a:ea typeface="楷体_GB2312" pitchFamily="49" charset="-122"/>
              </a:rPr>
              <a:t>——</a:t>
            </a:r>
            <a:r>
              <a:rPr kumimoji="1" lang="zh-CN" altLang="en-US" sz="2200" dirty="0">
                <a:ea typeface="楷体_GB2312" pitchFamily="49" charset="-122"/>
              </a:rPr>
              <a:t>负责项目的计划与实施以及开发人员的组织 与管理；</a:t>
            </a:r>
            <a:endParaRPr kumimoji="1" lang="zh-CN" altLang="en-US" sz="2200" dirty="0">
              <a:ea typeface="楷体_GB2312" pitchFamily="49" charset="-122"/>
            </a:endParaRPr>
          </a:p>
          <a:p>
            <a:pPr marL="800100" lvl="1" indent="-342900">
              <a:spcBef>
                <a:spcPct val="20000"/>
              </a:spcBef>
              <a:buFont typeface="Arial" panose="020B0604020202020204" pitchFamily="34" charset="0"/>
              <a:buChar char="•"/>
            </a:pPr>
            <a:r>
              <a:rPr kumimoji="1" lang="zh-CN" altLang="en-US" sz="2200" dirty="0">
                <a:solidFill>
                  <a:srgbClr val="3333CC"/>
                </a:solidFill>
                <a:ea typeface="楷体_GB2312" pitchFamily="49" charset="-122"/>
              </a:rPr>
              <a:t>开发人员</a:t>
            </a:r>
            <a:r>
              <a:rPr kumimoji="1" lang="en-US" altLang="zh-CN" sz="2200" dirty="0">
                <a:ea typeface="楷体_GB2312" pitchFamily="49" charset="-122"/>
              </a:rPr>
              <a:t>——</a:t>
            </a:r>
            <a:r>
              <a:rPr kumimoji="1" lang="zh-CN" altLang="en-US" sz="2200" dirty="0">
                <a:ea typeface="楷体_GB2312" pitchFamily="49" charset="-122"/>
              </a:rPr>
              <a:t>项目开发的实施者；</a:t>
            </a:r>
            <a:endParaRPr kumimoji="1" lang="zh-CN" altLang="en-US" sz="2200" dirty="0">
              <a:ea typeface="楷体_GB2312" pitchFamily="49" charset="-122"/>
            </a:endParaRPr>
          </a:p>
          <a:p>
            <a:pPr marL="800100" lvl="1" indent="-342900">
              <a:spcBef>
                <a:spcPct val="20000"/>
              </a:spcBef>
              <a:buFont typeface="Arial" panose="020B0604020202020204" pitchFamily="34" charset="0"/>
              <a:buChar char="•"/>
            </a:pPr>
            <a:r>
              <a:rPr kumimoji="1" lang="zh-CN" altLang="en-US" sz="2200" dirty="0">
                <a:solidFill>
                  <a:srgbClr val="3333CC"/>
                </a:solidFill>
                <a:ea typeface="楷体_GB2312" pitchFamily="49" charset="-122"/>
              </a:rPr>
              <a:t>客户</a:t>
            </a:r>
            <a:r>
              <a:rPr kumimoji="1" lang="en-US" altLang="zh-CN" sz="2200" dirty="0">
                <a:ea typeface="楷体_GB2312" pitchFamily="49" charset="-122"/>
              </a:rPr>
              <a:t>——</a:t>
            </a:r>
            <a:r>
              <a:rPr kumimoji="1" lang="zh-CN" altLang="en-US" sz="2200" dirty="0">
                <a:ea typeface="楷体_GB2312" pitchFamily="49" charset="-122"/>
              </a:rPr>
              <a:t>提出需求并代表用户与开发人员交往的人员；</a:t>
            </a:r>
            <a:endParaRPr kumimoji="1" lang="zh-CN" altLang="en-US" sz="2200" dirty="0">
              <a:ea typeface="楷体_GB2312" pitchFamily="49" charset="-122"/>
            </a:endParaRPr>
          </a:p>
          <a:p>
            <a:pPr marL="800100" lvl="1" indent="-342900">
              <a:spcBef>
                <a:spcPct val="20000"/>
              </a:spcBef>
              <a:buFont typeface="Arial" panose="020B0604020202020204" pitchFamily="34" charset="0"/>
              <a:buChar char="•"/>
            </a:pPr>
            <a:r>
              <a:rPr kumimoji="1" lang="zh-CN" altLang="en-US" sz="2200" dirty="0">
                <a:solidFill>
                  <a:srgbClr val="3333CC"/>
                </a:solidFill>
                <a:ea typeface="楷体_GB2312" pitchFamily="49" charset="-122"/>
              </a:rPr>
              <a:t>最终用户</a:t>
            </a:r>
            <a:r>
              <a:rPr kumimoji="1" lang="en-US" altLang="zh-CN" sz="2200" dirty="0">
                <a:ea typeface="楷体_GB2312" pitchFamily="49" charset="-122"/>
              </a:rPr>
              <a:t>——</a:t>
            </a:r>
            <a:r>
              <a:rPr kumimoji="1" lang="zh-CN" altLang="en-US" sz="2200" dirty="0">
                <a:ea typeface="楷体_GB2312" pitchFamily="49" charset="-122"/>
              </a:rPr>
              <a:t>直接使用项目成果（产品）的人员。</a:t>
            </a:r>
            <a:endParaRPr kumimoji="1" lang="en-US" altLang="zh-CN" sz="2200" dirty="0">
              <a:ea typeface="楷体_GB2312" pitchFamily="49" charset="-122"/>
            </a:endParaRPr>
          </a:p>
          <a:p>
            <a:pPr marL="342900" indent="-342900">
              <a:spcBef>
                <a:spcPct val="20000"/>
              </a:spcBef>
            </a:pPr>
            <a:r>
              <a:rPr kumimoji="1" lang="zh-CN" altLang="en-US" sz="2400" dirty="0">
                <a:ea typeface="楷体_GB2312" pitchFamily="49" charset="-122"/>
              </a:rPr>
              <a:t>② </a:t>
            </a:r>
            <a:r>
              <a:rPr kumimoji="1" lang="zh-CN" altLang="en-US" sz="2400" b="1" dirty="0">
                <a:solidFill>
                  <a:srgbClr val="CC0000"/>
                </a:solidFill>
                <a:ea typeface="楷体_GB2312" pitchFamily="49" charset="-122"/>
              </a:rPr>
              <a:t>团队负责人</a:t>
            </a:r>
            <a:endParaRPr kumimoji="1" lang="en-US" altLang="zh-CN" sz="2400" b="1" dirty="0">
              <a:ea typeface="楷体_GB2312" pitchFamily="49" charset="-122"/>
            </a:endParaRPr>
          </a:p>
          <a:p>
            <a:pPr marL="342900" indent="560705">
              <a:spcBef>
                <a:spcPct val="20000"/>
              </a:spcBef>
            </a:pPr>
            <a:r>
              <a:rPr kumimoji="1" lang="zh-CN" altLang="en-US" sz="2200" dirty="0">
                <a:ea typeface="楷体_GB2312" pitchFamily="49" charset="-122"/>
              </a:rPr>
              <a:t>如是小项目：项目经理就是团队负责人。</a:t>
            </a:r>
            <a:endParaRPr kumimoji="1" lang="en-US" altLang="zh-CN" sz="2200" dirty="0">
              <a:ea typeface="楷体_GB2312" pitchFamily="49" charset="-122"/>
            </a:endParaRPr>
          </a:p>
          <a:p>
            <a:pPr marL="342900" indent="560705">
              <a:spcBef>
                <a:spcPct val="20000"/>
              </a:spcBef>
            </a:pPr>
            <a:r>
              <a:rPr kumimoji="1" lang="zh-CN" altLang="en-US" sz="2200" dirty="0">
                <a:ea typeface="楷体_GB2312" pitchFamily="49" charset="-122"/>
              </a:rPr>
              <a:t>如是大型项目：也许会有</a:t>
            </a:r>
            <a:r>
              <a:rPr kumimoji="1" lang="zh-CN" altLang="en-US" sz="2200" b="1" dirty="0">
                <a:solidFill>
                  <a:srgbClr val="3366FF"/>
                </a:solidFill>
                <a:ea typeface="楷体_GB2312" pitchFamily="49" charset="-122"/>
              </a:rPr>
              <a:t>若干个设计</a:t>
            </a:r>
            <a:r>
              <a:rPr kumimoji="1" lang="zh-CN" altLang="en-US" sz="2200" dirty="0">
                <a:ea typeface="楷体_GB2312" pitchFamily="49" charset="-122"/>
              </a:rPr>
              <a:t>、</a:t>
            </a:r>
            <a:r>
              <a:rPr kumimoji="1" lang="zh-CN" altLang="en-US" sz="2200" b="1" dirty="0">
                <a:solidFill>
                  <a:srgbClr val="3366FF"/>
                </a:solidFill>
                <a:ea typeface="楷体_GB2312" pitchFamily="49" charset="-122"/>
              </a:rPr>
              <a:t>编程团队</a:t>
            </a:r>
            <a:r>
              <a:rPr kumimoji="1" lang="zh-CN" altLang="en-US" sz="2200" dirty="0">
                <a:ea typeface="楷体_GB2312" pitchFamily="49" charset="-122"/>
              </a:rPr>
              <a:t>或是</a:t>
            </a:r>
            <a:r>
              <a:rPr kumimoji="1" lang="zh-CN" altLang="en-US" sz="2200" b="1" dirty="0">
                <a:solidFill>
                  <a:srgbClr val="3366FF"/>
                </a:solidFill>
                <a:ea typeface="楷体_GB2312" pitchFamily="49" charset="-122"/>
              </a:rPr>
              <a:t>若干个测试团队</a:t>
            </a:r>
            <a:r>
              <a:rPr kumimoji="1" lang="zh-CN" altLang="en-US" sz="2200" dirty="0">
                <a:ea typeface="楷体_GB2312" pitchFamily="49" charset="-122"/>
              </a:rPr>
              <a:t>。团队负责人除去负有团队日常工作的安排、组织和管理之外，还应特别注意发挥团队成员的潜能</a:t>
            </a:r>
            <a:r>
              <a:rPr kumimoji="1" lang="zh-CN" altLang="en-US" sz="2200" b="1" dirty="0">
                <a:ea typeface="楷体_GB2312" pitchFamily="49" charset="-122"/>
              </a:rPr>
              <a:t>。</a:t>
            </a:r>
            <a:endParaRPr kumimoji="1" lang="zh-CN" altLang="en-US" sz="2200" b="1"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11"/>
          <p:cNvSpPr>
            <a:spLocks noGrp="1" noChangeArrowheads="1"/>
          </p:cNvSpPr>
          <p:nvPr>
            <p:ph type="title"/>
          </p:nvPr>
        </p:nvSpPr>
        <p:spPr>
          <a:xfrm>
            <a:off x="457200" y="265114"/>
            <a:ext cx="7543800" cy="1092184"/>
          </a:xfrm>
          <a:noFill/>
        </p:spPr>
        <p:txBody>
          <a:bodyPr/>
          <a:lstStyle/>
          <a:p>
            <a:pPr algn="l">
              <a:lnSpc>
                <a:spcPts val="3500"/>
              </a:lnSpc>
            </a:pPr>
            <a:r>
              <a:rPr lang="en-US" altLang="zh-CN" dirty="0">
                <a:solidFill>
                  <a:schemeClr val="bg1"/>
                </a:solidFill>
                <a:latin typeface="+mj-ea"/>
              </a:rPr>
              <a:t>6.1 </a:t>
            </a:r>
            <a:r>
              <a:rPr lang="zh-CN" altLang="en-US" dirty="0">
                <a:solidFill>
                  <a:schemeClr val="bg1"/>
                </a:solidFill>
                <a:latin typeface="+mj-ea"/>
              </a:rPr>
              <a:t>软件项目管理概述</a:t>
            </a:r>
            <a:br>
              <a:rPr lang="en-US" altLang="zh-CN" sz="3600" dirty="0">
                <a:solidFill>
                  <a:schemeClr val="bg1"/>
                </a:solidFill>
              </a:rPr>
            </a:br>
            <a:r>
              <a:rPr lang="en-US" altLang="zh-CN" sz="3600" dirty="0">
                <a:solidFill>
                  <a:srgbClr val="FFFF00"/>
                </a:solidFill>
              </a:rPr>
              <a:t>               ---</a:t>
            </a:r>
            <a:r>
              <a:rPr lang="zh-CN" altLang="en-US" sz="3600" dirty="0">
                <a:solidFill>
                  <a:srgbClr val="FFFF00"/>
                </a:solidFill>
              </a:rPr>
              <a:t>管理涉及的范围</a:t>
            </a:r>
            <a:endParaRPr lang="zh-CN" altLang="en-US" sz="3600" dirty="0">
              <a:solidFill>
                <a:srgbClr val="FFFF00"/>
              </a:solidFill>
            </a:endParaRPr>
          </a:p>
        </p:txBody>
      </p:sp>
    </p:spTree>
  </p:cSld>
  <p:clrMapOvr>
    <a:masterClrMapping/>
  </p:clrMapOvr>
  <p:transition>
    <p:fade/>
  </p:transition>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p:cNvSpPr>
            <a:spLocks noChangeArrowheads="1"/>
          </p:cNvSpPr>
          <p:nvPr/>
        </p:nvSpPr>
        <p:spPr bwMode="auto">
          <a:xfrm>
            <a:off x="428596" y="1500175"/>
            <a:ext cx="8207375" cy="4929222"/>
          </a:xfrm>
          <a:prstGeom prst="rect">
            <a:avLst/>
          </a:prstGeom>
          <a:noFill/>
          <a:ln w="9525">
            <a:noFill/>
            <a:miter lim="800000"/>
          </a:ln>
        </p:spPr>
        <p:txBody>
          <a:bodyPr/>
          <a:lstStyle/>
          <a:p>
            <a:pPr marL="342900" indent="-342900">
              <a:lnSpc>
                <a:spcPct val="120000"/>
              </a:lnSpc>
              <a:spcBef>
                <a:spcPct val="20000"/>
              </a:spcBef>
            </a:pPr>
            <a:r>
              <a:rPr lang="en-US" altLang="zh-CN" sz="2400" b="1" dirty="0">
                <a:ea typeface="楷体_GB2312" pitchFamily="49" charset="-122"/>
              </a:rPr>
              <a:t>③ </a:t>
            </a:r>
            <a:r>
              <a:rPr lang="zh-CN" altLang="en-US" sz="2400" b="1" dirty="0">
                <a:solidFill>
                  <a:srgbClr val="CC0000"/>
                </a:solidFill>
                <a:ea typeface="楷体_GB2312" pitchFamily="49" charset="-122"/>
              </a:rPr>
              <a:t>团队集体</a:t>
            </a:r>
            <a:r>
              <a:rPr lang="zh-CN" altLang="en-US" sz="2400" b="1" dirty="0">
                <a:ea typeface="楷体_GB2312" pitchFamily="49" charset="-122"/>
              </a:rPr>
              <a:t>。</a:t>
            </a:r>
            <a:endParaRPr lang="en-US" altLang="zh-CN" sz="2400" b="1" dirty="0">
              <a:ea typeface="楷体_GB2312" pitchFamily="49" charset="-122"/>
            </a:endParaRPr>
          </a:p>
          <a:p>
            <a:pPr marL="82550" lvl="1" indent="374650">
              <a:lnSpc>
                <a:spcPct val="120000"/>
              </a:lnSpc>
              <a:spcBef>
                <a:spcPct val="20000"/>
              </a:spcBef>
            </a:pPr>
            <a:r>
              <a:rPr lang="zh-CN" altLang="en-US" sz="2400" dirty="0">
                <a:ea typeface="楷体_GB2312" pitchFamily="49" charset="-122"/>
              </a:rPr>
              <a:t>团队内部有分工是必要的，但必须</a:t>
            </a:r>
            <a:r>
              <a:rPr lang="zh-CN" altLang="en-US" sz="2400" dirty="0">
                <a:solidFill>
                  <a:srgbClr val="3366FF"/>
                </a:solidFill>
                <a:ea typeface="楷体_GB2312" pitchFamily="49" charset="-122"/>
              </a:rPr>
              <a:t>很好地配合</a:t>
            </a:r>
            <a:r>
              <a:rPr lang="zh-CN" altLang="en-US" sz="2400" dirty="0">
                <a:ea typeface="楷体_GB2312" pitchFamily="49" charset="-122"/>
              </a:rPr>
              <a:t>，</a:t>
            </a:r>
            <a:r>
              <a:rPr lang="zh-CN" altLang="en-US" sz="2400" dirty="0">
                <a:solidFill>
                  <a:srgbClr val="3366FF"/>
                </a:solidFill>
                <a:ea typeface="楷体_GB2312" pitchFamily="49" charset="-122"/>
              </a:rPr>
              <a:t>做到步调一致</a:t>
            </a:r>
            <a:r>
              <a:rPr lang="zh-CN" altLang="en-US" sz="2400" dirty="0">
                <a:ea typeface="楷体_GB2312" pitchFamily="49" charset="-122"/>
              </a:rPr>
              <a:t>，为此必须强调以下</a:t>
            </a:r>
            <a:r>
              <a:rPr lang="en-US" altLang="zh-CN" sz="2400" dirty="0">
                <a:ea typeface="楷体_GB2312" pitchFamily="49" charset="-122"/>
              </a:rPr>
              <a:t>3</a:t>
            </a:r>
            <a:r>
              <a:rPr lang="zh-CN" altLang="en-US" sz="2400" dirty="0">
                <a:ea typeface="楷体_GB2312" pitchFamily="49" charset="-122"/>
              </a:rPr>
              <a:t>点。</a:t>
            </a:r>
            <a:endParaRPr lang="zh-CN" altLang="en-US" sz="2400" dirty="0">
              <a:ea typeface="楷体_GB2312" pitchFamily="49" charset="-122"/>
            </a:endParaRPr>
          </a:p>
          <a:p>
            <a:pPr marL="800100" lvl="1" indent="-342900">
              <a:lnSpc>
                <a:spcPct val="120000"/>
              </a:lnSpc>
              <a:spcBef>
                <a:spcPct val="20000"/>
              </a:spcBef>
              <a:buFont typeface="Arial" panose="020B0604020202020204" pitchFamily="34" charset="0"/>
              <a:buChar char="•"/>
            </a:pPr>
            <a:r>
              <a:rPr lang="zh-CN" altLang="en-US" sz="2400" dirty="0">
                <a:ea typeface="楷体_GB2312" pitchFamily="49" charset="-122"/>
              </a:rPr>
              <a:t> </a:t>
            </a:r>
            <a:r>
              <a:rPr lang="zh-CN" altLang="en-US" sz="2400" dirty="0">
                <a:solidFill>
                  <a:srgbClr val="3366FF"/>
                </a:solidFill>
                <a:ea typeface="楷体_GB2312" pitchFamily="49" charset="-122"/>
              </a:rPr>
              <a:t>个人的责任心</a:t>
            </a:r>
            <a:r>
              <a:rPr lang="zh-CN" altLang="en-US" sz="2400" dirty="0">
                <a:ea typeface="楷体_GB2312" pitchFamily="49" charset="-122"/>
              </a:rPr>
              <a:t>，这是团队完成工作的基本条件。</a:t>
            </a:r>
            <a:endParaRPr lang="zh-CN" altLang="en-US" sz="2400" dirty="0">
              <a:ea typeface="楷体_GB2312" pitchFamily="49" charset="-122"/>
            </a:endParaRPr>
          </a:p>
          <a:p>
            <a:pPr marL="800100" lvl="1" indent="-342900">
              <a:lnSpc>
                <a:spcPct val="120000"/>
              </a:lnSpc>
              <a:spcBef>
                <a:spcPct val="20000"/>
              </a:spcBef>
              <a:buFont typeface="Arial" panose="020B0604020202020204" pitchFamily="34" charset="0"/>
              <a:buChar char="•"/>
            </a:pPr>
            <a:r>
              <a:rPr lang="zh-CN" altLang="en-US" sz="2400" dirty="0">
                <a:ea typeface="楷体_GB2312" pitchFamily="49" charset="-122"/>
              </a:rPr>
              <a:t> </a:t>
            </a:r>
            <a:r>
              <a:rPr lang="zh-CN" altLang="en-US" sz="2400" dirty="0">
                <a:solidFill>
                  <a:srgbClr val="3366FF"/>
                </a:solidFill>
                <a:ea typeface="楷体_GB2312" pitchFamily="49" charset="-122"/>
              </a:rPr>
              <a:t>互相信任、尊重以及互相支持</a:t>
            </a:r>
            <a:r>
              <a:rPr lang="zh-CN" altLang="en-US" sz="2400" dirty="0">
                <a:ea typeface="楷体_GB2312" pitchFamily="49" charset="-122"/>
              </a:rPr>
              <a:t>。</a:t>
            </a:r>
            <a:endParaRPr lang="zh-CN" altLang="en-US" sz="2400" dirty="0">
              <a:ea typeface="楷体_GB2312" pitchFamily="49" charset="-122"/>
            </a:endParaRPr>
          </a:p>
          <a:p>
            <a:pPr marL="800100" lvl="1" indent="-342900">
              <a:lnSpc>
                <a:spcPct val="120000"/>
              </a:lnSpc>
              <a:spcBef>
                <a:spcPct val="20000"/>
              </a:spcBef>
              <a:buFont typeface="Arial" panose="020B0604020202020204" pitchFamily="34" charset="0"/>
              <a:buChar char="•"/>
            </a:pPr>
            <a:r>
              <a:rPr lang="zh-CN" altLang="en-US" sz="2400" dirty="0">
                <a:ea typeface="楷体_GB2312" pitchFamily="49" charset="-122"/>
              </a:rPr>
              <a:t> </a:t>
            </a:r>
            <a:r>
              <a:rPr lang="zh-CN" altLang="en-US" sz="2400" dirty="0">
                <a:solidFill>
                  <a:srgbClr val="3366FF"/>
                </a:solidFill>
                <a:ea typeface="楷体_GB2312" pitchFamily="49" charset="-122"/>
              </a:rPr>
              <a:t>充分的交流与沟通</a:t>
            </a:r>
            <a:r>
              <a:rPr lang="zh-CN" altLang="en-US" sz="2400" dirty="0">
                <a:ea typeface="楷体_GB2312" pitchFamily="49" charset="-122"/>
              </a:rPr>
              <a:t>。</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11"/>
          <p:cNvSpPr txBox="1">
            <a:spLocks noChangeArrowheads="1"/>
          </p:cNvSpPr>
          <p:nvPr/>
        </p:nvSpPr>
        <p:spPr>
          <a:xfrm>
            <a:off x="457200" y="265114"/>
            <a:ext cx="7543800" cy="1092184"/>
          </a:xfrm>
          <a:prstGeom prst="rect">
            <a:avLst/>
          </a:prstGeom>
          <a:noFill/>
        </p:spPr>
        <p:txBody>
          <a:bodyPr/>
          <a:lstStyle/>
          <a:p>
            <a:pPr marL="0" marR="0" lvl="0" indent="0" algn="l" defTabSz="914400" rtl="0" eaLnBrk="1" fontAlgn="base" latinLnBrk="0" hangingPunct="1">
              <a:lnSpc>
                <a:spcPts val="35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6.1 </a:t>
            </a:r>
            <a:r>
              <a:rPr kumimoji="0" lang="zh-CN" altLang="en-US" sz="4400" b="1" i="0" u="none" strike="noStrike" kern="0" cap="none" spc="0" normalizeH="0" baseline="0" noProof="0">
                <a:ln>
                  <a:noFill/>
                </a:ln>
                <a:solidFill>
                  <a:schemeClr val="bg1"/>
                </a:solidFill>
                <a:effectLst/>
                <a:uLnTx/>
                <a:uFillTx/>
                <a:latin typeface="+mj-ea"/>
                <a:ea typeface="+mj-ea"/>
                <a:cs typeface="+mj-cs"/>
              </a:rPr>
              <a:t>软件项目管理概述</a:t>
            </a:r>
            <a:br>
              <a:rPr kumimoji="0" lang="en-US" altLang="zh-CN" sz="3600" b="1" i="0" u="none" strike="noStrike" kern="0" cap="none" spc="0" normalizeH="0" baseline="0" noProof="0">
                <a:ln>
                  <a:noFill/>
                </a:ln>
                <a:solidFill>
                  <a:schemeClr val="bg1"/>
                </a:solidFill>
                <a:effectLst/>
                <a:uLnTx/>
                <a:uFillTx/>
                <a:latin typeface="+mj-lt"/>
                <a:ea typeface="+mj-ea"/>
                <a:cs typeface="+mj-cs"/>
              </a:rPr>
            </a:br>
            <a:r>
              <a:rPr kumimoji="0" lang="en-US" altLang="zh-CN" sz="3600" b="1" i="0" u="none" strike="noStrike" kern="0" cap="none" spc="0" normalizeH="0" baseline="0" noProof="0">
                <a:ln>
                  <a:noFill/>
                </a:ln>
                <a:solidFill>
                  <a:srgbClr val="FFFF00"/>
                </a:solidFill>
                <a:effectLst/>
                <a:uLnTx/>
                <a:uFillTx/>
                <a:latin typeface="+mj-lt"/>
                <a:ea typeface="+mj-ea"/>
                <a:cs typeface="+mj-cs"/>
              </a:rPr>
              <a:t>               ---</a:t>
            </a:r>
            <a:r>
              <a:rPr kumimoji="0" lang="zh-CN" altLang="en-US" sz="3600" b="1" i="0" u="none" strike="noStrike" kern="0" cap="none" spc="0" normalizeH="0" baseline="0" noProof="0">
                <a:ln>
                  <a:noFill/>
                </a:ln>
                <a:solidFill>
                  <a:srgbClr val="FFFF00"/>
                </a:solidFill>
                <a:effectLst/>
                <a:uLnTx/>
                <a:uFillTx/>
                <a:latin typeface="+mj-lt"/>
                <a:ea typeface="+mj-ea"/>
                <a:cs typeface="+mj-cs"/>
              </a:rPr>
              <a:t>管理涉及的范围</a:t>
            </a:r>
            <a:endParaRPr kumimoji="0" lang="zh-CN" altLang="en-US" sz="3600" b="1" i="0" u="none" strike="noStrike" kern="0" cap="none" spc="0" normalizeH="0" baseline="0" noProof="0" dirty="0">
              <a:ln>
                <a:noFill/>
              </a:ln>
              <a:solidFill>
                <a:srgbClr val="FFFF00"/>
              </a:solidFill>
              <a:effectLst/>
              <a:uLnTx/>
              <a:uFillTx/>
              <a:latin typeface="+mj-lt"/>
              <a:ea typeface="+mj-ea"/>
              <a:cs typeface="+mj-cs"/>
            </a:endParaRPr>
          </a:p>
        </p:txBody>
      </p:sp>
    </p:spTree>
  </p:cSld>
  <p:clrMapOvr>
    <a:masterClrMapping/>
  </p:clrMapOvr>
  <p:transition>
    <p:fade/>
  </p:transition>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ChangeArrowheads="1"/>
          </p:cNvSpPr>
          <p:nvPr/>
        </p:nvSpPr>
        <p:spPr bwMode="auto">
          <a:xfrm>
            <a:off x="357158" y="1500174"/>
            <a:ext cx="8424862" cy="5184775"/>
          </a:xfrm>
          <a:prstGeom prst="rect">
            <a:avLst/>
          </a:prstGeom>
          <a:noFill/>
          <a:ln w="9525">
            <a:noFill/>
            <a:miter lim="800000"/>
          </a:ln>
        </p:spPr>
        <p:txBody>
          <a:bodyPr/>
          <a:lstStyle/>
          <a:p>
            <a:pPr marL="342900" indent="-342900" fontAlgn="base">
              <a:lnSpc>
                <a:spcPct val="120000"/>
              </a:lnSpc>
              <a:spcBef>
                <a:spcPct val="20000"/>
              </a:spcBef>
              <a:spcAft>
                <a:spcPct val="0"/>
              </a:spcAft>
            </a:pPr>
            <a:r>
              <a:rPr kumimoji="1" lang="zh-CN" altLang="en-US" sz="3200" b="1" dirty="0">
                <a:solidFill>
                  <a:srgbClr val="C00000"/>
                </a:solidFill>
                <a:latin typeface="宋体" panose="02010600030101010101" pitchFamily="2" charset="-122"/>
                <a:ea typeface="宋体" panose="02010600030101010101" pitchFamily="2" charset="-122"/>
              </a:rPr>
              <a:t>（</a:t>
            </a:r>
            <a:r>
              <a:rPr kumimoji="1" lang="en-US" altLang="zh-CN" sz="3200" b="1" dirty="0">
                <a:solidFill>
                  <a:srgbClr val="C00000"/>
                </a:solidFill>
                <a:latin typeface="宋体" panose="02010600030101010101" pitchFamily="2" charset="-122"/>
                <a:ea typeface="宋体" panose="02010600030101010101" pitchFamily="2" charset="-122"/>
              </a:rPr>
              <a:t>2</a:t>
            </a:r>
            <a:r>
              <a:rPr kumimoji="1" lang="zh-CN" altLang="en-US" sz="3200" b="1" dirty="0">
                <a:solidFill>
                  <a:srgbClr val="C00000"/>
                </a:solidFill>
                <a:latin typeface="宋体" panose="02010600030101010101" pitchFamily="2" charset="-122"/>
                <a:ea typeface="宋体" panose="02010600030101010101" pitchFamily="2" charset="-122"/>
              </a:rPr>
              <a:t>）产品管理（</a:t>
            </a:r>
            <a:r>
              <a:rPr kumimoji="1" lang="en-US" altLang="zh-CN" sz="3200" dirty="0">
                <a:ea typeface="楷体_GB2312" pitchFamily="49" charset="-122"/>
              </a:rPr>
              <a:t> </a:t>
            </a:r>
            <a:r>
              <a:rPr kumimoji="1" lang="en-US" altLang="zh-CN" sz="3200" dirty="0">
                <a:solidFill>
                  <a:srgbClr val="C00000"/>
                </a:solidFill>
                <a:ea typeface="楷体_GB2312" pitchFamily="49" charset="-122"/>
              </a:rPr>
              <a:t>Product </a:t>
            </a:r>
            <a:r>
              <a:rPr kumimoji="1" lang="zh-CN" altLang="en-US" sz="3200" b="1" dirty="0">
                <a:solidFill>
                  <a:srgbClr val="C00000"/>
                </a:solidFill>
                <a:latin typeface="宋体" panose="02010600030101010101" pitchFamily="2" charset="-122"/>
                <a:ea typeface="宋体" panose="02010600030101010101" pitchFamily="2" charset="-122"/>
              </a:rPr>
              <a:t>）</a:t>
            </a:r>
            <a:endParaRPr kumimoji="1" lang="zh-CN" altLang="en-US" sz="3200" b="1" dirty="0">
              <a:solidFill>
                <a:srgbClr val="C00000"/>
              </a:solidFill>
              <a:latin typeface="宋体" panose="02010600030101010101" pitchFamily="2" charset="-122"/>
              <a:ea typeface="宋体" panose="02010600030101010101" pitchFamily="2" charset="-122"/>
            </a:endParaRPr>
          </a:p>
          <a:p>
            <a:pPr marL="342900" indent="-342900">
              <a:lnSpc>
                <a:spcPct val="115000"/>
              </a:lnSpc>
            </a:pPr>
            <a:r>
              <a:rPr lang="zh-CN" altLang="en-US" sz="2400" b="1" dirty="0">
                <a:latin typeface="宋体" panose="02010600030101010101" pitchFamily="2" charset="-122"/>
                <a:ea typeface="宋体" panose="02010600030101010101" pitchFamily="2" charset="-122"/>
              </a:rPr>
              <a:t>    </a:t>
            </a:r>
            <a:r>
              <a:rPr lang="zh-CN" altLang="en-US" sz="2400" dirty="0">
                <a:solidFill>
                  <a:srgbClr val="3366FF"/>
                </a:solidFill>
                <a:latin typeface="宋体" panose="02010600030101010101" pitchFamily="2" charset="-122"/>
                <a:ea typeface="宋体" panose="02010600030101010101" pitchFamily="2" charset="-122"/>
              </a:rPr>
              <a:t>项目经理</a:t>
            </a:r>
            <a:r>
              <a:rPr lang="zh-CN" altLang="en-US" sz="2400" dirty="0">
                <a:latin typeface="宋体" panose="02010600030101010101" pitchFamily="2" charset="-122"/>
                <a:ea typeface="宋体" panose="02010600030101010101" pitchFamily="2" charset="-122"/>
              </a:rPr>
              <a:t>必须在项目开始时就明确项目的以下三个目标，才能着手项目管理的各项工作，如项目估算、风险分析、项目计划的制定等。</a:t>
            </a:r>
            <a:endParaRPr lang="zh-CN" altLang="en-US" sz="2400" dirty="0">
              <a:latin typeface="宋体" panose="02010600030101010101" pitchFamily="2" charset="-122"/>
              <a:ea typeface="宋体" panose="02010600030101010101" pitchFamily="2" charset="-122"/>
            </a:endParaRPr>
          </a:p>
          <a:p>
            <a:pPr marL="986155" lvl="2" indent="450850">
              <a:lnSpc>
                <a:spcPct val="120000"/>
              </a:lnSpc>
              <a:spcBef>
                <a:spcPct val="20000"/>
              </a:spcBef>
              <a:buFont typeface="+mj-ea"/>
              <a:buAutoNum type="circleNumDbPlain"/>
            </a:pPr>
            <a:r>
              <a:rPr lang="zh-CN" altLang="en-US" sz="2400" dirty="0">
                <a:latin typeface="宋体" panose="02010600030101010101" pitchFamily="2" charset="-122"/>
                <a:ea typeface="宋体" panose="02010600030101010101" pitchFamily="2" charset="-122"/>
              </a:rPr>
              <a:t>产品的</a:t>
            </a:r>
            <a:r>
              <a:rPr lang="zh-CN" altLang="en-US" sz="2400" dirty="0">
                <a:solidFill>
                  <a:srgbClr val="3366FF"/>
                </a:solidFill>
                <a:latin typeface="宋体" panose="02010600030101010101" pitchFamily="2" charset="-122"/>
                <a:ea typeface="宋体" panose="02010600030101010101" pitchFamily="2" charset="-122"/>
              </a:rPr>
              <a:t>工作环境</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986155" lvl="2" indent="450850">
              <a:spcBef>
                <a:spcPct val="20000"/>
              </a:spcBef>
              <a:buFont typeface="+mj-ea"/>
              <a:buAutoNum type="circleNumDbPlain"/>
            </a:pPr>
            <a:r>
              <a:rPr lang="zh-CN" altLang="en-US" sz="2400" dirty="0">
                <a:latin typeface="宋体" panose="02010600030101010101" pitchFamily="2" charset="-122"/>
                <a:ea typeface="宋体" panose="02010600030101010101" pitchFamily="2" charset="-122"/>
              </a:rPr>
              <a:t>产品的</a:t>
            </a:r>
            <a:r>
              <a:rPr lang="zh-CN" altLang="en-US" sz="2400" dirty="0">
                <a:solidFill>
                  <a:srgbClr val="3366FF"/>
                </a:solidFill>
                <a:latin typeface="宋体" panose="02010600030101010101" pitchFamily="2" charset="-122"/>
                <a:ea typeface="宋体" panose="02010600030101010101" pitchFamily="2" charset="-122"/>
              </a:rPr>
              <a:t>功能</a:t>
            </a:r>
            <a:r>
              <a:rPr lang="zh-CN" altLang="en-US" sz="2400" dirty="0">
                <a:latin typeface="宋体" panose="02010600030101010101" pitchFamily="2" charset="-122"/>
                <a:ea typeface="宋体" panose="02010600030101010101" pitchFamily="2" charset="-122"/>
              </a:rPr>
              <a:t>和</a:t>
            </a:r>
            <a:r>
              <a:rPr lang="zh-CN" altLang="en-US" sz="2400" dirty="0">
                <a:solidFill>
                  <a:srgbClr val="3366FF"/>
                </a:solidFill>
                <a:latin typeface="宋体" panose="02010600030101010101" pitchFamily="2" charset="-122"/>
                <a:ea typeface="宋体" panose="02010600030101010101" pitchFamily="2" charset="-122"/>
              </a:rPr>
              <a:t>性能</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986155" lvl="2" indent="450850">
              <a:spcBef>
                <a:spcPct val="20000"/>
              </a:spcBef>
              <a:buFont typeface="+mj-ea"/>
              <a:buAutoNum type="circleNumDbPlain"/>
            </a:pPr>
            <a:r>
              <a:rPr lang="zh-CN" altLang="en-US" sz="2400" dirty="0">
                <a:latin typeface="宋体" panose="02010600030101010101" pitchFamily="2" charset="-122"/>
                <a:ea typeface="宋体" panose="02010600030101010101" pitchFamily="2" charset="-122"/>
              </a:rPr>
              <a:t>产品工作</a:t>
            </a:r>
            <a:r>
              <a:rPr lang="zh-CN" altLang="en-US" sz="2400" dirty="0">
                <a:solidFill>
                  <a:srgbClr val="3366FF"/>
                </a:solidFill>
                <a:latin typeface="宋体" panose="02010600030101010101" pitchFamily="2" charset="-122"/>
                <a:ea typeface="宋体" panose="02010600030101010101" pitchFamily="2" charset="-122"/>
              </a:rPr>
              <a:t>处理的是什么数据</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处理后得到什么数据。</a:t>
            </a:r>
            <a:endParaRPr lang="zh-CN" altLang="en-US" sz="2400" dirty="0">
              <a:solidFill>
                <a:srgbClr val="3366FF"/>
              </a:solidFill>
              <a:latin typeface="宋体" panose="02010600030101010101" pitchFamily="2" charset="-122"/>
              <a:ea typeface="宋体" panose="02010600030101010101" pitchFamily="2" charset="-122"/>
            </a:endParaRPr>
          </a:p>
          <a:p>
            <a:pPr marL="342900" indent="-342900">
              <a:spcBef>
                <a:spcPct val="20000"/>
              </a:spcBef>
            </a:pPr>
            <a:r>
              <a:rPr lang="zh-CN" altLang="en-US" sz="2400" dirty="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11"/>
          <p:cNvSpPr>
            <a:spLocks noGrp="1" noChangeArrowheads="1"/>
          </p:cNvSpPr>
          <p:nvPr>
            <p:ph type="title"/>
          </p:nvPr>
        </p:nvSpPr>
        <p:spPr>
          <a:xfrm>
            <a:off x="457200" y="265114"/>
            <a:ext cx="7543800" cy="1092184"/>
          </a:xfrm>
          <a:noFill/>
        </p:spPr>
        <p:txBody>
          <a:bodyPr/>
          <a:lstStyle/>
          <a:p>
            <a:pPr algn="l">
              <a:lnSpc>
                <a:spcPts val="3500"/>
              </a:lnSpc>
            </a:pPr>
            <a:r>
              <a:rPr lang="en-US" altLang="zh-CN" dirty="0">
                <a:solidFill>
                  <a:schemeClr val="bg1"/>
                </a:solidFill>
                <a:latin typeface="+mj-ea"/>
              </a:rPr>
              <a:t>6.1 </a:t>
            </a:r>
            <a:r>
              <a:rPr lang="zh-CN" altLang="en-US" dirty="0">
                <a:solidFill>
                  <a:schemeClr val="bg1"/>
                </a:solidFill>
                <a:latin typeface="+mj-ea"/>
              </a:rPr>
              <a:t>软件项目管理概述</a:t>
            </a:r>
            <a:br>
              <a:rPr lang="en-US" altLang="zh-CN" sz="3600" dirty="0">
                <a:solidFill>
                  <a:schemeClr val="bg1"/>
                </a:solidFill>
              </a:rPr>
            </a:br>
            <a:r>
              <a:rPr lang="en-US" altLang="zh-CN" sz="3600" dirty="0">
                <a:solidFill>
                  <a:srgbClr val="FFFF00"/>
                </a:solidFill>
              </a:rPr>
              <a:t>               ---</a:t>
            </a:r>
            <a:r>
              <a:rPr lang="zh-CN" altLang="en-US" sz="3600" dirty="0">
                <a:solidFill>
                  <a:srgbClr val="FFFF00"/>
                </a:solidFill>
              </a:rPr>
              <a:t>管理涉及的范围</a:t>
            </a:r>
            <a:endParaRPr lang="zh-CN" altLang="en-US" sz="3600" dirty="0">
              <a:solidFill>
                <a:srgbClr val="FFFF00"/>
              </a:solidFill>
            </a:endParaRPr>
          </a:p>
        </p:txBody>
      </p:sp>
    </p:spTree>
  </p:cSld>
  <p:clrMapOvr>
    <a:masterClrMapping/>
  </p:clrMapOvr>
  <p:transition>
    <p:fade/>
  </p:transition>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500034" y="1500175"/>
            <a:ext cx="8064500" cy="4643470"/>
          </a:xfrm>
          <a:prstGeom prst="rect">
            <a:avLst/>
          </a:prstGeom>
          <a:noFill/>
          <a:ln w="9525">
            <a:noFill/>
            <a:miter lim="800000"/>
          </a:ln>
        </p:spPr>
        <p:txBody>
          <a:bodyPr/>
          <a:lstStyle/>
          <a:p>
            <a:pPr marL="342900" indent="-342900">
              <a:spcBef>
                <a:spcPct val="20000"/>
              </a:spcBef>
            </a:pPr>
            <a:r>
              <a:rPr lang="zh-CN" altLang="en-US" sz="3200" b="1" dirty="0">
                <a:solidFill>
                  <a:srgbClr val="CC0000"/>
                </a:solidFill>
                <a:latin typeface="宋体" panose="02010600030101010101" pitchFamily="2" charset="-122"/>
                <a:ea typeface="宋体" panose="02010600030101010101" pitchFamily="2" charset="-122"/>
              </a:rPr>
              <a:t>（</a:t>
            </a:r>
            <a:r>
              <a:rPr lang="en-US" altLang="zh-CN" sz="3200" b="1" dirty="0">
                <a:solidFill>
                  <a:srgbClr val="CC0000"/>
                </a:solidFill>
                <a:latin typeface="宋体" panose="02010600030101010101" pitchFamily="2" charset="-122"/>
                <a:ea typeface="宋体" panose="02010600030101010101" pitchFamily="2" charset="-122"/>
              </a:rPr>
              <a:t>3</a:t>
            </a:r>
            <a:r>
              <a:rPr lang="zh-CN" altLang="en-US" sz="3200" b="1" dirty="0">
                <a:solidFill>
                  <a:srgbClr val="CC0000"/>
                </a:solidFill>
                <a:latin typeface="宋体" panose="02010600030101010101" pitchFamily="2" charset="-122"/>
                <a:ea typeface="宋体" panose="02010600030101010101" pitchFamily="2" charset="-122"/>
              </a:rPr>
              <a:t>）过程管理（</a:t>
            </a:r>
            <a:r>
              <a:rPr kumimoji="1" lang="en-US" altLang="zh-CN" sz="3200" dirty="0">
                <a:ea typeface="楷体_GB2312" pitchFamily="49" charset="-122"/>
              </a:rPr>
              <a:t> </a:t>
            </a:r>
            <a:r>
              <a:rPr lang="en-US" altLang="zh-CN" sz="3200" b="1" dirty="0">
                <a:solidFill>
                  <a:srgbClr val="CC0000"/>
                </a:solidFill>
                <a:latin typeface="宋体" panose="02010600030101010101" pitchFamily="2" charset="-122"/>
                <a:ea typeface="宋体" panose="02010600030101010101" pitchFamily="2" charset="-122"/>
              </a:rPr>
              <a:t>Process</a:t>
            </a:r>
            <a:r>
              <a:rPr kumimoji="1" lang="en-US" altLang="zh-CN" sz="3200" dirty="0">
                <a:ea typeface="楷体_GB2312" pitchFamily="49" charset="-122"/>
              </a:rPr>
              <a:t> </a:t>
            </a:r>
            <a:r>
              <a:rPr lang="zh-CN" altLang="en-US" sz="3200" b="1" dirty="0">
                <a:solidFill>
                  <a:srgbClr val="CC0000"/>
                </a:solidFill>
                <a:latin typeface="宋体" panose="02010600030101010101" pitchFamily="2" charset="-122"/>
                <a:ea typeface="宋体" panose="02010600030101010101" pitchFamily="2" charset="-122"/>
              </a:rPr>
              <a:t>）</a:t>
            </a:r>
            <a:endParaRPr lang="zh-CN" altLang="en-US" sz="3200" b="1" dirty="0">
              <a:solidFill>
                <a:srgbClr val="CC0000"/>
              </a:solidFill>
              <a:latin typeface="宋体" panose="02010600030101010101" pitchFamily="2" charset="-122"/>
              <a:ea typeface="宋体" panose="02010600030101010101" pitchFamily="2" charset="-122"/>
            </a:endParaRPr>
          </a:p>
          <a:p>
            <a:pPr marL="800100" lvl="1" indent="-342900">
              <a:spcBef>
                <a:spcPct val="20000"/>
              </a:spcBef>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 </a:t>
            </a:r>
            <a:r>
              <a:rPr lang="zh-CN" altLang="en-US" sz="2400" dirty="0">
                <a:solidFill>
                  <a:srgbClr val="3366FF"/>
                </a:solidFill>
                <a:latin typeface="宋体" panose="02010600030101010101" pitchFamily="2" charset="-122"/>
                <a:ea typeface="宋体" panose="02010600030101010101" pitchFamily="2" charset="-122"/>
              </a:rPr>
              <a:t>过程</a:t>
            </a:r>
            <a:r>
              <a:rPr lang="zh-CN" altLang="en-US" sz="2400" dirty="0">
                <a:latin typeface="宋体" panose="02010600030101010101" pitchFamily="2" charset="-122"/>
                <a:ea typeface="宋体" panose="02010600030101010101" pitchFamily="2" charset="-122"/>
              </a:rPr>
              <a:t>在软件工程项目中是重要的因素，它决定着项目中</a:t>
            </a:r>
            <a:r>
              <a:rPr lang="zh-CN" altLang="en-US" sz="2400" dirty="0">
                <a:solidFill>
                  <a:srgbClr val="3366FF"/>
                </a:solidFill>
                <a:latin typeface="宋体" panose="02010600030101010101" pitchFamily="2" charset="-122"/>
                <a:ea typeface="宋体" panose="02010600030101010101" pitchFamily="2" charset="-122"/>
              </a:rPr>
              <a:t>开展哪些活动</a:t>
            </a:r>
            <a:r>
              <a:rPr lang="zh-CN" altLang="en-US" sz="2400" dirty="0">
                <a:latin typeface="宋体" panose="02010600030101010101" pitchFamily="2" charset="-122"/>
                <a:ea typeface="宋体" panose="02010600030101010101" pitchFamily="2" charset="-122"/>
              </a:rPr>
              <a:t>以及</a:t>
            </a:r>
            <a:r>
              <a:rPr lang="zh-CN" altLang="en-US" sz="2400" dirty="0">
                <a:solidFill>
                  <a:srgbClr val="3366FF"/>
                </a:solidFill>
                <a:latin typeface="宋体" panose="02010600030101010101" pitchFamily="2" charset="-122"/>
                <a:ea typeface="宋体" panose="02010600030101010101" pitchFamily="2" charset="-122"/>
              </a:rPr>
              <a:t>对活动的要求</a:t>
            </a:r>
            <a:r>
              <a:rPr lang="zh-CN" altLang="en-US" sz="2400" dirty="0">
                <a:latin typeface="宋体" panose="02010600030101010101" pitchFamily="2" charset="-122"/>
                <a:ea typeface="宋体" panose="02010600030101010101" pitchFamily="2" charset="-122"/>
              </a:rPr>
              <a:t>和</a:t>
            </a:r>
            <a:r>
              <a:rPr lang="zh-CN" altLang="en-US" sz="2400" dirty="0">
                <a:solidFill>
                  <a:srgbClr val="3366FF"/>
                </a:solidFill>
                <a:latin typeface="宋体" panose="02010600030101010101" pitchFamily="2" charset="-122"/>
                <a:ea typeface="宋体" panose="02010600030101010101" pitchFamily="2" charset="-122"/>
              </a:rPr>
              <a:t>开展活动的顺序。</a:t>
            </a:r>
            <a:endParaRPr lang="zh-CN" altLang="en-US" sz="2400" dirty="0">
              <a:solidFill>
                <a:srgbClr val="3366FF"/>
              </a:solidFill>
              <a:latin typeface="宋体" panose="02010600030101010101" pitchFamily="2" charset="-122"/>
              <a:ea typeface="宋体" panose="02010600030101010101" pitchFamily="2" charset="-122"/>
            </a:endParaRPr>
          </a:p>
          <a:p>
            <a:pPr marL="342900" indent="-342900">
              <a:spcBef>
                <a:spcPct val="20000"/>
              </a:spcBef>
            </a:pPr>
            <a:r>
              <a:rPr lang="zh-CN" altLang="en-US" sz="3200" b="1" dirty="0">
                <a:solidFill>
                  <a:srgbClr val="CC0000"/>
                </a:solidFill>
                <a:latin typeface="宋体" panose="02010600030101010101" pitchFamily="2" charset="-122"/>
                <a:ea typeface="宋体" panose="02010600030101010101" pitchFamily="2" charset="-122"/>
              </a:rPr>
              <a:t>（</a:t>
            </a:r>
            <a:r>
              <a:rPr lang="en-US" altLang="zh-CN" sz="3200" b="1" dirty="0">
                <a:solidFill>
                  <a:srgbClr val="CC0000"/>
                </a:solidFill>
                <a:latin typeface="宋体" panose="02010600030101010101" pitchFamily="2" charset="-122"/>
                <a:ea typeface="宋体" panose="02010600030101010101" pitchFamily="2" charset="-122"/>
              </a:rPr>
              <a:t>4</a:t>
            </a:r>
            <a:r>
              <a:rPr lang="zh-CN" altLang="en-US" sz="3200" b="1" dirty="0">
                <a:solidFill>
                  <a:srgbClr val="CC0000"/>
                </a:solidFill>
                <a:latin typeface="宋体" panose="02010600030101010101" pitchFamily="2" charset="-122"/>
                <a:ea typeface="宋体" panose="02010600030101010101" pitchFamily="2" charset="-122"/>
              </a:rPr>
              <a:t>）项目管理（</a:t>
            </a:r>
            <a:r>
              <a:rPr lang="en-US" altLang="zh-CN" sz="3200" b="1" dirty="0">
                <a:solidFill>
                  <a:srgbClr val="CC0000"/>
                </a:solidFill>
                <a:latin typeface="宋体" panose="02010600030101010101" pitchFamily="2" charset="-122"/>
                <a:ea typeface="宋体" panose="02010600030101010101" pitchFamily="2" charset="-122"/>
              </a:rPr>
              <a:t>project</a:t>
            </a:r>
            <a:r>
              <a:rPr lang="zh-CN" altLang="en-US" sz="3200" b="1" dirty="0">
                <a:solidFill>
                  <a:srgbClr val="CC0000"/>
                </a:solidFill>
                <a:latin typeface="宋体" panose="02010600030101010101" pitchFamily="2" charset="-122"/>
                <a:ea typeface="宋体" panose="02010600030101010101" pitchFamily="2" charset="-122"/>
              </a:rPr>
              <a:t>）</a:t>
            </a:r>
            <a:endParaRPr lang="zh-CN" altLang="en-US" sz="3200" b="1" dirty="0">
              <a:solidFill>
                <a:srgbClr val="CC0000"/>
              </a:solidFill>
              <a:latin typeface="宋体" panose="02010600030101010101" pitchFamily="2" charset="-122"/>
              <a:ea typeface="宋体" panose="02010600030101010101" pitchFamily="2" charset="-122"/>
            </a:endParaRPr>
          </a:p>
          <a:p>
            <a:pPr marL="800100" lvl="1" indent="-342900">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项目管理的任务是</a:t>
            </a:r>
            <a:r>
              <a:rPr lang="zh-CN" altLang="en-US" sz="2400" dirty="0">
                <a:solidFill>
                  <a:srgbClr val="3366FF"/>
                </a:solidFill>
                <a:latin typeface="宋体" panose="02010600030101010101" pitchFamily="2" charset="-122"/>
                <a:ea typeface="宋体" panose="02010600030101010101" pitchFamily="2" charset="-122"/>
              </a:rPr>
              <a:t>如何利用已有的资源</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组织实施既定的项目</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提交</a:t>
            </a:r>
            <a:r>
              <a:rPr lang="zh-CN" altLang="en-US" sz="2400" dirty="0">
                <a:latin typeface="宋体" panose="02010600030101010101" pitchFamily="2" charset="-122"/>
                <a:ea typeface="宋体" panose="02010600030101010101" pitchFamily="2" charset="-122"/>
              </a:rPr>
              <a:t>给用户</a:t>
            </a:r>
            <a:r>
              <a:rPr lang="zh-CN" altLang="en-US" sz="2400" dirty="0">
                <a:solidFill>
                  <a:srgbClr val="3366FF"/>
                </a:solidFill>
                <a:latin typeface="宋体" panose="02010600030101010101" pitchFamily="2" charset="-122"/>
                <a:ea typeface="宋体" panose="02010600030101010101" pitchFamily="2" charset="-122"/>
              </a:rPr>
              <a:t>适用的产品</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11"/>
          <p:cNvSpPr txBox="1">
            <a:spLocks noChangeArrowheads="1"/>
          </p:cNvSpPr>
          <p:nvPr/>
        </p:nvSpPr>
        <p:spPr>
          <a:xfrm>
            <a:off x="457200" y="265114"/>
            <a:ext cx="7543800" cy="1092184"/>
          </a:xfrm>
          <a:prstGeom prst="rect">
            <a:avLst/>
          </a:prstGeom>
          <a:noFill/>
        </p:spPr>
        <p:txBody>
          <a:bodyPr/>
          <a:lstStyle/>
          <a:p>
            <a:pPr marL="0" marR="0" lvl="0" indent="0" algn="l" defTabSz="914400" rtl="0" eaLnBrk="1" fontAlgn="base" latinLnBrk="0" hangingPunct="1">
              <a:lnSpc>
                <a:spcPts val="35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6.1 </a:t>
            </a:r>
            <a:r>
              <a:rPr kumimoji="0" lang="zh-CN" altLang="en-US" sz="4400" b="1" i="0" u="none" strike="noStrike" kern="0" cap="none" spc="0" normalizeH="0" baseline="0" noProof="0">
                <a:ln>
                  <a:noFill/>
                </a:ln>
                <a:solidFill>
                  <a:schemeClr val="bg1"/>
                </a:solidFill>
                <a:effectLst/>
                <a:uLnTx/>
                <a:uFillTx/>
                <a:latin typeface="+mj-ea"/>
                <a:ea typeface="+mj-ea"/>
                <a:cs typeface="+mj-cs"/>
              </a:rPr>
              <a:t>软件项目管理概述</a:t>
            </a:r>
            <a:br>
              <a:rPr kumimoji="0" lang="en-US" altLang="zh-CN" sz="3600" b="1" i="0" u="none" strike="noStrike" kern="0" cap="none" spc="0" normalizeH="0" baseline="0" noProof="0">
                <a:ln>
                  <a:noFill/>
                </a:ln>
                <a:solidFill>
                  <a:schemeClr val="bg1"/>
                </a:solidFill>
                <a:effectLst/>
                <a:uLnTx/>
                <a:uFillTx/>
                <a:latin typeface="+mj-lt"/>
                <a:ea typeface="+mj-ea"/>
                <a:cs typeface="+mj-cs"/>
              </a:rPr>
            </a:br>
            <a:r>
              <a:rPr kumimoji="0" lang="en-US" altLang="zh-CN" sz="3600" b="1" i="0" u="none" strike="noStrike" kern="0" cap="none" spc="0" normalizeH="0" baseline="0" noProof="0">
                <a:ln>
                  <a:noFill/>
                </a:ln>
                <a:solidFill>
                  <a:srgbClr val="FFFF00"/>
                </a:solidFill>
                <a:effectLst/>
                <a:uLnTx/>
                <a:uFillTx/>
                <a:latin typeface="+mj-lt"/>
                <a:ea typeface="+mj-ea"/>
                <a:cs typeface="+mj-cs"/>
              </a:rPr>
              <a:t>               ---</a:t>
            </a:r>
            <a:r>
              <a:rPr kumimoji="0" lang="zh-CN" altLang="en-US" sz="3600" b="1" i="0" u="none" strike="noStrike" kern="0" cap="none" spc="0" normalizeH="0" baseline="0" noProof="0">
                <a:ln>
                  <a:noFill/>
                </a:ln>
                <a:solidFill>
                  <a:srgbClr val="FFFF00"/>
                </a:solidFill>
                <a:effectLst/>
                <a:uLnTx/>
                <a:uFillTx/>
                <a:latin typeface="+mj-lt"/>
                <a:ea typeface="+mj-ea"/>
                <a:cs typeface="+mj-cs"/>
              </a:rPr>
              <a:t>管理涉及的范围</a:t>
            </a:r>
            <a:endParaRPr kumimoji="0" lang="zh-CN" altLang="en-US" sz="3600" b="1" i="0" u="none" strike="noStrike" kern="0" cap="none" spc="0" normalizeH="0" baseline="0" noProof="0" dirty="0">
              <a:ln>
                <a:noFill/>
              </a:ln>
              <a:solidFill>
                <a:srgbClr val="FFFF00"/>
              </a:solidFill>
              <a:effectLst/>
              <a:uLnTx/>
              <a:uFillTx/>
              <a:latin typeface="+mj-lt"/>
              <a:ea typeface="+mj-ea"/>
              <a:cs typeface="+mj-cs"/>
            </a:endParaRPr>
          </a:p>
        </p:txBody>
      </p:sp>
    </p:spTree>
  </p:cSld>
  <p:clrMapOvr>
    <a:masterClrMapping/>
  </p:clrMapOvr>
  <p:transition>
    <p:fade/>
  </p:transition>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500034" y="1643050"/>
            <a:ext cx="8207375" cy="3744912"/>
          </a:xfrm>
          <a:prstGeom prst="rect">
            <a:avLst/>
          </a:prstGeom>
          <a:noFill/>
          <a:ln w="9525">
            <a:noFill/>
            <a:miter lim="800000"/>
          </a:ln>
        </p:spPr>
        <p:txBody>
          <a:bodyPr/>
          <a:lstStyle/>
          <a:p>
            <a:pPr marL="342900" indent="-342900">
              <a:lnSpc>
                <a:spcPct val="120000"/>
              </a:lnSpc>
              <a:spcBef>
                <a:spcPct val="20000"/>
              </a:spcBef>
            </a:pPr>
            <a:r>
              <a:rPr lang="zh-CN" altLang="en-US" sz="2800" b="1" dirty="0">
                <a:latin typeface="宋体" panose="02010600030101010101" pitchFamily="2" charset="-122"/>
                <a:ea typeface="宋体" panose="02010600030101010101" pitchFamily="2" charset="-122"/>
              </a:rPr>
              <a:t>项目管理的主要工作可分为</a:t>
            </a: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类</a:t>
            </a:r>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a:p>
            <a:pPr marL="808355" indent="-452755">
              <a:lnSpc>
                <a:spcPct val="120000"/>
              </a:lnSpc>
              <a:spcBef>
                <a:spcPct val="20000"/>
              </a:spcBef>
            </a:pPr>
            <a:r>
              <a:rPr lang="zh-CN" altLang="en-US" sz="2400" dirty="0">
                <a:latin typeface="宋体" panose="02010600030101010101" pitchFamily="2" charset="-122"/>
                <a:ea typeface="宋体" panose="02010600030101010101" pitchFamily="2" charset="-122"/>
              </a:rPr>
              <a:t>① </a:t>
            </a:r>
            <a:r>
              <a:rPr lang="zh-CN" altLang="en-US" sz="2400" b="1" dirty="0">
                <a:solidFill>
                  <a:srgbClr val="CC0000"/>
                </a:solidFill>
                <a:latin typeface="宋体" panose="02010600030101010101" pitchFamily="2" charset="-122"/>
                <a:ea typeface="宋体" panose="02010600030101010101" pitchFamily="2" charset="-122"/>
              </a:rPr>
              <a:t>计划及计划管理</a:t>
            </a:r>
            <a:r>
              <a:rPr lang="zh-CN" altLang="en-US" sz="2400" dirty="0">
                <a:latin typeface="宋体" panose="02010600030101010101" pitchFamily="2" charset="-122"/>
                <a:ea typeface="宋体" panose="02010600030101010101" pitchFamily="2" charset="-122"/>
              </a:rPr>
              <a:t>。包括项目策划及计划制定、项目估算、风险分析及风险管理、进度管理、计划跟踪与监督。</a:t>
            </a:r>
            <a:endParaRPr lang="zh-CN" altLang="en-US" sz="2400" dirty="0">
              <a:latin typeface="宋体" panose="02010600030101010101" pitchFamily="2" charset="-122"/>
              <a:ea typeface="宋体" panose="02010600030101010101" pitchFamily="2" charset="-122"/>
            </a:endParaRPr>
          </a:p>
          <a:p>
            <a:pPr marL="808355" indent="-452755">
              <a:lnSpc>
                <a:spcPct val="120000"/>
              </a:lnSpc>
              <a:spcBef>
                <a:spcPct val="20000"/>
              </a:spcBef>
            </a:pPr>
            <a:r>
              <a:rPr lang="zh-CN" altLang="en-US" sz="2400" dirty="0">
                <a:latin typeface="宋体" panose="02010600030101010101" pitchFamily="2" charset="-122"/>
                <a:ea typeface="宋体" panose="02010600030101010101" pitchFamily="2" charset="-122"/>
              </a:rPr>
              <a:t>② </a:t>
            </a:r>
            <a:r>
              <a:rPr lang="zh-CN" altLang="en-US" sz="2400" b="1" dirty="0">
                <a:solidFill>
                  <a:srgbClr val="CC0000"/>
                </a:solidFill>
                <a:latin typeface="宋体" panose="02010600030101010101" pitchFamily="2" charset="-122"/>
                <a:ea typeface="宋体" panose="02010600030101010101" pitchFamily="2" charset="-122"/>
              </a:rPr>
              <a:t>资源管理</a:t>
            </a:r>
            <a:r>
              <a:rPr lang="zh-CN" altLang="en-US" sz="2400" dirty="0">
                <a:latin typeface="宋体" panose="02010600030101010101" pitchFamily="2" charset="-122"/>
                <a:ea typeface="宋体" panose="02010600030101010101" pitchFamily="2" charset="-122"/>
              </a:rPr>
              <a:t>。包括</a:t>
            </a:r>
            <a:r>
              <a:rPr lang="zh-CN" altLang="en-US" sz="2400" dirty="0">
                <a:solidFill>
                  <a:srgbClr val="3366FF"/>
                </a:solidFill>
                <a:latin typeface="宋体" panose="02010600030101010101" pitchFamily="2" charset="-122"/>
                <a:ea typeface="宋体" panose="02010600030101010101" pitchFamily="2" charset="-122"/>
              </a:rPr>
              <a:t>人员管理</a:t>
            </a:r>
            <a:r>
              <a:rPr lang="zh-CN" altLang="en-US" sz="2400" dirty="0">
                <a:latin typeface="宋体" panose="02010600030101010101" pitchFamily="2" charset="-122"/>
                <a:ea typeface="宋体" panose="02010600030101010101" pitchFamily="2" charset="-122"/>
              </a:rPr>
              <a:t>（人员安排、使用）、</a:t>
            </a:r>
            <a:r>
              <a:rPr lang="zh-CN" altLang="en-US" sz="2400" dirty="0">
                <a:solidFill>
                  <a:srgbClr val="3366FF"/>
                </a:solidFill>
                <a:latin typeface="宋体" panose="02010600030101010101" pitchFamily="2" charset="-122"/>
                <a:ea typeface="宋体" panose="02010600030101010101" pitchFamily="2" charset="-122"/>
              </a:rPr>
              <a:t>成本管理</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信息管理</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808355" indent="-452755">
              <a:lnSpc>
                <a:spcPct val="120000"/>
              </a:lnSpc>
              <a:spcBef>
                <a:spcPct val="20000"/>
              </a:spcBef>
            </a:pPr>
            <a:r>
              <a:rPr lang="zh-CN" altLang="en-US" sz="2400" dirty="0">
                <a:latin typeface="宋体" panose="02010600030101010101" pitchFamily="2" charset="-122"/>
                <a:ea typeface="宋体" panose="02010600030101010101" pitchFamily="2" charset="-122"/>
              </a:rPr>
              <a:t>③ </a:t>
            </a:r>
            <a:r>
              <a:rPr lang="zh-CN" altLang="en-US" sz="2400" b="1" dirty="0">
                <a:solidFill>
                  <a:srgbClr val="CC0000"/>
                </a:solidFill>
                <a:latin typeface="宋体" panose="02010600030101010101" pitchFamily="2" charset="-122"/>
                <a:ea typeface="宋体" panose="02010600030101010101" pitchFamily="2" charset="-122"/>
              </a:rPr>
              <a:t>成果要求管理</a:t>
            </a:r>
            <a:r>
              <a:rPr lang="zh-CN" altLang="en-US" sz="2400" dirty="0">
                <a:latin typeface="宋体" panose="02010600030101010101" pitchFamily="2" charset="-122"/>
                <a:ea typeface="宋体" panose="02010600030101010101" pitchFamily="2" charset="-122"/>
              </a:rPr>
              <a:t>。包括需求管理、配置管理、质量管理。 </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11"/>
          <p:cNvSpPr txBox="1">
            <a:spLocks noChangeArrowheads="1"/>
          </p:cNvSpPr>
          <p:nvPr/>
        </p:nvSpPr>
        <p:spPr>
          <a:xfrm>
            <a:off x="457200" y="265114"/>
            <a:ext cx="7543800" cy="1092184"/>
          </a:xfrm>
          <a:prstGeom prst="rect">
            <a:avLst/>
          </a:prstGeom>
          <a:noFill/>
        </p:spPr>
        <p:txBody>
          <a:bodyPr/>
          <a:lstStyle/>
          <a:p>
            <a:pPr marL="0" marR="0" lvl="0" indent="0" algn="l" defTabSz="914400" rtl="0" eaLnBrk="1" fontAlgn="base" latinLnBrk="0" hangingPunct="1">
              <a:lnSpc>
                <a:spcPts val="35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6.1 </a:t>
            </a:r>
            <a:r>
              <a:rPr kumimoji="0" lang="zh-CN" altLang="en-US" sz="4400" b="1" i="0" u="none" strike="noStrike" kern="0" cap="none" spc="0" normalizeH="0" baseline="0" noProof="0">
                <a:ln>
                  <a:noFill/>
                </a:ln>
                <a:solidFill>
                  <a:schemeClr val="bg1"/>
                </a:solidFill>
                <a:effectLst/>
                <a:uLnTx/>
                <a:uFillTx/>
                <a:latin typeface="+mj-ea"/>
                <a:ea typeface="+mj-ea"/>
                <a:cs typeface="+mj-cs"/>
              </a:rPr>
              <a:t>软件项目管理概述</a:t>
            </a:r>
            <a:br>
              <a:rPr kumimoji="0" lang="en-US" altLang="zh-CN" sz="3600" b="1" i="0" u="none" strike="noStrike" kern="0" cap="none" spc="0" normalizeH="0" baseline="0" noProof="0">
                <a:ln>
                  <a:noFill/>
                </a:ln>
                <a:solidFill>
                  <a:schemeClr val="bg1"/>
                </a:solidFill>
                <a:effectLst/>
                <a:uLnTx/>
                <a:uFillTx/>
                <a:latin typeface="+mj-lt"/>
                <a:ea typeface="+mj-ea"/>
                <a:cs typeface="+mj-cs"/>
              </a:rPr>
            </a:br>
            <a:r>
              <a:rPr kumimoji="0" lang="en-US" altLang="zh-CN" sz="3600" b="1" i="0" u="none" strike="noStrike" kern="0" cap="none" spc="0" normalizeH="0" baseline="0" noProof="0">
                <a:ln>
                  <a:noFill/>
                </a:ln>
                <a:solidFill>
                  <a:srgbClr val="FFFF00"/>
                </a:solidFill>
                <a:effectLst/>
                <a:uLnTx/>
                <a:uFillTx/>
                <a:latin typeface="+mj-lt"/>
                <a:ea typeface="+mj-ea"/>
                <a:cs typeface="+mj-cs"/>
              </a:rPr>
              <a:t>               ---</a:t>
            </a:r>
            <a:r>
              <a:rPr kumimoji="0" lang="zh-CN" altLang="en-US" sz="3600" b="1" i="0" u="none" strike="noStrike" kern="0" cap="none" spc="0" normalizeH="0" baseline="0" noProof="0">
                <a:ln>
                  <a:noFill/>
                </a:ln>
                <a:solidFill>
                  <a:srgbClr val="FFFF00"/>
                </a:solidFill>
                <a:effectLst/>
                <a:uLnTx/>
                <a:uFillTx/>
                <a:latin typeface="+mj-lt"/>
                <a:ea typeface="+mj-ea"/>
                <a:cs typeface="+mj-cs"/>
              </a:rPr>
              <a:t>管理涉及的范围</a:t>
            </a:r>
            <a:endParaRPr kumimoji="0" lang="zh-CN" altLang="en-US" sz="3600" b="1" i="0" u="none" strike="noStrike" kern="0" cap="none" spc="0" normalizeH="0" baseline="0" noProof="0" dirty="0">
              <a:ln>
                <a:noFill/>
              </a:ln>
              <a:solidFill>
                <a:srgbClr val="FFFF00"/>
              </a:solidFill>
              <a:effectLst/>
              <a:uLnTx/>
              <a:uFillTx/>
              <a:latin typeface="+mj-lt"/>
              <a:ea typeface="+mj-ea"/>
              <a:cs typeface="+mj-cs"/>
            </a:endParaRPr>
          </a:p>
        </p:txBody>
      </p:sp>
    </p:spTree>
  </p:cSld>
  <p:clrMapOvr>
    <a:masterClrMapping/>
  </p:clrMapOvr>
  <p:transition>
    <p:fade/>
  </p:transition>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p:cNvGraphicFramePr/>
          <p:nvPr/>
        </p:nvGraphicFramePr>
        <p:xfrm>
          <a:off x="2285984" y="2357430"/>
          <a:ext cx="4214842" cy="235745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364" name="Rectangle 8"/>
          <p:cNvSpPr>
            <a:spLocks noChangeArrowheads="1"/>
          </p:cNvSpPr>
          <p:nvPr/>
        </p:nvSpPr>
        <p:spPr bwMode="auto">
          <a:xfrm>
            <a:off x="450850" y="260350"/>
            <a:ext cx="8229600" cy="1096948"/>
          </a:xfrm>
          <a:prstGeom prst="rect">
            <a:avLst/>
          </a:prstGeom>
          <a:noFill/>
          <a:ln w="9525">
            <a:noFill/>
            <a:miter lim="800000"/>
          </a:ln>
        </p:spPr>
        <p:txBody>
          <a:bodyPr anchor="ctr"/>
          <a:lstStyle/>
          <a:p>
            <a:r>
              <a:rPr lang="en-US" altLang="zh-CN" sz="4400" dirty="0">
                <a:solidFill>
                  <a:schemeClr val="bg1"/>
                </a:solidFill>
                <a:latin typeface="+mj-ea"/>
                <a:ea typeface="+mj-ea"/>
              </a:rPr>
              <a:t>6.2 </a:t>
            </a:r>
            <a:r>
              <a:rPr lang="zh-CN" altLang="en-US" sz="4400" dirty="0">
                <a:solidFill>
                  <a:schemeClr val="bg1"/>
                </a:solidFill>
                <a:latin typeface="+mj-ea"/>
                <a:ea typeface="+mj-ea"/>
              </a:rPr>
              <a:t>项目估算</a:t>
            </a:r>
            <a:endParaRPr lang="en-US" altLang="zh-CN" sz="4400" dirty="0">
              <a:solidFill>
                <a:schemeClr val="bg1"/>
              </a:solidFill>
              <a:latin typeface="+mj-ea"/>
              <a:ea typeface="+mj-ea"/>
            </a:endParaRPr>
          </a:p>
          <a:p>
            <a:r>
              <a:rPr lang="en-US" altLang="zh-CN" sz="3600" dirty="0">
                <a:solidFill>
                  <a:srgbClr val="FFFF00"/>
                </a:solidFill>
                <a:latin typeface="+mj-ea"/>
                <a:ea typeface="+mj-ea"/>
              </a:rPr>
              <a:t>6.2.1 </a:t>
            </a:r>
            <a:r>
              <a:rPr lang="zh-CN" altLang="en-US" sz="3600" dirty="0">
                <a:solidFill>
                  <a:srgbClr val="FFFF00"/>
                </a:solidFill>
                <a:latin typeface="+mj-ea"/>
                <a:ea typeface="+mj-ea"/>
              </a:rPr>
              <a:t>项目策划与项目估算</a:t>
            </a:r>
            <a:endParaRPr lang="zh-CN" altLang="en-US" sz="3600" dirty="0">
              <a:solidFill>
                <a:srgbClr val="FFFF00"/>
              </a:solidFill>
              <a:latin typeface="+mj-ea"/>
              <a:ea typeface="+mj-ea"/>
            </a:endParaRPr>
          </a:p>
        </p:txBody>
      </p:sp>
      <p:sp>
        <p:nvSpPr>
          <p:cNvPr id="15365" name="Rectangle 9"/>
          <p:cNvSpPr>
            <a:spLocks noChangeArrowheads="1"/>
          </p:cNvSpPr>
          <p:nvPr/>
        </p:nvSpPr>
        <p:spPr bwMode="auto">
          <a:xfrm>
            <a:off x="571472" y="4929198"/>
            <a:ext cx="8137525" cy="1500198"/>
          </a:xfrm>
          <a:prstGeom prst="rect">
            <a:avLst/>
          </a:prstGeom>
          <a:noFill/>
          <a:ln w="9525">
            <a:noFill/>
            <a:miter lim="800000"/>
          </a:ln>
        </p:spPr>
        <p:txBody>
          <a:bodyPr/>
          <a:lstStyle/>
          <a:p>
            <a:pPr marL="342900" indent="-342900">
              <a:lnSpc>
                <a:spcPct val="120000"/>
              </a:lnSpc>
              <a:spcBef>
                <a:spcPct val="20000"/>
              </a:spcBef>
              <a:buFont typeface="Wingdings" panose="05000000000000000000" pitchFamily="2" charset="2"/>
              <a:buChar char="l"/>
            </a:pPr>
            <a:r>
              <a:rPr lang="zh-CN" altLang="en-US" sz="2400" b="1" dirty="0">
                <a:solidFill>
                  <a:srgbClr val="CC0000"/>
                </a:solidFill>
                <a:ea typeface="楷体_GB2312" pitchFamily="49" charset="-122"/>
              </a:rPr>
              <a:t>项目策划：</a:t>
            </a:r>
            <a:r>
              <a:rPr lang="zh-CN" altLang="en-US" sz="2400" dirty="0">
                <a:ea typeface="楷体_GB2312" pitchFamily="49" charset="-122"/>
              </a:rPr>
              <a:t>是项目开展初期阶段的重要工作，其主要目</a:t>
            </a:r>
            <a:endParaRPr lang="zh-CN" altLang="en-US" sz="2400" dirty="0">
              <a:ea typeface="楷体_GB2312" pitchFamily="49" charset="-122"/>
            </a:endParaRPr>
          </a:p>
          <a:p>
            <a:pPr marL="342900" indent="-342900">
              <a:lnSpc>
                <a:spcPct val="120000"/>
              </a:lnSpc>
              <a:spcBef>
                <a:spcPct val="20000"/>
              </a:spcBef>
            </a:pPr>
            <a:r>
              <a:rPr lang="zh-CN" altLang="en-US" sz="2400" dirty="0">
                <a:ea typeface="楷体_GB2312" pitchFamily="49" charset="-122"/>
              </a:rPr>
              <a:t>标是得到项目计划，或者说计划（</a:t>
            </a:r>
            <a:r>
              <a:rPr lang="en-US" altLang="zh-CN" sz="2400" dirty="0">
                <a:ea typeface="楷体_GB2312" pitchFamily="49" charset="-122"/>
              </a:rPr>
              <a:t>plan</a:t>
            </a:r>
            <a:r>
              <a:rPr lang="zh-CN" altLang="en-US" sz="2400" dirty="0">
                <a:ea typeface="楷体_GB2312" pitchFamily="49" charset="-122"/>
              </a:rPr>
              <a:t>）是策划</a:t>
            </a:r>
            <a:endParaRPr lang="zh-CN" altLang="en-US" sz="2400" dirty="0">
              <a:ea typeface="楷体_GB2312" pitchFamily="49" charset="-122"/>
            </a:endParaRPr>
          </a:p>
          <a:p>
            <a:pPr marL="342900" indent="-342900">
              <a:lnSpc>
                <a:spcPct val="120000"/>
              </a:lnSpc>
              <a:spcBef>
                <a:spcPct val="20000"/>
              </a:spcBef>
            </a:pPr>
            <a:r>
              <a:rPr lang="zh-CN" altLang="en-US" sz="2400" dirty="0">
                <a:ea typeface="楷体_GB2312" pitchFamily="49" charset="-122"/>
              </a:rPr>
              <a:t>（</a:t>
            </a:r>
            <a:r>
              <a:rPr lang="en-US" altLang="zh-CN" sz="2400" dirty="0">
                <a:ea typeface="楷体_GB2312" pitchFamily="49" charset="-122"/>
              </a:rPr>
              <a:t>planning</a:t>
            </a:r>
            <a:r>
              <a:rPr lang="zh-CN" altLang="en-US" sz="2400" dirty="0">
                <a:ea typeface="楷体_GB2312" pitchFamily="49" charset="-122"/>
              </a:rPr>
              <a:t>）的结果。</a:t>
            </a:r>
            <a:endParaRPr lang="zh-CN" altLang="en-US" sz="2400" dirty="0">
              <a:ea typeface="楷体_GB2312" pitchFamily="49"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6"/>
          <p:cNvSpPr>
            <a:spLocks noChangeArrowheads="1"/>
          </p:cNvSpPr>
          <p:nvPr/>
        </p:nvSpPr>
        <p:spPr bwMode="auto">
          <a:xfrm>
            <a:off x="428596" y="1571612"/>
            <a:ext cx="8064500" cy="642942"/>
          </a:xfrm>
          <a:prstGeom prst="rect">
            <a:avLst/>
          </a:prstGeom>
          <a:noFill/>
          <a:ln w="9525">
            <a:noFill/>
            <a:miter lim="800000"/>
          </a:ln>
        </p:spPr>
        <p:txBody>
          <a:bodyPr/>
          <a:lstStyle/>
          <a:p>
            <a:pPr marL="342900" indent="-342900">
              <a:lnSpc>
                <a:spcPct val="120000"/>
              </a:lnSpc>
              <a:spcBef>
                <a:spcPct val="20000"/>
              </a:spcBef>
              <a:buFont typeface="Wingdings" panose="05000000000000000000" pitchFamily="2" charset="2"/>
              <a:buChar char="l"/>
            </a:pPr>
            <a:r>
              <a:rPr lang="zh-CN" altLang="en-US" sz="2800" b="1" dirty="0">
                <a:solidFill>
                  <a:srgbClr val="3333CC"/>
                </a:solidFill>
                <a:latin typeface="宋体" panose="02010600030101010101" pitchFamily="2" charset="-122"/>
                <a:ea typeface="宋体" panose="02010600030101010101" pitchFamily="2" charset="-122"/>
              </a:rPr>
              <a:t>项目估算</a:t>
            </a:r>
            <a:r>
              <a:rPr lang="zh-CN" altLang="en-US" sz="2800" dirty="0">
                <a:latin typeface="宋体" panose="02010600030101010101" pitchFamily="2" charset="-122"/>
                <a:ea typeface="宋体" panose="02010600030101010101" pitchFamily="2" charset="-122"/>
              </a:rPr>
              <a:t>和</a:t>
            </a:r>
            <a:r>
              <a:rPr lang="zh-CN" altLang="en-US" sz="2800" b="1" dirty="0">
                <a:solidFill>
                  <a:srgbClr val="3333CC"/>
                </a:solidFill>
                <a:latin typeface="宋体" panose="02010600030101010101" pitchFamily="2" charset="-122"/>
                <a:ea typeface="宋体" panose="02010600030101010101" pitchFamily="2" charset="-122"/>
              </a:rPr>
              <a:t>项目策划</a:t>
            </a:r>
            <a:r>
              <a:rPr lang="zh-CN" altLang="en-US" sz="2800" dirty="0">
                <a:latin typeface="宋体" panose="02010600030101010101" pitchFamily="2" charset="-122"/>
                <a:ea typeface="宋体" panose="02010600030101010101" pitchFamily="2" charset="-122"/>
              </a:rPr>
              <a:t>与</a:t>
            </a:r>
            <a:r>
              <a:rPr lang="zh-CN" altLang="en-US" sz="2800" b="1" dirty="0">
                <a:solidFill>
                  <a:srgbClr val="C00000"/>
                </a:solidFill>
                <a:latin typeface="宋体" panose="02010600030101010101" pitchFamily="2" charset="-122"/>
                <a:ea typeface="宋体" panose="02010600030101010101" pitchFamily="2" charset="-122"/>
              </a:rPr>
              <a:t>项目计划</a:t>
            </a:r>
            <a:r>
              <a:rPr lang="zh-CN" altLang="en-US" sz="2800" dirty="0">
                <a:latin typeface="宋体" panose="02010600030101010101" pitchFamily="2" charset="-122"/>
                <a:ea typeface="宋体" panose="02010600030101010101" pitchFamily="2" charset="-122"/>
              </a:rPr>
              <a:t>的关系？</a:t>
            </a:r>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3"/>
          <p:cNvSpPr>
            <a:spLocks noGrp="1" noChangeArrowheads="1"/>
          </p:cNvSpPr>
          <p:nvPr>
            <p:ph idx="1"/>
          </p:nvPr>
        </p:nvSpPr>
        <p:spPr/>
        <p:txBody>
          <a:bodyPr/>
          <a:lstStyle/>
          <a:p>
            <a:pPr eaLnBrk="1" hangingPunct="1">
              <a:buFont typeface="Wingdings" panose="05000000000000000000" pitchFamily="2" charset="2"/>
              <a:buChar char="l"/>
            </a:pPr>
            <a:r>
              <a:rPr lang="zh-CN" altLang="en-US" sz="2800" b="1" dirty="0">
                <a:solidFill>
                  <a:srgbClr val="C00000"/>
                </a:solidFill>
                <a:ea typeface="宋体" panose="02010600030101010101" pitchFamily="2" charset="-122"/>
              </a:rPr>
              <a:t>项目策划中需要开展的活动</a:t>
            </a:r>
            <a:endParaRPr lang="zh-CN" altLang="en-US" sz="2800" b="1" dirty="0">
              <a:solidFill>
                <a:srgbClr val="C00000"/>
              </a:solidFill>
              <a:ea typeface="宋体" panose="02010600030101010101" pitchFamily="2" charset="-122"/>
            </a:endParaRPr>
          </a:p>
          <a:p>
            <a:pPr marL="903605" lvl="1" indent="-446405">
              <a:lnSpc>
                <a:spcPct val="110000"/>
              </a:lnSpc>
              <a:spcBef>
                <a:spcPts val="600"/>
              </a:spcBef>
              <a:spcAft>
                <a:spcPts val="600"/>
              </a:spcAft>
              <a:buFontTx/>
              <a:buNone/>
            </a:pPr>
            <a:r>
              <a:rPr lang="en-US" altLang="zh-CN" sz="2200" dirty="0">
                <a:ea typeface="楷体_GB2312" pitchFamily="49" charset="-122"/>
              </a:rPr>
              <a:t>(1) </a:t>
            </a:r>
            <a:r>
              <a:rPr lang="zh-CN" altLang="en-US" sz="2200" dirty="0">
                <a:ea typeface="楷体_GB2312" pitchFamily="49" charset="-122"/>
              </a:rPr>
              <a:t>确认并分析</a:t>
            </a:r>
            <a:r>
              <a:rPr lang="zh-CN" altLang="en-US" sz="2200" dirty="0">
                <a:solidFill>
                  <a:srgbClr val="3366FF"/>
                </a:solidFill>
                <a:ea typeface="楷体_GB2312" pitchFamily="49" charset="-122"/>
              </a:rPr>
              <a:t>项目的特征</a:t>
            </a:r>
            <a:r>
              <a:rPr lang="zh-CN" altLang="en-US" sz="2200" dirty="0">
                <a:ea typeface="楷体_GB2312" pitchFamily="49" charset="-122"/>
              </a:rPr>
              <a:t>。</a:t>
            </a:r>
            <a:endParaRPr lang="zh-CN" altLang="en-US" sz="2200" dirty="0">
              <a:ea typeface="楷体_GB2312" pitchFamily="49" charset="-122"/>
            </a:endParaRPr>
          </a:p>
          <a:p>
            <a:pPr marL="903605" lvl="1" indent="-446405">
              <a:lnSpc>
                <a:spcPct val="110000"/>
              </a:lnSpc>
              <a:spcBef>
                <a:spcPts val="600"/>
              </a:spcBef>
              <a:spcAft>
                <a:spcPts val="600"/>
              </a:spcAft>
              <a:buFontTx/>
              <a:buNone/>
            </a:pPr>
            <a:r>
              <a:rPr lang="en-US" altLang="zh-CN" sz="2200" dirty="0">
                <a:ea typeface="楷体_GB2312" pitchFamily="49" charset="-122"/>
              </a:rPr>
              <a:t>(2) </a:t>
            </a:r>
            <a:r>
              <a:rPr lang="zh-CN" altLang="en-US" sz="2200" dirty="0">
                <a:ea typeface="楷体_GB2312" pitchFamily="49" charset="-122"/>
              </a:rPr>
              <a:t>选择项目将</a:t>
            </a:r>
            <a:r>
              <a:rPr lang="zh-CN" altLang="en-US" sz="2200" dirty="0">
                <a:solidFill>
                  <a:srgbClr val="3366FF"/>
                </a:solidFill>
                <a:ea typeface="楷体_GB2312" pitchFamily="49" charset="-122"/>
              </a:rPr>
              <a:t>遵循的生存期模型</a:t>
            </a:r>
            <a:r>
              <a:rPr lang="zh-CN" altLang="en-US" sz="2200" dirty="0">
                <a:ea typeface="楷体_GB2312" pitchFamily="49" charset="-122"/>
              </a:rPr>
              <a:t>，确定</a:t>
            </a:r>
            <a:r>
              <a:rPr lang="zh-CN" altLang="en-US" sz="2200" dirty="0">
                <a:solidFill>
                  <a:srgbClr val="3366FF"/>
                </a:solidFill>
                <a:ea typeface="楷体_GB2312" pitchFamily="49" charset="-122"/>
              </a:rPr>
              <a:t>各阶段的任务</a:t>
            </a:r>
            <a:r>
              <a:rPr lang="zh-CN" altLang="en-US" sz="2200" dirty="0">
                <a:ea typeface="楷体_GB2312" pitchFamily="49" charset="-122"/>
              </a:rPr>
              <a:t>。</a:t>
            </a:r>
            <a:endParaRPr lang="zh-CN" altLang="en-US" sz="2200" dirty="0">
              <a:ea typeface="楷体_GB2312" pitchFamily="49" charset="-122"/>
            </a:endParaRPr>
          </a:p>
          <a:p>
            <a:pPr marL="903605" lvl="1" indent="-446405">
              <a:lnSpc>
                <a:spcPct val="110000"/>
              </a:lnSpc>
              <a:spcBef>
                <a:spcPts val="600"/>
              </a:spcBef>
              <a:spcAft>
                <a:spcPts val="600"/>
              </a:spcAft>
              <a:buFontTx/>
              <a:buNone/>
            </a:pPr>
            <a:r>
              <a:rPr lang="en-US" altLang="zh-CN" sz="2200" dirty="0">
                <a:ea typeface="楷体_GB2312" pitchFamily="49" charset="-122"/>
              </a:rPr>
              <a:t>(3) </a:t>
            </a:r>
            <a:r>
              <a:rPr lang="zh-CN" altLang="en-US" sz="2200" dirty="0">
                <a:ea typeface="楷体_GB2312" pitchFamily="49" charset="-122"/>
              </a:rPr>
              <a:t>确定应得到的</a:t>
            </a:r>
            <a:r>
              <a:rPr lang="zh-CN" altLang="en-US" sz="2200" dirty="0">
                <a:solidFill>
                  <a:srgbClr val="3366FF"/>
                </a:solidFill>
                <a:ea typeface="楷体_GB2312" pitchFamily="49" charset="-122"/>
              </a:rPr>
              <a:t>阶段性工作产品</a:t>
            </a:r>
            <a:r>
              <a:rPr lang="zh-CN" altLang="en-US" sz="2200" dirty="0">
                <a:ea typeface="楷体_GB2312" pitchFamily="49" charset="-122"/>
              </a:rPr>
              <a:t>以及</a:t>
            </a:r>
            <a:r>
              <a:rPr lang="zh-CN" altLang="en-US" sz="2200" dirty="0">
                <a:solidFill>
                  <a:srgbClr val="3366FF"/>
                </a:solidFill>
                <a:ea typeface="楷体_GB2312" pitchFamily="49" charset="-122"/>
              </a:rPr>
              <a:t>最终产品</a:t>
            </a:r>
            <a:r>
              <a:rPr lang="zh-CN" altLang="en-US" sz="2200" dirty="0">
                <a:ea typeface="楷体_GB2312" pitchFamily="49" charset="-122"/>
              </a:rPr>
              <a:t>。</a:t>
            </a:r>
            <a:endParaRPr lang="zh-CN" altLang="en-US" sz="2200" dirty="0">
              <a:ea typeface="楷体_GB2312" pitchFamily="49" charset="-122"/>
            </a:endParaRPr>
          </a:p>
          <a:p>
            <a:pPr marL="903605" lvl="1" indent="-446405">
              <a:lnSpc>
                <a:spcPct val="110000"/>
              </a:lnSpc>
              <a:spcBef>
                <a:spcPts val="600"/>
              </a:spcBef>
              <a:spcAft>
                <a:spcPts val="600"/>
              </a:spcAft>
              <a:buFontTx/>
              <a:buNone/>
            </a:pPr>
            <a:r>
              <a:rPr lang="en-US" altLang="zh-CN" sz="2200" dirty="0">
                <a:ea typeface="楷体_GB2312" pitchFamily="49" charset="-122"/>
              </a:rPr>
              <a:t>(4) </a:t>
            </a:r>
            <a:r>
              <a:rPr lang="zh-CN" altLang="en-US" sz="2200" dirty="0">
                <a:ea typeface="楷体_GB2312" pitchFamily="49" charset="-122"/>
              </a:rPr>
              <a:t>开展</a:t>
            </a:r>
            <a:r>
              <a:rPr lang="zh-CN" altLang="en-US" sz="2200" dirty="0">
                <a:solidFill>
                  <a:srgbClr val="3366FF"/>
                </a:solidFill>
                <a:ea typeface="楷体_GB2312" pitchFamily="49" charset="-122"/>
              </a:rPr>
              <a:t>项目估算</a:t>
            </a:r>
            <a:r>
              <a:rPr lang="zh-CN" altLang="en-US" sz="2200" dirty="0">
                <a:ea typeface="楷体_GB2312" pitchFamily="49" charset="-122"/>
              </a:rPr>
              <a:t>，包括估算：产品规模、工作量、成本以及所需的关键计算机资源。</a:t>
            </a:r>
            <a:endParaRPr lang="zh-CN" altLang="en-US" sz="2200" dirty="0">
              <a:ea typeface="楷体_GB2312" pitchFamily="49" charset="-122"/>
            </a:endParaRPr>
          </a:p>
          <a:p>
            <a:pPr marL="903605" lvl="1" indent="-446405">
              <a:lnSpc>
                <a:spcPct val="110000"/>
              </a:lnSpc>
              <a:spcBef>
                <a:spcPts val="600"/>
              </a:spcBef>
              <a:spcAft>
                <a:spcPts val="600"/>
              </a:spcAft>
              <a:buFontTx/>
              <a:buNone/>
            </a:pPr>
            <a:r>
              <a:rPr lang="en-US" altLang="zh-CN" sz="2200" dirty="0">
                <a:ea typeface="楷体_GB2312" pitchFamily="49" charset="-122"/>
              </a:rPr>
              <a:t>(5) </a:t>
            </a:r>
            <a:r>
              <a:rPr lang="zh-CN" altLang="en-US" sz="2200" dirty="0">
                <a:ea typeface="楷体_GB2312" pitchFamily="49" charset="-122"/>
              </a:rPr>
              <a:t>制订项目</a:t>
            </a:r>
            <a:r>
              <a:rPr lang="zh-CN" altLang="en-US" sz="2200" dirty="0">
                <a:solidFill>
                  <a:srgbClr val="3366FF"/>
                </a:solidFill>
                <a:ea typeface="楷体_GB2312" pitchFamily="49" charset="-122"/>
              </a:rPr>
              <a:t>进度计划</a:t>
            </a:r>
            <a:r>
              <a:rPr lang="zh-CN" altLang="en-US" sz="2200" dirty="0">
                <a:ea typeface="楷体_GB2312" pitchFamily="49" charset="-122"/>
              </a:rPr>
              <a:t>。</a:t>
            </a:r>
            <a:endParaRPr lang="zh-CN" altLang="en-US" sz="2200" dirty="0">
              <a:ea typeface="楷体_GB2312" pitchFamily="49" charset="-122"/>
            </a:endParaRPr>
          </a:p>
          <a:p>
            <a:pPr marL="903605" lvl="1" indent="-446405">
              <a:lnSpc>
                <a:spcPct val="110000"/>
              </a:lnSpc>
              <a:spcBef>
                <a:spcPts val="600"/>
              </a:spcBef>
              <a:spcAft>
                <a:spcPts val="600"/>
              </a:spcAft>
              <a:buFontTx/>
              <a:buNone/>
            </a:pPr>
            <a:r>
              <a:rPr lang="en-US" altLang="zh-CN" sz="2200" dirty="0">
                <a:ea typeface="楷体_GB2312" pitchFamily="49" charset="-122"/>
              </a:rPr>
              <a:t>(6) </a:t>
            </a:r>
            <a:r>
              <a:rPr lang="zh-CN" altLang="en-US" sz="2200" dirty="0">
                <a:ea typeface="楷体_GB2312" pitchFamily="49" charset="-122"/>
              </a:rPr>
              <a:t>对项目进行</a:t>
            </a:r>
            <a:r>
              <a:rPr lang="zh-CN" altLang="en-US" sz="2200" dirty="0">
                <a:solidFill>
                  <a:srgbClr val="3366FF"/>
                </a:solidFill>
                <a:ea typeface="楷体_GB2312" pitchFamily="49" charset="-122"/>
              </a:rPr>
              <a:t>风险分析</a:t>
            </a:r>
            <a:r>
              <a:rPr lang="zh-CN" altLang="en-US" sz="2200" dirty="0">
                <a:ea typeface="楷体_GB2312" pitchFamily="49" charset="-122"/>
              </a:rPr>
              <a:t>。</a:t>
            </a:r>
            <a:endParaRPr lang="zh-CN" altLang="en-US" sz="2200" dirty="0">
              <a:ea typeface="楷体_GB2312" pitchFamily="49" charset="-122"/>
            </a:endParaRPr>
          </a:p>
          <a:p>
            <a:pPr marL="903605" lvl="1" indent="-446405">
              <a:lnSpc>
                <a:spcPct val="110000"/>
              </a:lnSpc>
              <a:spcBef>
                <a:spcPts val="600"/>
              </a:spcBef>
              <a:spcAft>
                <a:spcPts val="600"/>
              </a:spcAft>
              <a:buFontTx/>
              <a:buNone/>
            </a:pPr>
            <a:r>
              <a:rPr lang="en-US" altLang="zh-CN" sz="2200" dirty="0">
                <a:ea typeface="楷体_GB2312" pitchFamily="49" charset="-122"/>
              </a:rPr>
              <a:t>(7) </a:t>
            </a:r>
            <a:r>
              <a:rPr lang="zh-CN" altLang="en-US" sz="2200" dirty="0">
                <a:ea typeface="楷体_GB2312" pitchFamily="49" charset="-122"/>
              </a:rPr>
              <a:t>制订</a:t>
            </a:r>
            <a:r>
              <a:rPr lang="zh-CN" altLang="en-US" sz="2200" dirty="0">
                <a:solidFill>
                  <a:srgbClr val="C00000"/>
                </a:solidFill>
                <a:ea typeface="楷体_GB2312" pitchFamily="49" charset="-122"/>
              </a:rPr>
              <a:t>项目计划</a:t>
            </a:r>
            <a:r>
              <a:rPr lang="zh-CN" altLang="en-US" sz="2200" dirty="0">
                <a:ea typeface="楷体_GB2312" pitchFamily="49" charset="-122"/>
              </a:rPr>
              <a:t>。</a:t>
            </a:r>
            <a:endParaRPr lang="zh-CN" altLang="en-US" sz="22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cxnSp>
        <p:nvCxnSpPr>
          <p:cNvPr id="7" name="直接箭头连接符 6"/>
          <p:cNvCxnSpPr/>
          <p:nvPr/>
        </p:nvCxnSpPr>
        <p:spPr>
          <a:xfrm rot="5400000">
            <a:off x="-1035883" y="4107661"/>
            <a:ext cx="3643338" cy="1588"/>
          </a:xfrm>
          <a:prstGeom prst="straightConnector1">
            <a:avLst/>
          </a:prstGeom>
          <a:ln w="25400" cmpd="tri">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arrow"/>
          </a:ln>
        </p:spPr>
        <p:style>
          <a:lnRef idx="1">
            <a:schemeClr val="accent1"/>
          </a:lnRef>
          <a:fillRef idx="0">
            <a:schemeClr val="accent1"/>
          </a:fillRef>
          <a:effectRef idx="0">
            <a:schemeClr val="accent1"/>
          </a:effectRef>
          <a:fontRef idx="minor">
            <a:schemeClr val="tx1"/>
          </a:fontRef>
        </p:style>
      </p:cxnSp>
      <p:sp>
        <p:nvSpPr>
          <p:cNvPr id="8" name="Rectangle 8"/>
          <p:cNvSpPr>
            <a:spLocks noChangeArrowheads="1"/>
          </p:cNvSpPr>
          <p:nvPr/>
        </p:nvSpPr>
        <p:spPr bwMode="auto">
          <a:xfrm>
            <a:off x="450850" y="260350"/>
            <a:ext cx="8229600" cy="1096948"/>
          </a:xfrm>
          <a:prstGeom prst="rect">
            <a:avLst/>
          </a:prstGeom>
          <a:noFill/>
          <a:ln w="9525">
            <a:noFill/>
            <a:miter lim="800000"/>
          </a:ln>
        </p:spPr>
        <p:txBody>
          <a:bodyPr anchor="ctr"/>
          <a:lstStyle/>
          <a:p>
            <a:r>
              <a:rPr lang="en-US" altLang="zh-CN" sz="4400" dirty="0">
                <a:solidFill>
                  <a:schemeClr val="bg1"/>
                </a:solidFill>
                <a:latin typeface="+mj-ea"/>
                <a:ea typeface="+mj-ea"/>
              </a:rPr>
              <a:t>6.2 </a:t>
            </a:r>
            <a:r>
              <a:rPr lang="zh-CN" altLang="en-US" sz="4400" dirty="0">
                <a:solidFill>
                  <a:schemeClr val="bg1"/>
                </a:solidFill>
                <a:latin typeface="+mj-ea"/>
                <a:ea typeface="+mj-ea"/>
              </a:rPr>
              <a:t>项目估算</a:t>
            </a:r>
            <a:endParaRPr lang="en-US" altLang="zh-CN" sz="4400" dirty="0">
              <a:solidFill>
                <a:schemeClr val="bg1"/>
              </a:solidFill>
              <a:latin typeface="+mj-ea"/>
              <a:ea typeface="+mj-ea"/>
            </a:endParaRPr>
          </a:p>
          <a:p>
            <a:r>
              <a:rPr lang="en-US" altLang="zh-CN" sz="3600" dirty="0">
                <a:solidFill>
                  <a:srgbClr val="FFFF00"/>
                </a:solidFill>
                <a:latin typeface="+mj-ea"/>
                <a:ea typeface="+mj-ea"/>
              </a:rPr>
              <a:t>6.2.1 </a:t>
            </a:r>
            <a:r>
              <a:rPr lang="zh-CN" altLang="en-US" sz="3600" dirty="0">
                <a:solidFill>
                  <a:srgbClr val="FFFF00"/>
                </a:solidFill>
                <a:latin typeface="+mj-ea"/>
                <a:ea typeface="+mj-ea"/>
              </a:rPr>
              <a:t>项目策划与项目估算</a:t>
            </a:r>
            <a:endParaRPr lang="zh-CN" altLang="en-US" sz="3600" dirty="0">
              <a:solidFill>
                <a:srgbClr val="FFFF00"/>
              </a:solidFill>
              <a:latin typeface="+mj-ea"/>
              <a:ea typeface="+mj-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683">
                                            <p:txEl>
                                              <p:pRg st="0" end="0"/>
                                            </p:txEl>
                                          </p:spTgt>
                                        </p:tgtEl>
                                        <p:attrNameLst>
                                          <p:attrName>style.visibility</p:attrName>
                                        </p:attrNameLst>
                                      </p:cBhvr>
                                      <p:to>
                                        <p:strVal val="visible"/>
                                      </p:to>
                                    </p:set>
                                    <p:anim calcmode="lin" valueType="num">
                                      <p:cBhvr additive="base">
                                        <p:cTn id="7" dur="500" fill="hold"/>
                                        <p:tgtEl>
                                          <p:spTgt spid="3276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6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7683">
                                            <p:txEl>
                                              <p:pRg st="1" end="1"/>
                                            </p:txEl>
                                          </p:spTgt>
                                        </p:tgtEl>
                                        <p:attrNameLst>
                                          <p:attrName>style.visibility</p:attrName>
                                        </p:attrNameLst>
                                      </p:cBhvr>
                                      <p:to>
                                        <p:strVal val="visible"/>
                                      </p:to>
                                    </p:set>
                                    <p:anim calcmode="lin" valueType="num">
                                      <p:cBhvr additive="base">
                                        <p:cTn id="11" dur="500" fill="hold"/>
                                        <p:tgtEl>
                                          <p:spTgt spid="3276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76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7683">
                                            <p:txEl>
                                              <p:pRg st="2" end="2"/>
                                            </p:txEl>
                                          </p:spTgt>
                                        </p:tgtEl>
                                        <p:attrNameLst>
                                          <p:attrName>style.visibility</p:attrName>
                                        </p:attrNameLst>
                                      </p:cBhvr>
                                      <p:to>
                                        <p:strVal val="visible"/>
                                      </p:to>
                                    </p:set>
                                    <p:anim calcmode="lin" valueType="num">
                                      <p:cBhvr additive="base">
                                        <p:cTn id="15" dur="500" fill="hold"/>
                                        <p:tgtEl>
                                          <p:spTgt spid="3276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768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7683">
                                            <p:txEl>
                                              <p:pRg st="3" end="3"/>
                                            </p:txEl>
                                          </p:spTgt>
                                        </p:tgtEl>
                                        <p:attrNameLst>
                                          <p:attrName>style.visibility</p:attrName>
                                        </p:attrNameLst>
                                      </p:cBhvr>
                                      <p:to>
                                        <p:strVal val="visible"/>
                                      </p:to>
                                    </p:set>
                                    <p:anim calcmode="lin" valueType="num">
                                      <p:cBhvr additive="base">
                                        <p:cTn id="19" dur="500" fill="hold"/>
                                        <p:tgtEl>
                                          <p:spTgt spid="3276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768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7683">
                                            <p:txEl>
                                              <p:pRg st="4" end="4"/>
                                            </p:txEl>
                                          </p:spTgt>
                                        </p:tgtEl>
                                        <p:attrNameLst>
                                          <p:attrName>style.visibility</p:attrName>
                                        </p:attrNameLst>
                                      </p:cBhvr>
                                      <p:to>
                                        <p:strVal val="visible"/>
                                      </p:to>
                                    </p:set>
                                    <p:anim calcmode="lin" valueType="num">
                                      <p:cBhvr additive="base">
                                        <p:cTn id="23" dur="500" fill="hold"/>
                                        <p:tgtEl>
                                          <p:spTgt spid="32768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768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7683">
                                            <p:txEl>
                                              <p:pRg st="5" end="5"/>
                                            </p:txEl>
                                          </p:spTgt>
                                        </p:tgtEl>
                                        <p:attrNameLst>
                                          <p:attrName>style.visibility</p:attrName>
                                        </p:attrNameLst>
                                      </p:cBhvr>
                                      <p:to>
                                        <p:strVal val="visible"/>
                                      </p:to>
                                    </p:set>
                                    <p:anim calcmode="lin" valueType="num">
                                      <p:cBhvr additive="base">
                                        <p:cTn id="27" dur="500" fill="hold"/>
                                        <p:tgtEl>
                                          <p:spTgt spid="32768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768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7683">
                                            <p:txEl>
                                              <p:pRg st="6" end="6"/>
                                            </p:txEl>
                                          </p:spTgt>
                                        </p:tgtEl>
                                        <p:attrNameLst>
                                          <p:attrName>style.visibility</p:attrName>
                                        </p:attrNameLst>
                                      </p:cBhvr>
                                      <p:to>
                                        <p:strVal val="visible"/>
                                      </p:to>
                                    </p:set>
                                    <p:anim calcmode="lin" valueType="num">
                                      <p:cBhvr additive="base">
                                        <p:cTn id="31" dur="500" fill="hold"/>
                                        <p:tgtEl>
                                          <p:spTgt spid="32768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768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7683">
                                            <p:txEl>
                                              <p:pRg st="7" end="7"/>
                                            </p:txEl>
                                          </p:spTgt>
                                        </p:tgtEl>
                                        <p:attrNameLst>
                                          <p:attrName>style.visibility</p:attrName>
                                        </p:attrNameLst>
                                      </p:cBhvr>
                                      <p:to>
                                        <p:strVal val="visible"/>
                                      </p:to>
                                    </p:set>
                                    <p:anim calcmode="lin" valueType="num">
                                      <p:cBhvr additive="base">
                                        <p:cTn id="35" dur="500" fill="hold"/>
                                        <p:tgtEl>
                                          <p:spTgt spid="32768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768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3" grpId="0" build="p"/>
    </p:bld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395288" y="1785926"/>
            <a:ext cx="8305800" cy="4811724"/>
          </a:xfrm>
        </p:spPr>
        <p:txBody>
          <a:bodyPr/>
          <a:lstStyle/>
          <a:p>
            <a:pPr>
              <a:lnSpc>
                <a:spcPct val="125000"/>
              </a:lnSpc>
              <a:spcBef>
                <a:spcPct val="0"/>
              </a:spcBef>
              <a:buFont typeface="Wingdings" panose="05000000000000000000" pitchFamily="2" charset="2"/>
              <a:buChar char="l"/>
            </a:pPr>
            <a:r>
              <a:rPr lang="zh-CN" altLang="en-US" sz="2800" b="1" dirty="0">
                <a:solidFill>
                  <a:srgbClr val="C00000"/>
                </a:solidFill>
                <a:latin typeface="宋体" panose="02010600030101010101" pitchFamily="2" charset="-122"/>
                <a:ea typeface="宋体" panose="02010600030101010101" pitchFamily="2" charset="-122"/>
              </a:rPr>
              <a:t>项目估算</a:t>
            </a:r>
            <a:r>
              <a:rPr lang="zh-CN" altLang="en-US" sz="2800" dirty="0">
                <a:latin typeface="宋体" panose="02010600030101010101" pitchFamily="2" charset="-122"/>
                <a:ea typeface="宋体" panose="02010600030101010101" pitchFamily="2" charset="-122"/>
              </a:rPr>
              <a:t>：要</a:t>
            </a:r>
            <a:r>
              <a:rPr lang="zh-CN" altLang="en-US" sz="2800" b="1" dirty="0">
                <a:solidFill>
                  <a:srgbClr val="3366FF"/>
                </a:solidFill>
                <a:latin typeface="宋体" panose="02010600030101010101" pitchFamily="2" charset="-122"/>
                <a:ea typeface="宋体" panose="02010600030101010101" pitchFamily="2" charset="-122"/>
              </a:rPr>
              <a:t>解决的问题</a:t>
            </a:r>
            <a:r>
              <a:rPr lang="zh-CN" altLang="en-US" sz="2800" dirty="0">
                <a:latin typeface="宋体" panose="02010600030101010101" pitchFamily="2" charset="-122"/>
                <a:ea typeface="宋体" panose="02010600030101010101" pitchFamily="2" charset="-122"/>
              </a:rPr>
              <a:t>是项目实施的几个主要属性，即：</a:t>
            </a:r>
            <a:endParaRPr lang="en-US" altLang="zh-CN" sz="2800" dirty="0">
              <a:latin typeface="宋体" panose="02010600030101010101" pitchFamily="2" charset="-122"/>
              <a:ea typeface="宋体" panose="02010600030101010101" pitchFamily="2" charset="-122"/>
            </a:endParaRPr>
          </a:p>
          <a:p>
            <a:pPr marL="984250" lvl="1" indent="-457200">
              <a:lnSpc>
                <a:spcPct val="125000"/>
              </a:lnSpc>
              <a:spcBef>
                <a:spcPts val="600"/>
              </a:spcBef>
            </a:pPr>
            <a:r>
              <a:rPr lang="zh-CN" altLang="en-US" sz="2600" dirty="0">
                <a:latin typeface="宋体" panose="02010600030101010101" pitchFamily="2" charset="-122"/>
                <a:ea typeface="宋体" panose="02010600030101010101" pitchFamily="2" charset="-122"/>
              </a:rPr>
              <a:t>将要开发</a:t>
            </a:r>
            <a:r>
              <a:rPr lang="zh-CN" altLang="en-US" sz="2600" b="1" dirty="0">
                <a:solidFill>
                  <a:srgbClr val="CC0000"/>
                </a:solidFill>
                <a:latin typeface="宋体" panose="02010600030101010101" pitchFamily="2" charset="-122"/>
                <a:ea typeface="宋体" panose="02010600030101010101" pitchFamily="2" charset="-122"/>
              </a:rPr>
              <a:t>产品的规模</a:t>
            </a:r>
            <a:r>
              <a:rPr lang="zh-CN" altLang="en-US" sz="2600" dirty="0">
                <a:latin typeface="宋体" panose="02010600030101010101" pitchFamily="2" charset="-122"/>
                <a:ea typeface="宋体" panose="02010600030101010101" pitchFamily="2" charset="-122"/>
              </a:rPr>
              <a:t>（</a:t>
            </a:r>
            <a:r>
              <a:rPr lang="en-US" altLang="zh-CN" sz="2600" dirty="0">
                <a:latin typeface="宋体" panose="02010600030101010101" pitchFamily="2" charset="-122"/>
                <a:ea typeface="宋体" panose="02010600030101010101" pitchFamily="2" charset="-122"/>
              </a:rPr>
              <a:t>size</a:t>
            </a:r>
            <a:r>
              <a:rPr lang="zh-CN" altLang="en-US" sz="2600" dirty="0">
                <a:latin typeface="宋体" panose="02010600030101010101" pitchFamily="2" charset="-122"/>
                <a:ea typeface="宋体" panose="02010600030101010101" pitchFamily="2" charset="-122"/>
              </a:rPr>
              <a:t>）</a:t>
            </a:r>
            <a:endParaRPr lang="en-US" altLang="zh-CN" sz="2600" dirty="0">
              <a:latin typeface="宋体" panose="02010600030101010101" pitchFamily="2" charset="-122"/>
              <a:ea typeface="宋体" panose="02010600030101010101" pitchFamily="2" charset="-122"/>
            </a:endParaRPr>
          </a:p>
          <a:p>
            <a:pPr marL="984250" lvl="1" indent="-457200">
              <a:lnSpc>
                <a:spcPct val="125000"/>
              </a:lnSpc>
              <a:spcBef>
                <a:spcPts val="600"/>
              </a:spcBef>
            </a:pPr>
            <a:r>
              <a:rPr lang="zh-CN" altLang="en-US" sz="2600" dirty="0">
                <a:latin typeface="宋体" panose="02010600030101010101" pitchFamily="2" charset="-122"/>
                <a:ea typeface="宋体" panose="02010600030101010101" pitchFamily="2" charset="-122"/>
              </a:rPr>
              <a:t>项目所需的</a:t>
            </a:r>
            <a:r>
              <a:rPr lang="zh-CN" altLang="en-US" sz="2600" b="1" dirty="0">
                <a:solidFill>
                  <a:srgbClr val="CC0000"/>
                </a:solidFill>
                <a:latin typeface="宋体" panose="02010600030101010101" pitchFamily="2" charset="-122"/>
                <a:ea typeface="宋体" panose="02010600030101010101" pitchFamily="2" charset="-122"/>
              </a:rPr>
              <a:t>工作量</a:t>
            </a:r>
            <a:r>
              <a:rPr lang="zh-CN" altLang="en-US" sz="2600" dirty="0">
                <a:latin typeface="宋体" panose="02010600030101010101" pitchFamily="2" charset="-122"/>
                <a:ea typeface="宋体" panose="02010600030101010101" pitchFamily="2" charset="-122"/>
              </a:rPr>
              <a:t>（</a:t>
            </a:r>
            <a:r>
              <a:rPr lang="en-US" altLang="zh-CN" sz="2600" dirty="0">
                <a:latin typeface="宋体" panose="02010600030101010101" pitchFamily="2" charset="-122"/>
                <a:ea typeface="宋体" panose="02010600030101010101" pitchFamily="2" charset="-122"/>
              </a:rPr>
              <a:t>effort</a:t>
            </a:r>
            <a:r>
              <a:rPr lang="zh-CN" altLang="en-US" sz="2600" dirty="0">
                <a:latin typeface="宋体" panose="02010600030101010101" pitchFamily="2" charset="-122"/>
                <a:ea typeface="宋体" panose="02010600030101010101" pitchFamily="2" charset="-122"/>
              </a:rPr>
              <a:t>）</a:t>
            </a:r>
            <a:endParaRPr lang="en-US" altLang="zh-CN" sz="2600" dirty="0">
              <a:latin typeface="宋体" panose="02010600030101010101" pitchFamily="2" charset="-122"/>
              <a:ea typeface="宋体" panose="02010600030101010101" pitchFamily="2" charset="-122"/>
            </a:endParaRPr>
          </a:p>
          <a:p>
            <a:pPr marL="984250" lvl="1" indent="-457200">
              <a:lnSpc>
                <a:spcPct val="125000"/>
              </a:lnSpc>
              <a:spcBef>
                <a:spcPts val="600"/>
              </a:spcBef>
            </a:pPr>
            <a:r>
              <a:rPr lang="zh-CN" altLang="en-US" sz="2600" dirty="0">
                <a:latin typeface="宋体" panose="02010600030101010101" pitchFamily="2" charset="-122"/>
                <a:ea typeface="宋体" panose="02010600030101010101" pitchFamily="2" charset="-122"/>
              </a:rPr>
              <a:t>项目的</a:t>
            </a:r>
            <a:r>
              <a:rPr lang="zh-CN" altLang="en-US" sz="2600" b="1" dirty="0">
                <a:solidFill>
                  <a:srgbClr val="CC0000"/>
                </a:solidFill>
                <a:latin typeface="宋体" panose="02010600030101010101" pitchFamily="2" charset="-122"/>
                <a:ea typeface="宋体" panose="02010600030101010101" pitchFamily="2" charset="-122"/>
              </a:rPr>
              <a:t>成本</a:t>
            </a:r>
            <a:r>
              <a:rPr lang="zh-CN" altLang="en-US" sz="2600" dirty="0">
                <a:latin typeface="宋体" panose="02010600030101010101" pitchFamily="2" charset="-122"/>
                <a:ea typeface="宋体" panose="02010600030101010101" pitchFamily="2" charset="-122"/>
              </a:rPr>
              <a:t>（</a:t>
            </a:r>
            <a:r>
              <a:rPr lang="en-US" altLang="zh-CN" sz="2600" dirty="0">
                <a:latin typeface="宋体" panose="02010600030101010101" pitchFamily="2" charset="-122"/>
                <a:ea typeface="宋体" panose="02010600030101010101" pitchFamily="2" charset="-122"/>
              </a:rPr>
              <a:t>cost</a:t>
            </a:r>
            <a:r>
              <a:rPr lang="zh-CN" altLang="en-US" sz="2600" dirty="0">
                <a:latin typeface="宋体" panose="02010600030101010101" pitchFamily="2" charset="-122"/>
                <a:ea typeface="宋体" panose="02010600030101010101" pitchFamily="2" charset="-122"/>
              </a:rPr>
              <a:t>）</a:t>
            </a:r>
            <a:endParaRPr lang="zh-CN" altLang="en-US" sz="26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8"/>
          <p:cNvSpPr>
            <a:spLocks noChangeArrowheads="1"/>
          </p:cNvSpPr>
          <p:nvPr/>
        </p:nvSpPr>
        <p:spPr bwMode="auto">
          <a:xfrm>
            <a:off x="450850" y="260350"/>
            <a:ext cx="8229600" cy="1096948"/>
          </a:xfrm>
          <a:prstGeom prst="rect">
            <a:avLst/>
          </a:prstGeom>
          <a:noFill/>
          <a:ln w="9525">
            <a:noFill/>
            <a:miter lim="800000"/>
          </a:ln>
        </p:spPr>
        <p:txBody>
          <a:bodyPr anchor="ctr"/>
          <a:lstStyle/>
          <a:p>
            <a:r>
              <a:rPr lang="en-US" altLang="zh-CN" sz="4400" dirty="0">
                <a:solidFill>
                  <a:schemeClr val="bg1"/>
                </a:solidFill>
                <a:latin typeface="+mj-ea"/>
                <a:ea typeface="+mj-ea"/>
              </a:rPr>
              <a:t>6.2 </a:t>
            </a:r>
            <a:r>
              <a:rPr lang="zh-CN" altLang="en-US" sz="4400" dirty="0">
                <a:solidFill>
                  <a:schemeClr val="bg1"/>
                </a:solidFill>
                <a:latin typeface="+mj-ea"/>
                <a:ea typeface="+mj-ea"/>
              </a:rPr>
              <a:t>项目估算</a:t>
            </a:r>
            <a:endParaRPr lang="en-US" altLang="zh-CN" sz="4400" dirty="0">
              <a:solidFill>
                <a:schemeClr val="bg1"/>
              </a:solidFill>
              <a:latin typeface="+mj-ea"/>
              <a:ea typeface="+mj-ea"/>
            </a:endParaRPr>
          </a:p>
          <a:p>
            <a:r>
              <a:rPr lang="en-US" altLang="zh-CN" sz="3600" dirty="0">
                <a:solidFill>
                  <a:srgbClr val="FFFF00"/>
                </a:solidFill>
                <a:latin typeface="+mj-ea"/>
                <a:ea typeface="+mj-ea"/>
              </a:rPr>
              <a:t>6.2.1 </a:t>
            </a:r>
            <a:r>
              <a:rPr lang="zh-CN" altLang="en-US" sz="3600" dirty="0">
                <a:solidFill>
                  <a:srgbClr val="FFFF00"/>
                </a:solidFill>
                <a:latin typeface="+mj-ea"/>
                <a:ea typeface="+mj-ea"/>
              </a:rPr>
              <a:t>项目策划与项目估算</a:t>
            </a:r>
            <a:endParaRPr lang="zh-CN" altLang="en-US" sz="3600" dirty="0">
              <a:solidFill>
                <a:srgbClr val="FFFF00"/>
              </a:solidFill>
              <a:latin typeface="+mj-ea"/>
              <a:ea typeface="+mj-ea"/>
            </a:endParaRPr>
          </a:p>
        </p:txBody>
      </p:sp>
    </p:spTree>
  </p:cSld>
  <p:clrMapOvr>
    <a:masterClrMapping/>
  </p:clrMapOvr>
  <p:transition>
    <p:fade/>
  </p:transition>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74"/>
            <a:ext cx="8501122" cy="4500594"/>
          </a:xfrm>
        </p:spPr>
        <p:txBody>
          <a:bodyPr/>
          <a:lstStyle/>
          <a:p>
            <a:pPr marL="609600" indent="-609600">
              <a:lnSpc>
                <a:spcPct val="120000"/>
              </a:lnSpc>
              <a:buNone/>
              <a:defRPr/>
            </a:pPr>
            <a:r>
              <a:rPr lang="zh-CN" altLang="en-US" b="1" dirty="0">
                <a:solidFill>
                  <a:srgbClr val="C00000"/>
                </a:solidFill>
                <a:latin typeface="宋体" panose="02010600030101010101" pitchFamily="2" charset="-122"/>
                <a:ea typeface="宋体" panose="02010600030101010101" pitchFamily="2" charset="-122"/>
              </a:rPr>
              <a:t>（</a:t>
            </a:r>
            <a:r>
              <a:rPr lang="en-US" altLang="zh-CN" b="1" dirty="0">
                <a:solidFill>
                  <a:srgbClr val="C00000"/>
                </a:solidFill>
                <a:latin typeface="宋体" panose="02010600030101010101" pitchFamily="2" charset="-122"/>
                <a:ea typeface="宋体" panose="02010600030101010101" pitchFamily="2" charset="-122"/>
              </a:rPr>
              <a:t>1</a:t>
            </a:r>
            <a:r>
              <a:rPr lang="zh-CN" altLang="en-US" b="1" dirty="0">
                <a:solidFill>
                  <a:srgbClr val="C00000"/>
                </a:solidFill>
                <a:latin typeface="宋体" panose="02010600030101010101" pitchFamily="2" charset="-122"/>
                <a:ea typeface="宋体" panose="02010600030101010101" pitchFamily="2" charset="-122"/>
              </a:rPr>
              <a:t>）规模（</a:t>
            </a:r>
            <a:r>
              <a:rPr lang="en-US" altLang="zh-CN" b="1" dirty="0">
                <a:solidFill>
                  <a:srgbClr val="C00000"/>
                </a:solidFill>
                <a:latin typeface="宋体" panose="02010600030101010101" pitchFamily="2" charset="-122"/>
                <a:ea typeface="宋体" panose="02010600030101010101" pitchFamily="2" charset="-122"/>
              </a:rPr>
              <a:t>size</a:t>
            </a:r>
            <a:r>
              <a:rPr lang="zh-CN" altLang="en-US" b="1" dirty="0">
                <a:solidFill>
                  <a:srgbClr val="C00000"/>
                </a:solidFill>
                <a:latin typeface="宋体" panose="02010600030101010101" pitchFamily="2" charset="-122"/>
                <a:ea typeface="宋体" panose="02010600030101010101" pitchFamily="2" charset="-122"/>
              </a:rPr>
              <a:t>）</a:t>
            </a:r>
            <a:endParaRPr lang="en-US" altLang="zh-CN" b="1" dirty="0">
              <a:solidFill>
                <a:srgbClr val="C00000"/>
              </a:solidFill>
              <a:latin typeface="宋体" panose="02010600030101010101" pitchFamily="2" charset="-122"/>
              <a:ea typeface="宋体" panose="02010600030101010101" pitchFamily="2" charset="-122"/>
            </a:endParaRPr>
          </a:p>
          <a:p>
            <a:pPr marL="1163955" lvl="1" indent="-450850">
              <a:lnSpc>
                <a:spcPct val="120000"/>
              </a:lnSpc>
              <a:spcBef>
                <a:spcPts val="600"/>
              </a:spcBef>
              <a:spcAft>
                <a:spcPts val="600"/>
              </a:spcAft>
              <a:defRPr/>
            </a:pPr>
            <a:r>
              <a:rPr lang="zh-CN" altLang="en-US" dirty="0">
                <a:latin typeface="宋体" panose="02010600030101010101" pitchFamily="2" charset="-122"/>
                <a:ea typeface="宋体" panose="02010600030101010101" pitchFamily="2" charset="-122"/>
              </a:rPr>
              <a:t>项目规模：指得到最终</a:t>
            </a:r>
            <a:r>
              <a:rPr lang="zh-CN" altLang="en-US" dirty="0">
                <a:solidFill>
                  <a:srgbClr val="3366FF"/>
                </a:solidFill>
                <a:latin typeface="宋体" panose="02010600030101010101" pitchFamily="2" charset="-122"/>
                <a:ea typeface="宋体" panose="02010600030101010101" pitchFamily="2" charset="-122"/>
              </a:rPr>
              <a:t>软件产品的大小</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1163955" lvl="1" indent="-450850">
              <a:lnSpc>
                <a:spcPct val="120000"/>
              </a:lnSpc>
              <a:spcBef>
                <a:spcPts val="600"/>
              </a:spcBef>
              <a:spcAft>
                <a:spcPts val="600"/>
              </a:spcAft>
              <a:defRPr/>
            </a:pPr>
            <a:r>
              <a:rPr lang="zh-CN" altLang="en-US" dirty="0">
                <a:latin typeface="宋体" panose="02010600030101010101" pitchFamily="2" charset="-122"/>
                <a:ea typeface="宋体" panose="02010600030101010101" pitchFamily="2" charset="-122"/>
              </a:rPr>
              <a:t>规模的两种表示方法：</a:t>
            </a:r>
            <a:endParaRPr lang="en-US" altLang="zh-CN" dirty="0">
              <a:latin typeface="宋体" panose="02010600030101010101" pitchFamily="2" charset="-122"/>
              <a:ea typeface="宋体" panose="02010600030101010101" pitchFamily="2" charset="-122"/>
            </a:endParaRPr>
          </a:p>
          <a:p>
            <a:pPr marL="1570355" lvl="2" indent="-457200">
              <a:lnSpc>
                <a:spcPct val="120000"/>
              </a:lnSpc>
              <a:spcBef>
                <a:spcPts val="600"/>
              </a:spcBef>
              <a:spcAft>
                <a:spcPts val="600"/>
              </a:spcAft>
              <a:buFont typeface="+mj-ea"/>
              <a:buAutoNum type="circleNumDbPlain"/>
              <a:defRPr/>
            </a:pPr>
            <a:r>
              <a:rPr lang="zh-CN" altLang="en-US" b="1" dirty="0">
                <a:solidFill>
                  <a:srgbClr val="3366FF"/>
                </a:solidFill>
                <a:latin typeface="宋体" panose="02010600030101010101" pitchFamily="2" charset="-122"/>
                <a:ea typeface="宋体" panose="02010600030101010101" pitchFamily="2" charset="-122"/>
              </a:rPr>
              <a:t>代码行：</a:t>
            </a:r>
            <a:r>
              <a:rPr lang="zh-CN" altLang="en-US" dirty="0">
                <a:latin typeface="宋体" panose="02010600030101010101" pitchFamily="2" charset="-122"/>
                <a:ea typeface="宋体" panose="02010600030101010101" pitchFamily="2" charset="-122"/>
              </a:rPr>
              <a:t>以编程阶段完成以后得到程序的</a:t>
            </a:r>
            <a:r>
              <a:rPr lang="zh-CN" altLang="en-US" dirty="0">
                <a:solidFill>
                  <a:srgbClr val="3366FF"/>
                </a:solidFill>
                <a:latin typeface="宋体" panose="02010600030101010101" pitchFamily="2" charset="-122"/>
                <a:ea typeface="宋体" panose="02010600030101010101" pitchFamily="2" charset="-122"/>
              </a:rPr>
              <a:t>代码行表示</a:t>
            </a:r>
            <a:r>
              <a:rPr lang="zh-CN" altLang="en-US" dirty="0">
                <a:latin typeface="宋体" panose="02010600030101010101" pitchFamily="2" charset="-122"/>
                <a:ea typeface="宋体" panose="02010600030101010101" pitchFamily="2" charset="-122"/>
              </a:rPr>
              <a:t>，如以</a:t>
            </a:r>
            <a:r>
              <a:rPr lang="en-US" altLang="zh-CN" b="1" dirty="0">
                <a:solidFill>
                  <a:srgbClr val="3366FF"/>
                </a:solidFill>
                <a:latin typeface="宋体" panose="02010600030101010101" pitchFamily="2" charset="-122"/>
                <a:ea typeface="宋体" panose="02010600030101010101" pitchFamily="2" charset="-122"/>
              </a:rPr>
              <a:t>1</a:t>
            </a:r>
            <a:r>
              <a:rPr lang="zh-CN" altLang="en-US" b="1" dirty="0">
                <a:solidFill>
                  <a:srgbClr val="3366FF"/>
                </a:solidFill>
                <a:latin typeface="宋体" panose="02010600030101010101" pitchFamily="2" charset="-122"/>
                <a:ea typeface="宋体" panose="02010600030101010101" pitchFamily="2" charset="-122"/>
              </a:rPr>
              <a:t>千行代码</a:t>
            </a:r>
            <a:r>
              <a:rPr lang="zh-CN" altLang="en-US" dirty="0">
                <a:latin typeface="宋体" panose="02010600030101010101" pitchFamily="2" charset="-122"/>
                <a:ea typeface="宋体" panose="02010600030101010101" pitchFamily="2" charset="-122"/>
              </a:rPr>
              <a:t>为单位，记为</a:t>
            </a:r>
            <a:r>
              <a:rPr lang="en-US" altLang="zh-CN" dirty="0">
                <a:solidFill>
                  <a:srgbClr val="3366FF"/>
                </a:solidFill>
                <a:latin typeface="宋体" panose="02010600030101010101" pitchFamily="2" charset="-122"/>
                <a:ea typeface="宋体" panose="02010600030101010101" pitchFamily="2" charset="-122"/>
              </a:rPr>
              <a:t>KLOC</a:t>
            </a:r>
            <a:r>
              <a:rPr lang="zh-CN" altLang="en-US" dirty="0">
                <a:latin typeface="宋体" panose="02010600030101010101" pitchFamily="2" charset="-122"/>
                <a:ea typeface="宋体" panose="02010600030101010101" pitchFamily="2" charset="-122"/>
              </a:rPr>
              <a:t>。在项目的开始只是对代码行的估计值。</a:t>
            </a:r>
            <a:endParaRPr lang="en-US" altLang="zh-CN" dirty="0">
              <a:latin typeface="宋体" panose="02010600030101010101" pitchFamily="2" charset="-122"/>
              <a:ea typeface="宋体" panose="02010600030101010101" pitchFamily="2" charset="-122"/>
            </a:endParaRPr>
          </a:p>
          <a:p>
            <a:pPr marL="1570355" lvl="2" indent="-457200">
              <a:lnSpc>
                <a:spcPct val="120000"/>
              </a:lnSpc>
              <a:spcBef>
                <a:spcPts val="600"/>
              </a:spcBef>
              <a:spcAft>
                <a:spcPts val="600"/>
              </a:spcAft>
              <a:buFont typeface="+mj-ea"/>
              <a:buAutoNum type="circleNumDbPlain"/>
              <a:defRPr/>
            </a:pPr>
            <a:r>
              <a:rPr lang="zh-CN" altLang="en-US" b="1" dirty="0">
                <a:solidFill>
                  <a:srgbClr val="3366FF"/>
                </a:solidFill>
                <a:latin typeface="宋体" panose="02010600030101010101" pitchFamily="2" charset="-122"/>
                <a:ea typeface="宋体" panose="02010600030101010101" pitchFamily="2" charset="-122"/>
              </a:rPr>
              <a:t>功能点：</a:t>
            </a:r>
            <a:r>
              <a:rPr lang="zh-CN" altLang="en-US" dirty="0">
                <a:latin typeface="宋体" panose="02010600030101010101" pitchFamily="2" charset="-122"/>
                <a:ea typeface="宋体" panose="02010600030101010101" pitchFamily="2" charset="-122"/>
              </a:rPr>
              <a:t>它是根据软件需求中的</a:t>
            </a:r>
            <a:r>
              <a:rPr lang="zh-CN" altLang="en-US" dirty="0">
                <a:solidFill>
                  <a:srgbClr val="3366FF"/>
                </a:solidFill>
                <a:latin typeface="宋体" panose="02010600030101010101" pitchFamily="2" charset="-122"/>
                <a:ea typeface="宋体" panose="02010600030101010101" pitchFamily="2" charset="-122"/>
              </a:rPr>
              <a:t>功能估算</a:t>
            </a:r>
            <a:r>
              <a:rPr lang="zh-CN" altLang="en-US" dirty="0">
                <a:latin typeface="宋体" panose="02010600030101010101" pitchFamily="2" charset="-122"/>
                <a:ea typeface="宋体" panose="02010600030101010101" pitchFamily="2" charset="-122"/>
              </a:rPr>
              <a:t>的。记为</a:t>
            </a:r>
            <a:r>
              <a:rPr lang="en-US" altLang="zh-CN" dirty="0">
                <a:latin typeface="宋体" panose="02010600030101010101" pitchFamily="2" charset="-122"/>
                <a:ea typeface="宋体" panose="02010600030101010101" pitchFamily="2" charset="-122"/>
              </a:rPr>
              <a:t>FP(</a:t>
            </a:r>
            <a:r>
              <a:rPr lang="en-US" b="1" dirty="0">
                <a:latin typeface="宋体" panose="02010600030101010101" pitchFamily="2" charset="-122"/>
                <a:ea typeface="宋体" panose="02010600030101010101" pitchFamily="2" charset="-122"/>
              </a:rPr>
              <a:t>Function Point</a:t>
            </a:r>
            <a:r>
              <a:rPr 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8"/>
          <p:cNvSpPr>
            <a:spLocks noChangeArrowheads="1"/>
          </p:cNvSpPr>
          <p:nvPr/>
        </p:nvSpPr>
        <p:spPr bwMode="auto">
          <a:xfrm>
            <a:off x="450850" y="260350"/>
            <a:ext cx="8229600" cy="1096948"/>
          </a:xfrm>
          <a:prstGeom prst="rect">
            <a:avLst/>
          </a:prstGeom>
          <a:noFill/>
          <a:ln w="9525">
            <a:noFill/>
            <a:miter lim="800000"/>
          </a:ln>
        </p:spPr>
        <p:txBody>
          <a:bodyPr anchor="ctr"/>
          <a:lstStyle/>
          <a:p>
            <a:r>
              <a:rPr lang="en-US" altLang="zh-CN" sz="4400" dirty="0">
                <a:solidFill>
                  <a:schemeClr val="bg1"/>
                </a:solidFill>
                <a:latin typeface="+mj-ea"/>
                <a:ea typeface="+mj-ea"/>
              </a:rPr>
              <a:t>6.2 </a:t>
            </a:r>
            <a:r>
              <a:rPr lang="zh-CN" altLang="en-US" sz="4400" dirty="0">
                <a:solidFill>
                  <a:schemeClr val="bg1"/>
                </a:solidFill>
                <a:latin typeface="+mj-ea"/>
                <a:ea typeface="+mj-ea"/>
              </a:rPr>
              <a:t>项目估算</a:t>
            </a:r>
            <a:endParaRPr lang="en-US" altLang="zh-CN" sz="4400" dirty="0">
              <a:solidFill>
                <a:schemeClr val="bg1"/>
              </a:solidFill>
              <a:latin typeface="+mj-ea"/>
              <a:ea typeface="+mj-ea"/>
            </a:endParaRPr>
          </a:p>
          <a:p>
            <a:r>
              <a:rPr lang="en-US" altLang="zh-CN" sz="3600" dirty="0">
                <a:solidFill>
                  <a:srgbClr val="FFFF00"/>
                </a:solidFill>
                <a:latin typeface="+mj-ea"/>
                <a:ea typeface="+mj-ea"/>
              </a:rPr>
              <a:t>6.2.1 </a:t>
            </a:r>
            <a:r>
              <a:rPr lang="zh-CN" altLang="en-US" sz="3600" dirty="0">
                <a:solidFill>
                  <a:srgbClr val="FFFF00"/>
                </a:solidFill>
                <a:latin typeface="+mj-ea"/>
                <a:ea typeface="+mj-ea"/>
              </a:rPr>
              <a:t>项目策划与项目估算</a:t>
            </a:r>
            <a:endParaRPr lang="zh-CN" altLang="en-US" sz="3600" dirty="0">
              <a:solidFill>
                <a:srgbClr val="FFFF00"/>
              </a:solidFill>
              <a:latin typeface="+mj-ea"/>
              <a:ea typeface="+mj-ea"/>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357158" y="1928802"/>
            <a:ext cx="4429156" cy="4525963"/>
          </a:xfrm>
        </p:spPr>
        <p:txBody>
          <a:bodyPr/>
          <a:lstStyle/>
          <a:p>
            <a:pPr eaLnBrk="1" hangingPunct="1"/>
            <a:r>
              <a:rPr lang="zh-CN" altLang="en-US" sz="2800" b="1" dirty="0">
                <a:solidFill>
                  <a:srgbClr val="FF0000"/>
                </a:solidFill>
                <a:latin typeface="楷体_GB2312" pitchFamily="49" charset="-122"/>
                <a:ea typeface="楷体_GB2312" pitchFamily="49" charset="-122"/>
              </a:rPr>
              <a:t>螺旋模型简要概述</a:t>
            </a:r>
            <a:endParaRPr lang="en-US" altLang="zh-CN" sz="2800" b="1" dirty="0">
              <a:solidFill>
                <a:srgbClr val="FF0000"/>
              </a:solidFill>
              <a:latin typeface="楷体_GB2312" pitchFamily="49" charset="-122"/>
              <a:ea typeface="楷体_GB2312" pitchFamily="49" charset="-122"/>
            </a:endParaRPr>
          </a:p>
          <a:p>
            <a:pPr eaLnBrk="1" hangingPunct="1">
              <a:buNone/>
            </a:pPr>
            <a:r>
              <a:rPr lang="zh-CN" altLang="en-US" sz="2400" b="1" dirty="0">
                <a:latin typeface="楷体_GB2312" pitchFamily="49" charset="-122"/>
                <a:ea typeface="楷体_GB2312" pitchFamily="49" charset="-122"/>
              </a:rPr>
              <a:t>由</a:t>
            </a:r>
            <a:r>
              <a:rPr lang="en-US" altLang="zh-CN" sz="2400" b="1" dirty="0">
                <a:latin typeface="楷体_GB2312" pitchFamily="49" charset="-122"/>
                <a:ea typeface="楷体_GB2312" pitchFamily="49" charset="-122"/>
              </a:rPr>
              <a:t>Boehm</a:t>
            </a:r>
            <a:r>
              <a:rPr lang="zh-CN" altLang="en-US" sz="2400" b="1" dirty="0">
                <a:latin typeface="楷体_GB2312" pitchFamily="49" charset="-122"/>
                <a:ea typeface="楷体_GB2312" pitchFamily="49" charset="-122"/>
              </a:rPr>
              <a:t>于</a:t>
            </a:r>
            <a:r>
              <a:rPr lang="en-US" altLang="zh-CN" sz="2400" b="1" dirty="0">
                <a:latin typeface="楷体_GB2312" pitchFamily="49" charset="-122"/>
                <a:ea typeface="楷体_GB2312" pitchFamily="49" charset="-122"/>
              </a:rPr>
              <a:t>1988</a:t>
            </a:r>
            <a:r>
              <a:rPr lang="zh-CN" altLang="en-US" sz="2400" b="1" dirty="0">
                <a:latin typeface="楷体_GB2312" pitchFamily="49" charset="-122"/>
                <a:ea typeface="楷体_GB2312" pitchFamily="49" charset="-122"/>
              </a:rPr>
              <a:t>年提出来的。</a:t>
            </a:r>
            <a:endParaRPr lang="zh-CN" altLang="en-US" sz="2400" b="1" dirty="0">
              <a:latin typeface="楷体_GB2312" pitchFamily="49" charset="-122"/>
              <a:ea typeface="楷体_GB2312" pitchFamily="49" charset="-122"/>
            </a:endParaRPr>
          </a:p>
          <a:p>
            <a:pPr marL="542925" indent="-361950">
              <a:lnSpc>
                <a:spcPts val="3500"/>
              </a:lnSpc>
              <a:spcAft>
                <a:spcPts val="600"/>
              </a:spcAft>
              <a:buClr>
                <a:schemeClr val="accent2"/>
              </a:buClr>
              <a:buSzPct val="75000"/>
              <a:buFont typeface="+mj-lt"/>
              <a:buAutoNum type="alphaLcParenR"/>
            </a:pPr>
            <a:r>
              <a:rPr lang="zh-CN" altLang="en-US" sz="2400" b="1" dirty="0">
                <a:latin typeface="楷体_GB2312" pitchFamily="49" charset="-122"/>
                <a:ea typeface="楷体_GB2312" pitchFamily="49" charset="-122"/>
              </a:rPr>
              <a:t>基本思想是使用原型及其他方法来尽量降低风险。</a:t>
            </a:r>
            <a:endParaRPr lang="en-US" altLang="zh-CN" sz="2400" b="1" dirty="0">
              <a:latin typeface="楷体_GB2312" pitchFamily="49" charset="-122"/>
              <a:ea typeface="楷体_GB2312" pitchFamily="49" charset="-122"/>
            </a:endParaRPr>
          </a:p>
          <a:p>
            <a:pPr marL="542925" indent="-361950">
              <a:lnSpc>
                <a:spcPts val="3500"/>
              </a:lnSpc>
              <a:spcAft>
                <a:spcPts val="600"/>
              </a:spcAft>
              <a:buClr>
                <a:schemeClr val="accent2"/>
              </a:buClr>
              <a:buSzPct val="75000"/>
              <a:buFont typeface="+mj-lt"/>
              <a:buAutoNum type="alphaLcParenR"/>
            </a:pPr>
            <a:r>
              <a:rPr lang="zh-CN" altLang="en-US" sz="2400" b="1" dirty="0">
                <a:latin typeface="楷体_GB2312" pitchFamily="49" charset="-122"/>
                <a:ea typeface="楷体_GB2312" pitchFamily="49" charset="-122"/>
              </a:rPr>
              <a:t>结合</a:t>
            </a:r>
            <a:r>
              <a:rPr lang="zh-CN" altLang="en-US" sz="2400" b="1" dirty="0">
                <a:solidFill>
                  <a:srgbClr val="00B050"/>
                </a:solidFill>
                <a:latin typeface="楷体_GB2312" pitchFamily="49" charset="-122"/>
                <a:ea typeface="楷体_GB2312" pitchFamily="49" charset="-122"/>
              </a:rPr>
              <a:t>瀑布模型</a:t>
            </a:r>
            <a:r>
              <a:rPr lang="zh-CN" altLang="en-US" sz="2400" b="1" dirty="0">
                <a:latin typeface="楷体_GB2312" pitchFamily="49" charset="-122"/>
                <a:ea typeface="楷体_GB2312" pitchFamily="49" charset="-122"/>
              </a:rPr>
              <a:t>与</a:t>
            </a:r>
            <a:r>
              <a:rPr lang="zh-CN" altLang="en-US" sz="2400" b="1" dirty="0">
                <a:solidFill>
                  <a:srgbClr val="00B050"/>
                </a:solidFill>
                <a:latin typeface="楷体_GB2312" pitchFamily="49" charset="-122"/>
                <a:ea typeface="楷体_GB2312" pitchFamily="49" charset="-122"/>
              </a:rPr>
              <a:t>快速原型模型</a:t>
            </a:r>
            <a:r>
              <a:rPr lang="zh-CN" altLang="en-US" sz="2400" b="1" dirty="0">
                <a:latin typeface="楷体_GB2312" pitchFamily="49" charset="-122"/>
                <a:ea typeface="楷体_GB2312" pitchFamily="49" charset="-122"/>
              </a:rPr>
              <a:t>，再加入</a:t>
            </a:r>
            <a:r>
              <a:rPr lang="zh-CN" altLang="en-US" sz="2400" b="1" dirty="0">
                <a:solidFill>
                  <a:srgbClr val="00B050"/>
                </a:solidFill>
                <a:latin typeface="楷体_GB2312" pitchFamily="49" charset="-122"/>
                <a:ea typeface="楷体_GB2312" pitchFamily="49" charset="-122"/>
              </a:rPr>
              <a:t>风险分析</a:t>
            </a:r>
            <a:r>
              <a:rPr lang="zh-CN" altLang="en-US" sz="2400" b="1" dirty="0">
                <a:latin typeface="楷体_GB2312" pitchFamily="49" charset="-122"/>
                <a:ea typeface="楷体_GB2312" pitchFamily="49" charset="-122"/>
              </a:rPr>
              <a:t>。</a:t>
            </a:r>
            <a:endParaRPr lang="zh-CN" altLang="en-US" sz="2400" b="1" dirty="0">
              <a:latin typeface="楷体_GB2312" pitchFamily="49" charset="-122"/>
              <a:ea typeface="楷体_GB2312" pitchFamily="49" charset="-122"/>
            </a:endParaRPr>
          </a:p>
          <a:p>
            <a:pPr marL="542925" indent="-361950">
              <a:lnSpc>
                <a:spcPts val="3500"/>
              </a:lnSpc>
              <a:spcAft>
                <a:spcPts val="600"/>
              </a:spcAft>
              <a:buClr>
                <a:schemeClr val="accent2"/>
              </a:buClr>
              <a:buSzPct val="75000"/>
              <a:buFont typeface="+mj-lt"/>
              <a:buAutoNum type="alphaLcParenR"/>
            </a:pPr>
            <a:r>
              <a:rPr lang="zh-CN" altLang="en-US" sz="2400" b="1" dirty="0">
                <a:latin typeface="楷体_GB2312" pitchFamily="49" charset="-122"/>
                <a:ea typeface="楷体_GB2312" pitchFamily="49" charset="-122"/>
              </a:rPr>
              <a:t>可理解为：是在每个阶段之前都增加了风险分析过程的快速原型模型。</a:t>
            </a:r>
            <a:r>
              <a:rPr lang="zh-CN" altLang="en-US" sz="2800" b="1" dirty="0">
                <a:latin typeface="楷体_GB2312" pitchFamily="49" charset="-122"/>
                <a:ea typeface="楷体_GB2312" pitchFamily="49" charset="-122"/>
              </a:rPr>
              <a:t> </a:t>
            </a:r>
            <a:endParaRPr lang="zh-CN" altLang="en-US" sz="2800" b="1" dirty="0">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Char char="Ø"/>
            </a:pPr>
            <a:endParaRPr lang="zh-CN" altLang="en-US" sz="2400" b="1" dirty="0">
              <a:latin typeface="楷体_GB2312" pitchFamily="49" charset="-122"/>
              <a:ea typeface="楷体_GB2312" pitchFamily="49" charset="-122"/>
            </a:endParaRPr>
          </a:p>
        </p:txBody>
      </p:sp>
      <p:sp>
        <p:nvSpPr>
          <p:cNvPr id="2048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4"/>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螺旋模型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pic>
        <p:nvPicPr>
          <p:cNvPr id="6"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4857752" y="1428737"/>
            <a:ext cx="4122734" cy="4687628"/>
          </a:xfrm>
          <a:prstGeom prst="rect">
            <a:avLst/>
          </a:prstGeom>
          <a:noFill/>
          <a:ln w="9525">
            <a:noFill/>
            <a:miter lim="800000"/>
            <a:headEnd/>
            <a:tailEnd/>
          </a:ln>
        </p:spPr>
      </p:pic>
      <p:sp>
        <p:nvSpPr>
          <p:cNvPr id="7" name="TextBox 6"/>
          <p:cNvSpPr txBox="1"/>
          <p:nvPr/>
        </p:nvSpPr>
        <p:spPr>
          <a:xfrm>
            <a:off x="6143636" y="6143644"/>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螺旋模型图</a:t>
            </a:r>
            <a:endParaRPr lang="zh-CN" altLang="en-US" dirty="0"/>
          </a:p>
        </p:txBody>
      </p:sp>
    </p:spTree>
  </p:cSld>
  <p:clrMapOvr>
    <a:masterClrMapping/>
  </p:clrMapOvr>
  <p:transition>
    <p:fade/>
  </p:transition>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457200" y="1714487"/>
            <a:ext cx="8229600" cy="4214843"/>
          </a:xfrm>
        </p:spPr>
        <p:txBody>
          <a:bodyPr/>
          <a:lstStyle/>
          <a:p>
            <a:pPr>
              <a:lnSpc>
                <a:spcPct val="120000"/>
              </a:lnSpc>
              <a:buNone/>
            </a:pPr>
            <a:r>
              <a:rPr lang="zh-CN" altLang="en-US" b="1" dirty="0">
                <a:ea typeface="楷体_GB2312" pitchFamily="49" charset="-122"/>
              </a:rPr>
              <a:t>（</a:t>
            </a:r>
            <a:r>
              <a:rPr lang="en-US" altLang="zh-CN" b="1" dirty="0">
                <a:ea typeface="楷体_GB2312" pitchFamily="49" charset="-122"/>
              </a:rPr>
              <a:t>2</a:t>
            </a:r>
            <a:r>
              <a:rPr lang="zh-CN" altLang="en-US" b="1" dirty="0">
                <a:ea typeface="楷体_GB2312" pitchFamily="49" charset="-122"/>
              </a:rPr>
              <a:t>）</a:t>
            </a:r>
            <a:r>
              <a:rPr lang="zh-CN" altLang="en-US" b="1" dirty="0">
                <a:solidFill>
                  <a:srgbClr val="CC0000"/>
                </a:solidFill>
                <a:ea typeface="楷体_GB2312" pitchFamily="49" charset="-122"/>
              </a:rPr>
              <a:t>工作量</a:t>
            </a:r>
            <a:r>
              <a:rPr lang="zh-CN" altLang="en-US" b="1" dirty="0">
                <a:solidFill>
                  <a:srgbClr val="C00000"/>
                </a:solidFill>
                <a:latin typeface="宋体" panose="02010600030101010101" pitchFamily="2" charset="-122"/>
                <a:ea typeface="宋体" panose="02010600030101010101" pitchFamily="2" charset="-122"/>
              </a:rPr>
              <a:t>（</a:t>
            </a:r>
            <a:r>
              <a:rPr lang="en-US" altLang="zh-CN" b="1" dirty="0">
                <a:solidFill>
                  <a:srgbClr val="C00000"/>
                </a:solidFill>
                <a:latin typeface="宋体" panose="02010600030101010101" pitchFamily="2" charset="-122"/>
                <a:ea typeface="宋体" panose="02010600030101010101" pitchFamily="2" charset="-122"/>
              </a:rPr>
              <a:t>effort</a:t>
            </a:r>
            <a:r>
              <a:rPr lang="zh-CN" altLang="en-US" b="1" dirty="0">
                <a:solidFill>
                  <a:srgbClr val="C00000"/>
                </a:solidFill>
                <a:latin typeface="宋体" panose="02010600030101010101" pitchFamily="2" charset="-122"/>
                <a:ea typeface="宋体" panose="02010600030101010101" pitchFamily="2" charset="-122"/>
              </a:rPr>
              <a:t>）</a:t>
            </a:r>
            <a:endParaRPr lang="en-US" altLang="zh-CN" b="1" dirty="0">
              <a:solidFill>
                <a:srgbClr val="C00000"/>
              </a:solidFill>
              <a:ea typeface="楷体_GB2312" pitchFamily="49" charset="-122"/>
            </a:endParaRPr>
          </a:p>
          <a:p>
            <a:pPr lvl="1">
              <a:lnSpc>
                <a:spcPct val="120000"/>
              </a:lnSpc>
            </a:pPr>
            <a:r>
              <a:rPr lang="zh-CN" altLang="en-US" dirty="0">
                <a:ea typeface="楷体_GB2312" pitchFamily="49" charset="-122"/>
              </a:rPr>
              <a:t>项目的工作量按项目将要投入的人工来考虑，以一个人工作一个月为单位，</a:t>
            </a:r>
            <a:r>
              <a:rPr lang="zh-CN" altLang="en-US" b="1" dirty="0">
                <a:solidFill>
                  <a:srgbClr val="3366FF"/>
                </a:solidFill>
                <a:ea typeface="楷体_GB2312" pitchFamily="49" charset="-122"/>
              </a:rPr>
              <a:t>记为“人月”</a:t>
            </a:r>
            <a:r>
              <a:rPr lang="zh-CN" altLang="en-US" dirty="0">
                <a:ea typeface="楷体_GB2312" pitchFamily="49" charset="-122"/>
              </a:rPr>
              <a:t>。</a:t>
            </a:r>
            <a:endParaRPr lang="en-US" altLang="zh-CN" dirty="0">
              <a:ea typeface="楷体_GB2312" pitchFamily="49" charset="-122"/>
            </a:endParaRPr>
          </a:p>
          <a:p>
            <a:pPr lvl="1">
              <a:lnSpc>
                <a:spcPct val="120000"/>
              </a:lnSpc>
            </a:pPr>
            <a:endParaRPr lang="zh-CN" altLang="en-US" dirty="0">
              <a:ea typeface="楷体_GB2312" pitchFamily="49" charset="-122"/>
            </a:endParaRPr>
          </a:p>
          <a:p>
            <a:pPr>
              <a:lnSpc>
                <a:spcPct val="120000"/>
              </a:lnSpc>
              <a:buNone/>
            </a:pPr>
            <a:r>
              <a:rPr lang="zh-CN" altLang="en-US" b="1" dirty="0">
                <a:ea typeface="楷体_GB2312" pitchFamily="49" charset="-122"/>
              </a:rPr>
              <a:t>（</a:t>
            </a:r>
            <a:r>
              <a:rPr lang="en-US" altLang="zh-CN" b="1" dirty="0">
                <a:ea typeface="楷体_GB2312" pitchFamily="49" charset="-122"/>
              </a:rPr>
              <a:t>3</a:t>
            </a:r>
            <a:r>
              <a:rPr lang="zh-CN" altLang="en-US" b="1" dirty="0">
                <a:ea typeface="楷体_GB2312" pitchFamily="49" charset="-122"/>
              </a:rPr>
              <a:t>）</a:t>
            </a:r>
            <a:r>
              <a:rPr lang="zh-CN" altLang="en-US" b="1" dirty="0">
                <a:solidFill>
                  <a:srgbClr val="CC0000"/>
                </a:solidFill>
                <a:ea typeface="楷体_GB2312" pitchFamily="49" charset="-122"/>
              </a:rPr>
              <a:t>成本</a:t>
            </a:r>
            <a:r>
              <a:rPr lang="zh-CN" altLang="en-US" b="1" dirty="0">
                <a:solidFill>
                  <a:srgbClr val="C00000"/>
                </a:solidFill>
                <a:latin typeface="宋体" panose="02010600030101010101" pitchFamily="2" charset="-122"/>
                <a:ea typeface="宋体" panose="02010600030101010101" pitchFamily="2" charset="-122"/>
              </a:rPr>
              <a:t>（</a:t>
            </a:r>
            <a:r>
              <a:rPr lang="en-US" altLang="zh-CN" b="1" dirty="0">
                <a:solidFill>
                  <a:srgbClr val="C00000"/>
                </a:solidFill>
                <a:latin typeface="宋体" panose="02010600030101010101" pitchFamily="2" charset="-122"/>
                <a:ea typeface="宋体" panose="02010600030101010101" pitchFamily="2" charset="-122"/>
              </a:rPr>
              <a:t>cost</a:t>
            </a:r>
            <a:r>
              <a:rPr lang="zh-CN" altLang="en-US" b="1" dirty="0">
                <a:solidFill>
                  <a:srgbClr val="C00000"/>
                </a:solidFill>
                <a:latin typeface="宋体" panose="02010600030101010101" pitchFamily="2" charset="-122"/>
                <a:ea typeface="宋体" panose="02010600030101010101" pitchFamily="2" charset="-122"/>
              </a:rPr>
              <a:t>）</a:t>
            </a:r>
            <a:endParaRPr lang="en-US" altLang="zh-CN" b="1" dirty="0">
              <a:solidFill>
                <a:srgbClr val="C00000"/>
              </a:solidFill>
              <a:ea typeface="楷体_GB2312" pitchFamily="49" charset="-122"/>
            </a:endParaRPr>
          </a:p>
          <a:p>
            <a:pPr lvl="1">
              <a:lnSpc>
                <a:spcPct val="120000"/>
              </a:lnSpc>
            </a:pPr>
            <a:r>
              <a:rPr lang="zh-CN" altLang="en-US" dirty="0">
                <a:ea typeface="楷体_GB2312" pitchFamily="49" charset="-122"/>
              </a:rPr>
              <a:t>软件项目的成本通常只考虑投入的</a:t>
            </a:r>
            <a:r>
              <a:rPr lang="zh-CN" altLang="en-US" b="1" dirty="0">
                <a:solidFill>
                  <a:srgbClr val="3366FF"/>
                </a:solidFill>
                <a:ea typeface="楷体_GB2312" pitchFamily="49" charset="-122"/>
              </a:rPr>
              <a:t>人工成本</a:t>
            </a:r>
            <a:r>
              <a:rPr lang="zh-CN" altLang="en-US" dirty="0">
                <a:ea typeface="楷体_GB2312" pitchFamily="49" charset="-122"/>
              </a:rPr>
              <a:t>，如某项目投入的总人工费用为</a:t>
            </a:r>
            <a:r>
              <a:rPr lang="en-US" altLang="zh-CN" dirty="0">
                <a:ea typeface="楷体_GB2312" pitchFamily="49" charset="-122"/>
              </a:rPr>
              <a:t>12</a:t>
            </a:r>
            <a:r>
              <a:rPr lang="zh-CN" altLang="en-US" dirty="0">
                <a:ea typeface="楷体_GB2312" pitchFamily="49" charset="-122"/>
              </a:rPr>
              <a:t>万元。</a:t>
            </a:r>
            <a:endParaRPr lang="zh-CN" altLang="en-US" dirty="0">
              <a:ea typeface="宋体" panose="02010600030101010101" pitchFamily="2" charset="-122"/>
            </a:endParaRPr>
          </a:p>
          <a:p>
            <a:pPr eaLnBrk="1" hangingPunct="1"/>
            <a:endParaRPr lang="en-US" altLang="zh-CN"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8"/>
          <p:cNvSpPr>
            <a:spLocks noChangeArrowheads="1"/>
          </p:cNvSpPr>
          <p:nvPr/>
        </p:nvSpPr>
        <p:spPr bwMode="auto">
          <a:xfrm>
            <a:off x="450850" y="260350"/>
            <a:ext cx="8229600" cy="1096948"/>
          </a:xfrm>
          <a:prstGeom prst="rect">
            <a:avLst/>
          </a:prstGeom>
          <a:noFill/>
          <a:ln w="9525">
            <a:noFill/>
            <a:miter lim="800000"/>
          </a:ln>
        </p:spPr>
        <p:txBody>
          <a:bodyPr anchor="ctr"/>
          <a:lstStyle/>
          <a:p>
            <a:r>
              <a:rPr lang="en-US" altLang="zh-CN" sz="4400" dirty="0">
                <a:solidFill>
                  <a:schemeClr val="bg1"/>
                </a:solidFill>
                <a:latin typeface="+mj-ea"/>
                <a:ea typeface="+mj-ea"/>
              </a:rPr>
              <a:t>6.2 </a:t>
            </a:r>
            <a:r>
              <a:rPr lang="zh-CN" altLang="en-US" sz="4400" dirty="0">
                <a:solidFill>
                  <a:schemeClr val="bg1"/>
                </a:solidFill>
                <a:latin typeface="+mj-ea"/>
                <a:ea typeface="+mj-ea"/>
              </a:rPr>
              <a:t>项目估算</a:t>
            </a:r>
            <a:endParaRPr lang="en-US" altLang="zh-CN" sz="4400" dirty="0">
              <a:solidFill>
                <a:schemeClr val="bg1"/>
              </a:solidFill>
              <a:latin typeface="+mj-ea"/>
              <a:ea typeface="+mj-ea"/>
            </a:endParaRPr>
          </a:p>
          <a:p>
            <a:r>
              <a:rPr lang="en-US" altLang="zh-CN" sz="3600" dirty="0">
                <a:solidFill>
                  <a:srgbClr val="FFFF00"/>
                </a:solidFill>
                <a:latin typeface="+mj-ea"/>
                <a:ea typeface="+mj-ea"/>
              </a:rPr>
              <a:t>6.2.1 </a:t>
            </a:r>
            <a:r>
              <a:rPr lang="zh-CN" altLang="en-US" sz="3600" dirty="0">
                <a:solidFill>
                  <a:srgbClr val="FFFF00"/>
                </a:solidFill>
                <a:latin typeface="+mj-ea"/>
                <a:ea typeface="+mj-ea"/>
              </a:rPr>
              <a:t>项目策划与项目估算</a:t>
            </a:r>
            <a:endParaRPr lang="zh-CN" altLang="en-US" sz="3600" dirty="0">
              <a:solidFill>
                <a:srgbClr val="FFFF00"/>
              </a:solidFill>
              <a:latin typeface="+mj-ea"/>
              <a:ea typeface="+mj-ea"/>
            </a:endParaRPr>
          </a:p>
        </p:txBody>
      </p:sp>
    </p:spTree>
  </p:cSld>
  <p:clrMapOvr>
    <a:masterClrMapping/>
  </p:clrMapOvr>
  <p:transition>
    <p:fade/>
  </p:transition>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428736"/>
            <a:ext cx="8229600" cy="4786346"/>
          </a:xfrm>
        </p:spPr>
        <p:txBody>
          <a:bodyPr/>
          <a:lstStyle/>
          <a:p>
            <a:pPr>
              <a:buSzPct val="75000"/>
              <a:buFont typeface="Wingdings" panose="05000000000000000000" pitchFamily="2" charset="2"/>
              <a:buChar char="l"/>
            </a:pPr>
            <a:r>
              <a:rPr kumimoji="1" lang="en-US" altLang="zh-CN" sz="2800" b="1" dirty="0">
                <a:solidFill>
                  <a:srgbClr val="3333CC"/>
                </a:solidFill>
                <a:latin typeface="宋体" panose="02010600030101010101" pitchFamily="2" charset="-122"/>
                <a:ea typeface="宋体" panose="02010600030101010101" pitchFamily="2" charset="-122"/>
              </a:rPr>
              <a:t> </a:t>
            </a:r>
            <a:r>
              <a:rPr kumimoji="1" lang="zh-CN" altLang="en-US" sz="2800" b="1" dirty="0">
                <a:solidFill>
                  <a:srgbClr val="3333CC"/>
                </a:solidFill>
                <a:latin typeface="宋体" panose="02010600030101010101" pitchFamily="2" charset="-122"/>
                <a:ea typeface="宋体" panose="02010600030101010101" pitchFamily="2" charset="-122"/>
              </a:rPr>
              <a:t>成本计算</a:t>
            </a:r>
            <a:endParaRPr kumimoji="1" lang="zh-CN" altLang="en-US" sz="2800" b="1" dirty="0">
              <a:solidFill>
                <a:srgbClr val="3333CC"/>
              </a:solidFill>
              <a:latin typeface="宋体" panose="02010600030101010101" pitchFamily="2" charset="-122"/>
              <a:ea typeface="宋体" panose="02010600030101010101" pitchFamily="2" charset="-122"/>
            </a:endParaRPr>
          </a:p>
          <a:p>
            <a:pPr lvl="1"/>
            <a:r>
              <a:rPr kumimoji="1" lang="zh-CN" altLang="en-US" sz="2400" dirty="0">
                <a:latin typeface="宋体" panose="02010600030101010101" pitchFamily="2" charset="-122"/>
                <a:ea typeface="宋体" panose="02010600030101010101" pitchFamily="2" charset="-122"/>
              </a:rPr>
              <a:t>  一个软件组织在完成多个项目以后积累了一些数据，进行成本分析后便可得到自己的生产率数值和人工价格。</a:t>
            </a:r>
            <a:endParaRPr kumimoji="1" lang="zh-CN" altLang="en-US" sz="2400" dirty="0">
              <a:latin typeface="宋体" panose="02010600030101010101" pitchFamily="2" charset="-122"/>
              <a:ea typeface="宋体" panose="02010600030101010101" pitchFamily="2" charset="-122"/>
            </a:endParaRPr>
          </a:p>
          <a:p>
            <a:pPr marL="1201420" lvl="2" indent="-457200">
              <a:buClr>
                <a:srgbClr val="CC0000"/>
              </a:buClr>
              <a:buSzPct val="75000"/>
              <a:buFont typeface="+mj-ea"/>
              <a:buAutoNum type="circleNumDbPlain"/>
            </a:pPr>
            <a:r>
              <a:rPr kumimoji="1" lang="zh-CN" altLang="en-US" sz="2200" dirty="0">
                <a:latin typeface="宋体" panose="02010600030101010101" pitchFamily="2" charset="-122"/>
                <a:ea typeface="宋体" panose="02010600030101010101" pitchFamily="2" charset="-122"/>
              </a:rPr>
              <a:t> </a:t>
            </a:r>
            <a:r>
              <a:rPr kumimoji="1" lang="zh-CN" altLang="en-US" sz="2200" b="1" dirty="0">
                <a:solidFill>
                  <a:srgbClr val="C00000"/>
                </a:solidFill>
                <a:latin typeface="宋体" panose="02010600030101010101" pitchFamily="2" charset="-122"/>
                <a:ea typeface="宋体" panose="02010600030101010101" pitchFamily="2" charset="-122"/>
              </a:rPr>
              <a:t>生产率：</a:t>
            </a:r>
            <a:r>
              <a:rPr kumimoji="1" lang="zh-CN" altLang="en-US" sz="2200" dirty="0">
                <a:latin typeface="宋体" panose="02010600030101010101" pitchFamily="2" charset="-122"/>
                <a:ea typeface="宋体" panose="02010600030101010101" pitchFamily="2" charset="-122"/>
              </a:rPr>
              <a:t>是平均每个人月完成的源程序行数，</a:t>
            </a:r>
            <a:r>
              <a:rPr kumimoji="1" lang="zh-CN" altLang="en-US" sz="2200" dirty="0">
                <a:solidFill>
                  <a:srgbClr val="3366FF"/>
                </a:solidFill>
                <a:latin typeface="宋体" panose="02010600030101010101" pitchFamily="2" charset="-122"/>
                <a:ea typeface="宋体" panose="02010600030101010101" pitchFamily="2" charset="-122"/>
              </a:rPr>
              <a:t>可记为</a:t>
            </a:r>
            <a:r>
              <a:rPr kumimoji="1" lang="en-US" altLang="zh-CN" sz="2200" dirty="0" err="1">
                <a:solidFill>
                  <a:srgbClr val="3366FF"/>
                </a:solidFill>
                <a:latin typeface="宋体" panose="02010600030101010101" pitchFamily="2" charset="-122"/>
                <a:ea typeface="宋体" panose="02010600030101010101" pitchFamily="2" charset="-122"/>
              </a:rPr>
              <a:t>KLOC</a:t>
            </a:r>
            <a:r>
              <a:rPr kumimoji="1" lang="en-US" altLang="zh-CN" sz="2200" dirty="0">
                <a:solidFill>
                  <a:srgbClr val="3366FF"/>
                </a:solidFill>
                <a:latin typeface="宋体" panose="02010600030101010101" pitchFamily="2" charset="-122"/>
                <a:ea typeface="宋体" panose="02010600030101010101" pitchFamily="2" charset="-122"/>
              </a:rPr>
              <a:t>/</a:t>
            </a:r>
            <a:r>
              <a:rPr kumimoji="1" lang="zh-CN" altLang="en-US" sz="2200" dirty="0">
                <a:solidFill>
                  <a:srgbClr val="3366FF"/>
                </a:solidFill>
                <a:latin typeface="宋体" panose="02010600030101010101" pitchFamily="2" charset="-122"/>
                <a:ea typeface="宋体" panose="02010600030101010101" pitchFamily="2" charset="-122"/>
              </a:rPr>
              <a:t>人月  或   </a:t>
            </a:r>
            <a:r>
              <a:rPr kumimoji="1" lang="en-US" altLang="zh-CN" sz="2200" dirty="0">
                <a:solidFill>
                  <a:srgbClr val="3366FF"/>
                </a:solidFill>
                <a:latin typeface="宋体" panose="02010600030101010101" pitchFamily="2" charset="-122"/>
                <a:ea typeface="宋体" panose="02010600030101010101" pitchFamily="2" charset="-122"/>
              </a:rPr>
              <a:t>FP/</a:t>
            </a:r>
            <a:r>
              <a:rPr kumimoji="1" lang="zh-CN" altLang="en-US" sz="2200" dirty="0">
                <a:solidFill>
                  <a:srgbClr val="3366FF"/>
                </a:solidFill>
                <a:latin typeface="宋体" panose="02010600030101010101" pitchFamily="2" charset="-122"/>
                <a:ea typeface="宋体" panose="02010600030101010101" pitchFamily="2" charset="-122"/>
              </a:rPr>
              <a:t>人月。</a:t>
            </a:r>
            <a:endParaRPr kumimoji="1" lang="zh-CN" altLang="en-US" sz="2200" dirty="0">
              <a:solidFill>
                <a:srgbClr val="3366FF"/>
              </a:solidFill>
              <a:latin typeface="宋体" panose="02010600030101010101" pitchFamily="2" charset="-122"/>
              <a:ea typeface="宋体" panose="02010600030101010101" pitchFamily="2" charset="-122"/>
            </a:endParaRPr>
          </a:p>
          <a:p>
            <a:pPr marL="1201420" lvl="2" indent="-457200">
              <a:buClr>
                <a:srgbClr val="CC0000"/>
              </a:buClr>
              <a:buSzPct val="75000"/>
              <a:buFont typeface="+mj-ea"/>
              <a:buAutoNum type="circleNumDbPlain"/>
            </a:pPr>
            <a:r>
              <a:rPr kumimoji="1" lang="zh-CN" altLang="en-US" sz="2200" dirty="0">
                <a:latin typeface="宋体" panose="02010600030101010101" pitchFamily="2" charset="-122"/>
                <a:ea typeface="宋体" panose="02010600030101010101" pitchFamily="2" charset="-122"/>
              </a:rPr>
              <a:t> </a:t>
            </a:r>
            <a:r>
              <a:rPr kumimoji="1" lang="zh-CN" altLang="en-US" sz="2200" b="1" dirty="0">
                <a:solidFill>
                  <a:srgbClr val="C00000"/>
                </a:solidFill>
                <a:latin typeface="宋体" panose="02010600030101010101" pitchFamily="2" charset="-122"/>
                <a:ea typeface="宋体" panose="02010600030101010101" pitchFamily="2" charset="-122"/>
              </a:rPr>
              <a:t>人工价格：</a:t>
            </a:r>
            <a:r>
              <a:rPr kumimoji="1" lang="zh-CN" altLang="en-US" sz="2200" dirty="0">
                <a:latin typeface="宋体" panose="02010600030101010101" pitchFamily="2" charset="-122"/>
                <a:ea typeface="宋体" panose="02010600030101010101" pitchFamily="2" charset="-122"/>
              </a:rPr>
              <a:t>为每人月的价值。</a:t>
            </a:r>
            <a:endParaRPr kumimoji="1" lang="zh-CN" altLang="en-US" sz="2200" dirty="0">
              <a:latin typeface="宋体" panose="02010600030101010101" pitchFamily="2" charset="-122"/>
              <a:ea typeface="宋体" panose="02010600030101010101" pitchFamily="2" charset="-122"/>
            </a:endParaRPr>
          </a:p>
          <a:p>
            <a:pPr lvl="1"/>
            <a:r>
              <a:rPr kumimoji="1" lang="zh-CN" altLang="en-US" sz="2400" dirty="0">
                <a:latin typeface="宋体" panose="02010600030101010101" pitchFamily="2" charset="-122"/>
                <a:ea typeface="宋体" panose="02010600030101010101" pitchFamily="2" charset="-122"/>
              </a:rPr>
              <a:t>工作量和成本：在估出项目规模以后就可计算工作量和成本</a:t>
            </a:r>
            <a:endParaRPr kumimoji="1" lang="en-US" altLang="zh-CN" sz="2400" dirty="0">
              <a:latin typeface="宋体" panose="02010600030101010101" pitchFamily="2" charset="-122"/>
              <a:ea typeface="宋体" panose="02010600030101010101" pitchFamily="2" charset="-122"/>
            </a:endParaRPr>
          </a:p>
          <a:p>
            <a:pPr lvl="1">
              <a:buNone/>
            </a:pPr>
            <a:r>
              <a:rPr kumimoji="1" lang="en-US" altLang="zh-CN" sz="2400" b="1" dirty="0">
                <a:solidFill>
                  <a:srgbClr val="0000CC"/>
                </a:solidFill>
                <a:latin typeface="宋体" panose="02010600030101010101" pitchFamily="2" charset="-122"/>
                <a:ea typeface="宋体" panose="02010600030101010101" pitchFamily="2" charset="-122"/>
              </a:rPr>
              <a:t>            </a:t>
            </a:r>
            <a:r>
              <a:rPr kumimoji="1" lang="zh-CN" altLang="en-US" sz="2400" b="1" dirty="0">
                <a:solidFill>
                  <a:srgbClr val="0000CC"/>
                </a:solidFill>
                <a:latin typeface="宋体" panose="02010600030101010101" pitchFamily="2" charset="-122"/>
                <a:ea typeface="宋体" panose="02010600030101010101" pitchFamily="2" charset="-122"/>
              </a:rPr>
              <a:t>工作量 </a:t>
            </a:r>
            <a:r>
              <a:rPr kumimoji="1" lang="en-US" altLang="zh-CN" sz="2400" b="1" dirty="0">
                <a:solidFill>
                  <a:srgbClr val="0000CC"/>
                </a:solidFill>
                <a:latin typeface="宋体" panose="02010600030101010101" pitchFamily="2" charset="-122"/>
                <a:ea typeface="宋体" panose="02010600030101010101" pitchFamily="2" charset="-122"/>
              </a:rPr>
              <a:t>= </a:t>
            </a:r>
            <a:r>
              <a:rPr kumimoji="1" lang="zh-CN" altLang="en-US" sz="2400" b="1" dirty="0">
                <a:solidFill>
                  <a:srgbClr val="0000CC"/>
                </a:solidFill>
                <a:latin typeface="宋体" panose="02010600030101010101" pitchFamily="2" charset="-122"/>
                <a:ea typeface="宋体" panose="02010600030101010101" pitchFamily="2" charset="-122"/>
              </a:rPr>
              <a:t>规模</a:t>
            </a:r>
            <a:r>
              <a:rPr kumimoji="1" lang="en-US" altLang="zh-CN" sz="2400" b="1" dirty="0">
                <a:solidFill>
                  <a:srgbClr val="0000CC"/>
                </a:solidFill>
                <a:latin typeface="宋体" panose="02010600030101010101" pitchFamily="2" charset="-122"/>
                <a:ea typeface="宋体" panose="02010600030101010101" pitchFamily="2" charset="-122"/>
              </a:rPr>
              <a:t>/</a:t>
            </a:r>
            <a:r>
              <a:rPr kumimoji="1" lang="zh-CN" altLang="en-US" sz="2400" b="1" dirty="0">
                <a:solidFill>
                  <a:srgbClr val="0000CC"/>
                </a:solidFill>
                <a:latin typeface="宋体" panose="02010600030101010101" pitchFamily="2" charset="-122"/>
                <a:ea typeface="宋体" panose="02010600030101010101" pitchFamily="2" charset="-122"/>
              </a:rPr>
              <a:t>生产率</a:t>
            </a:r>
            <a:endParaRPr kumimoji="1" lang="zh-CN" altLang="en-US" sz="2400" b="1" dirty="0">
              <a:solidFill>
                <a:srgbClr val="0000CC"/>
              </a:solidFill>
              <a:latin typeface="宋体" panose="02010600030101010101" pitchFamily="2" charset="-122"/>
              <a:ea typeface="宋体" panose="02010600030101010101" pitchFamily="2" charset="-122"/>
            </a:endParaRPr>
          </a:p>
          <a:p>
            <a:pPr>
              <a:buNone/>
            </a:pPr>
            <a:r>
              <a:rPr kumimoji="1" lang="zh-CN" altLang="en-US" sz="2400" b="1" dirty="0">
                <a:solidFill>
                  <a:srgbClr val="0000CC"/>
                </a:solidFill>
                <a:latin typeface="宋体" panose="02010600030101010101" pitchFamily="2" charset="-122"/>
                <a:ea typeface="宋体" panose="02010600030101010101" pitchFamily="2" charset="-122"/>
              </a:rPr>
              <a:t>               成本</a:t>
            </a:r>
            <a:r>
              <a:rPr kumimoji="1" lang="en-US" altLang="zh-CN" sz="2400" b="1" dirty="0">
                <a:solidFill>
                  <a:srgbClr val="0000CC"/>
                </a:solidFill>
                <a:latin typeface="宋体" panose="02010600030101010101" pitchFamily="2" charset="-122"/>
                <a:ea typeface="宋体" panose="02010600030101010101" pitchFamily="2" charset="-122"/>
              </a:rPr>
              <a:t>= </a:t>
            </a:r>
            <a:r>
              <a:rPr kumimoji="1" lang="zh-CN" altLang="en-US" sz="2400" b="1" dirty="0">
                <a:solidFill>
                  <a:srgbClr val="0000CC"/>
                </a:solidFill>
                <a:latin typeface="宋体" panose="02010600030101010101" pitchFamily="2" charset="-122"/>
                <a:ea typeface="宋体" panose="02010600030101010101" pitchFamily="2" charset="-122"/>
              </a:rPr>
              <a:t>工作量</a:t>
            </a:r>
            <a:r>
              <a:rPr kumimoji="1" lang="en-US" altLang="zh-CN" sz="2400" b="1" dirty="0">
                <a:solidFill>
                  <a:srgbClr val="0000CC"/>
                </a:solidFill>
                <a:latin typeface="宋体" panose="02010600030101010101" pitchFamily="2" charset="-122"/>
                <a:ea typeface="宋体" panose="02010600030101010101" pitchFamily="2" charset="-122"/>
              </a:rPr>
              <a:t>×</a:t>
            </a:r>
            <a:r>
              <a:rPr kumimoji="1" lang="zh-CN" altLang="en-US" sz="2400" b="1" dirty="0">
                <a:solidFill>
                  <a:srgbClr val="0000CC"/>
                </a:solidFill>
                <a:latin typeface="宋体" panose="02010600030101010101" pitchFamily="2" charset="-122"/>
                <a:ea typeface="宋体" panose="02010600030101010101" pitchFamily="2" charset="-122"/>
              </a:rPr>
              <a:t>人工价</a:t>
            </a:r>
            <a:endParaRPr kumimoji="1" lang="zh-CN" altLang="en-US" sz="2400" b="1" dirty="0">
              <a:solidFill>
                <a:srgbClr val="0000CC"/>
              </a:solidFill>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Rectangle 8"/>
          <p:cNvSpPr>
            <a:spLocks noChangeArrowheads="1"/>
          </p:cNvSpPr>
          <p:nvPr/>
        </p:nvSpPr>
        <p:spPr bwMode="auto">
          <a:xfrm>
            <a:off x="450850" y="260350"/>
            <a:ext cx="8229600" cy="1096948"/>
          </a:xfrm>
          <a:prstGeom prst="rect">
            <a:avLst/>
          </a:prstGeom>
          <a:noFill/>
          <a:ln w="9525">
            <a:noFill/>
            <a:miter lim="800000"/>
          </a:ln>
        </p:spPr>
        <p:txBody>
          <a:bodyPr anchor="ctr"/>
          <a:lstStyle/>
          <a:p>
            <a:r>
              <a:rPr lang="en-US" altLang="zh-CN" sz="4400" dirty="0">
                <a:solidFill>
                  <a:schemeClr val="bg1"/>
                </a:solidFill>
                <a:latin typeface="+mj-ea"/>
                <a:ea typeface="+mj-ea"/>
              </a:rPr>
              <a:t>6.2 </a:t>
            </a:r>
            <a:r>
              <a:rPr lang="zh-CN" altLang="en-US" sz="4400" dirty="0">
                <a:solidFill>
                  <a:schemeClr val="bg1"/>
                </a:solidFill>
                <a:latin typeface="+mj-ea"/>
                <a:ea typeface="+mj-ea"/>
              </a:rPr>
              <a:t>项目估算</a:t>
            </a:r>
            <a:endParaRPr lang="en-US" altLang="zh-CN" sz="4400" dirty="0">
              <a:solidFill>
                <a:schemeClr val="bg1"/>
              </a:solidFill>
              <a:latin typeface="+mj-ea"/>
              <a:ea typeface="+mj-ea"/>
            </a:endParaRPr>
          </a:p>
          <a:p>
            <a:r>
              <a:rPr lang="en-US" altLang="zh-CN" sz="3600" dirty="0">
                <a:solidFill>
                  <a:srgbClr val="FFFF00"/>
                </a:solidFill>
                <a:latin typeface="+mj-ea"/>
                <a:ea typeface="+mj-ea"/>
              </a:rPr>
              <a:t>6.2.1 </a:t>
            </a:r>
            <a:r>
              <a:rPr lang="zh-CN" altLang="en-US" sz="3600" dirty="0">
                <a:solidFill>
                  <a:srgbClr val="FFFF00"/>
                </a:solidFill>
                <a:latin typeface="+mj-ea"/>
                <a:ea typeface="+mj-ea"/>
              </a:rPr>
              <a:t>项目策划与项目估算</a:t>
            </a:r>
            <a:endParaRPr lang="zh-CN" altLang="en-US" sz="3600" dirty="0">
              <a:solidFill>
                <a:srgbClr val="FFFF00"/>
              </a:solidFill>
              <a:latin typeface="+mj-ea"/>
              <a:ea typeface="+mj-ea"/>
            </a:endParaRPr>
          </a:p>
        </p:txBody>
      </p:sp>
    </p:spTree>
  </p:cSld>
  <p:clrMapOvr>
    <a:masterClrMapping/>
  </p:clrMapOvr>
  <p:transition>
    <p:fade/>
  </p:transition>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8596" y="357166"/>
            <a:ext cx="8229600" cy="996972"/>
          </a:xfrm>
        </p:spPr>
        <p:txBody>
          <a:bodyPr/>
          <a:lstStyle/>
          <a:p>
            <a:pPr algn="l">
              <a:lnSpc>
                <a:spcPts val="4500"/>
              </a:lnSpc>
            </a:pPr>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chemeClr val="tx1"/>
                </a:solidFill>
                <a:ea typeface="宋体" panose="02010600030101010101" pitchFamily="2" charset="-122"/>
              </a:rPr>
              <a:t> </a:t>
            </a:r>
            <a:r>
              <a:rPr lang="en-US" altLang="zh-CN" sz="3600" b="0" dirty="0">
                <a:solidFill>
                  <a:srgbClr val="FFC000"/>
                </a:solidFill>
                <a:ea typeface="宋体" panose="02010600030101010101" pitchFamily="2" charset="-122"/>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
        <p:nvSpPr>
          <p:cNvPr id="21507" name="Rectangle 3"/>
          <p:cNvSpPr>
            <a:spLocks noGrp="1" noChangeArrowheads="1"/>
          </p:cNvSpPr>
          <p:nvPr>
            <p:ph idx="1"/>
          </p:nvPr>
        </p:nvSpPr>
        <p:spPr>
          <a:xfrm>
            <a:off x="457200" y="1357298"/>
            <a:ext cx="8229600" cy="2185990"/>
          </a:xfrm>
        </p:spPr>
        <p:txBody>
          <a:bodyPr/>
          <a:lstStyle/>
          <a:p>
            <a:pPr eaLnBrk="1" hangingPunct="1">
              <a:spcBef>
                <a:spcPts val="600"/>
              </a:spcBef>
              <a:buFont typeface="Wingdings" panose="05000000000000000000" pitchFamily="2" charset="2"/>
              <a:buChar char="l"/>
            </a:pPr>
            <a:r>
              <a:rPr kumimoji="1" lang="zh-CN" altLang="en-US" sz="2800" b="1" dirty="0">
                <a:solidFill>
                  <a:srgbClr val="CC0000"/>
                </a:solidFill>
                <a:latin typeface="宋体" panose="02010600030101010101" pitchFamily="2" charset="-122"/>
                <a:ea typeface="宋体" panose="02010600030101010101" pitchFamily="2" charset="-122"/>
              </a:rPr>
              <a:t>功能点方法</a:t>
            </a:r>
            <a:r>
              <a:rPr kumimoji="1" lang="zh-CN" altLang="en-US" sz="2800" dirty="0">
                <a:latin typeface="宋体" panose="02010600030101010101" pitchFamily="2" charset="-122"/>
                <a:ea typeface="宋体" panose="02010600030101010101" pitchFamily="2" charset="-122"/>
              </a:rPr>
              <a:t>（</a:t>
            </a:r>
            <a:r>
              <a:rPr kumimoji="1" lang="en-US" altLang="zh-CN" sz="2800" dirty="0">
                <a:latin typeface="宋体" panose="02010600030101010101" pitchFamily="2" charset="-122"/>
                <a:ea typeface="宋体" panose="02010600030101010101" pitchFamily="2" charset="-122"/>
              </a:rPr>
              <a:t>function point</a:t>
            </a:r>
            <a:r>
              <a:rPr kumimoji="1" lang="zh-CN" altLang="en-US" sz="2800" dirty="0">
                <a:latin typeface="宋体" panose="02010600030101010101" pitchFamily="2" charset="-122"/>
                <a:ea typeface="宋体" panose="02010600030101010101" pitchFamily="2" charset="-122"/>
              </a:rPr>
              <a:t>）简称</a:t>
            </a:r>
            <a:r>
              <a:rPr kumimoji="1" lang="en-US" altLang="zh-CN" sz="2800" dirty="0">
                <a:latin typeface="宋体" panose="02010600030101010101" pitchFamily="2" charset="-122"/>
                <a:ea typeface="宋体" panose="02010600030101010101" pitchFamily="2" charset="-122"/>
              </a:rPr>
              <a:t>FP</a:t>
            </a:r>
            <a:r>
              <a:rPr kumimoji="1" lang="zh-CN" altLang="en-US" sz="2800" dirty="0">
                <a:latin typeface="宋体" panose="02010600030101010101" pitchFamily="2" charset="-122"/>
                <a:ea typeface="宋体" panose="02010600030101010101" pitchFamily="2" charset="-122"/>
              </a:rPr>
              <a:t>方法</a:t>
            </a:r>
            <a:r>
              <a:rPr kumimoji="1" lang="zh-CN" altLang="en-US" dirty="0">
                <a:latin typeface="宋体" panose="02010600030101010101" pitchFamily="2" charset="-122"/>
                <a:ea typeface="宋体" panose="02010600030101010101" pitchFamily="2" charset="-122"/>
              </a:rPr>
              <a:t>。</a:t>
            </a:r>
            <a:endParaRPr kumimoji="1" lang="en-US" altLang="zh-CN" dirty="0">
              <a:latin typeface="宋体" panose="02010600030101010101" pitchFamily="2" charset="-122"/>
              <a:ea typeface="宋体" panose="02010600030101010101" pitchFamily="2" charset="-122"/>
            </a:endParaRPr>
          </a:p>
          <a:p>
            <a:pPr marL="0" lvl="1" indent="457200">
              <a:spcBef>
                <a:spcPts val="600"/>
              </a:spcBef>
              <a:buNone/>
            </a:pPr>
            <a:r>
              <a:rPr kumimoji="1" lang="zh-CN" altLang="en-US" sz="2400" dirty="0">
                <a:latin typeface="宋体" panose="02010600030101010101" pitchFamily="2" charset="-122"/>
                <a:ea typeface="宋体" panose="02010600030101010101" pitchFamily="2" charset="-122"/>
              </a:rPr>
              <a:t>该方法克服了项目开始时无法得知源程序行数的实际困难，从软件产品的</a:t>
            </a:r>
            <a:r>
              <a:rPr kumimoji="1" lang="zh-CN" altLang="en-US" sz="2400" b="1" dirty="0">
                <a:solidFill>
                  <a:srgbClr val="3366FF"/>
                </a:solidFill>
                <a:latin typeface="宋体" panose="02010600030101010101" pitchFamily="2" charset="-122"/>
                <a:ea typeface="宋体" panose="02010600030101010101" pitchFamily="2" charset="-122"/>
              </a:rPr>
              <a:t>功能度</a:t>
            </a: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functionality</a:t>
            </a:r>
            <a:r>
              <a:rPr kumimoji="1" lang="zh-CN" altLang="en-US" sz="2400" dirty="0">
                <a:latin typeface="宋体" panose="02010600030101010101" pitchFamily="2" charset="-122"/>
                <a:ea typeface="宋体" panose="02010600030101010101" pitchFamily="2" charset="-122"/>
              </a:rPr>
              <a:t>）出发估算出软件产品的规模。从下面几点来讨论功能点方法：</a:t>
            </a:r>
            <a:endParaRPr kumimoji="1"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txBox="1">
            <a:spLocks noChangeArrowheads="1"/>
          </p:cNvSpPr>
          <p:nvPr/>
        </p:nvSpPr>
        <p:spPr bwMode="auto">
          <a:xfrm>
            <a:off x="857224" y="3143248"/>
            <a:ext cx="7715304" cy="3071834"/>
          </a:xfrm>
          <a:prstGeom prst="rect">
            <a:avLst/>
          </a:prstGeom>
          <a:noFill/>
          <a:ln w="9525">
            <a:noFill/>
            <a:miter lim="800000"/>
          </a:ln>
        </p:spPr>
        <p:txBody>
          <a:bodyPr vert="horz" wrap="square" lIns="91440" tIns="45720" rIns="91440" bIns="45720" numCol="1" anchor="t" anchorCtr="0" compatLnSpc="1"/>
          <a:lstStyle/>
          <a:p>
            <a:pPr marL="825500" marR="0" lvl="0" indent="-457200" algn="l" defTabSz="914400" rtl="0" eaLnBrk="1" fontAlgn="base" latinLnBrk="0" hangingPunct="1">
              <a:spcBef>
                <a:spcPts val="600"/>
              </a:spcBef>
              <a:spcAft>
                <a:spcPct val="0"/>
              </a:spcAft>
              <a:buClrTx/>
              <a:buSzTx/>
              <a:buFont typeface="+mj-lt"/>
              <a:buAutoNum type="arabicPeriod"/>
              <a:defRPr/>
            </a:pPr>
            <a:r>
              <a:rPr kumimoji="1" lang="zh-CN" altLang="en-US" sz="200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rPr>
              <a:t>功能度</a:t>
            </a:r>
            <a:endParaRPr kumimoji="1" lang="en-US" altLang="zh-CN" sz="2000" i="0" u="none" strike="noStrike" kern="0" cap="none" spc="0" normalizeH="0" baseline="0" noProof="0" dirty="0">
              <a:ln>
                <a:noFill/>
              </a:ln>
              <a:effectLst/>
              <a:uLnTx/>
              <a:uFillTx/>
              <a:latin typeface="宋体" panose="02010600030101010101" pitchFamily="2" charset="-122"/>
              <a:ea typeface="宋体" panose="02010600030101010101" pitchFamily="2" charset="-122"/>
              <a:cs typeface="+mn-cs"/>
            </a:endParaRPr>
          </a:p>
          <a:p>
            <a:pPr marL="825500" marR="0" lvl="0" indent="-457200" algn="l" defTabSz="914400" rtl="0" eaLnBrk="1" fontAlgn="base" latinLnBrk="0" hangingPunct="1">
              <a:spcBef>
                <a:spcPts val="600"/>
              </a:spcBef>
              <a:spcAft>
                <a:spcPct val="0"/>
              </a:spcAft>
              <a:buClrTx/>
              <a:buSzTx/>
              <a:buFont typeface="+mj-lt"/>
              <a:buAutoNum type="arabicPeriod"/>
              <a:defRPr/>
            </a:pPr>
            <a:r>
              <a:rPr kumimoji="1" lang="zh-CN" altLang="en-US" sz="2000" kern="0" dirty="0">
                <a:latin typeface="宋体" panose="02010600030101010101" pitchFamily="2" charset="-122"/>
                <a:ea typeface="宋体" panose="02010600030101010101" pitchFamily="2" charset="-122"/>
              </a:rPr>
              <a:t>功能复杂性</a:t>
            </a:r>
            <a:endParaRPr kumimoji="1" lang="en-US" altLang="zh-CN" sz="2000" kern="0" dirty="0">
              <a:latin typeface="宋体" panose="02010600030101010101" pitchFamily="2" charset="-122"/>
              <a:ea typeface="宋体" panose="02010600030101010101" pitchFamily="2" charset="-122"/>
            </a:endParaRPr>
          </a:p>
          <a:p>
            <a:pPr marL="825500" marR="0" lvl="0" indent="-457200" algn="l" defTabSz="914400" rtl="0" eaLnBrk="1" fontAlgn="base" latinLnBrk="0" hangingPunct="1">
              <a:spcBef>
                <a:spcPts val="600"/>
              </a:spcBef>
              <a:spcAft>
                <a:spcPct val="0"/>
              </a:spcAft>
              <a:buClrTx/>
              <a:buSzTx/>
              <a:buFont typeface="+mj-lt"/>
              <a:buAutoNum type="arabicPeriod"/>
              <a:defRPr/>
            </a:pPr>
            <a:r>
              <a:rPr kumimoji="1" lang="zh-CN" altLang="en-US" sz="2000" kern="0" dirty="0">
                <a:latin typeface="宋体" panose="02010600030101010101" pitchFamily="2" charset="-122"/>
                <a:ea typeface="宋体" panose="02010600030101010101" pitchFamily="2" charset="-122"/>
              </a:rPr>
              <a:t>未调节功能点</a:t>
            </a:r>
            <a:endParaRPr kumimoji="1" lang="en-US" altLang="zh-CN" sz="2000" kern="0" dirty="0">
              <a:latin typeface="宋体" panose="02010600030101010101" pitchFamily="2" charset="-122"/>
              <a:ea typeface="宋体" panose="02010600030101010101" pitchFamily="2" charset="-122"/>
            </a:endParaRPr>
          </a:p>
          <a:p>
            <a:pPr marL="825500" marR="0" lvl="0" indent="-457200" algn="l" defTabSz="914400" rtl="0" eaLnBrk="1" fontAlgn="base" latinLnBrk="0" hangingPunct="1">
              <a:spcBef>
                <a:spcPts val="600"/>
              </a:spcBef>
              <a:spcAft>
                <a:spcPct val="0"/>
              </a:spcAft>
              <a:buClrTx/>
              <a:buSzTx/>
              <a:buFont typeface="+mj-lt"/>
              <a:buAutoNum type="arabicPeriod"/>
              <a:defRPr/>
            </a:pPr>
            <a:r>
              <a:rPr kumimoji="1" lang="zh-CN" altLang="en-US" sz="2000" kern="0" dirty="0">
                <a:latin typeface="宋体" panose="02010600030101010101" pitchFamily="2" charset="-122"/>
                <a:ea typeface="宋体" panose="02010600030101010101" pitchFamily="2" charset="-122"/>
              </a:rPr>
              <a:t>调节因子</a:t>
            </a:r>
            <a:endParaRPr kumimoji="1" lang="en-US" altLang="zh-CN" sz="2000" kern="0" dirty="0">
              <a:latin typeface="宋体" panose="02010600030101010101" pitchFamily="2" charset="-122"/>
              <a:ea typeface="宋体" panose="02010600030101010101" pitchFamily="2" charset="-122"/>
            </a:endParaRPr>
          </a:p>
          <a:p>
            <a:pPr marL="825500" marR="0" lvl="0" indent="-457200" algn="l" defTabSz="914400" rtl="0" eaLnBrk="1" fontAlgn="base" latinLnBrk="0" hangingPunct="1">
              <a:spcBef>
                <a:spcPts val="600"/>
              </a:spcBef>
              <a:spcAft>
                <a:spcPct val="0"/>
              </a:spcAft>
              <a:buClrTx/>
              <a:buSzTx/>
              <a:buFont typeface="+mj-lt"/>
              <a:buAutoNum type="arabicPeriod"/>
              <a:defRPr/>
            </a:pPr>
            <a:r>
              <a:rPr kumimoji="1" lang="zh-CN" altLang="en-US" sz="2000" kern="0" dirty="0">
                <a:latin typeface="宋体" panose="02010600030101010101" pitchFamily="2" charset="-122"/>
                <a:ea typeface="宋体" panose="02010600030101010101" pitchFamily="2" charset="-122"/>
              </a:rPr>
              <a:t>交付功能点</a:t>
            </a:r>
            <a:endParaRPr kumimoji="1" lang="en-US" altLang="zh-CN" sz="2000" kern="0" dirty="0">
              <a:latin typeface="宋体" panose="02010600030101010101" pitchFamily="2" charset="-122"/>
              <a:ea typeface="宋体" panose="02010600030101010101" pitchFamily="2" charset="-122"/>
            </a:endParaRPr>
          </a:p>
          <a:p>
            <a:pPr marL="825500" marR="0" lvl="0" indent="-457200" algn="l" defTabSz="914400" rtl="0" eaLnBrk="1" fontAlgn="base" latinLnBrk="0" hangingPunct="1">
              <a:spcBef>
                <a:spcPts val="600"/>
              </a:spcBef>
              <a:spcAft>
                <a:spcPct val="0"/>
              </a:spcAft>
              <a:buClrTx/>
              <a:buSzTx/>
              <a:buFont typeface="+mj-lt"/>
              <a:buAutoNum type="arabicPeriod"/>
              <a:defRPr/>
            </a:pPr>
            <a:r>
              <a:rPr kumimoji="1" lang="zh-CN" altLang="en-US" sz="2000" kern="0" dirty="0">
                <a:latin typeface="宋体" panose="02010600030101010101" pitchFamily="2" charset="-122"/>
                <a:ea typeface="宋体" panose="02010600030101010101" pitchFamily="2" charset="-122"/>
              </a:rPr>
              <a:t>交付功能点与软件规模</a:t>
            </a:r>
            <a:endParaRPr kumimoji="1" lang="en-US" altLang="zh-CN" sz="2000" kern="0" dirty="0">
              <a:latin typeface="宋体" panose="02010600030101010101" pitchFamily="2" charset="-122"/>
              <a:ea typeface="宋体" panose="02010600030101010101" pitchFamily="2" charset="-122"/>
            </a:endParaRPr>
          </a:p>
          <a:p>
            <a:pPr marL="825500" marR="0" lvl="0" indent="-457200" algn="l" defTabSz="914400" rtl="0" eaLnBrk="1" fontAlgn="base" latinLnBrk="0" hangingPunct="1">
              <a:spcBef>
                <a:spcPts val="600"/>
              </a:spcBef>
              <a:spcAft>
                <a:spcPct val="0"/>
              </a:spcAft>
              <a:buClrTx/>
              <a:buSzTx/>
              <a:buFont typeface="+mj-lt"/>
              <a:buAutoNum type="arabicPeriod"/>
              <a:defRPr/>
            </a:pPr>
            <a:r>
              <a:rPr kumimoji="1" lang="zh-CN" altLang="en-US" sz="2000" kern="0" dirty="0">
                <a:latin typeface="宋体" panose="02010600030101010101" pitchFamily="2" charset="-122"/>
                <a:ea typeface="宋体" panose="02010600030101010101" pitchFamily="2" charset="-122"/>
              </a:rPr>
              <a:t>功能点方法的优点</a:t>
            </a:r>
            <a:endParaRPr kumimoji="1" lang="en-US" altLang="zh-CN" sz="2000" kern="0" dirty="0">
              <a:latin typeface="宋体" panose="02010600030101010101" pitchFamily="2" charset="-122"/>
              <a:ea typeface="宋体" panose="02010600030101010101" pitchFamily="2" charset="-122"/>
            </a:endParaRPr>
          </a:p>
          <a:p>
            <a:pPr marL="825500" marR="0" lvl="0" indent="-457200" algn="l" defTabSz="914400" rtl="0" eaLnBrk="1" fontAlgn="base" latinLnBrk="0" hangingPunct="1">
              <a:spcBef>
                <a:spcPts val="600"/>
              </a:spcBef>
              <a:spcAft>
                <a:spcPct val="0"/>
              </a:spcAft>
              <a:buClrTx/>
              <a:buSzTx/>
              <a:buFont typeface="+mj-lt"/>
              <a:buAutoNum type="arabicPeriod"/>
              <a:defRPr/>
            </a:pPr>
            <a:r>
              <a:rPr kumimoji="1" lang="zh-CN" altLang="en-US" sz="2000" kern="0" dirty="0">
                <a:latin typeface="宋体" panose="02010600030101010101" pitchFamily="2" charset="-122"/>
                <a:ea typeface="宋体" panose="02010600030101010101" pitchFamily="2" charset="-122"/>
              </a:rPr>
              <a:t>功能点方法的不足之处</a:t>
            </a:r>
            <a:endParaRPr kumimoji="1" lang="en-US" altLang="zh-CN" sz="2000" b="1" kern="0" dirty="0">
              <a:solidFill>
                <a:srgbClr val="CC0000"/>
              </a:solidFill>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30000"/>
              </a:lnSpc>
              <a:spcBef>
                <a:spcPct val="20000"/>
              </a:spcBef>
              <a:spcAft>
                <a:spcPct val="0"/>
              </a:spcAft>
              <a:buClrTx/>
              <a:buSzTx/>
              <a:buFont typeface="Arial" panose="020B0604020202020204" pitchFamily="34" charset="0"/>
              <a:buChar char="•"/>
              <a:defRPr/>
            </a:pPr>
            <a:endParaRPr kumimoji="1" lang="en-US" altLang="zh-CN" sz="2000" b="1" kern="0" dirty="0">
              <a:solidFill>
                <a:srgbClr val="CC0000"/>
              </a:solidFill>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30000"/>
              </a:lnSpc>
              <a:spcBef>
                <a:spcPct val="20000"/>
              </a:spcBef>
              <a:spcAft>
                <a:spcPct val="0"/>
              </a:spcAft>
              <a:buClrTx/>
              <a:buSzTx/>
              <a:buFont typeface="Arial" panose="020B0604020202020204" pitchFamily="34" charset="0"/>
              <a:buChar char="•"/>
              <a:defRPr/>
            </a:pPr>
            <a:endParaRPr kumimoji="1"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214282" y="1285860"/>
            <a:ext cx="8429684" cy="4857784"/>
          </a:xfrm>
        </p:spPr>
        <p:txBody>
          <a:bodyPr/>
          <a:lstStyle/>
          <a:p>
            <a:pPr eaLnBrk="1" hangingPunct="1">
              <a:lnSpc>
                <a:spcPct val="150000"/>
              </a:lnSpc>
              <a:buFontTx/>
              <a:buNone/>
            </a:pPr>
            <a:r>
              <a:rPr kumimoji="1" lang="en-US" altLang="zh-CN" sz="2800" b="1" dirty="0">
                <a:solidFill>
                  <a:srgbClr val="C00000"/>
                </a:solidFill>
                <a:latin typeface="宋体" panose="02010600030101010101" pitchFamily="2" charset="-122"/>
                <a:ea typeface="宋体" panose="02010600030101010101" pitchFamily="2" charset="-122"/>
              </a:rPr>
              <a:t>1</a:t>
            </a:r>
            <a:r>
              <a:rPr kumimoji="1" lang="zh-CN" altLang="en-US" sz="2800" b="1" dirty="0">
                <a:solidFill>
                  <a:srgbClr val="C00000"/>
                </a:solidFill>
                <a:latin typeface="宋体" panose="02010600030101010101" pitchFamily="2" charset="-122"/>
                <a:ea typeface="宋体" panose="02010600030101010101" pitchFamily="2" charset="-122"/>
              </a:rPr>
              <a:t>．功能度</a:t>
            </a:r>
            <a:endParaRPr kumimoji="1" lang="zh-CN" altLang="en-US" sz="2800" b="1" dirty="0">
              <a:solidFill>
                <a:srgbClr val="C00000"/>
              </a:solidFill>
              <a:latin typeface="宋体" panose="02010600030101010101" pitchFamily="2" charset="-122"/>
              <a:ea typeface="宋体" panose="02010600030101010101" pitchFamily="2" charset="-122"/>
            </a:endParaRPr>
          </a:p>
          <a:p>
            <a:pPr marL="533400">
              <a:lnSpc>
                <a:spcPts val="3500"/>
              </a:lnSpc>
              <a:spcBef>
                <a:spcPts val="0"/>
              </a:spcBef>
            </a:pPr>
            <a:r>
              <a:rPr kumimoji="1" lang="zh-CN" altLang="en-US" sz="2400" dirty="0">
                <a:latin typeface="宋体" panose="02010600030101010101" pitchFamily="2" charset="-122"/>
                <a:ea typeface="宋体" panose="02010600030101010101" pitchFamily="2" charset="-122"/>
              </a:rPr>
              <a:t>功能点方法是以项目的</a:t>
            </a:r>
            <a:r>
              <a:rPr kumimoji="1" lang="zh-CN" altLang="en-US" sz="2400" dirty="0">
                <a:solidFill>
                  <a:srgbClr val="00B050"/>
                </a:solidFill>
                <a:latin typeface="宋体" panose="02010600030101010101" pitchFamily="2" charset="-122"/>
                <a:ea typeface="宋体" panose="02010600030101010101" pitchFamily="2" charset="-122"/>
              </a:rPr>
              <a:t>需求规格说明中已经得到确认的软件功能为依据</a:t>
            </a:r>
            <a:r>
              <a:rPr kumimoji="1" lang="zh-CN" altLang="en-US" sz="2400" dirty="0">
                <a:latin typeface="宋体" panose="02010600030101010101" pitchFamily="2" charset="-122"/>
                <a:ea typeface="宋体" panose="02010600030101010101" pitchFamily="2" charset="-122"/>
              </a:rPr>
              <a:t>，着重分析要开发系统的</a:t>
            </a:r>
            <a:r>
              <a:rPr kumimoji="1" lang="zh-CN" altLang="en-US" sz="2400" dirty="0">
                <a:solidFill>
                  <a:srgbClr val="CC0000"/>
                </a:solidFill>
                <a:latin typeface="宋体" panose="02010600030101010101" pitchFamily="2" charset="-122"/>
                <a:ea typeface="宋体" panose="02010600030101010101" pitchFamily="2" charset="-122"/>
              </a:rPr>
              <a:t>功能度，功能度反应了一个软件的能力。</a:t>
            </a:r>
            <a:endParaRPr kumimoji="1" lang="en-US" altLang="zh-CN" sz="2400" dirty="0">
              <a:solidFill>
                <a:srgbClr val="CC0000"/>
              </a:solidFill>
              <a:latin typeface="宋体" panose="02010600030101010101" pitchFamily="2" charset="-122"/>
              <a:ea typeface="宋体" panose="02010600030101010101" pitchFamily="2" charset="-122"/>
            </a:endParaRPr>
          </a:p>
          <a:p>
            <a:pPr marL="533400">
              <a:lnSpc>
                <a:spcPts val="3500"/>
              </a:lnSpc>
              <a:spcBef>
                <a:spcPts val="0"/>
              </a:spcBef>
            </a:pPr>
            <a:r>
              <a:rPr kumimoji="1" lang="zh-CN" altLang="en-US" sz="2400" b="1" dirty="0">
                <a:solidFill>
                  <a:srgbClr val="C00000"/>
                </a:solidFill>
                <a:latin typeface="宋体" panose="02010600030101010101" pitchFamily="2" charset="-122"/>
                <a:ea typeface="宋体" panose="02010600030101010101" pitchFamily="2" charset="-122"/>
              </a:rPr>
              <a:t>功能度</a:t>
            </a:r>
            <a:r>
              <a:rPr kumimoji="1" lang="zh-CN" altLang="en-US" sz="2400" dirty="0">
                <a:latin typeface="宋体" panose="02010600030101010101" pitchFamily="2" charset="-122"/>
                <a:ea typeface="宋体" panose="02010600030101010101" pitchFamily="2" charset="-122"/>
              </a:rPr>
              <a:t>与软件的</a:t>
            </a:r>
            <a:r>
              <a:rPr kumimoji="1" lang="zh-CN" altLang="en-US" sz="2400" dirty="0">
                <a:solidFill>
                  <a:srgbClr val="3366FF"/>
                </a:solidFill>
                <a:latin typeface="宋体" panose="02010600030101010101" pitchFamily="2" charset="-122"/>
                <a:ea typeface="宋体" panose="02010600030101010101" pitchFamily="2" charset="-122"/>
              </a:rPr>
              <a:t>大小</a:t>
            </a:r>
            <a:r>
              <a:rPr kumimoji="1" lang="zh-CN" altLang="en-US" sz="2400" dirty="0">
                <a:latin typeface="宋体" panose="02010600030101010101" pitchFamily="2" charset="-122"/>
                <a:ea typeface="宋体" panose="02010600030101010101" pitchFamily="2" charset="-122"/>
              </a:rPr>
              <a:t>相关，与软件功能的</a:t>
            </a:r>
            <a:r>
              <a:rPr kumimoji="1" lang="zh-CN" altLang="en-US" sz="2400" dirty="0">
                <a:solidFill>
                  <a:srgbClr val="3366FF"/>
                </a:solidFill>
                <a:latin typeface="宋体" panose="02010600030101010101" pitchFamily="2" charset="-122"/>
                <a:ea typeface="宋体" panose="02010600030101010101" pitchFamily="2" charset="-122"/>
              </a:rPr>
              <a:t>描述</a:t>
            </a:r>
            <a:r>
              <a:rPr kumimoji="1" lang="zh-CN" altLang="en-US" sz="2400" dirty="0">
                <a:latin typeface="宋体" panose="02010600030101010101" pitchFamily="2" charset="-122"/>
                <a:ea typeface="宋体" panose="02010600030101010101" pitchFamily="2" charset="-122"/>
              </a:rPr>
              <a:t>和</a:t>
            </a:r>
            <a:r>
              <a:rPr kumimoji="1" lang="zh-CN" altLang="en-US" sz="2400" dirty="0">
                <a:solidFill>
                  <a:srgbClr val="3366FF"/>
                </a:solidFill>
                <a:latin typeface="宋体" panose="02010600030101010101" pitchFamily="2" charset="-122"/>
                <a:ea typeface="宋体" panose="02010600030101010101" pitchFamily="2" charset="-122"/>
              </a:rPr>
              <a:t>设计</a:t>
            </a:r>
            <a:r>
              <a:rPr kumimoji="1" lang="zh-CN" altLang="en-US" sz="2400" dirty="0">
                <a:latin typeface="宋体" panose="02010600030101010101" pitchFamily="2" charset="-122"/>
                <a:ea typeface="宋体" panose="02010600030101010101" pitchFamily="2" charset="-122"/>
              </a:rPr>
              <a:t>及</a:t>
            </a:r>
            <a:r>
              <a:rPr kumimoji="1" lang="zh-CN" altLang="en-US" sz="2400" dirty="0">
                <a:solidFill>
                  <a:srgbClr val="3366FF"/>
                </a:solidFill>
                <a:latin typeface="宋体" panose="02010600030101010101" pitchFamily="2" charset="-122"/>
                <a:ea typeface="宋体" panose="02010600030101010101" pitchFamily="2" charset="-122"/>
              </a:rPr>
              <a:t>实现</a:t>
            </a:r>
            <a:r>
              <a:rPr kumimoji="1" lang="zh-CN" altLang="en-US" sz="2400" dirty="0">
                <a:latin typeface="宋体" panose="02010600030101010101" pitchFamily="2" charset="-122"/>
                <a:ea typeface="宋体" panose="02010600030101010101" pitchFamily="2" charset="-122"/>
              </a:rPr>
              <a:t>无关。 </a:t>
            </a:r>
            <a:endParaRPr kumimoji="1" lang="en-US" altLang="zh-CN" sz="2400" dirty="0">
              <a:latin typeface="宋体" panose="02010600030101010101" pitchFamily="2" charset="-122"/>
              <a:ea typeface="宋体" panose="02010600030101010101" pitchFamily="2" charset="-122"/>
            </a:endParaRPr>
          </a:p>
          <a:p>
            <a:pPr marL="533400">
              <a:lnSpc>
                <a:spcPts val="3500"/>
              </a:lnSpc>
              <a:spcBef>
                <a:spcPts val="0"/>
              </a:spcBef>
            </a:pPr>
            <a:r>
              <a:rPr kumimoji="1" lang="zh-CN" altLang="en-US" sz="2400" dirty="0">
                <a:latin typeface="宋体" panose="02010600030101010101" pitchFamily="2" charset="-122"/>
                <a:ea typeface="宋体" panose="02010600030101010101" pitchFamily="2" charset="-122"/>
              </a:rPr>
              <a:t>为区分各种不同的功能，需要建立应用系统边界的概念。</a:t>
            </a:r>
            <a:endParaRPr kumimoji="1" lang="zh-CN" altLang="en-US" sz="2400" dirty="0">
              <a:latin typeface="宋体" panose="02010600030101010101" pitchFamily="2" charset="-122"/>
              <a:ea typeface="宋体" panose="02010600030101010101" pitchFamily="2" charset="-122"/>
            </a:endParaRPr>
          </a:p>
          <a:p>
            <a:pPr marL="754380" lvl="1">
              <a:lnSpc>
                <a:spcPts val="3500"/>
              </a:lnSpc>
              <a:spcBef>
                <a:spcPts val="0"/>
              </a:spcBef>
              <a:buSzPct val="75000"/>
              <a:buFont typeface="Arial" panose="020B0604020202020204" pitchFamily="34" charset="0"/>
              <a:buChar char="•"/>
            </a:pPr>
            <a:r>
              <a:rPr kumimoji="1" lang="zh-CN" altLang="en-US" sz="2000" b="1" dirty="0">
                <a:solidFill>
                  <a:srgbClr val="CC0000"/>
                </a:solidFill>
                <a:latin typeface="宋体" panose="02010600030101010101" pitchFamily="2" charset="-122"/>
                <a:ea typeface="宋体" panose="02010600030101010101" pitchFamily="2" charset="-122"/>
              </a:rPr>
              <a:t>应用系统边界</a:t>
            </a:r>
            <a:r>
              <a:rPr kumimoji="1" lang="zh-CN" altLang="en-US" sz="2000" dirty="0">
                <a:latin typeface="宋体" panose="02010600030101010101" pitchFamily="2" charset="-122"/>
                <a:ea typeface="宋体" panose="02010600030101010101" pitchFamily="2" charset="-122"/>
              </a:rPr>
              <a:t>把目标应用系统与用户和与其相关的应用系统分割开来；</a:t>
            </a:r>
            <a:endParaRPr kumimoji="1" lang="zh-CN" altLang="en-US" sz="2000" dirty="0">
              <a:latin typeface="宋体" panose="02010600030101010101" pitchFamily="2" charset="-122"/>
              <a:ea typeface="宋体" panose="02010600030101010101" pitchFamily="2" charset="-122"/>
            </a:endParaRPr>
          </a:p>
          <a:p>
            <a:pPr marL="754380" lvl="1">
              <a:lnSpc>
                <a:spcPts val="3500"/>
              </a:lnSpc>
              <a:spcBef>
                <a:spcPts val="0"/>
              </a:spcBef>
              <a:buSzPct val="75000"/>
              <a:buFont typeface="Arial" panose="020B0604020202020204" pitchFamily="34" charset="0"/>
              <a:buChar char="•"/>
            </a:pPr>
            <a:r>
              <a:rPr kumimoji="1" lang="zh-CN" altLang="en-US" sz="2000" b="1" dirty="0">
                <a:solidFill>
                  <a:srgbClr val="0000CC"/>
                </a:solidFill>
                <a:latin typeface="宋体" panose="02010600030101010101" pitchFamily="2" charset="-122"/>
                <a:ea typeface="宋体" panose="02010600030101010101" pitchFamily="2" charset="-122"/>
              </a:rPr>
              <a:t>内部功能</a:t>
            </a:r>
            <a:r>
              <a:rPr kumimoji="1" lang="zh-CN" altLang="en-US" sz="2000" dirty="0">
                <a:latin typeface="宋体" panose="02010600030101010101" pitchFamily="2" charset="-122"/>
                <a:ea typeface="宋体" panose="02010600030101010101" pitchFamily="2" charset="-122"/>
              </a:rPr>
              <a:t>仅限于应用系统的边界之内；</a:t>
            </a:r>
            <a:r>
              <a:rPr kumimoji="1" lang="zh-CN" altLang="en-US" sz="2000" b="1" dirty="0">
                <a:solidFill>
                  <a:srgbClr val="0000CC"/>
                </a:solidFill>
                <a:latin typeface="宋体" panose="02010600030101010101" pitchFamily="2" charset="-122"/>
                <a:ea typeface="宋体" panose="02010600030101010101" pitchFamily="2" charset="-122"/>
              </a:rPr>
              <a:t>外部功能</a:t>
            </a:r>
            <a:r>
              <a:rPr kumimoji="1" lang="zh-CN" altLang="en-US" sz="2000" dirty="0">
                <a:latin typeface="宋体" panose="02010600030101010101" pitchFamily="2" charset="-122"/>
                <a:ea typeface="宋体" panose="02010600030101010101" pitchFamily="2" charset="-122"/>
              </a:rPr>
              <a:t>则是跨边界的。</a:t>
            </a:r>
            <a:endParaRPr kumimoji="1"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6" name="Rectangle 2"/>
          <p:cNvSpPr>
            <a:spLocks noGrp="1" noChangeArrowheads="1"/>
          </p:cNvSpPr>
          <p:nvPr>
            <p:ph type="title"/>
          </p:nvPr>
        </p:nvSpPr>
        <p:spPr>
          <a:xfrm>
            <a:off x="457200" y="211138"/>
            <a:ext cx="8229600" cy="1143000"/>
          </a:xfrm>
        </p:spPr>
        <p:txBody>
          <a:bodyPr/>
          <a:lstStyle/>
          <a:p>
            <a:pPr algn="l"/>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rgbClr val="FFC000"/>
                </a:solidFill>
                <a:ea typeface="宋体" panose="02010600030101010101" pitchFamily="2" charset="-122"/>
              </a:rPr>
              <a:t> </a:t>
            </a:r>
            <a:r>
              <a:rPr lang="en-US" altLang="zh-CN" sz="3600" b="0" dirty="0">
                <a:solidFill>
                  <a:srgbClr val="FFC000"/>
                </a:solidFill>
                <a:latin typeface="+mj-ea"/>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Tree>
  </p:cSld>
  <p:clrMapOvr>
    <a:masterClrMapping/>
  </p:clrMapOvr>
  <p:transition>
    <p:fade/>
  </p:transition>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a:xfrm>
            <a:off x="428596" y="1571612"/>
            <a:ext cx="8496300" cy="1008062"/>
          </a:xfrm>
        </p:spPr>
        <p:txBody>
          <a:bodyPr/>
          <a:lstStyle/>
          <a:p>
            <a:pPr eaLnBrk="1" hangingPunct="1">
              <a:lnSpc>
                <a:spcPct val="90000"/>
              </a:lnSpc>
              <a:buSzPct val="75000"/>
              <a:buFont typeface="Wingdings" panose="05000000000000000000" pitchFamily="2" charset="2"/>
              <a:buChar char="l"/>
            </a:pPr>
            <a:r>
              <a:rPr kumimoji="1" lang="zh-CN" altLang="en-US" sz="2800" b="1" dirty="0">
                <a:solidFill>
                  <a:srgbClr val="3333CC"/>
                </a:solidFill>
                <a:latin typeface="宋体" panose="02010600030101010101" pitchFamily="2" charset="-122"/>
                <a:ea typeface="宋体" panose="02010600030101010101" pitchFamily="2" charset="-122"/>
              </a:rPr>
              <a:t>系统边界</a:t>
            </a:r>
            <a:endParaRPr kumimoji="1" lang="zh-CN" altLang="en-US" sz="2800" b="1" dirty="0">
              <a:solidFill>
                <a:srgbClr val="3333CC"/>
              </a:solidFill>
              <a:latin typeface="宋体" panose="02010600030101010101" pitchFamily="2" charset="-122"/>
              <a:ea typeface="宋体" panose="02010600030101010101" pitchFamily="2" charset="-122"/>
            </a:endParaRPr>
          </a:p>
          <a:p>
            <a:pPr eaLnBrk="1" hangingPunct="1">
              <a:lnSpc>
                <a:spcPct val="90000"/>
              </a:lnSpc>
              <a:buFontTx/>
              <a:buNone/>
            </a:pPr>
            <a:r>
              <a:rPr kumimoji="1" lang="zh-CN" altLang="en-US" sz="2400" dirty="0">
                <a:latin typeface="宋体" panose="02010600030101010101" pitchFamily="2" charset="-122"/>
                <a:ea typeface="宋体" panose="02010600030101010101" pitchFamily="2" charset="-122"/>
              </a:rPr>
              <a:t>    图中系统</a:t>
            </a:r>
            <a:r>
              <a:rPr kumimoji="1" lang="en-US" altLang="zh-CN" sz="2400" dirty="0">
                <a:latin typeface="宋体" panose="02010600030101010101" pitchFamily="2" charset="-122"/>
                <a:ea typeface="宋体" panose="02010600030101010101" pitchFamily="2" charset="-122"/>
              </a:rPr>
              <a:t>A</a:t>
            </a:r>
            <a:r>
              <a:rPr kumimoji="1" lang="zh-CN" altLang="en-US" sz="2400" dirty="0">
                <a:latin typeface="宋体" panose="02010600030101010101" pitchFamily="2" charset="-122"/>
                <a:ea typeface="宋体" panose="02010600030101010101" pitchFamily="2" charset="-122"/>
              </a:rPr>
              <a:t>有</a:t>
            </a:r>
            <a:r>
              <a:rPr kumimoji="1" lang="en-US" altLang="zh-CN" sz="2400" dirty="0">
                <a:latin typeface="宋体" panose="02010600030101010101" pitchFamily="2" charset="-122"/>
                <a:ea typeface="宋体" panose="02010600030101010101" pitchFamily="2" charset="-122"/>
              </a:rPr>
              <a:t>4</a:t>
            </a:r>
            <a:r>
              <a:rPr kumimoji="1" lang="zh-CN" altLang="en-US" sz="2400" dirty="0">
                <a:latin typeface="宋体" panose="02010600030101010101" pitchFamily="2" charset="-122"/>
                <a:ea typeface="宋体" panose="02010600030101010101" pitchFamily="2" charset="-122"/>
              </a:rPr>
              <a:t>项功能都是跨越边界的，称其为</a:t>
            </a:r>
            <a:r>
              <a:rPr kumimoji="1" lang="zh-CN" altLang="en-US" sz="2400" b="1" dirty="0">
                <a:solidFill>
                  <a:srgbClr val="0000CC"/>
                </a:solidFill>
                <a:latin typeface="宋体" panose="02010600030101010101" pitchFamily="2" charset="-122"/>
                <a:ea typeface="宋体" panose="02010600030101010101" pitchFamily="2" charset="-122"/>
              </a:rPr>
              <a:t>外部功能</a:t>
            </a:r>
            <a:r>
              <a:rPr kumimoji="1" lang="zh-CN" altLang="en-US" sz="2400" dirty="0">
                <a:latin typeface="宋体" panose="02010600030101010101" pitchFamily="2" charset="-122"/>
                <a:ea typeface="宋体" panose="02010600030101010101" pitchFamily="2" charset="-122"/>
              </a:rPr>
              <a:t>。</a:t>
            </a:r>
            <a:endParaRPr kumimoji="1" lang="zh-CN" altLang="en-US" sz="2400" dirty="0">
              <a:latin typeface="宋体" panose="02010600030101010101" pitchFamily="2" charset="-122"/>
              <a:ea typeface="宋体" panose="02010600030101010101" pitchFamily="2" charset="-122"/>
            </a:endParaRPr>
          </a:p>
          <a:p>
            <a:pPr eaLnBrk="1" hangingPunct="1">
              <a:lnSpc>
                <a:spcPct val="90000"/>
              </a:lnSpc>
              <a:buFontTx/>
              <a:buNone/>
            </a:pPr>
            <a:endParaRPr lang="en-US" altLang="zh-CN" sz="2400" dirty="0">
              <a:latin typeface="宋体" panose="02010600030101010101" pitchFamily="2" charset="-122"/>
              <a:ea typeface="宋体" panose="02010600030101010101" pitchFamily="2" charset="-122"/>
            </a:endParaRPr>
          </a:p>
        </p:txBody>
      </p:sp>
      <p:sp>
        <p:nvSpPr>
          <p:cNvPr id="24579" name="Text Box 4"/>
          <p:cNvSpPr txBox="1">
            <a:spLocks noChangeArrowheads="1"/>
          </p:cNvSpPr>
          <p:nvPr/>
        </p:nvSpPr>
        <p:spPr bwMode="auto">
          <a:xfrm>
            <a:off x="1295400" y="4038600"/>
            <a:ext cx="6934200" cy="457200"/>
          </a:xfrm>
          <a:prstGeom prst="rect">
            <a:avLst/>
          </a:prstGeom>
          <a:noFill/>
          <a:ln w="9525">
            <a:noFill/>
            <a:miter lim="800000"/>
          </a:ln>
        </p:spPr>
        <p:txBody>
          <a:bodyPr>
            <a:spAutoFit/>
          </a:bodyPr>
          <a:lstStyle/>
          <a:p>
            <a:pPr>
              <a:spcBef>
                <a:spcPct val="50000"/>
              </a:spcBef>
            </a:pPr>
            <a:endParaRPr kumimoji="1" lang="zh-CN" altLang="zh-CN" sz="2400">
              <a:latin typeface="Times New Roman" panose="02020603050405020304" pitchFamily="18" charset="0"/>
            </a:endParaRPr>
          </a:p>
        </p:txBody>
      </p:sp>
      <p:pic>
        <p:nvPicPr>
          <p:cNvPr id="24581" name="Picture 13" descr="1401"/>
          <p:cNvPicPr>
            <a:picLocks noChangeAspect="1" noChangeArrowheads="1"/>
          </p:cNvPicPr>
          <p:nvPr/>
        </p:nvPicPr>
        <p:blipFill>
          <a:blip r:embed="rId1"/>
          <a:srcRect/>
          <a:stretch>
            <a:fillRect/>
          </a:stretch>
        </p:blipFill>
        <p:spPr bwMode="auto">
          <a:xfrm>
            <a:off x="1857356" y="2857496"/>
            <a:ext cx="4743197" cy="302418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9" name="Rectangle 2"/>
          <p:cNvSpPr>
            <a:spLocks noGrp="1" noChangeArrowheads="1"/>
          </p:cNvSpPr>
          <p:nvPr>
            <p:ph type="title"/>
          </p:nvPr>
        </p:nvSpPr>
        <p:spPr>
          <a:xfrm>
            <a:off x="457200" y="211138"/>
            <a:ext cx="8229600" cy="1143000"/>
          </a:xfrm>
        </p:spPr>
        <p:txBody>
          <a:bodyPr/>
          <a:lstStyle/>
          <a:p>
            <a:pPr algn="l"/>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rgbClr val="FFC000"/>
                </a:solidFill>
                <a:ea typeface="宋体" panose="02010600030101010101" pitchFamily="2" charset="-122"/>
              </a:rPr>
              <a:t> </a:t>
            </a:r>
            <a:r>
              <a:rPr lang="en-US" altLang="zh-CN" sz="3600" b="0" dirty="0">
                <a:solidFill>
                  <a:srgbClr val="FFC000"/>
                </a:solidFill>
                <a:latin typeface="+mj-ea"/>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Tree>
  </p:cSld>
  <p:clrMapOvr>
    <a:masterClrMapping/>
  </p:clrMapOvr>
  <p:transition>
    <p:fade/>
  </p:transition>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9" name="Rectangle 5"/>
          <p:cNvSpPr>
            <a:spLocks noChangeArrowheads="1"/>
          </p:cNvSpPr>
          <p:nvPr/>
        </p:nvSpPr>
        <p:spPr bwMode="auto">
          <a:xfrm>
            <a:off x="428596" y="1428736"/>
            <a:ext cx="8135937" cy="5256212"/>
          </a:xfrm>
          <a:prstGeom prst="rect">
            <a:avLst/>
          </a:prstGeom>
          <a:noFill/>
          <a:ln w="9525">
            <a:noFill/>
            <a:miter lim="800000"/>
          </a:ln>
          <a:effectLst/>
        </p:spPr>
        <p:txBody>
          <a:bodyPr lIns="92075" tIns="46038" rIns="92075" bIns="46038"/>
          <a:lstStyle/>
          <a:p>
            <a:pPr marL="533400" indent="-533400">
              <a:spcBef>
                <a:spcPct val="20000"/>
              </a:spcBef>
              <a:buSzPct val="75000"/>
              <a:buFont typeface="Wingdings" panose="05000000000000000000" pitchFamily="2" charset="2"/>
              <a:buChar char="l"/>
              <a:defRPr/>
            </a:pPr>
            <a:r>
              <a:rPr lang="zh-CN" altLang="en-US" sz="2800" b="1" dirty="0">
                <a:latin typeface="宋体" panose="02010600030101010101" pitchFamily="2" charset="-122"/>
                <a:ea typeface="宋体" panose="02010600030101010101" pitchFamily="2" charset="-122"/>
              </a:rPr>
              <a:t>五种类型的功能：</a:t>
            </a:r>
            <a:endParaRPr lang="zh-CN" altLang="en-US" sz="2800" b="1" dirty="0">
              <a:latin typeface="宋体" panose="02010600030101010101" pitchFamily="2" charset="-122"/>
              <a:ea typeface="宋体" panose="02010600030101010101" pitchFamily="2" charset="-122"/>
            </a:endParaRPr>
          </a:p>
          <a:p>
            <a:pPr>
              <a:spcBef>
                <a:spcPts val="1200"/>
              </a:spcBef>
              <a:defRPr/>
            </a:pP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a:t>
            </a:r>
            <a:r>
              <a:rPr lang="zh-CN" altLang="en-US" sz="2400" b="1" dirty="0">
                <a:solidFill>
                  <a:srgbClr val="3333CC"/>
                </a:solidFill>
                <a:latin typeface="宋体" panose="02010600030101010101" pitchFamily="2" charset="-122"/>
                <a:ea typeface="宋体" panose="02010600030101010101" pitchFamily="2" charset="-122"/>
              </a:rPr>
              <a:t>外部输入</a:t>
            </a:r>
            <a:endParaRPr lang="en-US" altLang="zh-CN" sz="2400" b="1" dirty="0">
              <a:latin typeface="宋体" panose="02010600030101010101" pitchFamily="2" charset="-122"/>
              <a:ea typeface="宋体" panose="02010600030101010101" pitchFamily="2" charset="-122"/>
            </a:endParaRPr>
          </a:p>
          <a:p>
            <a:pPr marL="713105" indent="-262255">
              <a:spcBef>
                <a:spcPts val="1200"/>
              </a:spcBef>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处理那些</a:t>
            </a:r>
            <a:r>
              <a:rPr lang="zh-CN" altLang="en-US" sz="2400" b="1" dirty="0">
                <a:solidFill>
                  <a:srgbClr val="C00000"/>
                </a:solidFill>
                <a:latin typeface="宋体" panose="02010600030101010101" pitchFamily="2" charset="-122"/>
                <a:ea typeface="宋体" panose="02010600030101010101" pitchFamily="2" charset="-122"/>
              </a:rPr>
              <a:t>进入</a:t>
            </a:r>
            <a:r>
              <a:rPr lang="zh-CN" altLang="en-US" sz="2400" dirty="0">
                <a:latin typeface="宋体" panose="02010600030101010101" pitchFamily="2" charset="-122"/>
                <a:ea typeface="宋体" panose="02010600030101010101" pitchFamily="2" charset="-122"/>
              </a:rPr>
              <a:t>应用系统边界的数据或是控制信息。经特定的逻辑处理后，形成内部逻辑文件。 </a:t>
            </a:r>
            <a:endParaRPr lang="zh-CN" altLang="en-US" sz="2400" dirty="0">
              <a:latin typeface="宋体" panose="02010600030101010101" pitchFamily="2" charset="-122"/>
              <a:ea typeface="宋体" panose="02010600030101010101" pitchFamily="2" charset="-122"/>
            </a:endParaRPr>
          </a:p>
          <a:p>
            <a:pPr>
              <a:spcBef>
                <a:spcPts val="1200"/>
              </a:spcBef>
              <a:defRPr/>
            </a:pP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a:t>
            </a:r>
            <a:r>
              <a:rPr lang="zh-CN" altLang="en-US" sz="2400" b="1" dirty="0">
                <a:solidFill>
                  <a:srgbClr val="3333CC"/>
                </a:solidFill>
                <a:latin typeface="宋体" panose="02010600030101010101" pitchFamily="2" charset="-122"/>
                <a:ea typeface="宋体" panose="02010600030101010101" pitchFamily="2" charset="-122"/>
              </a:rPr>
              <a:t>外部输出</a:t>
            </a:r>
            <a:endParaRPr lang="en-US" altLang="zh-CN" sz="2400" b="1" dirty="0">
              <a:solidFill>
                <a:srgbClr val="3333CC"/>
              </a:solidFill>
              <a:latin typeface="宋体" panose="02010600030101010101" pitchFamily="2" charset="-122"/>
              <a:ea typeface="宋体" panose="02010600030101010101" pitchFamily="2" charset="-122"/>
            </a:endParaRPr>
          </a:p>
          <a:p>
            <a:pPr marL="713105" indent="-262255">
              <a:spcBef>
                <a:spcPts val="1200"/>
              </a:spcBef>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处理离开应用系统边界的数据或控制信息。 </a:t>
            </a:r>
            <a:endParaRPr lang="zh-CN" altLang="en-US" sz="2400" dirty="0">
              <a:latin typeface="宋体" panose="02010600030101010101" pitchFamily="2" charset="-122"/>
              <a:ea typeface="宋体" panose="02010600030101010101" pitchFamily="2" charset="-122"/>
            </a:endParaRPr>
          </a:p>
          <a:p>
            <a:pPr>
              <a:spcBef>
                <a:spcPts val="1200"/>
              </a:spcBef>
              <a:defRPr/>
            </a:pP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a:t>
            </a:r>
            <a:r>
              <a:rPr lang="zh-CN" altLang="en-US" sz="2400" b="1" dirty="0">
                <a:solidFill>
                  <a:srgbClr val="3333CC"/>
                </a:solidFill>
                <a:latin typeface="宋体" panose="02010600030101010101" pitchFamily="2" charset="-122"/>
                <a:ea typeface="宋体" panose="02010600030101010101" pitchFamily="2" charset="-122"/>
              </a:rPr>
              <a:t>内部逻辑文件</a:t>
            </a:r>
            <a:endParaRPr lang="en-US" altLang="zh-CN" sz="2400" b="1" dirty="0">
              <a:latin typeface="宋体" panose="02010600030101010101" pitchFamily="2" charset="-122"/>
              <a:ea typeface="宋体" panose="02010600030101010101" pitchFamily="2" charset="-122"/>
            </a:endParaRPr>
          </a:p>
          <a:p>
            <a:pPr marL="713105" lvl="1" indent="-255905">
              <a:spcBef>
                <a:spcPts val="1200"/>
              </a:spcBef>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用户可识别的逻辑相关数据或控制信息组，它可在应用</a:t>
            </a:r>
            <a:r>
              <a:rPr lang="zh-CN" altLang="en-US" sz="2400" dirty="0">
                <a:solidFill>
                  <a:srgbClr val="C00000"/>
                </a:solidFill>
                <a:latin typeface="宋体" panose="02010600030101010101" pitchFamily="2" charset="-122"/>
                <a:ea typeface="宋体" panose="02010600030101010101" pitchFamily="2" charset="-122"/>
              </a:rPr>
              <a:t>系统边界之内使用</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lvl="1">
              <a:spcBef>
                <a:spcPts val="1200"/>
              </a:spcBef>
              <a:buFont typeface="Arial" panose="020B0604020202020204" pitchFamily="34" charset="0"/>
              <a:buChar char="•"/>
              <a:defRPr/>
            </a:pPr>
            <a:r>
              <a:rPr lang="zh-CN" altLang="en-US" sz="2400" dirty="0">
                <a:latin typeface="宋体" panose="02010600030101010101" pitchFamily="2" charset="-122"/>
                <a:ea typeface="宋体" panose="02010600030101010101" pitchFamily="2" charset="-122"/>
              </a:rPr>
              <a:t>  内部逻辑文件代表应用系统可支持的</a:t>
            </a:r>
            <a:r>
              <a:rPr lang="zh-CN" altLang="en-US" sz="2400" dirty="0">
                <a:solidFill>
                  <a:srgbClr val="C00000"/>
                </a:solidFill>
                <a:latin typeface="宋体" panose="02010600030101010101" pitchFamily="2" charset="-122"/>
                <a:ea typeface="宋体" panose="02010600030101010101" pitchFamily="2" charset="-122"/>
              </a:rPr>
              <a:t>数据存储需求</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rgbClr val="FFC000"/>
                </a:solidFill>
                <a:ea typeface="宋体" panose="02010600030101010101" pitchFamily="2" charset="-122"/>
              </a:rPr>
              <a:t> </a:t>
            </a:r>
            <a:r>
              <a:rPr lang="en-US" altLang="zh-CN" sz="3600" b="0" dirty="0">
                <a:solidFill>
                  <a:srgbClr val="FFC000"/>
                </a:solidFill>
                <a:latin typeface="+mj-ea"/>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Tree>
  </p:cSld>
  <p:clrMapOvr>
    <a:masterClrMapping/>
  </p:clrMapOvr>
  <p:transition>
    <p:fade/>
  </p:transition>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357158" y="1460522"/>
            <a:ext cx="8207375" cy="5040312"/>
          </a:xfrm>
          <a:prstGeom prst="rect">
            <a:avLst/>
          </a:prstGeom>
          <a:noFill/>
          <a:ln w="9525">
            <a:noFill/>
            <a:miter lim="800000"/>
          </a:ln>
        </p:spPr>
        <p:txBody>
          <a:bodyPr lIns="92075" tIns="46038" rIns="92075" bIns="46038"/>
          <a:lstStyle/>
          <a:p>
            <a:pPr marL="342900" indent="-342900">
              <a:spcBef>
                <a:spcPct val="20000"/>
              </a:spcBef>
              <a:buSzPct val="75000"/>
              <a:buFont typeface="Wingdings" panose="05000000000000000000" pitchFamily="2" charset="2"/>
              <a:buChar char="l"/>
            </a:pPr>
            <a:r>
              <a:rPr lang="zh-CN" altLang="en-US" sz="2800" b="1" dirty="0">
                <a:latin typeface="宋体" panose="02010600030101010101" pitchFamily="2" charset="-122"/>
                <a:ea typeface="宋体" panose="02010600030101010101" pitchFamily="2" charset="-122"/>
              </a:rPr>
              <a:t>五种类型的功能：</a:t>
            </a:r>
            <a:endParaRPr lang="zh-CN" altLang="en-US" sz="2400" b="1" dirty="0">
              <a:latin typeface="宋体" panose="02010600030101010101" pitchFamily="2" charset="-122"/>
              <a:ea typeface="宋体" panose="02010600030101010101" pitchFamily="2" charset="-122"/>
            </a:endParaRPr>
          </a:p>
          <a:p>
            <a:pPr marL="342900" indent="-342900">
              <a:lnSpc>
                <a:spcPct val="120000"/>
              </a:lnSpc>
              <a:spcBef>
                <a:spcPct val="20000"/>
              </a:spcBef>
            </a:pP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a:t>
            </a:r>
            <a:r>
              <a:rPr lang="zh-CN" altLang="en-US" sz="2400" b="1" dirty="0">
                <a:solidFill>
                  <a:srgbClr val="3333CC"/>
                </a:solidFill>
                <a:latin typeface="宋体" panose="02010600030101010101" pitchFamily="2" charset="-122"/>
                <a:ea typeface="宋体" panose="02010600030101010101" pitchFamily="2" charset="-122"/>
              </a:rPr>
              <a:t>外部接口文件</a:t>
            </a:r>
            <a:endParaRPr lang="en-US" altLang="zh-CN" sz="2400" b="1" dirty="0">
              <a:latin typeface="宋体" panose="02010600030101010101" pitchFamily="2" charset="-122"/>
              <a:ea typeface="宋体" panose="02010600030101010101" pitchFamily="2" charset="-122"/>
            </a:endParaRPr>
          </a:p>
          <a:p>
            <a:pPr marL="800100" lvl="1" indent="-342900">
              <a:lnSpc>
                <a:spcPct val="120000"/>
              </a:lnSpc>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是用户可识别的</a:t>
            </a:r>
            <a:r>
              <a:rPr lang="zh-CN" altLang="en-US" sz="2400" dirty="0">
                <a:solidFill>
                  <a:srgbClr val="3366FF"/>
                </a:solidFill>
                <a:latin typeface="宋体" panose="02010600030101010101" pitchFamily="2" charset="-122"/>
                <a:ea typeface="宋体" panose="02010600030101010101" pitchFamily="2" charset="-122"/>
              </a:rPr>
              <a:t>逻辑相关数据</a:t>
            </a:r>
            <a:r>
              <a:rPr lang="zh-CN" altLang="en-US" sz="2400" dirty="0">
                <a:latin typeface="宋体" panose="02010600030101010101" pitchFamily="2" charset="-122"/>
                <a:ea typeface="宋体" panose="02010600030101010101" pitchFamily="2" charset="-122"/>
              </a:rPr>
              <a:t>或</a:t>
            </a:r>
            <a:r>
              <a:rPr lang="zh-CN" altLang="en-US" sz="2400" dirty="0">
                <a:solidFill>
                  <a:srgbClr val="3366FF"/>
                </a:solidFill>
                <a:latin typeface="宋体" panose="02010600030101010101" pitchFamily="2" charset="-122"/>
                <a:ea typeface="宋体" panose="02010600030101010101" pitchFamily="2" charset="-122"/>
              </a:rPr>
              <a:t>控制信息</a:t>
            </a:r>
            <a:r>
              <a:rPr lang="zh-CN" altLang="en-US" sz="2400" dirty="0">
                <a:latin typeface="宋体" panose="02010600030101010101" pitchFamily="2" charset="-122"/>
                <a:ea typeface="宋体" panose="02010600030101010101" pitchFamily="2" charset="-122"/>
              </a:rPr>
              <a:t>构成的集合，</a:t>
            </a:r>
            <a:r>
              <a:rPr lang="zh-CN" altLang="en-US" sz="2400" dirty="0">
                <a:solidFill>
                  <a:srgbClr val="00B050"/>
                </a:solidFill>
                <a:latin typeface="宋体" panose="02010600030101010101" pitchFamily="2" charset="-122"/>
                <a:ea typeface="宋体" panose="02010600030101010101" pitchFamily="2" charset="-122"/>
              </a:rPr>
              <a:t>该控制信息为应用系统所使用，却被另一应用系统所支持。外部接口文件代表应用系统外部支持的数据存储需求</a:t>
            </a:r>
            <a:r>
              <a:rPr lang="zh-CN" altLang="en-US" sz="2400" dirty="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a:p>
            <a:pPr marL="342900" indent="-342900">
              <a:lnSpc>
                <a:spcPct val="120000"/>
              </a:lnSpc>
              <a:spcBef>
                <a:spcPct val="20000"/>
              </a:spcBef>
            </a:pP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a:t>
            </a:r>
            <a:r>
              <a:rPr lang="zh-CN" altLang="en-US" sz="2400" b="1" dirty="0">
                <a:solidFill>
                  <a:srgbClr val="3333CC"/>
                </a:solidFill>
                <a:latin typeface="宋体" panose="02010600030101010101" pitchFamily="2" charset="-122"/>
                <a:ea typeface="宋体" panose="02010600030101010101" pitchFamily="2" charset="-122"/>
              </a:rPr>
              <a:t>外部查询</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marL="800100" lvl="1" indent="-342900">
              <a:lnSpc>
                <a:spcPct val="120000"/>
              </a:lnSpc>
              <a:spcBef>
                <a:spcPct val="20000"/>
              </a:spcBef>
              <a:buFont typeface="Arial" panose="020B0604020202020204" pitchFamily="34" charset="0"/>
              <a:buChar char="•"/>
            </a:pPr>
            <a:r>
              <a:rPr lang="zh-CN" altLang="en-US" sz="2400" dirty="0">
                <a:solidFill>
                  <a:srgbClr val="00B050"/>
                </a:solidFill>
                <a:latin typeface="宋体" panose="02010600030101010101" pitchFamily="2" charset="-122"/>
                <a:ea typeface="宋体" panose="02010600030101010101" pitchFamily="2" charset="-122"/>
              </a:rPr>
              <a:t>是唯一的输入</a:t>
            </a:r>
            <a:r>
              <a:rPr lang="en-US" altLang="zh-CN" sz="2400" dirty="0">
                <a:solidFill>
                  <a:srgbClr val="00B050"/>
                </a:solidFill>
                <a:latin typeface="宋体" panose="02010600030101010101" pitchFamily="2" charset="-122"/>
                <a:ea typeface="宋体" panose="02010600030101010101" pitchFamily="2" charset="-122"/>
              </a:rPr>
              <a:t>/</a:t>
            </a:r>
            <a:r>
              <a:rPr lang="zh-CN" altLang="en-US" sz="2400" dirty="0">
                <a:solidFill>
                  <a:srgbClr val="00B050"/>
                </a:solidFill>
                <a:latin typeface="宋体" panose="02010600030101010101" pitchFamily="2" charset="-122"/>
                <a:ea typeface="宋体" panose="02010600030101010101" pitchFamily="2" charset="-122"/>
              </a:rPr>
              <a:t>输出组合</a:t>
            </a:r>
            <a:r>
              <a:rPr lang="zh-CN" altLang="en-US" sz="2400" dirty="0">
                <a:latin typeface="宋体" panose="02010600030101010101" pitchFamily="2" charset="-122"/>
                <a:ea typeface="宋体" panose="02010600030101010101" pitchFamily="2" charset="-122"/>
              </a:rPr>
              <a:t>，它为实现即时输出引起所需数据的检索，代表了应用系统查询处理的需求。</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6.2 </a:t>
            </a:r>
            <a:r>
              <a:rPr kumimoji="0" lang="zh-CN" altLang="en-US" sz="4400" b="1" i="0" u="none" strike="noStrike" kern="0" cap="none" spc="0" normalizeH="0" baseline="0" noProof="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 </a:t>
            </a:r>
            <a:r>
              <a:rPr kumimoji="0" lang="en-US" altLang="zh-CN" sz="3600" b="0" i="0" u="none" strike="noStrike" kern="0" cap="none" spc="0" normalizeH="0" baseline="0" noProof="0">
                <a:ln>
                  <a:noFill/>
                </a:ln>
                <a:solidFill>
                  <a:srgbClr val="FFC000"/>
                </a:solidFill>
                <a:effectLst/>
                <a:uLnTx/>
                <a:uFillTx/>
                <a:latin typeface="+mj-ea"/>
                <a:ea typeface="+mj-ea"/>
                <a:cs typeface="+mj-cs"/>
              </a:rPr>
              <a:t>6.2.2  </a:t>
            </a:r>
            <a:r>
              <a:rPr kumimoji="0" lang="zh-CN" altLang="en-US" sz="3600" b="0" i="0" u="none" strike="noStrike" kern="0" cap="none" spc="0" normalizeH="0" baseline="0" noProof="0">
                <a:ln>
                  <a:noFill/>
                </a:ln>
                <a:solidFill>
                  <a:srgbClr val="FFC000"/>
                </a:solidFill>
                <a:effectLst/>
                <a:uLnTx/>
                <a:uFillTx/>
                <a:latin typeface="+mj-ea"/>
                <a:ea typeface="+mj-ea"/>
                <a:cs typeface="+mj-cs"/>
              </a:rPr>
              <a:t>软件规模估算的功能点方法</a:t>
            </a:r>
            <a:endParaRPr kumimoji="0" lang="zh-CN" altLang="en-US" sz="3600" b="0" i="0" u="none" strike="noStrike" kern="0" cap="none" spc="0" normalizeH="0" baseline="0" noProof="0" dirty="0">
              <a:ln>
                <a:noFill/>
              </a:ln>
              <a:solidFill>
                <a:srgbClr val="FFC000"/>
              </a:solidFill>
              <a:effectLst/>
              <a:uLnTx/>
              <a:uFillTx/>
              <a:latin typeface="+mj-ea"/>
              <a:ea typeface="+mj-ea"/>
              <a:cs typeface="+mj-cs"/>
            </a:endParaRPr>
          </a:p>
        </p:txBody>
      </p:sp>
    </p:spTree>
  </p:cSld>
  <p:clrMapOvr>
    <a:masterClrMapping/>
  </p:clrMapOvr>
  <p:transition>
    <p:fade/>
  </p:transition>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285720" y="1571612"/>
            <a:ext cx="8572560" cy="1785950"/>
          </a:xfrm>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2</a:t>
            </a:r>
            <a:r>
              <a:rPr lang="zh-CN" altLang="en-US" sz="2800" b="1" dirty="0">
                <a:solidFill>
                  <a:srgbClr val="C00000"/>
                </a:solidFill>
                <a:latin typeface="宋体" panose="02010600030101010101" pitchFamily="2" charset="-122"/>
                <a:ea typeface="宋体" panose="02010600030101010101" pitchFamily="2" charset="-122"/>
              </a:rPr>
              <a:t>．功能复杂性</a:t>
            </a:r>
            <a:r>
              <a:rPr lang="zh-CN" altLang="en-US" sz="2400" b="1" dirty="0">
                <a:solidFill>
                  <a:srgbClr val="C00000"/>
                </a:solidFill>
                <a:latin typeface="宋体" panose="02010600030101010101" pitchFamily="2" charset="-122"/>
                <a:ea typeface="宋体" panose="02010600030101010101" pitchFamily="2" charset="-122"/>
              </a:rPr>
              <a:t> </a:t>
            </a:r>
            <a:endParaRPr lang="zh-CN" altLang="en-US" sz="2400" b="1" dirty="0">
              <a:solidFill>
                <a:srgbClr val="C00000"/>
              </a:solidFill>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软件项目每类功能的复杂程度可能各不相同，为表明功能复杂性的差别，将其分为</a:t>
            </a:r>
            <a:r>
              <a:rPr lang="zh-CN" altLang="en-US" sz="2400" dirty="0">
                <a:solidFill>
                  <a:srgbClr val="3366FF"/>
                </a:solidFill>
                <a:latin typeface="宋体" panose="02010600030101010101" pitchFamily="2" charset="-122"/>
                <a:ea typeface="宋体" panose="02010600030101010101" pitchFamily="2" charset="-122"/>
              </a:rPr>
              <a:t>简单的、中等</a:t>
            </a:r>
            <a:r>
              <a:rPr lang="zh-CN" altLang="en-US" sz="2400" dirty="0">
                <a:latin typeface="宋体" panose="02010600030101010101" pitchFamily="2" charset="-122"/>
                <a:ea typeface="宋体" panose="02010600030101010101" pitchFamily="2" charset="-122"/>
              </a:rPr>
              <a:t>的和</a:t>
            </a:r>
            <a:r>
              <a:rPr lang="zh-CN" altLang="en-US" sz="2400" dirty="0">
                <a:solidFill>
                  <a:srgbClr val="3366FF"/>
                </a:solidFill>
                <a:latin typeface="宋体" panose="02010600030101010101" pitchFamily="2" charset="-122"/>
                <a:ea typeface="宋体" panose="02010600030101010101" pitchFamily="2" charset="-122"/>
              </a:rPr>
              <a:t>复杂的</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个等级。</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为表示等级的差异程度，分别给予不同的</a:t>
            </a:r>
            <a:r>
              <a:rPr lang="zh-CN" altLang="en-US" sz="2400" b="1" dirty="0">
                <a:solidFill>
                  <a:srgbClr val="0000CC"/>
                </a:solidFill>
                <a:latin typeface="宋体" panose="02010600030101010101" pitchFamily="2" charset="-122"/>
                <a:ea typeface="宋体" panose="02010600030101010101" pitchFamily="2" charset="-122"/>
              </a:rPr>
              <a:t>影响参数</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eaLnBrk="1" hangingPunct="1"/>
            <a:endParaRPr lang="en-US" altLang="zh-CN" dirty="0">
              <a:latin typeface="宋体" panose="02010600030101010101" pitchFamily="2" charset="-122"/>
              <a:ea typeface="宋体" panose="02010600030101010101" pitchFamily="2" charset="-122"/>
            </a:endParaRPr>
          </a:p>
        </p:txBody>
      </p:sp>
      <p:pic>
        <p:nvPicPr>
          <p:cNvPr id="27652" name="Picture 4"/>
          <p:cNvPicPr>
            <a:picLocks noChangeAspect="1" noChangeArrowheads="1"/>
          </p:cNvPicPr>
          <p:nvPr/>
        </p:nvPicPr>
        <p:blipFill>
          <a:blip r:embed="rId1"/>
          <a:srcRect/>
          <a:stretch>
            <a:fillRect/>
          </a:stretch>
        </p:blipFill>
        <p:spPr bwMode="auto">
          <a:xfrm>
            <a:off x="500034" y="3929066"/>
            <a:ext cx="8280400" cy="201612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6" name="Rectangle 3"/>
          <p:cNvSpPr txBox="1">
            <a:spLocks noChangeArrowheads="1"/>
          </p:cNvSpPr>
          <p:nvPr/>
        </p:nvSpPr>
        <p:spPr bwMode="auto">
          <a:xfrm>
            <a:off x="357158" y="3571876"/>
            <a:ext cx="8429684" cy="428628"/>
          </a:xfrm>
          <a:prstGeom prst="rect">
            <a:avLst/>
          </a:prstGeom>
          <a:noFill/>
          <a:ln w="9525">
            <a:noFill/>
            <a:miter lim="800000"/>
          </a:ln>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Tx/>
              <a:buSzTx/>
              <a:buFontTx/>
              <a:buNone/>
              <a:defRPr/>
            </a:pPr>
            <a:r>
              <a:rPr kumimoji="0" lang="zh-CN" altLang="en-US"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功能复杂性的影响参数值表 </a:t>
            </a:r>
            <a:endParaRPr kumimoji="0" lang="zh-CN" altLang="en-US"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Blip>
                <a:blip r:embed="rId2"/>
              </a:buBlip>
              <a:defRPr/>
            </a:pPr>
            <a:endParaRPr kumimoji="0" lang="en-US" altLang="zh-CN"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
        <p:nvSpPr>
          <p:cNvPr id="9" name="Rectangle 2"/>
          <p:cNvSpPr>
            <a:spLocks noGrp="1" noChangeArrowheads="1"/>
          </p:cNvSpPr>
          <p:nvPr>
            <p:ph type="title"/>
          </p:nvPr>
        </p:nvSpPr>
        <p:spPr>
          <a:xfrm>
            <a:off x="457200" y="211138"/>
            <a:ext cx="8229600" cy="1143000"/>
          </a:xfrm>
        </p:spPr>
        <p:txBody>
          <a:bodyPr/>
          <a:lstStyle/>
          <a:p>
            <a:pPr algn="l"/>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rgbClr val="FFC000"/>
                </a:solidFill>
                <a:ea typeface="宋体" panose="02010600030101010101" pitchFamily="2" charset="-122"/>
              </a:rPr>
              <a:t> </a:t>
            </a:r>
            <a:r>
              <a:rPr lang="en-US" altLang="zh-CN" sz="3600" b="0" dirty="0">
                <a:solidFill>
                  <a:srgbClr val="FFC000"/>
                </a:solidFill>
                <a:latin typeface="+mj-ea"/>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Tree>
  </p:cSld>
  <p:clrMapOvr>
    <a:masterClrMapping/>
  </p:clrMapOvr>
  <p:transition>
    <p:fade/>
  </p:transition>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Grp="1" noChangeArrowheads="1"/>
          </p:cNvSpPr>
          <p:nvPr>
            <p:ph idx="1"/>
          </p:nvPr>
        </p:nvSpPr>
        <p:spPr>
          <a:xfrm>
            <a:off x="214282" y="1411289"/>
            <a:ext cx="8604250" cy="2732091"/>
          </a:xfrm>
        </p:spPr>
        <p:txBody>
          <a:bodyPr/>
          <a:lstStyle/>
          <a:p>
            <a:pPr eaLnBrk="1" hangingPunct="1">
              <a:buFontTx/>
              <a:buNone/>
            </a:pPr>
            <a:r>
              <a:rPr lang="en-US" altLang="zh-CN" sz="2800" b="1" dirty="0">
                <a:solidFill>
                  <a:srgbClr val="C00000"/>
                </a:solidFill>
                <a:latin typeface="宋体" panose="02010600030101010101" pitchFamily="2" charset="-122"/>
                <a:ea typeface="宋体" panose="02010600030101010101" pitchFamily="2" charset="-122"/>
              </a:rPr>
              <a:t>3</a:t>
            </a:r>
            <a:r>
              <a:rPr lang="zh-CN" altLang="en-US" sz="2800" b="1" dirty="0">
                <a:solidFill>
                  <a:srgbClr val="C00000"/>
                </a:solidFill>
                <a:latin typeface="宋体" panose="02010600030101010101" pitchFamily="2" charset="-122"/>
                <a:ea typeface="宋体" panose="02010600030101010101" pitchFamily="2" charset="-122"/>
              </a:rPr>
              <a:t>．未调节功能点（</a:t>
            </a:r>
            <a:r>
              <a:rPr lang="en-US" sz="2400" dirty="0">
                <a:latin typeface="宋体" panose="02010600030101010101" pitchFamily="2" charset="-122"/>
                <a:ea typeface="宋体" panose="02010600030101010101" pitchFamily="2" charset="-122"/>
              </a:rPr>
              <a:t>UFP</a:t>
            </a:r>
            <a:r>
              <a:rPr lang="zh-CN" altLang="en-US" sz="2400" dirty="0">
                <a:latin typeface="宋体" panose="02010600030101010101" pitchFamily="2" charset="-122"/>
                <a:ea typeface="宋体" panose="02010600030101010101" pitchFamily="2" charset="-122"/>
              </a:rPr>
              <a:t>，</a:t>
            </a:r>
            <a:r>
              <a:rPr lang="en-US" sz="2400" dirty="0">
                <a:latin typeface="宋体" panose="02010600030101010101" pitchFamily="2" charset="-122"/>
                <a:ea typeface="宋体" panose="02010600030101010101" pitchFamily="2" charset="-122"/>
              </a:rPr>
              <a:t>Unadjusted functional point</a:t>
            </a:r>
            <a:r>
              <a:rPr lang="zh-CN" altLang="en-US" sz="2400" dirty="0">
                <a:latin typeface="宋体" panose="02010600030101010101" pitchFamily="2" charset="-122"/>
                <a:ea typeface="宋体" panose="02010600030101010101" pitchFamily="2" charset="-122"/>
              </a:rPr>
              <a:t>）</a:t>
            </a:r>
            <a:endParaRPr lang="zh-CN" altLang="en-US" sz="2400" b="1" dirty="0">
              <a:solidFill>
                <a:srgbClr val="3333CC"/>
              </a:solidFill>
              <a:latin typeface="宋体" panose="02010600030101010101" pitchFamily="2" charset="-122"/>
              <a:ea typeface="宋体" panose="02010600030101010101" pitchFamily="2" charset="-122"/>
            </a:endParaRPr>
          </a:p>
          <a:p>
            <a:pPr>
              <a:spcBef>
                <a:spcPts val="1200"/>
              </a:spcBef>
            </a:pPr>
            <a:r>
              <a:rPr lang="zh-CN" altLang="en-US" sz="2400" dirty="0">
                <a:latin typeface="宋体" panose="02010600030101010101" pitchFamily="2" charset="-122"/>
                <a:ea typeface="宋体" panose="02010600030101010101" pitchFamily="2" charset="-122"/>
              </a:rPr>
              <a:t>只要能够从规格说明中得到以上</a:t>
            </a:r>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种功能度的各级复杂性功能点的</a:t>
            </a:r>
            <a:r>
              <a:rPr lang="zh-CN" altLang="en-US" sz="2400" b="1" dirty="0">
                <a:solidFill>
                  <a:srgbClr val="3366FF"/>
                </a:solidFill>
                <a:latin typeface="宋体" panose="02010600030101010101" pitchFamily="2" charset="-122"/>
                <a:ea typeface="宋体" panose="02010600030101010101" pitchFamily="2" charset="-122"/>
              </a:rPr>
              <a:t>个数</a:t>
            </a:r>
            <a:r>
              <a:rPr lang="en-US" altLang="zh-CN" sz="2400" b="1" dirty="0">
                <a:solidFill>
                  <a:srgbClr val="3366FF"/>
                </a:solidFill>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，不难计算出</a:t>
            </a:r>
            <a:r>
              <a:rPr lang="zh-CN" altLang="en-US" sz="2400" b="1" dirty="0">
                <a:solidFill>
                  <a:srgbClr val="3366FF"/>
                </a:solidFill>
                <a:latin typeface="宋体" panose="02010600030101010101" pitchFamily="2" charset="-122"/>
                <a:ea typeface="宋体" panose="02010600030101010101" pitchFamily="2" charset="-122"/>
              </a:rPr>
              <a:t>未调节功能点的值</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1029" name="Rectangle 11"/>
          <p:cNvSpPr>
            <a:spLocks noChangeArrowheads="1"/>
          </p:cNvSpPr>
          <p:nvPr/>
        </p:nvSpPr>
        <p:spPr bwMode="auto">
          <a:xfrm>
            <a:off x="0" y="3238500"/>
            <a:ext cx="9144000" cy="0"/>
          </a:xfrm>
          <a:prstGeom prst="rect">
            <a:avLst/>
          </a:prstGeom>
          <a:noFill/>
          <a:ln w="9525">
            <a:noFill/>
            <a:miter lim="800000"/>
          </a:ln>
        </p:spPr>
        <p:txBody>
          <a:bodyPr wrap="none" anchor="ctr">
            <a:spAutoFit/>
          </a:bodyPr>
          <a:lstStyle/>
          <a:p>
            <a:endParaRPr lang="zh-CN" altLang="en-US"/>
          </a:p>
        </p:txBody>
      </p:sp>
      <p:graphicFrame>
        <p:nvGraphicFramePr>
          <p:cNvPr id="1026" name="Object 10"/>
          <p:cNvGraphicFramePr>
            <a:graphicFrameLocks noChangeAspect="1"/>
          </p:cNvGraphicFramePr>
          <p:nvPr/>
        </p:nvGraphicFramePr>
        <p:xfrm>
          <a:off x="3000364" y="3000372"/>
          <a:ext cx="2303462" cy="887413"/>
        </p:xfrm>
        <a:graphic>
          <a:graphicData uri="http://schemas.openxmlformats.org/presentationml/2006/ole">
            <mc:AlternateContent xmlns:mc="http://schemas.openxmlformats.org/markup-compatibility/2006">
              <mc:Choice xmlns:v="urn:schemas-microsoft-com:vml" Requires="v">
                <p:oleObj spid="_x0000_s1030" name="" r:id="rId1" imgW="23774400" imgH="9144000" progId="">
                  <p:embed/>
                </p:oleObj>
              </mc:Choice>
              <mc:Fallback>
                <p:oleObj name="" r:id="rId1" imgW="23774400" imgH="9144000" progId="">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4" y="3000372"/>
                        <a:ext cx="2303462"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2"/>
          <p:cNvSpPr>
            <a:spLocks noChangeArrowheads="1"/>
          </p:cNvSpPr>
          <p:nvPr/>
        </p:nvSpPr>
        <p:spPr bwMode="auto">
          <a:xfrm>
            <a:off x="428596" y="3857628"/>
            <a:ext cx="8320117" cy="2519363"/>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zh-CN" altLang="en-US" sz="2200" b="1" dirty="0">
                <a:latin typeface="宋体" panose="02010600030101010101" pitchFamily="2" charset="-122"/>
                <a:ea typeface="宋体" panose="02010600030101010101" pitchFamily="2" charset="-122"/>
              </a:rPr>
              <a:t>其中：</a:t>
            </a:r>
            <a:endParaRPr lang="en-US" altLang="zh-CN" sz="2200" b="1" dirty="0">
              <a:latin typeface="宋体" panose="02010600030101010101" pitchFamily="2" charset="-122"/>
              <a:ea typeface="宋体" panose="02010600030101010101" pitchFamily="2" charset="-122"/>
            </a:endParaRPr>
          </a:p>
          <a:p>
            <a:pPr marL="800100" lvl="1" indent="-342900">
              <a:spcBef>
                <a:spcPct val="20000"/>
              </a:spcBef>
              <a:buFont typeface="Arial" panose="020B0604020202020204" pitchFamily="34" charset="0"/>
              <a:buChar char="•"/>
            </a:pPr>
            <a:r>
              <a:rPr lang="en-US" altLang="zh-CN" sz="2200" b="1" dirty="0" err="1">
                <a:solidFill>
                  <a:srgbClr val="3333CC"/>
                </a:solidFill>
                <a:latin typeface="宋体" panose="02010600030101010101" pitchFamily="2" charset="-122"/>
                <a:ea typeface="宋体" panose="02010600030101010101" pitchFamily="2" charset="-122"/>
              </a:rPr>
              <a:t>i</a:t>
            </a:r>
            <a:r>
              <a:rPr lang="en-US" altLang="zh-CN" sz="2200" b="1" dirty="0">
                <a:solidFill>
                  <a:srgbClr val="3333CC"/>
                </a:solidFill>
                <a:latin typeface="宋体" panose="02010600030101010101" pitchFamily="2" charset="-122"/>
                <a:ea typeface="宋体" panose="02010600030101010101" pitchFamily="2" charset="-122"/>
              </a:rPr>
              <a:t> </a:t>
            </a:r>
            <a:r>
              <a:rPr lang="zh-CN" altLang="en-US" sz="2200" dirty="0">
                <a:latin typeface="宋体" panose="02010600030101010101" pitchFamily="2" charset="-122"/>
                <a:ea typeface="宋体" panose="02010600030101010101" pitchFamily="2" charset="-122"/>
              </a:rPr>
              <a:t>代表功能度类型号；</a:t>
            </a:r>
            <a:r>
              <a:rPr lang="en-US" altLang="zh-CN" sz="2200" dirty="0" err="1">
                <a:latin typeface="宋体" panose="02010600030101010101" pitchFamily="2" charset="-122"/>
                <a:ea typeface="宋体" panose="02010600030101010101" pitchFamily="2" charset="-122"/>
              </a:rPr>
              <a:t>i</a:t>
            </a:r>
            <a:r>
              <a:rPr lang="en-US" altLang="zh-CN" sz="2200" dirty="0">
                <a:latin typeface="宋体" panose="02010600030101010101" pitchFamily="2" charset="-122"/>
                <a:ea typeface="宋体" panose="02010600030101010101" pitchFamily="2" charset="-122"/>
              </a:rPr>
              <a:t>=1</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2</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5</a:t>
            </a:r>
            <a:r>
              <a:rPr lang="zh-CN" altLang="en-US" sz="2200" dirty="0">
                <a:latin typeface="宋体" panose="02010600030101010101" pitchFamily="2" charset="-122"/>
                <a:ea typeface="宋体" panose="02010600030101010101" pitchFamily="2" charset="-122"/>
              </a:rPr>
              <a:t>；</a:t>
            </a:r>
            <a:endParaRPr lang="zh-CN" altLang="en-US" sz="2200" dirty="0">
              <a:latin typeface="宋体" panose="02010600030101010101" pitchFamily="2" charset="-122"/>
              <a:ea typeface="宋体" panose="02010600030101010101" pitchFamily="2" charset="-122"/>
            </a:endParaRPr>
          </a:p>
          <a:p>
            <a:pPr marL="800100" lvl="1" indent="-342900">
              <a:spcBef>
                <a:spcPct val="20000"/>
              </a:spcBef>
              <a:buFont typeface="Arial" panose="020B0604020202020204" pitchFamily="34" charset="0"/>
              <a:buChar char="•"/>
            </a:pPr>
            <a:r>
              <a:rPr lang="en-US" altLang="zh-CN" sz="2200" b="1" dirty="0">
                <a:solidFill>
                  <a:srgbClr val="3333CC"/>
                </a:solidFill>
                <a:latin typeface="宋体" panose="02010600030101010101" pitchFamily="2" charset="-122"/>
                <a:ea typeface="宋体" panose="02010600030101010101" pitchFamily="2" charset="-122"/>
              </a:rPr>
              <a:t>j</a:t>
            </a:r>
            <a:r>
              <a:rPr lang="en-US" altLang="zh-CN" sz="2200" b="1" dirty="0">
                <a:latin typeface="宋体" panose="02010600030101010101" pitchFamily="2" charset="-122"/>
                <a:ea typeface="宋体" panose="02010600030101010101" pitchFamily="2" charset="-122"/>
              </a:rPr>
              <a:t> </a:t>
            </a:r>
            <a:r>
              <a:rPr lang="zh-CN" altLang="en-US" sz="2200" dirty="0">
                <a:latin typeface="宋体" panose="02010600030101010101" pitchFamily="2" charset="-122"/>
                <a:ea typeface="宋体" panose="02010600030101010101" pitchFamily="2" charset="-122"/>
              </a:rPr>
              <a:t>代表复杂性的等级；</a:t>
            </a:r>
            <a:r>
              <a:rPr lang="en-US" altLang="zh-CN" sz="2200" dirty="0">
                <a:latin typeface="宋体" panose="02010600030101010101" pitchFamily="2" charset="-122"/>
                <a:ea typeface="宋体" panose="02010600030101010101" pitchFamily="2" charset="-122"/>
              </a:rPr>
              <a:t>j</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1</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2</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3</a:t>
            </a:r>
            <a:r>
              <a:rPr lang="zh-CN" altLang="en-US" sz="2200" dirty="0">
                <a:latin typeface="宋体" panose="02010600030101010101" pitchFamily="2" charset="-122"/>
                <a:ea typeface="宋体" panose="02010600030101010101" pitchFamily="2" charset="-122"/>
              </a:rPr>
              <a:t>；</a:t>
            </a:r>
            <a:endParaRPr lang="zh-CN" altLang="en-US" sz="2200" dirty="0">
              <a:latin typeface="宋体" panose="02010600030101010101" pitchFamily="2" charset="-122"/>
              <a:ea typeface="宋体" panose="02010600030101010101" pitchFamily="2" charset="-122"/>
            </a:endParaRPr>
          </a:p>
          <a:p>
            <a:pPr marL="800100" lvl="1" indent="-342900">
              <a:spcBef>
                <a:spcPct val="20000"/>
              </a:spcBef>
              <a:buFont typeface="Arial" panose="020B0604020202020204" pitchFamily="34" charset="0"/>
              <a:buChar char="•"/>
            </a:pPr>
            <a:r>
              <a:rPr lang="en-US" altLang="zh-CN" sz="2200" b="1" dirty="0" err="1">
                <a:solidFill>
                  <a:srgbClr val="3333CC"/>
                </a:solidFill>
                <a:latin typeface="宋体" panose="02010600030101010101" pitchFamily="2" charset="-122"/>
                <a:ea typeface="宋体" panose="02010600030101010101" pitchFamily="2" charset="-122"/>
              </a:rPr>
              <a:t>ω</a:t>
            </a:r>
            <a:r>
              <a:rPr lang="en-US" altLang="zh-CN" sz="2200" b="1" baseline="-25000" dirty="0" err="1">
                <a:solidFill>
                  <a:srgbClr val="3333CC"/>
                </a:solidFill>
                <a:latin typeface="宋体" panose="02010600030101010101" pitchFamily="2" charset="-122"/>
                <a:ea typeface="宋体" panose="02010600030101010101" pitchFamily="2" charset="-122"/>
              </a:rPr>
              <a:t>ij</a:t>
            </a:r>
            <a:r>
              <a:rPr lang="zh-CN" altLang="en-US" sz="2200" dirty="0">
                <a:latin typeface="宋体" panose="02010600030101010101" pitchFamily="2" charset="-122"/>
                <a:ea typeface="宋体" panose="02010600030101010101" pitchFamily="2" charset="-122"/>
              </a:rPr>
              <a:t>是第</a:t>
            </a:r>
            <a:r>
              <a:rPr lang="en-US" altLang="zh-CN" sz="2200" dirty="0" err="1">
                <a:latin typeface="宋体" panose="02010600030101010101" pitchFamily="2" charset="-122"/>
                <a:ea typeface="宋体" panose="02010600030101010101" pitchFamily="2" charset="-122"/>
              </a:rPr>
              <a:t>i</a:t>
            </a:r>
            <a:r>
              <a:rPr lang="zh-CN" altLang="en-US" sz="2200" dirty="0">
                <a:latin typeface="宋体" panose="02010600030101010101" pitchFamily="2" charset="-122"/>
                <a:ea typeface="宋体" panose="02010600030101010101" pitchFamily="2" charset="-122"/>
              </a:rPr>
              <a:t>类功能度和第</a:t>
            </a:r>
            <a:r>
              <a:rPr lang="en-US" altLang="zh-CN" sz="2200" dirty="0">
                <a:latin typeface="宋体" panose="02010600030101010101" pitchFamily="2" charset="-122"/>
                <a:ea typeface="宋体" panose="02010600030101010101" pitchFamily="2" charset="-122"/>
              </a:rPr>
              <a:t>j</a:t>
            </a:r>
            <a:r>
              <a:rPr lang="zh-CN" altLang="en-US" sz="2200" dirty="0">
                <a:latin typeface="宋体" panose="02010600030101010101" pitchFamily="2" charset="-122"/>
                <a:ea typeface="宋体" panose="02010600030101010101" pitchFamily="2" charset="-122"/>
              </a:rPr>
              <a:t>级</a:t>
            </a:r>
            <a:r>
              <a:rPr lang="zh-CN" altLang="en-US" sz="2200" b="1" dirty="0">
                <a:latin typeface="宋体" panose="02010600030101010101" pitchFamily="2" charset="-122"/>
                <a:ea typeface="宋体" panose="02010600030101010101" pitchFamily="2" charset="-122"/>
              </a:rPr>
              <a:t>复杂性的影响参数</a:t>
            </a:r>
            <a:r>
              <a:rPr lang="zh-CN" altLang="en-US" sz="2200" dirty="0">
                <a:latin typeface="宋体" panose="02010600030101010101" pitchFamily="2" charset="-122"/>
                <a:ea typeface="宋体" panose="02010600030101010101" pitchFamily="2" charset="-122"/>
              </a:rPr>
              <a:t>，即上表中第</a:t>
            </a:r>
            <a:r>
              <a:rPr lang="en-US" altLang="zh-CN" sz="2200" dirty="0" err="1">
                <a:latin typeface="宋体" panose="02010600030101010101" pitchFamily="2" charset="-122"/>
                <a:ea typeface="宋体" panose="02010600030101010101" pitchFamily="2" charset="-122"/>
              </a:rPr>
              <a:t>i</a:t>
            </a:r>
            <a:r>
              <a:rPr lang="zh-CN" altLang="en-US" sz="2200" dirty="0">
                <a:latin typeface="宋体" panose="02010600030101010101" pitchFamily="2" charset="-122"/>
                <a:ea typeface="宋体" panose="02010600030101010101" pitchFamily="2" charset="-122"/>
              </a:rPr>
              <a:t>行，第</a:t>
            </a:r>
            <a:r>
              <a:rPr lang="en-US" altLang="zh-CN" sz="2200" dirty="0">
                <a:latin typeface="宋体" panose="02010600030101010101" pitchFamily="2" charset="-122"/>
                <a:ea typeface="宋体" panose="02010600030101010101" pitchFamily="2" charset="-122"/>
              </a:rPr>
              <a:t>j</a:t>
            </a:r>
            <a:r>
              <a:rPr lang="zh-CN" altLang="en-US" sz="2200" dirty="0">
                <a:latin typeface="宋体" panose="02010600030101010101" pitchFamily="2" charset="-122"/>
                <a:ea typeface="宋体" panose="02010600030101010101" pitchFamily="2" charset="-122"/>
              </a:rPr>
              <a:t>列的参数值；</a:t>
            </a:r>
            <a:endParaRPr lang="zh-CN" altLang="en-US" sz="2200" dirty="0">
              <a:latin typeface="宋体" panose="02010600030101010101" pitchFamily="2" charset="-122"/>
              <a:ea typeface="宋体" panose="02010600030101010101" pitchFamily="2" charset="-122"/>
            </a:endParaRPr>
          </a:p>
          <a:p>
            <a:pPr marL="800100" lvl="1" indent="-342900">
              <a:spcBef>
                <a:spcPct val="20000"/>
              </a:spcBef>
              <a:buFont typeface="Arial" panose="020B0604020202020204" pitchFamily="34" charset="0"/>
              <a:buChar char="•"/>
            </a:pPr>
            <a:r>
              <a:rPr lang="en-US" altLang="zh-CN" sz="2200" b="1" dirty="0" err="1">
                <a:solidFill>
                  <a:srgbClr val="3333CC"/>
                </a:solidFill>
                <a:latin typeface="宋体" panose="02010600030101010101" pitchFamily="2" charset="-122"/>
                <a:ea typeface="宋体" panose="02010600030101010101" pitchFamily="2" charset="-122"/>
              </a:rPr>
              <a:t>C</a:t>
            </a:r>
            <a:r>
              <a:rPr lang="en-US" altLang="zh-CN" sz="2200" b="1" baseline="-25000" dirty="0" err="1">
                <a:solidFill>
                  <a:srgbClr val="3333CC"/>
                </a:solidFill>
                <a:latin typeface="宋体" panose="02010600030101010101" pitchFamily="2" charset="-122"/>
                <a:ea typeface="宋体" panose="02010600030101010101" pitchFamily="2" charset="-122"/>
              </a:rPr>
              <a:t>ij</a:t>
            </a:r>
            <a:r>
              <a:rPr lang="zh-CN" altLang="en-US" sz="2200" dirty="0">
                <a:latin typeface="宋体" panose="02010600030101010101" pitchFamily="2" charset="-122"/>
                <a:ea typeface="宋体" panose="02010600030101010101" pitchFamily="2" charset="-122"/>
              </a:rPr>
              <a:t>是第</a:t>
            </a:r>
            <a:r>
              <a:rPr lang="en-US" altLang="zh-CN" sz="2200" dirty="0" err="1">
                <a:latin typeface="宋体" panose="02010600030101010101" pitchFamily="2" charset="-122"/>
                <a:ea typeface="宋体" panose="02010600030101010101" pitchFamily="2" charset="-122"/>
              </a:rPr>
              <a:t>i</a:t>
            </a:r>
            <a:r>
              <a:rPr lang="zh-CN" altLang="en-US" sz="2200" dirty="0">
                <a:latin typeface="宋体" panose="02010600030101010101" pitchFamily="2" charset="-122"/>
                <a:ea typeface="宋体" panose="02010600030101010101" pitchFamily="2" charset="-122"/>
              </a:rPr>
              <a:t>类功能度和第</a:t>
            </a:r>
            <a:r>
              <a:rPr lang="en-US" altLang="zh-CN" sz="2200" dirty="0">
                <a:latin typeface="宋体" panose="02010600030101010101" pitchFamily="2" charset="-122"/>
                <a:ea typeface="宋体" panose="02010600030101010101" pitchFamily="2" charset="-122"/>
              </a:rPr>
              <a:t>j</a:t>
            </a:r>
            <a:r>
              <a:rPr lang="zh-CN" altLang="en-US" sz="2200" dirty="0">
                <a:latin typeface="宋体" panose="02010600030101010101" pitchFamily="2" charset="-122"/>
                <a:ea typeface="宋体" panose="02010600030101010101" pitchFamily="2" charset="-122"/>
              </a:rPr>
              <a:t>级复杂度功能点的个数。 </a:t>
            </a:r>
            <a:endParaRPr lang="zh-CN" altLang="en-US" sz="2200" dirty="0">
              <a:latin typeface="宋体" panose="02010600030101010101" pitchFamily="2" charset="-122"/>
              <a:ea typeface="宋体" panose="02010600030101010101" pitchFamily="2" charset="-122"/>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10" name="Rectangle 2"/>
          <p:cNvSpPr>
            <a:spLocks noGrp="1" noChangeArrowheads="1"/>
          </p:cNvSpPr>
          <p:nvPr>
            <p:ph type="title"/>
          </p:nvPr>
        </p:nvSpPr>
        <p:spPr>
          <a:xfrm>
            <a:off x="457200" y="211138"/>
            <a:ext cx="8229600" cy="1143000"/>
          </a:xfrm>
        </p:spPr>
        <p:txBody>
          <a:bodyPr/>
          <a:lstStyle/>
          <a:p>
            <a:pPr algn="l"/>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rgbClr val="FFC000"/>
                </a:solidFill>
                <a:ea typeface="宋体" panose="02010600030101010101" pitchFamily="2" charset="-122"/>
              </a:rPr>
              <a:t> </a:t>
            </a:r>
            <a:r>
              <a:rPr lang="en-US" altLang="zh-CN" sz="3600" b="0" dirty="0">
                <a:solidFill>
                  <a:srgbClr val="FFC000"/>
                </a:solidFill>
                <a:latin typeface="+mj-ea"/>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Tree>
  </p:cSld>
  <p:clrMapOvr>
    <a:masterClrMapping/>
  </p:clrMapOvr>
  <p:transition>
    <p:wipe/>
  </p:transition>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1"/>
          <p:cNvSpPr>
            <a:spLocks noGrp="1" noChangeArrowheads="1"/>
          </p:cNvSpPr>
          <p:nvPr>
            <p:ph idx="1"/>
          </p:nvPr>
        </p:nvSpPr>
        <p:spPr>
          <a:xfrm>
            <a:off x="428596" y="1428736"/>
            <a:ext cx="8135937" cy="2143140"/>
          </a:xfrm>
          <a:noFill/>
        </p:spPr>
        <p:txBody>
          <a:bodyPr/>
          <a:lstStyle/>
          <a:p>
            <a:pPr eaLnBrk="1" hangingPunct="1">
              <a:lnSpc>
                <a:spcPct val="80000"/>
              </a:lnSpc>
              <a:buFontTx/>
              <a:buNone/>
            </a:pPr>
            <a:r>
              <a:rPr lang="en-US" altLang="zh-CN" sz="2800" b="1" dirty="0">
                <a:solidFill>
                  <a:srgbClr val="C00000"/>
                </a:solidFill>
                <a:latin typeface="宋体" panose="02010600030101010101" pitchFamily="2" charset="-122"/>
                <a:ea typeface="宋体" panose="02010600030101010101" pitchFamily="2" charset="-122"/>
              </a:rPr>
              <a:t>4</a:t>
            </a:r>
            <a:r>
              <a:rPr lang="zh-CN" altLang="en-US" sz="2800" b="1" dirty="0">
                <a:solidFill>
                  <a:srgbClr val="C00000"/>
                </a:solidFill>
                <a:latin typeface="宋体" panose="02010600030101010101" pitchFamily="2" charset="-122"/>
                <a:ea typeface="宋体" panose="02010600030101010101" pitchFamily="2" charset="-122"/>
              </a:rPr>
              <a:t>．调节因子</a:t>
            </a:r>
            <a:endParaRPr lang="zh-CN" altLang="en-US" sz="2800" b="1" dirty="0">
              <a:solidFill>
                <a:srgbClr val="C00000"/>
              </a:solidFill>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任何软件都会有其自身特性，在考虑其各种自身特性时，从以下两个方面</a:t>
            </a:r>
            <a:r>
              <a:rPr lang="zh-CN" altLang="en-US" sz="2400" dirty="0">
                <a:solidFill>
                  <a:srgbClr val="3366FF"/>
                </a:solidFill>
                <a:latin typeface="宋体" panose="02010600030101010101" pitchFamily="2" charset="-122"/>
                <a:ea typeface="宋体" panose="02010600030101010101" pitchFamily="2" charset="-122"/>
              </a:rPr>
              <a:t>分解功能点计算的调节因子</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eaLnBrk="1" hangingPunct="1">
              <a:buFontTx/>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a:t>
            </a:r>
            <a:r>
              <a:rPr lang="zh-CN" altLang="en-US" sz="2400" b="1" dirty="0">
                <a:solidFill>
                  <a:srgbClr val="CC0000"/>
                </a:solidFill>
                <a:latin typeface="宋体" panose="02010600030101010101" pitchFamily="2" charset="-122"/>
                <a:ea typeface="宋体" panose="02010600030101010101" pitchFamily="2" charset="-122"/>
              </a:rPr>
              <a:t>影响因子</a:t>
            </a:r>
            <a:r>
              <a:rPr lang="zh-CN" altLang="en-US" sz="2400" dirty="0">
                <a:latin typeface="宋体" panose="02010600030101010101" pitchFamily="2" charset="-122"/>
                <a:ea typeface="宋体" panose="02010600030101010101" pitchFamily="2" charset="-122"/>
              </a:rPr>
              <a:t>。经过对各类软件的分析，综合出</a:t>
            </a:r>
            <a:r>
              <a:rPr lang="en-US" altLang="zh-CN" sz="2400" dirty="0">
                <a:latin typeface="宋体" panose="02010600030101010101" pitchFamily="2" charset="-122"/>
                <a:ea typeface="宋体" panose="02010600030101010101" pitchFamily="2" charset="-122"/>
              </a:rPr>
              <a:t>14</a:t>
            </a:r>
            <a:r>
              <a:rPr lang="zh-CN" altLang="en-US" sz="2400" dirty="0">
                <a:latin typeface="宋体" panose="02010600030101010101" pitchFamily="2" charset="-122"/>
                <a:ea typeface="宋体" panose="02010600030101010101" pitchFamily="2" charset="-122"/>
              </a:rPr>
              <a:t>种类型的影响因子：</a:t>
            </a:r>
            <a:endParaRPr lang="zh-CN" altLang="en-US" sz="2400" dirty="0">
              <a:latin typeface="宋体" panose="02010600030101010101" pitchFamily="2" charset="-122"/>
              <a:ea typeface="宋体" panose="02010600030101010101" pitchFamily="2" charset="-122"/>
            </a:endParaRPr>
          </a:p>
        </p:txBody>
      </p:sp>
      <p:sp>
        <p:nvSpPr>
          <p:cNvPr id="28676" name="Rectangle 13"/>
          <p:cNvSpPr>
            <a:spLocks noChangeArrowheads="1"/>
          </p:cNvSpPr>
          <p:nvPr/>
        </p:nvSpPr>
        <p:spPr bwMode="auto">
          <a:xfrm>
            <a:off x="1142976" y="3571876"/>
            <a:ext cx="3000396" cy="2643205"/>
          </a:xfrm>
          <a:prstGeom prst="rect">
            <a:avLst/>
          </a:prstGeom>
          <a:noFill/>
          <a:ln w="9525">
            <a:noFill/>
            <a:miter lim="800000"/>
          </a:ln>
        </p:spPr>
        <p:txBody>
          <a:bodyPr/>
          <a:lstStyle/>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数据通信</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分布数据处理</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性能目标</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系统配置要求</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事务率</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联机数据录入</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最终用户效率</a:t>
            </a:r>
            <a:endParaRPr lang="zh-CN" altLang="en-US" sz="2000" dirty="0">
              <a:latin typeface="宋体" panose="02010600030101010101" pitchFamily="2" charset="-122"/>
              <a:ea typeface="宋体" panose="02010600030101010101" pitchFamily="2" charset="-122"/>
            </a:endParaRPr>
          </a:p>
        </p:txBody>
      </p:sp>
      <p:sp>
        <p:nvSpPr>
          <p:cNvPr id="28677" name="Rectangle 14"/>
          <p:cNvSpPr>
            <a:spLocks noChangeArrowheads="1"/>
          </p:cNvSpPr>
          <p:nvPr/>
        </p:nvSpPr>
        <p:spPr bwMode="auto">
          <a:xfrm>
            <a:off x="4643438" y="3571876"/>
            <a:ext cx="3071834" cy="2565036"/>
          </a:xfrm>
          <a:prstGeom prst="rect">
            <a:avLst/>
          </a:prstGeom>
          <a:noFill/>
          <a:ln w="9525">
            <a:noFill/>
            <a:miter lim="800000"/>
          </a:ln>
        </p:spPr>
        <p:txBody>
          <a:bodyPr/>
          <a:lstStyle/>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联机更新</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复杂的处理逻辑</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可复用性</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易安装性</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易操作性</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多工作场所</a:t>
            </a:r>
            <a:endParaRPr lang="zh-CN" altLang="en-US" sz="2000" dirty="0">
              <a:latin typeface="宋体" panose="02010600030101010101" pitchFamily="2" charset="-122"/>
              <a:ea typeface="宋体" panose="02010600030101010101" pitchFamily="2" charset="-122"/>
            </a:endParaRPr>
          </a:p>
          <a:p>
            <a:pPr marL="457200" indent="-457200">
              <a:spcBef>
                <a:spcPct val="200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设施变更</a:t>
            </a:r>
            <a:endParaRPr lang="zh-CN" altLang="en-US" sz="2000" dirty="0">
              <a:latin typeface="宋体" panose="02010600030101010101" pitchFamily="2" charset="-122"/>
              <a:ea typeface="宋体" panose="02010600030101010101" pitchFamily="2"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9" name="Rectangle 2"/>
          <p:cNvSpPr>
            <a:spLocks noGrp="1" noChangeArrowheads="1"/>
          </p:cNvSpPr>
          <p:nvPr>
            <p:ph type="title"/>
          </p:nvPr>
        </p:nvSpPr>
        <p:spPr>
          <a:xfrm>
            <a:off x="457200" y="211138"/>
            <a:ext cx="8229600" cy="1143000"/>
          </a:xfrm>
        </p:spPr>
        <p:txBody>
          <a:bodyPr/>
          <a:lstStyle/>
          <a:p>
            <a:pPr algn="l"/>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rgbClr val="FFC000"/>
                </a:solidFill>
                <a:ea typeface="宋体" panose="02010600030101010101" pitchFamily="2" charset="-122"/>
              </a:rPr>
              <a:t> </a:t>
            </a:r>
            <a:r>
              <a:rPr lang="en-US" altLang="zh-CN" sz="3600" b="0" dirty="0">
                <a:solidFill>
                  <a:srgbClr val="FFC000"/>
                </a:solidFill>
                <a:latin typeface="+mj-ea"/>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285860"/>
            <a:ext cx="7715304"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瀑布模型、快速原型和螺旋模型的对比</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pic>
        <p:nvPicPr>
          <p:cNvPr id="6" name="Picture 4"/>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5995998" y="2143116"/>
            <a:ext cx="3008563" cy="3857652"/>
          </a:xfrm>
          <a:prstGeom prst="rect">
            <a:avLst/>
          </a:prstGeom>
          <a:noFill/>
          <a:ln w="9525">
            <a:noFill/>
            <a:miter lim="800000"/>
            <a:headEnd/>
            <a:tailEnd/>
          </a:ln>
        </p:spPr>
      </p:pic>
      <p:pic>
        <p:nvPicPr>
          <p:cNvPr id="8" name="Picture 4" descr="1104"/>
          <p:cNvPicPr>
            <a:picLocks noGrp="1" noChangeAspect="1" noChangeArrowheads="1"/>
          </p:cNvPicPr>
          <p:nvPr>
            <p:ph idx="1"/>
          </p:nvPr>
        </p:nvPicPr>
        <p:blipFill>
          <a:blip r:embed="rId2">
            <a:duotone>
              <a:prstClr val="black"/>
              <a:schemeClr val="accent5">
                <a:tint val="45000"/>
                <a:satMod val="400000"/>
              </a:schemeClr>
            </a:duotone>
          </a:blip>
          <a:srcRect/>
          <a:stretch>
            <a:fillRect/>
          </a:stretch>
        </p:blipFill>
        <p:spPr bwMode="auto">
          <a:xfrm>
            <a:off x="3286115" y="2143116"/>
            <a:ext cx="2619165" cy="3857652"/>
          </a:xfrm>
          <a:prstGeom prst="rect">
            <a:avLst/>
          </a:prstGeom>
          <a:noFill/>
          <a:ln w="9525">
            <a:noFill/>
            <a:miter lim="800000"/>
            <a:headEnd/>
            <a:tailEnd/>
          </a:ln>
        </p:spPr>
      </p:pic>
      <p:pic>
        <p:nvPicPr>
          <p:cNvPr id="10" name="Picture 4"/>
          <p:cNvPicPr>
            <a:picLocks noChangeAspect="1" noChangeArrowheads="1"/>
          </p:cNvPicPr>
          <p:nvPr/>
        </p:nvPicPr>
        <p:blipFill>
          <a:blip r:embed="rId3">
            <a:duotone>
              <a:prstClr val="black"/>
              <a:schemeClr val="accent5">
                <a:tint val="45000"/>
                <a:satMod val="400000"/>
              </a:schemeClr>
            </a:duotone>
          </a:blip>
          <a:srcRect/>
          <a:stretch>
            <a:fillRect/>
          </a:stretch>
        </p:blipFill>
        <p:spPr bwMode="auto">
          <a:xfrm>
            <a:off x="357158" y="2143116"/>
            <a:ext cx="2857520" cy="3887985"/>
          </a:xfrm>
          <a:prstGeom prst="rect">
            <a:avLst/>
          </a:prstGeom>
          <a:noFill/>
          <a:ln w="9525">
            <a:noFill/>
            <a:miter lim="800000"/>
            <a:headEnd/>
            <a:tailEnd/>
          </a:ln>
        </p:spPr>
      </p:pic>
      <p:sp>
        <p:nvSpPr>
          <p:cNvPr id="11" name="TextBox 10"/>
          <p:cNvSpPr txBox="1"/>
          <p:nvPr/>
        </p:nvSpPr>
        <p:spPr>
          <a:xfrm>
            <a:off x="1000100" y="6041941"/>
            <a:ext cx="1714511" cy="318570"/>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实际的瀑布模型图</a:t>
            </a:r>
            <a:endParaRPr lang="zh-CN" altLang="en-US" dirty="0"/>
          </a:p>
        </p:txBody>
      </p:sp>
      <p:sp>
        <p:nvSpPr>
          <p:cNvPr id="12" name="TextBox 11"/>
          <p:cNvSpPr txBox="1"/>
          <p:nvPr/>
        </p:nvSpPr>
        <p:spPr>
          <a:xfrm>
            <a:off x="3571868" y="6072206"/>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快速原型模型图</a:t>
            </a:r>
            <a:endParaRPr lang="zh-CN" altLang="en-US" dirty="0"/>
          </a:p>
        </p:txBody>
      </p:sp>
      <p:sp>
        <p:nvSpPr>
          <p:cNvPr id="13" name="TextBox 12"/>
          <p:cNvSpPr txBox="1"/>
          <p:nvPr/>
        </p:nvSpPr>
        <p:spPr>
          <a:xfrm>
            <a:off x="6557721" y="6043630"/>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螺旋模型图</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357158" y="1500174"/>
            <a:ext cx="3929089" cy="2214578"/>
          </a:xfrm>
        </p:spPr>
        <p:txBody>
          <a:bodyPr/>
          <a:lstStyle/>
          <a:p>
            <a:pPr eaLnBrk="1" hangingPunct="1">
              <a:buFontTx/>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zh-CN" altLang="en-US" sz="2400" b="1" dirty="0">
                <a:solidFill>
                  <a:srgbClr val="CC0000"/>
                </a:solidFill>
                <a:latin typeface="宋体" panose="02010600030101010101" pitchFamily="2" charset="-122"/>
                <a:ea typeface="宋体" panose="02010600030101010101" pitchFamily="2" charset="-122"/>
              </a:rPr>
              <a:t>影响级</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14</a:t>
            </a:r>
            <a:r>
              <a:rPr lang="zh-CN" altLang="en-US" sz="2400" dirty="0">
                <a:latin typeface="宋体" panose="02010600030101010101" pitchFamily="2" charset="-122"/>
                <a:ea typeface="宋体" panose="02010600030101010101" pitchFamily="2" charset="-122"/>
              </a:rPr>
              <a:t>种类型对软件功能度的影响必须加以区分，将</a:t>
            </a:r>
            <a:r>
              <a:rPr lang="zh-CN" altLang="en-US" sz="2400" b="1" dirty="0">
                <a:solidFill>
                  <a:srgbClr val="3366FF"/>
                </a:solidFill>
                <a:latin typeface="宋体" panose="02010600030101010101" pitchFamily="2" charset="-122"/>
                <a:ea typeface="宋体" panose="02010600030101010101" pitchFamily="2" charset="-122"/>
              </a:rPr>
              <a:t>影响因子的影响程度分为</a:t>
            </a:r>
            <a:r>
              <a:rPr lang="en-US" altLang="zh-CN" sz="2400" b="1" dirty="0">
                <a:solidFill>
                  <a:srgbClr val="3366FF"/>
                </a:solidFill>
                <a:latin typeface="宋体" panose="02010600030101010101" pitchFamily="2" charset="-122"/>
                <a:ea typeface="宋体" panose="02010600030101010101" pitchFamily="2" charset="-122"/>
              </a:rPr>
              <a:t>6</a:t>
            </a:r>
            <a:r>
              <a:rPr lang="zh-CN" altLang="en-US" sz="2400" b="1" dirty="0">
                <a:solidFill>
                  <a:srgbClr val="3366FF"/>
                </a:solidFill>
                <a:latin typeface="宋体" panose="02010600030101010101" pitchFamily="2" charset="-122"/>
                <a:ea typeface="宋体" panose="02010600030101010101" pitchFamily="2" charset="-122"/>
              </a:rPr>
              <a:t>级</a:t>
            </a:r>
            <a:endParaRPr lang="zh-CN" altLang="en-US" sz="2400" dirty="0">
              <a:latin typeface="宋体" panose="02010600030101010101" pitchFamily="2" charset="-122"/>
              <a:ea typeface="宋体" panose="02010600030101010101" pitchFamily="2" charset="-122"/>
            </a:endParaRPr>
          </a:p>
        </p:txBody>
      </p:sp>
      <p:sp>
        <p:nvSpPr>
          <p:cNvPr id="29699" name="Rectangle 8"/>
          <p:cNvSpPr>
            <a:spLocks noChangeArrowheads="1"/>
          </p:cNvSpPr>
          <p:nvPr/>
        </p:nvSpPr>
        <p:spPr bwMode="auto">
          <a:xfrm>
            <a:off x="0" y="2390775"/>
            <a:ext cx="9144000" cy="0"/>
          </a:xfrm>
          <a:prstGeom prst="rect">
            <a:avLst/>
          </a:prstGeom>
          <a:noFill/>
          <a:ln w="9525">
            <a:noFill/>
            <a:miter lim="800000"/>
          </a:ln>
        </p:spPr>
        <p:txBody>
          <a:bodyPr wrap="none" anchor="ctr">
            <a:spAutoFit/>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Rectangle 2"/>
          <p:cNvSpPr>
            <a:spLocks noGrp="1" noChangeArrowheads="1"/>
          </p:cNvSpPr>
          <p:nvPr>
            <p:ph type="title"/>
          </p:nvPr>
        </p:nvSpPr>
        <p:spPr>
          <a:xfrm>
            <a:off x="457200" y="211138"/>
            <a:ext cx="8229600" cy="1143000"/>
          </a:xfrm>
        </p:spPr>
        <p:txBody>
          <a:bodyPr/>
          <a:lstStyle/>
          <a:p>
            <a:pPr algn="l"/>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rgbClr val="FFC000"/>
                </a:solidFill>
                <a:ea typeface="宋体" panose="02010600030101010101" pitchFamily="2" charset="-122"/>
              </a:rPr>
              <a:t> </a:t>
            </a:r>
            <a:r>
              <a:rPr lang="en-US" altLang="zh-CN" sz="3600" b="0" dirty="0">
                <a:solidFill>
                  <a:srgbClr val="FFC000"/>
                </a:solidFill>
                <a:latin typeface="+mj-ea"/>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
        <p:nvSpPr>
          <p:cNvPr id="9" name="Rectangle 3"/>
          <p:cNvSpPr txBox="1">
            <a:spLocks noChangeArrowheads="1"/>
          </p:cNvSpPr>
          <p:nvPr/>
        </p:nvSpPr>
        <p:spPr bwMode="auto">
          <a:xfrm>
            <a:off x="428596" y="3643314"/>
            <a:ext cx="8207375" cy="2643206"/>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Blip>
                <a:blip r:embed="rId1"/>
              </a:buBlip>
              <a:defRPr/>
            </a:pP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综合考虑</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14</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类影响因子的</a:t>
            </a:r>
            <a:r>
              <a:rPr kumimoji="0" lang="zh-CN" altLang="en-US" sz="2400" b="1" i="0" u="none" strike="noStrike" kern="0" cap="none" spc="0" normalizeH="0" baseline="0" noProof="0" dirty="0">
                <a:ln>
                  <a:noFill/>
                </a:ln>
                <a:solidFill>
                  <a:srgbClr val="0000CC"/>
                </a:solidFill>
                <a:effectLst/>
                <a:uLnTx/>
                <a:uFillTx/>
                <a:latin typeface="宋体" panose="02010600030101010101" pitchFamily="2" charset="-122"/>
                <a:ea typeface="宋体" panose="02010600030101010101" pitchFamily="2" charset="-122"/>
                <a:cs typeface="+mn-cs"/>
              </a:rPr>
              <a:t>影响度</a:t>
            </a:r>
            <a:r>
              <a:rPr kumimoji="0" lang="en-US" altLang="zh-CN" sz="2400" b="1" i="0" u="none" strike="noStrike" kern="0" cap="none" spc="0" normalizeH="0" baseline="0" noProof="0" dirty="0">
                <a:ln>
                  <a:noFill/>
                </a:ln>
                <a:solidFill>
                  <a:srgbClr val="0000CC"/>
                </a:solidFill>
                <a:effectLst/>
                <a:uLnTx/>
                <a:uFillTx/>
                <a:latin typeface="宋体" panose="02010600030101010101" pitchFamily="2" charset="-122"/>
                <a:ea typeface="宋体" panose="02010600030101010101" pitchFamily="2" charset="-122"/>
                <a:cs typeface="+mn-cs"/>
              </a:rPr>
              <a:t>N</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，将</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14</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种影响叠加起来，其值为</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0</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70</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14×5</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）。由此得到</a:t>
            </a:r>
            <a:r>
              <a:rPr kumimoji="0" lang="zh-CN" altLang="en-US" sz="2400" b="1" i="0" u="none" strike="noStrike" kern="0" cap="none" spc="0" normalizeH="0" baseline="0" noProof="0" dirty="0">
                <a:ln>
                  <a:noFill/>
                </a:ln>
                <a:solidFill>
                  <a:srgbClr val="0000CC"/>
                </a:solidFill>
                <a:effectLst/>
                <a:uLnTx/>
                <a:uFillTx/>
                <a:latin typeface="宋体" panose="02010600030101010101" pitchFamily="2" charset="-122"/>
                <a:ea typeface="宋体" panose="02010600030101010101" pitchFamily="2" charset="-122"/>
                <a:cs typeface="+mn-cs"/>
              </a:rPr>
              <a:t>复杂度调节因子</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(complexity adjustment factor</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CAF)</a:t>
            </a:r>
            <a:endPar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r>
              <a:rPr kumimoji="0" lang="zh-CN" altLang="en-US" sz="32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r>
              <a:rPr kumimoji="0" lang="en-US" altLang="zh-CN" sz="2400" b="1" i="0" u="none" strike="noStrike" kern="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cs typeface="+mn-cs"/>
              </a:rPr>
              <a:t>CAF = 0.65 + 0.01N</a:t>
            </a:r>
            <a:endParaRPr kumimoji="0" lang="en-US" altLang="zh-CN" sz="2400" b="1" i="0" u="none" strike="noStrike" kern="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Blip>
                <a:blip r:embed="rId1"/>
              </a:buBlip>
              <a:defRPr/>
            </a:pP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其值应在</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0.65</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1.35</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，其中基本调节常数是</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0.65</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，可见最大的调节量为</a:t>
            </a:r>
            <a:r>
              <a:rPr kumimoji="0" lang="en-US" altLang="zh-CN"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35%</a:t>
            </a:r>
            <a:r>
              <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zh-CN" altLang="en-US" sz="24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0" name="Rectangle 3"/>
          <p:cNvSpPr txBox="1">
            <a:spLocks noChangeArrowheads="1"/>
          </p:cNvSpPr>
          <p:nvPr/>
        </p:nvSpPr>
        <p:spPr bwMode="auto">
          <a:xfrm>
            <a:off x="5786446" y="1500174"/>
            <a:ext cx="2928958" cy="2071702"/>
          </a:xfrm>
          <a:prstGeom prst="rect">
            <a:avLst/>
          </a:prstGeom>
          <a:noFill/>
          <a:ln w="9525">
            <a:noFill/>
            <a:miter lim="800000"/>
          </a:ln>
        </p:spPr>
        <p:txBody>
          <a:bodyPr vert="horz" wrap="square" lIns="91440" tIns="45720" rIns="91440" bIns="45720" numCol="1" anchor="t" anchorCtr="0" compatLnSpc="1"/>
          <a:lstStyle/>
          <a:p>
            <a:pPr marL="82550" marR="0" lvl="0" indent="-82550" algn="l"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0</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级   无影响</a:t>
            </a:r>
            <a:endPar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82550" marR="0" lvl="0" indent="-82550" algn="l"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级   微小影响</a:t>
            </a:r>
            <a:endPar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82550" marR="0" lvl="0" indent="-82550" algn="l"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2</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级   轻度影响</a:t>
            </a:r>
            <a:endPar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82550" marR="0" lvl="0" indent="-82550" algn="l"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3</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级   中度影响</a:t>
            </a:r>
            <a:endPar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82550" marR="0" lvl="0" indent="-82550" algn="l"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4</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级   显著影响</a:t>
            </a:r>
            <a:endPar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82550" marR="0" lvl="0" indent="-82550" algn="l"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5</a:t>
            </a:r>
            <a:r>
              <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级   重大影响</a:t>
            </a:r>
            <a:endParaRPr kumimoji="0" lang="zh-CN" altLang="en-US"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2" name="下箭头 11"/>
          <p:cNvSpPr/>
          <p:nvPr/>
        </p:nvSpPr>
        <p:spPr>
          <a:xfrm>
            <a:off x="8001024" y="1571612"/>
            <a:ext cx="285752" cy="19288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ChangeArrowheads="1"/>
          </p:cNvSpPr>
          <p:nvPr/>
        </p:nvSpPr>
        <p:spPr bwMode="auto">
          <a:xfrm>
            <a:off x="500034" y="1500175"/>
            <a:ext cx="8207375" cy="4857784"/>
          </a:xfrm>
          <a:prstGeom prst="rect">
            <a:avLst/>
          </a:prstGeom>
          <a:noFill/>
          <a:ln w="9525">
            <a:noFill/>
            <a:miter lim="800000"/>
          </a:ln>
        </p:spPr>
        <p:txBody>
          <a:bodyPr/>
          <a:lstStyle/>
          <a:p>
            <a:pPr marL="609600" indent="-609600">
              <a:spcBef>
                <a:spcPct val="20000"/>
              </a:spcBef>
            </a:pPr>
            <a:r>
              <a:rPr lang="en-US" altLang="zh-CN" sz="2800" b="1" dirty="0">
                <a:solidFill>
                  <a:srgbClr val="C00000"/>
                </a:solidFill>
                <a:ea typeface="楷体_GB2312" pitchFamily="49" charset="-122"/>
              </a:rPr>
              <a:t>5</a:t>
            </a:r>
            <a:r>
              <a:rPr lang="zh-CN" altLang="en-US" sz="2800" b="1" dirty="0">
                <a:solidFill>
                  <a:srgbClr val="C00000"/>
                </a:solidFill>
                <a:ea typeface="楷体_GB2312" pitchFamily="49" charset="-122"/>
              </a:rPr>
              <a:t>．交付功能点</a:t>
            </a:r>
            <a:endParaRPr lang="zh-CN" altLang="en-US" sz="2800" b="1" dirty="0">
              <a:solidFill>
                <a:srgbClr val="C00000"/>
              </a:solidFill>
              <a:ea typeface="楷体_GB2312" pitchFamily="49" charset="-122"/>
            </a:endParaRPr>
          </a:p>
          <a:p>
            <a:pPr marL="609600" indent="-609600">
              <a:spcBef>
                <a:spcPct val="20000"/>
              </a:spcBef>
              <a:buFont typeface="Arial" panose="020B0604020202020204" pitchFamily="34" charset="0"/>
              <a:buChar char="•"/>
            </a:pPr>
            <a:r>
              <a:rPr lang="zh-CN" altLang="en-US" sz="2400" dirty="0">
                <a:ea typeface="楷体_GB2312" pitchFamily="49" charset="-122"/>
              </a:rPr>
              <a:t>经过调节因子调节后的功能点值被称为</a:t>
            </a:r>
            <a:r>
              <a:rPr lang="zh-CN" altLang="en-US" sz="2400" dirty="0">
                <a:solidFill>
                  <a:srgbClr val="3366FF"/>
                </a:solidFill>
                <a:ea typeface="楷体_GB2312" pitchFamily="49" charset="-122"/>
              </a:rPr>
              <a:t>交付功能点</a:t>
            </a:r>
            <a:r>
              <a:rPr lang="en-US" altLang="zh-CN" sz="2400" dirty="0">
                <a:solidFill>
                  <a:srgbClr val="CC0000"/>
                </a:solidFill>
                <a:ea typeface="楷体_GB2312" pitchFamily="49" charset="-122"/>
              </a:rPr>
              <a:t>(</a:t>
            </a:r>
            <a:r>
              <a:rPr lang="en-US" altLang="zh-CN" sz="2400" dirty="0">
                <a:ea typeface="楷体_GB2312" pitchFamily="49" charset="-122"/>
              </a:rPr>
              <a:t>delivered function point</a:t>
            </a:r>
            <a:r>
              <a:rPr lang="zh-CN" altLang="en-US" sz="2400" dirty="0">
                <a:ea typeface="楷体_GB2312" pitchFamily="49" charset="-122"/>
              </a:rPr>
              <a:t>，</a:t>
            </a:r>
            <a:r>
              <a:rPr lang="en-US" altLang="zh-CN" sz="2400" dirty="0" err="1">
                <a:ea typeface="楷体_GB2312" pitchFamily="49" charset="-122"/>
              </a:rPr>
              <a:t>DFP</a:t>
            </a:r>
            <a:r>
              <a:rPr lang="en-US" altLang="zh-CN" sz="2400" dirty="0">
                <a:ea typeface="楷体_GB2312" pitchFamily="49" charset="-122"/>
              </a:rPr>
              <a:t>)</a:t>
            </a:r>
            <a:endParaRPr lang="zh-CN" altLang="en-US" sz="2400" dirty="0">
              <a:ea typeface="楷体_GB2312" pitchFamily="49" charset="-122"/>
            </a:endParaRPr>
          </a:p>
          <a:p>
            <a:pPr marL="609600" indent="-609600">
              <a:spcBef>
                <a:spcPct val="20000"/>
              </a:spcBef>
            </a:pPr>
            <a:r>
              <a:rPr lang="zh-CN" altLang="en-US" sz="2400" b="1" dirty="0">
                <a:ea typeface="楷体_GB2312" pitchFamily="49" charset="-122"/>
              </a:rPr>
              <a:t>	</a:t>
            </a:r>
            <a:r>
              <a:rPr lang="zh-CN" altLang="en-US" sz="2400" b="1" dirty="0">
                <a:solidFill>
                  <a:srgbClr val="3366FF"/>
                </a:solidFill>
                <a:ea typeface="楷体_GB2312" pitchFamily="49" charset="-122"/>
              </a:rPr>
              <a:t>                          </a:t>
            </a:r>
            <a:r>
              <a:rPr lang="en-US" altLang="zh-CN" sz="2800" b="1" dirty="0" err="1">
                <a:solidFill>
                  <a:srgbClr val="3366FF"/>
                </a:solidFill>
                <a:ea typeface="楷体_GB2312" pitchFamily="49" charset="-122"/>
              </a:rPr>
              <a:t>DFP</a:t>
            </a:r>
            <a:r>
              <a:rPr lang="en-US" altLang="zh-CN" sz="2800" b="1" dirty="0">
                <a:solidFill>
                  <a:srgbClr val="3366FF"/>
                </a:solidFill>
                <a:ea typeface="楷体_GB2312" pitchFamily="49" charset="-122"/>
              </a:rPr>
              <a:t> = </a:t>
            </a:r>
            <a:r>
              <a:rPr lang="en-US" altLang="zh-CN" sz="2800" b="1" dirty="0" err="1">
                <a:solidFill>
                  <a:srgbClr val="3366FF"/>
                </a:solidFill>
                <a:ea typeface="楷体_GB2312" pitchFamily="49" charset="-122"/>
              </a:rPr>
              <a:t>CAF</a:t>
            </a:r>
            <a:r>
              <a:rPr lang="en-US" altLang="zh-CN" sz="2800" b="1" dirty="0">
                <a:solidFill>
                  <a:srgbClr val="3366FF"/>
                </a:solidFill>
                <a:ea typeface="楷体_GB2312" pitchFamily="49" charset="-122"/>
              </a:rPr>
              <a:t> × </a:t>
            </a:r>
            <a:r>
              <a:rPr lang="en-US" altLang="zh-CN" sz="2800" b="1" dirty="0" err="1">
                <a:solidFill>
                  <a:srgbClr val="3366FF"/>
                </a:solidFill>
                <a:ea typeface="楷体_GB2312" pitchFamily="49" charset="-122"/>
              </a:rPr>
              <a:t>UFP</a:t>
            </a:r>
            <a:endParaRPr lang="en-US" altLang="zh-CN" sz="2800" b="1" dirty="0">
              <a:solidFill>
                <a:srgbClr val="3366FF"/>
              </a:solidFill>
              <a:ea typeface="楷体_GB2312" pitchFamily="49" charset="-122"/>
            </a:endParaRPr>
          </a:p>
          <a:p>
            <a:pPr marL="609600" indent="-609600">
              <a:spcBef>
                <a:spcPct val="20000"/>
              </a:spcBef>
            </a:pPr>
            <a:r>
              <a:rPr lang="zh-CN" altLang="en-US" sz="2400" b="1" dirty="0">
                <a:solidFill>
                  <a:srgbClr val="3366FF"/>
                </a:solidFill>
                <a:latin typeface="宋体" panose="02010600030101010101" pitchFamily="2" charset="-122"/>
                <a:ea typeface="宋体" panose="02010600030101010101" pitchFamily="2" charset="-122"/>
              </a:rPr>
              <a:t>    </a:t>
            </a:r>
            <a:r>
              <a:rPr lang="en-US" altLang="zh-CN" sz="2400" b="1" dirty="0">
                <a:solidFill>
                  <a:srgbClr val="3366FF"/>
                </a:solidFill>
                <a:latin typeface="宋体" panose="02010600030101010101" pitchFamily="2" charset="-122"/>
                <a:ea typeface="宋体" panose="02010600030101010101" pitchFamily="2" charset="-122"/>
              </a:rPr>
              <a:t>CAF</a:t>
            </a:r>
            <a:r>
              <a:rPr lang="zh-CN" altLang="en-US" sz="2400" b="1" dirty="0">
                <a:solidFill>
                  <a:srgbClr val="3366FF"/>
                </a:solidFill>
                <a:latin typeface="宋体" panose="02010600030101010101" pitchFamily="2" charset="-122"/>
                <a:ea typeface="宋体" panose="02010600030101010101" pitchFamily="2" charset="-122"/>
              </a:rPr>
              <a:t>：复杂度调节因子</a:t>
            </a:r>
            <a:endParaRPr lang="en-US" altLang="zh-CN" sz="2400" b="1" dirty="0">
              <a:solidFill>
                <a:srgbClr val="3366FF"/>
              </a:solidFill>
              <a:latin typeface="宋体" panose="02010600030101010101" pitchFamily="2" charset="-122"/>
              <a:ea typeface="宋体" panose="02010600030101010101" pitchFamily="2" charset="-122"/>
            </a:endParaRPr>
          </a:p>
          <a:p>
            <a:pPr marL="609600" indent="-609600">
              <a:spcBef>
                <a:spcPct val="20000"/>
              </a:spcBef>
            </a:pPr>
            <a:r>
              <a:rPr lang="en-US" altLang="zh-CN" sz="2400" b="1" dirty="0">
                <a:solidFill>
                  <a:srgbClr val="3366FF"/>
                </a:solidFill>
                <a:latin typeface="宋体" panose="02010600030101010101" pitchFamily="2" charset="-122"/>
                <a:ea typeface="宋体" panose="02010600030101010101" pitchFamily="2" charset="-122"/>
              </a:rPr>
              <a:t>	UFP: </a:t>
            </a:r>
            <a:r>
              <a:rPr lang="zh-CN" altLang="en-US" sz="2400" b="1" dirty="0">
                <a:solidFill>
                  <a:srgbClr val="3366FF"/>
                </a:solidFill>
                <a:latin typeface="宋体" panose="02010600030101010101" pitchFamily="2" charset="-122"/>
                <a:ea typeface="宋体" panose="02010600030101010101" pitchFamily="2" charset="-122"/>
              </a:rPr>
              <a:t>未调节功能点</a:t>
            </a:r>
            <a:endParaRPr lang="en-US" altLang="zh-CN" sz="2400" b="1" dirty="0">
              <a:solidFill>
                <a:srgbClr val="CC0000"/>
              </a:solidFill>
              <a:ea typeface="楷体_GB2312" pitchFamily="49" charset="-122"/>
            </a:endParaRPr>
          </a:p>
          <a:p>
            <a:pPr marL="609600" indent="-609600">
              <a:spcBef>
                <a:spcPct val="20000"/>
              </a:spcBef>
            </a:pPr>
            <a:r>
              <a:rPr lang="en-US" altLang="zh-CN" sz="2800" b="1" dirty="0">
                <a:solidFill>
                  <a:srgbClr val="C00000"/>
                </a:solidFill>
                <a:ea typeface="楷体_GB2312" pitchFamily="49" charset="-122"/>
              </a:rPr>
              <a:t>6</a:t>
            </a:r>
            <a:r>
              <a:rPr lang="zh-CN" altLang="en-US" sz="2800" b="1" dirty="0">
                <a:solidFill>
                  <a:srgbClr val="C00000"/>
                </a:solidFill>
                <a:ea typeface="楷体_GB2312" pitchFamily="49" charset="-122"/>
              </a:rPr>
              <a:t>．交付功能点与软件规模</a:t>
            </a:r>
            <a:endParaRPr lang="zh-CN" altLang="en-US" sz="2800" b="1" dirty="0">
              <a:solidFill>
                <a:srgbClr val="C00000"/>
              </a:solidFill>
              <a:ea typeface="楷体_GB2312" pitchFamily="49" charset="-122"/>
            </a:endParaRPr>
          </a:p>
          <a:p>
            <a:pPr marL="609600" indent="-609600">
              <a:spcBef>
                <a:spcPct val="20000"/>
              </a:spcBef>
              <a:buFont typeface="Arial" panose="020B0604020202020204" pitchFamily="34" charset="0"/>
              <a:buChar char="•"/>
            </a:pPr>
            <a:r>
              <a:rPr lang="zh-CN" altLang="en-US" sz="2400" b="1" dirty="0">
                <a:ea typeface="楷体_GB2312" pitchFamily="49" charset="-122"/>
              </a:rPr>
              <a:t> </a:t>
            </a:r>
            <a:r>
              <a:rPr lang="zh-CN" altLang="en-US" sz="2400" dirty="0">
                <a:ea typeface="楷体_GB2312" pitchFamily="49" charset="-122"/>
              </a:rPr>
              <a:t>一些研究成果表明，上述计算出的功能点的值</a:t>
            </a:r>
            <a:r>
              <a:rPr lang="zh-CN" altLang="en-US" sz="2400" dirty="0">
                <a:solidFill>
                  <a:srgbClr val="3366FF"/>
                </a:solidFill>
                <a:ea typeface="楷体_GB2312" pitchFamily="49" charset="-122"/>
              </a:rPr>
              <a:t>可以代表软件的规模</a:t>
            </a:r>
            <a:r>
              <a:rPr lang="zh-CN" altLang="en-US" sz="2400" dirty="0">
                <a:ea typeface="楷体_GB2312" pitchFamily="49" charset="-122"/>
              </a:rPr>
              <a:t>，也可作为</a:t>
            </a:r>
            <a:r>
              <a:rPr lang="zh-CN" altLang="en-US" sz="2400" dirty="0">
                <a:solidFill>
                  <a:srgbClr val="3366FF"/>
                </a:solidFill>
                <a:ea typeface="楷体_GB2312" pitchFamily="49" charset="-122"/>
              </a:rPr>
              <a:t>估算成本的依据</a:t>
            </a:r>
            <a:r>
              <a:rPr lang="zh-CN" altLang="en-US" sz="2400" dirty="0">
                <a:ea typeface="楷体_GB2312" pitchFamily="49" charset="-122"/>
              </a:rPr>
              <a:t>。</a:t>
            </a:r>
            <a:endParaRPr lang="en-US" altLang="zh-CN" sz="2400" dirty="0">
              <a:ea typeface="楷体_GB2312" pitchFamily="49" charset="-122"/>
            </a:endParaRPr>
          </a:p>
          <a:p>
            <a:pPr marL="609600" indent="-609600">
              <a:spcBef>
                <a:spcPct val="20000"/>
              </a:spcBef>
              <a:buFont typeface="Arial" panose="020B0604020202020204" pitchFamily="34" charset="0"/>
              <a:buChar char="•"/>
            </a:pPr>
            <a:r>
              <a:rPr lang="zh-CN" altLang="en-US" sz="2400" dirty="0">
                <a:ea typeface="楷体_GB2312" pitchFamily="49" charset="-122"/>
              </a:rPr>
              <a:t>软件的规模可用</a:t>
            </a:r>
            <a:r>
              <a:rPr lang="zh-CN" altLang="en-US" sz="2400" dirty="0">
                <a:solidFill>
                  <a:srgbClr val="3366FF"/>
                </a:solidFill>
                <a:ea typeface="楷体_GB2312" pitchFamily="49" charset="-122"/>
              </a:rPr>
              <a:t>交付的源代码行数</a:t>
            </a:r>
            <a:r>
              <a:rPr lang="en-US" altLang="zh-CN" sz="2400" dirty="0">
                <a:solidFill>
                  <a:srgbClr val="CC0000"/>
                </a:solidFill>
                <a:ea typeface="楷体_GB2312" pitchFamily="49" charset="-122"/>
              </a:rPr>
              <a:t>(</a:t>
            </a:r>
            <a:r>
              <a:rPr lang="en-US" altLang="zh-CN" sz="2400" dirty="0">
                <a:ea typeface="楷体_GB2312" pitchFamily="49" charset="-122"/>
              </a:rPr>
              <a:t>delivered lines of code</a:t>
            </a:r>
            <a:r>
              <a:rPr lang="zh-CN" altLang="en-US" sz="2400" dirty="0">
                <a:ea typeface="楷体_GB2312" pitchFamily="49" charset="-122"/>
              </a:rPr>
              <a:t>，</a:t>
            </a:r>
            <a:r>
              <a:rPr lang="en-US" altLang="zh-CN" sz="2400" dirty="0" err="1">
                <a:solidFill>
                  <a:srgbClr val="3366FF"/>
                </a:solidFill>
                <a:ea typeface="楷体_GB2312" pitchFamily="49" charset="-122"/>
              </a:rPr>
              <a:t>DLOC</a:t>
            </a:r>
            <a:r>
              <a:rPr lang="en-US" altLang="zh-CN" sz="2400" dirty="0">
                <a:ea typeface="楷体_GB2312" pitchFamily="49" charset="-122"/>
              </a:rPr>
              <a:t>)</a:t>
            </a:r>
            <a:r>
              <a:rPr lang="zh-CN" altLang="en-US" sz="2400" dirty="0">
                <a:ea typeface="楷体_GB2312" pitchFamily="49" charset="-122"/>
              </a:rPr>
              <a:t>来表示。</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rgbClr val="FFC000"/>
                </a:solidFill>
                <a:ea typeface="宋体" panose="02010600030101010101" pitchFamily="2" charset="-122"/>
              </a:rPr>
              <a:t> </a:t>
            </a:r>
            <a:r>
              <a:rPr lang="en-US" altLang="zh-CN" sz="3600" b="0" dirty="0">
                <a:solidFill>
                  <a:srgbClr val="FFC000"/>
                </a:solidFill>
                <a:latin typeface="+mj-ea"/>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Tree>
  </p:cSld>
  <p:clrMapOvr>
    <a:masterClrMapping/>
  </p:clrMapOvr>
  <p:transition>
    <p:fade/>
  </p:transition>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2143108" y="1428736"/>
            <a:ext cx="4500594" cy="428628"/>
          </a:xfrm>
        </p:spPr>
        <p:txBody>
          <a:bodyPr/>
          <a:lstStyle/>
          <a:p>
            <a:pPr algn="ctr">
              <a:buNone/>
            </a:pPr>
            <a:r>
              <a:rPr lang="zh-CN" altLang="en-US" sz="1800" b="1" dirty="0">
                <a:latin typeface="宋体" panose="02010600030101010101" pitchFamily="2" charset="-122"/>
                <a:ea typeface="宋体" panose="02010600030101010101" pitchFamily="2" charset="-122"/>
              </a:rPr>
              <a:t>功能点与</a:t>
            </a:r>
            <a:r>
              <a:rPr lang="en-US" altLang="zh-CN" sz="1800" b="1" dirty="0" err="1">
                <a:latin typeface="宋体" panose="02010600030101010101" pitchFamily="2" charset="-122"/>
                <a:ea typeface="宋体" panose="02010600030101010101" pitchFamily="2" charset="-122"/>
              </a:rPr>
              <a:t>DLOC</a:t>
            </a:r>
            <a:r>
              <a:rPr lang="zh-CN" altLang="en-US" sz="1800" b="1" dirty="0">
                <a:latin typeface="宋体" panose="02010600030101010101" pitchFamily="2" charset="-122"/>
                <a:ea typeface="宋体" panose="02010600030101010101" pitchFamily="2" charset="-122"/>
              </a:rPr>
              <a:t>的对应（对于数据处理问题）</a:t>
            </a:r>
            <a:endParaRPr lang="en-US" altLang="zh-CN" sz="1800" b="1" dirty="0">
              <a:latin typeface="宋体" panose="02010600030101010101" pitchFamily="2" charset="-122"/>
              <a:ea typeface="宋体" panose="02010600030101010101" pitchFamily="2" charset="-122"/>
            </a:endParaRPr>
          </a:p>
        </p:txBody>
      </p:sp>
      <p:pic>
        <p:nvPicPr>
          <p:cNvPr id="31748" name="Picture 4"/>
          <p:cNvPicPr>
            <a:picLocks noChangeAspect="1" noChangeArrowheads="1"/>
          </p:cNvPicPr>
          <p:nvPr/>
        </p:nvPicPr>
        <p:blipFill>
          <a:blip r:embed="rId1"/>
          <a:srcRect/>
          <a:stretch>
            <a:fillRect/>
          </a:stretch>
        </p:blipFill>
        <p:spPr bwMode="auto">
          <a:xfrm>
            <a:off x="500034" y="1811350"/>
            <a:ext cx="8353425" cy="3260724"/>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椭圆 5"/>
          <p:cNvSpPr/>
          <p:nvPr/>
        </p:nvSpPr>
        <p:spPr>
          <a:xfrm>
            <a:off x="3357554" y="3524188"/>
            <a:ext cx="642942"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57554" y="4024630"/>
            <a:ext cx="642942"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2"/>
          <p:cNvSpPr>
            <a:spLocks noGrp="1" noChangeArrowheads="1"/>
          </p:cNvSpPr>
          <p:nvPr>
            <p:ph type="title"/>
          </p:nvPr>
        </p:nvSpPr>
        <p:spPr>
          <a:xfrm>
            <a:off x="457200" y="211138"/>
            <a:ext cx="8229600" cy="1143000"/>
          </a:xfrm>
        </p:spPr>
        <p:txBody>
          <a:bodyPr/>
          <a:lstStyle/>
          <a:p>
            <a:pPr algn="l"/>
            <a:r>
              <a:rPr lang="en-US" altLang="zh-CN" dirty="0">
                <a:solidFill>
                  <a:schemeClr val="bg1"/>
                </a:solidFill>
                <a:latin typeface="+mj-ea"/>
              </a:rPr>
              <a:t>6.2 </a:t>
            </a:r>
            <a:r>
              <a:rPr lang="zh-CN" altLang="en-US" dirty="0">
                <a:solidFill>
                  <a:schemeClr val="bg1"/>
                </a:solidFill>
                <a:latin typeface="+mj-ea"/>
              </a:rPr>
              <a:t>项目估算</a:t>
            </a:r>
            <a:br>
              <a:rPr lang="en-US" altLang="zh-CN" sz="3600" b="1" dirty="0">
                <a:solidFill>
                  <a:schemeClr val="tx1"/>
                </a:solidFill>
                <a:ea typeface="宋体" panose="02010600030101010101" pitchFamily="2" charset="-122"/>
              </a:rPr>
            </a:br>
            <a:r>
              <a:rPr lang="en-US" altLang="zh-CN" sz="3600" b="1" dirty="0">
                <a:solidFill>
                  <a:srgbClr val="FFC000"/>
                </a:solidFill>
                <a:ea typeface="宋体" panose="02010600030101010101" pitchFamily="2" charset="-122"/>
              </a:rPr>
              <a:t> </a:t>
            </a:r>
            <a:r>
              <a:rPr lang="en-US" altLang="zh-CN" sz="3600" b="0" dirty="0">
                <a:solidFill>
                  <a:srgbClr val="FFC000"/>
                </a:solidFill>
                <a:latin typeface="+mj-ea"/>
              </a:rPr>
              <a:t>6.2.2  </a:t>
            </a:r>
            <a:r>
              <a:rPr lang="zh-CN" altLang="en-US" sz="3600" b="0" dirty="0">
                <a:solidFill>
                  <a:srgbClr val="FFC000"/>
                </a:solidFill>
                <a:latin typeface="+mj-ea"/>
              </a:rPr>
              <a:t>软件规模估算的功能点方法</a:t>
            </a:r>
            <a:endParaRPr lang="zh-CN" altLang="en-US" sz="3600" b="0" dirty="0">
              <a:solidFill>
                <a:srgbClr val="FFC000"/>
              </a:solidFill>
              <a:latin typeface="+mj-ea"/>
            </a:endParaRPr>
          </a:p>
        </p:txBody>
      </p:sp>
      <p:sp>
        <p:nvSpPr>
          <p:cNvPr id="11" name="Rectangle 3"/>
          <p:cNvSpPr txBox="1">
            <a:spLocks noChangeArrowheads="1"/>
          </p:cNvSpPr>
          <p:nvPr/>
        </p:nvSpPr>
        <p:spPr bwMode="auto">
          <a:xfrm>
            <a:off x="500034" y="5143512"/>
            <a:ext cx="8229600" cy="1000132"/>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由表可知：   </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1 DFP  </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相当于  </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105 DLOC</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a:t>
            </a:r>
            <a:r>
              <a:rPr kumimoji="0" lang="en-US" altLang="zh-CN" sz="2400" b="0" i="0" u="none" strike="noStrike" kern="0" cap="none" spc="0" normalizeH="0" baseline="0" noProof="0" dirty="0">
                <a:ln>
                  <a:noFill/>
                </a:ln>
                <a:solidFill>
                  <a:srgbClr val="3366FF"/>
                </a:solidFill>
                <a:effectLst/>
                <a:uLnTx/>
                <a:uFillTx/>
                <a:latin typeface="+mn-lt"/>
                <a:ea typeface="楷体_GB2312" pitchFamily="49" charset="-122"/>
                <a:cs typeface="+mn-cs"/>
              </a:rPr>
              <a:t>COBOL</a:t>
            </a:r>
            <a:r>
              <a:rPr kumimoji="0" lang="zh-CN" altLang="en-US" sz="2400" b="0" i="0" u="none" strike="noStrike" kern="0" cap="none" spc="0" normalizeH="0" baseline="0" noProof="0" dirty="0">
                <a:ln>
                  <a:noFill/>
                </a:ln>
                <a:solidFill>
                  <a:srgbClr val="3366FF"/>
                </a:solidFill>
                <a:effectLst/>
                <a:uLnTx/>
                <a:uFillTx/>
                <a:latin typeface="+mn-lt"/>
                <a:ea typeface="楷体_GB2312" pitchFamily="49" charset="-122"/>
                <a:cs typeface="+mn-cs"/>
              </a:rPr>
              <a:t>程序</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a:t>
            </a:r>
            <a:endPar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                     </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1 DFP  </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相当于  </a:t>
            </a:r>
            <a:r>
              <a:rPr kumimoji="0" lang="en-US" altLang="zh-CN" sz="2400" b="0" i="0" u="none" strike="noStrike" kern="0" cap="none" spc="0" normalizeH="0" baseline="0" noProof="0" dirty="0">
                <a:ln>
                  <a:noFill/>
                </a:ln>
                <a:solidFill>
                  <a:schemeClr val="tx1"/>
                </a:solidFill>
                <a:effectLst/>
                <a:uLnTx/>
                <a:uFillTx/>
                <a:latin typeface="+mn-lt"/>
                <a:ea typeface="楷体_GB2312" pitchFamily="49" charset="-122"/>
                <a:cs typeface="+mn-cs"/>
              </a:rPr>
              <a:t>128 DLOC</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a:t>
            </a:r>
            <a:r>
              <a:rPr kumimoji="0" lang="en-US" altLang="zh-CN" sz="2400" b="0" i="0" u="none" strike="noStrike" kern="0" cap="none" spc="0" normalizeH="0" baseline="0" noProof="0" dirty="0">
                <a:ln>
                  <a:noFill/>
                </a:ln>
                <a:solidFill>
                  <a:srgbClr val="3366FF"/>
                </a:solidFill>
                <a:effectLst/>
                <a:uLnTx/>
                <a:uFillTx/>
                <a:latin typeface="+mn-lt"/>
                <a:ea typeface="楷体_GB2312" pitchFamily="49" charset="-122"/>
                <a:cs typeface="+mn-cs"/>
              </a:rPr>
              <a:t>C</a:t>
            </a:r>
            <a:r>
              <a:rPr kumimoji="0" lang="zh-CN" altLang="en-US" sz="2400" b="0" i="0" u="none" strike="noStrike" kern="0" cap="none" spc="0" normalizeH="0" baseline="0" noProof="0" dirty="0">
                <a:ln>
                  <a:noFill/>
                </a:ln>
                <a:solidFill>
                  <a:srgbClr val="3366FF"/>
                </a:solidFill>
                <a:effectLst/>
                <a:uLnTx/>
                <a:uFillTx/>
                <a:latin typeface="+mn-lt"/>
                <a:ea typeface="楷体_GB2312" pitchFamily="49" charset="-122"/>
                <a:cs typeface="+mn-cs"/>
              </a:rPr>
              <a:t>程序</a:t>
            </a:r>
            <a:r>
              <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rPr>
              <a:t>）</a:t>
            </a:r>
            <a:endParaRPr kumimoji="0" lang="zh-CN" altLang="en-US" sz="2400" b="0" i="0" u="none" strike="noStrike" kern="0" cap="none" spc="0" normalizeH="0" baseline="0" noProof="0" dirty="0">
              <a:ln>
                <a:noFill/>
              </a:ln>
              <a:solidFill>
                <a:schemeClr val="tx1"/>
              </a:solidFill>
              <a:effectLst/>
              <a:uLnTx/>
              <a:uFillTx/>
              <a:latin typeface="+mn-lt"/>
              <a:ea typeface="楷体_GB2312" pitchFamily="49" charset="-122"/>
              <a:cs typeface="+mn-cs"/>
            </a:endParaRPr>
          </a:p>
          <a:p>
            <a:pPr marL="342900" indent="-342900" fontAlgn="base">
              <a:spcBef>
                <a:spcPct val="20000"/>
              </a:spcBef>
              <a:spcAft>
                <a:spcPct val="0"/>
              </a:spcAft>
              <a:buBlip>
                <a:blip r:embed="rId2"/>
              </a:buBlip>
              <a:defRPr/>
            </a:pPr>
            <a:r>
              <a:rPr lang="en-US" altLang="zh-CN" sz="2400" kern="0" dirty="0">
                <a:ea typeface="楷体_GB2312" pitchFamily="49" charset="-122"/>
              </a:rPr>
              <a:t>DFP: </a:t>
            </a:r>
            <a:r>
              <a:rPr lang="zh-CN" altLang="en-US" sz="2400" kern="0" dirty="0">
                <a:ea typeface="楷体_GB2312" pitchFamily="49" charset="-122"/>
              </a:rPr>
              <a:t>交付功能点</a:t>
            </a:r>
            <a:endParaRPr lang="zh-CN" altLang="en-US" sz="2400" kern="0" dirty="0">
              <a:ea typeface="楷体_GB2312"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57158" y="1785926"/>
            <a:ext cx="8208962" cy="3000396"/>
          </a:xfrm>
          <a:prstGeom prst="rect">
            <a:avLst/>
          </a:prstGeom>
          <a:noFill/>
          <a:ln w="9525">
            <a:noFill/>
            <a:miter lim="800000"/>
          </a:ln>
        </p:spPr>
        <p:txBody>
          <a:bodyPr/>
          <a:lstStyle/>
          <a:p>
            <a:pPr marL="342900" indent="-342900">
              <a:lnSpc>
                <a:spcPct val="150000"/>
              </a:lnSpc>
              <a:spcBef>
                <a:spcPct val="20000"/>
              </a:spcBef>
            </a:pPr>
            <a:r>
              <a:rPr lang="en-US" altLang="zh-CN" sz="2800" b="1" dirty="0">
                <a:solidFill>
                  <a:srgbClr val="C00000"/>
                </a:solidFill>
                <a:ea typeface="楷体_GB2312" pitchFamily="49" charset="-122"/>
              </a:rPr>
              <a:t>7</a:t>
            </a:r>
            <a:r>
              <a:rPr lang="zh-CN" altLang="en-US" sz="2800" b="1" dirty="0">
                <a:solidFill>
                  <a:srgbClr val="C00000"/>
                </a:solidFill>
                <a:ea typeface="楷体_GB2312" pitchFamily="49" charset="-122"/>
              </a:rPr>
              <a:t>．功能点方法的优点</a:t>
            </a:r>
            <a:endParaRPr lang="zh-CN" altLang="en-US" sz="2800" b="1" dirty="0">
              <a:solidFill>
                <a:srgbClr val="C00000"/>
              </a:solidFill>
              <a:ea typeface="楷体_GB2312" pitchFamily="49" charset="-122"/>
            </a:endParaRPr>
          </a:p>
          <a:p>
            <a:pPr marL="342900" indent="-342900">
              <a:lnSpc>
                <a:spcPct val="150000"/>
              </a:lnSpc>
              <a:spcBef>
                <a:spcPct val="20000"/>
              </a:spcBef>
            </a:pP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a:t>
            </a:r>
            <a:r>
              <a:rPr lang="en-US" altLang="zh-CN" sz="2400" dirty="0" err="1">
                <a:ea typeface="楷体_GB2312" pitchFamily="49" charset="-122"/>
              </a:rPr>
              <a:t>DFP</a:t>
            </a:r>
            <a:r>
              <a:rPr lang="zh-CN" altLang="en-US" sz="2400" dirty="0">
                <a:ea typeface="楷体_GB2312" pitchFamily="49" charset="-122"/>
              </a:rPr>
              <a:t>只与由规格说明得到的信息相关，而交付代码的</a:t>
            </a:r>
            <a:endParaRPr lang="zh-CN" altLang="en-US" sz="2400" dirty="0">
              <a:ea typeface="楷体_GB2312" pitchFamily="49" charset="-122"/>
            </a:endParaRPr>
          </a:p>
          <a:p>
            <a:pPr marL="342900" indent="-342900">
              <a:lnSpc>
                <a:spcPct val="150000"/>
              </a:lnSpc>
              <a:spcBef>
                <a:spcPct val="20000"/>
              </a:spcBef>
            </a:pPr>
            <a:r>
              <a:rPr lang="zh-CN" altLang="en-US" sz="2400" dirty="0">
                <a:ea typeface="楷体_GB2312" pitchFamily="49" charset="-122"/>
              </a:rPr>
              <a:t>行数若不通过功能点计算是不能直接从规格说明中得到的。</a:t>
            </a:r>
            <a:endParaRPr lang="zh-CN" altLang="en-US" sz="2400" dirty="0">
              <a:ea typeface="楷体_GB2312" pitchFamily="49" charset="-122"/>
            </a:endParaRPr>
          </a:p>
          <a:p>
            <a:pPr marL="342900" indent="-342900">
              <a:lnSpc>
                <a:spcPct val="150000"/>
              </a:lnSpc>
              <a:spcBef>
                <a:spcPct val="20000"/>
              </a:spcBef>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a:t>
            </a:r>
            <a:r>
              <a:rPr lang="en-US" altLang="zh-CN" sz="2400" dirty="0" err="1">
                <a:solidFill>
                  <a:srgbClr val="0000CC"/>
                </a:solidFill>
                <a:ea typeface="楷体_GB2312" pitchFamily="49" charset="-122"/>
              </a:rPr>
              <a:t>DFP</a:t>
            </a:r>
            <a:r>
              <a:rPr lang="zh-CN" altLang="en-US" sz="2400" dirty="0">
                <a:solidFill>
                  <a:srgbClr val="0000CC"/>
                </a:solidFill>
                <a:ea typeface="楷体_GB2312" pitchFamily="49" charset="-122"/>
              </a:rPr>
              <a:t>与实现软件的语言无关，</a:t>
            </a:r>
            <a:r>
              <a:rPr lang="zh-CN" altLang="en-US" sz="2400" dirty="0">
                <a:ea typeface="楷体_GB2312" pitchFamily="49" charset="-122"/>
              </a:rPr>
              <a:t>而</a:t>
            </a:r>
            <a:r>
              <a:rPr lang="en-US" altLang="zh-CN" sz="2400" dirty="0">
                <a:ea typeface="楷体_GB2312" pitchFamily="49" charset="-122"/>
              </a:rPr>
              <a:t>DLOC</a:t>
            </a:r>
            <a:r>
              <a:rPr lang="zh-CN" altLang="en-US" sz="2400" dirty="0">
                <a:ea typeface="楷体_GB2312" pitchFamily="49" charset="-122"/>
              </a:rPr>
              <a:t>与语言相关。</a:t>
            </a:r>
            <a:endParaRPr lang="zh-CN" altLang="en-US" sz="3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6.2 </a:t>
            </a:r>
            <a:r>
              <a:rPr kumimoji="0" lang="zh-CN" altLang="en-US" sz="4400" b="1" i="0" u="none" strike="noStrike" kern="0" cap="none" spc="0" normalizeH="0" baseline="0" noProof="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 </a:t>
            </a:r>
            <a:r>
              <a:rPr kumimoji="0" lang="en-US" altLang="zh-CN" sz="3600" b="0" i="0" u="none" strike="noStrike" kern="0" cap="none" spc="0" normalizeH="0" baseline="0" noProof="0">
                <a:ln>
                  <a:noFill/>
                </a:ln>
                <a:solidFill>
                  <a:srgbClr val="FFC000"/>
                </a:solidFill>
                <a:effectLst/>
                <a:uLnTx/>
                <a:uFillTx/>
                <a:latin typeface="+mj-ea"/>
                <a:ea typeface="+mj-ea"/>
                <a:cs typeface="+mj-cs"/>
              </a:rPr>
              <a:t>6.2.2  </a:t>
            </a:r>
            <a:r>
              <a:rPr kumimoji="0" lang="zh-CN" altLang="en-US" sz="3600" b="0" i="0" u="none" strike="noStrike" kern="0" cap="none" spc="0" normalizeH="0" baseline="0" noProof="0">
                <a:ln>
                  <a:noFill/>
                </a:ln>
                <a:solidFill>
                  <a:srgbClr val="FFC000"/>
                </a:solidFill>
                <a:effectLst/>
                <a:uLnTx/>
                <a:uFillTx/>
                <a:latin typeface="+mj-ea"/>
                <a:ea typeface="+mj-ea"/>
                <a:cs typeface="+mj-cs"/>
              </a:rPr>
              <a:t>软件规模估算的功能点方法</a:t>
            </a:r>
            <a:endParaRPr kumimoji="0" lang="zh-CN" altLang="en-US" sz="3600" b="0" i="0" u="none" strike="noStrike" kern="0" cap="none" spc="0" normalizeH="0" baseline="0" noProof="0" dirty="0">
              <a:ln>
                <a:noFill/>
              </a:ln>
              <a:solidFill>
                <a:srgbClr val="FFC000"/>
              </a:solidFill>
              <a:effectLst/>
              <a:uLnTx/>
              <a:uFillTx/>
              <a:latin typeface="+mj-ea"/>
              <a:ea typeface="+mj-ea"/>
              <a:cs typeface="+mj-cs"/>
            </a:endParaRPr>
          </a:p>
        </p:txBody>
      </p:sp>
    </p:spTree>
  </p:cSld>
  <p:clrMapOvr>
    <a:masterClrMapping/>
  </p:clrMapOvr>
  <p:transition>
    <p:fade/>
  </p:transition>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57158" y="1643050"/>
            <a:ext cx="8280400" cy="4752975"/>
          </a:xfrm>
          <a:prstGeom prst="rect">
            <a:avLst/>
          </a:prstGeom>
          <a:noFill/>
          <a:ln w="9525">
            <a:noFill/>
            <a:miter lim="800000"/>
          </a:ln>
        </p:spPr>
        <p:txBody>
          <a:bodyPr/>
          <a:lstStyle/>
          <a:p>
            <a:pPr marL="609600" indent="-609600">
              <a:lnSpc>
                <a:spcPct val="120000"/>
              </a:lnSpc>
              <a:spcBef>
                <a:spcPct val="20000"/>
              </a:spcBef>
            </a:pPr>
            <a:r>
              <a:rPr lang="en-US" altLang="zh-CN" sz="2800" b="1" dirty="0">
                <a:solidFill>
                  <a:srgbClr val="C00000"/>
                </a:solidFill>
                <a:ea typeface="楷体_GB2312" pitchFamily="49" charset="-122"/>
              </a:rPr>
              <a:t>8</a:t>
            </a:r>
            <a:r>
              <a:rPr lang="zh-CN" altLang="en-US" sz="2800" b="1" dirty="0">
                <a:solidFill>
                  <a:srgbClr val="C00000"/>
                </a:solidFill>
                <a:ea typeface="楷体_GB2312" pitchFamily="49" charset="-122"/>
              </a:rPr>
              <a:t>．功能点方法的不足之处</a:t>
            </a:r>
            <a:endParaRPr lang="zh-CN" altLang="en-US" sz="2800" b="1" dirty="0">
              <a:solidFill>
                <a:srgbClr val="C00000"/>
              </a:solidFill>
              <a:ea typeface="楷体_GB2312" pitchFamily="49" charset="-122"/>
            </a:endParaRPr>
          </a:p>
          <a:p>
            <a:pPr marL="609600" indent="-609600">
              <a:lnSpc>
                <a:spcPct val="120000"/>
              </a:lnSpc>
              <a:spcBef>
                <a:spcPct val="20000"/>
              </a:spcBef>
            </a:pP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）针对需求规格说明进行分析时，主观因素难以完全排</a:t>
            </a:r>
            <a:endParaRPr lang="zh-CN" altLang="en-US" sz="2400" dirty="0">
              <a:ea typeface="楷体_GB2312" pitchFamily="49" charset="-122"/>
            </a:endParaRPr>
          </a:p>
          <a:p>
            <a:pPr marL="609600" indent="-609600">
              <a:lnSpc>
                <a:spcPct val="120000"/>
              </a:lnSpc>
              <a:spcBef>
                <a:spcPct val="20000"/>
              </a:spcBef>
            </a:pPr>
            <a:r>
              <a:rPr lang="zh-CN" altLang="en-US" sz="2400" dirty="0">
                <a:ea typeface="楷体_GB2312" pitchFamily="49" charset="-122"/>
              </a:rPr>
              <a:t>除，这包括：</a:t>
            </a:r>
            <a:endParaRPr lang="zh-CN" altLang="en-US" sz="2400" dirty="0">
              <a:ea typeface="楷体_GB2312" pitchFamily="49" charset="-122"/>
            </a:endParaRPr>
          </a:p>
          <a:p>
            <a:pPr marL="1259205" lvl="2" indent="-344805">
              <a:lnSpc>
                <a:spcPct val="120000"/>
              </a:lnSpc>
              <a:spcBef>
                <a:spcPct val="20000"/>
              </a:spcBef>
              <a:buFont typeface="Arial" panose="020B0604020202020204" pitchFamily="34" charset="0"/>
              <a:buChar char="•"/>
            </a:pPr>
            <a:r>
              <a:rPr lang="zh-CN" altLang="en-US" sz="2000" dirty="0">
                <a:ea typeface="楷体_GB2312" pitchFamily="49" charset="-122"/>
              </a:rPr>
              <a:t>对于规格说明，每人可能有不同的解释；</a:t>
            </a:r>
            <a:endParaRPr lang="zh-CN" altLang="en-US" sz="2000" dirty="0">
              <a:ea typeface="楷体_GB2312" pitchFamily="49" charset="-122"/>
            </a:endParaRPr>
          </a:p>
          <a:p>
            <a:pPr marL="1259205" lvl="2" indent="-344805">
              <a:lnSpc>
                <a:spcPct val="120000"/>
              </a:lnSpc>
              <a:spcBef>
                <a:spcPct val="20000"/>
              </a:spcBef>
              <a:buFont typeface="Arial" panose="020B0604020202020204" pitchFamily="34" charset="0"/>
              <a:buChar char="•"/>
            </a:pPr>
            <a:r>
              <a:rPr lang="zh-CN" altLang="en-US" sz="2000" dirty="0">
                <a:ea typeface="楷体_GB2312" pitchFamily="49" charset="-122"/>
              </a:rPr>
              <a:t>对于功能度的复杂性估计也可能因人而异；</a:t>
            </a:r>
            <a:endParaRPr lang="zh-CN" altLang="en-US" sz="2000" dirty="0">
              <a:ea typeface="楷体_GB2312" pitchFamily="49" charset="-122"/>
            </a:endParaRPr>
          </a:p>
          <a:p>
            <a:pPr marL="1259205" lvl="2" indent="-344805">
              <a:lnSpc>
                <a:spcPct val="120000"/>
              </a:lnSpc>
              <a:spcBef>
                <a:spcPct val="20000"/>
              </a:spcBef>
              <a:buFont typeface="Arial" panose="020B0604020202020204" pitchFamily="34" charset="0"/>
              <a:buChar char="•"/>
            </a:pPr>
            <a:r>
              <a:rPr lang="en-US" altLang="zh-CN" sz="2000" dirty="0" err="1">
                <a:ea typeface="楷体_GB2312" pitchFamily="49" charset="-122"/>
              </a:rPr>
              <a:t>CAF</a:t>
            </a:r>
            <a:r>
              <a:rPr lang="zh-CN" altLang="en-US" sz="2000" dirty="0">
                <a:ea typeface="楷体_GB2312" pitchFamily="49" charset="-122"/>
              </a:rPr>
              <a:t>计算时会有主观因素。</a:t>
            </a:r>
            <a:endParaRPr lang="zh-CN" altLang="en-US" sz="2000" dirty="0">
              <a:ea typeface="楷体_GB2312" pitchFamily="49" charset="-122"/>
            </a:endParaRPr>
          </a:p>
          <a:p>
            <a:pPr marL="609600" indent="-609600">
              <a:lnSpc>
                <a:spcPct val="120000"/>
              </a:lnSpc>
              <a:spcBef>
                <a:spcPct val="20000"/>
              </a:spcBef>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）非数据处理问题，</a:t>
            </a:r>
            <a:r>
              <a:rPr lang="zh-CN" altLang="en-US" sz="2400" dirty="0">
                <a:solidFill>
                  <a:srgbClr val="3366FF"/>
                </a:solidFill>
                <a:ea typeface="楷体_GB2312" pitchFamily="49" charset="-122"/>
              </a:rPr>
              <a:t>如实时软件、系统软件、科学计算</a:t>
            </a:r>
            <a:endParaRPr lang="zh-CN" altLang="en-US" sz="2400" dirty="0">
              <a:solidFill>
                <a:srgbClr val="3366FF"/>
              </a:solidFill>
              <a:ea typeface="楷体_GB2312" pitchFamily="49" charset="-122"/>
            </a:endParaRPr>
          </a:p>
          <a:p>
            <a:pPr marL="609600" indent="-609600">
              <a:lnSpc>
                <a:spcPct val="120000"/>
              </a:lnSpc>
              <a:spcBef>
                <a:spcPct val="20000"/>
              </a:spcBef>
            </a:pPr>
            <a:r>
              <a:rPr lang="zh-CN" altLang="en-US" sz="2400" dirty="0">
                <a:solidFill>
                  <a:srgbClr val="3366FF"/>
                </a:solidFill>
                <a:ea typeface="楷体_GB2312" pitchFamily="49" charset="-122"/>
              </a:rPr>
              <a:t>软件</a:t>
            </a:r>
            <a:r>
              <a:rPr lang="zh-CN" altLang="en-US" sz="2400" dirty="0">
                <a:ea typeface="楷体_GB2312" pitchFamily="49" charset="-122"/>
              </a:rPr>
              <a:t>等功能点的上述计算方法并不适用。</a:t>
            </a:r>
            <a:endParaRPr lang="zh-CN" altLang="en-US" sz="2400" dirty="0">
              <a:ea typeface="楷体_GB2312" pitchFamily="49" charset="-122"/>
            </a:endParaRPr>
          </a:p>
          <a:p>
            <a:pPr marL="609600" indent="-609600">
              <a:lnSpc>
                <a:spcPct val="120000"/>
              </a:lnSpc>
              <a:spcBef>
                <a:spcPct val="20000"/>
              </a:spcBef>
            </a:pPr>
            <a:r>
              <a:rPr lang="zh-CN" altLang="en-US" sz="2400" dirty="0">
                <a:ea typeface="楷体_GB2312" pitchFamily="49" charset="-122"/>
              </a:rPr>
              <a:t>（</a:t>
            </a:r>
            <a:r>
              <a:rPr lang="en-US" altLang="zh-CN" sz="2400" dirty="0">
                <a:ea typeface="楷体_GB2312" pitchFamily="49" charset="-122"/>
              </a:rPr>
              <a:t>3</a:t>
            </a:r>
            <a:r>
              <a:rPr lang="zh-CN" altLang="en-US" sz="2400" dirty="0">
                <a:ea typeface="楷体_GB2312" pitchFamily="49" charset="-122"/>
              </a:rPr>
              <a:t>）</a:t>
            </a:r>
            <a:r>
              <a:rPr lang="en-US" altLang="zh-CN" sz="2400" dirty="0" err="1">
                <a:ea typeface="楷体_GB2312" pitchFamily="49" charset="-122"/>
              </a:rPr>
              <a:t>DFP</a:t>
            </a:r>
            <a:r>
              <a:rPr lang="zh-CN" altLang="en-US" sz="2400" dirty="0">
                <a:ea typeface="楷体_GB2312" pitchFamily="49" charset="-122"/>
              </a:rPr>
              <a:t>的计算目前尚不能借助工具自动完成。 </a:t>
            </a:r>
            <a:endParaRPr lang="zh-CN" altLang="en-US" sz="2400" dirty="0">
              <a:ea typeface="楷体_GB2312" pitchFamily="49" charset="-122"/>
            </a:endParaRPr>
          </a:p>
        </p:txBody>
      </p:sp>
      <p:sp>
        <p:nvSpPr>
          <p:cNvPr id="33795" name="Rectangle 7"/>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33796" name="Rectangle 9"/>
          <p:cNvSpPr>
            <a:spLocks noChangeArrowheads="1"/>
          </p:cNvSpPr>
          <p:nvPr/>
        </p:nvSpPr>
        <p:spPr bwMode="auto">
          <a:xfrm>
            <a:off x="0" y="3338513"/>
            <a:ext cx="9144000" cy="0"/>
          </a:xfrm>
          <a:prstGeom prst="rect">
            <a:avLst/>
          </a:prstGeom>
          <a:noFill/>
          <a:ln w="9525">
            <a:noFill/>
            <a:miter lim="800000"/>
          </a:ln>
        </p:spPr>
        <p:txBody>
          <a:bodyPr wrap="none" anchor="ctr">
            <a:spAutoFit/>
          </a:bodyPr>
          <a:lstStyle/>
          <a:p>
            <a:endParaRPr lang="zh-CN" altLang="en-US"/>
          </a:p>
        </p:txBody>
      </p:sp>
      <p:sp>
        <p:nvSpPr>
          <p:cNvPr id="33797" name="Rectangle 11"/>
          <p:cNvSpPr>
            <a:spLocks noChangeArrowheads="1"/>
          </p:cNvSpPr>
          <p:nvPr/>
        </p:nvSpPr>
        <p:spPr bwMode="auto">
          <a:xfrm>
            <a:off x="0" y="3338513"/>
            <a:ext cx="9144000" cy="0"/>
          </a:xfrm>
          <a:prstGeom prst="rect">
            <a:avLst/>
          </a:prstGeom>
          <a:noFill/>
          <a:ln w="9525">
            <a:noFill/>
            <a:miter lim="800000"/>
          </a:ln>
        </p:spPr>
        <p:txBody>
          <a:bodyPr wrap="none" anchor="ctr">
            <a:spAutoFit/>
          </a:bodyPr>
          <a:lstStyle/>
          <a:p>
            <a:endParaRPr lang="zh-CN" altLang="en-US"/>
          </a:p>
        </p:txBody>
      </p:sp>
      <p:sp>
        <p:nvSpPr>
          <p:cNvPr id="33798" name="Rectangle 13"/>
          <p:cNvSpPr>
            <a:spLocks noChangeArrowheads="1"/>
          </p:cNvSpPr>
          <p:nvPr/>
        </p:nvSpPr>
        <p:spPr bwMode="auto">
          <a:xfrm>
            <a:off x="0" y="3333750"/>
            <a:ext cx="9144000" cy="0"/>
          </a:xfrm>
          <a:prstGeom prst="rect">
            <a:avLst/>
          </a:prstGeom>
          <a:noFill/>
          <a:ln w="9525">
            <a:noFill/>
            <a:miter lim="800000"/>
          </a:ln>
        </p:spPr>
        <p:txBody>
          <a:bodyPr wrap="none" anchor="ctr">
            <a:spAutoFit/>
          </a:bodyPr>
          <a:lstStyle/>
          <a:p>
            <a:endParaRPr lang="zh-CN" altLang="en-US"/>
          </a:p>
        </p:txBody>
      </p:sp>
      <p:sp>
        <p:nvSpPr>
          <p:cNvPr id="33799" name="Rectangle 15"/>
          <p:cNvSpPr>
            <a:spLocks noChangeArrowheads="1"/>
          </p:cNvSpPr>
          <p:nvPr/>
        </p:nvSpPr>
        <p:spPr bwMode="auto">
          <a:xfrm>
            <a:off x="0" y="3338513"/>
            <a:ext cx="9144000" cy="0"/>
          </a:xfrm>
          <a:prstGeom prst="rect">
            <a:avLst/>
          </a:prstGeom>
          <a:noFill/>
          <a:ln w="9525">
            <a:noFill/>
            <a:miter lim="800000"/>
          </a:ln>
        </p:spPr>
        <p:txBody>
          <a:bodyPr wrap="none" anchor="ctr">
            <a:spAutoFit/>
          </a:bodyPr>
          <a:lstStyle/>
          <a:p>
            <a:endParaRPr lang="zh-CN" altLang="en-US"/>
          </a:p>
        </p:txBody>
      </p:sp>
      <p:sp>
        <p:nvSpPr>
          <p:cNvPr id="33800" name="Rectangle 19"/>
          <p:cNvSpPr>
            <a:spLocks noChangeArrowheads="1"/>
          </p:cNvSpPr>
          <p:nvPr/>
        </p:nvSpPr>
        <p:spPr bwMode="auto">
          <a:xfrm>
            <a:off x="0" y="2138363"/>
            <a:ext cx="9144000" cy="0"/>
          </a:xfrm>
          <a:prstGeom prst="rect">
            <a:avLst/>
          </a:prstGeom>
          <a:noFill/>
          <a:ln w="9525">
            <a:noFill/>
            <a:miter lim="800000"/>
          </a:ln>
        </p:spPr>
        <p:txBody>
          <a:bodyPr wrap="none" anchor="ctr">
            <a:spAutoFit/>
          </a:bodyPr>
          <a:lstStyle/>
          <a:p>
            <a:endParaRPr lang="zh-CN" altLang="en-US"/>
          </a:p>
        </p:txBody>
      </p:sp>
      <p:sp>
        <p:nvSpPr>
          <p:cNvPr id="10" name="灯片编号占位符 9"/>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12" name="Rectangle 2"/>
          <p:cNvSpPr txBox="1">
            <a:spLocks noChangeArrowheads="1"/>
          </p:cNvSpPr>
          <p:nvPr/>
        </p:nvSpPr>
        <p:spPr>
          <a:xfrm>
            <a:off x="457200" y="211138"/>
            <a:ext cx="822960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6.2 </a:t>
            </a:r>
            <a:r>
              <a:rPr kumimoji="0" lang="zh-CN" altLang="en-US" sz="4400" b="1" i="0" u="none" strike="noStrike" kern="0" cap="none" spc="0" normalizeH="0" baseline="0" noProof="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a:ln>
                  <a:noFill/>
                </a:ln>
                <a:solidFill>
                  <a:srgbClr val="FFC000"/>
                </a:solidFill>
                <a:effectLst/>
                <a:uLnTx/>
                <a:uFillTx/>
                <a:latin typeface="+mj-lt"/>
                <a:ea typeface="宋体" panose="02010600030101010101" pitchFamily="2" charset="-122"/>
                <a:cs typeface="+mj-cs"/>
              </a:rPr>
              <a:t> </a:t>
            </a:r>
            <a:r>
              <a:rPr kumimoji="0" lang="en-US" altLang="zh-CN" sz="3600" b="0" i="0" u="none" strike="noStrike" kern="0" cap="none" spc="0" normalizeH="0" baseline="0" noProof="0">
                <a:ln>
                  <a:noFill/>
                </a:ln>
                <a:solidFill>
                  <a:srgbClr val="FFC000"/>
                </a:solidFill>
                <a:effectLst/>
                <a:uLnTx/>
                <a:uFillTx/>
                <a:latin typeface="+mj-ea"/>
                <a:ea typeface="+mj-ea"/>
                <a:cs typeface="+mj-cs"/>
              </a:rPr>
              <a:t>6.2.2  </a:t>
            </a:r>
            <a:r>
              <a:rPr kumimoji="0" lang="zh-CN" altLang="en-US" sz="3600" b="0" i="0" u="none" strike="noStrike" kern="0" cap="none" spc="0" normalizeH="0" baseline="0" noProof="0">
                <a:ln>
                  <a:noFill/>
                </a:ln>
                <a:solidFill>
                  <a:srgbClr val="FFC000"/>
                </a:solidFill>
                <a:effectLst/>
                <a:uLnTx/>
                <a:uFillTx/>
                <a:latin typeface="+mj-ea"/>
                <a:ea typeface="+mj-ea"/>
                <a:cs typeface="+mj-cs"/>
              </a:rPr>
              <a:t>软件规模估算的功能点方法</a:t>
            </a:r>
            <a:endParaRPr kumimoji="0" lang="zh-CN" altLang="en-US" sz="3600" b="0" i="0" u="none" strike="noStrike" kern="0" cap="none" spc="0" normalizeH="0" baseline="0" noProof="0" dirty="0">
              <a:ln>
                <a:noFill/>
              </a:ln>
              <a:solidFill>
                <a:srgbClr val="FFC000"/>
              </a:solidFill>
              <a:effectLst/>
              <a:uLnTx/>
              <a:uFillTx/>
              <a:latin typeface="+mj-ea"/>
              <a:ea typeface="+mj-ea"/>
              <a:cs typeface="+mj-cs"/>
            </a:endParaRPr>
          </a:p>
        </p:txBody>
      </p:sp>
    </p:spTree>
  </p:cSld>
  <p:clrMapOvr>
    <a:masterClrMapping/>
  </p:clrMapOvr>
  <p:transition>
    <p:fade/>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solidFill>
                  <a:srgbClr val="92D050"/>
                </a:solidFill>
              </a:rPr>
              <a:t>功能点方法计算实例</a:t>
            </a:r>
            <a:endParaRPr lang="zh-CN" altLang="en-US" sz="3600" dirty="0">
              <a:solidFill>
                <a:srgbClr val="92D050"/>
              </a:solidFill>
            </a:endParaRPr>
          </a:p>
        </p:txBody>
      </p:sp>
      <p:sp>
        <p:nvSpPr>
          <p:cNvPr id="3" name="内容占位符 2"/>
          <p:cNvSpPr>
            <a:spLocks noGrp="1"/>
          </p:cNvSpPr>
          <p:nvPr>
            <p:ph idx="1"/>
          </p:nvPr>
        </p:nvSpPr>
        <p:spPr/>
        <p:txBody>
          <a:bodyPr/>
          <a:lstStyle/>
          <a:p>
            <a:r>
              <a:rPr lang="en-US" altLang="zh-CN" dirty="0" err="1"/>
              <a:t>P307</a:t>
            </a:r>
            <a:r>
              <a:rPr lang="zh-CN" altLang="en-US" dirty="0"/>
              <a:t>。</a:t>
            </a:r>
            <a:endParaRPr lang="en-US" altLang="zh-CN" dirty="0"/>
          </a:p>
          <a:p>
            <a:endParaRPr lang="en-US" altLang="zh-CN" dirty="0"/>
          </a:p>
          <a:p>
            <a:r>
              <a:rPr lang="zh-CN" altLang="en-US" sz="3200" dirty="0"/>
              <a:t>课堂讨论。</a:t>
            </a:r>
            <a:endParaRPr lang="zh-CN" altLang="en-US" sz="3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357158" y="1714488"/>
            <a:ext cx="8424862" cy="4464050"/>
          </a:xfrm>
        </p:spPr>
        <p:txBody>
          <a:bodyPr/>
          <a:lstStyle/>
          <a:p>
            <a:pPr eaLnBrk="1" hangingPunct="1">
              <a:buFontTx/>
              <a:buNone/>
            </a:pPr>
            <a:r>
              <a:rPr lang="en-US" altLang="zh-CN" sz="2800" dirty="0">
                <a:solidFill>
                  <a:srgbClr val="3333CC"/>
                </a:solidFill>
                <a:ea typeface="楷体_GB2312" pitchFamily="49" charset="-122"/>
              </a:rPr>
              <a:t> 1</a:t>
            </a:r>
            <a:r>
              <a:rPr lang="zh-CN" altLang="en-US" sz="2800" dirty="0">
                <a:solidFill>
                  <a:srgbClr val="3333CC"/>
                </a:solidFill>
                <a:ea typeface="楷体_GB2312" pitchFamily="49" charset="-122"/>
              </a:rPr>
              <a:t>．专家判定</a:t>
            </a:r>
            <a:r>
              <a:rPr lang="en-US" altLang="zh-CN" sz="2800" dirty="0">
                <a:solidFill>
                  <a:srgbClr val="3333CC"/>
                </a:solidFill>
                <a:ea typeface="楷体_GB2312" pitchFamily="49" charset="-122"/>
              </a:rPr>
              <a:t>——Delphi</a:t>
            </a:r>
            <a:r>
              <a:rPr lang="zh-CN" altLang="en-US" sz="2800" dirty="0">
                <a:solidFill>
                  <a:srgbClr val="3333CC"/>
                </a:solidFill>
                <a:ea typeface="楷体_GB2312" pitchFamily="49" charset="-122"/>
              </a:rPr>
              <a:t>方法</a:t>
            </a:r>
            <a:endParaRPr lang="zh-CN" altLang="en-US" sz="2800" dirty="0">
              <a:solidFill>
                <a:srgbClr val="3333CC"/>
              </a:solidFill>
              <a:ea typeface="楷体_GB2312" pitchFamily="49" charset="-122"/>
            </a:endParaRPr>
          </a:p>
          <a:p>
            <a:pPr eaLnBrk="1" hangingPunct="1">
              <a:lnSpc>
                <a:spcPct val="125000"/>
              </a:lnSpc>
              <a:spcBef>
                <a:spcPct val="40000"/>
              </a:spcBef>
              <a:buFontTx/>
              <a:buNone/>
            </a:pPr>
            <a:r>
              <a:rPr lang="zh-CN" altLang="en-US" sz="2400" dirty="0">
                <a:ea typeface="楷体_GB2312" pitchFamily="49" charset="-122"/>
              </a:rPr>
              <a:t>      专家判定技术就是由多位专家进行成本估算，取得多个估</a:t>
            </a:r>
            <a:endParaRPr lang="zh-CN" altLang="en-US" sz="2400" dirty="0">
              <a:ea typeface="楷体_GB2312" pitchFamily="49" charset="-122"/>
            </a:endParaRPr>
          </a:p>
          <a:p>
            <a:pPr eaLnBrk="1" hangingPunct="1">
              <a:lnSpc>
                <a:spcPct val="125000"/>
              </a:lnSpc>
              <a:spcBef>
                <a:spcPct val="40000"/>
              </a:spcBef>
              <a:buFontTx/>
              <a:buNone/>
            </a:pPr>
            <a:r>
              <a:rPr lang="zh-CN" altLang="en-US" sz="2400" dirty="0">
                <a:ea typeface="楷体_GB2312" pitchFamily="49" charset="-122"/>
              </a:rPr>
              <a:t>算值。有多种方法把这些估算值合成一个估算值，</a:t>
            </a:r>
            <a:r>
              <a:rPr lang="en-US" altLang="zh-CN" sz="2400" dirty="0">
                <a:ea typeface="楷体_GB2312" pitchFamily="49" charset="-122"/>
              </a:rPr>
              <a:t>Read</a:t>
            </a:r>
            <a:r>
              <a:rPr lang="zh-CN" altLang="en-US" sz="2400" dirty="0">
                <a:ea typeface="楷体_GB2312" pitchFamily="49" charset="-122"/>
              </a:rPr>
              <a:t>公</a:t>
            </a:r>
            <a:endParaRPr lang="zh-CN" altLang="en-US" sz="2400" dirty="0">
              <a:ea typeface="楷体_GB2312" pitchFamily="49" charset="-122"/>
            </a:endParaRPr>
          </a:p>
          <a:p>
            <a:pPr eaLnBrk="1" hangingPunct="1">
              <a:lnSpc>
                <a:spcPct val="125000"/>
              </a:lnSpc>
              <a:spcBef>
                <a:spcPct val="40000"/>
              </a:spcBef>
              <a:buFontTx/>
              <a:buNone/>
            </a:pPr>
            <a:r>
              <a:rPr lang="zh-CN" altLang="en-US" sz="2400" dirty="0">
                <a:ea typeface="楷体_GB2312" pitchFamily="49" charset="-122"/>
              </a:rPr>
              <a:t>司提出了</a:t>
            </a:r>
            <a:r>
              <a:rPr lang="en-US" altLang="zh-CN" sz="2400" dirty="0">
                <a:ea typeface="楷体_GB2312" pitchFamily="49" charset="-122"/>
              </a:rPr>
              <a:t>Delphi</a:t>
            </a:r>
            <a:r>
              <a:rPr lang="zh-CN" altLang="en-US" sz="2400" dirty="0">
                <a:ea typeface="楷体_GB2312" pitchFamily="49" charset="-122"/>
              </a:rPr>
              <a:t>技术，作为统一专家意见的方法。可得到极</a:t>
            </a:r>
            <a:endParaRPr lang="zh-CN" altLang="en-US" sz="2400" dirty="0">
              <a:ea typeface="楷体_GB2312" pitchFamily="49" charset="-122"/>
            </a:endParaRPr>
          </a:p>
          <a:p>
            <a:pPr eaLnBrk="1" hangingPunct="1">
              <a:lnSpc>
                <a:spcPct val="125000"/>
              </a:lnSpc>
              <a:spcBef>
                <a:spcPct val="40000"/>
              </a:spcBef>
              <a:buFontTx/>
              <a:buNone/>
            </a:pPr>
            <a:r>
              <a:rPr lang="zh-CN" altLang="en-US" sz="2400" dirty="0">
                <a:ea typeface="楷体_GB2312" pitchFamily="49" charset="-122"/>
              </a:rPr>
              <a:t>为准确的估算值。</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p:txBody>
          <a:bodyPr/>
          <a:lstStyle/>
          <a:p>
            <a:r>
              <a:rPr lang="zh-CN" altLang="en-US" sz="2800" dirty="0">
                <a:ea typeface="楷体_GB2312" pitchFamily="49" charset="-122"/>
              </a:rPr>
              <a:t>标准</a:t>
            </a:r>
            <a:r>
              <a:rPr lang="en-US" altLang="zh-CN" sz="2800" dirty="0">
                <a:ea typeface="楷体_GB2312" pitchFamily="49" charset="-122"/>
              </a:rPr>
              <a:t>Delphi</a:t>
            </a:r>
            <a:r>
              <a:rPr lang="zh-CN" altLang="en-US" sz="2800" dirty="0">
                <a:ea typeface="楷体_GB2312" pitchFamily="49" charset="-122"/>
              </a:rPr>
              <a:t>技术的步骤：</a:t>
            </a:r>
            <a:endParaRPr lang="zh-CN" altLang="en-US" sz="2800" dirty="0">
              <a:ea typeface="楷体_GB2312" pitchFamily="49" charset="-122"/>
            </a:endParaRPr>
          </a:p>
          <a:p>
            <a:pPr eaLnBrk="1" hangingPunct="1">
              <a:lnSpc>
                <a:spcPct val="130000"/>
              </a:lnSpc>
              <a:buFontTx/>
              <a:buNone/>
            </a:pPr>
            <a:r>
              <a:rPr lang="zh-CN" altLang="en-US" sz="2400" dirty="0">
                <a:ea typeface="楷体_GB2312" pitchFamily="49" charset="-122"/>
              </a:rPr>
              <a:t>① 组织者发给每位专家一份软件系统的规格说明书（略去名称和单位）和一张记录估算值的表格，请他们进行估算。</a:t>
            </a:r>
            <a:endParaRPr lang="zh-CN" altLang="en-US" sz="2400" dirty="0">
              <a:ea typeface="楷体_GB2312" pitchFamily="49" charset="-122"/>
            </a:endParaRPr>
          </a:p>
          <a:p>
            <a:pPr eaLnBrk="1" hangingPunct="1">
              <a:lnSpc>
                <a:spcPct val="130000"/>
              </a:lnSpc>
              <a:buFontTx/>
              <a:buNone/>
            </a:pPr>
            <a:r>
              <a:rPr lang="zh-CN" altLang="en-US" sz="2400" dirty="0">
                <a:ea typeface="楷体_GB2312" pitchFamily="49" charset="-122"/>
              </a:rPr>
              <a:t>② 专家详细研究软件规格说明书的内容，然后组织者召集</a:t>
            </a:r>
            <a:endParaRPr lang="zh-CN" altLang="en-US" sz="2400" dirty="0">
              <a:ea typeface="楷体_GB2312" pitchFamily="49" charset="-122"/>
            </a:endParaRPr>
          </a:p>
          <a:p>
            <a:pPr eaLnBrk="1" hangingPunct="1">
              <a:lnSpc>
                <a:spcPct val="130000"/>
              </a:lnSpc>
              <a:buFontTx/>
              <a:buNone/>
            </a:pPr>
            <a:r>
              <a:rPr lang="zh-CN" altLang="en-US" sz="2400" dirty="0">
                <a:ea typeface="楷体_GB2312" pitchFamily="49" charset="-122"/>
              </a:rPr>
              <a:t>小组会议，在会上，专家们与组织者一起对估算问题进行讨</a:t>
            </a:r>
            <a:endParaRPr lang="zh-CN" altLang="en-US" sz="2400" dirty="0">
              <a:ea typeface="楷体_GB2312" pitchFamily="49" charset="-122"/>
            </a:endParaRPr>
          </a:p>
          <a:p>
            <a:pPr eaLnBrk="1" hangingPunct="1">
              <a:lnSpc>
                <a:spcPct val="130000"/>
              </a:lnSpc>
              <a:buFontTx/>
              <a:buNone/>
            </a:pPr>
            <a:r>
              <a:rPr lang="zh-CN" altLang="en-US" sz="2400" dirty="0">
                <a:ea typeface="楷体_GB2312" pitchFamily="49" charset="-122"/>
              </a:rPr>
              <a:t>论。 </a:t>
            </a:r>
            <a:endParaRPr lang="zh-CN" altLang="en-US" sz="2400" dirty="0">
              <a:ea typeface="楷体_GB2312" pitchFamily="49" charset="-122"/>
            </a:endParaRPr>
          </a:p>
          <a:p>
            <a:pPr eaLnBrk="1" hangingPunct="1">
              <a:lnSpc>
                <a:spcPct val="130000"/>
              </a:lnSpc>
              <a:buFontTx/>
              <a:buNone/>
            </a:pPr>
            <a:endParaRPr lang="zh-CN" altLang="en-US" sz="2400" dirty="0">
              <a:ea typeface="楷体_GB2312" pitchFamily="49" charset="-122"/>
            </a:endParaRPr>
          </a:p>
          <a:p>
            <a:pPr eaLnBrk="1" hangingPunct="1"/>
            <a:endParaRPr lang="en-US" altLang="zh-CN"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p:txBody>
          <a:bodyPr/>
          <a:lstStyle/>
          <a:p>
            <a:pPr eaLnBrk="1" hangingPunct="1"/>
            <a:r>
              <a:rPr lang="zh-CN" altLang="en-US" sz="2800" dirty="0">
                <a:solidFill>
                  <a:srgbClr val="CC0000"/>
                </a:solidFill>
                <a:ea typeface="楷体_GB2312" pitchFamily="49" charset="-122"/>
              </a:rPr>
              <a:t>标准</a:t>
            </a:r>
            <a:r>
              <a:rPr lang="en-US" altLang="zh-CN" sz="2800" dirty="0">
                <a:solidFill>
                  <a:srgbClr val="CC0000"/>
                </a:solidFill>
                <a:ea typeface="楷体_GB2312" pitchFamily="49" charset="-122"/>
              </a:rPr>
              <a:t>Delphi</a:t>
            </a:r>
            <a:r>
              <a:rPr lang="zh-CN" altLang="en-US" sz="2800" dirty="0">
                <a:solidFill>
                  <a:srgbClr val="CC0000"/>
                </a:solidFill>
                <a:ea typeface="楷体_GB2312" pitchFamily="49" charset="-122"/>
              </a:rPr>
              <a:t>技术的步骤：</a:t>
            </a:r>
            <a:endParaRPr lang="zh-CN" altLang="en-US" sz="2800" dirty="0">
              <a:solidFill>
                <a:srgbClr val="CC0000"/>
              </a:solidFill>
              <a:ea typeface="楷体_GB2312" pitchFamily="49" charset="-122"/>
            </a:endParaRPr>
          </a:p>
          <a:p>
            <a:pPr eaLnBrk="1" hangingPunct="1">
              <a:lnSpc>
                <a:spcPct val="120000"/>
              </a:lnSpc>
              <a:spcBef>
                <a:spcPct val="30000"/>
              </a:spcBef>
              <a:buFontTx/>
              <a:buNone/>
            </a:pPr>
            <a:r>
              <a:rPr lang="zh-CN" altLang="en-US" sz="2400" dirty="0">
                <a:ea typeface="楷体_GB2312" pitchFamily="49" charset="-122"/>
              </a:rPr>
              <a:t>③ 各位专家对该软件提出</a:t>
            </a:r>
            <a:r>
              <a:rPr lang="en-US" altLang="zh-CN" sz="2400" dirty="0">
                <a:ea typeface="楷体_GB2312" pitchFamily="49" charset="-122"/>
              </a:rPr>
              <a:t>3</a:t>
            </a:r>
            <a:r>
              <a:rPr lang="zh-CN" altLang="en-US" sz="2400" dirty="0">
                <a:ea typeface="楷体_GB2312" pitchFamily="49" charset="-122"/>
              </a:rPr>
              <a:t>个软件规模的估算值，即</a:t>
            </a:r>
            <a:endParaRPr lang="zh-CN" altLang="en-US" sz="2400" i="1" dirty="0">
              <a:ea typeface="楷体_GB2312" pitchFamily="49" charset="-122"/>
            </a:endParaRPr>
          </a:p>
          <a:p>
            <a:pPr algn="ctr" eaLnBrk="1" hangingPunct="1">
              <a:lnSpc>
                <a:spcPct val="120000"/>
              </a:lnSpc>
              <a:spcBef>
                <a:spcPct val="30000"/>
              </a:spcBef>
              <a:buFontTx/>
              <a:buNone/>
            </a:pPr>
            <a:r>
              <a:rPr lang="en-US" altLang="zh-CN" sz="2400" i="1" dirty="0" err="1">
                <a:ea typeface="楷体_GB2312" pitchFamily="49" charset="-122"/>
              </a:rPr>
              <a:t>a</a:t>
            </a:r>
            <a:r>
              <a:rPr lang="en-US" altLang="zh-CN" sz="2400" i="1" baseline="-25000" dirty="0" err="1">
                <a:ea typeface="楷体_GB2312" pitchFamily="49" charset="-122"/>
              </a:rPr>
              <a:t>i</a:t>
            </a:r>
            <a:r>
              <a:rPr lang="en-US" altLang="zh-CN" sz="2400" dirty="0">
                <a:ea typeface="楷体_GB2312" pitchFamily="49" charset="-122"/>
              </a:rPr>
              <a:t>——</a:t>
            </a:r>
            <a:r>
              <a:rPr lang="zh-CN" altLang="en-US" sz="2400" dirty="0">
                <a:ea typeface="楷体_GB2312" pitchFamily="49" charset="-122"/>
              </a:rPr>
              <a:t>该软件可能的最小规模（最少源代码行数）；</a:t>
            </a:r>
            <a:endParaRPr lang="zh-CN" altLang="en-US" sz="2400" i="1" dirty="0">
              <a:ea typeface="楷体_GB2312" pitchFamily="49" charset="-122"/>
            </a:endParaRPr>
          </a:p>
          <a:p>
            <a:pPr algn="ctr" eaLnBrk="1" hangingPunct="1">
              <a:lnSpc>
                <a:spcPct val="120000"/>
              </a:lnSpc>
              <a:spcBef>
                <a:spcPct val="30000"/>
              </a:spcBef>
              <a:buFontTx/>
              <a:buNone/>
            </a:pPr>
            <a:r>
              <a:rPr lang="zh-CN" altLang="en-US" sz="2400" i="1" dirty="0">
                <a:ea typeface="楷体_GB2312" pitchFamily="49" charset="-122"/>
              </a:rPr>
              <a:t>   </a:t>
            </a:r>
            <a:r>
              <a:rPr lang="en-US" altLang="zh-CN" sz="2400" i="1" dirty="0">
                <a:ea typeface="楷体_GB2312" pitchFamily="49" charset="-122"/>
              </a:rPr>
              <a:t>m</a:t>
            </a:r>
            <a:r>
              <a:rPr lang="en-US" altLang="zh-CN" sz="2400" i="1" baseline="-25000" dirty="0">
                <a:ea typeface="楷体_GB2312" pitchFamily="49" charset="-122"/>
              </a:rPr>
              <a:t>i</a:t>
            </a:r>
            <a:r>
              <a:rPr lang="en-US" altLang="zh-CN" sz="2400" dirty="0">
                <a:ea typeface="楷体_GB2312" pitchFamily="49" charset="-122"/>
              </a:rPr>
              <a:t>——</a:t>
            </a:r>
            <a:r>
              <a:rPr lang="zh-CN" altLang="en-US" sz="2400" dirty="0">
                <a:ea typeface="楷体_GB2312" pitchFamily="49" charset="-122"/>
              </a:rPr>
              <a:t>该软件最可能的规模（最可能的源代码行数）；</a:t>
            </a:r>
            <a:endParaRPr lang="zh-CN" altLang="en-US" sz="2400" i="1" dirty="0">
              <a:ea typeface="楷体_GB2312" pitchFamily="49" charset="-122"/>
            </a:endParaRPr>
          </a:p>
          <a:p>
            <a:pPr algn="ctr" eaLnBrk="1" hangingPunct="1">
              <a:lnSpc>
                <a:spcPct val="120000"/>
              </a:lnSpc>
              <a:spcBef>
                <a:spcPct val="30000"/>
              </a:spcBef>
              <a:buFontTx/>
              <a:buNone/>
            </a:pPr>
            <a:r>
              <a:rPr lang="en-US" altLang="zh-CN" sz="2400" i="1" dirty="0">
                <a:ea typeface="楷体_GB2312" pitchFamily="49" charset="-122"/>
              </a:rPr>
              <a:t>b</a:t>
            </a:r>
            <a:r>
              <a:rPr lang="en-US" altLang="zh-CN" sz="2400" i="1" baseline="-25000" dirty="0">
                <a:ea typeface="楷体_GB2312" pitchFamily="49" charset="-122"/>
              </a:rPr>
              <a:t>i</a:t>
            </a:r>
            <a:r>
              <a:rPr lang="en-US" altLang="zh-CN" sz="2400" dirty="0">
                <a:ea typeface="楷体_GB2312" pitchFamily="49" charset="-122"/>
              </a:rPr>
              <a:t>——</a:t>
            </a:r>
            <a:r>
              <a:rPr lang="zh-CN" altLang="en-US" sz="2400" dirty="0">
                <a:ea typeface="楷体_GB2312" pitchFamily="49" charset="-122"/>
              </a:rPr>
              <a:t>该软件可能的最大规模（最多源代码行数）。</a:t>
            </a:r>
            <a:endParaRPr lang="zh-CN" altLang="en-US" sz="2400" dirty="0">
              <a:ea typeface="楷体_GB2312" pitchFamily="49" charset="-122"/>
            </a:endParaRPr>
          </a:p>
          <a:p>
            <a:pPr eaLnBrk="1" hangingPunct="1">
              <a:lnSpc>
                <a:spcPct val="120000"/>
              </a:lnSpc>
              <a:spcBef>
                <a:spcPct val="30000"/>
              </a:spcBef>
              <a:buFontTx/>
              <a:buNone/>
            </a:pPr>
            <a:r>
              <a:rPr lang="zh-CN" altLang="en-US" sz="2400" dirty="0">
                <a:ea typeface="楷体_GB2312" pitchFamily="49" charset="-122"/>
              </a:rPr>
              <a:t>    无记名地填写表格，并说明做此估算的理由。</a:t>
            </a:r>
            <a:endParaRPr lang="zh-CN" altLang="en-US" sz="2400" dirty="0">
              <a:ea typeface="楷体_GB2312" pitchFamily="49" charset="-122"/>
            </a:endParaRPr>
          </a:p>
          <a:p>
            <a:pPr eaLnBrk="1" hangingPunct="1"/>
            <a:endParaRPr lang="en-US" altLang="zh-CN" dirty="0">
              <a:solidFill>
                <a:srgbClr val="CC0000"/>
              </a:solidFill>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500034" y="1744663"/>
            <a:ext cx="8135937" cy="4470419"/>
          </a:xfrm>
          <a:prstGeom prst="rect">
            <a:avLst/>
          </a:prstGeom>
          <a:noFill/>
          <a:ln w="9525">
            <a:noFill/>
            <a:miter lim="800000"/>
          </a:ln>
        </p:spPr>
        <p:txBody>
          <a:bodyPr lIns="92075" tIns="46038" rIns="92075" bIns="46038"/>
          <a:lstStyle/>
          <a:p>
            <a:pPr marL="609600" indent="-609600">
              <a:spcBef>
                <a:spcPct val="20000"/>
              </a:spcBef>
            </a:pPr>
            <a:r>
              <a:rPr lang="zh-CN" altLang="en-US" sz="2800" dirty="0">
                <a:solidFill>
                  <a:srgbClr val="CC0000"/>
                </a:solidFill>
                <a:latin typeface="宋体" panose="02010600030101010101" pitchFamily="2" charset="-122"/>
                <a:ea typeface="宋体" panose="02010600030101010101" pitchFamily="2" charset="-122"/>
              </a:rPr>
              <a:t>标准</a:t>
            </a:r>
            <a:r>
              <a:rPr lang="en-US" altLang="zh-CN" sz="2800" dirty="0">
                <a:solidFill>
                  <a:srgbClr val="CC0000"/>
                </a:solidFill>
                <a:latin typeface="宋体" panose="02010600030101010101" pitchFamily="2" charset="-122"/>
                <a:ea typeface="宋体" panose="02010600030101010101" pitchFamily="2" charset="-122"/>
              </a:rPr>
              <a:t>Delphi</a:t>
            </a:r>
            <a:r>
              <a:rPr lang="zh-CN" altLang="en-US" sz="2800" dirty="0">
                <a:solidFill>
                  <a:srgbClr val="CC0000"/>
                </a:solidFill>
                <a:latin typeface="宋体" panose="02010600030101010101" pitchFamily="2" charset="-122"/>
                <a:ea typeface="宋体" panose="02010600030101010101" pitchFamily="2" charset="-122"/>
              </a:rPr>
              <a:t>技术的步骤：</a:t>
            </a:r>
            <a:endParaRPr lang="zh-CN" altLang="en-US" sz="2800" dirty="0">
              <a:latin typeface="宋体" panose="02010600030101010101" pitchFamily="2" charset="-122"/>
              <a:ea typeface="宋体" panose="02010600030101010101" pitchFamily="2" charset="-122"/>
            </a:endParaRPr>
          </a:p>
          <a:p>
            <a:pPr marL="609600" indent="-609600">
              <a:spcBef>
                <a:spcPct val="20000"/>
              </a:spcBef>
            </a:pPr>
            <a:r>
              <a:rPr lang="zh-CN" altLang="en-US" sz="2400" dirty="0">
                <a:latin typeface="宋体" panose="02010600030101010101" pitchFamily="2" charset="-122"/>
                <a:ea typeface="宋体" panose="02010600030101010101" pitchFamily="2" charset="-122"/>
              </a:rPr>
              <a:t>④ 组织者对各位专家在表中填写的估算值进行综合和分</a:t>
            </a:r>
            <a:endParaRPr lang="zh-CN" altLang="en-US" sz="2400" dirty="0">
              <a:latin typeface="宋体" panose="02010600030101010101" pitchFamily="2" charset="-122"/>
              <a:ea typeface="宋体" panose="02010600030101010101" pitchFamily="2" charset="-122"/>
            </a:endParaRPr>
          </a:p>
          <a:p>
            <a:pPr marL="609600" indent="-609600">
              <a:spcBef>
                <a:spcPct val="20000"/>
              </a:spcBef>
            </a:pPr>
            <a:r>
              <a:rPr lang="zh-CN" altLang="en-US" sz="2400" dirty="0">
                <a:latin typeface="宋体" panose="02010600030101010101" pitchFamily="2" charset="-122"/>
                <a:ea typeface="宋体" panose="02010600030101010101" pitchFamily="2" charset="-122"/>
              </a:rPr>
              <a:t>类，做以下事情。</a:t>
            </a:r>
            <a:endParaRPr lang="zh-CN" altLang="en-US" sz="2400" dirty="0">
              <a:latin typeface="宋体" panose="02010600030101010101" pitchFamily="2" charset="-122"/>
              <a:ea typeface="宋体" panose="02010600030101010101" pitchFamily="2" charset="-122"/>
            </a:endParaRPr>
          </a:p>
          <a:p>
            <a:pPr marL="808355" lvl="1" indent="-351155">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计算各位专家（序号为</a:t>
            </a:r>
            <a:r>
              <a:rPr lang="en-US" altLang="zh-CN" sz="2400" dirty="0" err="1">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i</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n</a:t>
            </a:r>
            <a:r>
              <a:rPr lang="zh-CN" altLang="en-US" sz="2400" dirty="0">
                <a:latin typeface="宋体" panose="02010600030101010101" pitchFamily="2" charset="-122"/>
                <a:ea typeface="宋体" panose="02010600030101010101" pitchFamily="2" charset="-122"/>
              </a:rPr>
              <a:t>）的估算期望</a:t>
            </a:r>
            <a:endParaRPr lang="zh-CN" altLang="en-US" sz="2400" dirty="0">
              <a:latin typeface="宋体" panose="02010600030101010101" pitchFamily="2" charset="-122"/>
              <a:ea typeface="宋体" panose="02010600030101010101" pitchFamily="2" charset="-122"/>
            </a:endParaRPr>
          </a:p>
          <a:p>
            <a:pPr marL="808355" lvl="1" indent="-351155">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值</a:t>
            </a:r>
            <a:r>
              <a:rPr lang="en-US" altLang="zh-CN" sz="2400" dirty="0" err="1">
                <a:latin typeface="宋体" panose="02010600030101010101" pitchFamily="2" charset="-122"/>
                <a:ea typeface="宋体" panose="02010600030101010101" pitchFamily="2" charset="-122"/>
              </a:rPr>
              <a:t>E</a:t>
            </a:r>
            <a:r>
              <a:rPr lang="en-US" altLang="zh-CN" sz="2400" baseline="-25000" dirty="0" err="1">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和估算值的期望中值</a:t>
            </a:r>
            <a:r>
              <a:rPr lang="en-US" altLang="zh-CN" sz="2400" dirty="0">
                <a:latin typeface="宋体" panose="02010600030101010101" pitchFamily="2" charset="-122"/>
                <a:ea typeface="宋体" panose="02010600030101010101" pitchFamily="2" charset="-122"/>
              </a:rPr>
              <a:t>E</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808355" lvl="1" indent="-351155">
              <a:spcBef>
                <a:spcPct val="20000"/>
              </a:spcBef>
              <a:buFont typeface="Arial" panose="020B0604020202020204" pitchFamily="34" charset="0"/>
              <a:buChar char="•"/>
            </a:pPr>
            <a:endParaRPr lang="zh-CN" altLang="en-US" sz="2400" dirty="0">
              <a:latin typeface="宋体" panose="02010600030101010101" pitchFamily="2" charset="-122"/>
              <a:ea typeface="宋体" panose="02010600030101010101" pitchFamily="2" charset="-122"/>
            </a:endParaRPr>
          </a:p>
          <a:p>
            <a:pPr marL="808355" lvl="1" indent="-351155">
              <a:spcBef>
                <a:spcPct val="20000"/>
              </a:spcBef>
              <a:buFont typeface="Arial" panose="020B0604020202020204" pitchFamily="34" charset="0"/>
              <a:buChar char="•"/>
            </a:pPr>
            <a:endParaRPr lang="en-US" altLang="zh-CN" sz="2400" dirty="0">
              <a:latin typeface="宋体" panose="02010600030101010101" pitchFamily="2" charset="-122"/>
              <a:ea typeface="宋体" panose="02010600030101010101" pitchFamily="2" charset="-122"/>
            </a:endParaRPr>
          </a:p>
          <a:p>
            <a:pPr marL="808355" lvl="1" indent="-351155">
              <a:spcBef>
                <a:spcPct val="20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对专家的估算结果进行分析。</a:t>
            </a:r>
            <a:endParaRPr lang="zh-CN" altLang="en-US" sz="2400" dirty="0">
              <a:latin typeface="宋体" panose="02010600030101010101" pitchFamily="2" charset="-122"/>
              <a:ea typeface="宋体" panose="02010600030101010101" pitchFamily="2" charset="-122"/>
            </a:endParaRPr>
          </a:p>
        </p:txBody>
      </p:sp>
      <p:sp>
        <p:nvSpPr>
          <p:cNvPr id="37891" name="Rectangle 6"/>
          <p:cNvSpPr>
            <a:spLocks noChangeArrowheads="1"/>
          </p:cNvSpPr>
          <p:nvPr/>
        </p:nvSpPr>
        <p:spPr bwMode="auto">
          <a:xfrm>
            <a:off x="0" y="3338513"/>
            <a:ext cx="9144000" cy="0"/>
          </a:xfrm>
          <a:prstGeom prst="rect">
            <a:avLst/>
          </a:prstGeom>
          <a:noFill/>
          <a:ln w="9525">
            <a:noFill/>
            <a:miter lim="800000"/>
          </a:ln>
        </p:spPr>
        <p:txBody>
          <a:bodyPr wrap="none" anchor="ctr">
            <a:spAutoFit/>
          </a:bodyPr>
          <a:lstStyle/>
          <a:p>
            <a:endParaRPr lang="zh-CN" altLang="en-US"/>
          </a:p>
        </p:txBody>
      </p:sp>
      <p:sp>
        <p:nvSpPr>
          <p:cNvPr id="37892" name="Rectangle 8"/>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37893" name="Rectangle 14"/>
          <p:cNvSpPr>
            <a:spLocks noChangeArrowheads="1"/>
          </p:cNvSpPr>
          <p:nvPr/>
        </p:nvSpPr>
        <p:spPr bwMode="auto">
          <a:xfrm>
            <a:off x="0" y="3333750"/>
            <a:ext cx="9144000" cy="0"/>
          </a:xfrm>
          <a:prstGeom prst="rect">
            <a:avLst/>
          </a:prstGeom>
          <a:noFill/>
          <a:ln w="9525">
            <a:noFill/>
            <a:miter lim="800000"/>
          </a:ln>
        </p:spPr>
        <p:txBody>
          <a:bodyPr wrap="none" anchor="ctr">
            <a:spAutoFit/>
          </a:bodyPr>
          <a:lstStyle/>
          <a:p>
            <a:endParaRPr lang="zh-CN" altLang="en-US"/>
          </a:p>
        </p:txBody>
      </p:sp>
      <p:pic>
        <p:nvPicPr>
          <p:cNvPr id="37895" name="Picture 21"/>
          <p:cNvPicPr>
            <a:picLocks noChangeAspect="1" noChangeArrowheads="1"/>
          </p:cNvPicPr>
          <p:nvPr/>
        </p:nvPicPr>
        <p:blipFill>
          <a:blip r:embed="rId1"/>
          <a:srcRect/>
          <a:stretch>
            <a:fillRect/>
          </a:stretch>
        </p:blipFill>
        <p:spPr bwMode="auto">
          <a:xfrm>
            <a:off x="1428728" y="4500570"/>
            <a:ext cx="6480175" cy="698500"/>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9"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4" descr="1108"/>
          <p:cNvPicPr>
            <a:picLocks noChangeAspect="1" noChangeArrowheads="1"/>
          </p:cNvPicPr>
          <p:nvPr/>
        </p:nvPicPr>
        <p:blipFill>
          <a:blip r:embed="rId1">
            <a:duotone>
              <a:prstClr val="black"/>
              <a:schemeClr val="accent1">
                <a:tint val="45000"/>
                <a:satMod val="400000"/>
              </a:schemeClr>
            </a:duotone>
          </a:blip>
          <a:srcRect/>
          <a:stretch>
            <a:fillRect/>
          </a:stretch>
        </p:blipFill>
        <p:spPr bwMode="auto">
          <a:xfrm>
            <a:off x="3143240" y="1571612"/>
            <a:ext cx="5929353" cy="4494210"/>
          </a:xfrm>
          <a:prstGeom prst="rect">
            <a:avLst/>
          </a:prstGeom>
          <a:noFill/>
          <a:ln w="9525">
            <a:noFill/>
            <a:miter lim="800000"/>
            <a:headEnd/>
            <a:tailEnd/>
          </a:ln>
        </p:spPr>
      </p:pic>
      <p:sp>
        <p:nvSpPr>
          <p:cNvPr id="22530" name="Rectangle 3"/>
          <p:cNvSpPr>
            <a:spLocks noGrp="1" noChangeArrowheads="1"/>
          </p:cNvSpPr>
          <p:nvPr>
            <p:ph type="body" idx="1"/>
          </p:nvPr>
        </p:nvSpPr>
        <p:spPr>
          <a:xfrm>
            <a:off x="214282" y="2357430"/>
            <a:ext cx="2714644" cy="3643338"/>
          </a:xfrm>
        </p:spPr>
        <p:txBody>
          <a:bodyPr/>
          <a:lstStyle/>
          <a:p>
            <a:pPr eaLnBrk="1" hangingPunct="1"/>
            <a:r>
              <a:rPr lang="zh-CN" altLang="en-US" sz="2400" b="1" dirty="0">
                <a:solidFill>
                  <a:srgbClr val="C00000"/>
                </a:solidFill>
                <a:ea typeface="宋体" panose="02010600030101010101" pitchFamily="2" charset="-122"/>
              </a:rPr>
              <a:t>完整的螺旋模型 </a:t>
            </a:r>
            <a:endParaRPr lang="en-US" altLang="zh-CN" sz="2400" b="1" dirty="0">
              <a:solidFill>
                <a:srgbClr val="C00000"/>
              </a:solidFill>
              <a:ea typeface="宋体" panose="02010600030101010101" pitchFamily="2" charset="-122"/>
            </a:endParaRPr>
          </a:p>
          <a:p>
            <a:pPr marL="361950" indent="-180975">
              <a:spcBef>
                <a:spcPts val="1200"/>
              </a:spcBef>
              <a:spcAft>
                <a:spcPts val="600"/>
              </a:spcAft>
              <a:buFont typeface="Arial" panose="020B0604020202020204" pitchFamily="34" charset="0"/>
              <a:buChar char="•"/>
            </a:pPr>
            <a:r>
              <a:rPr lang="zh-CN" altLang="en-US" sz="2000" b="1" dirty="0">
                <a:latin typeface="楷体_GB2312" pitchFamily="49" charset="-122"/>
                <a:ea typeface="楷体_GB2312" pitchFamily="49" charset="-122"/>
              </a:rPr>
              <a:t>将软件过程表示成一个螺线，更直观清晰；</a:t>
            </a:r>
            <a:endParaRPr lang="en-US" altLang="zh-CN" sz="2000" b="1" dirty="0">
              <a:latin typeface="楷体_GB2312" pitchFamily="49" charset="-122"/>
              <a:ea typeface="楷体_GB2312" pitchFamily="49" charset="-122"/>
            </a:endParaRPr>
          </a:p>
          <a:p>
            <a:pPr marL="361950" indent="-180975">
              <a:spcBef>
                <a:spcPts val="600"/>
              </a:spcBef>
              <a:spcAft>
                <a:spcPts val="600"/>
              </a:spcAft>
              <a:buFont typeface="Arial" panose="020B0604020202020204" pitchFamily="34" charset="0"/>
              <a:buChar char="•"/>
            </a:pPr>
            <a:r>
              <a:rPr lang="zh-CN" altLang="en-US" sz="2000" b="1" dirty="0">
                <a:latin typeface="楷体_GB2312" pitchFamily="49" charset="-122"/>
                <a:ea typeface="楷体_GB2312" pitchFamily="49" charset="-122"/>
              </a:rPr>
              <a:t>在螺线上的每一个循环表示过程的一个阶段，也对应一级产品；</a:t>
            </a:r>
            <a:endParaRPr lang="en-US" altLang="zh-CN" sz="2000" b="1" dirty="0">
              <a:latin typeface="楷体_GB2312" pitchFamily="49" charset="-122"/>
              <a:ea typeface="楷体_GB2312" pitchFamily="49" charset="-122"/>
            </a:endParaRPr>
          </a:p>
          <a:p>
            <a:pPr marL="361950" indent="-180975">
              <a:spcBef>
                <a:spcPts val="600"/>
              </a:spcBef>
              <a:spcAft>
                <a:spcPts val="600"/>
              </a:spcAft>
              <a:buFont typeface="Arial" panose="020B0604020202020204" pitchFamily="34" charset="0"/>
              <a:buChar char="•"/>
            </a:pPr>
            <a:r>
              <a:rPr lang="zh-CN" altLang="en-US" sz="2000" b="1" dirty="0">
                <a:latin typeface="楷体_GB2312" pitchFamily="49" charset="-122"/>
                <a:ea typeface="楷体_GB2312" pitchFamily="49" charset="-122"/>
              </a:rPr>
              <a:t>每个象限代表一个活动：</a:t>
            </a:r>
            <a:endParaRPr lang="en-US" altLang="zh-CN" sz="2000" b="1" dirty="0">
              <a:latin typeface="楷体_GB2312" pitchFamily="49" charset="-122"/>
              <a:ea typeface="楷体_GB2312" pitchFamily="49" charset="-122"/>
            </a:endParaRPr>
          </a:p>
          <a:p>
            <a:pPr eaLnBrk="1" hangingPunct="1"/>
            <a:endParaRPr lang="zh-CN" altLang="en-US" sz="2800" b="1" dirty="0">
              <a:solidFill>
                <a:srgbClr val="C00000"/>
              </a:solidFill>
              <a:ea typeface="宋体" panose="02010600030101010101" pitchFamily="2" charset="-122"/>
            </a:endParaRPr>
          </a:p>
        </p:txBody>
      </p:sp>
      <p:sp>
        <p:nvSpPr>
          <p:cNvPr id="2253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71470" y="1357298"/>
            <a:ext cx="2714644"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4"/>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螺旋模型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TextBox 6"/>
          <p:cNvSpPr txBox="1"/>
          <p:nvPr/>
        </p:nvSpPr>
        <p:spPr>
          <a:xfrm>
            <a:off x="5214942" y="6072206"/>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完整的螺旋模型图</a:t>
            </a:r>
            <a:endParaRPr lang="zh-CN" altLang="en-US" dirty="0"/>
          </a:p>
        </p:txBody>
      </p:sp>
    </p:spTree>
  </p:cSld>
  <p:clrMapOvr>
    <a:masterClrMapping/>
  </p:clrMapOvr>
  <p:transition>
    <p:fade/>
  </p:transition>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p:txBody>
          <a:bodyPr/>
          <a:lstStyle/>
          <a:p>
            <a:pPr eaLnBrk="1" hangingPunct="1">
              <a:buFontTx/>
              <a:buNone/>
            </a:pPr>
            <a:r>
              <a:rPr lang="zh-CN" altLang="en-US" sz="2800">
                <a:solidFill>
                  <a:srgbClr val="CC0000"/>
                </a:solidFill>
                <a:ea typeface="楷体_GB2312" pitchFamily="49" charset="-122"/>
              </a:rPr>
              <a:t>标准</a:t>
            </a:r>
            <a:r>
              <a:rPr lang="en-US" altLang="zh-CN" sz="2800">
                <a:solidFill>
                  <a:srgbClr val="CC0000"/>
                </a:solidFill>
                <a:ea typeface="楷体_GB2312" pitchFamily="49" charset="-122"/>
              </a:rPr>
              <a:t>Delphi</a:t>
            </a:r>
            <a:r>
              <a:rPr lang="zh-CN" altLang="en-US" sz="2800">
                <a:solidFill>
                  <a:srgbClr val="CC0000"/>
                </a:solidFill>
                <a:ea typeface="楷体_GB2312" pitchFamily="49" charset="-122"/>
              </a:rPr>
              <a:t>技术的步骤：</a:t>
            </a:r>
            <a:endParaRPr lang="zh-CN" altLang="en-US" sz="2800">
              <a:solidFill>
                <a:srgbClr val="CC0000"/>
              </a:solidFill>
              <a:ea typeface="楷体_GB2312" pitchFamily="49" charset="-122"/>
            </a:endParaRPr>
          </a:p>
          <a:p>
            <a:pPr eaLnBrk="1" hangingPunct="1">
              <a:lnSpc>
                <a:spcPct val="120000"/>
              </a:lnSpc>
              <a:buFontTx/>
              <a:buNone/>
            </a:pPr>
            <a:r>
              <a:rPr lang="zh-CN" altLang="en-US" sz="2400">
                <a:ea typeface="楷体_GB2312" pitchFamily="49" charset="-122"/>
              </a:rPr>
              <a:t>⑤ 组织者召集会议，请专家们对其估算值有很大差异之处</a:t>
            </a:r>
            <a:endParaRPr lang="zh-CN" altLang="en-US" sz="2400">
              <a:ea typeface="楷体_GB2312" pitchFamily="49" charset="-122"/>
            </a:endParaRPr>
          </a:p>
          <a:p>
            <a:pPr eaLnBrk="1" hangingPunct="1">
              <a:lnSpc>
                <a:spcPct val="120000"/>
              </a:lnSpc>
              <a:buFontTx/>
              <a:buNone/>
            </a:pPr>
            <a:r>
              <a:rPr lang="zh-CN" altLang="en-US" sz="2400">
                <a:ea typeface="楷体_GB2312" pitchFamily="49" charset="-122"/>
              </a:rPr>
              <a:t>进行讨论。专家对此估算值另做一次估算。</a:t>
            </a:r>
            <a:endParaRPr lang="zh-CN" altLang="en-US" sz="2400">
              <a:ea typeface="楷体_GB2312" pitchFamily="49" charset="-122"/>
            </a:endParaRPr>
          </a:p>
          <a:p>
            <a:pPr eaLnBrk="1" hangingPunct="1">
              <a:lnSpc>
                <a:spcPct val="120000"/>
              </a:lnSpc>
              <a:buFontTx/>
              <a:buNone/>
            </a:pPr>
            <a:r>
              <a:rPr lang="zh-CN" altLang="en-US" sz="2400">
                <a:ea typeface="楷体_GB2312" pitchFamily="49" charset="-122"/>
              </a:rPr>
              <a:t>⑥ 在综合专家估算结果的基础上，组织专家再次无记名地</a:t>
            </a:r>
            <a:endParaRPr lang="zh-CN" altLang="en-US" sz="2400">
              <a:ea typeface="楷体_GB2312" pitchFamily="49" charset="-122"/>
            </a:endParaRPr>
          </a:p>
          <a:p>
            <a:pPr eaLnBrk="1" hangingPunct="1">
              <a:lnSpc>
                <a:spcPct val="120000"/>
              </a:lnSpc>
              <a:buFontTx/>
              <a:buNone/>
            </a:pPr>
            <a:r>
              <a:rPr lang="zh-CN" altLang="en-US" sz="2400">
                <a:ea typeface="楷体_GB2312" pitchFamily="49" charset="-122"/>
              </a:rPr>
              <a:t>填写表格。</a:t>
            </a:r>
            <a:endParaRPr lang="zh-CN" altLang="en-US" sz="2800">
              <a:solidFill>
                <a:srgbClr val="CC0000"/>
              </a:solidFill>
              <a:ea typeface="楷体_GB2312" pitchFamily="49" charset="-122"/>
            </a:endParaRPr>
          </a:p>
          <a:p>
            <a:pPr eaLnBrk="1" hangingPunct="1"/>
            <a:endParaRPr lang="en-US" altLang="zh-CN" sz="2800">
              <a:solidFill>
                <a:srgbClr val="CC0000"/>
              </a:solidFill>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500034" y="1744663"/>
            <a:ext cx="8207375" cy="4398981"/>
          </a:xfrm>
          <a:prstGeom prst="rect">
            <a:avLst/>
          </a:prstGeom>
          <a:noFill/>
          <a:ln w="9525">
            <a:noFill/>
            <a:miter lim="800000"/>
          </a:ln>
        </p:spPr>
        <p:txBody>
          <a:bodyPr lIns="92075" tIns="46038" rIns="92075" bIns="46038"/>
          <a:lstStyle/>
          <a:p>
            <a:pPr marL="342900" indent="-342900">
              <a:lnSpc>
                <a:spcPct val="120000"/>
              </a:lnSpc>
              <a:spcBef>
                <a:spcPct val="20000"/>
              </a:spcBef>
            </a:pPr>
            <a:endParaRPr lang="en-US" altLang="zh-CN" sz="2400" dirty="0">
              <a:latin typeface="宋体" panose="02010600030101010101" pitchFamily="2" charset="-122"/>
              <a:ea typeface="宋体" panose="02010600030101010101" pitchFamily="2" charset="-122"/>
            </a:endParaRPr>
          </a:p>
          <a:p>
            <a:pPr marL="342900" indent="-342900">
              <a:lnSpc>
                <a:spcPct val="120000"/>
              </a:lnSpc>
              <a:spcBef>
                <a:spcPct val="20000"/>
              </a:spcBef>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从步骤④到步骤⑥适当重复几次，最终可获得一个得到多数专家共识的软件规模（源代码行数）。</a:t>
            </a:r>
            <a:endParaRPr lang="zh-CN" altLang="en-US" sz="2400" dirty="0">
              <a:latin typeface="宋体" panose="02010600030101010101" pitchFamily="2" charset="-122"/>
              <a:ea typeface="宋体" panose="02010600030101010101" pitchFamily="2" charset="-122"/>
            </a:endParaRPr>
          </a:p>
          <a:p>
            <a:pPr marL="342900" indent="-342900">
              <a:lnSpc>
                <a:spcPct val="120000"/>
              </a:lnSpc>
              <a:spcBef>
                <a:spcPct val="20000"/>
              </a:spcBef>
            </a:pPr>
            <a:r>
              <a:rPr lang="zh-CN" altLang="en-US" sz="2400" dirty="0">
                <a:latin typeface="宋体" panose="02010600030101010101" pitchFamily="2" charset="-122"/>
                <a:ea typeface="宋体" panose="02010600030101010101" pitchFamily="2" charset="-122"/>
              </a:rPr>
              <a:t>      最后，通过与历史资料进行类比，根据过去完成项目的规模和成本等信息，推算出该软件每行源代码所需成本。然后再乘以该软件源代码行数的估算值，得到该软件的成本估算值。</a:t>
            </a:r>
            <a:endParaRPr lang="zh-CN" altLang="en-US" sz="2400" dirty="0">
              <a:latin typeface="宋体" panose="02010600030101010101" pitchFamily="2" charset="-122"/>
              <a:ea typeface="宋体" panose="02010600030101010101" pitchFamily="2" charset="-122"/>
            </a:endParaRPr>
          </a:p>
        </p:txBody>
      </p:sp>
      <p:sp>
        <p:nvSpPr>
          <p:cNvPr id="39939" name="Rectangle 6"/>
          <p:cNvSpPr>
            <a:spLocks noChangeArrowheads="1"/>
          </p:cNvSpPr>
          <p:nvPr/>
        </p:nvSpPr>
        <p:spPr bwMode="auto">
          <a:xfrm>
            <a:off x="0" y="3333750"/>
            <a:ext cx="9144000" cy="0"/>
          </a:xfrm>
          <a:prstGeom prst="rect">
            <a:avLst/>
          </a:prstGeom>
          <a:noFill/>
          <a:ln w="9525">
            <a:noFill/>
            <a:miter lim="800000"/>
          </a:ln>
        </p:spPr>
        <p:txBody>
          <a:bodyPr wrap="none" anchor="ctr">
            <a:spAutoFit/>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idx="1"/>
          </p:nvPr>
        </p:nvSpPr>
        <p:spPr>
          <a:xfrm>
            <a:off x="500034" y="1571612"/>
            <a:ext cx="8280400" cy="4803793"/>
          </a:xfrm>
        </p:spPr>
        <p:txBody>
          <a:bodyPr/>
          <a:lstStyle/>
          <a:p>
            <a:pPr marL="609600" indent="-609600" eaLnBrk="1" hangingPunct="1">
              <a:lnSpc>
                <a:spcPct val="110000"/>
              </a:lnSpc>
              <a:buFontTx/>
              <a:buNone/>
            </a:pPr>
            <a:r>
              <a:rPr lang="en-US" altLang="zh-CN" b="1" dirty="0">
                <a:solidFill>
                  <a:srgbClr val="3333CC"/>
                </a:solidFill>
                <a:ea typeface="楷体_GB2312" pitchFamily="49" charset="-122"/>
              </a:rPr>
              <a:t>2</a:t>
            </a:r>
            <a:r>
              <a:rPr lang="zh-CN" altLang="en-US" b="1" dirty="0">
                <a:solidFill>
                  <a:srgbClr val="3333CC"/>
                </a:solidFill>
                <a:ea typeface="楷体_GB2312" pitchFamily="49" charset="-122"/>
              </a:rPr>
              <a:t>．</a:t>
            </a:r>
            <a:r>
              <a:rPr lang="en-US" altLang="zh-CN" b="1" dirty="0" err="1">
                <a:solidFill>
                  <a:srgbClr val="3333CC"/>
                </a:solidFill>
                <a:ea typeface="楷体_GB2312" pitchFamily="49" charset="-122"/>
              </a:rPr>
              <a:t>COCOMO</a:t>
            </a:r>
            <a:r>
              <a:rPr lang="zh-CN" altLang="en-US" b="1" dirty="0">
                <a:solidFill>
                  <a:srgbClr val="3333CC"/>
                </a:solidFill>
                <a:ea typeface="楷体_GB2312" pitchFamily="49" charset="-122"/>
              </a:rPr>
              <a:t>模型</a:t>
            </a:r>
            <a:endParaRPr lang="zh-CN" altLang="en-US" b="1" dirty="0">
              <a:solidFill>
                <a:srgbClr val="3333CC"/>
              </a:solidFill>
              <a:ea typeface="楷体_GB2312" pitchFamily="49" charset="-122"/>
            </a:endParaRPr>
          </a:p>
          <a:p>
            <a:pPr marL="609600" indent="-609600">
              <a:lnSpc>
                <a:spcPct val="110000"/>
              </a:lnSpc>
            </a:pPr>
            <a:r>
              <a:rPr lang="zh-CN" altLang="en-US" sz="2400" dirty="0">
                <a:ea typeface="楷体_GB2312" pitchFamily="49" charset="-122"/>
              </a:rPr>
              <a:t>软件工程专家</a:t>
            </a:r>
            <a:r>
              <a:rPr lang="en-US" altLang="zh-CN" sz="2400" dirty="0">
                <a:ea typeface="楷体_GB2312" pitchFamily="49" charset="-122"/>
              </a:rPr>
              <a:t>Barry Boehm</a:t>
            </a:r>
            <a:r>
              <a:rPr lang="zh-CN" altLang="en-US" sz="2400" dirty="0">
                <a:ea typeface="楷体_GB2312" pitchFamily="49" charset="-122"/>
              </a:rPr>
              <a:t>在其著作</a:t>
            </a:r>
            <a:r>
              <a:rPr lang="en-US" altLang="zh-CN" sz="2400" dirty="0">
                <a:ea typeface="楷体_GB2312" pitchFamily="49" charset="-122"/>
              </a:rPr>
              <a:t>《</a:t>
            </a:r>
            <a:r>
              <a:rPr lang="zh-CN" altLang="en-US" sz="2400" dirty="0">
                <a:ea typeface="楷体_GB2312" pitchFamily="49" charset="-122"/>
              </a:rPr>
              <a:t>软件工程经济学</a:t>
            </a:r>
            <a:r>
              <a:rPr lang="en-US" altLang="zh-CN" sz="2400" dirty="0">
                <a:ea typeface="楷体_GB2312" pitchFamily="49" charset="-122"/>
              </a:rPr>
              <a:t>》</a:t>
            </a:r>
            <a:r>
              <a:rPr lang="zh-CN" altLang="en-US" sz="2400" dirty="0">
                <a:ea typeface="楷体_GB2312" pitchFamily="49" charset="-122"/>
              </a:rPr>
              <a:t>中提出了软件估算模型层次结构，称为</a:t>
            </a:r>
            <a:r>
              <a:rPr lang="zh-CN" altLang="en-US" sz="2400" dirty="0">
                <a:solidFill>
                  <a:srgbClr val="CC0000"/>
                </a:solidFill>
                <a:ea typeface="楷体_GB2312" pitchFamily="49" charset="-122"/>
              </a:rPr>
              <a:t>构造式成本模型</a:t>
            </a:r>
            <a:r>
              <a:rPr lang="en-US" altLang="zh-CN" sz="2400" dirty="0" err="1">
                <a:solidFill>
                  <a:srgbClr val="CC0000"/>
                </a:solidFill>
                <a:ea typeface="楷体_GB2312" pitchFamily="49" charset="-122"/>
              </a:rPr>
              <a:t>COCOMO</a:t>
            </a:r>
            <a:r>
              <a:rPr lang="zh-CN" altLang="en-US" sz="2400" dirty="0">
                <a:ea typeface="楷体_GB2312" pitchFamily="49" charset="-122"/>
              </a:rPr>
              <a:t>（</a:t>
            </a:r>
            <a:r>
              <a:rPr lang="en-US" altLang="zh-CN" sz="2400" dirty="0" err="1">
                <a:solidFill>
                  <a:srgbClr val="C00000"/>
                </a:solidFill>
                <a:ea typeface="楷体_GB2312" pitchFamily="49" charset="-122"/>
              </a:rPr>
              <a:t>CO</a:t>
            </a:r>
            <a:r>
              <a:rPr lang="en-US" altLang="zh-CN" sz="2400" dirty="0" err="1">
                <a:ea typeface="楷体_GB2312" pitchFamily="49" charset="-122"/>
              </a:rPr>
              <a:t>nstructive</a:t>
            </a:r>
            <a:r>
              <a:rPr lang="en-US" altLang="zh-CN" sz="2400" dirty="0">
                <a:ea typeface="楷体_GB2312" pitchFamily="49" charset="-122"/>
              </a:rPr>
              <a:t> </a:t>
            </a:r>
            <a:r>
              <a:rPr lang="en-US" altLang="zh-CN" sz="2400" dirty="0">
                <a:solidFill>
                  <a:srgbClr val="C00000"/>
                </a:solidFill>
                <a:ea typeface="楷体_GB2312" pitchFamily="49" charset="-122"/>
              </a:rPr>
              <a:t>Co</a:t>
            </a:r>
            <a:r>
              <a:rPr lang="en-US" altLang="zh-CN" sz="2400" dirty="0">
                <a:ea typeface="楷体_GB2312" pitchFamily="49" charset="-122"/>
              </a:rPr>
              <a:t>st </a:t>
            </a:r>
            <a:r>
              <a:rPr lang="en-US" altLang="zh-CN" sz="2400" dirty="0" err="1">
                <a:solidFill>
                  <a:srgbClr val="C00000"/>
                </a:solidFill>
                <a:ea typeface="楷体_GB2312" pitchFamily="49" charset="-122"/>
              </a:rPr>
              <a:t>MO</a:t>
            </a:r>
            <a:r>
              <a:rPr lang="en-US" altLang="zh-CN" sz="2400" dirty="0" err="1">
                <a:ea typeface="楷体_GB2312" pitchFamily="49" charset="-122"/>
              </a:rPr>
              <a:t>del</a:t>
            </a:r>
            <a:r>
              <a:rPr lang="zh-CN" altLang="en-US" sz="2400" dirty="0">
                <a:ea typeface="楷体_GB2312" pitchFamily="49" charset="-122"/>
              </a:rPr>
              <a:t>），也许这是在软件界影响最为广泛、最为著名的估算模型。</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zoom dir="in"/>
  </p:transition>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p:cNvSpPr>
            <a:spLocks noGrp="1" noChangeArrowheads="1"/>
          </p:cNvSpPr>
          <p:nvPr>
            <p:ph idx="1"/>
          </p:nvPr>
        </p:nvSpPr>
        <p:spPr>
          <a:xfrm>
            <a:off x="357158" y="1601788"/>
            <a:ext cx="8435975" cy="5256212"/>
          </a:xfrm>
        </p:spPr>
        <p:txBody>
          <a:bodyPr/>
          <a:lstStyle/>
          <a:p>
            <a:pPr eaLnBrk="1" hangingPunct="1">
              <a:lnSpc>
                <a:spcPct val="110000"/>
              </a:lnSpc>
              <a:buFontTx/>
              <a:buNone/>
            </a:pPr>
            <a:r>
              <a:rPr lang="en-US" altLang="zh-CN" sz="2800" dirty="0">
                <a:latin typeface="宋体" panose="02010600030101010101" pitchFamily="2" charset="-122"/>
                <a:ea typeface="宋体" panose="02010600030101010101" pitchFamily="2" charset="-122"/>
              </a:rPr>
              <a:t>(1) </a:t>
            </a:r>
            <a:r>
              <a:rPr lang="en-US" altLang="zh-CN" sz="2800" dirty="0">
                <a:solidFill>
                  <a:srgbClr val="CC0000"/>
                </a:solidFill>
                <a:latin typeface="宋体" panose="02010600030101010101" pitchFamily="2" charset="-122"/>
                <a:ea typeface="宋体" panose="02010600030101010101" pitchFamily="2" charset="-122"/>
              </a:rPr>
              <a:t>3</a:t>
            </a:r>
            <a:r>
              <a:rPr lang="zh-CN" altLang="en-US" sz="2800" dirty="0">
                <a:solidFill>
                  <a:srgbClr val="CC0000"/>
                </a:solidFill>
                <a:latin typeface="宋体" panose="02010600030101010101" pitchFamily="2" charset="-122"/>
                <a:ea typeface="宋体" panose="02010600030101010101" pitchFamily="2" charset="-122"/>
              </a:rPr>
              <a:t>种类型的软件</a:t>
            </a:r>
            <a:endParaRPr lang="zh-CN" altLang="en-US" sz="2800" dirty="0">
              <a:solidFill>
                <a:srgbClr val="CC0000"/>
              </a:solidFill>
              <a:latin typeface="宋体" panose="02010600030101010101" pitchFamily="2" charset="-122"/>
              <a:ea typeface="宋体" panose="02010600030101010101" pitchFamily="2" charset="-122"/>
            </a:endParaRPr>
          </a:p>
          <a:p>
            <a:pPr>
              <a:lnSpc>
                <a:spcPct val="110000"/>
              </a:lnSpc>
            </a:pPr>
            <a:r>
              <a:rPr lang="en-US" altLang="zh-CN" sz="2400" dirty="0" err="1">
                <a:latin typeface="宋体" panose="02010600030101010101" pitchFamily="2" charset="-122"/>
                <a:ea typeface="宋体" panose="02010600030101010101" pitchFamily="2" charset="-122"/>
              </a:rPr>
              <a:t>COCOMO</a:t>
            </a:r>
            <a:r>
              <a:rPr lang="zh-CN" altLang="en-US" sz="2400" dirty="0">
                <a:latin typeface="宋体" panose="02010600030101010101" pitchFamily="2" charset="-122"/>
                <a:ea typeface="宋体" panose="02010600030101010101" pitchFamily="2" charset="-122"/>
              </a:rPr>
              <a:t>是针对</a:t>
            </a:r>
            <a:r>
              <a:rPr lang="en-US" altLang="zh-CN" sz="2400" dirty="0">
                <a:latin typeface="宋体" panose="02010600030101010101" pitchFamily="2" charset="-122"/>
                <a:ea typeface="宋体" panose="02010600030101010101" pitchFamily="2" charset="-122"/>
              </a:rPr>
              <a:t>Boehm</a:t>
            </a:r>
            <a:r>
              <a:rPr lang="zh-CN" altLang="en-US" sz="2400" dirty="0">
                <a:latin typeface="宋体" panose="02010600030101010101" pitchFamily="2" charset="-122"/>
                <a:ea typeface="宋体" panose="02010600030101010101" pitchFamily="2" charset="-122"/>
              </a:rPr>
              <a:t>划分的</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种类型软件进行估算的。</a:t>
            </a:r>
            <a:endParaRPr lang="zh-CN" altLang="en-US" sz="2400" dirty="0">
              <a:latin typeface="宋体" panose="02010600030101010101" pitchFamily="2" charset="-122"/>
              <a:ea typeface="宋体" panose="02010600030101010101" pitchFamily="2" charset="-122"/>
            </a:endParaRPr>
          </a:p>
          <a:p>
            <a:pPr eaLnBrk="1" hangingPunct="1">
              <a:lnSpc>
                <a:spcPct val="110000"/>
              </a:lnSpc>
              <a:buFontTx/>
              <a:buNone/>
            </a:pPr>
            <a:r>
              <a:rPr lang="zh-CN" altLang="en-US" sz="2400" dirty="0">
                <a:latin typeface="宋体" panose="02010600030101010101" pitchFamily="2" charset="-122"/>
                <a:ea typeface="宋体" panose="02010600030101010101" pitchFamily="2" charset="-122"/>
              </a:rPr>
              <a:t>① </a:t>
            </a:r>
            <a:r>
              <a:rPr lang="zh-CN" altLang="en-US" sz="2400" dirty="0">
                <a:solidFill>
                  <a:srgbClr val="3333CC"/>
                </a:solidFill>
                <a:latin typeface="宋体" panose="02010600030101010101" pitchFamily="2" charset="-122"/>
                <a:ea typeface="宋体" panose="02010600030101010101" pitchFamily="2" charset="-122"/>
              </a:rPr>
              <a:t>固有型（</a:t>
            </a:r>
            <a:r>
              <a:rPr lang="en-US" altLang="zh-CN" sz="2400" dirty="0">
                <a:solidFill>
                  <a:srgbClr val="3333CC"/>
                </a:solidFill>
                <a:latin typeface="宋体" panose="02010600030101010101" pitchFamily="2" charset="-122"/>
                <a:ea typeface="宋体" panose="02010600030101010101" pitchFamily="2" charset="-122"/>
              </a:rPr>
              <a:t>organic mode</a:t>
            </a:r>
            <a:r>
              <a:rPr lang="zh-CN" altLang="en-US" sz="2400" dirty="0">
                <a:solidFill>
                  <a:srgbClr val="3333CC"/>
                </a:solidFill>
                <a:latin typeface="宋体" panose="02010600030101010101" pitchFamily="2" charset="-122"/>
                <a:ea typeface="宋体" panose="02010600030101010101" pitchFamily="2" charset="-122"/>
              </a:rPr>
              <a:t>）项目</a:t>
            </a:r>
            <a:r>
              <a:rPr lang="zh-CN" altLang="en-US" sz="2400" dirty="0">
                <a:latin typeface="宋体" panose="02010600030101010101" pitchFamily="2" charset="-122"/>
                <a:ea typeface="宋体" panose="02010600030101010101" pitchFamily="2" charset="-122"/>
              </a:rPr>
              <a:t>。规模较小，较为简单的</a:t>
            </a:r>
            <a:endParaRPr lang="zh-CN" altLang="en-US" sz="2400" dirty="0">
              <a:latin typeface="宋体" panose="02010600030101010101" pitchFamily="2" charset="-122"/>
              <a:ea typeface="宋体" panose="02010600030101010101" pitchFamily="2" charset="-122"/>
            </a:endParaRPr>
          </a:p>
          <a:p>
            <a:pPr eaLnBrk="1" hangingPunct="1">
              <a:lnSpc>
                <a:spcPct val="110000"/>
              </a:lnSpc>
              <a:buFontTx/>
              <a:buNone/>
            </a:pPr>
            <a:r>
              <a:rPr lang="zh-CN" altLang="en-US" sz="2400" dirty="0">
                <a:latin typeface="宋体" panose="02010600030101010101" pitchFamily="2" charset="-122"/>
                <a:ea typeface="宋体" panose="02010600030101010101" pitchFamily="2" charset="-122"/>
              </a:rPr>
              <a:t>项目，开发人员对项目有较好的理解和较为丰富的工作经</a:t>
            </a:r>
            <a:endParaRPr lang="zh-CN" altLang="en-US" sz="2400" dirty="0">
              <a:latin typeface="宋体" panose="02010600030101010101" pitchFamily="2" charset="-122"/>
              <a:ea typeface="宋体" panose="02010600030101010101" pitchFamily="2" charset="-122"/>
            </a:endParaRPr>
          </a:p>
          <a:p>
            <a:pPr eaLnBrk="1" hangingPunct="1">
              <a:lnSpc>
                <a:spcPct val="110000"/>
              </a:lnSpc>
              <a:buFontTx/>
              <a:buNone/>
            </a:pPr>
            <a:r>
              <a:rPr lang="zh-CN" altLang="en-US" sz="2400" dirty="0">
                <a:latin typeface="宋体" panose="02010600030101010101" pitchFamily="2" charset="-122"/>
                <a:ea typeface="宋体" panose="02010600030101010101" pitchFamily="2" charset="-122"/>
              </a:rPr>
              <a:t>验。</a:t>
            </a:r>
            <a:endParaRPr lang="zh-CN" altLang="en-US" sz="2400" dirty="0">
              <a:latin typeface="宋体" panose="02010600030101010101" pitchFamily="2" charset="-122"/>
              <a:ea typeface="宋体" panose="02010600030101010101" pitchFamily="2" charset="-122"/>
            </a:endParaRPr>
          </a:p>
          <a:p>
            <a:pPr eaLnBrk="1" hangingPunct="1">
              <a:lnSpc>
                <a:spcPct val="110000"/>
              </a:lnSpc>
              <a:buFontTx/>
              <a:buNone/>
            </a:pPr>
            <a:r>
              <a:rPr lang="zh-CN" altLang="en-US" sz="2400" dirty="0">
                <a:latin typeface="宋体" panose="02010600030101010101" pitchFamily="2" charset="-122"/>
                <a:ea typeface="宋体" panose="02010600030101010101" pitchFamily="2" charset="-122"/>
              </a:rPr>
              <a:t>② </a:t>
            </a:r>
            <a:r>
              <a:rPr lang="zh-CN" altLang="en-US" sz="2400" dirty="0">
                <a:solidFill>
                  <a:srgbClr val="3333CC"/>
                </a:solidFill>
                <a:latin typeface="宋体" panose="02010600030101010101" pitchFamily="2" charset="-122"/>
                <a:ea typeface="宋体" panose="02010600030101010101" pitchFamily="2" charset="-122"/>
              </a:rPr>
              <a:t>嵌入型（</a:t>
            </a:r>
            <a:r>
              <a:rPr lang="en-US" altLang="zh-CN" sz="2400" dirty="0">
                <a:solidFill>
                  <a:srgbClr val="3333CC"/>
                </a:solidFill>
                <a:latin typeface="宋体" panose="02010600030101010101" pitchFamily="2" charset="-122"/>
                <a:ea typeface="宋体" panose="02010600030101010101" pitchFamily="2" charset="-122"/>
              </a:rPr>
              <a:t>embedded mode</a:t>
            </a:r>
            <a:r>
              <a:rPr lang="zh-CN" altLang="en-US" sz="2400" dirty="0">
                <a:solidFill>
                  <a:srgbClr val="3333CC"/>
                </a:solidFill>
                <a:latin typeface="宋体" panose="02010600030101010101" pitchFamily="2" charset="-122"/>
                <a:ea typeface="宋体" panose="02010600030101010101" pitchFamily="2" charset="-122"/>
              </a:rPr>
              <a:t>）项目</a:t>
            </a:r>
            <a:r>
              <a:rPr lang="zh-CN" altLang="en-US" sz="2400" dirty="0">
                <a:latin typeface="宋体" panose="02010600030101010101" pitchFamily="2" charset="-122"/>
                <a:ea typeface="宋体" panose="02010600030101010101" pitchFamily="2" charset="-122"/>
              </a:rPr>
              <a:t>。这类项目的开发工作紧密地与系统中的硬件、软件和运行限制联系在一起，如飞机的飞行控制软件。</a:t>
            </a:r>
            <a:endParaRPr lang="zh-CN" altLang="en-US" sz="2400" dirty="0">
              <a:latin typeface="宋体" panose="02010600030101010101" pitchFamily="2" charset="-122"/>
              <a:ea typeface="宋体" panose="02010600030101010101" pitchFamily="2" charset="-122"/>
            </a:endParaRPr>
          </a:p>
          <a:p>
            <a:pPr eaLnBrk="1" hangingPunct="1">
              <a:lnSpc>
                <a:spcPct val="110000"/>
              </a:lnSpc>
              <a:buFontTx/>
              <a:buNone/>
            </a:pPr>
            <a:r>
              <a:rPr lang="zh-CN" altLang="en-US" sz="2400" dirty="0">
                <a:latin typeface="宋体" panose="02010600030101010101" pitchFamily="2" charset="-122"/>
                <a:ea typeface="宋体" panose="02010600030101010101" pitchFamily="2" charset="-122"/>
              </a:rPr>
              <a:t>③ </a:t>
            </a:r>
            <a:r>
              <a:rPr lang="zh-CN" altLang="en-US" sz="2400" dirty="0">
                <a:solidFill>
                  <a:srgbClr val="3333CC"/>
                </a:solidFill>
                <a:latin typeface="宋体" panose="02010600030101010101" pitchFamily="2" charset="-122"/>
                <a:ea typeface="宋体" panose="02010600030101010101" pitchFamily="2" charset="-122"/>
              </a:rPr>
              <a:t>半独立性（</a:t>
            </a:r>
            <a:r>
              <a:rPr lang="en-US" altLang="zh-CN" sz="2400" dirty="0">
                <a:solidFill>
                  <a:srgbClr val="3333CC"/>
                </a:solidFill>
                <a:latin typeface="宋体" panose="02010600030101010101" pitchFamily="2" charset="-122"/>
                <a:ea typeface="宋体" panose="02010600030101010101" pitchFamily="2" charset="-122"/>
              </a:rPr>
              <a:t>semi-detached mode</a:t>
            </a:r>
            <a:r>
              <a:rPr lang="zh-CN" altLang="en-US" sz="2400" dirty="0">
                <a:solidFill>
                  <a:srgbClr val="3333CC"/>
                </a:solidFill>
                <a:latin typeface="宋体" panose="02010600030101010101" pitchFamily="2" charset="-122"/>
                <a:ea typeface="宋体" panose="02010600030101010101" pitchFamily="2" charset="-122"/>
              </a:rPr>
              <a:t>）项目</a:t>
            </a:r>
            <a:r>
              <a:rPr lang="zh-CN" altLang="en-US" sz="2400" dirty="0">
                <a:latin typeface="宋体" panose="02010600030101010101" pitchFamily="2" charset="-122"/>
                <a:ea typeface="宋体" panose="02010600030101010101" pitchFamily="2" charset="-122"/>
              </a:rPr>
              <a:t>。项目的性质介于上述两个类型之间，其规模与复杂性均属中等，如事务处理系统，数据库管理系统等。</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3827">
                                            <p:txEl>
                                              <p:pRg st="2" end="2"/>
                                            </p:txEl>
                                          </p:spTgt>
                                        </p:tgtEl>
                                        <p:attrNameLst>
                                          <p:attrName>style.visibility</p:attrName>
                                        </p:attrNameLst>
                                      </p:cBhvr>
                                      <p:to>
                                        <p:strVal val="visible"/>
                                      </p:to>
                                    </p:set>
                                    <p:anim calcmode="lin" valueType="num">
                                      <p:cBhvr additive="base">
                                        <p:cTn id="7" dur="500" fill="hold"/>
                                        <p:tgtEl>
                                          <p:spTgt spid="33382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382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3827">
                                            <p:txEl>
                                              <p:pRg st="3" end="3"/>
                                            </p:txEl>
                                          </p:spTgt>
                                        </p:tgtEl>
                                        <p:attrNameLst>
                                          <p:attrName>style.visibility</p:attrName>
                                        </p:attrNameLst>
                                      </p:cBhvr>
                                      <p:to>
                                        <p:strVal val="visible"/>
                                      </p:to>
                                    </p:set>
                                    <p:anim calcmode="lin" valueType="num">
                                      <p:cBhvr additive="base">
                                        <p:cTn id="11" dur="500" fill="hold"/>
                                        <p:tgtEl>
                                          <p:spTgt spid="33382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382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3827">
                                            <p:txEl>
                                              <p:pRg st="4" end="4"/>
                                            </p:txEl>
                                          </p:spTgt>
                                        </p:tgtEl>
                                        <p:attrNameLst>
                                          <p:attrName>style.visibility</p:attrName>
                                        </p:attrNameLst>
                                      </p:cBhvr>
                                      <p:to>
                                        <p:strVal val="visible"/>
                                      </p:to>
                                    </p:set>
                                    <p:anim calcmode="lin" valueType="num">
                                      <p:cBhvr additive="base">
                                        <p:cTn id="15" dur="500" fill="hold"/>
                                        <p:tgtEl>
                                          <p:spTgt spid="33382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38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33827">
                                            <p:txEl>
                                              <p:pRg st="5" end="5"/>
                                            </p:txEl>
                                          </p:spTgt>
                                        </p:tgtEl>
                                        <p:attrNameLst>
                                          <p:attrName>style.visibility</p:attrName>
                                        </p:attrNameLst>
                                      </p:cBhvr>
                                      <p:to>
                                        <p:strVal val="visible"/>
                                      </p:to>
                                    </p:set>
                                    <p:anim calcmode="lin" valueType="num">
                                      <p:cBhvr additive="base">
                                        <p:cTn id="21" dur="500" fill="hold"/>
                                        <p:tgtEl>
                                          <p:spTgt spid="333827">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338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33827">
                                            <p:txEl>
                                              <p:pRg st="6" end="6"/>
                                            </p:txEl>
                                          </p:spTgt>
                                        </p:tgtEl>
                                        <p:attrNameLst>
                                          <p:attrName>style.visibility</p:attrName>
                                        </p:attrNameLst>
                                      </p:cBhvr>
                                      <p:to>
                                        <p:strVal val="visible"/>
                                      </p:to>
                                    </p:set>
                                    <p:anim calcmode="lin" valueType="num">
                                      <p:cBhvr additive="base">
                                        <p:cTn id="27" dur="500" fill="hold"/>
                                        <p:tgtEl>
                                          <p:spTgt spid="33382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338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428596" y="1714488"/>
            <a:ext cx="8137525" cy="3024187"/>
          </a:xfrm>
          <a:prstGeom prst="rect">
            <a:avLst/>
          </a:prstGeom>
          <a:noFill/>
          <a:ln w="9525">
            <a:noFill/>
            <a:miter lim="800000"/>
          </a:ln>
        </p:spPr>
        <p:txBody>
          <a:bodyPr lIns="92075" tIns="46038" rIns="92075" bIns="46038"/>
          <a:lstStyle/>
          <a:p>
            <a:pPr marL="342900" indent="-342900">
              <a:lnSpc>
                <a:spcPct val="110000"/>
              </a:lnSpc>
              <a:spcBef>
                <a:spcPct val="20000"/>
              </a:spcBef>
            </a:pPr>
            <a:r>
              <a:rPr lang="zh-CN" altLang="en-US" sz="2400" b="1" dirty="0">
                <a:ea typeface="楷体_GB2312" pitchFamily="49" charset="-122"/>
              </a:rPr>
              <a:t>（</a:t>
            </a:r>
            <a:r>
              <a:rPr lang="en-US" altLang="zh-CN" sz="2400" b="1" dirty="0">
                <a:ea typeface="楷体_GB2312" pitchFamily="49" charset="-122"/>
              </a:rPr>
              <a:t>2</a:t>
            </a:r>
            <a:r>
              <a:rPr lang="zh-CN" altLang="en-US" sz="2400" b="1" dirty="0">
                <a:ea typeface="楷体_GB2312" pitchFamily="49" charset="-122"/>
              </a:rPr>
              <a:t>）</a:t>
            </a:r>
            <a:r>
              <a:rPr lang="en-US" altLang="zh-CN" sz="2400" b="1" dirty="0" err="1">
                <a:solidFill>
                  <a:srgbClr val="CC0000"/>
                </a:solidFill>
                <a:ea typeface="楷体_GB2312" pitchFamily="49" charset="-122"/>
              </a:rPr>
              <a:t>COCOMO</a:t>
            </a:r>
            <a:r>
              <a:rPr lang="zh-CN" altLang="en-US" sz="2400" b="1" dirty="0">
                <a:solidFill>
                  <a:srgbClr val="CC0000"/>
                </a:solidFill>
                <a:ea typeface="楷体_GB2312" pitchFamily="49" charset="-122"/>
              </a:rPr>
              <a:t>的</a:t>
            </a:r>
            <a:r>
              <a:rPr lang="en-US" altLang="zh-CN" sz="2400" b="1" dirty="0">
                <a:solidFill>
                  <a:srgbClr val="CC0000"/>
                </a:solidFill>
                <a:ea typeface="楷体_GB2312" pitchFamily="49" charset="-122"/>
              </a:rPr>
              <a:t>3</a:t>
            </a:r>
            <a:r>
              <a:rPr lang="zh-CN" altLang="en-US" sz="2400" b="1" dirty="0">
                <a:solidFill>
                  <a:srgbClr val="CC0000"/>
                </a:solidFill>
                <a:ea typeface="楷体_GB2312" pitchFamily="49" charset="-122"/>
              </a:rPr>
              <a:t>级模型</a:t>
            </a:r>
            <a:endParaRPr lang="zh-CN" altLang="en-US" sz="2400" b="1" dirty="0">
              <a:solidFill>
                <a:srgbClr val="CC0000"/>
              </a:solidFill>
              <a:ea typeface="楷体_GB2312" pitchFamily="49" charset="-122"/>
            </a:endParaRPr>
          </a:p>
          <a:p>
            <a:pPr marL="342900" indent="-342900">
              <a:lnSpc>
                <a:spcPct val="110000"/>
              </a:lnSpc>
              <a:spcBef>
                <a:spcPct val="20000"/>
              </a:spcBef>
            </a:pPr>
            <a:r>
              <a:rPr lang="zh-CN" altLang="en-US" sz="2400" b="1" dirty="0">
                <a:ea typeface="楷体_GB2312" pitchFamily="49" charset="-122"/>
              </a:rPr>
              <a:t>① </a:t>
            </a:r>
            <a:r>
              <a:rPr lang="zh-CN" altLang="en-US" sz="2400" b="1" dirty="0">
                <a:solidFill>
                  <a:srgbClr val="3333CC"/>
                </a:solidFill>
                <a:ea typeface="楷体_GB2312" pitchFamily="49" charset="-122"/>
              </a:rPr>
              <a:t>基本</a:t>
            </a:r>
            <a:r>
              <a:rPr lang="en-US" altLang="zh-CN" sz="2400" b="1" dirty="0" err="1">
                <a:solidFill>
                  <a:srgbClr val="3333CC"/>
                </a:solidFill>
                <a:ea typeface="楷体_GB2312" pitchFamily="49" charset="-122"/>
              </a:rPr>
              <a:t>COCOMO</a:t>
            </a:r>
            <a:r>
              <a:rPr lang="zh-CN" altLang="en-US" sz="2400" b="1" dirty="0">
                <a:solidFill>
                  <a:srgbClr val="3333CC"/>
                </a:solidFill>
                <a:ea typeface="楷体_GB2312" pitchFamily="49" charset="-122"/>
              </a:rPr>
              <a:t>模型</a:t>
            </a:r>
            <a:r>
              <a:rPr lang="zh-CN" altLang="en-US" sz="2400" b="1" dirty="0">
                <a:ea typeface="楷体_GB2312" pitchFamily="49" charset="-122"/>
              </a:rPr>
              <a:t>（</a:t>
            </a:r>
            <a:r>
              <a:rPr lang="en-US" altLang="zh-CN" sz="2400" b="1" dirty="0">
                <a:ea typeface="楷体_GB2312" pitchFamily="49" charset="-122"/>
              </a:rPr>
              <a:t>basic model</a:t>
            </a:r>
            <a:r>
              <a:rPr lang="zh-CN" altLang="en-US" sz="2400" b="1" dirty="0">
                <a:ea typeface="楷体_GB2312" pitchFamily="49" charset="-122"/>
              </a:rPr>
              <a:t>）。</a:t>
            </a:r>
            <a:endParaRPr lang="zh-CN" altLang="en-US" sz="2400" b="1" dirty="0">
              <a:ea typeface="楷体_GB2312" pitchFamily="49" charset="-122"/>
            </a:endParaRPr>
          </a:p>
          <a:p>
            <a:pPr marL="342900" indent="-342900">
              <a:lnSpc>
                <a:spcPct val="110000"/>
              </a:lnSpc>
              <a:spcBef>
                <a:spcPct val="20000"/>
              </a:spcBef>
              <a:buFont typeface="Arial" panose="020B0604020202020204" pitchFamily="34" charset="0"/>
              <a:buChar char="•"/>
            </a:pPr>
            <a:r>
              <a:rPr lang="zh-CN" altLang="en-US" sz="2400" dirty="0">
                <a:ea typeface="楷体_GB2312" pitchFamily="49" charset="-122"/>
              </a:rPr>
              <a:t>该模型为静态、单变量，以估算出的</a:t>
            </a:r>
            <a:r>
              <a:rPr lang="zh-CN" altLang="en-US" sz="2400" b="1" dirty="0">
                <a:ea typeface="楷体_GB2312" pitchFamily="49" charset="-122"/>
              </a:rPr>
              <a:t>源代码行数</a:t>
            </a:r>
            <a:r>
              <a:rPr lang="zh-CN" altLang="en-US" sz="2400" dirty="0">
                <a:ea typeface="楷体_GB2312" pitchFamily="49" charset="-122"/>
              </a:rPr>
              <a:t>计算。</a:t>
            </a:r>
            <a:endParaRPr lang="zh-CN" altLang="en-US" sz="2400" dirty="0">
              <a:ea typeface="楷体_GB2312" pitchFamily="49" charset="-122"/>
            </a:endParaRPr>
          </a:p>
          <a:p>
            <a:pPr marL="342900" indent="-342900">
              <a:lnSpc>
                <a:spcPct val="110000"/>
              </a:lnSpc>
              <a:spcBef>
                <a:spcPct val="20000"/>
              </a:spcBef>
              <a:buFont typeface="Arial" panose="020B0604020202020204" pitchFamily="34" charset="0"/>
              <a:buChar char="•"/>
            </a:pPr>
            <a:r>
              <a:rPr lang="zh-CN" altLang="en-US" sz="2400" dirty="0">
                <a:ea typeface="楷体_GB2312" pitchFamily="49" charset="-122"/>
              </a:rPr>
              <a:t>开发工作量</a:t>
            </a:r>
            <a:r>
              <a:rPr lang="en-US" altLang="zh-CN" sz="2400" dirty="0">
                <a:ea typeface="楷体_GB2312" pitchFamily="49" charset="-122"/>
              </a:rPr>
              <a:t>(effort)</a:t>
            </a:r>
            <a:endParaRPr lang="zh-CN" altLang="en-US" sz="2000" dirty="0">
              <a:ea typeface="楷体_GB2312" pitchFamily="49" charset="-122"/>
            </a:endParaRPr>
          </a:p>
          <a:p>
            <a:pPr marL="342900" indent="-342900" algn="ctr">
              <a:lnSpc>
                <a:spcPct val="110000"/>
              </a:lnSpc>
              <a:spcBef>
                <a:spcPct val="20000"/>
              </a:spcBef>
            </a:pPr>
            <a:endParaRPr lang="zh-CN" altLang="en-US" sz="2000" b="1" dirty="0">
              <a:ea typeface="楷体_GB2312" pitchFamily="49" charset="-122"/>
            </a:endParaRPr>
          </a:p>
          <a:p>
            <a:pPr marL="342900" indent="-342900" algn="ctr">
              <a:lnSpc>
                <a:spcPct val="110000"/>
              </a:lnSpc>
              <a:spcBef>
                <a:spcPct val="20000"/>
              </a:spcBef>
            </a:pPr>
            <a:r>
              <a:rPr lang="zh-CN" altLang="en-US" sz="2000" b="1" dirty="0">
                <a:ea typeface="楷体_GB2312" pitchFamily="49" charset="-122"/>
              </a:rPr>
              <a:t>   （人月）</a:t>
            </a:r>
            <a:endParaRPr lang="zh-CN" altLang="en-US" sz="2000" b="1" dirty="0">
              <a:ea typeface="楷体_GB2312" pitchFamily="49" charset="-122"/>
            </a:endParaRPr>
          </a:p>
          <a:p>
            <a:pPr marL="342900" indent="-342900" algn="ctr">
              <a:lnSpc>
                <a:spcPct val="110000"/>
              </a:lnSpc>
              <a:spcBef>
                <a:spcPct val="20000"/>
              </a:spcBef>
            </a:pPr>
            <a:endParaRPr lang="en-US" altLang="zh-CN" sz="2000" b="1" dirty="0">
              <a:ea typeface="楷体_GB2312" pitchFamily="49" charset="-122"/>
            </a:endParaRPr>
          </a:p>
        </p:txBody>
      </p:sp>
      <p:sp>
        <p:nvSpPr>
          <p:cNvPr id="2053" name="Rectangle 10"/>
          <p:cNvSpPr>
            <a:spLocks noChangeArrowheads="1"/>
          </p:cNvSpPr>
          <p:nvPr/>
        </p:nvSpPr>
        <p:spPr bwMode="auto">
          <a:xfrm>
            <a:off x="0" y="3319463"/>
            <a:ext cx="9144000" cy="0"/>
          </a:xfrm>
          <a:prstGeom prst="rect">
            <a:avLst/>
          </a:prstGeom>
          <a:noFill/>
          <a:ln w="9525">
            <a:noFill/>
            <a:miter lim="800000"/>
          </a:ln>
        </p:spPr>
        <p:txBody>
          <a:bodyPr wrap="none" anchor="ctr">
            <a:spAutoFit/>
          </a:bodyPr>
          <a:lstStyle/>
          <a:p>
            <a:endParaRPr lang="zh-CN" altLang="en-US"/>
          </a:p>
        </p:txBody>
      </p:sp>
      <p:graphicFrame>
        <p:nvGraphicFramePr>
          <p:cNvPr id="2050" name="Object 9"/>
          <p:cNvGraphicFramePr>
            <a:graphicFrameLocks noChangeAspect="1"/>
          </p:cNvGraphicFramePr>
          <p:nvPr/>
        </p:nvGraphicFramePr>
        <p:xfrm>
          <a:off x="1979613" y="3500438"/>
          <a:ext cx="2089150" cy="515937"/>
        </p:xfrm>
        <a:graphic>
          <a:graphicData uri="http://schemas.openxmlformats.org/presentationml/2006/ole">
            <mc:AlternateContent xmlns:mc="http://schemas.openxmlformats.org/markup-compatibility/2006">
              <mc:Choice xmlns:v="urn:schemas-microsoft-com:vml" Requires="v">
                <p:oleObj spid="_x0000_s2054" name="" r:id="rId1" imgW="21336000" imgH="5181600" progId="">
                  <p:embed/>
                </p:oleObj>
              </mc:Choice>
              <mc:Fallback>
                <p:oleObj name="" r:id="rId1" imgW="21336000" imgH="5181600" progId="">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500438"/>
                        <a:ext cx="208915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Box 11"/>
          <p:cNvSpPr txBox="1">
            <a:spLocks noChangeArrowheads="1"/>
          </p:cNvSpPr>
          <p:nvPr/>
        </p:nvSpPr>
        <p:spPr bwMode="auto">
          <a:xfrm>
            <a:off x="571472" y="4786322"/>
            <a:ext cx="8064500" cy="906462"/>
          </a:xfrm>
          <a:prstGeom prst="rect">
            <a:avLst/>
          </a:prstGeom>
          <a:noFill/>
          <a:ln w="9525">
            <a:noFill/>
            <a:miter lim="800000"/>
          </a:ln>
        </p:spPr>
        <p:txBody>
          <a:bodyPr>
            <a:spAutoFit/>
          </a:bodyPr>
          <a:lstStyle/>
          <a:p>
            <a:pPr>
              <a:lnSpc>
                <a:spcPct val="110000"/>
              </a:lnSpc>
              <a:spcBef>
                <a:spcPct val="20000"/>
              </a:spcBef>
            </a:pPr>
            <a:r>
              <a:rPr lang="zh-CN" altLang="en-US" sz="2400" b="1" dirty="0">
                <a:ea typeface="楷体_GB2312" pitchFamily="49" charset="-122"/>
              </a:rPr>
              <a:t>其中，</a:t>
            </a:r>
            <a:r>
              <a:rPr lang="en-US" altLang="zh-CN" sz="2400" b="1" dirty="0" err="1">
                <a:ea typeface="楷体_GB2312" pitchFamily="49" charset="-122"/>
              </a:rPr>
              <a:t>KLOC</a:t>
            </a:r>
            <a:r>
              <a:rPr lang="zh-CN" altLang="en-US" sz="2400" b="1" dirty="0">
                <a:ea typeface="楷体_GB2312" pitchFamily="49" charset="-122"/>
              </a:rPr>
              <a:t>为交付的千行代码数。</a:t>
            </a:r>
            <a:r>
              <a:rPr lang="en-US" altLang="zh-CN" sz="2400" b="1" dirty="0" err="1">
                <a:ea typeface="楷体_GB2312" pitchFamily="49" charset="-122"/>
              </a:rPr>
              <a:t>a</a:t>
            </a:r>
            <a:r>
              <a:rPr lang="en-US" altLang="zh-CN" sz="2400" b="1" baseline="-25000" dirty="0" err="1">
                <a:ea typeface="楷体_GB2312" pitchFamily="49" charset="-122"/>
              </a:rPr>
              <a:t>b</a:t>
            </a:r>
            <a:r>
              <a:rPr lang="zh-CN" altLang="en-US" sz="2400" b="1" dirty="0">
                <a:ea typeface="楷体_GB2312" pitchFamily="49" charset="-122"/>
              </a:rPr>
              <a:t>、</a:t>
            </a:r>
            <a:r>
              <a:rPr lang="en-US" altLang="zh-CN" sz="2400" b="1" dirty="0">
                <a:ea typeface="楷体_GB2312" pitchFamily="49" charset="-122"/>
              </a:rPr>
              <a:t>b</a:t>
            </a:r>
            <a:r>
              <a:rPr lang="en-US" altLang="zh-CN" sz="2400" b="1" baseline="-25000" dirty="0">
                <a:ea typeface="楷体_GB2312" pitchFamily="49" charset="-122"/>
              </a:rPr>
              <a:t>b</a:t>
            </a:r>
            <a:r>
              <a:rPr lang="zh-CN" altLang="en-US" sz="2400" b="1" dirty="0">
                <a:ea typeface="楷体_GB2312" pitchFamily="49" charset="-122"/>
              </a:rPr>
              <a:t>为模型系数。</a:t>
            </a:r>
            <a:r>
              <a:rPr lang="zh-CN" altLang="en-US" b="1" dirty="0"/>
              <a:t> </a:t>
            </a:r>
            <a:endParaRPr lang="zh-CN" altLang="en-US" b="1" dirty="0"/>
          </a:p>
          <a:p>
            <a:pPr>
              <a:spcBef>
                <a:spcPct val="50000"/>
              </a:spcBef>
            </a:pPr>
            <a:endParaRPr lang="en-US" altLang="zh-CN"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a:xfrm>
            <a:off x="428596" y="1571612"/>
            <a:ext cx="8207375" cy="2447925"/>
          </a:xfrm>
        </p:spPr>
        <p:txBody>
          <a:bodyPr/>
          <a:lstStyle/>
          <a:p>
            <a:pPr>
              <a:lnSpc>
                <a:spcPct val="110000"/>
              </a:lnSpc>
            </a:pPr>
            <a:r>
              <a:rPr lang="zh-CN" altLang="en-US" sz="2400" dirty="0">
                <a:ea typeface="楷体_GB2312" pitchFamily="49" charset="-122"/>
              </a:rPr>
              <a:t>开发周期</a:t>
            </a:r>
            <a:endParaRPr lang="zh-CN" altLang="en-US" sz="2400" dirty="0">
              <a:ea typeface="楷体_GB2312" pitchFamily="49" charset="-122"/>
            </a:endParaRPr>
          </a:p>
          <a:p>
            <a:pPr eaLnBrk="1" hangingPunct="1">
              <a:lnSpc>
                <a:spcPct val="110000"/>
              </a:lnSpc>
              <a:buFontTx/>
              <a:buNone/>
            </a:pPr>
            <a:r>
              <a:rPr lang="zh-CN" altLang="en-US" sz="2400" dirty="0">
                <a:ea typeface="楷体_GB2312" pitchFamily="49" charset="-122"/>
              </a:rPr>
              <a:t>	                                                   </a:t>
            </a:r>
            <a:r>
              <a:rPr lang="en-US" altLang="zh-CN" sz="2400" dirty="0">
                <a:ea typeface="楷体_GB2312" pitchFamily="49" charset="-122"/>
              </a:rPr>
              <a:t>(</a:t>
            </a:r>
            <a:r>
              <a:rPr lang="zh-CN" altLang="en-US" sz="2400" dirty="0">
                <a:ea typeface="楷体_GB2312" pitchFamily="49" charset="-122"/>
              </a:rPr>
              <a:t>月</a:t>
            </a:r>
            <a:r>
              <a:rPr lang="en-US" altLang="zh-CN" sz="2400" dirty="0">
                <a:ea typeface="楷体_GB2312" pitchFamily="49" charset="-122"/>
              </a:rPr>
              <a:t>)</a:t>
            </a:r>
            <a:endParaRPr lang="en-US" altLang="zh-CN" sz="2400" dirty="0">
              <a:ea typeface="楷体_GB2312" pitchFamily="49" charset="-122"/>
            </a:endParaRPr>
          </a:p>
          <a:p>
            <a:pPr eaLnBrk="1" hangingPunct="1">
              <a:lnSpc>
                <a:spcPct val="110000"/>
              </a:lnSpc>
              <a:buFontTx/>
              <a:buNone/>
            </a:pPr>
            <a:endParaRPr lang="en-US" altLang="zh-CN" sz="2400" dirty="0">
              <a:ea typeface="楷体_GB2312" pitchFamily="49" charset="-122"/>
            </a:endParaRPr>
          </a:p>
          <a:p>
            <a:pPr>
              <a:lnSpc>
                <a:spcPct val="110000"/>
              </a:lnSpc>
            </a:pPr>
            <a:r>
              <a:rPr lang="zh-CN" altLang="en-US" sz="2400" dirty="0">
                <a:ea typeface="楷体_GB2312" pitchFamily="49" charset="-122"/>
              </a:rPr>
              <a:t>系数</a:t>
            </a:r>
            <a:endParaRPr lang="zh-CN" altLang="en-US" sz="2400" dirty="0">
              <a:ea typeface="楷体_GB2312" pitchFamily="49" charset="-122"/>
            </a:endParaRPr>
          </a:p>
          <a:p>
            <a:pPr eaLnBrk="1" hangingPunct="1">
              <a:lnSpc>
                <a:spcPct val="110000"/>
              </a:lnSpc>
              <a:buFontTx/>
              <a:buNone/>
            </a:pPr>
            <a:r>
              <a:rPr lang="zh-CN" altLang="en-US" sz="2400" dirty="0">
                <a:ea typeface="楷体_GB2312" pitchFamily="49" charset="-122"/>
              </a:rPr>
              <a:t>    基本</a:t>
            </a:r>
            <a:r>
              <a:rPr lang="en-US" altLang="zh-CN" sz="2400" dirty="0" err="1">
                <a:ea typeface="楷体_GB2312" pitchFamily="49" charset="-122"/>
              </a:rPr>
              <a:t>COCOMO</a:t>
            </a:r>
            <a:r>
              <a:rPr lang="zh-CN" altLang="en-US" sz="2400" dirty="0">
                <a:ea typeface="楷体_GB2312" pitchFamily="49" charset="-122"/>
              </a:rPr>
              <a:t>模型系数如下表所示。</a:t>
            </a:r>
            <a:endParaRPr lang="zh-CN" altLang="en-US" sz="2400" dirty="0">
              <a:ea typeface="楷体_GB2312" pitchFamily="49" charset="-122"/>
            </a:endParaRPr>
          </a:p>
        </p:txBody>
      </p:sp>
      <p:sp>
        <p:nvSpPr>
          <p:cNvPr id="3077" name="Rectangle 14"/>
          <p:cNvSpPr>
            <a:spLocks noChangeArrowheads="1"/>
          </p:cNvSpPr>
          <p:nvPr/>
        </p:nvSpPr>
        <p:spPr bwMode="auto">
          <a:xfrm>
            <a:off x="0" y="3319463"/>
            <a:ext cx="9144000" cy="0"/>
          </a:xfrm>
          <a:prstGeom prst="rect">
            <a:avLst/>
          </a:prstGeom>
          <a:noFill/>
          <a:ln w="9525">
            <a:noFill/>
            <a:miter lim="800000"/>
          </a:ln>
        </p:spPr>
        <p:txBody>
          <a:bodyPr wrap="none" anchor="ctr">
            <a:spAutoFit/>
          </a:bodyPr>
          <a:lstStyle/>
          <a:p>
            <a:endParaRPr lang="zh-CN" altLang="en-US"/>
          </a:p>
        </p:txBody>
      </p:sp>
      <p:graphicFrame>
        <p:nvGraphicFramePr>
          <p:cNvPr id="3074" name="Object 13"/>
          <p:cNvGraphicFramePr>
            <a:graphicFrameLocks noChangeAspect="1"/>
          </p:cNvGraphicFramePr>
          <p:nvPr/>
        </p:nvGraphicFramePr>
        <p:xfrm>
          <a:off x="3286116" y="2000240"/>
          <a:ext cx="1511300" cy="503237"/>
        </p:xfrm>
        <a:graphic>
          <a:graphicData uri="http://schemas.openxmlformats.org/presentationml/2006/ole">
            <mc:AlternateContent xmlns:mc="http://schemas.openxmlformats.org/markup-compatibility/2006">
              <mc:Choice xmlns:v="urn:schemas-microsoft-com:vml" Requires="v">
                <p:oleObj spid="_x0000_s3078" name="" r:id="rId1" imgW="15849600" imgH="5181600" progId="">
                  <p:embed/>
                </p:oleObj>
              </mc:Choice>
              <mc:Fallback>
                <p:oleObj name="" r:id="rId1" imgW="15849600" imgH="5181600" progId="">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16" y="2000240"/>
                        <a:ext cx="151130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5"/>
          <p:cNvPicPr>
            <a:picLocks noChangeAspect="1" noChangeArrowheads="1"/>
          </p:cNvPicPr>
          <p:nvPr/>
        </p:nvPicPr>
        <p:blipFill>
          <a:blip r:embed="rId3"/>
          <a:srcRect/>
          <a:stretch>
            <a:fillRect/>
          </a:stretch>
        </p:blipFill>
        <p:spPr bwMode="auto">
          <a:xfrm>
            <a:off x="500034" y="4429132"/>
            <a:ext cx="8459787" cy="1373188"/>
          </a:xfrm>
          <a:prstGeom prst="rect">
            <a:avLst/>
          </a:prstGeom>
          <a:noFill/>
          <a:ln w="9525">
            <a:noFill/>
            <a:miter lim="800000"/>
            <a:headEnd/>
            <a:tailEnd/>
          </a:ln>
        </p:spPr>
      </p:pic>
      <p:sp>
        <p:nvSpPr>
          <p:cNvPr id="3079" name="Rectangle 19"/>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9"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random/>
  </p:transition>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Grp="1" noChangeArrowheads="1"/>
          </p:cNvSpPr>
          <p:nvPr>
            <p:ph type="body" sz="half" idx="1"/>
          </p:nvPr>
        </p:nvSpPr>
        <p:spPr>
          <a:xfrm>
            <a:off x="500034" y="1500174"/>
            <a:ext cx="8218487" cy="3097212"/>
          </a:xfrm>
        </p:spPr>
        <p:txBody>
          <a:bodyPr/>
          <a:lstStyle/>
          <a:p>
            <a:pPr eaLnBrk="1" hangingPunct="1">
              <a:lnSpc>
                <a:spcPct val="110000"/>
              </a:lnSpc>
              <a:buFontTx/>
              <a:buNone/>
            </a:pPr>
            <a:r>
              <a:rPr lang="en-US" altLang="zh-CN" sz="2400" dirty="0">
                <a:ea typeface="楷体_GB2312" pitchFamily="49" charset="-122"/>
              </a:rPr>
              <a:t>② </a:t>
            </a:r>
            <a:r>
              <a:rPr lang="zh-CN" altLang="en-US" sz="2400" dirty="0">
                <a:solidFill>
                  <a:srgbClr val="3333CC"/>
                </a:solidFill>
                <a:ea typeface="楷体_GB2312" pitchFamily="49" charset="-122"/>
              </a:rPr>
              <a:t>中级</a:t>
            </a:r>
            <a:r>
              <a:rPr lang="en-US" altLang="zh-CN" sz="2400" dirty="0" err="1">
                <a:solidFill>
                  <a:srgbClr val="3333CC"/>
                </a:solidFill>
                <a:ea typeface="楷体_GB2312" pitchFamily="49" charset="-122"/>
              </a:rPr>
              <a:t>COCOMO</a:t>
            </a:r>
            <a:r>
              <a:rPr lang="zh-CN" altLang="en-US" sz="2400" dirty="0">
                <a:solidFill>
                  <a:srgbClr val="3333CC"/>
                </a:solidFill>
                <a:ea typeface="楷体_GB2312" pitchFamily="49" charset="-122"/>
              </a:rPr>
              <a:t>模型</a:t>
            </a:r>
            <a:r>
              <a:rPr lang="zh-CN" altLang="en-US" sz="2400" dirty="0">
                <a:ea typeface="楷体_GB2312" pitchFamily="49" charset="-122"/>
              </a:rPr>
              <a:t>（</a:t>
            </a:r>
            <a:r>
              <a:rPr lang="en-US" altLang="zh-CN" sz="2400" dirty="0">
                <a:ea typeface="楷体_GB2312" pitchFamily="49" charset="-122"/>
              </a:rPr>
              <a:t>intermediate</a:t>
            </a:r>
            <a:r>
              <a:rPr lang="zh-CN" altLang="en-US" sz="2400" dirty="0">
                <a:ea typeface="楷体_GB2312" pitchFamily="49" charset="-122"/>
              </a:rPr>
              <a:t>）</a:t>
            </a:r>
            <a:endParaRPr lang="zh-CN" altLang="en-US" sz="2400" dirty="0">
              <a:ea typeface="楷体_GB2312" pitchFamily="49" charset="-122"/>
            </a:endParaRPr>
          </a:p>
          <a:p>
            <a:pPr>
              <a:lnSpc>
                <a:spcPct val="110000"/>
              </a:lnSpc>
            </a:pPr>
            <a:r>
              <a:rPr lang="zh-CN" altLang="en-US" sz="2400" dirty="0">
                <a:ea typeface="楷体_GB2312" pitchFamily="49" charset="-122"/>
              </a:rPr>
              <a:t>该模型除考虑源代码行数外，还考虑调节因子（</a:t>
            </a:r>
            <a:r>
              <a:rPr lang="en-US" altLang="zh-CN" sz="2400" dirty="0" err="1">
                <a:ea typeface="楷体_GB2312" pitchFamily="49" charset="-122"/>
              </a:rPr>
              <a:t>EAF</a:t>
            </a:r>
            <a:r>
              <a:rPr lang="zh-CN" altLang="en-US" sz="2400" dirty="0">
                <a:ea typeface="楷体_GB2312" pitchFamily="49" charset="-122"/>
              </a:rPr>
              <a:t>），用其体现产品、软件、人员和项目等因素。</a:t>
            </a:r>
            <a:endParaRPr lang="zh-CN" altLang="en-US" sz="2400" dirty="0">
              <a:ea typeface="楷体_GB2312" pitchFamily="49" charset="-122"/>
            </a:endParaRPr>
          </a:p>
          <a:p>
            <a:pPr>
              <a:lnSpc>
                <a:spcPct val="110000"/>
              </a:lnSpc>
            </a:pPr>
            <a:r>
              <a:rPr lang="zh-CN" altLang="en-US" sz="2400" dirty="0">
                <a:ea typeface="楷体_GB2312" pitchFamily="49" charset="-122"/>
              </a:rPr>
              <a:t>开发工作量</a:t>
            </a:r>
            <a:endParaRPr lang="zh-CN" altLang="en-US" sz="2400" dirty="0">
              <a:ea typeface="宋体" panose="02010600030101010101" pitchFamily="2" charset="-122"/>
            </a:endParaRPr>
          </a:p>
        </p:txBody>
      </p:sp>
      <p:graphicFrame>
        <p:nvGraphicFramePr>
          <p:cNvPr id="4098" name="Object 6"/>
          <p:cNvGraphicFramePr>
            <a:graphicFrameLocks noGrp="1" noChangeAspect="1"/>
          </p:cNvGraphicFramePr>
          <p:nvPr>
            <p:ph sz="half" idx="2"/>
          </p:nvPr>
        </p:nvGraphicFramePr>
        <p:xfrm>
          <a:off x="2857488" y="3253584"/>
          <a:ext cx="2863862" cy="507204"/>
        </p:xfrm>
        <a:graphic>
          <a:graphicData uri="http://schemas.openxmlformats.org/presentationml/2006/ole">
            <mc:AlternateContent xmlns:mc="http://schemas.openxmlformats.org/markup-compatibility/2006">
              <mc:Choice xmlns:v="urn:schemas-microsoft-com:vml" Requires="v">
                <p:oleObj spid="_x0000_s4102" name="" r:id="rId1" imgW="29260800" imgH="5181600" progId="">
                  <p:embed/>
                </p:oleObj>
              </mc:Choice>
              <mc:Fallback>
                <p:oleObj name="" r:id="rId1" imgW="29260800" imgH="5181600" progId="">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488" y="3253584"/>
                        <a:ext cx="2863862" cy="507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1" name="Rectangle 8"/>
          <p:cNvSpPr>
            <a:spLocks noChangeArrowheads="1"/>
          </p:cNvSpPr>
          <p:nvPr/>
        </p:nvSpPr>
        <p:spPr bwMode="auto">
          <a:xfrm>
            <a:off x="468313" y="3789363"/>
            <a:ext cx="8207375" cy="576262"/>
          </a:xfrm>
          <a:prstGeom prst="rect">
            <a:avLst/>
          </a:prstGeom>
          <a:noFill/>
          <a:ln w="9525">
            <a:noFill/>
            <a:miter lim="800000"/>
          </a:ln>
        </p:spPr>
        <p:txBody>
          <a:bodyPr/>
          <a:lstStyle/>
          <a:p>
            <a:pPr marL="342900" indent="-342900">
              <a:lnSpc>
                <a:spcPct val="110000"/>
              </a:lnSpc>
              <a:spcBef>
                <a:spcPct val="20000"/>
              </a:spcBef>
              <a:buFont typeface="Arial" panose="020B0604020202020204" pitchFamily="34" charset="0"/>
              <a:buChar char="•"/>
            </a:pPr>
            <a:r>
              <a:rPr lang="zh-CN" altLang="en-US" sz="2400" b="1" dirty="0">
                <a:ea typeface="楷体_GB2312" pitchFamily="49" charset="-122"/>
              </a:rPr>
              <a:t>系数   </a:t>
            </a:r>
            <a:endParaRPr lang="zh-CN" altLang="en-US" sz="3200" b="1" dirty="0"/>
          </a:p>
        </p:txBody>
      </p:sp>
      <p:pic>
        <p:nvPicPr>
          <p:cNvPr id="2" name="Picture 9"/>
          <p:cNvPicPr>
            <a:picLocks noChangeAspect="1" noChangeArrowheads="1"/>
          </p:cNvPicPr>
          <p:nvPr/>
        </p:nvPicPr>
        <p:blipFill>
          <a:blip r:embed="rId3"/>
          <a:srcRect/>
          <a:stretch>
            <a:fillRect/>
          </a:stretch>
        </p:blipFill>
        <p:spPr bwMode="auto">
          <a:xfrm>
            <a:off x="611188" y="4508500"/>
            <a:ext cx="7777162" cy="1262063"/>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pPr>
              <a:defRPr/>
            </a:pPr>
            <a:fld id="{2E26EEDD-F80D-442D-95C8-CC16A63CF856}" type="slidenum">
              <a:rPr lang="en-US" altLang="zh-CN" smtClean="0"/>
            </a:fld>
            <a:endParaRPr lang="en-US" altLang="zh-CN"/>
          </a:p>
        </p:txBody>
      </p:sp>
      <p:sp>
        <p:nvSpPr>
          <p:cNvPr id="9"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14"/>
          <p:cNvSpPr>
            <a:spLocks noChangeArrowheads="1"/>
          </p:cNvSpPr>
          <p:nvPr/>
        </p:nvSpPr>
        <p:spPr bwMode="auto">
          <a:xfrm>
            <a:off x="428596" y="1500174"/>
            <a:ext cx="8207375" cy="792162"/>
          </a:xfrm>
          <a:prstGeom prst="rect">
            <a:avLst/>
          </a:prstGeom>
          <a:noFill/>
          <a:ln w="9525">
            <a:noFill/>
            <a:miter lim="800000"/>
          </a:ln>
        </p:spPr>
        <p:txBody>
          <a:bodyPr/>
          <a:lstStyle/>
          <a:p>
            <a:pPr marL="342900" indent="-342900">
              <a:lnSpc>
                <a:spcPct val="120000"/>
              </a:lnSpc>
              <a:spcBef>
                <a:spcPct val="20000"/>
              </a:spcBef>
              <a:buFont typeface="Arial" panose="020B0604020202020204" pitchFamily="34" charset="0"/>
              <a:buChar char="•"/>
            </a:pPr>
            <a:r>
              <a:rPr lang="zh-CN" altLang="en-US" sz="2000" b="1" dirty="0">
                <a:ea typeface="楷体_GB2312" pitchFamily="49" charset="-122"/>
              </a:rPr>
              <a:t>调节因子</a:t>
            </a:r>
            <a:r>
              <a:rPr lang="en-US" altLang="zh-CN" sz="2000" b="1" dirty="0" err="1">
                <a:ea typeface="楷体_GB2312" pitchFamily="49" charset="-122"/>
              </a:rPr>
              <a:t>EAF</a:t>
            </a:r>
            <a:r>
              <a:rPr lang="zh-CN" altLang="en-US" sz="2000" b="1" dirty="0">
                <a:ea typeface="楷体_GB2312" pitchFamily="49" charset="-122"/>
              </a:rPr>
              <a:t>（</a:t>
            </a:r>
            <a:r>
              <a:rPr lang="en-US" altLang="zh-CN" sz="2000" b="1" dirty="0">
                <a:ea typeface="楷体_GB2312" pitchFamily="49" charset="-122"/>
              </a:rPr>
              <a:t>effort adjustment factor</a:t>
            </a:r>
            <a:r>
              <a:rPr lang="zh-CN" altLang="en-US" sz="2000" b="1" dirty="0">
                <a:ea typeface="楷体_GB2312" pitchFamily="49" charset="-122"/>
              </a:rPr>
              <a:t>）。包含了</a:t>
            </a:r>
            <a:r>
              <a:rPr lang="en-US" altLang="zh-CN" sz="2000" b="1" dirty="0">
                <a:ea typeface="楷体_GB2312" pitchFamily="49" charset="-122"/>
              </a:rPr>
              <a:t>4</a:t>
            </a:r>
            <a:r>
              <a:rPr lang="zh-CN" altLang="en-US" sz="2000" b="1" dirty="0">
                <a:ea typeface="楷体_GB2312" pitchFamily="49" charset="-122"/>
              </a:rPr>
              <a:t>类</a:t>
            </a:r>
            <a:r>
              <a:rPr lang="en-US" altLang="zh-CN" sz="2000" b="1" dirty="0">
                <a:ea typeface="楷体_GB2312" pitchFamily="49" charset="-122"/>
              </a:rPr>
              <a:t>15</a:t>
            </a:r>
            <a:r>
              <a:rPr lang="zh-CN" altLang="en-US" sz="2000" b="1" dirty="0">
                <a:ea typeface="楷体_GB2312" pitchFamily="49" charset="-122"/>
              </a:rPr>
              <a:t>种属性，其值为</a:t>
            </a:r>
            <a:r>
              <a:rPr lang="en-US" altLang="zh-CN" sz="2000" b="1" dirty="0">
                <a:ea typeface="楷体_GB2312" pitchFamily="49" charset="-122"/>
              </a:rPr>
              <a:t>0.7</a:t>
            </a:r>
            <a:r>
              <a:rPr lang="zh-CN" altLang="en-US" sz="2000" b="1" dirty="0">
                <a:ea typeface="楷体_GB2312" pitchFamily="49" charset="-122"/>
              </a:rPr>
              <a:t>～</a:t>
            </a:r>
            <a:r>
              <a:rPr lang="en-US" altLang="zh-CN" sz="2000" b="1" dirty="0">
                <a:ea typeface="楷体_GB2312" pitchFamily="49" charset="-122"/>
              </a:rPr>
              <a:t>1.6</a:t>
            </a:r>
            <a:r>
              <a:rPr lang="zh-CN" altLang="en-US" sz="2000" b="1" dirty="0">
                <a:ea typeface="楷体_GB2312" pitchFamily="49" charset="-122"/>
              </a:rPr>
              <a:t>。</a:t>
            </a:r>
            <a:endParaRPr lang="zh-CN" altLang="en-US" sz="2400" b="1" dirty="0">
              <a:ea typeface="楷体_GB2312" pitchFamily="49" charset="-122"/>
            </a:endParaRPr>
          </a:p>
        </p:txBody>
      </p:sp>
      <p:pic>
        <p:nvPicPr>
          <p:cNvPr id="43012" name="Picture 19"/>
          <p:cNvPicPr>
            <a:picLocks noChangeAspect="1" noChangeArrowheads="1"/>
          </p:cNvPicPr>
          <p:nvPr/>
        </p:nvPicPr>
        <p:blipFill>
          <a:blip r:embed="rId1"/>
          <a:srcRect/>
          <a:stretch>
            <a:fillRect/>
          </a:stretch>
        </p:blipFill>
        <p:spPr bwMode="auto">
          <a:xfrm>
            <a:off x="611188" y="2454370"/>
            <a:ext cx="7389836" cy="401628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random/>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idx="1"/>
          </p:nvPr>
        </p:nvSpPr>
        <p:spPr>
          <a:xfrm>
            <a:off x="428596" y="1643050"/>
            <a:ext cx="8280400" cy="2376487"/>
          </a:xfrm>
        </p:spPr>
        <p:txBody>
          <a:bodyPr/>
          <a:lstStyle/>
          <a:p>
            <a:pPr marL="609600" indent="-609600" eaLnBrk="1" hangingPunct="1">
              <a:lnSpc>
                <a:spcPct val="110000"/>
              </a:lnSpc>
              <a:buFontTx/>
              <a:buNone/>
            </a:pPr>
            <a:r>
              <a:rPr lang="en-US" altLang="zh-CN" sz="2400" dirty="0">
                <a:ea typeface="楷体_GB2312" pitchFamily="49" charset="-122"/>
              </a:rPr>
              <a:t>③ </a:t>
            </a:r>
            <a:r>
              <a:rPr lang="zh-CN" altLang="en-US" sz="2400" dirty="0">
                <a:solidFill>
                  <a:srgbClr val="3333CC"/>
                </a:solidFill>
                <a:ea typeface="楷体_GB2312" pitchFamily="49" charset="-122"/>
              </a:rPr>
              <a:t>高级</a:t>
            </a:r>
            <a:r>
              <a:rPr lang="en-US" altLang="zh-CN" sz="2400" dirty="0" err="1">
                <a:solidFill>
                  <a:srgbClr val="3333CC"/>
                </a:solidFill>
                <a:ea typeface="楷体_GB2312" pitchFamily="49" charset="-122"/>
              </a:rPr>
              <a:t>COCOMO</a:t>
            </a:r>
            <a:r>
              <a:rPr lang="zh-CN" altLang="en-US" sz="2400" dirty="0">
                <a:solidFill>
                  <a:srgbClr val="3333CC"/>
                </a:solidFill>
                <a:ea typeface="楷体_GB2312" pitchFamily="49" charset="-122"/>
              </a:rPr>
              <a:t>模型</a:t>
            </a:r>
            <a:r>
              <a:rPr lang="zh-CN" altLang="en-US" sz="2400" dirty="0">
                <a:ea typeface="楷体_GB2312" pitchFamily="49" charset="-122"/>
              </a:rPr>
              <a:t>（</a:t>
            </a:r>
            <a:r>
              <a:rPr lang="en-US" altLang="zh-CN" sz="2400" dirty="0">
                <a:ea typeface="楷体_GB2312" pitchFamily="49" charset="-122"/>
              </a:rPr>
              <a:t>advanced</a:t>
            </a:r>
            <a:r>
              <a:rPr lang="zh-CN" altLang="en-US" sz="2400" dirty="0">
                <a:ea typeface="楷体_GB2312" pitchFamily="49" charset="-122"/>
              </a:rPr>
              <a:t>）</a:t>
            </a:r>
            <a:endParaRPr lang="zh-CN" altLang="en-US" sz="2400" dirty="0">
              <a:ea typeface="楷体_GB2312" pitchFamily="49" charset="-122"/>
            </a:endParaRPr>
          </a:p>
          <a:p>
            <a:pPr marL="609600" indent="-609600">
              <a:lnSpc>
                <a:spcPct val="110000"/>
              </a:lnSpc>
            </a:pPr>
            <a:r>
              <a:rPr lang="zh-CN" altLang="en-US" sz="2400" dirty="0">
                <a:ea typeface="楷体_GB2312" pitchFamily="49" charset="-122"/>
              </a:rPr>
              <a:t>高级</a:t>
            </a:r>
            <a:r>
              <a:rPr lang="en-US" altLang="zh-CN" sz="2400" dirty="0" err="1">
                <a:ea typeface="楷体_GB2312" pitchFamily="49" charset="-122"/>
              </a:rPr>
              <a:t>COCOMO</a:t>
            </a:r>
            <a:r>
              <a:rPr lang="zh-CN" altLang="en-US" sz="2400" dirty="0">
                <a:ea typeface="楷体_GB2312" pitchFamily="49" charset="-122"/>
              </a:rPr>
              <a:t>模型除保留中级模型的因素外，还涉及软件工程过程不同开发阶段的影响，以及系统层、子系统层和模块层的差别。</a:t>
            </a:r>
            <a:endParaRPr lang="zh-CN" altLang="en-US" sz="2400" dirty="0">
              <a:ea typeface="楷体_GB2312" pitchFamily="49" charset="-122"/>
            </a:endParaRPr>
          </a:p>
          <a:p>
            <a:pPr marL="609600" indent="-609600">
              <a:lnSpc>
                <a:spcPct val="110000"/>
              </a:lnSpc>
            </a:pPr>
            <a:r>
              <a:rPr lang="zh-CN" altLang="en-US" sz="2400" dirty="0">
                <a:ea typeface="楷体_GB2312" pitchFamily="49" charset="-122"/>
              </a:rPr>
              <a:t>软件可靠性在子系统层各开发阶段有不同的调节因子。 </a:t>
            </a:r>
            <a:endParaRPr lang="zh-CN" altLang="en-US" sz="2400" dirty="0">
              <a:ea typeface="楷体_GB2312" pitchFamily="49" charset="-122"/>
            </a:endParaRPr>
          </a:p>
        </p:txBody>
      </p:sp>
      <p:pic>
        <p:nvPicPr>
          <p:cNvPr id="44036" name="Picture 11"/>
          <p:cNvPicPr>
            <a:picLocks noChangeAspect="1" noChangeArrowheads="1"/>
          </p:cNvPicPr>
          <p:nvPr/>
        </p:nvPicPr>
        <p:blipFill>
          <a:blip r:embed="rId1"/>
          <a:srcRect/>
          <a:stretch>
            <a:fillRect/>
          </a:stretch>
        </p:blipFill>
        <p:spPr bwMode="auto">
          <a:xfrm>
            <a:off x="642910" y="4214818"/>
            <a:ext cx="7715304" cy="1854406"/>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57200" y="211138"/>
            <a:ext cx="8229600" cy="1143000"/>
          </a:xfrm>
          <a:prstGeom prst="rect">
            <a:avLst/>
          </a:prstGeom>
        </p:spPr>
        <p:txBody>
          <a:bodyPr/>
          <a:lstStyle/>
          <a:p>
            <a:pPr fontAlgn="base">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6.2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项目估算</a:t>
            </a:r>
            <a:b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br>
            <a:r>
              <a:rPr kumimoji="0" lang="en-US" altLang="zh-CN" sz="3600" b="1" i="0" u="none" strike="noStrike" kern="0" cap="none" spc="0" normalizeH="0" baseline="0" noProof="0" dirty="0">
                <a:ln>
                  <a:noFill/>
                </a:ln>
                <a:solidFill>
                  <a:schemeClr val="tx1"/>
                </a:solidFill>
                <a:effectLst/>
                <a:uLnTx/>
                <a:uFillTx/>
                <a:latin typeface="+mj-lt"/>
                <a:ea typeface="宋体" panose="02010600030101010101" pitchFamily="2" charset="-122"/>
                <a:cs typeface="+mj-cs"/>
              </a:rPr>
              <a:t>      </a:t>
            </a:r>
            <a:r>
              <a:rPr kumimoji="0" lang="en-US" altLang="zh-CN" sz="3600" b="1" i="0" u="none" strike="noStrike" kern="0" cap="none" spc="0" normalizeH="0" baseline="0" noProof="0" dirty="0">
                <a:ln>
                  <a:noFill/>
                </a:ln>
                <a:solidFill>
                  <a:srgbClr val="FFC000"/>
                </a:solidFill>
                <a:effectLst/>
                <a:uLnTx/>
                <a:uFillTx/>
                <a:latin typeface="+mj-ea"/>
                <a:ea typeface="+mj-ea"/>
                <a:cs typeface="+mj-cs"/>
              </a:rPr>
              <a:t>---</a:t>
            </a:r>
            <a:r>
              <a:rPr lang="zh-CN" altLang="en-US" sz="3600" b="1" dirty="0">
                <a:solidFill>
                  <a:srgbClr val="FFC000"/>
                </a:solidFill>
                <a:latin typeface="+mj-ea"/>
                <a:ea typeface="+mj-ea"/>
              </a:rPr>
              <a:t>软件开发成本估算</a:t>
            </a:r>
            <a:endParaRPr lang="zh-CN" altLang="en-US" sz="3600" b="1" dirty="0">
              <a:solidFill>
                <a:srgbClr val="FFC000"/>
              </a:solidFill>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random/>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a:solidFill>
                  <a:schemeClr val="bg1"/>
                </a:solidFill>
                <a:latin typeface="+mj-ea"/>
              </a:rPr>
              <a:t>6.3 </a:t>
            </a:r>
            <a:r>
              <a:rPr lang="zh-CN" altLang="en-US" dirty="0">
                <a:solidFill>
                  <a:schemeClr val="bg1"/>
                </a:solidFill>
                <a:latin typeface="+mj-ea"/>
              </a:rPr>
              <a:t>风险管理</a:t>
            </a:r>
            <a:endParaRPr lang="zh-CN" altLang="en-US" dirty="0">
              <a:solidFill>
                <a:schemeClr val="bg1"/>
              </a:solidFill>
              <a:latin typeface="+mj-ea"/>
            </a:endParaRPr>
          </a:p>
        </p:txBody>
      </p:sp>
      <p:sp>
        <p:nvSpPr>
          <p:cNvPr id="5" name="Rectangle 3"/>
          <p:cNvSpPr txBox="1">
            <a:spLocks noChangeArrowheads="1"/>
          </p:cNvSpPr>
          <p:nvPr/>
        </p:nvSpPr>
        <p:spPr bwMode="auto">
          <a:xfrm>
            <a:off x="457200" y="1571611"/>
            <a:ext cx="8229600" cy="4554551"/>
          </a:xfrm>
          <a:prstGeom prst="rect">
            <a:avLst/>
          </a:prstGeom>
          <a:noFill/>
          <a:ln w="9525">
            <a:noFill/>
            <a:miter lim="800000"/>
          </a:ln>
        </p:spPr>
        <p:txBody>
          <a:bodyPr/>
          <a:lstStyle/>
          <a:p>
            <a:pPr marL="1084580" indent="-514350">
              <a:spcBef>
                <a:spcPct val="20000"/>
              </a:spcBef>
              <a:buFont typeface="+mj-lt"/>
              <a:buAutoNum type="arabicPeriod"/>
              <a:defRPr/>
            </a:pPr>
            <a:r>
              <a:rPr lang="zh-CN" altLang="en-US" sz="3200" b="1" kern="0" dirty="0">
                <a:solidFill>
                  <a:srgbClr val="CC0000"/>
                </a:solidFill>
                <a:latin typeface="+mn-lt"/>
              </a:rPr>
              <a:t>什么是软件风险</a:t>
            </a:r>
            <a:endParaRPr lang="zh-CN" altLang="en-US" sz="3200" b="1" kern="0" dirty="0">
              <a:solidFill>
                <a:srgbClr val="CC0000"/>
              </a:solidFill>
              <a:latin typeface="+mn-lt"/>
            </a:endParaRPr>
          </a:p>
          <a:p>
            <a:pPr marL="1084580" indent="-514350">
              <a:spcBef>
                <a:spcPct val="20000"/>
              </a:spcBef>
              <a:buFont typeface="+mj-lt"/>
              <a:buAutoNum type="arabicPeriod"/>
              <a:defRPr/>
            </a:pPr>
            <a:r>
              <a:rPr lang="zh-CN" altLang="en-US" sz="3200" b="1" kern="0" dirty="0">
                <a:solidFill>
                  <a:srgbClr val="CC0000"/>
                </a:solidFill>
                <a:latin typeface="+mn-lt"/>
              </a:rPr>
              <a:t>风险管理的任务</a:t>
            </a:r>
            <a:endParaRPr lang="en-US" altLang="zh-CN" sz="3200" b="1" kern="0" dirty="0">
              <a:solidFill>
                <a:srgbClr val="CC0000"/>
              </a:solidFill>
              <a:latin typeface="+mn-lt"/>
            </a:endParaRPr>
          </a:p>
          <a:p>
            <a:pPr marL="1084580" indent="-514350">
              <a:spcBef>
                <a:spcPct val="20000"/>
              </a:spcBef>
              <a:buFont typeface="+mj-lt"/>
              <a:buAutoNum type="arabicPeriod"/>
              <a:defRPr/>
            </a:pPr>
            <a:r>
              <a:rPr lang="zh-CN" altLang="en-US" sz="3200" b="1" kern="0" dirty="0">
                <a:solidFill>
                  <a:srgbClr val="CC0000"/>
                </a:solidFill>
                <a:latin typeface="+mn-lt"/>
              </a:rPr>
              <a:t>风险评估</a:t>
            </a:r>
            <a:endParaRPr lang="en-US" altLang="zh-CN" sz="3200" b="1" kern="0" dirty="0">
              <a:solidFill>
                <a:srgbClr val="CC0000"/>
              </a:solidFill>
              <a:latin typeface="+mn-lt"/>
            </a:endParaRPr>
          </a:p>
          <a:p>
            <a:pPr marL="1084580" indent="-514350">
              <a:spcBef>
                <a:spcPct val="20000"/>
              </a:spcBef>
              <a:buFont typeface="+mj-lt"/>
              <a:buAutoNum type="arabicPeriod"/>
              <a:defRPr/>
            </a:pPr>
            <a:r>
              <a:rPr lang="zh-CN" altLang="en-US" sz="3200" b="1" kern="0" dirty="0">
                <a:solidFill>
                  <a:srgbClr val="CC0000"/>
                </a:solidFill>
                <a:latin typeface="+mn-lt"/>
              </a:rPr>
              <a:t>风险控制</a:t>
            </a:r>
            <a:endParaRPr lang="zh-CN" altLang="en-US" sz="3200" b="1" kern="0" dirty="0">
              <a:solidFill>
                <a:srgbClr val="CC0000"/>
              </a:solidFill>
              <a:latin typeface="+mn-lt"/>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428596" y="1974871"/>
            <a:ext cx="8229600" cy="4525963"/>
          </a:xfrm>
        </p:spPr>
        <p:txBody>
          <a:bodyPr/>
          <a:lstStyle/>
          <a:p>
            <a:pPr eaLnBrk="1" hangingPunct="1"/>
            <a:r>
              <a:rPr lang="zh-CN" altLang="en-US" sz="2800" b="1" dirty="0">
                <a:solidFill>
                  <a:srgbClr val="C00000"/>
                </a:solidFill>
                <a:ea typeface="宋体" panose="02010600030101010101" pitchFamily="2" charset="-122"/>
              </a:rPr>
              <a:t>完整的螺旋模型每阶段的</a:t>
            </a:r>
            <a:r>
              <a:rPr lang="en-US" altLang="zh-CN" sz="2800" b="1" dirty="0">
                <a:solidFill>
                  <a:srgbClr val="C00000"/>
                </a:solidFill>
                <a:ea typeface="宋体" panose="02010600030101010101" pitchFamily="2" charset="-122"/>
              </a:rPr>
              <a:t>4</a:t>
            </a:r>
            <a:r>
              <a:rPr lang="zh-CN" altLang="en-US" sz="2800" b="1" dirty="0">
                <a:solidFill>
                  <a:srgbClr val="C00000"/>
                </a:solidFill>
                <a:ea typeface="宋体" panose="02010600030101010101" pitchFamily="2" charset="-122"/>
              </a:rPr>
              <a:t>个活动 </a:t>
            </a:r>
            <a:endParaRPr lang="zh-CN" altLang="en-US" sz="2800" b="1" dirty="0">
              <a:solidFill>
                <a:srgbClr val="C00000"/>
              </a:solidFill>
              <a:ea typeface="宋体" panose="02010600030101010101" pitchFamily="2" charset="-122"/>
            </a:endParaRPr>
          </a:p>
          <a:p>
            <a:pPr marL="628650" indent="-361950">
              <a:lnSpc>
                <a:spcPts val="3000"/>
              </a:lnSpc>
              <a:spcBef>
                <a:spcPts val="1200"/>
              </a:spcBef>
              <a:spcAft>
                <a:spcPts val="0"/>
              </a:spcAft>
              <a:buClr>
                <a:schemeClr val="accent2"/>
              </a:buClr>
              <a:buSzPct val="75000"/>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确定目标、选择方案并设定此方案的约束条件</a:t>
            </a:r>
            <a:r>
              <a:rPr lang="zh-CN" altLang="en-US" sz="2000" b="1" dirty="0">
                <a:latin typeface="楷体_GB2312" pitchFamily="49" charset="-122"/>
                <a:ea typeface="楷体_GB2312" pitchFamily="49" charset="-122"/>
              </a:rPr>
              <a:t>；定义在该阶段的目标，弄清对过程和产品的限制条件，制订详细的管理计划，识别项目风险，初步计划应对这些风险的有关对策。</a:t>
            </a:r>
            <a:endParaRPr lang="en-US" altLang="zh-CN" sz="2000" b="1" dirty="0">
              <a:latin typeface="楷体_GB2312" pitchFamily="49" charset="-122"/>
              <a:ea typeface="楷体_GB2312" pitchFamily="49" charset="-122"/>
            </a:endParaRPr>
          </a:p>
          <a:p>
            <a:pPr marL="628650" indent="-361950">
              <a:lnSpc>
                <a:spcPts val="3000"/>
              </a:lnSpc>
              <a:spcBef>
                <a:spcPts val="1200"/>
              </a:spcBef>
              <a:spcAft>
                <a:spcPts val="0"/>
              </a:spcAft>
              <a:buClr>
                <a:schemeClr val="accent2"/>
              </a:buClr>
              <a:buSzPct val="75000"/>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评价方案，识别风险，弱化风险</a:t>
            </a:r>
            <a:r>
              <a:rPr lang="zh-CN" altLang="en-US" sz="2000" b="1" dirty="0">
                <a:latin typeface="楷体_GB2312" pitchFamily="49" charset="-122"/>
                <a:ea typeface="楷体_GB2312" pitchFamily="49" charset="-122"/>
              </a:rPr>
              <a:t>；对每一风险做详细分析，设想弱化风险的办法，通常用建造原型方法来排除风险，成功则启动下一步开发步骤；</a:t>
            </a:r>
            <a:endParaRPr lang="en-US" altLang="zh-CN" sz="2000" b="1" dirty="0">
              <a:latin typeface="楷体_GB2312" pitchFamily="49" charset="-122"/>
              <a:ea typeface="楷体_GB2312" pitchFamily="49" charset="-122"/>
            </a:endParaRPr>
          </a:p>
          <a:p>
            <a:pPr marL="628650" indent="-361950" eaLnBrk="1" hangingPunct="1">
              <a:lnSpc>
                <a:spcPts val="3000"/>
              </a:lnSpc>
              <a:spcBef>
                <a:spcPts val="1200"/>
              </a:spcBef>
              <a:spcAft>
                <a:spcPts val="0"/>
              </a:spcAft>
              <a:buClr>
                <a:schemeClr val="accent2"/>
              </a:buClr>
              <a:buSzPct val="75000"/>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开发、验证下一级产品</a:t>
            </a:r>
            <a:r>
              <a:rPr lang="zh-CN" altLang="en-US" sz="2000" b="1" dirty="0">
                <a:latin typeface="楷体_GB2312" pitchFamily="49" charset="-122"/>
                <a:ea typeface="楷体_GB2312" pitchFamily="49" charset="-122"/>
              </a:rPr>
              <a:t>；此步骤工作过程相当于纯粹的瀑布模型；</a:t>
            </a:r>
            <a:endParaRPr lang="en-US" altLang="zh-CN" sz="2000" b="1" dirty="0">
              <a:latin typeface="楷体_GB2312" pitchFamily="49" charset="-122"/>
              <a:ea typeface="楷体_GB2312" pitchFamily="49" charset="-122"/>
            </a:endParaRPr>
          </a:p>
          <a:p>
            <a:pPr marL="628650" indent="-361950">
              <a:lnSpc>
                <a:spcPts val="3000"/>
              </a:lnSpc>
              <a:spcBef>
                <a:spcPts val="1200"/>
              </a:spcBef>
              <a:spcAft>
                <a:spcPts val="0"/>
              </a:spcAft>
              <a:buClr>
                <a:schemeClr val="accent2"/>
              </a:buClr>
              <a:buSzPct val="75000"/>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评价该阶段工作成果，计划下一个阶段的工作。</a:t>
            </a:r>
            <a:r>
              <a:rPr lang="zh-CN" altLang="en-US" sz="2000" b="1" dirty="0">
                <a:latin typeface="楷体_GB2312" pitchFamily="49" charset="-122"/>
                <a:ea typeface="楷体_GB2312" pitchFamily="49" charset="-122"/>
              </a:rPr>
              <a:t>确定是否继续进行螺线的下一个循环</a:t>
            </a:r>
            <a:endParaRPr lang="zh-CN" altLang="en-US" sz="2000" b="1" dirty="0">
              <a:latin typeface="楷体_GB2312" pitchFamily="49" charset="-122"/>
              <a:ea typeface="楷体_GB2312" pitchFamily="49" charset="-122"/>
            </a:endParaRPr>
          </a:p>
          <a:p>
            <a:pPr eaLnBrk="1" hangingPunct="1">
              <a:buClr>
                <a:schemeClr val="accent2"/>
              </a:buClr>
              <a:buSzPct val="75000"/>
              <a:buFont typeface="Wingdings" panose="05000000000000000000" pitchFamily="2" charset="2"/>
              <a:buChar char="Ø"/>
            </a:pPr>
            <a:endParaRPr lang="en-US" altLang="zh-CN" sz="2400" dirty="0">
              <a:latin typeface="楷体_GB2312" pitchFamily="49" charset="-122"/>
              <a:ea typeface="楷体_GB2312" pitchFamily="49" charset="-122"/>
            </a:endParaRPr>
          </a:p>
        </p:txBody>
      </p:sp>
      <p:sp>
        <p:nvSpPr>
          <p:cNvPr id="23555"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4"/>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螺旋模型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lgn="l">
              <a:lnSpc>
                <a:spcPts val="3000"/>
              </a:lnSpc>
            </a:pPr>
            <a:r>
              <a:rPr lang="en-US" altLang="zh-CN" dirty="0">
                <a:solidFill>
                  <a:schemeClr val="bg1"/>
                </a:solidFill>
                <a:latin typeface="+mj-ea"/>
              </a:rPr>
              <a:t>6.3 </a:t>
            </a:r>
            <a:r>
              <a:rPr lang="zh-CN" altLang="en-US" dirty="0">
                <a:solidFill>
                  <a:schemeClr val="bg1"/>
                </a:solidFill>
                <a:latin typeface="+mj-ea"/>
              </a:rPr>
              <a:t>风险管理</a:t>
            </a:r>
            <a:br>
              <a:rPr lang="en-US" altLang="zh-CN" dirty="0">
                <a:solidFill>
                  <a:schemeClr val="bg1"/>
                </a:solidFill>
                <a:latin typeface="+mj-ea"/>
              </a:rPr>
            </a:br>
            <a:r>
              <a:rPr lang="en-US" altLang="zh-CN" sz="3600" dirty="0">
                <a:solidFill>
                  <a:schemeClr val="accent2">
                    <a:lumMod val="40000"/>
                    <a:lumOff val="60000"/>
                  </a:schemeClr>
                </a:solidFill>
                <a:latin typeface="+mj-ea"/>
              </a:rPr>
              <a:t>6.3.1 </a:t>
            </a:r>
            <a:r>
              <a:rPr lang="zh-CN" altLang="en-US" sz="3600" b="1" dirty="0">
                <a:solidFill>
                  <a:schemeClr val="accent2">
                    <a:lumMod val="40000"/>
                    <a:lumOff val="60000"/>
                  </a:schemeClr>
                </a:solidFill>
                <a:latin typeface="+mj-ea"/>
              </a:rPr>
              <a:t>软件风险</a:t>
            </a:r>
            <a:endParaRPr lang="zh-CN" altLang="en-US" sz="3600" dirty="0">
              <a:solidFill>
                <a:schemeClr val="accent2">
                  <a:lumMod val="40000"/>
                  <a:lumOff val="60000"/>
                </a:schemeClr>
              </a:solidFill>
              <a:latin typeface="+mj-ea"/>
            </a:endParaRPr>
          </a:p>
        </p:txBody>
      </p:sp>
      <p:sp>
        <p:nvSpPr>
          <p:cNvPr id="6" name="Rectangle 2"/>
          <p:cNvSpPr txBox="1">
            <a:spLocks noChangeArrowheads="1"/>
          </p:cNvSpPr>
          <p:nvPr/>
        </p:nvSpPr>
        <p:spPr bwMode="auto">
          <a:xfrm>
            <a:off x="428625" y="1643049"/>
            <a:ext cx="8353425" cy="4322775"/>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2400" kern="0" dirty="0">
                <a:latin typeface="+mn-lt"/>
                <a:ea typeface="楷体_GB2312" pitchFamily="49" charset="-122"/>
              </a:rPr>
              <a:t>软件工程过程中可能出现的那些影响软件目标实现或是可能造成重大损失的事件称为</a:t>
            </a:r>
            <a:r>
              <a:rPr lang="zh-CN" altLang="en-US" sz="2400" b="1" kern="0" dirty="0">
                <a:solidFill>
                  <a:srgbClr val="3366FF"/>
                </a:solidFill>
                <a:latin typeface="+mn-lt"/>
                <a:ea typeface="楷体_GB2312" pitchFamily="49" charset="-122"/>
              </a:rPr>
              <a:t>软件风险</a:t>
            </a:r>
            <a:r>
              <a:rPr lang="zh-CN" altLang="en-US" sz="2400" kern="0" dirty="0">
                <a:solidFill>
                  <a:srgbClr val="3366FF"/>
                </a:solidFill>
                <a:latin typeface="+mn-lt"/>
                <a:ea typeface="楷体_GB2312" pitchFamily="49" charset="-122"/>
              </a:rPr>
              <a:t>。</a:t>
            </a:r>
            <a:endParaRPr lang="zh-CN" altLang="en-US" sz="2400" kern="0" dirty="0">
              <a:solidFill>
                <a:srgbClr val="3366FF"/>
              </a:solidFill>
              <a:latin typeface="+mn-lt"/>
              <a:ea typeface="楷体_GB2312" pitchFamily="49" charset="-122"/>
            </a:endParaRPr>
          </a:p>
          <a:p>
            <a:pPr marL="457200" indent="-457200">
              <a:lnSpc>
                <a:spcPct val="110000"/>
              </a:lnSpc>
              <a:spcBef>
                <a:spcPct val="20000"/>
              </a:spcBef>
              <a:buSzPct val="75000"/>
              <a:buFont typeface="Wingdings" panose="05000000000000000000" pitchFamily="2" charset="2"/>
              <a:buChar char="l"/>
              <a:defRPr/>
            </a:pPr>
            <a:r>
              <a:rPr lang="zh-CN" altLang="en-US" sz="2400" kern="0" dirty="0">
                <a:latin typeface="+mn-lt"/>
                <a:ea typeface="楷体_GB2312" pitchFamily="49" charset="-122"/>
              </a:rPr>
              <a:t>在软件开发项目的最初阶段，确认需求对整个开发工作是至关重要的。软件开发项目经常遇到的</a:t>
            </a:r>
            <a:r>
              <a:rPr lang="zh-CN" altLang="en-US" sz="2400" kern="0" dirty="0">
                <a:solidFill>
                  <a:srgbClr val="3366FF"/>
                </a:solidFill>
                <a:latin typeface="+mn-lt"/>
                <a:ea typeface="楷体_GB2312" pitchFamily="49" charset="-122"/>
              </a:rPr>
              <a:t>一个严重问题就是用户的需求一变再变</a:t>
            </a:r>
            <a:r>
              <a:rPr lang="zh-CN" altLang="en-US" sz="2400" kern="0" dirty="0">
                <a:latin typeface="+mn-lt"/>
                <a:ea typeface="楷体_GB2312" pitchFamily="49" charset="-122"/>
              </a:rPr>
              <a:t>。可以说这是一个典型的软件风险。</a:t>
            </a:r>
            <a:endParaRPr lang="zh-CN" altLang="en-US" sz="2400" kern="0" dirty="0">
              <a:latin typeface="+mn-lt"/>
              <a:ea typeface="楷体_GB2312" pitchFamily="49" charset="-122"/>
            </a:endParaRPr>
          </a:p>
          <a:p>
            <a:pPr marL="457200" indent="-457200">
              <a:lnSpc>
                <a:spcPct val="110000"/>
              </a:lnSpc>
              <a:spcBef>
                <a:spcPct val="20000"/>
              </a:spcBef>
              <a:buSzPct val="75000"/>
              <a:buFont typeface="Wingdings" panose="05000000000000000000" pitchFamily="2" charset="2"/>
              <a:buChar char="l"/>
              <a:defRPr/>
            </a:pPr>
            <a:r>
              <a:rPr lang="zh-CN" altLang="en-US" sz="2400" kern="0" dirty="0">
                <a:latin typeface="+mn-lt"/>
                <a:ea typeface="楷体_GB2312" pitchFamily="49" charset="-122"/>
              </a:rPr>
              <a:t>软件工程项目所需的</a:t>
            </a:r>
            <a:r>
              <a:rPr lang="zh-CN" altLang="en-US" sz="2400" kern="0" dirty="0">
                <a:solidFill>
                  <a:srgbClr val="3366FF"/>
                </a:solidFill>
                <a:latin typeface="+mn-lt"/>
                <a:ea typeface="楷体_GB2312" pitchFamily="49" charset="-122"/>
              </a:rPr>
              <a:t>主要资源是合格的人员</a:t>
            </a:r>
            <a:r>
              <a:rPr lang="zh-CN" altLang="en-US" sz="2400" kern="0" dirty="0">
                <a:latin typeface="+mn-lt"/>
                <a:ea typeface="楷体_GB2312" pitchFamily="49" charset="-122"/>
              </a:rPr>
              <a:t>，有不少软件项目可能出现合格人员短缺的现象，这对于达到项目的目标自然构成威胁。</a:t>
            </a:r>
            <a:endParaRPr lang="zh-CN" altLang="en-US" sz="2400" kern="0" dirty="0">
              <a:latin typeface="+mn-lt"/>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714488"/>
            <a:ext cx="8353425" cy="4537089"/>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b="1" kern="0" dirty="0">
                <a:solidFill>
                  <a:srgbClr val="002060"/>
                </a:solidFill>
                <a:latin typeface="+mn-lt"/>
                <a:ea typeface="楷体_GB2312" pitchFamily="49" charset="-122"/>
              </a:rPr>
              <a:t>风险的特点</a:t>
            </a:r>
            <a:endParaRPr lang="zh-CN" altLang="en-US" sz="3200" b="1" kern="0" dirty="0">
              <a:solidFill>
                <a:srgbClr val="002060"/>
              </a:solidFill>
              <a:latin typeface="+mn-lt"/>
              <a:ea typeface="楷体_GB2312" pitchFamily="49"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mn-lt"/>
                <a:ea typeface="楷体_GB2312" pitchFamily="49" charset="-122"/>
              </a:rPr>
              <a:t>可能发生的事件。风险是可能发生的事件，其发生的可能性用风险概率来描述。</a:t>
            </a:r>
            <a:endParaRPr lang="en-US" altLang="zh-CN" sz="2400" kern="0" dirty="0">
              <a:latin typeface="+mn-lt"/>
              <a:ea typeface="楷体_GB2312" pitchFamily="49"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mn-lt"/>
                <a:ea typeface="楷体_GB2312" pitchFamily="49" charset="-122"/>
              </a:rPr>
              <a:t>会给项目带来损失的事件。</a:t>
            </a:r>
            <a:endParaRPr lang="en-US" altLang="zh-CN" sz="2400" kern="0" dirty="0">
              <a:latin typeface="+mn-lt"/>
              <a:ea typeface="楷体_GB2312" pitchFamily="49"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mn-lt"/>
                <a:ea typeface="楷体_GB2312" pitchFamily="49" charset="-122"/>
              </a:rPr>
              <a:t>可能对其加以干预，以期减少损失。针对每一种风险，我们应弄清可能减少造成损失或避免损失的程度。对风险加以控制，采取一些有效的措施来降低风险或是消除风险。</a:t>
            </a:r>
            <a:endParaRPr lang="zh-CN" altLang="en-US" sz="2400" kern="0" dirty="0">
              <a:latin typeface="+mn-lt"/>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lnSpc>
                <a:spcPts val="3000"/>
              </a:lnSpc>
            </a:pPr>
            <a:r>
              <a:rPr lang="en-US" altLang="zh-CN" dirty="0">
                <a:solidFill>
                  <a:schemeClr val="bg1"/>
                </a:solidFill>
                <a:latin typeface="+mj-ea"/>
              </a:rPr>
              <a:t>6.3 </a:t>
            </a:r>
            <a:r>
              <a:rPr lang="zh-CN" altLang="en-US" dirty="0">
                <a:solidFill>
                  <a:schemeClr val="bg1"/>
                </a:solidFill>
                <a:latin typeface="+mj-ea"/>
              </a:rPr>
              <a:t>风险管理</a:t>
            </a:r>
            <a:br>
              <a:rPr lang="en-US" altLang="zh-CN" dirty="0">
                <a:solidFill>
                  <a:schemeClr val="bg1"/>
                </a:solidFill>
                <a:latin typeface="+mj-ea"/>
              </a:rPr>
            </a:br>
            <a:r>
              <a:rPr lang="en-US" altLang="zh-CN" sz="3600" dirty="0">
                <a:solidFill>
                  <a:schemeClr val="accent2">
                    <a:lumMod val="40000"/>
                    <a:lumOff val="60000"/>
                  </a:schemeClr>
                </a:solidFill>
                <a:latin typeface="+mj-ea"/>
              </a:rPr>
              <a:t>6.3.1 </a:t>
            </a:r>
            <a:r>
              <a:rPr lang="zh-CN" altLang="en-US" sz="3600" b="1" dirty="0">
                <a:solidFill>
                  <a:schemeClr val="accent2">
                    <a:lumMod val="40000"/>
                    <a:lumOff val="60000"/>
                  </a:schemeClr>
                </a:solidFill>
                <a:latin typeface="+mj-ea"/>
              </a:rPr>
              <a:t>软件风险</a:t>
            </a:r>
            <a:endParaRPr lang="zh-CN" altLang="en-US" sz="3600" dirty="0">
              <a:solidFill>
                <a:schemeClr val="accent2">
                  <a:lumMod val="40000"/>
                  <a:lumOff val="60000"/>
                </a:schemeClr>
              </a:solidFill>
              <a:latin typeface="+mj-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500174"/>
            <a:ext cx="8353425" cy="4679950"/>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b="1" kern="0" dirty="0">
                <a:solidFill>
                  <a:srgbClr val="002060"/>
                </a:solidFill>
                <a:latin typeface="宋体" panose="02010600030101010101" pitchFamily="2" charset="-122"/>
                <a:ea typeface="宋体" panose="02010600030101010101" pitchFamily="2" charset="-122"/>
              </a:rPr>
              <a:t>风险分类（</a:t>
            </a:r>
            <a:r>
              <a:rPr lang="zh-CN" altLang="en-US" sz="2400" b="1" kern="0" dirty="0">
                <a:latin typeface="宋体" panose="02010600030101010101" pitchFamily="2" charset="-122"/>
                <a:ea typeface="宋体" panose="02010600030101010101" pitchFamily="2" charset="-122"/>
              </a:rPr>
              <a:t>依据危害性分类）</a:t>
            </a:r>
            <a:endParaRPr lang="zh-CN" altLang="en-US" sz="2400" b="1" kern="0" dirty="0">
              <a:latin typeface="宋体" panose="02010600030101010101" pitchFamily="2" charset="-122"/>
              <a:ea typeface="宋体" panose="02010600030101010101" pitchFamily="2" charset="-122"/>
            </a:endParaRPr>
          </a:p>
          <a:p>
            <a:pPr>
              <a:spcBef>
                <a:spcPts val="600"/>
              </a:spcBef>
              <a:spcAft>
                <a:spcPts val="600"/>
              </a:spcAft>
              <a:defRPr/>
            </a:pPr>
            <a:r>
              <a:rPr lang="zh-CN" altLang="en-US" sz="2400" dirty="0">
                <a:latin typeface="宋体" panose="02010600030101010101" pitchFamily="2" charset="-122"/>
                <a:ea typeface="宋体" panose="02010600030101010101" pitchFamily="2" charset="-122"/>
              </a:rPr>
              <a:t>从危害到软件项目本身讲，软件风险可分为</a:t>
            </a:r>
            <a:r>
              <a:rPr 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类：</a:t>
            </a:r>
            <a:endParaRPr lang="zh-CN" altLang="en-US" sz="2400" dirty="0">
              <a:latin typeface="宋体" panose="02010600030101010101" pitchFamily="2" charset="-122"/>
              <a:ea typeface="宋体" panose="02010600030101010101" pitchFamily="2" charset="-122"/>
            </a:endParaRPr>
          </a:p>
          <a:p>
            <a:pPr marL="903605" lvl="1" indent="-446405">
              <a:spcBef>
                <a:spcPts val="600"/>
              </a:spcBef>
              <a:spcAft>
                <a:spcPts val="600"/>
              </a:spcAft>
              <a:defRPr/>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成本风险</a:t>
            </a:r>
            <a:r>
              <a:rPr lang="zh-CN" altLang="en-US" sz="2400" dirty="0">
                <a:latin typeface="宋体" panose="02010600030101010101" pitchFamily="2" charset="-122"/>
                <a:ea typeface="宋体" panose="02010600030101010101" pitchFamily="2" charset="-122"/>
              </a:rPr>
              <a:t>。成本风险是项目预算和开销不够准确造成的。</a:t>
            </a:r>
            <a:endParaRPr lang="zh-CN" altLang="en-US" sz="2400" dirty="0">
              <a:latin typeface="宋体" panose="02010600030101010101" pitchFamily="2" charset="-122"/>
              <a:ea typeface="宋体" panose="02010600030101010101" pitchFamily="2" charset="-122"/>
            </a:endParaRPr>
          </a:p>
          <a:p>
            <a:pPr marL="903605" lvl="1" indent="-446405">
              <a:spcBef>
                <a:spcPts val="600"/>
              </a:spcBef>
              <a:spcAft>
                <a:spcPts val="600"/>
              </a:spcAft>
              <a:defRPr/>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绩效风险</a:t>
            </a:r>
            <a:r>
              <a:rPr lang="zh-CN" altLang="en-US" sz="2400" dirty="0">
                <a:latin typeface="宋体" panose="02010600030101010101" pitchFamily="2" charset="-122"/>
                <a:ea typeface="宋体" panose="02010600030101010101" pitchFamily="2" charset="-122"/>
              </a:rPr>
              <a:t>。绩效风险是系统不能提供全部或某些预期效益，或是不能实现预期的软件需求。</a:t>
            </a:r>
            <a:endParaRPr lang="zh-CN" altLang="en-US" sz="2400" dirty="0">
              <a:latin typeface="宋体" panose="02010600030101010101" pitchFamily="2" charset="-122"/>
              <a:ea typeface="宋体" panose="02010600030101010101" pitchFamily="2" charset="-122"/>
            </a:endParaRPr>
          </a:p>
          <a:p>
            <a:pPr marL="903605" lvl="1" indent="-446405">
              <a:spcBef>
                <a:spcPts val="600"/>
              </a:spcBef>
              <a:spcAft>
                <a:spcPts val="600"/>
              </a:spcAft>
              <a:defRPr/>
            </a:pPr>
            <a:r>
              <a:rPr 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进度风险</a:t>
            </a:r>
            <a:r>
              <a:rPr lang="zh-CN" altLang="en-US" sz="2400" dirty="0">
                <a:latin typeface="宋体" panose="02010600030101010101" pitchFamily="2" charset="-122"/>
                <a:ea typeface="宋体" panose="02010600030101010101" pitchFamily="2" charset="-122"/>
              </a:rPr>
              <a:t>。进度风险关系到项目进度或项目达到指定里程碑的不确定性。</a:t>
            </a:r>
            <a:endParaRPr lang="en-US" altLang="zh-CN" sz="2400" b="1" kern="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lnSpc>
                <a:spcPts val="3000"/>
              </a:lnSpc>
            </a:pPr>
            <a:r>
              <a:rPr lang="en-US" altLang="zh-CN" dirty="0">
                <a:solidFill>
                  <a:schemeClr val="bg1"/>
                </a:solidFill>
                <a:latin typeface="+mj-ea"/>
              </a:rPr>
              <a:t>6.3 </a:t>
            </a:r>
            <a:r>
              <a:rPr lang="zh-CN" altLang="en-US" dirty="0">
                <a:solidFill>
                  <a:schemeClr val="bg1"/>
                </a:solidFill>
                <a:latin typeface="+mj-ea"/>
              </a:rPr>
              <a:t>风险管理</a:t>
            </a:r>
            <a:br>
              <a:rPr lang="en-US" altLang="zh-CN" dirty="0">
                <a:solidFill>
                  <a:schemeClr val="bg1"/>
                </a:solidFill>
                <a:latin typeface="+mj-ea"/>
              </a:rPr>
            </a:br>
            <a:r>
              <a:rPr lang="en-US" altLang="zh-CN" sz="3600" dirty="0">
                <a:solidFill>
                  <a:schemeClr val="accent2">
                    <a:lumMod val="40000"/>
                    <a:lumOff val="60000"/>
                  </a:schemeClr>
                </a:solidFill>
                <a:latin typeface="+mj-ea"/>
              </a:rPr>
              <a:t>6.3.1 </a:t>
            </a:r>
            <a:r>
              <a:rPr lang="zh-CN" altLang="en-US" sz="3600" b="1" dirty="0">
                <a:solidFill>
                  <a:schemeClr val="accent2">
                    <a:lumMod val="40000"/>
                    <a:lumOff val="60000"/>
                  </a:schemeClr>
                </a:solidFill>
                <a:latin typeface="+mj-ea"/>
              </a:rPr>
              <a:t>软件风险</a:t>
            </a:r>
            <a:endParaRPr lang="zh-CN" altLang="en-US" sz="3600" dirty="0">
              <a:solidFill>
                <a:schemeClr val="accent2">
                  <a:lumMod val="40000"/>
                  <a:lumOff val="60000"/>
                </a:schemeClr>
              </a:solidFill>
              <a:latin typeface="+mj-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643050"/>
            <a:ext cx="8353425" cy="4679950"/>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b="1" kern="0" dirty="0">
                <a:solidFill>
                  <a:srgbClr val="002060"/>
                </a:solidFill>
                <a:latin typeface="宋体" panose="02010600030101010101" pitchFamily="2" charset="-122"/>
                <a:ea typeface="宋体" panose="02010600030101010101" pitchFamily="2" charset="-122"/>
              </a:rPr>
              <a:t>风险分类（</a:t>
            </a:r>
            <a:r>
              <a:rPr lang="zh-CN" altLang="en-US" sz="2400" b="1" kern="0" dirty="0">
                <a:latin typeface="宋体" panose="02010600030101010101" pitchFamily="2" charset="-122"/>
                <a:ea typeface="宋体" panose="02010600030101010101" pitchFamily="2" charset="-122"/>
              </a:rPr>
              <a:t>依据范围分类）</a:t>
            </a:r>
            <a:endParaRPr lang="zh-CN" altLang="en-US" sz="2400" b="1" kern="0" dirty="0">
              <a:latin typeface="宋体" panose="02010600030101010101" pitchFamily="2" charset="-122"/>
              <a:ea typeface="宋体" panose="02010600030101010101" pitchFamily="2" charset="-122"/>
            </a:endParaRPr>
          </a:p>
          <a:p>
            <a:pPr marL="903605" lvl="1" indent="-446405">
              <a:spcBef>
                <a:spcPts val="600"/>
              </a:spcBef>
              <a:spcAft>
                <a:spcPts val="600"/>
              </a:spcAft>
              <a:defRPr/>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项目风险</a:t>
            </a:r>
            <a:r>
              <a:rPr lang="zh-CN" altLang="en-US" sz="2400" dirty="0">
                <a:latin typeface="宋体" panose="02010600030101010101" pitchFamily="2" charset="-122"/>
                <a:ea typeface="宋体" panose="02010600030101010101" pitchFamily="2" charset="-122"/>
              </a:rPr>
              <a:t>。这种风险涉及预算、成本、进度、人员的招聘和组织、资源的获取，以及顾客和需求等方面的问题。</a:t>
            </a:r>
            <a:endParaRPr lang="en-US" altLang="zh-CN" sz="2400" dirty="0">
              <a:latin typeface="宋体" panose="02010600030101010101" pitchFamily="2" charset="-122"/>
              <a:ea typeface="宋体" panose="02010600030101010101" pitchFamily="2" charset="-122"/>
            </a:endParaRPr>
          </a:p>
          <a:p>
            <a:pPr marL="903605" lvl="1" indent="-446405">
              <a:spcBef>
                <a:spcPts val="600"/>
              </a:spcBef>
              <a:spcAft>
                <a:spcPts val="600"/>
              </a:spcAft>
              <a:defRPr/>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技术风险</a:t>
            </a:r>
            <a:r>
              <a:rPr lang="zh-CN" altLang="en-US" sz="2400" dirty="0">
                <a:latin typeface="宋体" panose="02010600030101010101" pitchFamily="2" charset="-122"/>
                <a:ea typeface="宋体" panose="02010600030101010101" pitchFamily="2" charset="-122"/>
              </a:rPr>
              <a:t>。技术风险威胁着开发产品的质量和交付产品的时间。技术风险会涉及设计方案、实现、接口、验证以及维护等方面的问题。</a:t>
            </a:r>
            <a:endParaRPr lang="en-US" altLang="zh-CN" sz="2400" dirty="0">
              <a:latin typeface="宋体" panose="02010600030101010101" pitchFamily="2" charset="-122"/>
              <a:ea typeface="宋体" panose="02010600030101010101" pitchFamily="2" charset="-122"/>
            </a:endParaRPr>
          </a:p>
          <a:p>
            <a:pPr marL="903605" lvl="1" indent="-446405">
              <a:spcBef>
                <a:spcPts val="600"/>
              </a:spcBef>
              <a:spcAft>
                <a:spcPts val="600"/>
              </a:spcAft>
              <a:defRPr/>
            </a:pPr>
            <a:r>
              <a:rPr 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a:t>
            </a:r>
            <a:r>
              <a:rPr lang="zh-CN" altLang="en-US" sz="2400" dirty="0">
                <a:solidFill>
                  <a:srgbClr val="3366FF"/>
                </a:solidFill>
                <a:latin typeface="宋体" panose="02010600030101010101" pitchFamily="2" charset="-122"/>
                <a:ea typeface="宋体" panose="02010600030101010101" pitchFamily="2" charset="-122"/>
              </a:rPr>
              <a:t>商业风险</a:t>
            </a:r>
            <a:r>
              <a:rPr lang="zh-CN" altLang="en-US" sz="2400" dirty="0">
                <a:latin typeface="宋体" panose="02010600030101010101" pitchFamily="2" charset="-122"/>
                <a:ea typeface="宋体" panose="02010600030101010101" pitchFamily="2" charset="-122"/>
              </a:rPr>
              <a:t>。商业风险的发生会威胁开发软件的生命力，它会危及软件项目和产品出路。如市场风险、策略风险、管理风险、预算风险。</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a:spLocks noGrp="1" noChangeArrowheads="1"/>
          </p:cNvSpPr>
          <p:nvPr>
            <p:ph type="title"/>
          </p:nvPr>
        </p:nvSpPr>
        <p:spPr>
          <a:xfrm>
            <a:off x="457200" y="211138"/>
            <a:ext cx="8229600" cy="1143000"/>
          </a:xfrm>
        </p:spPr>
        <p:txBody>
          <a:bodyPr/>
          <a:lstStyle/>
          <a:p>
            <a:pPr algn="l">
              <a:lnSpc>
                <a:spcPts val="3000"/>
              </a:lnSpc>
            </a:pPr>
            <a:r>
              <a:rPr lang="en-US" altLang="zh-CN" dirty="0">
                <a:solidFill>
                  <a:schemeClr val="bg1"/>
                </a:solidFill>
                <a:latin typeface="+mj-ea"/>
              </a:rPr>
              <a:t>6.3 </a:t>
            </a:r>
            <a:r>
              <a:rPr lang="zh-CN" altLang="en-US" dirty="0">
                <a:solidFill>
                  <a:schemeClr val="bg1"/>
                </a:solidFill>
                <a:latin typeface="+mj-ea"/>
              </a:rPr>
              <a:t>风险管理</a:t>
            </a:r>
            <a:br>
              <a:rPr lang="en-US" altLang="zh-CN" dirty="0">
                <a:solidFill>
                  <a:schemeClr val="bg1"/>
                </a:solidFill>
                <a:latin typeface="+mj-ea"/>
              </a:rPr>
            </a:br>
            <a:r>
              <a:rPr lang="en-US" altLang="zh-CN" sz="3600" dirty="0">
                <a:solidFill>
                  <a:schemeClr val="accent2">
                    <a:lumMod val="40000"/>
                    <a:lumOff val="60000"/>
                  </a:schemeClr>
                </a:solidFill>
                <a:latin typeface="+mj-ea"/>
              </a:rPr>
              <a:t>6.3.1 </a:t>
            </a:r>
            <a:r>
              <a:rPr lang="zh-CN" altLang="en-US" sz="3600" b="1" dirty="0">
                <a:solidFill>
                  <a:schemeClr val="accent2">
                    <a:lumMod val="40000"/>
                    <a:lumOff val="60000"/>
                  </a:schemeClr>
                </a:solidFill>
                <a:latin typeface="+mj-ea"/>
              </a:rPr>
              <a:t>软件风险</a:t>
            </a:r>
            <a:endParaRPr lang="zh-CN" altLang="en-US" sz="3600" dirty="0">
              <a:solidFill>
                <a:schemeClr val="accent2">
                  <a:lumMod val="40000"/>
                  <a:lumOff val="60000"/>
                </a:schemeClr>
              </a:solidFill>
              <a:latin typeface="+mj-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14282" y="1428736"/>
            <a:ext cx="8643998" cy="2143125"/>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宋体" panose="02010600030101010101" pitchFamily="2" charset="-122"/>
                <a:ea typeface="宋体" panose="02010600030101010101" pitchFamily="2" charset="-122"/>
              </a:rPr>
              <a:t>风险管理的目标</a:t>
            </a:r>
            <a:endParaRPr lang="zh-CN" altLang="en-US" sz="3200" kern="0" dirty="0">
              <a:solidFill>
                <a:srgbClr val="002060"/>
              </a:solidFill>
              <a:latin typeface="宋体" panose="02010600030101010101" pitchFamily="2" charset="-122"/>
              <a:ea typeface="宋体" panose="02010600030101010101" pitchFamily="2" charset="-122"/>
            </a:endParaRPr>
          </a:p>
          <a:p>
            <a:pPr marL="808355" lvl="1" indent="-446405">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识别风险。识别风险是要找出可能的风险，对其进行分析、评估，并进一步对这些风险排序，以突出最为险恶的风险。</a:t>
            </a:r>
            <a:endParaRPr lang="en-US" altLang="zh-CN" sz="2400" kern="0" dirty="0">
              <a:latin typeface="宋体" panose="02010600030101010101" pitchFamily="2" charset="-122"/>
              <a:ea typeface="宋体" panose="02010600030101010101" pitchFamily="2" charset="-122"/>
            </a:endParaRPr>
          </a:p>
          <a:p>
            <a:pPr marL="808355" lvl="1" indent="-446405">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采取措施，把风险造成的影响降低到最小。</a:t>
            </a:r>
            <a:endParaRPr lang="zh-CN" altLang="en-US" sz="2400" kern="0" dirty="0">
              <a:latin typeface="宋体" panose="02010600030101010101" pitchFamily="2" charset="-122"/>
              <a:ea typeface="宋体" panose="02010600030101010101" pitchFamily="2" charset="-122"/>
            </a:endParaRPr>
          </a:p>
        </p:txBody>
      </p:sp>
      <p:sp>
        <p:nvSpPr>
          <p:cNvPr id="6" name="Rectangle 2"/>
          <p:cNvSpPr txBox="1">
            <a:spLocks noChangeArrowheads="1"/>
          </p:cNvSpPr>
          <p:nvPr/>
        </p:nvSpPr>
        <p:spPr bwMode="auto">
          <a:xfrm>
            <a:off x="219103" y="3500438"/>
            <a:ext cx="8639177" cy="3214687"/>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宋体" panose="02010600030101010101" pitchFamily="2" charset="-122"/>
                <a:ea typeface="宋体" panose="02010600030101010101" pitchFamily="2" charset="-122"/>
              </a:rPr>
              <a:t>风险管理的策略</a:t>
            </a:r>
            <a:endParaRPr lang="zh-CN" altLang="en-US" sz="3200" kern="0" dirty="0">
              <a:solidFill>
                <a:srgbClr val="002060"/>
              </a:solidFill>
              <a:latin typeface="宋体" panose="02010600030101010101" pitchFamily="2" charset="-122"/>
              <a:ea typeface="宋体" panose="02010600030101010101" pitchFamily="2" charset="-122"/>
            </a:endParaRPr>
          </a:p>
          <a:p>
            <a:pPr marL="808355" lvl="1" indent="-457200">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回避风险。例如改变项目的某些功能或性能需求使风险不可能发生。</a:t>
            </a:r>
            <a:endParaRPr lang="en-US" altLang="zh-CN" sz="2400" kern="0" dirty="0">
              <a:latin typeface="宋体" panose="02010600030101010101" pitchFamily="2" charset="-122"/>
              <a:ea typeface="宋体" panose="02010600030101010101" pitchFamily="2" charset="-122"/>
            </a:endParaRPr>
          </a:p>
          <a:p>
            <a:pPr marL="808355" lvl="1" indent="-457200">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转移风险。把风险转移到其他系统，或是借助购买保险将经济损失转移，从而化险为夷。</a:t>
            </a:r>
            <a:endParaRPr lang="en-US" altLang="zh-CN" sz="2400" kern="0" dirty="0">
              <a:latin typeface="宋体" panose="02010600030101010101" pitchFamily="2" charset="-122"/>
              <a:ea typeface="宋体" panose="02010600030101010101" pitchFamily="2" charset="-122"/>
            </a:endParaRPr>
          </a:p>
          <a:p>
            <a:pPr marL="808355" lvl="1" indent="-457200">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承受风险，接受风险，但将风险损失控制在项目资源可承受的范围之内。</a:t>
            </a:r>
            <a:endParaRPr lang="zh-CN" altLang="en-US"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zh-CN" altLang="en-US" sz="2400" kern="0" dirty="0">
              <a:latin typeface="宋体" panose="02010600030101010101" pitchFamily="2" charset="-122"/>
              <a:ea typeface="宋体" panose="02010600030101010101" pitchFamily="2" charset="-122"/>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92D050"/>
                </a:solidFill>
                <a:effectLst/>
                <a:uLnTx/>
                <a:uFillTx/>
                <a:latin typeface="+mj-ea"/>
                <a:ea typeface="+mj-ea"/>
                <a:cs typeface="+mj-cs"/>
              </a:rPr>
              <a:t>6</a:t>
            </a:r>
            <a:r>
              <a:rPr lang="en-US" altLang="zh-CN" sz="3600" dirty="0">
                <a:solidFill>
                  <a:srgbClr val="92D050"/>
                </a:solidFill>
                <a:latin typeface="+mj-ea"/>
                <a:ea typeface="+mj-ea"/>
              </a:rPr>
              <a:t>.3.2 </a:t>
            </a:r>
            <a:r>
              <a:rPr lang="zh-CN" altLang="en-US" sz="3600" b="1" dirty="0">
                <a:solidFill>
                  <a:srgbClr val="92D050"/>
                </a:solidFill>
                <a:latin typeface="+mj-ea"/>
                <a:ea typeface="+mj-ea"/>
              </a:rPr>
              <a:t>风险管理的任务</a:t>
            </a: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additive="base">
                                        <p:cTn id="2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 calcmode="lin" valueType="num">
                                      <p:cBhvr additive="base">
                                        <p:cTn id="3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500174"/>
            <a:ext cx="8353425" cy="2143125"/>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宋体" panose="02010600030101010101" pitchFamily="2" charset="-122"/>
                <a:ea typeface="宋体" panose="02010600030101010101" pitchFamily="2" charset="-122"/>
              </a:rPr>
              <a:t>风险管理活动</a:t>
            </a:r>
            <a:endParaRPr lang="zh-CN" altLang="en-US" sz="3200" kern="0" dirty="0">
              <a:solidFill>
                <a:srgbClr val="002060"/>
              </a:solidFill>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为达到风险管理的目标，必须使风险管理活动围绕着风险评估和风险控制开展。实施风险管理可以将其融入开发过程，如软件开发的螺旋模型本身就包含有风险管理。</a:t>
            </a:r>
            <a:endParaRPr lang="zh-CN" altLang="en-US" sz="2400" kern="0" dirty="0">
              <a:latin typeface="宋体" panose="02010600030101010101" pitchFamily="2" charset="-122"/>
              <a:ea typeface="宋体" panose="02010600030101010101" pitchFamily="2" charset="-122"/>
            </a:endParaRPr>
          </a:p>
        </p:txBody>
      </p:sp>
      <p:pic>
        <p:nvPicPr>
          <p:cNvPr id="51204" name="Picture 2"/>
          <p:cNvPicPr>
            <a:picLocks noChangeAspect="1" noChangeArrowheads="1"/>
          </p:cNvPicPr>
          <p:nvPr/>
        </p:nvPicPr>
        <p:blipFill>
          <a:blip r:embed="rId1"/>
          <a:srcRect/>
          <a:stretch>
            <a:fillRect/>
          </a:stretch>
        </p:blipFill>
        <p:spPr bwMode="auto">
          <a:xfrm>
            <a:off x="1500166" y="3500438"/>
            <a:ext cx="6200775" cy="278130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92D050"/>
                </a:solidFill>
                <a:effectLst/>
                <a:uLnTx/>
                <a:uFillTx/>
                <a:latin typeface="+mj-ea"/>
                <a:ea typeface="+mj-ea"/>
                <a:cs typeface="+mj-cs"/>
              </a:rPr>
              <a:t>6</a:t>
            </a:r>
            <a:r>
              <a:rPr lang="en-US" altLang="zh-CN" sz="3600" dirty="0">
                <a:solidFill>
                  <a:srgbClr val="92D050"/>
                </a:solidFill>
                <a:latin typeface="+mj-ea"/>
                <a:ea typeface="+mj-ea"/>
              </a:rPr>
              <a:t>.3.2 </a:t>
            </a:r>
            <a:r>
              <a:rPr lang="zh-CN" altLang="en-US" sz="3600" b="1" dirty="0">
                <a:solidFill>
                  <a:srgbClr val="92D050"/>
                </a:solidFill>
                <a:latin typeface="+mj-ea"/>
                <a:ea typeface="+mj-ea"/>
              </a:rPr>
              <a:t>风险管理的任务</a:t>
            </a: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500174"/>
            <a:ext cx="8353425" cy="785813"/>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b="1" kern="0" dirty="0">
                <a:solidFill>
                  <a:srgbClr val="002060"/>
                </a:solidFill>
                <a:latin typeface="宋体" panose="02010600030101010101" pitchFamily="2" charset="-122"/>
                <a:ea typeface="宋体" panose="02010600030101010101" pitchFamily="2" charset="-122"/>
              </a:rPr>
              <a:t>风险管理活动</a:t>
            </a:r>
            <a:endParaRPr lang="zh-CN" altLang="en-US" sz="3200" b="1" kern="0" dirty="0">
              <a:solidFill>
                <a:srgbClr val="002060"/>
              </a:solidFill>
              <a:latin typeface="宋体" panose="02010600030101010101" pitchFamily="2" charset="-122"/>
              <a:ea typeface="宋体" panose="02010600030101010101" pitchFamily="2" charset="-122"/>
            </a:endParaRPr>
          </a:p>
        </p:txBody>
      </p:sp>
      <p:pic>
        <p:nvPicPr>
          <p:cNvPr id="52228" name="Picture 2"/>
          <p:cNvPicPr>
            <a:picLocks noChangeAspect="1" noChangeArrowheads="1"/>
          </p:cNvPicPr>
          <p:nvPr/>
        </p:nvPicPr>
        <p:blipFill>
          <a:blip r:embed="rId1"/>
          <a:srcRect/>
          <a:stretch>
            <a:fillRect/>
          </a:stretch>
        </p:blipFill>
        <p:spPr bwMode="auto">
          <a:xfrm>
            <a:off x="2500298" y="2143116"/>
            <a:ext cx="5678818" cy="4181482"/>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92D050"/>
                </a:solidFill>
                <a:effectLst/>
                <a:uLnTx/>
                <a:uFillTx/>
                <a:latin typeface="+mj-ea"/>
                <a:ea typeface="+mj-ea"/>
                <a:cs typeface="+mj-cs"/>
              </a:rPr>
              <a:t>6</a:t>
            </a:r>
            <a:r>
              <a:rPr lang="en-US" altLang="zh-CN" sz="3600" dirty="0">
                <a:solidFill>
                  <a:srgbClr val="92D050"/>
                </a:solidFill>
                <a:latin typeface="+mj-ea"/>
                <a:ea typeface="+mj-ea"/>
              </a:rPr>
              <a:t>.3.2 </a:t>
            </a:r>
            <a:r>
              <a:rPr lang="zh-CN" altLang="en-US" sz="3600" b="1" dirty="0">
                <a:solidFill>
                  <a:srgbClr val="92D050"/>
                </a:solidFill>
                <a:latin typeface="+mj-ea"/>
                <a:ea typeface="+mj-ea"/>
              </a:rPr>
              <a:t>风险管理的任务</a:t>
            </a: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2"/>
          <p:cNvPicPr>
            <a:picLocks noChangeAspect="1" noChangeArrowheads="1"/>
          </p:cNvPicPr>
          <p:nvPr/>
        </p:nvPicPr>
        <p:blipFill>
          <a:blip r:embed="rId1"/>
          <a:srcRect/>
          <a:stretch>
            <a:fillRect/>
          </a:stretch>
        </p:blipFill>
        <p:spPr bwMode="auto">
          <a:xfrm>
            <a:off x="2857488" y="1928802"/>
            <a:ext cx="5072074" cy="4466430"/>
          </a:xfrm>
          <a:prstGeom prst="rect">
            <a:avLst/>
          </a:prstGeom>
          <a:noFill/>
          <a:ln w="9525">
            <a:noFill/>
            <a:miter lim="800000"/>
            <a:headEnd/>
            <a:tailEnd/>
          </a:ln>
        </p:spPr>
      </p:pic>
      <p:sp>
        <p:nvSpPr>
          <p:cNvPr id="5" name="Rectangle 2"/>
          <p:cNvSpPr txBox="1">
            <a:spLocks noChangeArrowheads="1"/>
          </p:cNvSpPr>
          <p:nvPr/>
        </p:nvSpPr>
        <p:spPr bwMode="auto">
          <a:xfrm>
            <a:off x="428596" y="1500174"/>
            <a:ext cx="8353425" cy="785813"/>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宋体" panose="02010600030101010101" pitchFamily="2" charset="-122"/>
                <a:ea typeface="宋体" panose="02010600030101010101" pitchFamily="2" charset="-122"/>
              </a:rPr>
              <a:t>风险管理活动</a:t>
            </a:r>
            <a:endParaRPr lang="zh-CN" altLang="en-US" sz="3200" kern="0" dirty="0">
              <a:solidFill>
                <a:srgbClr val="002060"/>
              </a:solidFill>
              <a:latin typeface="宋体" panose="02010600030101010101" pitchFamily="2" charset="-122"/>
              <a:ea typeface="宋体" panose="02010600030101010101" pitchFamily="2"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92D050"/>
                </a:solidFill>
                <a:effectLst/>
                <a:uLnTx/>
                <a:uFillTx/>
                <a:latin typeface="+mj-ea"/>
                <a:ea typeface="+mj-ea"/>
                <a:cs typeface="+mj-cs"/>
              </a:rPr>
              <a:t>6</a:t>
            </a:r>
            <a:r>
              <a:rPr lang="en-US" altLang="zh-CN" sz="3600" dirty="0">
                <a:solidFill>
                  <a:srgbClr val="92D050"/>
                </a:solidFill>
                <a:latin typeface="+mj-ea"/>
                <a:ea typeface="+mj-ea"/>
              </a:rPr>
              <a:t>.3.2 </a:t>
            </a:r>
            <a:r>
              <a:rPr lang="zh-CN" altLang="en-US" sz="3600" b="1" dirty="0">
                <a:solidFill>
                  <a:srgbClr val="92D050"/>
                </a:solidFill>
                <a:latin typeface="+mj-ea"/>
                <a:ea typeface="+mj-ea"/>
              </a:rPr>
              <a:t>风险管理的任务</a:t>
            </a:r>
            <a:endParaRPr kumimoji="0" lang="zh-CN" altLang="en-US" sz="3600" b="1" i="0" u="none" strike="noStrike" kern="0" cap="none" spc="0" normalizeH="0" baseline="0" noProof="0" dirty="0">
              <a:ln>
                <a:noFill/>
              </a:ln>
              <a:solidFill>
                <a:srgbClr val="92D05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625" y="1571612"/>
            <a:ext cx="8353425" cy="1857388"/>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风险评估的目标是认识可能的风险，它应该是风险控制的前提。</a:t>
            </a: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风险评估通常包括：风险识别、风险分析和风险排序</a:t>
            </a:r>
            <a:r>
              <a:rPr lang="en-US" altLang="en-US" sz="2400" kern="0" dirty="0">
                <a:latin typeface="宋体" panose="02010600030101010101" pitchFamily="2" charset="-122"/>
                <a:ea typeface="宋体" panose="02010600030101010101" pitchFamily="2" charset="-122"/>
              </a:rPr>
              <a:t>3</a:t>
            </a:r>
            <a:r>
              <a:rPr lang="zh-CN" altLang="en-US" sz="2400" kern="0" dirty="0">
                <a:latin typeface="宋体" panose="02010600030101010101" pitchFamily="2" charset="-122"/>
                <a:ea typeface="宋体" panose="02010600030101010101" pitchFamily="2" charset="-122"/>
              </a:rPr>
              <a:t>个方面的内容</a:t>
            </a:r>
            <a:endParaRPr lang="zh-CN" altLang="en-US" sz="2400" kern="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.3.3 </a:t>
            </a:r>
            <a:r>
              <a:rPr lang="zh-CN" altLang="en-US" sz="3600" b="1" dirty="0">
                <a:solidFill>
                  <a:srgbClr val="00B0F0"/>
                </a:solidFill>
                <a:latin typeface="+mj-ea"/>
                <a:ea typeface="+mj-ea"/>
              </a:rPr>
              <a:t>风险评估</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500174"/>
            <a:ext cx="8353425" cy="5000625"/>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宋体" panose="02010600030101010101" pitchFamily="2" charset="-122"/>
                <a:ea typeface="宋体" panose="02010600030101010101" pitchFamily="2" charset="-122"/>
              </a:rPr>
              <a:t>风险识别</a:t>
            </a:r>
            <a:endParaRPr lang="zh-CN" altLang="en-US" sz="3200" kern="0" dirty="0">
              <a:solidFill>
                <a:srgbClr val="002060"/>
              </a:solidFill>
              <a:latin typeface="宋体" panose="02010600030101010101" pitchFamily="2" charset="-122"/>
              <a:ea typeface="宋体" panose="02010600030101010101" pitchFamily="2" charset="-122"/>
            </a:endParaRPr>
          </a:p>
          <a:p>
            <a:pPr marL="914400" lvl="1" indent="-457200">
              <a:lnSpc>
                <a:spcPct val="110000"/>
              </a:lnSpc>
              <a:spcBef>
                <a:spcPct val="20000"/>
              </a:spcBef>
              <a:buSzPct val="75000"/>
              <a:buFont typeface="Wingdings" panose="05000000000000000000" pitchFamily="2" charset="2"/>
              <a:buChar char="Ø"/>
              <a:defRPr/>
            </a:pPr>
            <a:r>
              <a:rPr lang="zh-CN" altLang="en-US" sz="2200" kern="0" dirty="0">
                <a:latin typeface="宋体" panose="02010600030101010101" pitchFamily="2" charset="-122"/>
                <a:ea typeface="宋体" panose="02010600030101010101" pitchFamily="2" charset="-122"/>
              </a:rPr>
              <a:t>风险识别是风险评估的第一步。就某个特定的软件工程项目来说，从项目的具体情况出发，列举出可能出现的风险，真正弄清每一可能风险的情况是风险识别的主要任务。</a:t>
            </a:r>
            <a:endParaRPr lang="en-US" altLang="zh-CN" sz="2200" kern="0" dirty="0">
              <a:latin typeface="宋体" panose="02010600030101010101" pitchFamily="2" charset="-122"/>
              <a:ea typeface="宋体" panose="02010600030101010101" pitchFamily="2" charset="-122"/>
            </a:endParaRPr>
          </a:p>
          <a:p>
            <a:pPr marL="914400" lvl="1" indent="-457200">
              <a:lnSpc>
                <a:spcPct val="110000"/>
              </a:lnSpc>
              <a:spcBef>
                <a:spcPct val="20000"/>
              </a:spcBef>
              <a:buSzPct val="75000"/>
              <a:buFont typeface="Wingdings" panose="05000000000000000000" pitchFamily="2" charset="2"/>
              <a:buChar char="Ø"/>
              <a:defRPr/>
            </a:pPr>
            <a:r>
              <a:rPr lang="zh-CN" altLang="en-US" sz="2200" kern="0" dirty="0">
                <a:latin typeface="宋体" panose="02010600030101010101" pitchFamily="2" charset="-122"/>
                <a:ea typeface="宋体" panose="02010600030101010101" pitchFamily="2" charset="-122"/>
              </a:rPr>
              <a:t>检查单</a:t>
            </a:r>
            <a:r>
              <a:rPr lang="en-US" altLang="en-US" sz="2200" kern="0" dirty="0">
                <a:latin typeface="宋体" panose="02010600030101010101" pitchFamily="2" charset="-122"/>
                <a:ea typeface="宋体" panose="02010600030101010101" pitchFamily="2" charset="-122"/>
              </a:rPr>
              <a:t>(checklist)</a:t>
            </a:r>
            <a:r>
              <a:rPr lang="zh-CN" altLang="en-US" sz="2200" kern="0" dirty="0">
                <a:latin typeface="宋体" panose="02010600030101010101" pitchFamily="2" charset="-122"/>
                <a:ea typeface="宋体" panose="02010600030101010101" pitchFamily="2" charset="-122"/>
              </a:rPr>
              <a:t>是识别风险的有力工具。采用检查单来识别风险是将检查单中所列举的各种风险，对照即将开发的软件项目，逐一加以甄别，判定检查单中哪些风险在该项目中可能发生。</a:t>
            </a:r>
            <a:endParaRPr lang="en-US" altLang="zh-CN" sz="2200" kern="0" dirty="0">
              <a:latin typeface="宋体" panose="02010600030101010101" pitchFamily="2" charset="-122"/>
              <a:ea typeface="宋体" panose="02010600030101010101" pitchFamily="2" charset="-122"/>
            </a:endParaRPr>
          </a:p>
          <a:p>
            <a:pPr marL="914400" lvl="1" indent="-457200">
              <a:lnSpc>
                <a:spcPct val="110000"/>
              </a:lnSpc>
              <a:spcBef>
                <a:spcPct val="20000"/>
              </a:spcBef>
              <a:buSzPct val="75000"/>
              <a:buFont typeface="Wingdings" panose="05000000000000000000" pitchFamily="2" charset="2"/>
              <a:buChar char="Ø"/>
              <a:defRPr/>
            </a:pPr>
            <a:r>
              <a:rPr lang="zh-CN" altLang="en-US" sz="2200" kern="0" dirty="0">
                <a:latin typeface="宋体" panose="02010600030101010101" pitchFamily="2" charset="-122"/>
                <a:ea typeface="宋体" panose="02010600030101010101" pitchFamily="2" charset="-122"/>
              </a:rPr>
              <a:t>在进行风险识别时采用访谈、调查还是会议的方式，或是对计划、过程和工作产品进行评审的方式，均应根据软件项目的具体情况决定。</a:t>
            </a:r>
            <a:endParaRPr lang="zh-CN" altLang="en-US" sz="2200" kern="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.3.3 </a:t>
            </a:r>
            <a:r>
              <a:rPr lang="zh-CN" altLang="en-US" sz="3600" b="1" dirty="0">
                <a:solidFill>
                  <a:srgbClr val="00B0F0"/>
                </a:solidFill>
                <a:latin typeface="+mj-ea"/>
                <a:ea typeface="+mj-ea"/>
              </a:rPr>
              <a:t>风险评估</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xfrm>
            <a:off x="571472" y="1928802"/>
            <a:ext cx="8229600" cy="4525963"/>
          </a:xfrm>
        </p:spPr>
        <p:txBody>
          <a:bodyPr/>
          <a:lstStyle/>
          <a:p>
            <a:pPr eaLnBrk="1" hangingPunct="1"/>
            <a:r>
              <a:rPr lang="zh-CN" altLang="en-US" sz="2800" b="1" dirty="0">
                <a:solidFill>
                  <a:srgbClr val="C00000"/>
                </a:solidFill>
                <a:ea typeface="宋体" panose="02010600030101010101" pitchFamily="2" charset="-122"/>
              </a:rPr>
              <a:t>螺旋模型的优点 </a:t>
            </a:r>
            <a:endParaRPr lang="zh-CN" altLang="en-US" sz="2800" b="1" dirty="0">
              <a:solidFill>
                <a:srgbClr val="C00000"/>
              </a:solidFill>
              <a:ea typeface="宋体" panose="02010600030101010101" pitchFamily="2" charset="-122"/>
            </a:endParaRPr>
          </a:p>
          <a:p>
            <a:pPr marL="628650" indent="-266700">
              <a:buClr>
                <a:schemeClr val="accent2"/>
              </a:buClr>
              <a:buSzPct val="7500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有助于将软件质量和软件重用定为重要目标的开发</a:t>
            </a:r>
            <a:r>
              <a:rPr lang="zh-CN" altLang="en-US" sz="2400" dirty="0">
                <a:latin typeface="楷体_GB2312" pitchFamily="49" charset="-122"/>
                <a:ea typeface="楷体_GB2312" pitchFamily="49" charset="-122"/>
              </a:rPr>
              <a:t>，强调可选方案和约束条件；</a:t>
            </a:r>
            <a:endParaRPr lang="zh-CN" altLang="en-US" sz="2400" dirty="0">
              <a:latin typeface="楷体_GB2312" pitchFamily="49" charset="-122"/>
              <a:ea typeface="楷体_GB2312" pitchFamily="49" charset="-122"/>
            </a:endParaRPr>
          </a:p>
          <a:p>
            <a:pPr marL="628650" indent="-266700" eaLnBrk="1" hangingPunct="1">
              <a:buClr>
                <a:schemeClr val="accent2"/>
              </a:buClr>
              <a:buSzPct val="75000"/>
              <a:buFont typeface="+mj-lt"/>
              <a:buAutoNum type="alphaLcParenR"/>
            </a:pPr>
            <a:r>
              <a:rPr lang="zh-CN" altLang="en-US" sz="2400" dirty="0">
                <a:latin typeface="楷体_GB2312" pitchFamily="49" charset="-122"/>
                <a:ea typeface="楷体_GB2312" pitchFamily="49" charset="-122"/>
              </a:rPr>
              <a:t>减少了过多测试或测试不足所带来的风险。</a:t>
            </a:r>
            <a:endParaRPr lang="zh-CN" altLang="en-US" sz="2400" dirty="0">
              <a:latin typeface="楷体_GB2312" pitchFamily="49" charset="-122"/>
              <a:ea typeface="楷体_GB2312" pitchFamily="49" charset="-122"/>
            </a:endParaRPr>
          </a:p>
          <a:p>
            <a:pPr marL="628650" indent="-266700" eaLnBrk="1" hangingPunct="1">
              <a:buClr>
                <a:schemeClr val="accent2"/>
              </a:buClr>
              <a:buSzPct val="75000"/>
              <a:buFont typeface="+mj-lt"/>
              <a:buAutoNum type="alphaLcParenR"/>
            </a:pPr>
            <a:r>
              <a:rPr lang="zh-CN" altLang="en-US" sz="2400" dirty="0">
                <a:latin typeface="楷体_GB2312" pitchFamily="49" charset="-122"/>
                <a:ea typeface="楷体_GB2312" pitchFamily="49" charset="-122"/>
              </a:rPr>
              <a:t>维护是模型的另一个周期，因而在维护和开发之间并没有本质区别。</a:t>
            </a:r>
            <a:endParaRPr lang="en-US" altLang="zh-CN" sz="2400" dirty="0">
              <a:latin typeface="楷体_GB2312" pitchFamily="49" charset="-122"/>
              <a:ea typeface="楷体_GB2312" pitchFamily="49" charset="-122"/>
            </a:endParaRPr>
          </a:p>
          <a:p>
            <a:pPr>
              <a:buClr>
                <a:schemeClr val="accent2"/>
              </a:buClr>
              <a:buSzPct val="75000"/>
            </a:pPr>
            <a:r>
              <a:rPr lang="zh-CN" altLang="en-US" sz="2800" b="1" dirty="0">
                <a:solidFill>
                  <a:srgbClr val="C00000"/>
                </a:solidFill>
                <a:ea typeface="宋体" panose="02010600030101010101" pitchFamily="2" charset="-122"/>
              </a:rPr>
              <a:t>螺旋模型的缺点 </a:t>
            </a:r>
            <a:endParaRPr lang="zh-CN" altLang="en-US" sz="2800" b="1" dirty="0">
              <a:solidFill>
                <a:srgbClr val="C00000"/>
              </a:solidFill>
              <a:ea typeface="宋体" panose="02010600030101010101" pitchFamily="2" charset="-122"/>
            </a:endParaRPr>
          </a:p>
          <a:p>
            <a:pPr marL="628650" indent="-266700">
              <a:buClr>
                <a:schemeClr val="accent2"/>
              </a:buClr>
              <a:buSzPct val="75000"/>
              <a:buFont typeface="+mj-lt"/>
              <a:buAutoNum type="alphaLcParenR"/>
            </a:pPr>
            <a:r>
              <a:rPr lang="zh-CN" altLang="en-US" sz="2400" b="1" dirty="0">
                <a:solidFill>
                  <a:srgbClr val="3366FF"/>
                </a:solidFill>
                <a:latin typeface="楷体_GB2312" pitchFamily="49" charset="-122"/>
                <a:ea typeface="楷体_GB2312" pitchFamily="49" charset="-122"/>
              </a:rPr>
              <a:t>对开发人员要求高</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由于是风险驱动的，要求开发人员具有丰富的风险评估经验和这方面的专门知识，否则将出现真正的风险：当项目实际上正在走向灾难时，开发人员可能还以为一切正常。</a:t>
            </a:r>
            <a:endParaRPr lang="zh-CN" altLang="en-US" sz="2400" dirty="0">
              <a:latin typeface="楷体_GB2312" pitchFamily="49" charset="-122"/>
              <a:ea typeface="楷体_GB2312" pitchFamily="49" charset="-122"/>
            </a:endParaRPr>
          </a:p>
          <a:p>
            <a:pPr marL="514350" indent="-514350" eaLnBrk="1" hangingPunct="1">
              <a:buClr>
                <a:schemeClr val="accent2"/>
              </a:buClr>
              <a:buSzPct val="75000"/>
              <a:buFont typeface="+mj-lt"/>
              <a:buAutoNum type="alphaLcParenR"/>
            </a:pPr>
            <a:endParaRPr lang="zh-CN" altLang="en-US" sz="2400" dirty="0">
              <a:latin typeface="楷体_GB2312" pitchFamily="49" charset="-122"/>
              <a:ea typeface="楷体_GB2312" pitchFamily="49" charset="-122"/>
            </a:endParaRPr>
          </a:p>
        </p:txBody>
      </p:sp>
      <p:sp>
        <p:nvSpPr>
          <p:cNvPr id="25603"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4"/>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螺旋模型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28625" y="1571612"/>
            <a:ext cx="8353425" cy="4714888"/>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宋体" panose="02010600030101010101" pitchFamily="2" charset="-122"/>
                <a:ea typeface="宋体" panose="02010600030101010101" pitchFamily="2" charset="-122"/>
              </a:rPr>
              <a:t>风险分析</a:t>
            </a:r>
            <a:endParaRPr lang="zh-CN" altLang="en-US" sz="3200" kern="0" dirty="0">
              <a:solidFill>
                <a:srgbClr val="002060"/>
              </a:solidFill>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风险分析的任务是分析每个风险可能造成的影响，给出风险大小的量值。</a:t>
            </a: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进行分析可以借助一些已有的模型，但也并非所有已列出的风险都可借助模型进行分析，因此常常采用主观分析。</a:t>
            </a: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风险分析方法包括：</a:t>
            </a:r>
            <a:r>
              <a:rPr lang="en-US" altLang="en-US" sz="2400" kern="0" dirty="0">
                <a:solidFill>
                  <a:srgbClr val="002060"/>
                </a:solidFill>
                <a:latin typeface="宋体" panose="02010600030101010101" pitchFamily="2" charset="-122"/>
                <a:ea typeface="宋体" panose="02010600030101010101" pitchFamily="2" charset="-122"/>
              </a:rPr>
              <a:t>COCOMO</a:t>
            </a:r>
            <a:r>
              <a:rPr lang="zh-CN" altLang="en-US" sz="2400" kern="0" dirty="0">
                <a:solidFill>
                  <a:srgbClr val="002060"/>
                </a:solidFill>
                <a:latin typeface="宋体" panose="02010600030101010101" pitchFamily="2" charset="-122"/>
                <a:ea typeface="宋体" panose="02010600030101010101" pitchFamily="2" charset="-122"/>
              </a:rPr>
              <a:t>成本模型</a:t>
            </a:r>
            <a:r>
              <a:rPr lang="zh-CN" altLang="en-US" sz="2400" kern="0" dirty="0">
                <a:latin typeface="宋体" panose="02010600030101010101" pitchFamily="2" charset="-122"/>
                <a:ea typeface="宋体" panose="02010600030101010101" pitchFamily="2" charset="-122"/>
              </a:rPr>
              <a:t>，</a:t>
            </a:r>
            <a:r>
              <a:rPr lang="zh-CN" altLang="en-US" sz="2400" kern="0" dirty="0">
                <a:solidFill>
                  <a:srgbClr val="002060"/>
                </a:solidFill>
                <a:latin typeface="宋体" panose="02010600030101010101" pitchFamily="2" charset="-122"/>
                <a:ea typeface="宋体" panose="02010600030101010101" pitchFamily="2" charset="-122"/>
              </a:rPr>
              <a:t>判定分析</a:t>
            </a:r>
            <a:r>
              <a:rPr lang="zh-CN" altLang="en-US" sz="2400" kern="0" dirty="0">
                <a:latin typeface="宋体" panose="02010600030101010101" pitchFamily="2" charset="-122"/>
                <a:ea typeface="宋体" panose="02010600030101010101" pitchFamily="2" charset="-122"/>
              </a:rPr>
              <a:t>，</a:t>
            </a:r>
            <a:r>
              <a:rPr lang="zh-CN" altLang="en-US" sz="2400" kern="0" dirty="0">
                <a:solidFill>
                  <a:srgbClr val="002060"/>
                </a:solidFill>
                <a:latin typeface="宋体" panose="02010600030101010101" pitchFamily="2" charset="-122"/>
                <a:ea typeface="宋体" panose="02010600030101010101" pitchFamily="2" charset="-122"/>
              </a:rPr>
              <a:t>网络分析</a:t>
            </a:r>
            <a:r>
              <a:rPr lang="zh-CN" altLang="en-US" sz="2400" kern="0" dirty="0">
                <a:latin typeface="宋体" panose="02010600030101010101" pitchFamily="2" charset="-122"/>
                <a:ea typeface="宋体" panose="02010600030101010101" pitchFamily="2" charset="-122"/>
              </a:rPr>
              <a:t>，</a:t>
            </a:r>
            <a:r>
              <a:rPr lang="zh-CN" altLang="en-US" sz="2400" kern="0" dirty="0">
                <a:solidFill>
                  <a:srgbClr val="002060"/>
                </a:solidFill>
                <a:latin typeface="宋体" panose="02010600030101010101" pitchFamily="2" charset="-122"/>
                <a:ea typeface="宋体" panose="02010600030101010101" pitchFamily="2" charset="-122"/>
              </a:rPr>
              <a:t>质量因子分析</a:t>
            </a:r>
            <a:r>
              <a:rPr lang="zh-CN" altLang="en-US" sz="2400" kern="0" dirty="0">
                <a:latin typeface="宋体" panose="02010600030101010101" pitchFamily="2" charset="-122"/>
                <a:ea typeface="宋体" panose="02010600030101010101" pitchFamily="2" charset="-122"/>
              </a:rPr>
              <a:t>，</a:t>
            </a:r>
            <a:r>
              <a:rPr lang="zh-CN" altLang="en-US" sz="2400" kern="0" dirty="0">
                <a:solidFill>
                  <a:srgbClr val="002060"/>
                </a:solidFill>
                <a:latin typeface="宋体" panose="02010600030101010101" pitchFamily="2" charset="-122"/>
                <a:ea typeface="宋体" panose="02010600030101010101" pitchFamily="2" charset="-122"/>
              </a:rPr>
              <a:t>性能分析</a:t>
            </a:r>
            <a:r>
              <a:rPr lang="zh-CN" altLang="en-US" sz="2400" kern="0" dirty="0">
                <a:latin typeface="宋体" panose="02010600030101010101" pitchFamily="2" charset="-122"/>
                <a:ea typeface="宋体" panose="02010600030101010101" pitchFamily="2" charset="-122"/>
              </a:rPr>
              <a:t>等。</a:t>
            </a:r>
            <a:endParaRPr lang="en-US" altLang="zh-CN" sz="2400" kern="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.3.3 </a:t>
            </a:r>
            <a:r>
              <a:rPr lang="zh-CN" altLang="en-US" sz="3600" b="1" dirty="0">
                <a:solidFill>
                  <a:srgbClr val="00B0F0"/>
                </a:solidFill>
                <a:latin typeface="+mj-ea"/>
                <a:ea typeface="+mj-ea"/>
              </a:rPr>
              <a:t>风险评估</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28625" y="1643050"/>
            <a:ext cx="8353425" cy="4643450"/>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mn-lt"/>
                <a:ea typeface="楷体_GB2312" pitchFamily="49" charset="-122"/>
              </a:rPr>
              <a:t>风险排序</a:t>
            </a:r>
            <a:endParaRPr lang="zh-CN" altLang="en-US" sz="3200" kern="0" dirty="0">
              <a:solidFill>
                <a:srgbClr val="002060"/>
              </a:solidFill>
              <a:latin typeface="+mn-lt"/>
              <a:ea typeface="楷体_GB2312" pitchFamily="49"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mn-lt"/>
                <a:ea typeface="楷体_GB2312" pitchFamily="49" charset="-122"/>
              </a:rPr>
              <a:t>识别并分析风险将使我们初步弄清可能妨碍达到项目目标的危险事件，然而各种风险的后果会有很大的差别。</a:t>
            </a:r>
            <a:endParaRPr lang="en-US" altLang="zh-CN" sz="2400" kern="0" dirty="0">
              <a:latin typeface="+mn-lt"/>
              <a:ea typeface="楷体_GB2312" pitchFamily="49"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mn-lt"/>
                <a:ea typeface="楷体_GB2312" pitchFamily="49" charset="-122"/>
              </a:rPr>
              <a:t>我们必须对其加以区别，以便把管理者的目光集中到最高风险的事件上。这里所说的风险高低是以风险显露造成损失的大小来衡量，损失大的风险自然应该给予更多的重视。</a:t>
            </a:r>
            <a:endParaRPr lang="en-US" altLang="zh-CN" sz="2400" kern="0" dirty="0">
              <a:latin typeface="+mn-lt"/>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.3.3 </a:t>
            </a:r>
            <a:r>
              <a:rPr lang="zh-CN" altLang="en-US" sz="3600" b="1" dirty="0">
                <a:solidFill>
                  <a:srgbClr val="00B0F0"/>
                </a:solidFill>
                <a:latin typeface="+mj-ea"/>
                <a:ea typeface="+mj-ea"/>
              </a:rPr>
              <a:t>风险评估</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28596" y="1571612"/>
            <a:ext cx="8353425" cy="1857375"/>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风险概率：</a:t>
            </a:r>
            <a:r>
              <a:rPr lang="zh-CN" altLang="en-US" sz="2400" dirty="0">
                <a:latin typeface="宋体" panose="02010600030101010101" pitchFamily="2" charset="-122"/>
                <a:ea typeface="宋体" panose="02010600030101010101" pitchFamily="2" charset="-122"/>
              </a:rPr>
              <a:t>风险概率指的是风险事件出现的可能性，显然可能性大的事件其风险概率值较高。</a:t>
            </a:r>
            <a:endParaRPr lang="en-US" altLang="zh-CN" sz="24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dirty="0">
                <a:latin typeface="宋体" panose="02010600030101010101" pitchFamily="2" charset="-122"/>
                <a:ea typeface="宋体" panose="02010600030101010101" pitchFamily="2" charset="-122"/>
              </a:rPr>
              <a:t>可以把各种概率值的风险划分为</a:t>
            </a:r>
            <a:r>
              <a:rPr 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类：低概率风险、中概率风险和高概率风险。</a:t>
            </a:r>
            <a:endParaRPr lang="en-US" altLang="zh-CN" sz="2400" b="1" kern="0" dirty="0">
              <a:latin typeface="宋体" panose="02010600030101010101" pitchFamily="2" charset="-122"/>
              <a:ea typeface="宋体" panose="02010600030101010101" pitchFamily="2" charset="-122"/>
            </a:endParaRPr>
          </a:p>
        </p:txBody>
      </p:sp>
      <p:pic>
        <p:nvPicPr>
          <p:cNvPr id="58372" name="Picture 1"/>
          <p:cNvPicPr>
            <a:picLocks noChangeAspect="1" noChangeArrowheads="1"/>
          </p:cNvPicPr>
          <p:nvPr/>
        </p:nvPicPr>
        <p:blipFill>
          <a:blip r:embed="rId1"/>
          <a:srcRect/>
          <a:stretch>
            <a:fillRect/>
          </a:stretch>
        </p:blipFill>
        <p:spPr bwMode="auto">
          <a:xfrm>
            <a:off x="2214563" y="3702535"/>
            <a:ext cx="4857767" cy="2441089"/>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.3.3 </a:t>
            </a:r>
            <a:r>
              <a:rPr lang="zh-CN" altLang="en-US" sz="3600" b="1" dirty="0">
                <a:solidFill>
                  <a:srgbClr val="00B0F0"/>
                </a:solidFill>
                <a:latin typeface="+mj-ea"/>
                <a:ea typeface="+mj-ea"/>
              </a:rPr>
              <a:t>风险评估</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643050"/>
            <a:ext cx="8353425" cy="1928811"/>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风险影响：</a:t>
            </a:r>
            <a:r>
              <a:rPr lang="zh-CN" altLang="en-US" sz="2400" dirty="0">
                <a:latin typeface="宋体" panose="02010600030101010101" pitchFamily="2" charset="-122"/>
                <a:ea typeface="宋体" panose="02010600030101010101" pitchFamily="2" charset="-122"/>
              </a:rPr>
              <a:t>不同的风险在发生时会造成多大的影响各不相同，影响的大小需要加以度量，例如可以用损失的金额数来衡量。但为了简单和直观。可以把风险影响分为</a:t>
            </a:r>
            <a:r>
              <a:rPr lang="en-US"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个等级，并按</a:t>
            </a:r>
            <a:r>
              <a:rPr lang="en-US" sz="2400" dirty="0">
                <a:latin typeface="宋体" panose="02010600030101010101" pitchFamily="2" charset="-122"/>
                <a:ea typeface="宋体" panose="02010600030101010101" pitchFamily="2" charset="-122"/>
              </a:rPr>
              <a:t>1~10</a:t>
            </a:r>
            <a:r>
              <a:rPr lang="zh-CN" altLang="en-US" sz="2400" dirty="0">
                <a:latin typeface="宋体" panose="02010600030101010101" pitchFamily="2" charset="-122"/>
                <a:ea typeface="宋体" panose="02010600030101010101" pitchFamily="2" charset="-122"/>
              </a:rPr>
              <a:t>来赋值。</a:t>
            </a:r>
            <a:endParaRPr lang="en-US" altLang="zh-CN" sz="2400" b="1" kern="0" dirty="0">
              <a:latin typeface="宋体" panose="02010600030101010101" pitchFamily="2" charset="-122"/>
              <a:ea typeface="宋体" panose="02010600030101010101" pitchFamily="2" charset="-122"/>
            </a:endParaRPr>
          </a:p>
        </p:txBody>
      </p:sp>
      <p:pic>
        <p:nvPicPr>
          <p:cNvPr id="59396" name="Picture 2"/>
          <p:cNvPicPr>
            <a:picLocks noChangeAspect="1" noChangeArrowheads="1"/>
          </p:cNvPicPr>
          <p:nvPr/>
        </p:nvPicPr>
        <p:blipFill>
          <a:blip r:embed="rId1"/>
          <a:srcRect/>
          <a:stretch>
            <a:fillRect/>
          </a:stretch>
        </p:blipFill>
        <p:spPr bwMode="auto">
          <a:xfrm>
            <a:off x="2357438" y="3786190"/>
            <a:ext cx="4559801" cy="270509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.3.3 </a:t>
            </a:r>
            <a:r>
              <a:rPr lang="zh-CN" altLang="en-US" sz="3600" b="1" dirty="0">
                <a:solidFill>
                  <a:srgbClr val="00B0F0"/>
                </a:solidFill>
                <a:latin typeface="+mj-ea"/>
                <a:ea typeface="+mj-ea"/>
              </a:rPr>
              <a:t>风险评估</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357158" y="1571612"/>
            <a:ext cx="8353425" cy="4786313"/>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风险排序的步骤</a:t>
            </a:r>
            <a:endParaRPr lang="en-US" altLang="zh-CN" sz="2400" dirty="0">
              <a:latin typeface="宋体" panose="02010600030101010101" pitchFamily="2" charset="-122"/>
              <a:ea typeface="宋体" panose="02010600030101010101" pitchFamily="2" charset="-122"/>
            </a:endParaRPr>
          </a:p>
          <a:p>
            <a:pPr marL="914400" lvl="1" indent="-457200">
              <a:lnSpc>
                <a:spcPct val="110000"/>
              </a:lnSpc>
              <a:spcBef>
                <a:spcPts val="600"/>
              </a:spcBef>
              <a:buSzPct val="75000"/>
              <a:defRPr/>
            </a:pPr>
            <a:r>
              <a:rPr lang="en-US" alt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）对已识别和分析了的风险估计概率的类别，判断其属于高概率风险，还是中概率风险，或是低概率风险。如有必要，给出其概率值的大小。</a:t>
            </a:r>
            <a:endParaRPr lang="en-US" altLang="zh-CN" sz="2400" dirty="0">
              <a:latin typeface="宋体" panose="02010600030101010101" pitchFamily="2" charset="-122"/>
              <a:ea typeface="宋体" panose="02010600030101010101" pitchFamily="2" charset="-122"/>
            </a:endParaRPr>
          </a:p>
          <a:p>
            <a:pPr marL="914400" lvl="1" indent="-457200">
              <a:lnSpc>
                <a:spcPct val="110000"/>
              </a:lnSpc>
              <a:spcBef>
                <a:spcPts val="600"/>
              </a:spcBef>
              <a:buSzPct val="75000"/>
              <a:defRPr/>
            </a:pPr>
            <a:r>
              <a:rPr lang="en-US" alt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）评估每个风险对项目的影响级，如为低级、中级、高级或甚高级。如有必要给出其影响级的加权值。</a:t>
            </a:r>
            <a:r>
              <a:rPr lang="en-US" altLang="en-US" sz="2400" dirty="0">
                <a:latin typeface="宋体" panose="02010600030101010101" pitchFamily="2" charset="-122"/>
                <a:ea typeface="宋体" panose="02010600030101010101" pitchFamily="2" charset="-122"/>
              </a:rPr>
              <a:t> </a:t>
            </a:r>
            <a:endParaRPr lang="en-US" altLang="en-US" sz="2400" dirty="0">
              <a:latin typeface="宋体" panose="02010600030101010101" pitchFamily="2" charset="-122"/>
              <a:ea typeface="宋体" panose="02010600030101010101" pitchFamily="2" charset="-122"/>
            </a:endParaRPr>
          </a:p>
          <a:p>
            <a:pPr marL="914400" lvl="1" indent="-457200">
              <a:lnSpc>
                <a:spcPct val="110000"/>
              </a:lnSpc>
              <a:spcBef>
                <a:spcPts val="600"/>
              </a:spcBef>
              <a:buSzPct val="75000"/>
              <a:defRPr/>
            </a:pPr>
            <a:r>
              <a:rPr lang="en-US" alt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）风险排序应根据该项目各有关风险的概率和风险影响。显然，具有高概率及高影响级的风险应该排在具有中概率和高影响级风险的前面。</a:t>
            </a:r>
            <a:endParaRPr lang="zh-CN" altLang="en-US" sz="2400" dirty="0">
              <a:latin typeface="宋体" panose="02010600030101010101" pitchFamily="2" charset="-122"/>
              <a:ea typeface="宋体" panose="02010600030101010101" pitchFamily="2" charset="-122"/>
            </a:endParaRPr>
          </a:p>
          <a:p>
            <a:pPr lvl="1">
              <a:spcBef>
                <a:spcPts val="600"/>
              </a:spcBef>
              <a:defRPr/>
            </a:pPr>
            <a:r>
              <a:rPr lang="en-US" altLang="en-US"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）针对排序列在前几位的风险采取缓解措施和跟踪措施。</a:t>
            </a: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.3.3 </a:t>
            </a:r>
            <a:r>
              <a:rPr lang="zh-CN" altLang="en-US" sz="3600" b="1" dirty="0">
                <a:solidFill>
                  <a:srgbClr val="00B0F0"/>
                </a:solidFill>
                <a:latin typeface="+mj-ea"/>
                <a:ea typeface="+mj-ea"/>
              </a:rPr>
              <a:t>风险评估</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357158" y="1500174"/>
            <a:ext cx="8353425" cy="4786313"/>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风险显露</a:t>
            </a:r>
            <a:endParaRPr lang="en-US" altLang="zh-CN" sz="2400" dirty="0">
              <a:latin typeface="宋体" panose="02010600030101010101" pitchFamily="2" charset="-122"/>
              <a:ea typeface="宋体" panose="02010600030101010101" pitchFamily="2" charset="-122"/>
            </a:endParaRPr>
          </a:p>
          <a:p>
            <a:pPr marL="914400" lvl="1" indent="-457200">
              <a:lnSpc>
                <a:spcPct val="110000"/>
              </a:lnSpc>
              <a:spcBef>
                <a:spcPct val="20000"/>
              </a:spcBef>
              <a:buSzPct val="75000"/>
              <a:buFont typeface="Wingdings" panose="05000000000000000000" pitchFamily="2" charset="2"/>
              <a:buChar char="ü"/>
              <a:defRPr/>
            </a:pPr>
            <a:r>
              <a:rPr lang="zh-CN" altLang="en-US" sz="2400" dirty="0">
                <a:latin typeface="宋体" panose="02010600030101010101" pitchFamily="2" charset="-122"/>
                <a:ea typeface="宋体" panose="02010600030101010101" pitchFamily="2" charset="-122"/>
              </a:rPr>
              <a:t>风险对项目威胁的大小可用风险显露来表示，它既和风险概率有关，也和风险发生造成损失的大小有关。</a:t>
            </a:r>
            <a:endParaRPr lang="en-US" altLang="zh-CN" sz="2400" dirty="0">
              <a:latin typeface="宋体" panose="02010600030101010101" pitchFamily="2" charset="-122"/>
              <a:ea typeface="宋体" panose="02010600030101010101" pitchFamily="2" charset="-122"/>
            </a:endParaRPr>
          </a:p>
          <a:p>
            <a:pPr>
              <a:defRPr/>
            </a:pPr>
            <a:endParaRPr lang="en-US" sz="2400" dirty="0">
              <a:latin typeface="宋体" panose="02010600030101010101" pitchFamily="2" charset="-122"/>
              <a:ea typeface="宋体" panose="02010600030101010101" pitchFamily="2" charset="-122"/>
            </a:endParaRPr>
          </a:p>
          <a:p>
            <a:pPr>
              <a:defRPr/>
            </a:pPr>
            <a:r>
              <a:rPr lang="zh-CN" altLang="en-US" sz="2400"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RE(R)=P(R)×L(R)</a:t>
            </a:r>
            <a:endParaRPr lang="en-US" sz="2400" dirty="0">
              <a:latin typeface="宋体" panose="02010600030101010101" pitchFamily="2" charset="-122"/>
              <a:ea typeface="宋体" panose="02010600030101010101" pitchFamily="2" charset="-122"/>
            </a:endParaRPr>
          </a:p>
          <a:p>
            <a:pPr>
              <a:defRPr/>
            </a:pPr>
            <a:endParaRPr lang="en-US" altLang="zh-CN" sz="2400" dirty="0">
              <a:latin typeface="宋体" panose="02010600030101010101" pitchFamily="2" charset="-122"/>
              <a:ea typeface="宋体" panose="02010600030101010101" pitchFamily="2" charset="-122"/>
            </a:endParaRPr>
          </a:p>
          <a:p>
            <a:pPr marL="535305" indent="-535305" algn="just">
              <a:defRPr/>
            </a:pPr>
            <a:r>
              <a:rPr lang="zh-CN" altLang="en-US" sz="2400" dirty="0">
                <a:latin typeface="宋体" panose="02010600030101010101" pitchFamily="2" charset="-122"/>
                <a:ea typeface="宋体" panose="02010600030101010101" pitchFamily="2" charset="-122"/>
              </a:rPr>
              <a:t>      其中，</a:t>
            </a:r>
            <a:r>
              <a:rPr lang="en-US" sz="2400" dirty="0">
                <a:latin typeface="宋体" panose="02010600030101010101" pitchFamily="2" charset="-122"/>
                <a:ea typeface="宋体" panose="02010600030101010101" pitchFamily="2" charset="-122"/>
              </a:rPr>
              <a:t>RE(R)</a:t>
            </a:r>
            <a:r>
              <a:rPr lang="zh-CN" altLang="en-US" sz="2400" dirty="0">
                <a:latin typeface="宋体" panose="02010600030101010101" pitchFamily="2" charset="-122"/>
                <a:ea typeface="宋体" panose="02010600030101010101" pitchFamily="2" charset="-122"/>
              </a:rPr>
              <a:t>是风险</a:t>
            </a:r>
            <a:r>
              <a:rPr lang="en-US" sz="2400" dirty="0">
                <a:latin typeface="宋体" panose="02010600030101010101" pitchFamily="2" charset="-122"/>
                <a:ea typeface="宋体" panose="02010600030101010101" pitchFamily="2" charset="-122"/>
              </a:rPr>
              <a:t>R</a:t>
            </a:r>
            <a:r>
              <a:rPr lang="zh-CN" altLang="en-US" sz="2400" dirty="0">
                <a:latin typeface="宋体" panose="02010600030101010101" pitchFamily="2" charset="-122"/>
                <a:ea typeface="宋体" panose="02010600030101010101" pitchFamily="2" charset="-122"/>
              </a:rPr>
              <a:t>的发生可能给项目造成的损失；</a:t>
            </a:r>
            <a:r>
              <a:rPr lang="en-US" sz="2400" dirty="0">
                <a:latin typeface="宋体" panose="02010600030101010101" pitchFamily="2" charset="-122"/>
                <a:ea typeface="宋体" panose="02010600030101010101" pitchFamily="2" charset="-122"/>
              </a:rPr>
              <a:t>P(R)</a:t>
            </a:r>
            <a:r>
              <a:rPr lang="zh-CN" altLang="en-US" sz="2400" dirty="0">
                <a:latin typeface="宋体" panose="02010600030101010101" pitchFamily="2" charset="-122"/>
                <a:ea typeface="宋体" panose="02010600030101010101" pitchFamily="2" charset="-122"/>
              </a:rPr>
              <a:t>是风险</a:t>
            </a:r>
            <a:r>
              <a:rPr lang="en-US" sz="2400" dirty="0">
                <a:latin typeface="宋体" panose="02010600030101010101" pitchFamily="2" charset="-122"/>
                <a:ea typeface="宋体" panose="02010600030101010101" pitchFamily="2" charset="-122"/>
              </a:rPr>
              <a:t>R</a:t>
            </a:r>
            <a:r>
              <a:rPr lang="zh-CN" altLang="en-US" sz="2400" dirty="0">
                <a:latin typeface="宋体" panose="02010600030101010101" pitchFamily="2" charset="-122"/>
                <a:ea typeface="宋体" panose="02010600030101010101" pitchFamily="2" charset="-122"/>
              </a:rPr>
              <a:t>发生的概率；</a:t>
            </a:r>
            <a:r>
              <a:rPr lang="en-US" sz="2400" dirty="0">
                <a:latin typeface="宋体" panose="02010600030101010101" pitchFamily="2" charset="-122"/>
                <a:ea typeface="宋体" panose="02010600030101010101" pitchFamily="2" charset="-122"/>
              </a:rPr>
              <a:t>L(R)</a:t>
            </a:r>
            <a:r>
              <a:rPr lang="zh-CN" altLang="en-US" sz="2400" dirty="0">
                <a:latin typeface="宋体" panose="02010600030101010101" pitchFamily="2" charset="-122"/>
                <a:ea typeface="宋体" panose="02010600030101010101" pitchFamily="2" charset="-122"/>
              </a:rPr>
              <a:t>是风险</a:t>
            </a:r>
            <a:r>
              <a:rPr lang="en-US" sz="2400" dirty="0">
                <a:latin typeface="宋体" panose="02010600030101010101" pitchFamily="2" charset="-122"/>
                <a:ea typeface="宋体" panose="02010600030101010101" pitchFamily="2" charset="-122"/>
              </a:rPr>
              <a:t>R</a:t>
            </a:r>
            <a:r>
              <a:rPr lang="zh-CN" altLang="en-US" sz="2400" dirty="0">
                <a:latin typeface="宋体" panose="02010600030101010101" pitchFamily="2" charset="-122"/>
                <a:ea typeface="宋体" panose="02010600030101010101" pitchFamily="2" charset="-122"/>
              </a:rPr>
              <a:t>如果发生会造成的损失。</a:t>
            </a: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.3.3 </a:t>
            </a:r>
            <a:r>
              <a:rPr lang="zh-CN" altLang="en-US" sz="3600" b="1" dirty="0">
                <a:solidFill>
                  <a:srgbClr val="00B0F0"/>
                </a:solidFill>
                <a:latin typeface="+mj-ea"/>
                <a:ea typeface="+mj-ea"/>
              </a:rPr>
              <a:t>风险评估</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additive="base">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357158" y="1571612"/>
            <a:ext cx="8353425" cy="1071563"/>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风险显露</a:t>
            </a:r>
            <a:endParaRPr lang="en-US" altLang="zh-CN" sz="24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ü"/>
              <a:defRPr/>
            </a:pPr>
            <a:r>
              <a:rPr lang="zh-CN" altLang="en-US" sz="2400" dirty="0">
                <a:latin typeface="宋体" panose="02010600030101010101" pitchFamily="2" charset="-122"/>
                <a:ea typeface="宋体" panose="02010600030101010101" pitchFamily="2" charset="-122"/>
              </a:rPr>
              <a:t>计算实例：以回归测试为例。</a:t>
            </a:r>
            <a:endParaRPr lang="en-US" altLang="zh-CN" sz="2400" dirty="0">
              <a:latin typeface="宋体" panose="02010600030101010101" pitchFamily="2" charset="-122"/>
              <a:ea typeface="宋体" panose="02010600030101010101" pitchFamily="2" charset="-122"/>
            </a:endParaRPr>
          </a:p>
          <a:p>
            <a:pPr>
              <a:defRPr/>
            </a:pPr>
            <a:endParaRPr lang="en-US" sz="2400" dirty="0">
              <a:latin typeface="宋体" panose="02010600030101010101" pitchFamily="2" charset="-122"/>
              <a:ea typeface="宋体" panose="02010600030101010101" pitchFamily="2" charset="-122"/>
            </a:endParaRPr>
          </a:p>
        </p:txBody>
      </p:sp>
      <p:pic>
        <p:nvPicPr>
          <p:cNvPr id="62468" name="Picture 2"/>
          <p:cNvPicPr>
            <a:picLocks noChangeAspect="1" noChangeArrowheads="1"/>
          </p:cNvPicPr>
          <p:nvPr/>
        </p:nvPicPr>
        <p:blipFill>
          <a:blip r:embed="rId1"/>
          <a:srcRect/>
          <a:stretch>
            <a:fillRect/>
          </a:stretch>
        </p:blipFill>
        <p:spPr bwMode="auto">
          <a:xfrm>
            <a:off x="1928794" y="2540380"/>
            <a:ext cx="5286412" cy="3674702"/>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.3.3 </a:t>
            </a:r>
            <a:r>
              <a:rPr lang="zh-CN" altLang="en-US" sz="3600" b="1" dirty="0">
                <a:solidFill>
                  <a:srgbClr val="00B0F0"/>
                </a:solidFill>
                <a:latin typeface="+mj-ea"/>
                <a:ea typeface="+mj-ea"/>
              </a:rPr>
              <a:t>风险评估</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500174"/>
            <a:ext cx="8353425" cy="5000625"/>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宋体" panose="02010600030101010101" pitchFamily="2" charset="-122"/>
                <a:ea typeface="宋体" panose="02010600030101010101" pitchFamily="2" charset="-122"/>
              </a:rPr>
              <a:t>风险管理策划</a:t>
            </a:r>
            <a:endParaRPr lang="zh-CN" altLang="en-US" sz="3200" kern="0" dirty="0">
              <a:solidFill>
                <a:srgbClr val="002060"/>
              </a:solidFill>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风险管理策划是要针对每个已经过识别和分析认为应该受控的风险制定风险管理计划。</a:t>
            </a: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按</a:t>
            </a:r>
            <a:r>
              <a:rPr lang="en-US" altLang="en-US" sz="2400" kern="0" dirty="0">
                <a:latin typeface="宋体" panose="02010600030101010101" pitchFamily="2" charset="-122"/>
                <a:ea typeface="宋体" panose="02010600030101010101" pitchFamily="2" charset="-122"/>
              </a:rPr>
              <a:t>Boehm</a:t>
            </a:r>
            <a:r>
              <a:rPr lang="zh-CN" altLang="en-US" sz="2400" kern="0" dirty="0">
                <a:latin typeface="宋体" panose="02010600030101010101" pitchFamily="2" charset="-122"/>
                <a:ea typeface="宋体" panose="02010600030101010101" pitchFamily="2" charset="-122"/>
              </a:rPr>
              <a:t>的意见，风险管理计划主要包括以下</a:t>
            </a:r>
            <a:r>
              <a:rPr lang="en-US" altLang="en-US" sz="2400" kern="0" dirty="0">
                <a:latin typeface="宋体" panose="02010600030101010101" pitchFamily="2" charset="-122"/>
                <a:ea typeface="宋体" panose="02010600030101010101" pitchFamily="2" charset="-122"/>
              </a:rPr>
              <a:t>5</a:t>
            </a:r>
            <a:r>
              <a:rPr lang="zh-CN" altLang="en-US" sz="2400" kern="0" dirty="0">
                <a:latin typeface="宋体" panose="02010600030101010101" pitchFamily="2" charset="-122"/>
                <a:ea typeface="宋体" panose="02010600030101010101" pitchFamily="2" charset="-122"/>
              </a:rPr>
              <a:t>个方面：</a:t>
            </a:r>
            <a:endParaRPr lang="zh-CN" altLang="en-US" sz="2400" kern="0" dirty="0">
              <a:latin typeface="宋体" panose="02010600030101010101" pitchFamily="2" charset="-122"/>
              <a:ea typeface="宋体" panose="02010600030101010101" pitchFamily="2" charset="-122"/>
            </a:endParaRPr>
          </a:p>
          <a:p>
            <a:pPr lvl="2">
              <a:spcBef>
                <a:spcPts val="600"/>
              </a:spcBef>
              <a:spcAft>
                <a:spcPts val="600"/>
              </a:spcAft>
              <a:defRPr/>
            </a:pPr>
            <a:r>
              <a:rPr lang="en-US"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）该项风险为什么重要，为什么一定要管理；</a:t>
            </a:r>
            <a:endParaRPr lang="zh-CN" altLang="en-US" sz="2000" dirty="0">
              <a:latin typeface="宋体" panose="02010600030101010101" pitchFamily="2" charset="-122"/>
              <a:ea typeface="宋体" panose="02010600030101010101" pitchFamily="2" charset="-122"/>
            </a:endParaRPr>
          </a:p>
          <a:p>
            <a:pPr lvl="2">
              <a:spcBef>
                <a:spcPts val="600"/>
              </a:spcBef>
              <a:spcAft>
                <a:spcPts val="600"/>
              </a:spcAft>
              <a:defRPr/>
            </a:pPr>
            <a:r>
              <a:rPr lang="en-US"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）风险管理应该能够提供什么以及什么时候提供；</a:t>
            </a:r>
            <a:endParaRPr lang="zh-CN" altLang="en-US" sz="2000" dirty="0">
              <a:latin typeface="宋体" panose="02010600030101010101" pitchFamily="2" charset="-122"/>
              <a:ea typeface="宋体" panose="02010600030101010101" pitchFamily="2" charset="-122"/>
            </a:endParaRPr>
          </a:p>
          <a:p>
            <a:pPr lvl="2">
              <a:spcBef>
                <a:spcPts val="600"/>
              </a:spcBef>
              <a:spcAft>
                <a:spcPts val="600"/>
              </a:spcAft>
              <a:defRPr/>
            </a:pPr>
            <a:r>
              <a:rPr lang="en-US"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）实施这些风险管理活动的责任人是谁；</a:t>
            </a:r>
            <a:endParaRPr lang="zh-CN" altLang="en-US" sz="2000" dirty="0">
              <a:latin typeface="宋体" panose="02010600030101010101" pitchFamily="2" charset="-122"/>
              <a:ea typeface="宋体" panose="02010600030101010101" pitchFamily="2" charset="-122"/>
            </a:endParaRPr>
          </a:p>
          <a:p>
            <a:pPr lvl="2">
              <a:spcBef>
                <a:spcPts val="600"/>
              </a:spcBef>
              <a:spcAft>
                <a:spcPts val="600"/>
              </a:spcAft>
              <a:defRPr/>
            </a:pPr>
            <a:r>
              <a:rPr lang="en-US"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）风险怎样能够得到减轻，该采取什么措施；</a:t>
            </a:r>
            <a:endParaRPr lang="zh-CN" altLang="en-US" sz="2000" dirty="0">
              <a:latin typeface="宋体" panose="02010600030101010101" pitchFamily="2" charset="-122"/>
              <a:ea typeface="宋体" panose="02010600030101010101" pitchFamily="2" charset="-122"/>
            </a:endParaRPr>
          </a:p>
          <a:p>
            <a:pPr lvl="2">
              <a:spcBef>
                <a:spcPts val="600"/>
              </a:spcBef>
              <a:spcAft>
                <a:spcPts val="600"/>
              </a:spcAft>
              <a:defRPr/>
            </a:pPr>
            <a:r>
              <a:rPr lang="en-US"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）需要什么资源。</a:t>
            </a:r>
            <a:endParaRPr lang="zh-CN" altLang="en-US" sz="20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400" kern="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.3.4 </a:t>
            </a:r>
            <a:r>
              <a:rPr lang="zh-CN" altLang="en-US" sz="3600" b="1" dirty="0">
                <a:solidFill>
                  <a:srgbClr val="00B0F0"/>
                </a:solidFill>
                <a:latin typeface="+mj-ea"/>
                <a:ea typeface="+mj-ea"/>
              </a:rPr>
              <a:t>风险控制</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 calcmode="lin" valueType="num">
                                      <p:cBhvr additive="base">
                                        <p:cTn id="3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571612"/>
            <a:ext cx="8353425" cy="2786063"/>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宋体" panose="02010600030101010101" pitchFamily="2" charset="-122"/>
                <a:ea typeface="宋体" panose="02010600030101010101" pitchFamily="2" charset="-122"/>
              </a:rPr>
              <a:t>风险化解</a:t>
            </a:r>
            <a:endParaRPr lang="zh-CN" altLang="en-US" sz="3200" kern="0" dirty="0">
              <a:solidFill>
                <a:srgbClr val="002060"/>
              </a:solidFill>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风险化解是要实际消除风险或减轻风险。实施风险管理计划从根本上讲就是将风险化解。</a:t>
            </a: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为了帮助选择风险减轻的方法，必须考虑减轻风险的成本。我们把风险显露的损失差与风险减轻成本的比称为风险杠杆</a:t>
            </a:r>
            <a:r>
              <a:rPr lang="en-US" altLang="en-US" sz="2400" kern="0" dirty="0">
                <a:latin typeface="宋体" panose="02010600030101010101" pitchFamily="2" charset="-122"/>
                <a:ea typeface="宋体" panose="02010600030101010101" pitchFamily="2" charset="-122"/>
              </a:rPr>
              <a:t>(risk leverage)</a:t>
            </a:r>
            <a:r>
              <a:rPr lang="zh-CN" altLang="en-US" sz="2400" kern="0" dirty="0">
                <a:latin typeface="宋体" panose="02010600030101010101" pitchFamily="2" charset="-122"/>
                <a:ea typeface="宋体" panose="02010600030101010101" pitchFamily="2" charset="-122"/>
              </a:rPr>
              <a:t>。即</a:t>
            </a:r>
            <a:endParaRPr lang="en-US" altLang="zh-CN" sz="2400" kern="0" dirty="0">
              <a:latin typeface="宋体" panose="02010600030101010101" pitchFamily="2" charset="-122"/>
              <a:ea typeface="宋体" panose="02010600030101010101" pitchFamily="2" charset="-122"/>
            </a:endParaRPr>
          </a:p>
        </p:txBody>
      </p:sp>
      <p:pic>
        <p:nvPicPr>
          <p:cNvPr id="64516" name="Picture 2"/>
          <p:cNvPicPr>
            <a:picLocks noChangeAspect="1" noChangeArrowheads="1"/>
          </p:cNvPicPr>
          <p:nvPr/>
        </p:nvPicPr>
        <p:blipFill>
          <a:blip r:embed="rId1"/>
          <a:srcRect/>
          <a:stretch>
            <a:fillRect/>
          </a:stretch>
        </p:blipFill>
        <p:spPr bwMode="auto">
          <a:xfrm>
            <a:off x="928662" y="4786322"/>
            <a:ext cx="7429524" cy="72195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.3.4 </a:t>
            </a:r>
            <a:r>
              <a:rPr lang="zh-CN" altLang="en-US" sz="3600" b="1" dirty="0">
                <a:solidFill>
                  <a:srgbClr val="00B0F0"/>
                </a:solidFill>
                <a:latin typeface="+mj-ea"/>
                <a:ea typeface="+mj-ea"/>
              </a:rPr>
              <a:t>风险控制</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28596" y="1500174"/>
            <a:ext cx="8353425" cy="1500188"/>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kern="0" dirty="0">
                <a:solidFill>
                  <a:srgbClr val="002060"/>
                </a:solidFill>
                <a:latin typeface="宋体" panose="02010600030101010101" pitchFamily="2" charset="-122"/>
                <a:ea typeface="宋体" panose="02010600030101010101" pitchFamily="2" charset="-122"/>
              </a:rPr>
              <a:t>风险化解</a:t>
            </a:r>
            <a:endParaRPr lang="zh-CN" altLang="en-US" sz="3200" kern="0" dirty="0">
              <a:solidFill>
                <a:srgbClr val="002060"/>
              </a:solidFill>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zh-CN" altLang="en-US" sz="2400" kern="0" dirty="0">
                <a:latin typeface="宋体" panose="02010600030101010101" pitchFamily="2" charset="-122"/>
                <a:ea typeface="宋体" panose="02010600030101010101" pitchFamily="2" charset="-122"/>
              </a:rPr>
              <a:t>印度</a:t>
            </a:r>
            <a:r>
              <a:rPr lang="en-US" altLang="en-US" sz="2400" kern="0" dirty="0">
                <a:latin typeface="宋体" panose="02010600030101010101" pitchFamily="2" charset="-122"/>
                <a:ea typeface="宋体" panose="02010600030101010101" pitchFamily="2" charset="-122"/>
              </a:rPr>
              <a:t>Infosys</a:t>
            </a:r>
            <a:r>
              <a:rPr lang="zh-CN" altLang="en-US" sz="2400" kern="0" dirty="0">
                <a:latin typeface="宋体" panose="02010600030101010101" pitchFamily="2" charset="-122"/>
                <a:ea typeface="宋体" panose="02010600030101010101" pitchFamily="2" charset="-122"/>
              </a:rPr>
              <a:t>公司根据许多软件项目的实践总结出</a:t>
            </a:r>
            <a:r>
              <a:rPr lang="en-US" altLang="en-US" sz="2400" kern="0" dirty="0">
                <a:latin typeface="宋体" panose="02010600030101010101" pitchFamily="2" charset="-122"/>
                <a:ea typeface="宋体" panose="02010600030101010101" pitchFamily="2" charset="-122"/>
              </a:rPr>
              <a:t>10</a:t>
            </a:r>
            <a:r>
              <a:rPr lang="zh-CN" altLang="en-US" sz="2400" kern="0" dirty="0">
                <a:latin typeface="宋体" panose="02010600030101010101" pitchFamily="2" charset="-122"/>
                <a:ea typeface="宋体" panose="02010600030101010101" pitchFamily="2" charset="-122"/>
              </a:rPr>
              <a:t>大风险及其相应的化解措施。</a:t>
            </a:r>
            <a:r>
              <a:rPr lang="en-US" altLang="en-US" sz="2400" kern="0" dirty="0">
                <a:latin typeface="宋体" panose="02010600030101010101" pitchFamily="2" charset="-122"/>
                <a:ea typeface="宋体" panose="02010600030101010101" pitchFamily="2" charset="-122"/>
              </a:rPr>
              <a:t> </a:t>
            </a:r>
            <a:r>
              <a:rPr lang="zh-CN" altLang="en-US" sz="2400" kern="0" dirty="0">
                <a:latin typeface="宋体" panose="02010600030101010101" pitchFamily="2" charset="-122"/>
                <a:ea typeface="宋体" panose="02010600030101010101" pitchFamily="2" charset="-122"/>
              </a:rPr>
              <a:t>这</a:t>
            </a:r>
            <a:r>
              <a:rPr lang="en-US" altLang="en-US" sz="2400" kern="0" dirty="0">
                <a:latin typeface="宋体" panose="02010600030101010101" pitchFamily="2" charset="-122"/>
                <a:ea typeface="宋体" panose="02010600030101010101" pitchFamily="2" charset="-122"/>
              </a:rPr>
              <a:t>10</a:t>
            </a:r>
            <a:r>
              <a:rPr lang="zh-CN" altLang="en-US" sz="2400" kern="0" dirty="0">
                <a:latin typeface="宋体" panose="02010600030101010101" pitchFamily="2" charset="-122"/>
                <a:ea typeface="宋体" panose="02010600030101010101" pitchFamily="2" charset="-122"/>
              </a:rPr>
              <a:t>大风险包括：</a:t>
            </a: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4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400"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400" kern="0" dirty="0">
              <a:latin typeface="宋体" panose="02010600030101010101" pitchFamily="2" charset="-122"/>
              <a:ea typeface="宋体" panose="02010600030101010101" pitchFamily="2" charset="-122"/>
            </a:endParaRPr>
          </a:p>
        </p:txBody>
      </p:sp>
      <p:sp>
        <p:nvSpPr>
          <p:cNvPr id="7" name="Rectangle 2"/>
          <p:cNvSpPr txBox="1">
            <a:spLocks noChangeArrowheads="1"/>
          </p:cNvSpPr>
          <p:nvPr/>
        </p:nvSpPr>
        <p:spPr bwMode="auto">
          <a:xfrm>
            <a:off x="785814" y="3143269"/>
            <a:ext cx="4000500" cy="3000375"/>
          </a:xfrm>
          <a:prstGeom prst="rect">
            <a:avLst/>
          </a:prstGeom>
          <a:noFill/>
          <a:ln w="9525">
            <a:noFill/>
            <a:miter lim="800000"/>
          </a:ln>
        </p:spPr>
        <p:txBody>
          <a:bodyPr/>
          <a:lstStyle/>
          <a:p>
            <a:pPr marL="457200" indent="-457200">
              <a:lnSpc>
                <a:spcPct val="110000"/>
              </a:lnSpc>
              <a:spcBef>
                <a:spcPct val="20000"/>
              </a:spcBef>
              <a:buSzPct val="75000"/>
              <a:buFont typeface="+mj-ea"/>
              <a:buAutoNum type="circleNumDbPlain"/>
              <a:defRPr/>
            </a:pPr>
            <a:r>
              <a:rPr lang="zh-CN" altLang="en-US" sz="2000" dirty="0">
                <a:latin typeface="宋体" panose="02010600030101010101" pitchFamily="2" charset="-122"/>
                <a:ea typeface="宋体" panose="02010600030101010101" pitchFamily="2" charset="-122"/>
              </a:rPr>
              <a:t>受过技术培训的人员不足</a:t>
            </a: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mj-ea"/>
              <a:buAutoNum type="circleNumDbPlain"/>
              <a:defRPr/>
            </a:pPr>
            <a:r>
              <a:rPr lang="zh-CN" altLang="en-US" sz="2000" dirty="0">
                <a:latin typeface="宋体" panose="02010600030101010101" pitchFamily="2" charset="-122"/>
                <a:ea typeface="宋体" panose="02010600030101010101" pitchFamily="2" charset="-122"/>
              </a:rPr>
              <a:t>过多的需求变更</a:t>
            </a: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mj-ea"/>
              <a:buAutoNum type="circleNumDbPlain"/>
              <a:defRPr/>
            </a:pPr>
            <a:r>
              <a:rPr lang="zh-CN" altLang="en-US" sz="2000" dirty="0">
                <a:latin typeface="宋体" panose="02010600030101010101" pitchFamily="2" charset="-122"/>
                <a:ea typeface="宋体" panose="02010600030101010101" pitchFamily="2" charset="-122"/>
              </a:rPr>
              <a:t>需求不明确</a:t>
            </a: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mj-ea"/>
              <a:buAutoNum type="circleNumDbPlain"/>
              <a:defRPr/>
            </a:pPr>
            <a:r>
              <a:rPr lang="zh-CN" altLang="en-US" sz="2000" dirty="0">
                <a:latin typeface="宋体" panose="02010600030101010101" pitchFamily="2" charset="-122"/>
                <a:ea typeface="宋体" panose="02010600030101010101" pitchFamily="2" charset="-122"/>
              </a:rPr>
              <a:t>人员流失</a:t>
            </a: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mj-ea"/>
              <a:buAutoNum type="circleNumDbPlain"/>
              <a:defRPr/>
            </a:pPr>
            <a:r>
              <a:rPr lang="zh-CN" altLang="en-US" sz="2000" dirty="0">
                <a:latin typeface="宋体" panose="02010600030101010101" pitchFamily="2" charset="-122"/>
                <a:ea typeface="宋体" panose="02010600030101010101" pitchFamily="2" charset="-122"/>
              </a:rPr>
              <a:t>外部因素对项目决策的影响</a:t>
            </a: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000" b="1"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000" b="1"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000" b="1"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000" b="1"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000" b="1"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000" b="1" kern="0" dirty="0">
              <a:latin typeface="宋体" panose="02010600030101010101" pitchFamily="2" charset="-122"/>
              <a:ea typeface="宋体" panose="02010600030101010101" pitchFamily="2" charset="-122"/>
            </a:endParaRPr>
          </a:p>
        </p:txBody>
      </p:sp>
      <p:sp>
        <p:nvSpPr>
          <p:cNvPr id="8" name="Rectangle 2"/>
          <p:cNvSpPr txBox="1">
            <a:spLocks noChangeArrowheads="1"/>
          </p:cNvSpPr>
          <p:nvPr/>
        </p:nvSpPr>
        <p:spPr bwMode="auto">
          <a:xfrm>
            <a:off x="4857780" y="3143269"/>
            <a:ext cx="4000500" cy="2643185"/>
          </a:xfrm>
          <a:prstGeom prst="rect">
            <a:avLst/>
          </a:prstGeom>
          <a:noFill/>
          <a:ln w="9525">
            <a:noFill/>
            <a:miter lim="800000"/>
          </a:ln>
        </p:spPr>
        <p:txBody>
          <a:bodyPr/>
          <a:lstStyle/>
          <a:p>
            <a:pPr marL="457200" indent="-457200">
              <a:lnSpc>
                <a:spcPct val="110000"/>
              </a:lnSpc>
              <a:spcBef>
                <a:spcPct val="20000"/>
              </a:spcBef>
              <a:buSzPct val="75000"/>
              <a:buFont typeface="+mj-ea"/>
              <a:buAutoNum type="circleNumDbPlain" startAt="6"/>
              <a:defRPr/>
            </a:pPr>
            <a:r>
              <a:rPr lang="zh-CN" altLang="en-US" sz="2000" dirty="0">
                <a:latin typeface="宋体" panose="02010600030101010101" pitchFamily="2" charset="-122"/>
                <a:ea typeface="宋体" panose="02010600030101010101" pitchFamily="2" charset="-122"/>
              </a:rPr>
              <a:t>性能需求达不到要求</a:t>
            </a: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mj-ea"/>
              <a:buAutoNum type="circleNumDbPlain" startAt="6"/>
              <a:defRPr/>
            </a:pPr>
            <a:r>
              <a:rPr lang="zh-CN" altLang="en-US" sz="2000" dirty="0">
                <a:latin typeface="宋体" panose="02010600030101010101" pitchFamily="2" charset="-122"/>
                <a:ea typeface="宋体" panose="02010600030101010101" pitchFamily="2" charset="-122"/>
              </a:rPr>
              <a:t>进度计划不切实际</a:t>
            </a: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mj-ea"/>
              <a:buAutoNum type="circleNumDbPlain" startAt="6"/>
              <a:defRPr/>
            </a:pPr>
            <a:r>
              <a:rPr lang="zh-CN" altLang="en-US" sz="2000" dirty="0">
                <a:latin typeface="宋体" panose="02010600030101010101" pitchFamily="2" charset="-122"/>
                <a:ea typeface="宋体" panose="02010600030101010101" pitchFamily="2" charset="-122"/>
              </a:rPr>
              <a:t>面临新技术（软件或硬件）的挑战</a:t>
            </a: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mj-ea"/>
              <a:buAutoNum type="circleNumDbPlain" startAt="6"/>
              <a:defRPr/>
            </a:pPr>
            <a:r>
              <a:rPr lang="zh-CN" altLang="en-US" sz="2000" dirty="0">
                <a:latin typeface="宋体" panose="02010600030101010101" pitchFamily="2" charset="-122"/>
                <a:ea typeface="宋体" panose="02010600030101010101" pitchFamily="2" charset="-122"/>
              </a:rPr>
              <a:t>商业知识不足</a:t>
            </a:r>
            <a:endParaRPr lang="en-US" altLang="zh-CN" sz="200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mj-ea"/>
              <a:buAutoNum type="circleNumDbPlain" startAt="6"/>
              <a:defRPr/>
            </a:pPr>
            <a:r>
              <a:rPr lang="zh-CN" altLang="en-US" sz="2000" dirty="0">
                <a:latin typeface="宋体" panose="02010600030101010101" pitchFamily="2" charset="-122"/>
                <a:ea typeface="宋体" panose="02010600030101010101" pitchFamily="2" charset="-122"/>
              </a:rPr>
              <a:t>连接故障或性能迟钝</a:t>
            </a:r>
            <a:endParaRPr lang="en-US" altLang="zh-CN" sz="2000" b="1"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defRPr/>
            </a:pPr>
            <a:endParaRPr lang="en-US" altLang="zh-CN" sz="2000" b="1"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r>
              <a:rPr lang="en-US" altLang="zh-CN" sz="2000" b="1" kern="0" dirty="0">
                <a:latin typeface="宋体" panose="02010600030101010101" pitchFamily="2" charset="-122"/>
                <a:ea typeface="宋体" panose="02010600030101010101" pitchFamily="2" charset="-122"/>
              </a:rPr>
              <a:t>20</a:t>
            </a:r>
            <a:endParaRPr lang="en-US" altLang="zh-CN" sz="2000" b="1"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000" b="1" kern="0" dirty="0">
              <a:latin typeface="宋体" panose="02010600030101010101" pitchFamily="2" charset="-122"/>
              <a:ea typeface="宋体" panose="02010600030101010101" pitchFamily="2"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0"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.3.4 </a:t>
            </a:r>
            <a:r>
              <a:rPr lang="zh-CN" altLang="en-US" sz="3600" b="1" dirty="0">
                <a:solidFill>
                  <a:srgbClr val="00B0F0"/>
                </a:solidFill>
                <a:latin typeface="+mj-ea"/>
                <a:ea typeface="+mj-ea"/>
              </a:rPr>
              <a:t>风险控制</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 calcmode="lin" valueType="num">
                                      <p:cBhvr additive="base">
                                        <p:cTn id="3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 calcmode="lin" valueType="num">
                                      <p:cBhvr additive="base">
                                        <p:cTn id="4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additive="base">
                                        <p:cTn id="4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anim calcmode="lin" valueType="num">
                                      <p:cBhvr additive="base">
                                        <p:cTn id="5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2" end="2"/>
                                            </p:txEl>
                                          </p:spTgt>
                                        </p:tgtEl>
                                        <p:attrNameLst>
                                          <p:attrName>style.visibility</p:attrName>
                                        </p:attrNameLst>
                                      </p:cBhvr>
                                      <p:to>
                                        <p:strVal val="visible"/>
                                      </p:to>
                                    </p:set>
                                    <p:anim calcmode="lin" valueType="num">
                                      <p:cBhvr additive="base">
                                        <p:cTn id="6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 calcmode="lin" valueType="num">
                                      <p:cBhvr additive="base">
                                        <p:cTn id="6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xEl>
                                              <p:pRg st="4" end="4"/>
                                            </p:txEl>
                                          </p:spTgt>
                                        </p:tgtEl>
                                        <p:attrNameLst>
                                          <p:attrName>style.visibility</p:attrName>
                                        </p:attrNameLst>
                                      </p:cBhvr>
                                      <p:to>
                                        <p:strVal val="visible"/>
                                      </p:to>
                                    </p:set>
                                    <p:anim calcmode="lin" valueType="num">
                                      <p:cBhvr additive="base">
                                        <p:cTn id="7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
                                            <p:txEl>
                                              <p:pRg st="6" end="6"/>
                                            </p:txEl>
                                          </p:spTgt>
                                        </p:tgtEl>
                                        <p:attrNameLst>
                                          <p:attrName>style.visibility</p:attrName>
                                        </p:attrNameLst>
                                      </p:cBhvr>
                                      <p:to>
                                        <p:strVal val="visible"/>
                                      </p:to>
                                    </p:set>
                                    <p:anim calcmode="lin" valueType="num">
                                      <p:cBhvr additive="base">
                                        <p:cTn id="7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xfrm>
            <a:off x="500034" y="1928802"/>
            <a:ext cx="4643470" cy="4714908"/>
          </a:xfrm>
        </p:spPr>
        <p:txBody>
          <a:bodyPr/>
          <a:lstStyle/>
          <a:p>
            <a:pPr eaLnBrk="1" hangingPunct="1">
              <a:spcBef>
                <a:spcPts val="600"/>
              </a:spcBef>
              <a:spcAft>
                <a:spcPts val="0"/>
              </a:spcAft>
            </a:pPr>
            <a:r>
              <a:rPr lang="zh-CN" altLang="en-US" sz="2400" b="1" dirty="0">
                <a:solidFill>
                  <a:srgbClr val="C00000"/>
                </a:solidFill>
                <a:latin typeface="楷体_GB2312" pitchFamily="49" charset="-122"/>
                <a:ea typeface="楷体_GB2312" pitchFamily="49" charset="-122"/>
              </a:rPr>
              <a:t>喷泉模型是典型的面向对象生命周期模型</a:t>
            </a:r>
            <a:r>
              <a:rPr lang="zh-CN" altLang="en-US"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a:p>
            <a:pPr marL="542925" indent="-276225" eaLnBrk="1" hangingPunct="1">
              <a:spcBef>
                <a:spcPts val="600"/>
              </a:spcBef>
              <a:spcAft>
                <a:spcPts val="0"/>
              </a:spcAft>
              <a:buClr>
                <a:schemeClr val="accent2"/>
              </a:buClr>
              <a:buSzPct val="75000"/>
              <a:buFont typeface="Arial" panose="020B0604020202020204" pitchFamily="34" charset="0"/>
              <a:buChar char="•"/>
            </a:pPr>
            <a:r>
              <a:rPr lang="zh-CN" altLang="en-US" sz="2200" b="1" dirty="0">
                <a:solidFill>
                  <a:srgbClr val="3366FF"/>
                </a:solidFill>
                <a:latin typeface="宋体" panose="02010600030101010101" pitchFamily="2" charset="-122"/>
                <a:ea typeface="宋体" panose="02010600030101010101" pitchFamily="2" charset="-122"/>
              </a:rPr>
              <a:t>“喷泉”</a:t>
            </a:r>
            <a:r>
              <a:rPr lang="zh-CN" altLang="en-US" sz="2200" dirty="0">
                <a:latin typeface="宋体" panose="02010600030101010101" pitchFamily="2" charset="-122"/>
                <a:ea typeface="宋体" panose="02010600030101010101" pitchFamily="2" charset="-122"/>
              </a:rPr>
              <a:t>一词体现了迭代和无间隙特性。</a:t>
            </a:r>
            <a:endParaRPr lang="en-US" altLang="zh-CN" sz="2200" dirty="0">
              <a:latin typeface="宋体" panose="02010600030101010101" pitchFamily="2" charset="-122"/>
              <a:ea typeface="宋体" panose="02010600030101010101" pitchFamily="2" charset="-122"/>
            </a:endParaRPr>
          </a:p>
          <a:p>
            <a:pPr marL="542925" indent="-276225" eaLnBrk="1" hangingPunct="1">
              <a:spcBef>
                <a:spcPts val="600"/>
              </a:spcBef>
              <a:spcAft>
                <a:spcPts val="0"/>
              </a:spcAft>
              <a:buClr>
                <a:schemeClr val="accent2"/>
              </a:buClr>
              <a:buSzPct val="75000"/>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图中代表不同阶段的圆圈相互重叠，这明确表示两个活动之间存在</a:t>
            </a:r>
            <a:r>
              <a:rPr lang="zh-CN" altLang="en-US" sz="2200" b="1" dirty="0">
                <a:solidFill>
                  <a:srgbClr val="3366FF"/>
                </a:solidFill>
                <a:latin typeface="宋体" panose="02010600030101010101" pitchFamily="2" charset="-122"/>
                <a:ea typeface="宋体" panose="02010600030101010101" pitchFamily="2" charset="-122"/>
              </a:rPr>
              <a:t>交迭</a:t>
            </a:r>
            <a:r>
              <a:rPr lang="zh-CN" altLang="en-US"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marL="542925" indent="-276225" eaLnBrk="1" hangingPunct="1">
              <a:spcBef>
                <a:spcPts val="600"/>
              </a:spcBef>
              <a:spcAft>
                <a:spcPts val="0"/>
              </a:spcAft>
              <a:buClr>
                <a:schemeClr val="accent2"/>
              </a:buClr>
              <a:buSzPct val="75000"/>
              <a:buFont typeface="Arial" panose="020B0604020202020204" pitchFamily="34" charset="0"/>
              <a:buChar char="•"/>
            </a:pPr>
            <a:r>
              <a:rPr lang="zh-CN" altLang="zh-CN" sz="2200" dirty="0">
                <a:latin typeface="宋体" panose="02010600030101010101" pitchFamily="2" charset="-122"/>
                <a:ea typeface="宋体" panose="02010600030101010101" pitchFamily="2" charset="-122"/>
              </a:rPr>
              <a:t>图中在一个阶段内的向下箭头代表该阶段内的</a:t>
            </a:r>
            <a:r>
              <a:rPr lang="zh-CN" altLang="zh-CN" sz="2200" b="1" dirty="0">
                <a:solidFill>
                  <a:srgbClr val="3366FF"/>
                </a:solidFill>
                <a:latin typeface="宋体" panose="02010600030101010101" pitchFamily="2" charset="-122"/>
                <a:ea typeface="宋体" panose="02010600030101010101" pitchFamily="2" charset="-122"/>
              </a:rPr>
              <a:t>迭代（或求精</a:t>
            </a:r>
            <a:r>
              <a:rPr lang="zh-CN" altLang="zh-CN"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marL="542925" indent="-276225" eaLnBrk="1" hangingPunct="1">
              <a:spcBef>
                <a:spcPts val="600"/>
              </a:spcBef>
              <a:spcAft>
                <a:spcPts val="0"/>
              </a:spcAft>
              <a:buClr>
                <a:schemeClr val="accent2"/>
              </a:buClr>
              <a:buSzPct val="75000"/>
              <a:buFont typeface="Arial" panose="020B0604020202020204" pitchFamily="34" charset="0"/>
              <a:buChar char="•"/>
            </a:pPr>
            <a:r>
              <a:rPr lang="zh-CN" altLang="zh-CN" sz="2200" dirty="0">
                <a:latin typeface="宋体" panose="02010600030101010101" pitchFamily="2" charset="-122"/>
                <a:ea typeface="宋体" panose="02010600030101010101" pitchFamily="2" charset="-122"/>
              </a:rPr>
              <a:t>图中较小的圆圈代表维护，圆圈较小象征着采用了面向对象范型之后</a:t>
            </a:r>
            <a:r>
              <a:rPr lang="zh-CN" altLang="zh-CN" sz="2200" b="1" dirty="0">
                <a:solidFill>
                  <a:srgbClr val="3366FF"/>
                </a:solidFill>
                <a:latin typeface="宋体" panose="02010600030101010101" pitchFamily="2" charset="-122"/>
                <a:ea typeface="宋体" panose="02010600030101010101" pitchFamily="2" charset="-122"/>
              </a:rPr>
              <a:t>维护时间缩短</a:t>
            </a:r>
            <a:r>
              <a:rPr lang="zh-CN" altLang="zh-CN" sz="2200" dirty="0">
                <a:latin typeface="宋体" panose="02010600030101010101" pitchFamily="2" charset="-122"/>
                <a:ea typeface="宋体" panose="02010600030101010101" pitchFamily="2" charset="-122"/>
              </a:rPr>
              <a:t>了</a:t>
            </a:r>
            <a:r>
              <a:rPr lang="zh-CN" altLang="zh-CN" sz="2200" dirty="0">
                <a:latin typeface="+mn-ea"/>
              </a:rPr>
              <a:t>。</a:t>
            </a:r>
            <a:endParaRPr lang="en-US" altLang="zh-CN" sz="2200" dirty="0">
              <a:latin typeface="+mn-ea"/>
            </a:endParaRPr>
          </a:p>
          <a:p>
            <a:pPr marL="628650" indent="-266700" eaLnBrk="1" hangingPunct="1">
              <a:spcBef>
                <a:spcPts val="1200"/>
              </a:spcBef>
              <a:spcAft>
                <a:spcPts val="600"/>
              </a:spcAft>
              <a:buClr>
                <a:schemeClr val="accent2"/>
              </a:buClr>
              <a:buSzPct val="75000"/>
              <a:buFont typeface="Arial" panose="020B0604020202020204" pitchFamily="34" charset="0"/>
              <a:buChar char="•"/>
            </a:pPr>
            <a:endParaRPr lang="zh-CN" altLang="en-US" sz="2400" b="1" dirty="0">
              <a:solidFill>
                <a:srgbClr val="3366FF"/>
              </a:solidFill>
              <a:latin typeface="楷体_GB2312" pitchFamily="49" charset="-122"/>
              <a:ea typeface="楷体_GB2312" pitchFamily="49" charset="-122"/>
            </a:endParaRPr>
          </a:p>
        </p:txBody>
      </p:sp>
      <p:sp>
        <p:nvSpPr>
          <p:cNvPr id="2765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214282"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5"/>
              <a:defRPr/>
            </a:pPr>
            <a:r>
              <a:rPr lang="zh-CN" altLang="en-US" sz="3200" b="1" kern="0" dirty="0">
                <a:solidFill>
                  <a:srgbClr val="C00000"/>
                </a:solidFill>
                <a:latin typeface="+mj-lt"/>
                <a:ea typeface="宋体" panose="02010600030101010101" pitchFamily="2" charset="-122"/>
                <a:cs typeface="+mj-cs"/>
              </a:rPr>
              <a:t>喷泉</a:t>
            </a: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grpSp>
        <p:nvGrpSpPr>
          <p:cNvPr id="8" name="组合 7"/>
          <p:cNvGrpSpPr/>
          <p:nvPr/>
        </p:nvGrpSpPr>
        <p:grpSpPr>
          <a:xfrm>
            <a:off x="5286379" y="1663035"/>
            <a:ext cx="3500463" cy="4837799"/>
            <a:chOff x="4929189" y="1542184"/>
            <a:chExt cx="3500463" cy="4837799"/>
          </a:xfrm>
        </p:grpSpPr>
        <p:pic>
          <p:nvPicPr>
            <p:cNvPr id="27651" name="Picture 4"/>
            <p:cNvPicPr>
              <a:picLocks noChangeAspect="1" noChangeArrowheads="1"/>
            </p:cNvPicPr>
            <p:nvPr/>
          </p:nvPicPr>
          <p:blipFill>
            <a:blip r:embed="rId1">
              <a:duotone>
                <a:prstClr val="black"/>
                <a:schemeClr val="accent1">
                  <a:tint val="45000"/>
                  <a:satMod val="400000"/>
                </a:schemeClr>
              </a:duotone>
            </a:blip>
            <a:srcRect l="8083" t="4852" r="6772" b="2519"/>
            <a:stretch>
              <a:fillRect/>
            </a:stretch>
          </p:blipFill>
          <p:spPr bwMode="auto">
            <a:xfrm>
              <a:off x="4929189" y="1542184"/>
              <a:ext cx="3500463" cy="4456284"/>
            </a:xfrm>
            <a:prstGeom prst="rect">
              <a:avLst/>
            </a:prstGeom>
            <a:noFill/>
            <a:ln w="9525">
              <a:noFill/>
              <a:miter lim="800000"/>
              <a:headEnd/>
              <a:tailEnd/>
            </a:ln>
          </p:spPr>
        </p:pic>
        <p:sp>
          <p:nvSpPr>
            <p:cNvPr id="7" name="TextBox 6"/>
            <p:cNvSpPr txBox="1"/>
            <p:nvPr/>
          </p:nvSpPr>
          <p:spPr>
            <a:xfrm>
              <a:off x="5857884" y="6072206"/>
              <a:ext cx="180049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喷泉模型图</a:t>
              </a:r>
              <a:endParaRPr lang="zh-CN" altLang="en-US" dirty="0"/>
            </a:p>
          </p:txBody>
        </p:sp>
      </p:grpSp>
    </p:spTree>
  </p:cSld>
  <p:clrMapOvr>
    <a:masterClrMapping/>
  </p:clrMapOvr>
  <p:transition>
    <p:fade/>
  </p:transition>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357158" y="1571612"/>
            <a:ext cx="8353425" cy="5000625"/>
          </a:xfrm>
          <a:prstGeom prst="rect">
            <a:avLst/>
          </a:prstGeom>
          <a:noFill/>
          <a:ln w="9525">
            <a:noFill/>
            <a:miter lim="800000"/>
          </a:ln>
        </p:spPr>
        <p:txBody>
          <a:bodyPr/>
          <a:lstStyle/>
          <a:p>
            <a:pPr marL="457200" indent="-457200">
              <a:lnSpc>
                <a:spcPct val="110000"/>
              </a:lnSpc>
              <a:spcBef>
                <a:spcPct val="20000"/>
              </a:spcBef>
              <a:buSzPct val="75000"/>
              <a:buFont typeface="Wingdings" panose="05000000000000000000" pitchFamily="2" charset="2"/>
              <a:buChar char="l"/>
              <a:defRPr/>
            </a:pPr>
            <a:r>
              <a:rPr lang="zh-CN" altLang="en-US" sz="3200" b="1" kern="0" dirty="0">
                <a:solidFill>
                  <a:srgbClr val="002060"/>
                </a:solidFill>
                <a:latin typeface="宋体" panose="02010600030101010101" pitchFamily="2" charset="-122"/>
                <a:ea typeface="宋体" panose="02010600030101010101" pitchFamily="2" charset="-122"/>
              </a:rPr>
              <a:t>风险监控</a:t>
            </a:r>
            <a:endParaRPr lang="zh-CN" altLang="en-US" sz="3200" b="1" kern="0" dirty="0">
              <a:solidFill>
                <a:srgbClr val="002060"/>
              </a:solidFill>
              <a:latin typeface="宋体" panose="02010600030101010101" pitchFamily="2" charset="-122"/>
              <a:ea typeface="宋体" panose="02010600030101010101" pitchFamily="2" charset="-122"/>
            </a:endParaRPr>
          </a:p>
          <a:p>
            <a:pPr marL="914400" lvl="1" indent="-457200">
              <a:lnSpc>
                <a:spcPct val="110000"/>
              </a:lnSpc>
              <a:spcBef>
                <a:spcPct val="20000"/>
              </a:spcBef>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随时监控的必要性：</a:t>
            </a:r>
            <a:r>
              <a:rPr lang="zh-CN" altLang="en-US" sz="2400" dirty="0">
                <a:latin typeface="宋体" panose="02010600030101010101" pitchFamily="2" charset="-122"/>
                <a:ea typeface="宋体" panose="02010600030101010101" pitchFamily="2" charset="-122"/>
              </a:rPr>
              <a:t>由于风险是一些概率事件，它经常依赖于外部因素。在外部因素改变以后，风险构成的威胁可能和以前的评估有很大的差别。显然，对风险的理解也要随时间改变，进而所采取的风险化解措施可能影响着对风险的认识。</a:t>
            </a:r>
            <a:endParaRPr lang="en-US" altLang="zh-CN" sz="2400" b="1" kern="0" dirty="0">
              <a:latin typeface="宋体" panose="02010600030101010101" pitchFamily="2" charset="-122"/>
              <a:ea typeface="宋体" panose="02010600030101010101" pitchFamily="2" charset="-122"/>
            </a:endParaRPr>
          </a:p>
          <a:p>
            <a:pPr marL="914400" lvl="1" indent="-457200">
              <a:lnSpc>
                <a:spcPct val="110000"/>
              </a:lnSpc>
              <a:spcBef>
                <a:spcPct val="20000"/>
              </a:spcBef>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跟踪监控：</a:t>
            </a:r>
            <a:r>
              <a:rPr lang="zh-CN" altLang="en-US" sz="2400" dirty="0">
                <a:latin typeface="宋体" panose="02010600030101010101" pitchFamily="2" charset="-122"/>
                <a:ea typeface="宋体" panose="02010600030101010101" pitchFamily="2" charset="-122"/>
              </a:rPr>
              <a:t>上述的风险动态特性表明，不应把项目的风险看成是静止不动的。必须定期对风险进行重新评估。</a:t>
            </a:r>
            <a:endParaRPr lang="zh-CN" altLang="en-US" sz="2400" b="1" kern="0" dirty="0">
              <a:latin typeface="宋体" panose="02010600030101010101" pitchFamily="2" charset="-122"/>
              <a:ea typeface="宋体" panose="02010600030101010101" pitchFamily="2" charset="-122"/>
            </a:endParaRPr>
          </a:p>
          <a:p>
            <a:pPr marL="457200" indent="-457200">
              <a:lnSpc>
                <a:spcPct val="110000"/>
              </a:lnSpc>
              <a:spcBef>
                <a:spcPct val="20000"/>
              </a:spcBef>
              <a:buSzPct val="75000"/>
              <a:buFont typeface="Wingdings" panose="05000000000000000000" pitchFamily="2" charset="2"/>
              <a:buChar char="Ø"/>
              <a:defRPr/>
            </a:pPr>
            <a:endParaRPr lang="en-US" altLang="zh-CN" sz="2400" b="1" kern="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txBox="1">
            <a:spLocks noChangeArrowheads="1"/>
          </p:cNvSpPr>
          <p:nvPr/>
        </p:nvSpPr>
        <p:spPr bwMode="auto">
          <a:xfrm>
            <a:off x="457200" y="211138"/>
            <a:ext cx="8229600" cy="1143000"/>
          </a:xfrm>
          <a:prstGeom prst="rect">
            <a:avLst/>
          </a:prstGeom>
          <a:noFill/>
          <a:ln w="9525">
            <a:noFill/>
            <a:miter lim="800000"/>
          </a:ln>
        </p:spPr>
        <p:txBody>
          <a:bodyPr vert="horz" wrap="square" lIns="91440" tIns="45720" rIns="91440" bIns="45720" numCol="1" anchor="ctr" anchorCtr="0" compatLnSpc="1"/>
          <a:lstStyle/>
          <a:p>
            <a:pPr lvl="0" fontAlgn="base">
              <a:lnSpc>
                <a:spcPts val="3000"/>
              </a:lnSpc>
              <a:spcBef>
                <a:spcPct val="0"/>
              </a:spcBef>
              <a:spcAft>
                <a:spcPct val="0"/>
              </a:spcAft>
            </a:pPr>
            <a:r>
              <a:rPr kumimoji="0" lang="en-US" altLang="zh-CN" sz="4400" b="1" i="0" u="none" strike="noStrike" kern="0" cap="none" spc="0" normalizeH="0" baseline="0" noProof="0" dirty="0">
                <a:ln>
                  <a:noFill/>
                </a:ln>
                <a:solidFill>
                  <a:schemeClr val="bg1"/>
                </a:solidFill>
                <a:effectLst/>
                <a:uLnTx/>
                <a:uFillTx/>
                <a:latin typeface="+mj-ea"/>
                <a:ea typeface="+mj-ea"/>
                <a:cs typeface="+mj-cs"/>
              </a:rPr>
              <a:t>6.3 </a:t>
            </a:r>
            <a:r>
              <a:rPr kumimoji="0" lang="zh-CN" altLang="en-US" sz="4400" b="1" i="0" u="none" strike="noStrike" kern="0" cap="none" spc="0" normalizeH="0" baseline="0" noProof="0" dirty="0">
                <a:ln>
                  <a:noFill/>
                </a:ln>
                <a:solidFill>
                  <a:schemeClr val="bg1"/>
                </a:solidFill>
                <a:effectLst/>
                <a:uLnTx/>
                <a:uFillTx/>
                <a:latin typeface="+mj-ea"/>
                <a:ea typeface="+mj-ea"/>
                <a:cs typeface="+mj-cs"/>
              </a:rPr>
              <a:t>风险管理</a:t>
            </a:r>
            <a:br>
              <a:rPr kumimoji="0" lang="en-US" altLang="zh-CN" sz="4400" b="1" i="0" u="none" strike="noStrike" kern="0" cap="none" spc="0" normalizeH="0" baseline="0" noProof="0" dirty="0">
                <a:ln>
                  <a:noFill/>
                </a:ln>
                <a:solidFill>
                  <a:schemeClr val="bg1"/>
                </a:solidFill>
                <a:effectLst/>
                <a:uLnTx/>
                <a:uFillTx/>
                <a:latin typeface="+mj-ea"/>
                <a:ea typeface="+mj-ea"/>
                <a:cs typeface="+mj-cs"/>
              </a:rPr>
            </a:br>
            <a:r>
              <a:rPr kumimoji="0" lang="en-US" altLang="zh-CN" sz="3600" b="1" i="0" u="none" strike="noStrike" kern="0" cap="none" spc="0" normalizeH="0" baseline="0" noProof="0" dirty="0">
                <a:ln>
                  <a:noFill/>
                </a:ln>
                <a:solidFill>
                  <a:srgbClr val="00B0F0"/>
                </a:solidFill>
                <a:effectLst/>
                <a:uLnTx/>
                <a:uFillTx/>
                <a:latin typeface="+mj-ea"/>
                <a:ea typeface="+mj-ea"/>
                <a:cs typeface="+mj-cs"/>
              </a:rPr>
              <a:t>6</a:t>
            </a:r>
            <a:r>
              <a:rPr lang="en-US" altLang="zh-CN" sz="3600" dirty="0">
                <a:solidFill>
                  <a:srgbClr val="00B0F0"/>
                </a:solidFill>
                <a:latin typeface="+mj-ea"/>
                <a:ea typeface="+mj-ea"/>
              </a:rPr>
              <a:t>.3.4 </a:t>
            </a:r>
            <a:r>
              <a:rPr lang="zh-CN" altLang="en-US" sz="3600" b="1" dirty="0">
                <a:solidFill>
                  <a:srgbClr val="00B0F0"/>
                </a:solidFill>
                <a:latin typeface="+mj-ea"/>
                <a:ea typeface="+mj-ea"/>
              </a:rPr>
              <a:t>风险控制</a:t>
            </a:r>
            <a:endParaRPr kumimoji="0" lang="zh-CN" altLang="en-US" sz="3600" b="1" i="0" u="none" strike="noStrike" kern="0" cap="none" spc="0" normalizeH="0" baseline="0" noProof="0" dirty="0">
              <a:ln>
                <a:noFill/>
              </a:ln>
              <a:solidFill>
                <a:srgbClr val="00B0F0"/>
              </a:solidFill>
              <a:effectLst/>
              <a:uLnTx/>
              <a:uFillTx/>
              <a:latin typeface="+mj-ea"/>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dirty="0">
                <a:solidFill>
                  <a:schemeClr val="bg1"/>
                </a:solidFill>
                <a:latin typeface="+mj-ea"/>
              </a:rPr>
              <a:t>6.4 </a:t>
            </a:r>
            <a:r>
              <a:rPr lang="zh-CN" altLang="en-US" dirty="0">
                <a:solidFill>
                  <a:schemeClr val="bg1"/>
                </a:solidFill>
                <a:latin typeface="+mj-ea"/>
              </a:rPr>
              <a:t>进度管理</a:t>
            </a:r>
            <a:endParaRPr lang="zh-CN" altLang="en-US" dirty="0">
              <a:solidFill>
                <a:schemeClr val="bg1"/>
              </a:solidFill>
              <a:latin typeface="+mj-ea"/>
            </a:endParaRPr>
          </a:p>
        </p:txBody>
      </p:sp>
      <p:sp>
        <p:nvSpPr>
          <p:cNvPr id="67587" name="Rectangle 3"/>
          <p:cNvSpPr>
            <a:spLocks noGrp="1" noChangeArrowheads="1"/>
          </p:cNvSpPr>
          <p:nvPr>
            <p:ph idx="1"/>
          </p:nvPr>
        </p:nvSpPr>
        <p:spPr/>
        <p:txBody>
          <a:bodyPr/>
          <a:lstStyle/>
          <a:p>
            <a:pPr marL="882650" indent="-514350" eaLnBrk="1" hangingPunct="1">
              <a:buFont typeface="+mj-lt"/>
              <a:buAutoNum type="arabicPeriod"/>
            </a:pPr>
            <a:r>
              <a:rPr lang="zh-CN" altLang="en-US" dirty="0">
                <a:ea typeface="宋体" panose="02010600030101010101" pitchFamily="2" charset="-122"/>
              </a:rPr>
              <a:t>进度控制问题</a:t>
            </a:r>
            <a:endParaRPr lang="zh-CN" altLang="en-US" dirty="0">
              <a:ea typeface="宋体" panose="02010600030101010101" pitchFamily="2" charset="-122"/>
            </a:endParaRPr>
          </a:p>
          <a:p>
            <a:pPr marL="882650" indent="-514350" eaLnBrk="1" hangingPunct="1">
              <a:buFont typeface="+mj-lt"/>
              <a:buAutoNum type="arabicPeriod"/>
            </a:pPr>
            <a:r>
              <a:rPr lang="zh-CN" altLang="en-US" dirty="0">
                <a:ea typeface="宋体" panose="02010600030101010101" pitchFamily="2" charset="-122"/>
              </a:rPr>
              <a:t>甘特图</a:t>
            </a:r>
            <a:endParaRPr lang="zh-CN" altLang="en-US" dirty="0">
              <a:ea typeface="宋体" panose="02010600030101010101" pitchFamily="2" charset="-122"/>
            </a:endParaRPr>
          </a:p>
          <a:p>
            <a:pPr marL="882650" indent="-514350" eaLnBrk="1" hangingPunct="1">
              <a:buFont typeface="+mj-lt"/>
              <a:buAutoNum type="arabicPeriod"/>
            </a:pPr>
            <a:r>
              <a:rPr lang="zh-CN" altLang="en-US" dirty="0">
                <a:ea typeface="宋体" panose="02010600030101010101" pitchFamily="2" charset="-122"/>
              </a:rPr>
              <a:t>时标网状图</a:t>
            </a:r>
            <a:endParaRPr lang="zh-CN" altLang="en-US" dirty="0">
              <a:ea typeface="宋体" panose="02010600030101010101" pitchFamily="2" charset="-122"/>
            </a:endParaRPr>
          </a:p>
          <a:p>
            <a:pPr marL="882650" indent="-514350" eaLnBrk="1" hangingPunct="1">
              <a:buFont typeface="+mj-lt"/>
              <a:buAutoNum type="arabicPeriod"/>
            </a:pPr>
            <a:r>
              <a:rPr lang="en-US" altLang="zh-CN" dirty="0">
                <a:ea typeface="宋体" panose="02010600030101010101" pitchFamily="2" charset="-122"/>
              </a:rPr>
              <a:t>PERT</a:t>
            </a:r>
            <a:r>
              <a:rPr lang="zh-CN" altLang="en-US" dirty="0">
                <a:ea typeface="宋体" panose="02010600030101010101" pitchFamily="2" charset="-122"/>
              </a:rPr>
              <a:t>图</a:t>
            </a:r>
            <a:endParaRPr lang="zh-CN" altLang="en-US"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idx="1"/>
          </p:nvPr>
        </p:nvSpPr>
        <p:spPr>
          <a:xfrm>
            <a:off x="357158" y="1500175"/>
            <a:ext cx="7991475" cy="4429156"/>
          </a:xfrm>
        </p:spPr>
        <p:txBody>
          <a:bodyPr/>
          <a:lstStyle/>
          <a:p>
            <a:pPr marL="457200" indent="-457200" eaLnBrk="1" hangingPunct="1">
              <a:lnSpc>
                <a:spcPct val="90000"/>
              </a:lnSpc>
              <a:spcBef>
                <a:spcPts val="600"/>
              </a:spcBef>
              <a:spcAft>
                <a:spcPts val="600"/>
              </a:spcAft>
              <a:buFontTx/>
              <a:buNone/>
              <a:defRPr/>
            </a:pPr>
            <a:r>
              <a:rPr lang="en-US" altLang="zh-CN" sz="2800" b="1" dirty="0">
                <a:solidFill>
                  <a:srgbClr val="C00000"/>
                </a:solidFill>
                <a:latin typeface="宋体" panose="02010600030101010101" pitchFamily="2" charset="-122"/>
                <a:ea typeface="宋体" panose="02010600030101010101" pitchFamily="2" charset="-122"/>
              </a:rPr>
              <a:t>1</a:t>
            </a:r>
            <a:r>
              <a:rPr lang="zh-CN" altLang="en-US" sz="2800" b="1" dirty="0">
                <a:solidFill>
                  <a:srgbClr val="C00000"/>
                </a:solidFill>
                <a:latin typeface="宋体" panose="02010600030101010101" pitchFamily="2" charset="-122"/>
                <a:ea typeface="宋体" panose="02010600030101010101" pitchFamily="2" charset="-122"/>
              </a:rPr>
              <a:t>．值得重视的现象</a:t>
            </a:r>
            <a:endParaRPr lang="zh-CN" altLang="en-US" sz="2800" b="1" dirty="0">
              <a:solidFill>
                <a:srgbClr val="C00000"/>
              </a:solidFill>
              <a:latin typeface="宋体" panose="02010600030101010101" pitchFamily="2" charset="-122"/>
              <a:ea typeface="宋体" panose="02010600030101010101" pitchFamily="2" charset="-122"/>
            </a:endParaRPr>
          </a:p>
          <a:p>
            <a:pPr marL="628650" indent="-355600">
              <a:lnSpc>
                <a:spcPct val="90000"/>
              </a:lnSpc>
              <a:spcBef>
                <a:spcPts val="600"/>
              </a:spcBef>
              <a:spcAft>
                <a:spcPts val="600"/>
              </a:spcAft>
              <a:defRPr/>
            </a:pPr>
            <a:r>
              <a:rPr lang="zh-CN" altLang="en-US" sz="2400" dirty="0">
                <a:solidFill>
                  <a:srgbClr val="3366FF"/>
                </a:solidFill>
                <a:latin typeface="宋体" panose="02010600030101010101" pitchFamily="2" charset="-122"/>
                <a:ea typeface="宋体" panose="02010600030101010101" pitchFamily="2" charset="-122"/>
              </a:rPr>
              <a:t>重要性：</a:t>
            </a:r>
            <a:r>
              <a:rPr lang="zh-CN" altLang="en-US" sz="2400" dirty="0">
                <a:latin typeface="宋体" panose="02010600030101010101" pitchFamily="2" charset="-122"/>
                <a:ea typeface="宋体" panose="02010600030101010101" pitchFamily="2" charset="-122"/>
              </a:rPr>
              <a:t>软件项目能否按计划时间完成，及时提交产品是项目管理的一个重要课题。 </a:t>
            </a:r>
            <a:endParaRPr lang="en-US" altLang="zh-CN" sz="2400" dirty="0">
              <a:latin typeface="宋体" panose="02010600030101010101" pitchFamily="2" charset="-122"/>
              <a:ea typeface="宋体" panose="02010600030101010101" pitchFamily="2" charset="-122"/>
            </a:endParaRPr>
          </a:p>
          <a:p>
            <a:pPr marL="628650" indent="-355600">
              <a:lnSpc>
                <a:spcPct val="90000"/>
              </a:lnSpc>
              <a:spcBef>
                <a:spcPts val="600"/>
              </a:spcBef>
              <a:spcAft>
                <a:spcPts val="600"/>
              </a:spcAft>
              <a:defRPr/>
            </a:pPr>
            <a:r>
              <a:rPr lang="zh-CN" altLang="en-US" sz="2400" dirty="0">
                <a:solidFill>
                  <a:srgbClr val="3366FF"/>
                </a:solidFill>
                <a:latin typeface="宋体" panose="02010600030101010101" pitchFamily="2" charset="-122"/>
                <a:ea typeface="宋体" panose="02010600030101010101" pitchFamily="2" charset="-122"/>
              </a:rPr>
              <a:t>现实情况：</a:t>
            </a:r>
            <a:r>
              <a:rPr lang="zh-CN" altLang="en-US" sz="2400" dirty="0">
                <a:latin typeface="宋体" panose="02010600030101010101" pitchFamily="2" charset="-122"/>
                <a:ea typeface="宋体" panose="02010600030101010101" pitchFamily="2" charset="-122"/>
              </a:rPr>
              <a:t>项目未能按预期的进度提交产品，延误工期的现象经常会出现。</a:t>
            </a:r>
            <a:endParaRPr lang="en-US" altLang="zh-CN" sz="2400" dirty="0">
              <a:latin typeface="宋体" panose="02010600030101010101" pitchFamily="2" charset="-122"/>
              <a:ea typeface="宋体" panose="02010600030101010101" pitchFamily="2" charset="-122"/>
            </a:endParaRPr>
          </a:p>
          <a:p>
            <a:pPr marL="628650" indent="-355600">
              <a:lnSpc>
                <a:spcPct val="90000"/>
              </a:lnSpc>
              <a:spcBef>
                <a:spcPts val="600"/>
              </a:spcBef>
              <a:spcAft>
                <a:spcPts val="600"/>
              </a:spcAft>
              <a:defRPr/>
            </a:pPr>
            <a:r>
              <a:rPr lang="zh-CN" altLang="en-US" sz="2400" dirty="0">
                <a:latin typeface="宋体" panose="02010600030101010101" pitchFamily="2" charset="-122"/>
                <a:ea typeface="宋体" panose="02010600030101010101" pitchFamily="2" charset="-122"/>
              </a:rPr>
              <a:t>必须分析原因，并有针对性地采取措施。</a:t>
            </a:r>
            <a:endParaRPr lang="zh-CN" altLang="en-US" sz="2400" dirty="0">
              <a:latin typeface="宋体" panose="02010600030101010101" pitchFamily="2" charset="-122"/>
              <a:ea typeface="宋体" panose="02010600030101010101" pitchFamily="2" charset="-122"/>
            </a:endParaRPr>
          </a:p>
          <a:p>
            <a:pPr marL="457200" indent="-457200" eaLnBrk="1" hangingPunct="1">
              <a:lnSpc>
                <a:spcPct val="90000"/>
              </a:lnSpc>
              <a:spcBef>
                <a:spcPts val="600"/>
              </a:spcBef>
              <a:spcAft>
                <a:spcPts val="600"/>
              </a:spcAft>
              <a:buFontTx/>
              <a:buNone/>
              <a:defRPr/>
            </a:pPr>
            <a:r>
              <a:rPr lang="en-US" altLang="zh-CN" sz="2800" b="1" dirty="0">
                <a:solidFill>
                  <a:srgbClr val="C00000"/>
                </a:solidFill>
                <a:latin typeface="宋体" panose="02010600030101010101" pitchFamily="2" charset="-122"/>
                <a:ea typeface="宋体" panose="02010600030101010101" pitchFamily="2" charset="-122"/>
              </a:rPr>
              <a:t>2</a:t>
            </a:r>
            <a:r>
              <a:rPr lang="zh-CN" altLang="en-US" sz="2800" b="1" dirty="0">
                <a:solidFill>
                  <a:srgbClr val="C00000"/>
                </a:solidFill>
                <a:latin typeface="宋体" panose="02010600030101010101" pitchFamily="2" charset="-122"/>
                <a:ea typeface="宋体" panose="02010600030101010101" pitchFamily="2" charset="-122"/>
              </a:rPr>
              <a:t>．制订项目进度安排的条件</a:t>
            </a:r>
            <a:endParaRPr lang="zh-CN" altLang="en-US" sz="2800" b="1" dirty="0">
              <a:solidFill>
                <a:srgbClr val="C00000"/>
              </a:solidFill>
              <a:latin typeface="宋体" panose="02010600030101010101" pitchFamily="2" charset="-122"/>
              <a:ea typeface="宋体" panose="02010600030101010101" pitchFamily="2" charset="-122"/>
            </a:endParaRPr>
          </a:p>
          <a:p>
            <a:pPr marL="628650" indent="-355600">
              <a:lnSpc>
                <a:spcPct val="90000"/>
              </a:lnSpc>
              <a:spcBef>
                <a:spcPts val="600"/>
              </a:spcBef>
              <a:spcAft>
                <a:spcPts val="600"/>
              </a:spcAft>
              <a:defRPr/>
            </a:pPr>
            <a:r>
              <a:rPr lang="zh-CN" altLang="en-US" sz="2400" dirty="0">
                <a:latin typeface="宋体" panose="02010600030101010101" pitchFamily="2" charset="-122"/>
                <a:ea typeface="宋体" panose="02010600030101010101" pitchFamily="2" charset="-122"/>
              </a:rPr>
              <a:t>项目进度安排计划越准确越符合实际越好，要做到这一点，需要在这以前做些工作，尽量做到下面</a:t>
            </a:r>
            <a:r>
              <a:rPr lang="en-US" altLang="zh-CN" sz="2400" dirty="0">
                <a:solidFill>
                  <a:srgbClr val="3366FF"/>
                </a:solidFill>
                <a:latin typeface="宋体" panose="02010600030101010101" pitchFamily="2" charset="-122"/>
                <a:ea typeface="宋体" panose="02010600030101010101" pitchFamily="2" charset="-122"/>
              </a:rPr>
              <a:t>7</a:t>
            </a:r>
            <a:r>
              <a:rPr lang="zh-CN" altLang="en-US" sz="2400" dirty="0">
                <a:solidFill>
                  <a:srgbClr val="3366FF"/>
                </a:solidFill>
                <a:latin typeface="宋体" panose="02010600030101010101" pitchFamily="2" charset="-122"/>
                <a:ea typeface="宋体" panose="02010600030101010101" pitchFamily="2" charset="-122"/>
              </a:rPr>
              <a:t>个条件</a:t>
            </a:r>
            <a:r>
              <a:rPr lang="zh-CN" altLang="en-US" sz="2400" dirty="0">
                <a:latin typeface="宋体" panose="02010600030101010101" pitchFamily="2" charset="-122"/>
                <a:ea typeface="宋体" panose="02010600030101010101" pitchFamily="2" charset="-122"/>
              </a:rPr>
              <a:t>，使得进度安排有根有据。</a:t>
            </a: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2"/>
          <p:cNvSpPr>
            <a:spLocks noGrp="1" noChangeArrowheads="1"/>
          </p:cNvSpPr>
          <p:nvPr>
            <p:ph type="title"/>
          </p:nvPr>
        </p:nvSpPr>
        <p:spPr>
          <a:xfrm>
            <a:off x="428596" y="142852"/>
            <a:ext cx="8229600" cy="1143000"/>
          </a:xfrm>
        </p:spPr>
        <p:txBody>
          <a:bodyPr/>
          <a:lstStyle/>
          <a:p>
            <a:pPr algn="l">
              <a:lnSpc>
                <a:spcPts val="4000"/>
              </a:lnSpc>
            </a:pPr>
            <a:r>
              <a:rPr lang="en-US" altLang="zh-CN" dirty="0">
                <a:solidFill>
                  <a:schemeClr val="bg1"/>
                </a:solidFill>
                <a:latin typeface="+mj-ea"/>
              </a:rPr>
              <a:t>6.4 </a:t>
            </a:r>
            <a:r>
              <a:rPr lang="zh-CN" altLang="en-US" dirty="0">
                <a:solidFill>
                  <a:schemeClr val="bg1"/>
                </a:solidFill>
                <a:latin typeface="+mj-ea"/>
              </a:rPr>
              <a:t>进度管理</a:t>
            </a:r>
            <a:br>
              <a:rPr lang="en-US" altLang="zh-CN" dirty="0">
                <a:solidFill>
                  <a:schemeClr val="bg1"/>
                </a:solidFill>
                <a:latin typeface="+mj-ea"/>
              </a:rPr>
            </a:br>
            <a:r>
              <a:rPr lang="en-US" altLang="zh-CN" sz="3600" dirty="0">
                <a:solidFill>
                  <a:srgbClr val="FFFF00"/>
                </a:solidFill>
              </a:rPr>
              <a:t>6.4.1</a:t>
            </a:r>
            <a:r>
              <a:rPr lang="en-US" altLang="zh-CN" dirty="0">
                <a:solidFill>
                  <a:schemeClr val="bg1"/>
                </a:solidFill>
                <a:latin typeface="+mj-ea"/>
              </a:rPr>
              <a:t> </a:t>
            </a:r>
            <a:r>
              <a:rPr lang="zh-CN" altLang="en-US" sz="3600" dirty="0">
                <a:solidFill>
                  <a:srgbClr val="FFFF00"/>
                </a:solidFill>
              </a:rPr>
              <a:t>进度控制问题</a:t>
            </a:r>
            <a:endParaRPr lang="zh-CN" altLang="en-US" sz="3600" dirty="0">
              <a:solidFill>
                <a:srgbClr val="FFFF00"/>
              </a:solidFill>
              <a:latin typeface="+mj-ea"/>
            </a:endParaRPr>
          </a:p>
        </p:txBody>
      </p:sp>
    </p:spTree>
  </p:cSld>
  <p:clrMapOvr>
    <a:masterClrMapping/>
  </p:clrMapOvr>
  <p:transition>
    <p:random/>
  </p:transition>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500034" y="1500175"/>
            <a:ext cx="8208963" cy="4714908"/>
          </a:xfrm>
        </p:spPr>
        <p:txBody>
          <a:bodyPr/>
          <a:lstStyle/>
          <a:p>
            <a:pPr>
              <a:lnSpc>
                <a:spcPct val="120000"/>
              </a:lnSpc>
            </a:pPr>
            <a:r>
              <a:rPr lang="en-US" altLang="zh-CN" sz="2800" b="1" dirty="0">
                <a:solidFill>
                  <a:srgbClr val="C00000"/>
                </a:solidFill>
                <a:ea typeface="楷体_GB2312" pitchFamily="49" charset="-122"/>
              </a:rPr>
              <a:t>7</a:t>
            </a:r>
            <a:r>
              <a:rPr lang="zh-CN" altLang="en-US" sz="2800" b="1" dirty="0">
                <a:solidFill>
                  <a:srgbClr val="C00000"/>
                </a:solidFill>
                <a:ea typeface="楷体_GB2312" pitchFamily="49" charset="-122"/>
              </a:rPr>
              <a:t>个条件是：</a:t>
            </a:r>
            <a:endParaRPr lang="zh-CN" altLang="en-US" sz="2800" b="1" dirty="0">
              <a:solidFill>
                <a:srgbClr val="C00000"/>
              </a:solidFill>
              <a:ea typeface="楷体_GB2312" pitchFamily="49" charset="-122"/>
            </a:endParaRPr>
          </a:p>
          <a:p>
            <a:pPr marL="0" indent="0"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a:t>
            </a:r>
            <a:r>
              <a:rPr lang="zh-CN" altLang="en-US" sz="2400" b="1" dirty="0">
                <a:solidFill>
                  <a:srgbClr val="3366FF"/>
                </a:solidFill>
                <a:ea typeface="楷体_GB2312" pitchFamily="49" charset="-122"/>
              </a:rPr>
              <a:t>项目分解</a:t>
            </a:r>
            <a:r>
              <a:rPr lang="zh-CN" altLang="en-US" sz="2400" dirty="0">
                <a:ea typeface="楷体_GB2312" pitchFamily="49" charset="-122"/>
              </a:rPr>
              <a:t>。将大的复杂的项目划分成能够管理的若干</a:t>
            </a:r>
            <a:r>
              <a:rPr lang="zh-CN" altLang="en-US" sz="2400" b="1" dirty="0">
                <a:solidFill>
                  <a:srgbClr val="FF0000"/>
                </a:solidFill>
                <a:ea typeface="楷体_GB2312" pitchFamily="49" charset="-122"/>
              </a:rPr>
              <a:t>活动</a:t>
            </a:r>
            <a:r>
              <a:rPr lang="zh-CN" altLang="en-US" sz="2400" dirty="0">
                <a:ea typeface="楷体_GB2312" pitchFamily="49" charset="-122"/>
              </a:rPr>
              <a:t>和若干</a:t>
            </a:r>
            <a:r>
              <a:rPr lang="zh-CN" altLang="en-US" sz="2400" b="1" dirty="0">
                <a:solidFill>
                  <a:srgbClr val="FF0000"/>
                </a:solidFill>
                <a:ea typeface="楷体_GB2312" pitchFamily="49" charset="-122"/>
              </a:rPr>
              <a:t>任务</a:t>
            </a:r>
            <a:r>
              <a:rPr lang="zh-CN" altLang="en-US" sz="2400" dirty="0">
                <a:ea typeface="楷体_GB2312" pitchFamily="49" charset="-122"/>
              </a:rPr>
              <a:t>，这种分解可能是</a:t>
            </a:r>
            <a:r>
              <a:rPr lang="zh-CN" altLang="en-US" sz="2400" dirty="0">
                <a:solidFill>
                  <a:srgbClr val="3366FF"/>
                </a:solidFill>
                <a:ea typeface="楷体_GB2312" pitchFamily="49" charset="-122"/>
              </a:rPr>
              <a:t>多个层次</a:t>
            </a:r>
            <a:r>
              <a:rPr lang="zh-CN" altLang="en-US" sz="2400" dirty="0">
                <a:ea typeface="楷体_GB2312" pitchFamily="49" charset="-122"/>
              </a:rPr>
              <a:t>的。 </a:t>
            </a:r>
            <a:endParaRPr lang="zh-CN" altLang="en-US" sz="2400" dirty="0">
              <a:ea typeface="楷体_GB2312" pitchFamily="49" charset="-122"/>
            </a:endParaRPr>
          </a:p>
          <a:p>
            <a:pPr marL="0" indent="0"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a:t>
            </a:r>
            <a:r>
              <a:rPr lang="zh-CN" altLang="en-US" sz="2400" b="1" dirty="0">
                <a:solidFill>
                  <a:srgbClr val="3366FF"/>
                </a:solidFill>
                <a:ea typeface="楷体_GB2312" pitchFamily="49" charset="-122"/>
              </a:rPr>
              <a:t>确定各部分之间的相互关系</a:t>
            </a:r>
            <a:r>
              <a:rPr lang="zh-CN" altLang="en-US" sz="2400" dirty="0">
                <a:ea typeface="楷体_GB2312" pitchFamily="49" charset="-122"/>
              </a:rPr>
              <a:t>。分解后的活动和任务必定存在着一定的相互依赖关系，如谁先谁后，或是两者应该并行互不依赖等。 </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3</a:t>
            </a:r>
            <a:r>
              <a:rPr lang="zh-CN" altLang="en-US" sz="2400" dirty="0">
                <a:ea typeface="楷体_GB2312" pitchFamily="49" charset="-122"/>
              </a:rPr>
              <a:t>）</a:t>
            </a:r>
            <a:r>
              <a:rPr lang="zh-CN" altLang="en-US" sz="2400" b="1" dirty="0">
                <a:solidFill>
                  <a:srgbClr val="3366FF"/>
                </a:solidFill>
                <a:ea typeface="楷体_GB2312" pitchFamily="49" charset="-122"/>
              </a:rPr>
              <a:t>时间分配</a:t>
            </a:r>
            <a:r>
              <a:rPr lang="zh-CN" altLang="en-US" sz="2400" dirty="0">
                <a:ea typeface="楷体_GB2312" pitchFamily="49" charset="-122"/>
              </a:rPr>
              <a:t>。为每项活动和任务分配需要的时间，如确定多少人天的工作量。明确每个活动或任务的开始和结束时间</a:t>
            </a:r>
            <a:endParaRPr lang="zh-CN" altLang="en-US"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a:spLocks noGrp="1" noChangeArrowheads="1"/>
          </p:cNvSpPr>
          <p:nvPr>
            <p:ph type="title"/>
          </p:nvPr>
        </p:nvSpPr>
        <p:spPr>
          <a:xfrm>
            <a:off x="428596" y="142852"/>
            <a:ext cx="8229600" cy="1143000"/>
          </a:xfrm>
        </p:spPr>
        <p:txBody>
          <a:bodyPr/>
          <a:lstStyle/>
          <a:p>
            <a:pPr algn="l">
              <a:lnSpc>
                <a:spcPts val="4000"/>
              </a:lnSpc>
            </a:pPr>
            <a:r>
              <a:rPr lang="en-US" altLang="zh-CN" dirty="0">
                <a:solidFill>
                  <a:schemeClr val="bg1"/>
                </a:solidFill>
                <a:latin typeface="+mj-ea"/>
              </a:rPr>
              <a:t>6.4 </a:t>
            </a:r>
            <a:r>
              <a:rPr lang="zh-CN" altLang="en-US" dirty="0">
                <a:solidFill>
                  <a:schemeClr val="bg1"/>
                </a:solidFill>
                <a:latin typeface="+mj-ea"/>
              </a:rPr>
              <a:t>进度管理</a:t>
            </a:r>
            <a:br>
              <a:rPr lang="en-US" altLang="zh-CN" dirty="0">
                <a:solidFill>
                  <a:schemeClr val="bg1"/>
                </a:solidFill>
                <a:latin typeface="+mj-ea"/>
              </a:rPr>
            </a:br>
            <a:r>
              <a:rPr lang="en-US" altLang="zh-CN" sz="3600" dirty="0">
                <a:solidFill>
                  <a:srgbClr val="FFFF00"/>
                </a:solidFill>
              </a:rPr>
              <a:t>6.4.1</a:t>
            </a:r>
            <a:r>
              <a:rPr lang="en-US" altLang="zh-CN" dirty="0">
                <a:solidFill>
                  <a:schemeClr val="bg1"/>
                </a:solidFill>
                <a:latin typeface="+mj-ea"/>
              </a:rPr>
              <a:t> </a:t>
            </a:r>
            <a:r>
              <a:rPr lang="zh-CN" altLang="en-US" sz="3600" dirty="0">
                <a:solidFill>
                  <a:srgbClr val="FFFF00"/>
                </a:solidFill>
              </a:rPr>
              <a:t>进度控制问题</a:t>
            </a:r>
            <a:endParaRPr lang="zh-CN" altLang="en-US" sz="3600" dirty="0">
              <a:solidFill>
                <a:srgbClr val="FFFF00"/>
              </a:solidFill>
              <a:latin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 calcmode="lin" valueType="num">
                                      <p:cBhvr additive="base">
                                        <p:cTn id="7" dur="500" fill="hold"/>
                                        <p:tgtEl>
                                          <p:spTgt spid="140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0291">
                                            <p:txEl>
                                              <p:pRg st="1" end="1"/>
                                            </p:txEl>
                                          </p:spTgt>
                                        </p:tgtEl>
                                        <p:attrNameLst>
                                          <p:attrName>style.visibility</p:attrName>
                                        </p:attrNameLst>
                                      </p:cBhvr>
                                      <p:to>
                                        <p:strVal val="visible"/>
                                      </p:to>
                                    </p:set>
                                    <p:anim calcmode="lin" valueType="num">
                                      <p:cBhvr additive="base">
                                        <p:cTn id="13" dur="500" fill="hold"/>
                                        <p:tgtEl>
                                          <p:spTgt spid="1402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0291">
                                            <p:txEl>
                                              <p:pRg st="2" end="2"/>
                                            </p:txEl>
                                          </p:spTgt>
                                        </p:tgtEl>
                                        <p:attrNameLst>
                                          <p:attrName>style.visibility</p:attrName>
                                        </p:attrNameLst>
                                      </p:cBhvr>
                                      <p:to>
                                        <p:strVal val="visible"/>
                                      </p:to>
                                    </p:set>
                                    <p:anim calcmode="lin" valueType="num">
                                      <p:cBhvr additive="base">
                                        <p:cTn id="19" dur="500" fill="hold"/>
                                        <p:tgtEl>
                                          <p:spTgt spid="1402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2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0291">
                                            <p:txEl>
                                              <p:pRg st="3" end="3"/>
                                            </p:txEl>
                                          </p:spTgt>
                                        </p:tgtEl>
                                        <p:attrNameLst>
                                          <p:attrName>style.visibility</p:attrName>
                                        </p:attrNameLst>
                                      </p:cBhvr>
                                      <p:to>
                                        <p:strVal val="visible"/>
                                      </p:to>
                                    </p:set>
                                    <p:anim calcmode="lin" valueType="num">
                                      <p:cBhvr additive="base">
                                        <p:cTn id="25" dur="500" fill="hold"/>
                                        <p:tgtEl>
                                          <p:spTgt spid="1402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02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468313" y="1543034"/>
            <a:ext cx="8207375" cy="4302716"/>
          </a:xfrm>
          <a:prstGeom prst="rect">
            <a:avLst/>
          </a:prstGeom>
          <a:noFill/>
          <a:ln w="9525">
            <a:noFill/>
            <a:miter lim="800000"/>
          </a:ln>
        </p:spPr>
        <p:txBody>
          <a:bodyPr wrap="square">
            <a:spAutoFit/>
          </a:bodyPr>
          <a:lstStyle/>
          <a:p>
            <a:pPr>
              <a:lnSpc>
                <a:spcPct val="120000"/>
              </a:lnSpc>
              <a:spcBef>
                <a:spcPct val="20000"/>
              </a:spcBef>
            </a:pPr>
            <a:r>
              <a:rPr lang="zh-CN" altLang="en-US" sz="2400" dirty="0">
                <a:ea typeface="楷体_GB2312" pitchFamily="49" charset="-122"/>
              </a:rPr>
              <a:t>（</a:t>
            </a:r>
            <a:r>
              <a:rPr lang="en-US" altLang="zh-CN" sz="2400" dirty="0">
                <a:ea typeface="楷体_GB2312" pitchFamily="49" charset="-122"/>
              </a:rPr>
              <a:t>4</a:t>
            </a:r>
            <a:r>
              <a:rPr lang="zh-CN" altLang="en-US" sz="2400" dirty="0">
                <a:ea typeface="楷体_GB2312" pitchFamily="49" charset="-122"/>
              </a:rPr>
              <a:t>）</a:t>
            </a:r>
            <a:r>
              <a:rPr lang="zh-CN" altLang="en-US" sz="2400" b="1" dirty="0">
                <a:solidFill>
                  <a:srgbClr val="3366FF"/>
                </a:solidFill>
                <a:ea typeface="楷体_GB2312" pitchFamily="49" charset="-122"/>
              </a:rPr>
              <a:t>确认投入的工作量：</a:t>
            </a:r>
            <a:r>
              <a:rPr lang="zh-CN" altLang="en-US" sz="2400" dirty="0">
                <a:ea typeface="楷体_GB2312" pitchFamily="49" charset="-122"/>
              </a:rPr>
              <a:t>确认项目要求的人力投入工作量，并予以满足，避免某些工作阶段人力投入不足的现象。</a:t>
            </a:r>
            <a:endParaRPr lang="zh-CN" altLang="en-US" sz="2400" dirty="0">
              <a:ea typeface="楷体_GB2312" pitchFamily="49" charset="-122"/>
            </a:endParaRPr>
          </a:p>
          <a:p>
            <a:pPr>
              <a:lnSpc>
                <a:spcPct val="120000"/>
              </a:lnSpc>
              <a:spcBef>
                <a:spcPct val="20000"/>
              </a:spcBef>
            </a:pPr>
            <a:r>
              <a:rPr lang="zh-CN" altLang="en-US" sz="2400" dirty="0">
                <a:ea typeface="楷体_GB2312" pitchFamily="49" charset="-122"/>
              </a:rPr>
              <a:t>（</a:t>
            </a:r>
            <a:r>
              <a:rPr lang="en-US" altLang="zh-CN" sz="2400" dirty="0">
                <a:ea typeface="楷体_GB2312" pitchFamily="49" charset="-122"/>
              </a:rPr>
              <a:t>5</a:t>
            </a:r>
            <a:r>
              <a:rPr lang="zh-CN" altLang="en-US" sz="2400" dirty="0">
                <a:ea typeface="楷体_GB2312" pitchFamily="49" charset="-122"/>
              </a:rPr>
              <a:t>）</a:t>
            </a:r>
            <a:r>
              <a:rPr lang="zh-CN" altLang="en-US" sz="2400" b="1" dirty="0">
                <a:solidFill>
                  <a:srgbClr val="3366FF"/>
                </a:solidFill>
                <a:ea typeface="楷体_GB2312" pitchFamily="49" charset="-122"/>
              </a:rPr>
              <a:t>确定人员的责任</a:t>
            </a:r>
            <a:r>
              <a:rPr lang="zh-CN" altLang="en-US" sz="2400" dirty="0">
                <a:ea typeface="楷体_GB2312" pitchFamily="49" charset="-122"/>
              </a:rPr>
              <a:t>。</a:t>
            </a:r>
            <a:endParaRPr lang="zh-CN" altLang="en-US" sz="2400" dirty="0">
              <a:ea typeface="楷体_GB2312" pitchFamily="49" charset="-122"/>
            </a:endParaRPr>
          </a:p>
          <a:p>
            <a:pPr>
              <a:lnSpc>
                <a:spcPct val="120000"/>
              </a:lnSpc>
              <a:spcBef>
                <a:spcPct val="20000"/>
              </a:spcBef>
            </a:pPr>
            <a:r>
              <a:rPr lang="zh-CN" altLang="en-US" sz="2400" dirty="0">
                <a:ea typeface="楷体_GB2312" pitchFamily="49" charset="-122"/>
              </a:rPr>
              <a:t>（</a:t>
            </a:r>
            <a:r>
              <a:rPr lang="en-US" altLang="zh-CN" sz="2400" dirty="0">
                <a:ea typeface="楷体_GB2312" pitchFamily="49" charset="-122"/>
              </a:rPr>
              <a:t>6</a:t>
            </a:r>
            <a:r>
              <a:rPr lang="zh-CN" altLang="en-US" sz="2400" dirty="0">
                <a:ea typeface="楷体_GB2312" pitchFamily="49" charset="-122"/>
              </a:rPr>
              <a:t>）</a:t>
            </a:r>
            <a:r>
              <a:rPr lang="zh-CN" altLang="en-US" sz="2400" b="1" dirty="0">
                <a:solidFill>
                  <a:srgbClr val="3366FF"/>
                </a:solidFill>
                <a:ea typeface="楷体_GB2312" pitchFamily="49" charset="-122"/>
              </a:rPr>
              <a:t>规定工作成果：</a:t>
            </a:r>
            <a:r>
              <a:rPr lang="zh-CN" altLang="en-US" sz="2400" dirty="0">
                <a:ea typeface="楷体_GB2312" pitchFamily="49" charset="-122"/>
              </a:rPr>
              <a:t>明确每个任务最后要求的工作成果，它应该是整个项目的一个组成部分。</a:t>
            </a:r>
            <a:endParaRPr lang="zh-CN" altLang="en-US" sz="2400" dirty="0">
              <a:ea typeface="楷体_GB2312" pitchFamily="49" charset="-122"/>
            </a:endParaRPr>
          </a:p>
          <a:p>
            <a:pPr>
              <a:lnSpc>
                <a:spcPct val="120000"/>
              </a:lnSpc>
              <a:spcBef>
                <a:spcPct val="20000"/>
              </a:spcBef>
            </a:pPr>
            <a:r>
              <a:rPr lang="zh-CN" altLang="en-US" sz="2400" dirty="0">
                <a:ea typeface="楷体_GB2312" pitchFamily="49" charset="-122"/>
              </a:rPr>
              <a:t>（</a:t>
            </a:r>
            <a:r>
              <a:rPr lang="en-US" altLang="zh-CN" sz="2400" dirty="0">
                <a:ea typeface="楷体_GB2312" pitchFamily="49" charset="-122"/>
              </a:rPr>
              <a:t>7</a:t>
            </a:r>
            <a:r>
              <a:rPr lang="zh-CN" altLang="en-US" sz="2400" dirty="0">
                <a:ea typeface="楷体_GB2312" pitchFamily="49" charset="-122"/>
              </a:rPr>
              <a:t>）</a:t>
            </a:r>
            <a:r>
              <a:rPr lang="zh-CN" altLang="en-US" sz="2400" b="1" dirty="0">
                <a:solidFill>
                  <a:srgbClr val="3366FF"/>
                </a:solidFill>
                <a:ea typeface="楷体_GB2312" pitchFamily="49" charset="-122"/>
              </a:rPr>
              <a:t>规定里程碑：</a:t>
            </a:r>
            <a:r>
              <a:rPr lang="zh-CN" altLang="en-US" sz="2400" dirty="0">
                <a:solidFill>
                  <a:srgbClr val="CC0000"/>
                </a:solidFill>
                <a:ea typeface="楷体_GB2312" pitchFamily="49" charset="-122"/>
              </a:rPr>
              <a:t>里程碑</a:t>
            </a:r>
            <a:r>
              <a:rPr lang="zh-CN" altLang="en-US" sz="2400" dirty="0">
                <a:ea typeface="楷体_GB2312" pitchFamily="49" charset="-122"/>
              </a:rPr>
              <a:t>也被称为</a:t>
            </a:r>
            <a:r>
              <a:rPr lang="zh-CN" altLang="en-US" sz="2400" dirty="0">
                <a:solidFill>
                  <a:srgbClr val="CC0000"/>
                </a:solidFill>
                <a:ea typeface="楷体_GB2312" pitchFamily="49" charset="-122"/>
              </a:rPr>
              <a:t>基线。为每项</a:t>
            </a:r>
            <a:r>
              <a:rPr lang="zh-CN" altLang="en-US" sz="2400" dirty="0">
                <a:ea typeface="楷体_GB2312" pitchFamily="49" charset="-122"/>
              </a:rPr>
              <a:t>工作规定里程碑。工作的完成要经过一定形式的检验，并经过评审或审核（批准）得到认可，才能被认为已完成，也表示一个里程碑已经完成。 </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28596" y="142852"/>
            <a:ext cx="8229600" cy="1143000"/>
          </a:xfrm>
          <a:prstGeom prst="rect">
            <a:avLst/>
          </a:prstGeom>
        </p:spPr>
        <p:txBody>
          <a:bodyPr/>
          <a:lstStyle/>
          <a:p>
            <a:pPr marL="0" marR="0" lvl="0" indent="0" algn="l"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6.4 </a:t>
            </a:r>
            <a:r>
              <a:rPr kumimoji="0" lang="zh-CN" altLang="en-US" sz="4400" b="1" i="0" u="none" strike="noStrike" kern="0" cap="none" spc="0" normalizeH="0" baseline="0" noProof="0">
                <a:ln>
                  <a:noFill/>
                </a:ln>
                <a:solidFill>
                  <a:schemeClr val="bg1"/>
                </a:solidFill>
                <a:effectLst/>
                <a:uLnTx/>
                <a:uFillTx/>
                <a:latin typeface="+mj-ea"/>
                <a:ea typeface="+mj-ea"/>
                <a:cs typeface="+mj-cs"/>
              </a:rPr>
              <a:t>进度管理</a:t>
            </a:r>
            <a:br>
              <a:rPr kumimoji="0" lang="en-US" altLang="zh-CN" sz="4400" b="1" i="0" u="none" strike="noStrike" kern="0" cap="none" spc="0" normalizeH="0" baseline="0" noProof="0">
                <a:ln>
                  <a:noFill/>
                </a:ln>
                <a:solidFill>
                  <a:schemeClr val="bg1"/>
                </a:solidFill>
                <a:effectLst/>
                <a:uLnTx/>
                <a:uFillTx/>
                <a:latin typeface="+mj-ea"/>
                <a:ea typeface="+mj-ea"/>
                <a:cs typeface="+mj-cs"/>
              </a:rPr>
            </a:br>
            <a:r>
              <a:rPr kumimoji="0" lang="en-US" altLang="zh-CN" sz="3600" b="1" i="0" u="none" strike="noStrike" kern="0" cap="none" spc="0" normalizeH="0" baseline="0" noProof="0">
                <a:ln>
                  <a:noFill/>
                </a:ln>
                <a:solidFill>
                  <a:srgbClr val="FFFF00"/>
                </a:solidFill>
                <a:effectLst/>
                <a:uLnTx/>
                <a:uFillTx/>
                <a:latin typeface="+mj-lt"/>
                <a:ea typeface="+mj-ea"/>
                <a:cs typeface="+mj-cs"/>
              </a:rPr>
              <a:t>6.4.1</a:t>
            </a:r>
            <a:r>
              <a:rPr kumimoji="0" lang="en-US" altLang="zh-CN" sz="4400" b="1" i="0" u="none" strike="noStrike" kern="0" cap="none" spc="0" normalizeH="0" baseline="0" noProof="0">
                <a:ln>
                  <a:noFill/>
                </a:ln>
                <a:solidFill>
                  <a:schemeClr val="bg1"/>
                </a:solidFill>
                <a:effectLst/>
                <a:uLnTx/>
                <a:uFillTx/>
                <a:latin typeface="+mj-ea"/>
                <a:ea typeface="+mj-ea"/>
                <a:cs typeface="+mj-cs"/>
              </a:rPr>
              <a:t> </a:t>
            </a:r>
            <a:r>
              <a:rPr kumimoji="0" lang="zh-CN" altLang="en-US" sz="3600" b="1" i="0" u="none" strike="noStrike" kern="0" cap="none" spc="0" normalizeH="0" baseline="0" noProof="0">
                <a:ln>
                  <a:noFill/>
                </a:ln>
                <a:solidFill>
                  <a:srgbClr val="FFFF00"/>
                </a:solidFill>
                <a:effectLst/>
                <a:uLnTx/>
                <a:uFillTx/>
                <a:latin typeface="+mj-lt"/>
                <a:ea typeface="+mj-ea"/>
                <a:cs typeface="+mj-cs"/>
              </a:rPr>
              <a:t>进度控制问题</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314">
                                            <p:txEl>
                                              <p:pRg st="0" end="0"/>
                                            </p:txEl>
                                          </p:spTgt>
                                        </p:tgtEl>
                                        <p:attrNameLst>
                                          <p:attrName>style.visibility</p:attrName>
                                        </p:attrNameLst>
                                      </p:cBhvr>
                                      <p:to>
                                        <p:strVal val="visible"/>
                                      </p:to>
                                    </p:set>
                                    <p:anim calcmode="lin" valueType="num">
                                      <p:cBhvr additive="base">
                                        <p:cTn id="7" dur="500" fill="hold"/>
                                        <p:tgtEl>
                                          <p:spTgt spid="141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1314">
                                            <p:txEl>
                                              <p:pRg st="1" end="1"/>
                                            </p:txEl>
                                          </p:spTgt>
                                        </p:tgtEl>
                                        <p:attrNameLst>
                                          <p:attrName>style.visibility</p:attrName>
                                        </p:attrNameLst>
                                      </p:cBhvr>
                                      <p:to>
                                        <p:strVal val="visible"/>
                                      </p:to>
                                    </p:set>
                                    <p:anim calcmode="lin" valueType="num">
                                      <p:cBhvr additive="base">
                                        <p:cTn id="13" dur="500" fill="hold"/>
                                        <p:tgtEl>
                                          <p:spTgt spid="1413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3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1314">
                                            <p:txEl>
                                              <p:pRg st="2" end="2"/>
                                            </p:txEl>
                                          </p:spTgt>
                                        </p:tgtEl>
                                        <p:attrNameLst>
                                          <p:attrName>style.visibility</p:attrName>
                                        </p:attrNameLst>
                                      </p:cBhvr>
                                      <p:to>
                                        <p:strVal val="visible"/>
                                      </p:to>
                                    </p:set>
                                    <p:anim calcmode="lin" valueType="num">
                                      <p:cBhvr additive="base">
                                        <p:cTn id="19" dur="500" fill="hold"/>
                                        <p:tgtEl>
                                          <p:spTgt spid="1413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13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1314">
                                            <p:txEl>
                                              <p:pRg st="3" end="3"/>
                                            </p:txEl>
                                          </p:spTgt>
                                        </p:tgtEl>
                                        <p:attrNameLst>
                                          <p:attrName>style.visibility</p:attrName>
                                        </p:attrNameLst>
                                      </p:cBhvr>
                                      <p:to>
                                        <p:strVal val="visible"/>
                                      </p:to>
                                    </p:set>
                                    <p:anim calcmode="lin" valueType="num">
                                      <p:cBhvr additive="base">
                                        <p:cTn id="25" dur="500" fill="hold"/>
                                        <p:tgtEl>
                                          <p:spTgt spid="1413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13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idx="1"/>
          </p:nvPr>
        </p:nvSpPr>
        <p:spPr>
          <a:xfrm>
            <a:off x="395288" y="1412875"/>
            <a:ext cx="8353425" cy="4679950"/>
          </a:xfrm>
        </p:spPr>
        <p:txBody>
          <a:bodyPr/>
          <a:lstStyle/>
          <a:p>
            <a:pPr marL="457200" indent="-457200" eaLnBrk="1" hangingPunct="1">
              <a:lnSpc>
                <a:spcPct val="110000"/>
              </a:lnSpc>
              <a:buSzPct val="75000"/>
              <a:buFont typeface="Wingdings" panose="05000000000000000000" pitchFamily="2" charset="2"/>
              <a:buChar char="l"/>
            </a:pPr>
            <a:r>
              <a:rPr lang="zh-CN" altLang="en-US" sz="2400" b="1" dirty="0">
                <a:solidFill>
                  <a:srgbClr val="CC0000"/>
                </a:solidFill>
                <a:ea typeface="楷体_GB2312" pitchFamily="49" charset="-122"/>
              </a:rPr>
              <a:t>甘特图</a:t>
            </a:r>
            <a:r>
              <a:rPr lang="zh-CN" altLang="en-US" sz="2400" dirty="0">
                <a:ea typeface="楷体_GB2312" pitchFamily="49" charset="-122"/>
              </a:rPr>
              <a:t>（</a:t>
            </a:r>
            <a:r>
              <a:rPr lang="en-US" altLang="zh-CN" sz="2400" dirty="0">
                <a:ea typeface="楷体_GB2312" pitchFamily="49" charset="-122"/>
              </a:rPr>
              <a:t>Gantt chart</a:t>
            </a:r>
            <a:r>
              <a:rPr lang="zh-CN" altLang="en-US" sz="2400" dirty="0">
                <a:ea typeface="楷体_GB2312" pitchFamily="49" charset="-122"/>
              </a:rPr>
              <a:t>）是表示</a:t>
            </a:r>
            <a:r>
              <a:rPr lang="zh-CN" altLang="en-US" sz="2400" dirty="0">
                <a:solidFill>
                  <a:srgbClr val="3366FF"/>
                </a:solidFill>
                <a:ea typeface="楷体_GB2312" pitchFamily="49" charset="-122"/>
              </a:rPr>
              <a:t>工作进度计划</a:t>
            </a:r>
            <a:r>
              <a:rPr lang="zh-CN" altLang="en-US" sz="2400" dirty="0">
                <a:ea typeface="楷体_GB2312" pitchFamily="49" charset="-122"/>
              </a:rPr>
              <a:t>以及</a:t>
            </a:r>
            <a:r>
              <a:rPr lang="zh-CN" altLang="en-US" sz="2400" dirty="0">
                <a:solidFill>
                  <a:srgbClr val="3366FF"/>
                </a:solidFill>
                <a:ea typeface="楷体_GB2312" pitchFamily="49" charset="-122"/>
              </a:rPr>
              <a:t>工作实际进度情况</a:t>
            </a:r>
            <a:r>
              <a:rPr lang="zh-CN" altLang="en-US" sz="2400" dirty="0">
                <a:ea typeface="楷体_GB2312" pitchFamily="49" charset="-122"/>
              </a:rPr>
              <a:t>最为简明的</a:t>
            </a:r>
            <a:r>
              <a:rPr lang="zh-CN" altLang="en-US" sz="2400" dirty="0">
                <a:solidFill>
                  <a:srgbClr val="3366FF"/>
                </a:solidFill>
                <a:ea typeface="楷体_GB2312" pitchFamily="49" charset="-122"/>
              </a:rPr>
              <a:t>图示方法</a:t>
            </a:r>
            <a:r>
              <a:rPr lang="zh-CN" altLang="en-US" sz="2400" dirty="0">
                <a:ea typeface="楷体_GB2312" pitchFamily="49" charset="-122"/>
              </a:rPr>
              <a:t>。</a:t>
            </a:r>
            <a:endParaRPr lang="zh-CN" altLang="en-US" sz="2400" dirty="0">
              <a:ea typeface="楷体_GB2312" pitchFamily="49" charset="-122"/>
            </a:endParaRPr>
          </a:p>
          <a:p>
            <a:pPr marL="857250" lvl="1" indent="-457200">
              <a:lnSpc>
                <a:spcPct val="110000"/>
              </a:lnSpc>
              <a:buSzPct val="75000"/>
              <a:buFont typeface="Wingdings" panose="05000000000000000000" pitchFamily="2" charset="2"/>
              <a:buChar char="l"/>
            </a:pPr>
            <a:r>
              <a:rPr lang="zh-CN" altLang="en-US" sz="2200" dirty="0">
                <a:ea typeface="楷体_GB2312" pitchFamily="49" charset="-122"/>
              </a:rPr>
              <a:t>线段的起点和终点分别对该项子任务的开工时间和完成时间；</a:t>
            </a:r>
            <a:endParaRPr lang="en-US" altLang="zh-CN" sz="2200" dirty="0">
              <a:ea typeface="楷体_GB2312" pitchFamily="49" charset="-122"/>
            </a:endParaRPr>
          </a:p>
          <a:p>
            <a:pPr marL="857250" lvl="1" indent="-457200">
              <a:lnSpc>
                <a:spcPct val="110000"/>
              </a:lnSpc>
              <a:buSzPct val="75000"/>
              <a:buFont typeface="Wingdings" panose="05000000000000000000" pitchFamily="2" charset="2"/>
              <a:buChar char="l"/>
            </a:pPr>
            <a:r>
              <a:rPr lang="zh-CN" altLang="en-US" sz="2200" dirty="0">
                <a:ea typeface="楷体_GB2312" pitchFamily="49" charset="-122"/>
              </a:rPr>
              <a:t>线段长度表示完成它所需的时间，实线是已用的时间，虚线是计划时间。</a:t>
            </a:r>
            <a:endParaRPr lang="en-US" altLang="zh-CN" sz="2200" dirty="0">
              <a:ea typeface="楷体_GB2312" pitchFamily="49" charset="-122"/>
            </a:endParaRPr>
          </a:p>
          <a:p>
            <a:pPr marL="457200" indent="-457200" eaLnBrk="1" hangingPunct="1">
              <a:lnSpc>
                <a:spcPct val="110000"/>
              </a:lnSpc>
              <a:buSzPct val="75000"/>
              <a:buFont typeface="Wingdings" panose="05000000000000000000" pitchFamily="2" charset="2"/>
              <a:buChar char="l"/>
            </a:pPr>
            <a:endParaRPr lang="zh-CN" altLang="en-US" sz="2400" dirty="0">
              <a:ea typeface="宋体" panose="02010600030101010101" pitchFamily="2" charset="-122"/>
            </a:endParaRPr>
          </a:p>
        </p:txBody>
      </p:sp>
      <p:pic>
        <p:nvPicPr>
          <p:cNvPr id="223238" name="Picture 6" descr="1407"/>
          <p:cNvPicPr>
            <a:picLocks noChangeAspect="1" noChangeArrowheads="1"/>
          </p:cNvPicPr>
          <p:nvPr/>
        </p:nvPicPr>
        <p:blipFill>
          <a:blip r:embed="rId1"/>
          <a:srcRect/>
          <a:stretch>
            <a:fillRect/>
          </a:stretch>
        </p:blipFill>
        <p:spPr bwMode="auto">
          <a:xfrm>
            <a:off x="3094195" y="3714752"/>
            <a:ext cx="4763953" cy="2513281"/>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a:spLocks noGrp="1" noChangeArrowheads="1"/>
          </p:cNvSpPr>
          <p:nvPr>
            <p:ph type="title"/>
          </p:nvPr>
        </p:nvSpPr>
        <p:spPr>
          <a:xfrm>
            <a:off x="428596" y="285736"/>
            <a:ext cx="8229600" cy="1143000"/>
          </a:xfrm>
        </p:spPr>
        <p:txBody>
          <a:bodyPr/>
          <a:lstStyle/>
          <a:p>
            <a:pPr algn="l">
              <a:lnSpc>
                <a:spcPts val="4000"/>
              </a:lnSpc>
            </a:pPr>
            <a:r>
              <a:rPr lang="en-US" altLang="zh-CN" dirty="0">
                <a:solidFill>
                  <a:schemeClr val="bg1"/>
                </a:solidFill>
                <a:latin typeface="+mj-ea"/>
              </a:rPr>
              <a:t>6.4 </a:t>
            </a:r>
            <a:r>
              <a:rPr lang="zh-CN" altLang="en-US" dirty="0">
                <a:solidFill>
                  <a:schemeClr val="bg1"/>
                </a:solidFill>
                <a:latin typeface="+mj-ea"/>
              </a:rPr>
              <a:t>进度管理</a:t>
            </a:r>
            <a:br>
              <a:rPr lang="en-US" altLang="zh-CN" dirty="0">
                <a:solidFill>
                  <a:schemeClr val="bg1"/>
                </a:solidFill>
                <a:latin typeface="+mj-ea"/>
              </a:rPr>
            </a:br>
            <a:r>
              <a:rPr lang="en-US" altLang="zh-CN" sz="3600" dirty="0">
                <a:solidFill>
                  <a:srgbClr val="FFFF00"/>
                </a:solidFill>
                <a:latin typeface="+mj-ea"/>
              </a:rPr>
              <a:t>6.4.2 </a:t>
            </a:r>
            <a:r>
              <a:rPr lang="zh-CN" altLang="en-US" sz="3600" dirty="0">
                <a:solidFill>
                  <a:srgbClr val="FFFF00"/>
                </a:solidFill>
                <a:latin typeface="+mj-ea"/>
              </a:rPr>
              <a:t>甘特图</a:t>
            </a:r>
            <a:endParaRPr lang="zh-CN" altLang="en-US" sz="3600" dirty="0">
              <a:solidFill>
                <a:srgbClr val="FFFF00"/>
              </a:solidFill>
              <a:latin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3234">
                                            <p:txEl>
                                              <p:pRg st="0" end="0"/>
                                            </p:txEl>
                                          </p:spTgt>
                                        </p:tgtEl>
                                        <p:attrNameLst>
                                          <p:attrName>style.visibility</p:attrName>
                                        </p:attrNameLst>
                                      </p:cBhvr>
                                      <p:to>
                                        <p:strVal val="visible"/>
                                      </p:to>
                                    </p:set>
                                    <p:anim calcmode="lin" valueType="num">
                                      <p:cBhvr additive="base">
                                        <p:cTn id="7" dur="500" fill="hold"/>
                                        <p:tgtEl>
                                          <p:spTgt spid="2232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32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3234">
                                            <p:txEl>
                                              <p:pRg st="1" end="1"/>
                                            </p:txEl>
                                          </p:spTgt>
                                        </p:tgtEl>
                                        <p:attrNameLst>
                                          <p:attrName>style.visibility</p:attrName>
                                        </p:attrNameLst>
                                      </p:cBhvr>
                                      <p:to>
                                        <p:strVal val="visible"/>
                                      </p:to>
                                    </p:set>
                                    <p:anim calcmode="lin" valueType="num">
                                      <p:cBhvr additive="base">
                                        <p:cTn id="11" dur="500" fill="hold"/>
                                        <p:tgtEl>
                                          <p:spTgt spid="22323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323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3234">
                                            <p:txEl>
                                              <p:pRg st="2" end="2"/>
                                            </p:txEl>
                                          </p:spTgt>
                                        </p:tgtEl>
                                        <p:attrNameLst>
                                          <p:attrName>style.visibility</p:attrName>
                                        </p:attrNameLst>
                                      </p:cBhvr>
                                      <p:to>
                                        <p:strVal val="visible"/>
                                      </p:to>
                                    </p:set>
                                    <p:anim calcmode="lin" valueType="num">
                                      <p:cBhvr additive="base">
                                        <p:cTn id="15" dur="500" fill="hold"/>
                                        <p:tgtEl>
                                          <p:spTgt spid="22323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32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23238"/>
                                        </p:tgtEl>
                                        <p:attrNameLst>
                                          <p:attrName>style.visibility</p:attrName>
                                        </p:attrNameLst>
                                      </p:cBhvr>
                                      <p:to>
                                        <p:strVal val="visible"/>
                                      </p:to>
                                    </p:set>
                                    <p:anim calcmode="lin" valueType="num">
                                      <p:cBhvr additive="base">
                                        <p:cTn id="21" dur="500" fill="hold"/>
                                        <p:tgtEl>
                                          <p:spTgt spid="223238"/>
                                        </p:tgtEl>
                                        <p:attrNameLst>
                                          <p:attrName>ppt_x</p:attrName>
                                        </p:attrNameLst>
                                      </p:cBhvr>
                                      <p:tavLst>
                                        <p:tav tm="0">
                                          <p:val>
                                            <p:strVal val="#ppt_x"/>
                                          </p:val>
                                        </p:tav>
                                        <p:tav tm="100000">
                                          <p:val>
                                            <p:strVal val="#ppt_x"/>
                                          </p:val>
                                        </p:tav>
                                      </p:tavLst>
                                    </p:anim>
                                    <p:anim calcmode="lin" valueType="num">
                                      <p:cBhvr additive="base">
                                        <p:cTn id="22" dur="500" fill="hold"/>
                                        <p:tgtEl>
                                          <p:spTgt spid="223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build="p"/>
    </p:bldLst>
  </p:timing>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4" descr="1408"/>
          <p:cNvPicPr>
            <a:picLocks noChangeAspect="1" noChangeArrowheads="1"/>
          </p:cNvPicPr>
          <p:nvPr/>
        </p:nvPicPr>
        <p:blipFill>
          <a:blip r:embed="rId1"/>
          <a:srcRect/>
          <a:stretch>
            <a:fillRect/>
          </a:stretch>
        </p:blipFill>
        <p:spPr bwMode="auto">
          <a:xfrm>
            <a:off x="1285852" y="1857364"/>
            <a:ext cx="6600846" cy="4445236"/>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a:xfrm>
            <a:off x="428596" y="285736"/>
            <a:ext cx="8229600" cy="1143000"/>
          </a:xfrm>
          <a:prstGeom prst="rect">
            <a:avLst/>
          </a:prstGeom>
        </p:spPr>
        <p:txBody>
          <a:bodyPr/>
          <a:lstStyle/>
          <a:p>
            <a:pPr marL="0" marR="0" lvl="0" indent="0" algn="l"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6.4 </a:t>
            </a:r>
            <a:r>
              <a:rPr kumimoji="0" lang="zh-CN" altLang="en-US" sz="4400" b="1" i="0" u="none" strike="noStrike" kern="0" cap="none" spc="0" normalizeH="0" baseline="0" noProof="0">
                <a:ln>
                  <a:noFill/>
                </a:ln>
                <a:solidFill>
                  <a:schemeClr val="bg1"/>
                </a:solidFill>
                <a:effectLst/>
                <a:uLnTx/>
                <a:uFillTx/>
                <a:latin typeface="+mj-ea"/>
                <a:ea typeface="+mj-ea"/>
                <a:cs typeface="+mj-cs"/>
              </a:rPr>
              <a:t>进度管理</a:t>
            </a:r>
            <a:br>
              <a:rPr kumimoji="0" lang="en-US" altLang="zh-CN" sz="4400" b="1" i="0" u="none" strike="noStrike" kern="0" cap="none" spc="0" normalizeH="0" baseline="0" noProof="0">
                <a:ln>
                  <a:noFill/>
                </a:ln>
                <a:solidFill>
                  <a:schemeClr val="bg1"/>
                </a:solidFill>
                <a:effectLst/>
                <a:uLnTx/>
                <a:uFillTx/>
                <a:latin typeface="+mj-ea"/>
                <a:ea typeface="+mj-ea"/>
                <a:cs typeface="+mj-cs"/>
              </a:rPr>
            </a:br>
            <a:r>
              <a:rPr kumimoji="0" lang="en-US" altLang="zh-CN" sz="3600" b="1" i="0" u="none" strike="noStrike" kern="0" cap="none" spc="0" normalizeH="0" baseline="0" noProof="0">
                <a:ln>
                  <a:noFill/>
                </a:ln>
                <a:solidFill>
                  <a:srgbClr val="FFFF00"/>
                </a:solidFill>
                <a:effectLst/>
                <a:uLnTx/>
                <a:uFillTx/>
                <a:latin typeface="+mj-ea"/>
                <a:ea typeface="+mj-ea"/>
                <a:cs typeface="+mj-cs"/>
              </a:rPr>
              <a:t>6.4.2 </a:t>
            </a:r>
            <a:r>
              <a:rPr kumimoji="0" lang="zh-CN" altLang="en-US" sz="3600" b="1" i="0" u="none" strike="noStrike" kern="0" cap="none" spc="0" normalizeH="0" baseline="0" noProof="0">
                <a:ln>
                  <a:noFill/>
                </a:ln>
                <a:solidFill>
                  <a:srgbClr val="FFFF00"/>
                </a:solidFill>
                <a:effectLst/>
                <a:uLnTx/>
                <a:uFillTx/>
                <a:latin typeface="+mj-ea"/>
                <a:ea typeface="+mj-ea"/>
                <a:cs typeface="+mj-cs"/>
              </a:rPr>
              <a:t>甘特图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
        <p:nvSpPr>
          <p:cNvPr id="7" name="Rectangle 2"/>
          <p:cNvSpPr txBox="1">
            <a:spLocks noChangeArrowheads="1"/>
          </p:cNvSpPr>
          <p:nvPr/>
        </p:nvSpPr>
        <p:spPr>
          <a:xfrm>
            <a:off x="395289" y="1412875"/>
            <a:ext cx="1962134" cy="587365"/>
          </a:xfrm>
          <a:prstGeom prst="rect">
            <a:avLst/>
          </a:prstGeom>
        </p:spPr>
        <p:txBody>
          <a:bodyPr/>
          <a:lstStyle/>
          <a:p>
            <a:pPr marL="355600" marR="0" lvl="0" indent="-355600" algn="l" defTabSz="914400" rtl="0" eaLnBrk="1" fontAlgn="base" latinLnBrk="0" hangingPunct="1">
              <a:lnSpc>
                <a:spcPct val="110000"/>
              </a:lnSpc>
              <a:spcBef>
                <a:spcPct val="20000"/>
              </a:spcBef>
              <a:spcAft>
                <a:spcPct val="0"/>
              </a:spcAft>
              <a:buClrTx/>
              <a:buSzPct val="75000"/>
              <a:buFont typeface="Wingdings" panose="05000000000000000000" pitchFamily="2" charset="2"/>
              <a:buChar char="l"/>
              <a:defRPr/>
            </a:pPr>
            <a:r>
              <a:rPr kumimoji="0" lang="zh-CN" altLang="en-US" sz="2400" b="1" i="0" u="none" strike="noStrike" kern="0" cap="none" spc="0" normalizeH="0" baseline="0" noProof="0" dirty="0">
                <a:ln>
                  <a:noFill/>
                </a:ln>
                <a:solidFill>
                  <a:srgbClr val="CC0000"/>
                </a:solidFill>
                <a:effectLst/>
                <a:uLnTx/>
                <a:uFillTx/>
                <a:latin typeface="+mn-lt"/>
                <a:ea typeface="楷体_GB2312" pitchFamily="49" charset="-122"/>
                <a:cs typeface="+mn-cs"/>
              </a:rPr>
              <a:t>一个实例</a:t>
            </a:r>
            <a:endParaRPr kumimoji="0" lang="zh-CN" altLang="en-US" sz="24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random/>
  </p:transition>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idx="1"/>
          </p:nvPr>
        </p:nvSpPr>
        <p:spPr>
          <a:xfrm>
            <a:off x="357158" y="1698625"/>
            <a:ext cx="3819525" cy="4373581"/>
          </a:xfrm>
        </p:spPr>
        <p:txBody>
          <a:bodyPr/>
          <a:lstStyle/>
          <a:p>
            <a:pPr marL="355600" indent="-355600">
              <a:lnSpc>
                <a:spcPct val="120000"/>
              </a:lnSpc>
              <a:defRPr/>
            </a:pPr>
            <a:r>
              <a:rPr lang="zh-CN" altLang="en-US" sz="2400" dirty="0">
                <a:ea typeface="楷体_GB2312" pitchFamily="49" charset="-122"/>
              </a:rPr>
              <a:t>为清楚展示任务间的关系，将甘特图做了些修改，形成了时标网状图</a:t>
            </a:r>
            <a:r>
              <a:rPr lang="en-US" altLang="zh-CN" sz="2400" dirty="0">
                <a:ea typeface="楷体_GB2312" pitchFamily="49" charset="-122"/>
              </a:rPr>
              <a:t>(</a:t>
            </a:r>
            <a:r>
              <a:rPr lang="en-US" altLang="zh-CN" sz="2000" dirty="0">
                <a:ea typeface="楷体_GB2312" pitchFamily="49" charset="-122"/>
              </a:rPr>
              <a:t>time Scalar network</a:t>
            </a:r>
            <a:r>
              <a:rPr lang="en-US" altLang="zh-CN" sz="2400" dirty="0">
                <a:ea typeface="楷体_GB2312" pitchFamily="49" charset="-122"/>
              </a:rPr>
              <a:t>)</a:t>
            </a:r>
            <a:r>
              <a:rPr lang="zh-CN" altLang="en-US" sz="2400" dirty="0">
                <a:ea typeface="楷体_GB2312" pitchFamily="49" charset="-122"/>
              </a:rPr>
              <a:t>。</a:t>
            </a:r>
            <a:endParaRPr lang="zh-CN" altLang="en-US" sz="2400" dirty="0">
              <a:ea typeface="楷体_GB2312" pitchFamily="49" charset="-122"/>
            </a:endParaRPr>
          </a:p>
          <a:p>
            <a:pPr marL="355600" indent="-355600">
              <a:lnSpc>
                <a:spcPct val="120000"/>
              </a:lnSpc>
              <a:defRPr/>
            </a:pPr>
            <a:r>
              <a:rPr lang="zh-CN" altLang="en-US" sz="2400" dirty="0">
                <a:ea typeface="楷体_GB2312" pitchFamily="49" charset="-122"/>
              </a:rPr>
              <a:t>任务以</a:t>
            </a:r>
            <a:r>
              <a:rPr lang="zh-CN" altLang="en-US" sz="2400" b="1" dirty="0">
                <a:solidFill>
                  <a:srgbClr val="0000CC"/>
                </a:solidFill>
                <a:ea typeface="楷体_GB2312" pitchFamily="49" charset="-122"/>
              </a:rPr>
              <a:t>有向线段</a:t>
            </a:r>
            <a:r>
              <a:rPr lang="zh-CN" altLang="en-US" sz="2400" dirty="0">
                <a:ea typeface="楷体_GB2312" pitchFamily="49" charset="-122"/>
              </a:rPr>
              <a:t>表示，指向点表示</a:t>
            </a:r>
            <a:r>
              <a:rPr lang="zh-CN" altLang="en-US" sz="2400" dirty="0">
                <a:solidFill>
                  <a:srgbClr val="3366FF"/>
                </a:solidFill>
                <a:ea typeface="楷体_GB2312" pitchFamily="49" charset="-122"/>
              </a:rPr>
              <a:t>任务间的衔接点</a:t>
            </a:r>
            <a:r>
              <a:rPr lang="zh-CN" altLang="en-US" sz="2400" dirty="0">
                <a:ea typeface="楷体_GB2312" pitchFamily="49" charset="-122"/>
              </a:rPr>
              <a:t>，并给予编号。图中可以</a:t>
            </a:r>
            <a:r>
              <a:rPr lang="zh-CN" altLang="en-US" sz="2400" b="1" dirty="0">
                <a:solidFill>
                  <a:srgbClr val="C00000"/>
                </a:solidFill>
                <a:ea typeface="楷体_GB2312" pitchFamily="49" charset="-122"/>
              </a:rPr>
              <a:t>显示出各子任务间的依赖关系</a:t>
            </a:r>
            <a:r>
              <a:rPr lang="zh-CN" altLang="en-US" sz="2400" dirty="0">
                <a:ea typeface="楷体_GB2312" pitchFamily="49" charset="-122"/>
              </a:rPr>
              <a:t>。</a:t>
            </a:r>
            <a:endParaRPr lang="zh-CN" altLang="en-US" dirty="0">
              <a:ea typeface="宋体" panose="02010600030101010101" pitchFamily="2" charset="-122"/>
            </a:endParaRPr>
          </a:p>
        </p:txBody>
      </p:sp>
      <p:pic>
        <p:nvPicPr>
          <p:cNvPr id="74756" name="Picture 6" descr="1409"/>
          <p:cNvPicPr>
            <a:picLocks noChangeAspect="1" noChangeArrowheads="1"/>
          </p:cNvPicPr>
          <p:nvPr/>
        </p:nvPicPr>
        <p:blipFill>
          <a:blip r:embed="rId1"/>
          <a:srcRect/>
          <a:stretch>
            <a:fillRect/>
          </a:stretch>
        </p:blipFill>
        <p:spPr bwMode="auto">
          <a:xfrm>
            <a:off x="4214810" y="1773238"/>
            <a:ext cx="4705120" cy="3370274"/>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a:spLocks noGrp="1" noChangeArrowheads="1"/>
          </p:cNvSpPr>
          <p:nvPr>
            <p:ph type="title"/>
          </p:nvPr>
        </p:nvSpPr>
        <p:spPr>
          <a:xfrm>
            <a:off x="428596" y="285736"/>
            <a:ext cx="8229600" cy="1143000"/>
          </a:xfrm>
        </p:spPr>
        <p:txBody>
          <a:bodyPr/>
          <a:lstStyle/>
          <a:p>
            <a:pPr algn="l">
              <a:lnSpc>
                <a:spcPts val="4000"/>
              </a:lnSpc>
            </a:pPr>
            <a:r>
              <a:rPr lang="en-US" altLang="zh-CN" dirty="0">
                <a:solidFill>
                  <a:schemeClr val="bg1"/>
                </a:solidFill>
                <a:latin typeface="+mj-ea"/>
              </a:rPr>
              <a:t>6.4 </a:t>
            </a:r>
            <a:r>
              <a:rPr lang="zh-CN" altLang="en-US" dirty="0">
                <a:solidFill>
                  <a:schemeClr val="bg1"/>
                </a:solidFill>
                <a:latin typeface="+mj-ea"/>
              </a:rPr>
              <a:t>进度管理</a:t>
            </a:r>
            <a:br>
              <a:rPr lang="en-US" altLang="zh-CN" dirty="0">
                <a:solidFill>
                  <a:schemeClr val="bg1"/>
                </a:solidFill>
                <a:latin typeface="+mj-ea"/>
              </a:rPr>
            </a:br>
            <a:r>
              <a:rPr lang="en-US" altLang="zh-CN" sz="3600" dirty="0">
                <a:solidFill>
                  <a:srgbClr val="FFFF00"/>
                </a:solidFill>
                <a:latin typeface="+mj-ea"/>
              </a:rPr>
              <a:t>6.4.3 </a:t>
            </a:r>
            <a:r>
              <a:rPr lang="zh-CN" altLang="en-US" sz="3600" dirty="0">
                <a:solidFill>
                  <a:srgbClr val="FFFF00"/>
                </a:solidFill>
                <a:latin typeface="+mj-ea"/>
              </a:rPr>
              <a:t>时标网状图</a:t>
            </a:r>
            <a:endParaRPr lang="zh-CN" altLang="en-US" sz="3600" dirty="0">
              <a:solidFill>
                <a:srgbClr val="FFFF00"/>
              </a:solidFill>
              <a:latin typeface="+mj-ea"/>
            </a:endParaRPr>
          </a:p>
        </p:txBody>
      </p:sp>
      <p:sp>
        <p:nvSpPr>
          <p:cNvPr id="7" name="Rectangle 2"/>
          <p:cNvSpPr txBox="1">
            <a:spLocks noChangeArrowheads="1"/>
          </p:cNvSpPr>
          <p:nvPr/>
        </p:nvSpPr>
        <p:spPr bwMode="auto">
          <a:xfrm>
            <a:off x="4643438" y="5286389"/>
            <a:ext cx="3819525" cy="428627"/>
          </a:xfrm>
          <a:prstGeom prst="rect">
            <a:avLst/>
          </a:prstGeom>
          <a:noFill/>
          <a:ln w="9525">
            <a:noFill/>
            <a:miter lim="800000"/>
          </a:ln>
        </p:spPr>
        <p:txBody>
          <a:bodyPr vert="horz" wrap="square" lIns="91440" tIns="45720" rIns="91440" bIns="45720" numCol="1" anchor="t" anchorCtr="0" compatLnSpc="1"/>
          <a:lstStyle/>
          <a:p>
            <a:pPr marL="457200" marR="0" lvl="0" indent="-457200" algn="ctr" defTabSz="914400" rtl="0" eaLnBrk="1" fontAlgn="base" latinLnBrk="0" hangingPunct="1">
              <a:lnSpc>
                <a:spcPct val="120000"/>
              </a:lnSpc>
              <a:spcBef>
                <a:spcPct val="20000"/>
              </a:spcBef>
              <a:spcAft>
                <a:spcPct val="0"/>
              </a:spcAft>
              <a:buClrTx/>
              <a:buSzTx/>
              <a:defRPr/>
            </a:pPr>
            <a:r>
              <a:rPr kumimoji="0" lang="zh-CN" altLang="en-US" sz="16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时标网状图</a:t>
            </a:r>
            <a:endParaRPr kumimoji="0" lang="zh-CN" altLang="en-US" sz="16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idx="1"/>
          </p:nvPr>
        </p:nvSpPr>
        <p:spPr>
          <a:xfrm>
            <a:off x="357158" y="1500174"/>
            <a:ext cx="8643998" cy="1500198"/>
          </a:xfrm>
        </p:spPr>
        <p:txBody>
          <a:bodyPr/>
          <a:lstStyle/>
          <a:p>
            <a:pPr>
              <a:lnSpc>
                <a:spcPts val="3840"/>
              </a:lnSpc>
            </a:pPr>
            <a:r>
              <a:rPr lang="en-US" altLang="zh-CN" dirty="0">
                <a:ea typeface="楷体_GB2312" pitchFamily="49" charset="-122"/>
              </a:rPr>
              <a:t> </a:t>
            </a:r>
            <a:r>
              <a:rPr lang="zh-CN" altLang="en-US" sz="2400" b="1" dirty="0">
                <a:solidFill>
                  <a:srgbClr val="CC0000"/>
                </a:solidFill>
                <a:ea typeface="楷体_GB2312" pitchFamily="49" charset="-122"/>
              </a:rPr>
              <a:t>计划评审技术</a:t>
            </a:r>
            <a:r>
              <a:rPr lang="zh-CN" altLang="en-US" sz="2400" dirty="0">
                <a:ea typeface="楷体_GB2312" pitchFamily="49" charset="-122"/>
              </a:rPr>
              <a:t>（</a:t>
            </a:r>
            <a:r>
              <a:rPr lang="en-US" altLang="zh-CN" sz="2000" dirty="0">
                <a:ea typeface="楷体_GB2312" pitchFamily="49" charset="-122"/>
              </a:rPr>
              <a:t>program evaluation and review  </a:t>
            </a:r>
            <a:r>
              <a:rPr lang="en-US" altLang="zh-CN" sz="2000" dirty="0" err="1">
                <a:ea typeface="楷体_GB2312" pitchFamily="49" charset="-122"/>
              </a:rPr>
              <a:t>techique</a:t>
            </a:r>
            <a:r>
              <a:rPr lang="zh-CN" altLang="en-US" sz="2000" dirty="0">
                <a:ea typeface="楷体_GB2312" pitchFamily="49" charset="-122"/>
              </a:rPr>
              <a:t>，</a:t>
            </a:r>
            <a:r>
              <a:rPr lang="en-US" altLang="zh-CN" sz="2000" dirty="0">
                <a:ea typeface="楷体_GB2312" pitchFamily="49" charset="-122"/>
              </a:rPr>
              <a:t>PERT</a:t>
            </a:r>
            <a:r>
              <a:rPr lang="zh-CN" altLang="en-US" sz="2400" dirty="0">
                <a:ea typeface="楷体_GB2312" pitchFamily="49" charset="-122"/>
              </a:rPr>
              <a:t>）也称网络图方法，或简称</a:t>
            </a:r>
            <a:r>
              <a:rPr lang="en-US" altLang="zh-CN" sz="2400" dirty="0">
                <a:solidFill>
                  <a:srgbClr val="3366FF"/>
                </a:solidFill>
                <a:ea typeface="楷体_GB2312" pitchFamily="49" charset="-122"/>
              </a:rPr>
              <a:t>PERT</a:t>
            </a:r>
            <a:r>
              <a:rPr lang="zh-CN" altLang="en-US" sz="2400" dirty="0">
                <a:solidFill>
                  <a:srgbClr val="3366FF"/>
                </a:solidFill>
                <a:ea typeface="楷体_GB2312" pitchFamily="49" charset="-122"/>
              </a:rPr>
              <a:t>图方法</a:t>
            </a:r>
            <a:r>
              <a:rPr lang="zh-CN" altLang="en-US" sz="2400" dirty="0">
                <a:ea typeface="楷体_GB2312" pitchFamily="49" charset="-122"/>
              </a:rPr>
              <a:t>，它的另一名称是</a:t>
            </a:r>
            <a:r>
              <a:rPr lang="zh-CN" altLang="en-US" sz="2400" b="1" dirty="0">
                <a:solidFill>
                  <a:srgbClr val="3366FF"/>
                </a:solidFill>
                <a:ea typeface="楷体_GB2312" pitchFamily="49" charset="-122"/>
              </a:rPr>
              <a:t>关键路径法</a:t>
            </a:r>
            <a:r>
              <a:rPr lang="zh-CN" altLang="en-US" sz="2400" dirty="0">
                <a:ea typeface="楷体_GB2312" pitchFamily="49" charset="-122"/>
              </a:rPr>
              <a:t>（</a:t>
            </a:r>
            <a:r>
              <a:rPr lang="en-US" altLang="zh-CN" sz="2000" dirty="0">
                <a:ea typeface="楷体_GB2312" pitchFamily="49" charset="-122"/>
              </a:rPr>
              <a:t>critical path method</a:t>
            </a:r>
            <a:r>
              <a:rPr lang="zh-CN" altLang="en-US" sz="2000" dirty="0">
                <a:ea typeface="楷体_GB2312" pitchFamily="49" charset="-122"/>
              </a:rPr>
              <a:t>，</a:t>
            </a:r>
            <a:r>
              <a:rPr lang="en-US" altLang="zh-CN" sz="2000" dirty="0">
                <a:ea typeface="楷体_GB2312" pitchFamily="49" charset="-122"/>
              </a:rPr>
              <a:t>CPM</a:t>
            </a:r>
            <a:r>
              <a:rPr lang="zh-CN" altLang="en-US" sz="2400" dirty="0">
                <a:ea typeface="楷体_GB2312" pitchFamily="49" charset="-122"/>
              </a:rPr>
              <a:t>）。图中有： </a:t>
            </a:r>
            <a:endParaRPr lang="zh-CN" altLang="en-US" sz="2400" dirty="0">
              <a:ea typeface="楷体_GB2312" pitchFamily="49" charset="-122"/>
            </a:endParaRPr>
          </a:p>
          <a:p>
            <a:pPr eaLnBrk="1" hangingPunct="1">
              <a:lnSpc>
                <a:spcPts val="3840"/>
              </a:lnSpc>
              <a:buFontTx/>
              <a:buNone/>
            </a:pPr>
            <a:endParaRPr lang="en-US" altLang="zh-CN"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Rectangle 2"/>
          <p:cNvSpPr>
            <a:spLocks noGrp="1" noChangeArrowheads="1"/>
          </p:cNvSpPr>
          <p:nvPr>
            <p:ph type="title"/>
          </p:nvPr>
        </p:nvSpPr>
        <p:spPr>
          <a:xfrm>
            <a:off x="428596" y="285736"/>
            <a:ext cx="8229600" cy="1143000"/>
          </a:xfrm>
        </p:spPr>
        <p:txBody>
          <a:bodyPr/>
          <a:lstStyle/>
          <a:p>
            <a:pPr algn="l">
              <a:lnSpc>
                <a:spcPts val="4000"/>
              </a:lnSpc>
            </a:pPr>
            <a:r>
              <a:rPr lang="en-US" altLang="zh-CN" dirty="0">
                <a:solidFill>
                  <a:schemeClr val="bg1"/>
                </a:solidFill>
                <a:latin typeface="+mj-ea"/>
              </a:rPr>
              <a:t>6.4 </a:t>
            </a:r>
            <a:r>
              <a:rPr lang="zh-CN" altLang="en-US" dirty="0">
                <a:solidFill>
                  <a:schemeClr val="bg1"/>
                </a:solidFill>
                <a:latin typeface="+mj-ea"/>
              </a:rPr>
              <a:t>进度管理</a:t>
            </a:r>
            <a:br>
              <a:rPr lang="en-US" altLang="zh-CN" dirty="0">
                <a:solidFill>
                  <a:schemeClr val="bg1"/>
                </a:solidFill>
                <a:latin typeface="+mj-ea"/>
              </a:rPr>
            </a:br>
            <a:r>
              <a:rPr lang="en-US" altLang="zh-CN" sz="3600" dirty="0">
                <a:solidFill>
                  <a:srgbClr val="FFFF00"/>
                </a:solidFill>
                <a:latin typeface="+mj-ea"/>
              </a:rPr>
              <a:t>6.4.4</a:t>
            </a:r>
            <a:r>
              <a:rPr lang="en-US" altLang="zh-CN" dirty="0">
                <a:solidFill>
                  <a:schemeClr val="bg1"/>
                </a:solidFill>
                <a:latin typeface="+mj-ea"/>
              </a:rPr>
              <a:t> </a:t>
            </a:r>
            <a:r>
              <a:rPr lang="en-US" altLang="zh-CN" sz="3600" dirty="0">
                <a:solidFill>
                  <a:srgbClr val="FFFF00"/>
                </a:solidFill>
                <a:latin typeface="+mj-ea"/>
              </a:rPr>
              <a:t>PERT</a:t>
            </a:r>
            <a:r>
              <a:rPr lang="zh-CN" altLang="en-US" sz="3600" dirty="0">
                <a:solidFill>
                  <a:srgbClr val="FFFF00"/>
                </a:solidFill>
                <a:latin typeface="+mj-ea"/>
              </a:rPr>
              <a:t>图</a:t>
            </a:r>
            <a:endParaRPr lang="zh-CN" altLang="en-US" sz="3600" dirty="0">
              <a:solidFill>
                <a:srgbClr val="FFFF00"/>
              </a:solidFill>
              <a:latin typeface="+mj-ea"/>
            </a:endParaRPr>
          </a:p>
        </p:txBody>
      </p:sp>
      <p:sp>
        <p:nvSpPr>
          <p:cNvPr id="6" name="Rectangle 3"/>
          <p:cNvSpPr txBox="1">
            <a:spLocks noChangeArrowheads="1"/>
          </p:cNvSpPr>
          <p:nvPr/>
        </p:nvSpPr>
        <p:spPr bwMode="auto">
          <a:xfrm>
            <a:off x="357158" y="3143248"/>
            <a:ext cx="8229600" cy="3000395"/>
          </a:xfrm>
          <a:prstGeom prst="rect">
            <a:avLst/>
          </a:prstGeom>
          <a:noFill/>
          <a:ln w="9525">
            <a:noFill/>
            <a:miter lim="800000"/>
          </a:ln>
        </p:spPr>
        <p:txBody>
          <a:bodyPr vert="horz" wrap="square" lIns="91440" tIns="45720" rIns="91440" bIns="45720" numCol="1" anchor="t" anchorCtr="0" compatLnSpc="1"/>
          <a:lstStyle/>
          <a:p>
            <a:pPr marL="800100" lvl="1" indent="-342900" fontAlgn="base">
              <a:lnSpc>
                <a:spcPct val="120000"/>
              </a:lnSpc>
              <a:spcBef>
                <a:spcPct val="20000"/>
              </a:spcBef>
              <a:spcAft>
                <a:spcPct val="0"/>
              </a:spcAft>
              <a:buClr>
                <a:schemeClr val="accent2"/>
              </a:buClr>
              <a:buSzPct val="75000"/>
              <a:buFont typeface="Wingdings" panose="05000000000000000000" pitchFamily="2" charset="2"/>
              <a:buChar char="l"/>
            </a:pPr>
            <a:r>
              <a:rPr kumimoji="0" lang="zh-CN" altLang="en-US" sz="2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n-cs"/>
              </a:rPr>
              <a:t>有向的箭头</a:t>
            </a:r>
            <a:r>
              <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作为</a:t>
            </a:r>
            <a:r>
              <a:rPr kumimoji="0" lang="zh-CN" altLang="en-US" sz="22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cs typeface="+mn-cs"/>
              </a:rPr>
              <a:t>边</a:t>
            </a:r>
            <a:r>
              <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表示</a:t>
            </a:r>
            <a:r>
              <a:rPr kumimoji="0" lang="zh-CN" altLang="en-US" sz="22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cs typeface="+mn-cs"/>
              </a:rPr>
              <a:t>子任务</a:t>
            </a:r>
            <a:r>
              <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，它是有名称（即子任务名）、有长度（即完成此项子任务所需的时间）的向量；</a:t>
            </a:r>
            <a:endPar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800100" lvl="1" indent="-342900" fontAlgn="base">
              <a:lnSpc>
                <a:spcPct val="120000"/>
              </a:lnSpc>
              <a:spcBef>
                <a:spcPct val="20000"/>
              </a:spcBef>
              <a:spcAft>
                <a:spcPct val="0"/>
              </a:spcAft>
              <a:buClr>
                <a:schemeClr val="accent2"/>
              </a:buClr>
              <a:buSzPct val="75000"/>
              <a:buFont typeface="Wingdings" panose="05000000000000000000" pitchFamily="2" charset="2"/>
              <a:buChar char="l"/>
            </a:pPr>
            <a:r>
              <a:rPr kumimoji="0" lang="zh-CN" altLang="en-US" sz="2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n-cs"/>
              </a:rPr>
              <a:t>编号的圆圈</a:t>
            </a:r>
            <a:r>
              <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作为</a:t>
            </a:r>
            <a:r>
              <a:rPr kumimoji="0" lang="zh-CN" altLang="en-US" sz="22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cs typeface="+mn-cs"/>
              </a:rPr>
              <a:t>结点</a:t>
            </a:r>
            <a:r>
              <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，它应该是子任务向量的始发点或指向点；</a:t>
            </a:r>
            <a:r>
              <a:rPr kumimoji="0" lang="zh-CN" altLang="en-US" sz="22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cs typeface="+mn-cs"/>
              </a:rPr>
              <a:t>从与结点相连的边可以看出任务间的依赖关系</a:t>
            </a:r>
            <a:r>
              <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endPar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800100" lvl="1" indent="-342900" fontAlgn="base">
              <a:lnSpc>
                <a:spcPct val="120000"/>
              </a:lnSpc>
              <a:spcBef>
                <a:spcPct val="20000"/>
              </a:spcBef>
              <a:spcAft>
                <a:spcPct val="0"/>
              </a:spcAft>
              <a:buClr>
                <a:schemeClr val="accent2"/>
              </a:buClr>
              <a:buSzPct val="75000"/>
              <a:buFont typeface="Wingdings" panose="05000000000000000000" pitchFamily="2" charset="2"/>
              <a:buChar char="l"/>
            </a:pPr>
            <a:r>
              <a:rPr kumimoji="0" lang="zh-CN" altLang="en-US" sz="2200" b="1" i="0" u="none" strike="noStrike" kern="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n-cs"/>
              </a:rPr>
              <a:t>若干条边和若干个结点构成了网状图</a:t>
            </a:r>
            <a:r>
              <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cs typeface="+mn-cs"/>
              </a:rPr>
              <a:t>我们根据相互衔接的子任务形成的路径，</a:t>
            </a:r>
            <a:r>
              <a:rPr kumimoji="0" lang="zh-CN" altLang="en-US" sz="2200" b="1"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cs typeface="+mn-cs"/>
              </a:rPr>
              <a:t>进行路径长度的计算、比较和分析</a:t>
            </a:r>
            <a:r>
              <a:rPr kumimoji="0" lang="zh-CN" altLang="en-US" sz="2200" b="0" i="0" u="none" strike="noStrike" kern="0" cap="none" spc="0" normalizeH="0" baseline="0" noProof="0" dirty="0">
                <a:ln>
                  <a:noFill/>
                </a:ln>
                <a:solidFill>
                  <a:srgbClr val="3366FF"/>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从而实现项目工期的控制。</a:t>
            </a:r>
            <a:endParaRPr kumimoji="0" lang="zh-CN" altLang="en-US" sz="22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random/>
  </p:transition>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1"/>
          <a:srcRect/>
          <a:stretch>
            <a:fillRect/>
          </a:stretch>
        </p:blipFill>
        <p:spPr bwMode="auto">
          <a:xfrm>
            <a:off x="1000100" y="2214554"/>
            <a:ext cx="7143800" cy="4008050"/>
          </a:xfrm>
          <a:prstGeom prst="rect">
            <a:avLst/>
          </a:prstGeom>
          <a:noFill/>
          <a:ln w="9525">
            <a:noFill/>
            <a:miter lim="800000"/>
            <a:headEnd/>
            <a:tailEnd/>
          </a:ln>
        </p:spPr>
      </p:pic>
      <p:sp>
        <p:nvSpPr>
          <p:cNvPr id="6" name="Rectangle 3"/>
          <p:cNvSpPr txBox="1">
            <a:spLocks noChangeArrowheads="1"/>
          </p:cNvSpPr>
          <p:nvPr/>
        </p:nvSpPr>
        <p:spPr bwMode="auto">
          <a:xfrm>
            <a:off x="285720" y="1428736"/>
            <a:ext cx="8229600" cy="785813"/>
          </a:xfrm>
          <a:prstGeom prst="rect">
            <a:avLst/>
          </a:prstGeom>
          <a:noFill/>
          <a:ln w="9525">
            <a:noFill/>
            <a:miter lim="800000"/>
          </a:ln>
          <a:effectLst/>
        </p:spPr>
        <p:txBody>
          <a:bodyPr/>
          <a:lstStyle/>
          <a:p>
            <a:pPr marL="342900" indent="-342900">
              <a:spcBef>
                <a:spcPct val="20000"/>
              </a:spcBef>
              <a:buFontTx/>
              <a:buChar char="•"/>
              <a:defRPr/>
            </a:pPr>
            <a:r>
              <a:rPr lang="en-US" altLang="zh-CN" sz="2800" b="1" kern="0" dirty="0">
                <a:solidFill>
                  <a:srgbClr val="C00000"/>
                </a:solidFill>
                <a:latin typeface="宋体" panose="02010600030101010101" pitchFamily="2" charset="-122"/>
                <a:ea typeface="宋体" panose="02010600030101010101" pitchFamily="2" charset="-122"/>
              </a:rPr>
              <a:t>PERT</a:t>
            </a:r>
            <a:r>
              <a:rPr lang="zh-CN" altLang="en-US" sz="2800" b="1" kern="0" dirty="0">
                <a:solidFill>
                  <a:srgbClr val="C00000"/>
                </a:solidFill>
                <a:latin typeface="宋体" panose="02010600030101010101" pitchFamily="2" charset="-122"/>
                <a:ea typeface="宋体" panose="02010600030101010101" pitchFamily="2" charset="-122"/>
              </a:rPr>
              <a:t>图例</a:t>
            </a:r>
            <a:r>
              <a:rPr lang="en-US" altLang="zh-CN" sz="2800" b="1" kern="0" dirty="0">
                <a:solidFill>
                  <a:srgbClr val="C00000"/>
                </a:solidFill>
                <a:latin typeface="宋体" panose="02010600030101010101" pitchFamily="2" charset="-122"/>
                <a:ea typeface="宋体" panose="02010600030101010101" pitchFamily="2" charset="-122"/>
              </a:rPr>
              <a:t>1</a:t>
            </a:r>
            <a:endParaRPr lang="zh-CN" altLang="en-US" sz="2800" b="1" kern="0" dirty="0">
              <a:solidFill>
                <a:srgbClr val="C0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2"/>
          <p:cNvSpPr txBox="1">
            <a:spLocks noChangeArrowheads="1"/>
          </p:cNvSpPr>
          <p:nvPr/>
        </p:nvSpPr>
        <p:spPr bwMode="auto">
          <a:xfrm>
            <a:off x="428596" y="285736"/>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6.4 </a:t>
            </a:r>
            <a:r>
              <a:rPr kumimoji="0" lang="zh-CN" altLang="en-US" sz="4400" b="1" i="0" u="none" strike="noStrike" kern="0" cap="none" spc="0" normalizeH="0" baseline="0" noProof="0">
                <a:ln>
                  <a:noFill/>
                </a:ln>
                <a:solidFill>
                  <a:schemeClr val="bg1"/>
                </a:solidFill>
                <a:effectLst/>
                <a:uLnTx/>
                <a:uFillTx/>
                <a:latin typeface="+mj-ea"/>
                <a:ea typeface="+mj-ea"/>
                <a:cs typeface="+mj-cs"/>
              </a:rPr>
              <a:t>进度管理</a:t>
            </a:r>
            <a:br>
              <a:rPr kumimoji="0" lang="en-US" altLang="zh-CN" sz="4400" b="1" i="0" u="none" strike="noStrike" kern="0" cap="none" spc="0" normalizeH="0" baseline="0" noProof="0">
                <a:ln>
                  <a:noFill/>
                </a:ln>
                <a:solidFill>
                  <a:schemeClr val="bg1"/>
                </a:solidFill>
                <a:effectLst/>
                <a:uLnTx/>
                <a:uFillTx/>
                <a:latin typeface="+mj-ea"/>
                <a:ea typeface="+mj-ea"/>
                <a:cs typeface="+mj-cs"/>
              </a:rPr>
            </a:br>
            <a:r>
              <a:rPr kumimoji="0" lang="en-US" altLang="zh-CN" sz="3600" b="1" i="0" u="none" strike="noStrike" kern="0" cap="none" spc="0" normalizeH="0" baseline="0" noProof="0">
                <a:ln>
                  <a:noFill/>
                </a:ln>
                <a:solidFill>
                  <a:srgbClr val="FFFF00"/>
                </a:solidFill>
                <a:effectLst/>
                <a:uLnTx/>
                <a:uFillTx/>
                <a:latin typeface="+mj-ea"/>
                <a:ea typeface="+mj-ea"/>
                <a:cs typeface="+mj-cs"/>
              </a:rPr>
              <a:t>6.4.4</a:t>
            </a:r>
            <a:r>
              <a:rPr kumimoji="0" lang="en-US" altLang="zh-CN" sz="4400" b="1" i="0" u="none" strike="noStrike" kern="0" cap="none" spc="0" normalizeH="0" baseline="0" noProof="0">
                <a:ln>
                  <a:noFill/>
                </a:ln>
                <a:solidFill>
                  <a:schemeClr val="bg1"/>
                </a:solidFill>
                <a:effectLst/>
                <a:uLnTx/>
                <a:uFillTx/>
                <a:latin typeface="+mj-ea"/>
                <a:ea typeface="+mj-ea"/>
                <a:cs typeface="+mj-cs"/>
              </a:rPr>
              <a:t> </a:t>
            </a:r>
            <a:r>
              <a:rPr kumimoji="0" lang="en-US" altLang="zh-CN" sz="3600" b="1" i="0" u="none" strike="noStrike" kern="0" cap="none" spc="0" normalizeH="0" baseline="0" noProof="0">
                <a:ln>
                  <a:noFill/>
                </a:ln>
                <a:solidFill>
                  <a:srgbClr val="FFFF00"/>
                </a:solidFill>
                <a:effectLst/>
                <a:uLnTx/>
                <a:uFillTx/>
                <a:latin typeface="+mj-ea"/>
                <a:ea typeface="+mj-ea"/>
                <a:cs typeface="+mj-cs"/>
              </a:rPr>
              <a:t>PERT</a:t>
            </a:r>
            <a:r>
              <a:rPr kumimoji="0" lang="zh-CN" altLang="en-US" sz="3600" b="1" i="0" u="none" strike="noStrike" kern="0" cap="none" spc="0" normalizeH="0" baseline="0" noProof="0">
                <a:ln>
                  <a:noFill/>
                </a:ln>
                <a:solidFill>
                  <a:srgbClr val="FFFF00"/>
                </a:solidFill>
                <a:effectLst/>
                <a:uLnTx/>
                <a:uFillTx/>
                <a:latin typeface="+mj-ea"/>
                <a:ea typeface="+mj-ea"/>
                <a:cs typeface="+mj-cs"/>
              </a:rPr>
              <a:t>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142844" y="1285860"/>
            <a:ext cx="8358246" cy="785818"/>
          </a:xfrm>
          <a:prstGeom prst="rect">
            <a:avLst/>
          </a:prstGeom>
          <a:noFill/>
          <a:ln w="9525">
            <a:noFill/>
            <a:miter lim="800000"/>
          </a:ln>
        </p:spPr>
        <p:txBody>
          <a:bodyPr vert="horz" wrap="square" lIns="91440" tIns="45720" rIns="91440" bIns="45720" numCol="1" anchor="ctr" anchorCtr="0" compatLnSpc="1"/>
          <a:lstStyle/>
          <a:p>
            <a:pPr marL="808355" lvl="0" indent="-630555" defTabSz="1081405" fontAlgn="base">
              <a:spcBef>
                <a:spcPct val="0"/>
              </a:spcBef>
              <a:spcAft>
                <a:spcPct val="0"/>
              </a:spcAft>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统一过程（或</a:t>
            </a:r>
            <a:r>
              <a:rPr lang="en-US" altLang="zh-CN" sz="3200" b="1" dirty="0">
                <a:latin typeface="+mj-ea"/>
              </a:rPr>
              <a:t> Rational </a:t>
            </a:r>
            <a:r>
              <a:rPr lang="zh-CN" altLang="en-US" sz="3200" b="1" kern="0" dirty="0">
                <a:latin typeface="+mj-lt"/>
                <a:ea typeface="宋体" panose="02010600030101010101" pitchFamily="2" charset="-122"/>
                <a:cs typeface="+mj-cs"/>
              </a:rPr>
              <a:t>统一过程</a:t>
            </a:r>
            <a:r>
              <a:rPr lang="zh-CN" altLang="en-US" sz="3200" b="1" kern="0" dirty="0">
                <a:solidFill>
                  <a:srgbClr val="C00000"/>
                </a:solidFill>
                <a:latin typeface="+mj-lt"/>
                <a:ea typeface="宋体" panose="02010600030101010101" pitchFamily="2" charset="-122"/>
                <a:cs typeface="+mj-cs"/>
              </a:rPr>
              <a:t>）</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8" name="TextBox 7"/>
          <p:cNvSpPr txBox="1">
            <a:spLocks noChangeArrowheads="1"/>
          </p:cNvSpPr>
          <p:nvPr/>
        </p:nvSpPr>
        <p:spPr bwMode="auto">
          <a:xfrm>
            <a:off x="642910" y="2571744"/>
            <a:ext cx="7358114" cy="2553891"/>
          </a:xfrm>
          <a:prstGeom prst="roundRect">
            <a:avLst/>
          </a:prstGeom>
          <a:solidFill>
            <a:schemeClr val="accent5"/>
          </a:solidFill>
          <a:ln>
            <a:solidFill>
              <a:schemeClr val="bg1"/>
            </a:solidFill>
          </a:ln>
        </p:spPr>
        <p:style>
          <a:lnRef idx="2">
            <a:schemeClr val="accent2"/>
          </a:lnRef>
          <a:fillRef idx="1">
            <a:schemeClr val="lt1"/>
          </a:fillRef>
          <a:effectRef idx="0">
            <a:schemeClr val="accent2"/>
          </a:effectRef>
          <a:fontRef idx="minor">
            <a:schemeClr val="dk1"/>
          </a:fontRef>
        </p:style>
        <p:txBody>
          <a:bodyPr wrap="square" lIns="36000" r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defRPr/>
            </a:pPr>
            <a:r>
              <a:rPr lang="zh-CN" altLang="en-US" sz="2400" b="1" dirty="0"/>
              <a:t>概念：</a:t>
            </a:r>
            <a:endParaRPr lang="en-US" altLang="zh-CN" sz="2400" b="1" dirty="0"/>
          </a:p>
          <a:p>
            <a:pPr marL="0" indent="342900">
              <a:defRPr/>
            </a:pPr>
            <a:r>
              <a:rPr lang="zh-CN" altLang="zh-CN" sz="2000" dirty="0"/>
              <a:t>统一过程（</a:t>
            </a:r>
            <a:r>
              <a:rPr lang="en-US" altLang="zh-CN" sz="2000" dirty="0"/>
              <a:t>Rational Unified </a:t>
            </a:r>
            <a:r>
              <a:rPr lang="en-US" altLang="zh-CN" sz="2000" dirty="0" err="1"/>
              <a:t>Process,</a:t>
            </a:r>
            <a:r>
              <a:rPr lang="en-US" altLang="zh-CN" sz="2000" b="1" dirty="0" err="1"/>
              <a:t>RUP</a:t>
            </a:r>
            <a:r>
              <a:rPr lang="zh-CN" altLang="zh-CN" sz="2000" dirty="0"/>
              <a:t>）是由</a:t>
            </a:r>
            <a:r>
              <a:rPr lang="en-US" altLang="zh-CN" sz="2000" dirty="0" err="1">
                <a:latin typeface="楷体_GB2312" pitchFamily="49" charset="-122"/>
                <a:ea typeface="楷体_GB2312" pitchFamily="49" charset="-122"/>
              </a:rPr>
              <a:t>Booch</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Jacobson</a:t>
            </a:r>
            <a:r>
              <a:rPr lang="zh-CN" altLang="en-US" sz="2000" dirty="0">
                <a:latin typeface="楷体_GB2312" pitchFamily="49" charset="-122"/>
                <a:ea typeface="楷体_GB2312" pitchFamily="49" charset="-122"/>
              </a:rPr>
              <a:t>及</a:t>
            </a:r>
            <a:r>
              <a:rPr lang="en-US" altLang="zh-CN" sz="2000" dirty="0" err="1">
                <a:latin typeface="楷体_GB2312" pitchFamily="49" charset="-122"/>
                <a:ea typeface="楷体_GB2312" pitchFamily="49" charset="-122"/>
              </a:rPr>
              <a:t>Rumbaugh</a:t>
            </a:r>
            <a:r>
              <a:rPr lang="zh-CN" altLang="en-US" sz="2000" dirty="0">
                <a:latin typeface="楷体_GB2312" pitchFamily="49" charset="-122"/>
                <a:ea typeface="楷体_GB2312" pitchFamily="49" charset="-122"/>
              </a:rPr>
              <a:t>提出，由</a:t>
            </a:r>
            <a:r>
              <a:rPr lang="en-US" altLang="zh-CN" sz="2000" dirty="0"/>
              <a:t>Rational</a:t>
            </a:r>
            <a:r>
              <a:rPr lang="zh-CN" altLang="zh-CN" sz="2000" dirty="0"/>
              <a:t>软件公司推出的一种</a:t>
            </a:r>
            <a:r>
              <a:rPr lang="zh-CN" altLang="zh-CN" sz="2000" b="1" dirty="0">
                <a:solidFill>
                  <a:srgbClr val="3366FF"/>
                </a:solidFill>
              </a:rPr>
              <a:t>完整而且完美的软件过程</a:t>
            </a:r>
            <a:r>
              <a:rPr lang="zh-CN" altLang="zh-CN" sz="2000" b="1" dirty="0"/>
              <a:t>。</a:t>
            </a:r>
            <a:endParaRPr lang="en-US" altLang="zh-CN" sz="2000" b="1" dirty="0"/>
          </a:p>
          <a:p>
            <a:pPr marL="0" indent="342900">
              <a:defRPr/>
            </a:pPr>
            <a:endParaRPr lang="en-US" altLang="zh-CN" sz="2000" dirty="0"/>
          </a:p>
          <a:p>
            <a:pPr marL="0" indent="342900">
              <a:defRPr/>
            </a:pPr>
            <a:r>
              <a:rPr lang="en-US" altLang="zh-CN" sz="2000" dirty="0"/>
              <a:t>RUP</a:t>
            </a:r>
            <a:r>
              <a:rPr lang="zh-CN" altLang="zh-CN" sz="2000" dirty="0"/>
              <a:t>总结了经过多年商业化验证的</a:t>
            </a:r>
            <a:r>
              <a:rPr lang="en-US" altLang="zh-CN" sz="2000" b="1" dirty="0">
                <a:solidFill>
                  <a:srgbClr val="3366FF"/>
                </a:solidFill>
              </a:rPr>
              <a:t>6</a:t>
            </a:r>
            <a:r>
              <a:rPr lang="zh-CN" altLang="zh-CN" sz="2000" b="1" dirty="0">
                <a:solidFill>
                  <a:srgbClr val="3366FF"/>
                </a:solidFill>
              </a:rPr>
              <a:t>条最有效的软件开发经验，这些经验被称为“最佳实践”</a:t>
            </a:r>
            <a:r>
              <a:rPr lang="zh-CN" altLang="zh-CN" sz="2000" dirty="0"/>
              <a:t>。</a:t>
            </a:r>
            <a:endParaRPr lang="zh-CN" altLang="zh-CN" sz="2000" dirty="0"/>
          </a:p>
        </p:txBody>
      </p:sp>
    </p:spTree>
  </p:cSld>
  <p:clrMapOvr>
    <a:masterClrMapping/>
  </p:clrMapOvr>
  <p:transition>
    <p:fade/>
  </p:transition>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p:txBody>
          <a:bodyPr/>
          <a:lstStyle/>
          <a:p>
            <a:pPr eaLnBrk="1" hangingPunct="1"/>
            <a:r>
              <a:rPr lang="zh-CN" altLang="en-US" sz="2800" b="1" dirty="0">
                <a:solidFill>
                  <a:srgbClr val="C00000"/>
                </a:solidFill>
                <a:latin typeface="宋体" panose="02010600030101010101" pitchFamily="2" charset="-122"/>
                <a:ea typeface="宋体" panose="02010600030101010101" pitchFamily="2" charset="-122"/>
              </a:rPr>
              <a:t>分层</a:t>
            </a:r>
            <a:r>
              <a:rPr lang="en-US" altLang="zh-CN" sz="2800" b="1" dirty="0">
                <a:solidFill>
                  <a:srgbClr val="C00000"/>
                </a:solidFill>
                <a:latin typeface="宋体" panose="02010600030101010101" pitchFamily="2" charset="-122"/>
                <a:ea typeface="宋体" panose="02010600030101010101" pitchFamily="2" charset="-122"/>
              </a:rPr>
              <a:t>PERT</a:t>
            </a:r>
            <a:r>
              <a:rPr lang="zh-CN" altLang="en-US" sz="2800" b="1" dirty="0">
                <a:solidFill>
                  <a:srgbClr val="C00000"/>
                </a:solidFill>
                <a:latin typeface="宋体" panose="02010600030101010101" pitchFamily="2" charset="-122"/>
                <a:ea typeface="宋体" panose="02010600030101010101" pitchFamily="2" charset="-122"/>
              </a:rPr>
              <a:t>图例</a:t>
            </a:r>
            <a:endParaRPr lang="zh-CN" altLang="en-US" sz="2800" b="1" dirty="0">
              <a:solidFill>
                <a:srgbClr val="C00000"/>
              </a:solidFill>
              <a:latin typeface="宋体" panose="02010600030101010101" pitchFamily="2" charset="-122"/>
              <a:ea typeface="宋体" panose="02010600030101010101" pitchFamily="2" charset="-122"/>
            </a:endParaRPr>
          </a:p>
          <a:p>
            <a:pPr eaLnBrk="1" hangingPunct="1"/>
            <a:endParaRPr lang="en-US" altLang="zh-CN" dirty="0">
              <a:ea typeface="宋体" panose="02010600030101010101" pitchFamily="2" charset="-122"/>
            </a:endParaRPr>
          </a:p>
        </p:txBody>
      </p:sp>
      <p:pic>
        <p:nvPicPr>
          <p:cNvPr id="79876" name="Picture 4" descr="1412"/>
          <p:cNvPicPr>
            <a:picLocks noChangeAspect="1" noChangeArrowheads="1"/>
          </p:cNvPicPr>
          <p:nvPr/>
        </p:nvPicPr>
        <p:blipFill>
          <a:blip r:embed="rId1"/>
          <a:srcRect/>
          <a:stretch>
            <a:fillRect/>
          </a:stretch>
        </p:blipFill>
        <p:spPr bwMode="auto">
          <a:xfrm>
            <a:off x="2000232" y="2357430"/>
            <a:ext cx="5094304" cy="3411081"/>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2"/>
          <p:cNvSpPr txBox="1">
            <a:spLocks noChangeArrowheads="1"/>
          </p:cNvSpPr>
          <p:nvPr/>
        </p:nvSpPr>
        <p:spPr bwMode="auto">
          <a:xfrm>
            <a:off x="428596" y="285736"/>
            <a:ext cx="8229600" cy="11430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ts val="4000"/>
              </a:lnSpc>
              <a:spcBef>
                <a:spcPct val="0"/>
              </a:spcBef>
              <a:spcAft>
                <a:spcPct val="0"/>
              </a:spcAft>
              <a:buClrTx/>
              <a:buSzTx/>
              <a:buFontTx/>
              <a:buNone/>
              <a:defRPr/>
            </a:pPr>
            <a:r>
              <a:rPr kumimoji="0" lang="en-US" altLang="zh-CN" sz="4400" b="1" i="0" u="none" strike="noStrike" kern="0" cap="none" spc="0" normalizeH="0" baseline="0" noProof="0">
                <a:ln>
                  <a:noFill/>
                </a:ln>
                <a:solidFill>
                  <a:schemeClr val="bg1"/>
                </a:solidFill>
                <a:effectLst/>
                <a:uLnTx/>
                <a:uFillTx/>
                <a:latin typeface="+mj-ea"/>
                <a:ea typeface="+mj-ea"/>
                <a:cs typeface="+mj-cs"/>
              </a:rPr>
              <a:t>6.4 </a:t>
            </a:r>
            <a:r>
              <a:rPr kumimoji="0" lang="zh-CN" altLang="en-US" sz="4400" b="1" i="0" u="none" strike="noStrike" kern="0" cap="none" spc="0" normalizeH="0" baseline="0" noProof="0">
                <a:ln>
                  <a:noFill/>
                </a:ln>
                <a:solidFill>
                  <a:schemeClr val="bg1"/>
                </a:solidFill>
                <a:effectLst/>
                <a:uLnTx/>
                <a:uFillTx/>
                <a:latin typeface="+mj-ea"/>
                <a:ea typeface="+mj-ea"/>
                <a:cs typeface="+mj-cs"/>
              </a:rPr>
              <a:t>进度管理</a:t>
            </a:r>
            <a:br>
              <a:rPr kumimoji="0" lang="en-US" altLang="zh-CN" sz="4400" b="1" i="0" u="none" strike="noStrike" kern="0" cap="none" spc="0" normalizeH="0" baseline="0" noProof="0">
                <a:ln>
                  <a:noFill/>
                </a:ln>
                <a:solidFill>
                  <a:schemeClr val="bg1"/>
                </a:solidFill>
                <a:effectLst/>
                <a:uLnTx/>
                <a:uFillTx/>
                <a:latin typeface="+mj-ea"/>
                <a:ea typeface="+mj-ea"/>
                <a:cs typeface="+mj-cs"/>
              </a:rPr>
            </a:br>
            <a:r>
              <a:rPr kumimoji="0" lang="en-US" altLang="zh-CN" sz="3600" b="1" i="0" u="none" strike="noStrike" kern="0" cap="none" spc="0" normalizeH="0" baseline="0" noProof="0">
                <a:ln>
                  <a:noFill/>
                </a:ln>
                <a:solidFill>
                  <a:srgbClr val="FFFF00"/>
                </a:solidFill>
                <a:effectLst/>
                <a:uLnTx/>
                <a:uFillTx/>
                <a:latin typeface="+mj-ea"/>
                <a:ea typeface="+mj-ea"/>
                <a:cs typeface="+mj-cs"/>
              </a:rPr>
              <a:t>6.4.4</a:t>
            </a:r>
            <a:r>
              <a:rPr kumimoji="0" lang="en-US" altLang="zh-CN" sz="4400" b="1" i="0" u="none" strike="noStrike" kern="0" cap="none" spc="0" normalizeH="0" baseline="0" noProof="0">
                <a:ln>
                  <a:noFill/>
                </a:ln>
                <a:solidFill>
                  <a:schemeClr val="bg1"/>
                </a:solidFill>
                <a:effectLst/>
                <a:uLnTx/>
                <a:uFillTx/>
                <a:latin typeface="+mj-ea"/>
                <a:ea typeface="+mj-ea"/>
                <a:cs typeface="+mj-cs"/>
              </a:rPr>
              <a:t> </a:t>
            </a:r>
            <a:r>
              <a:rPr kumimoji="0" lang="en-US" altLang="zh-CN" sz="3600" b="1" i="0" u="none" strike="noStrike" kern="0" cap="none" spc="0" normalizeH="0" baseline="0" noProof="0">
                <a:ln>
                  <a:noFill/>
                </a:ln>
                <a:solidFill>
                  <a:srgbClr val="FFFF00"/>
                </a:solidFill>
                <a:effectLst/>
                <a:uLnTx/>
                <a:uFillTx/>
                <a:latin typeface="+mj-ea"/>
                <a:ea typeface="+mj-ea"/>
                <a:cs typeface="+mj-cs"/>
              </a:rPr>
              <a:t>PERT</a:t>
            </a:r>
            <a:r>
              <a:rPr kumimoji="0" lang="zh-CN" altLang="en-US" sz="3600" b="1" i="0" u="none" strike="noStrike" kern="0" cap="none" spc="0" normalizeH="0" baseline="0" noProof="0">
                <a:ln>
                  <a:noFill/>
                </a:ln>
                <a:solidFill>
                  <a:srgbClr val="FFFF00"/>
                </a:solidFill>
                <a:effectLst/>
                <a:uLnTx/>
                <a:uFillTx/>
                <a:latin typeface="+mj-ea"/>
                <a:ea typeface="+mj-ea"/>
                <a:cs typeface="+mj-cs"/>
              </a:rPr>
              <a:t>图</a:t>
            </a:r>
            <a:endParaRPr kumimoji="0" lang="zh-CN" altLang="en-US" sz="3600" b="1" i="0" u="none" strike="noStrike" kern="0" cap="none" spc="0" normalizeH="0" baseline="0" noProof="0" dirty="0">
              <a:ln>
                <a:noFill/>
              </a:ln>
              <a:solidFill>
                <a:srgbClr val="FFFF00"/>
              </a:solidFill>
              <a:effectLst/>
              <a:uLnTx/>
              <a:uFillTx/>
              <a:latin typeface="+mj-ea"/>
              <a:ea typeface="+mj-ea"/>
              <a:cs typeface="+mj-cs"/>
            </a:endParaRPr>
          </a:p>
        </p:txBody>
      </p:sp>
    </p:spTree>
  </p:cSld>
  <p:clrMapOvr>
    <a:masterClrMapping/>
  </p:clrMapOvr>
  <p:transition>
    <p:fade/>
  </p:transition>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28596" y="1785926"/>
            <a:ext cx="8064500" cy="4176712"/>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defRPr/>
            </a:pPr>
            <a:r>
              <a:rPr lang="zh-CN" altLang="en-US" sz="2400" kern="0" dirty="0">
                <a:latin typeface="+mn-lt"/>
                <a:ea typeface="楷体_GB2312" pitchFamily="49" charset="-122"/>
              </a:rPr>
              <a:t>系统</a:t>
            </a:r>
            <a:r>
              <a:rPr lang="zh-CN" altLang="en-US" sz="2400" kern="0" dirty="0">
                <a:ea typeface="楷体_GB2312" pitchFamily="49" charset="-122"/>
              </a:rPr>
              <a:t>需求与软件需求</a:t>
            </a:r>
            <a:endParaRPr lang="zh-CN" altLang="en-US" sz="2400" kern="0" dirty="0">
              <a:latin typeface="+mn-lt"/>
              <a:ea typeface="楷体_GB2312" pitchFamily="49" charset="-122"/>
            </a:endParaRPr>
          </a:p>
          <a:p>
            <a:pPr marL="457200" indent="-457200">
              <a:lnSpc>
                <a:spcPct val="120000"/>
              </a:lnSpc>
              <a:spcBef>
                <a:spcPct val="20000"/>
              </a:spcBef>
              <a:buClr>
                <a:srgbClr val="3333CC"/>
              </a:buClr>
              <a:buSzPct val="75000"/>
              <a:buFont typeface="Wingdings" panose="05000000000000000000" pitchFamily="2" charset="2"/>
              <a:buChar char="l"/>
              <a:defRPr/>
            </a:pPr>
            <a:r>
              <a:rPr lang="zh-CN" altLang="en-US" sz="2400" kern="0" dirty="0">
                <a:latin typeface="+mn-lt"/>
                <a:ea typeface="楷体_GB2312" pitchFamily="49" charset="-122"/>
              </a:rPr>
              <a:t>需求工程</a:t>
            </a:r>
            <a:endParaRPr lang="en-US" altLang="zh-CN" sz="2400" kern="0" dirty="0">
              <a:latin typeface="+mn-lt"/>
              <a:ea typeface="楷体_GB2312" pitchFamily="49" charset="-122"/>
            </a:endParaRPr>
          </a:p>
          <a:p>
            <a:pPr marL="457200" indent="-457200">
              <a:lnSpc>
                <a:spcPct val="120000"/>
              </a:lnSpc>
              <a:spcBef>
                <a:spcPct val="20000"/>
              </a:spcBef>
              <a:buClr>
                <a:srgbClr val="3333CC"/>
              </a:buClr>
              <a:buSzPct val="75000"/>
              <a:buFont typeface="Wingdings" panose="05000000000000000000" pitchFamily="2" charset="2"/>
              <a:buChar char="l"/>
              <a:defRPr/>
            </a:pPr>
            <a:r>
              <a:rPr lang="zh-CN" altLang="en-US" sz="2400" kern="0" dirty="0">
                <a:latin typeface="+mn-lt"/>
                <a:ea typeface="楷体_GB2312" pitchFamily="49" charset="-122"/>
              </a:rPr>
              <a:t>需求变更</a:t>
            </a:r>
            <a:endParaRPr lang="en-US" altLang="zh-CN" sz="2400" kern="0" dirty="0">
              <a:latin typeface="+mn-lt"/>
              <a:ea typeface="楷体_GB2312" pitchFamily="49" charset="-122"/>
            </a:endParaRPr>
          </a:p>
          <a:p>
            <a:pPr marL="457200" indent="-457200">
              <a:lnSpc>
                <a:spcPct val="120000"/>
              </a:lnSpc>
              <a:spcBef>
                <a:spcPct val="20000"/>
              </a:spcBef>
              <a:buClr>
                <a:srgbClr val="3333CC"/>
              </a:buClr>
              <a:buSzPct val="75000"/>
              <a:buFont typeface="Wingdings" panose="05000000000000000000" pitchFamily="2" charset="2"/>
              <a:buChar char="l"/>
              <a:defRPr/>
            </a:pPr>
            <a:r>
              <a:rPr lang="zh-CN" altLang="en-US" sz="2400" kern="0" dirty="0">
                <a:latin typeface="+mn-lt"/>
                <a:ea typeface="楷体_GB2312" pitchFamily="49" charset="-122"/>
              </a:rPr>
              <a:t>需求变更控制</a:t>
            </a:r>
            <a:endParaRPr lang="en-US" altLang="zh-CN" sz="2400" kern="0" dirty="0">
              <a:latin typeface="+mn-lt"/>
              <a:ea typeface="楷体_GB2312" pitchFamily="49" charset="-122"/>
            </a:endParaRPr>
          </a:p>
          <a:p>
            <a:pPr marL="457200" indent="-457200">
              <a:lnSpc>
                <a:spcPct val="120000"/>
              </a:lnSpc>
              <a:spcBef>
                <a:spcPct val="20000"/>
              </a:spcBef>
              <a:buClr>
                <a:srgbClr val="3333CC"/>
              </a:buClr>
              <a:buSzPct val="75000"/>
              <a:buFont typeface="Wingdings" panose="05000000000000000000" pitchFamily="2" charset="2"/>
              <a:buChar char="l"/>
              <a:defRPr/>
            </a:pPr>
            <a:r>
              <a:rPr lang="zh-CN" altLang="en-US" sz="2400" kern="0" dirty="0">
                <a:latin typeface="+mn-lt"/>
                <a:ea typeface="楷体_GB2312" pitchFamily="49" charset="-122"/>
              </a:rPr>
              <a:t>可追溯性管理</a:t>
            </a:r>
            <a:endParaRPr lang="zh-CN" altLang="en-US" sz="2400" kern="0" dirty="0">
              <a:latin typeface="+mn-lt"/>
              <a:ea typeface="楷体_GB2312" pitchFamily="49" charset="-122"/>
            </a:endParaRPr>
          </a:p>
        </p:txBody>
      </p:sp>
      <p:sp>
        <p:nvSpPr>
          <p:cNvPr id="80899" name="Rectangle 3"/>
          <p:cNvSpPr>
            <a:spLocks noChangeArrowheads="1"/>
          </p:cNvSpPr>
          <p:nvPr/>
        </p:nvSpPr>
        <p:spPr bwMode="auto">
          <a:xfrm>
            <a:off x="539750" y="333375"/>
            <a:ext cx="8064500" cy="719138"/>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6.5 </a:t>
            </a:r>
            <a:r>
              <a:rPr lang="zh-CN" altLang="en-US" sz="4400" b="1" dirty="0">
                <a:solidFill>
                  <a:schemeClr val="bg1"/>
                </a:solidFill>
                <a:latin typeface="+mj-ea"/>
                <a:ea typeface="+mj-ea"/>
              </a:rPr>
              <a:t>需求管理</a:t>
            </a:r>
            <a:endParaRPr lang="zh-CN" altLang="en-US" sz="4400" b="1" dirty="0">
              <a:solidFill>
                <a:schemeClr val="bg1"/>
              </a:solidFill>
              <a:latin typeface="+mj-ea"/>
              <a:ea typeface="+mj-ea"/>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28596" y="1714488"/>
            <a:ext cx="8064500" cy="4176712"/>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系统和系统需求分配</a:t>
            </a:r>
            <a:endParaRPr lang="en-US" altLang="zh-CN" sz="2400" b="1" kern="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ü"/>
              <a:defRPr/>
            </a:pPr>
            <a:r>
              <a:rPr lang="zh-CN" altLang="en-US" sz="2200" b="1" kern="0" dirty="0">
                <a:latin typeface="宋体" panose="02010600030101010101" pitchFamily="2" charset="-122"/>
                <a:ea typeface="宋体" panose="02010600030101010101" pitchFamily="2" charset="-122"/>
              </a:rPr>
              <a:t>系统：</a:t>
            </a:r>
            <a:r>
              <a:rPr lang="zh-CN" altLang="en-US" sz="2200" dirty="0">
                <a:latin typeface="宋体" panose="02010600030101010101" pitchFamily="2" charset="-122"/>
                <a:ea typeface="宋体" panose="02010600030101010101" pitchFamily="2" charset="-122"/>
              </a:rPr>
              <a:t>通常考虑的系统是指基于计算机的系统或计算机控制的系统，它是在计算机控制下完成特定功能的系统。例如，航空管制系统、飞行器惯性导航系统、生产控制系统等。</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ü"/>
              <a:defRPr/>
            </a:pPr>
            <a:r>
              <a:rPr lang="zh-CN" altLang="en-US" sz="2200" b="1" kern="0" dirty="0">
                <a:latin typeface="宋体" panose="02010600030101010101" pitchFamily="2" charset="-122"/>
                <a:ea typeface="宋体" panose="02010600030101010101" pitchFamily="2" charset="-122"/>
              </a:rPr>
              <a:t>系统需求分配：</a:t>
            </a:r>
            <a:r>
              <a:rPr lang="zh-CN" altLang="en-US" sz="2200" dirty="0">
                <a:latin typeface="宋体" panose="02010600030101010101" pitchFamily="2" charset="-122"/>
                <a:ea typeface="宋体" panose="02010600030101010101" pitchFamily="2" charset="-122"/>
              </a:rPr>
              <a:t>系统工程组面对用户，负有开发系统的责任。系统工程组在从用户那里取得系统需求以后，应将系统需求进行分解，也就是把已确定的系统需求分配给系统的各个组成部分。</a:t>
            </a:r>
            <a:endParaRPr lang="zh-CN" altLang="en-US" sz="2200" b="1" kern="0" dirty="0">
              <a:latin typeface="宋体" panose="02010600030101010101" pitchFamily="2" charset="-122"/>
              <a:ea typeface="宋体" panose="02010600030101010101" pitchFamily="2" charset="-122"/>
            </a:endParaRPr>
          </a:p>
        </p:txBody>
      </p:sp>
      <p:sp>
        <p:nvSpPr>
          <p:cNvPr id="81923"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6.5.1 </a:t>
            </a:r>
            <a:r>
              <a:rPr lang="zh-CN" altLang="en-US" sz="3600" b="1" dirty="0">
                <a:solidFill>
                  <a:srgbClr val="92D050"/>
                </a:solidFill>
                <a:latin typeface="+mj-ea"/>
                <a:ea typeface="+mj-ea"/>
              </a:rPr>
              <a:t>系统需求与软件需求</a:t>
            </a:r>
            <a:endParaRPr lang="zh-CN" altLang="en-US" sz="3600" b="1" dirty="0">
              <a:solidFill>
                <a:srgbClr val="92D050"/>
              </a:solidFill>
              <a:latin typeface="+mj-ea"/>
              <a:ea typeface="+mj-ea"/>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fade/>
  </p:transition>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1"/>
          <a:srcRect/>
          <a:stretch>
            <a:fillRect/>
          </a:stretch>
        </p:blipFill>
        <p:spPr bwMode="auto">
          <a:xfrm>
            <a:off x="1357290" y="2071678"/>
            <a:ext cx="6092773" cy="4429144"/>
          </a:xfrm>
          <a:prstGeom prst="rect">
            <a:avLst/>
          </a:prstGeom>
          <a:noFill/>
          <a:ln w="9525">
            <a:noFill/>
            <a:miter lim="800000"/>
            <a:headEnd/>
            <a:tailEnd/>
          </a:ln>
        </p:spPr>
      </p:pic>
      <p:sp>
        <p:nvSpPr>
          <p:cNvPr id="7" name="Rectangle 2"/>
          <p:cNvSpPr txBox="1">
            <a:spLocks noChangeArrowheads="1"/>
          </p:cNvSpPr>
          <p:nvPr/>
        </p:nvSpPr>
        <p:spPr bwMode="auto">
          <a:xfrm>
            <a:off x="428596" y="1428736"/>
            <a:ext cx="8064500" cy="660400"/>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系统和系统需求分配</a:t>
            </a:r>
            <a:endParaRPr lang="en-US" altLang="zh-CN" sz="2400" b="1" kern="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6.5.1 </a:t>
            </a:r>
            <a:r>
              <a:rPr lang="zh-CN" altLang="en-US" sz="3600" b="1" dirty="0">
                <a:solidFill>
                  <a:srgbClr val="92D050"/>
                </a:solidFill>
                <a:latin typeface="+mj-ea"/>
                <a:ea typeface="+mj-ea"/>
              </a:rPr>
              <a:t>系统需求与软件需求</a:t>
            </a:r>
            <a:endParaRPr lang="zh-CN" altLang="en-US" sz="3600" b="1" dirty="0">
              <a:solidFill>
                <a:srgbClr val="92D050"/>
              </a:solidFill>
              <a:latin typeface="+mj-ea"/>
              <a:ea typeface="+mj-ea"/>
            </a:endParaRPr>
          </a:p>
        </p:txBody>
      </p:sp>
    </p:spTree>
  </p:cSld>
  <p:clrMapOvr>
    <a:masterClrMapping/>
  </p:clrMapOvr>
  <p:transition>
    <p:fade/>
  </p:transition>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28596" y="1500174"/>
            <a:ext cx="8064500" cy="660400"/>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Ø"/>
              <a:defRPr/>
            </a:pPr>
            <a:r>
              <a:rPr lang="zh-CN" altLang="en-US" sz="2400" b="1" kern="0" dirty="0">
                <a:latin typeface="+mn-lt"/>
                <a:ea typeface="楷体_GB2312" pitchFamily="49" charset="-122"/>
              </a:rPr>
              <a:t>系统和系统</a:t>
            </a:r>
            <a:r>
              <a:rPr lang="zh-CN" altLang="en-US" sz="2400" b="1" kern="0" dirty="0">
                <a:ea typeface="楷体_GB2312" pitchFamily="49" charset="-122"/>
              </a:rPr>
              <a:t>需求分配</a:t>
            </a:r>
            <a:endParaRPr lang="en-US" altLang="zh-CN" sz="2400" b="1" kern="0" dirty="0">
              <a:ea typeface="楷体_GB2312" pitchFamily="49" charset="-122"/>
            </a:endParaRPr>
          </a:p>
        </p:txBody>
      </p:sp>
      <p:pic>
        <p:nvPicPr>
          <p:cNvPr id="83972" name="Picture 1"/>
          <p:cNvPicPr>
            <a:picLocks noChangeAspect="1" noChangeArrowheads="1"/>
          </p:cNvPicPr>
          <p:nvPr/>
        </p:nvPicPr>
        <p:blipFill>
          <a:blip r:embed="rId1"/>
          <a:srcRect/>
          <a:stretch>
            <a:fillRect/>
          </a:stretch>
        </p:blipFill>
        <p:spPr bwMode="auto">
          <a:xfrm>
            <a:off x="1714480" y="2214554"/>
            <a:ext cx="5500707" cy="4292378"/>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6.5.1 </a:t>
            </a:r>
            <a:r>
              <a:rPr lang="zh-CN" altLang="en-US" sz="3600" b="1" dirty="0">
                <a:solidFill>
                  <a:srgbClr val="92D050"/>
                </a:solidFill>
                <a:latin typeface="+mj-ea"/>
                <a:ea typeface="+mj-ea"/>
              </a:rPr>
              <a:t>系统需求与软件需求</a:t>
            </a:r>
            <a:endParaRPr lang="zh-CN" altLang="en-US" sz="3600" b="1" dirty="0">
              <a:solidFill>
                <a:srgbClr val="92D050"/>
              </a:solidFill>
              <a:latin typeface="+mj-ea"/>
              <a:ea typeface="+mj-ea"/>
            </a:endParaRPr>
          </a:p>
        </p:txBody>
      </p:sp>
    </p:spTree>
  </p:cSld>
  <p:clrMapOvr>
    <a:masterClrMapping/>
  </p:clrMapOvr>
  <p:transition>
    <p:fade/>
  </p:transition>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28596" y="1500174"/>
            <a:ext cx="8064500" cy="4875212"/>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软件需求</a:t>
            </a:r>
            <a:endParaRPr lang="en-US" altLang="zh-CN" sz="2400" b="1" kern="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ü"/>
              <a:defRPr/>
            </a:pPr>
            <a:r>
              <a:rPr lang="zh-CN" altLang="en-US" sz="2400" dirty="0">
                <a:latin typeface="宋体" panose="02010600030101010101" pitchFamily="2" charset="-122"/>
                <a:ea typeface="宋体" panose="02010600030101010101" pitchFamily="2" charset="-122"/>
              </a:rPr>
              <a:t>按</a:t>
            </a:r>
            <a:r>
              <a:rPr lang="en-US" sz="2400" dirty="0">
                <a:latin typeface="宋体" panose="02010600030101010101" pitchFamily="2" charset="-122"/>
                <a:ea typeface="宋体" panose="02010600030101010101" pitchFamily="2" charset="-122"/>
              </a:rPr>
              <a:t>IEEE</a:t>
            </a:r>
            <a:r>
              <a:rPr lang="zh-CN" altLang="en-US" sz="2400" dirty="0">
                <a:latin typeface="宋体" panose="02010600030101010101" pitchFamily="2" charset="-122"/>
                <a:ea typeface="宋体" panose="02010600030101010101" pitchFamily="2" charset="-122"/>
              </a:rPr>
              <a:t></a:t>
            </a:r>
            <a:r>
              <a:rPr lang="en-US" sz="2400" dirty="0">
                <a:latin typeface="宋体" panose="02010600030101010101" pitchFamily="2" charset="-122"/>
                <a:ea typeface="宋体" panose="02010600030101010101" pitchFamily="2" charset="-122"/>
              </a:rPr>
              <a:t>STD</a:t>
            </a:r>
            <a:r>
              <a:rPr lang="zh-CN" altLang="en-US" sz="2400" dirty="0">
                <a:latin typeface="宋体" panose="02010600030101010101" pitchFamily="2" charset="-122"/>
                <a:ea typeface="宋体" panose="02010600030101010101" pitchFamily="2" charset="-122"/>
              </a:rPr>
              <a:t></a:t>
            </a:r>
            <a:r>
              <a:rPr lang="en-US" sz="2400" dirty="0">
                <a:latin typeface="宋体" panose="02010600030101010101" pitchFamily="2" charset="-122"/>
                <a:ea typeface="宋体" panose="02010600030101010101" pitchFamily="2" charset="-122"/>
              </a:rPr>
              <a:t>610</a:t>
            </a:r>
            <a:r>
              <a:rPr lang="zh-CN" altLang="en-US" sz="2400" dirty="0">
                <a:latin typeface="宋体" panose="02010600030101010101" pitchFamily="2" charset="-122"/>
                <a:ea typeface="宋体" panose="02010600030101010101" pitchFamily="2" charset="-122"/>
              </a:rPr>
              <a:t>标准的定义，软件需求是用户为解决某个问题或为实现某个目标，要求软件必须满足的条件或能力。</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ü"/>
              <a:defRPr/>
            </a:pPr>
            <a:r>
              <a:rPr lang="zh-CN" altLang="en-US" sz="2400" dirty="0">
                <a:latin typeface="宋体" panose="02010600030101010101" pitchFamily="2" charset="-122"/>
                <a:ea typeface="宋体" panose="02010600030101010101" pitchFamily="2" charset="-122"/>
              </a:rPr>
              <a:t>软件需求的</a:t>
            </a:r>
            <a:r>
              <a:rPr 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个层次如下：</a:t>
            </a:r>
            <a:endParaRPr lang="en-US" altLang="zh-CN" sz="2400" dirty="0">
              <a:latin typeface="宋体" panose="02010600030101010101" pitchFamily="2" charset="-122"/>
              <a:ea typeface="宋体" panose="02010600030101010101" pitchFamily="2" charset="-122"/>
            </a:endParaRPr>
          </a:p>
          <a:p>
            <a:pPr marL="628650" lvl="2">
              <a:spcBef>
                <a:spcPts val="600"/>
              </a:spcBef>
              <a:spcAft>
                <a:spcPts val="600"/>
              </a:spcAft>
              <a:defRPr/>
            </a:pPr>
            <a:r>
              <a:rPr lang="en-US"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r>
              <a:rPr lang="zh-CN" altLang="en-US" sz="2000" b="1" dirty="0">
                <a:solidFill>
                  <a:srgbClr val="002060"/>
                </a:solidFill>
                <a:latin typeface="宋体" panose="02010600030101010101" pitchFamily="2" charset="-122"/>
                <a:ea typeface="宋体" panose="02010600030101010101" pitchFamily="2" charset="-122"/>
              </a:rPr>
              <a:t>业务需求</a:t>
            </a:r>
            <a:r>
              <a:rPr lang="zh-CN" altLang="en-US" sz="2000" dirty="0">
                <a:latin typeface="宋体" panose="02010600030101010101" pitchFamily="2" charset="-122"/>
                <a:ea typeface="宋体" panose="02010600030101010101" pitchFamily="2" charset="-122"/>
              </a:rPr>
              <a:t>：客户对软件的高层目标要求。</a:t>
            </a:r>
            <a:endParaRPr lang="zh-CN" altLang="en-US" sz="2000" dirty="0">
              <a:latin typeface="宋体" panose="02010600030101010101" pitchFamily="2" charset="-122"/>
              <a:ea typeface="宋体" panose="02010600030101010101" pitchFamily="2" charset="-122"/>
            </a:endParaRPr>
          </a:p>
          <a:p>
            <a:pPr marL="628650" lvl="2">
              <a:spcBef>
                <a:spcPts val="600"/>
              </a:spcBef>
              <a:spcAft>
                <a:spcPts val="600"/>
              </a:spcAft>
              <a:defRPr/>
            </a:pPr>
            <a:r>
              <a:rPr lang="en-US"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zh-CN" altLang="en-US" sz="2000" b="1" dirty="0">
                <a:solidFill>
                  <a:srgbClr val="002060"/>
                </a:solidFill>
                <a:latin typeface="宋体" panose="02010600030101010101" pitchFamily="2" charset="-122"/>
                <a:ea typeface="宋体" panose="02010600030101010101" pitchFamily="2" charset="-122"/>
              </a:rPr>
              <a:t>用户需求</a:t>
            </a:r>
            <a:r>
              <a:rPr lang="zh-CN" altLang="en-US" sz="2000" dirty="0">
                <a:latin typeface="宋体" panose="02010600030101010101" pitchFamily="2" charset="-122"/>
                <a:ea typeface="宋体" panose="02010600030101010101" pitchFamily="2" charset="-122"/>
              </a:rPr>
              <a:t>：用户使用软件必须达到的要求和完成的任务。通常在用例</a:t>
            </a:r>
            <a:r>
              <a:rPr lang="en-US" sz="2000" dirty="0">
                <a:latin typeface="宋体" panose="02010600030101010101" pitchFamily="2" charset="-122"/>
                <a:ea typeface="宋体" panose="02010600030101010101" pitchFamily="2" charset="-122"/>
              </a:rPr>
              <a:t>(use case)</a:t>
            </a:r>
            <a:r>
              <a:rPr lang="zh-CN" altLang="en-US" sz="2000" dirty="0">
                <a:latin typeface="宋体" panose="02010600030101010101" pitchFamily="2" charset="-122"/>
                <a:ea typeface="宋体" panose="02010600030101010101" pitchFamily="2" charset="-122"/>
              </a:rPr>
              <a:t>或方案脚本</a:t>
            </a:r>
            <a:r>
              <a:rPr lang="en-US" sz="2000" dirty="0">
                <a:latin typeface="宋体" panose="02010600030101010101" pitchFamily="2" charset="-122"/>
                <a:ea typeface="宋体" panose="02010600030101010101" pitchFamily="2" charset="-122"/>
              </a:rPr>
              <a:t>(scenario)</a:t>
            </a:r>
            <a:r>
              <a:rPr lang="zh-CN" altLang="en-US" sz="2000" dirty="0">
                <a:latin typeface="宋体" panose="02010600030101010101" pitchFamily="2" charset="-122"/>
                <a:ea typeface="宋体" panose="02010600030101010101" pitchFamily="2" charset="-122"/>
              </a:rPr>
              <a:t>中加以说明。</a:t>
            </a:r>
            <a:endParaRPr lang="zh-CN" altLang="en-US" sz="2000" dirty="0">
              <a:latin typeface="宋体" panose="02010600030101010101" pitchFamily="2" charset="-122"/>
              <a:ea typeface="宋体" panose="02010600030101010101" pitchFamily="2" charset="-122"/>
            </a:endParaRPr>
          </a:p>
          <a:p>
            <a:pPr marL="628650" lvl="2">
              <a:spcBef>
                <a:spcPts val="600"/>
              </a:spcBef>
              <a:spcAft>
                <a:spcPts val="600"/>
              </a:spcAft>
              <a:defRPr/>
            </a:pPr>
            <a:r>
              <a:rPr lang="en-US"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a:t>
            </a:r>
            <a:r>
              <a:rPr lang="zh-CN" altLang="en-US" sz="2000" b="1" dirty="0">
                <a:solidFill>
                  <a:srgbClr val="002060"/>
                </a:solidFill>
                <a:latin typeface="宋体" panose="02010600030101010101" pitchFamily="2" charset="-122"/>
                <a:ea typeface="宋体" panose="02010600030101010101" pitchFamily="2" charset="-122"/>
              </a:rPr>
              <a:t>功能和非功能需求</a:t>
            </a:r>
            <a:r>
              <a:rPr lang="zh-CN" altLang="en-US" sz="2000" dirty="0">
                <a:latin typeface="宋体" panose="02010600030101010101" pitchFamily="2" charset="-122"/>
                <a:ea typeface="宋体" panose="02010600030101010101" pitchFamily="2" charset="-122"/>
              </a:rPr>
              <a:t>。规定了开发人员必须实现的需求，它的实现将满足上述业务需求和用户需求。通常以需求规格说明</a:t>
            </a:r>
            <a:r>
              <a:rPr lang="en-US" sz="2000" dirty="0">
                <a:latin typeface="宋体" panose="02010600030101010101" pitchFamily="2" charset="-122"/>
                <a:ea typeface="宋体" panose="02010600030101010101" pitchFamily="2" charset="-122"/>
              </a:rPr>
              <a:t>(requirement specification)</a:t>
            </a:r>
            <a:r>
              <a:rPr lang="zh-CN" altLang="en-US" sz="2000" dirty="0">
                <a:latin typeface="宋体" panose="02010600030101010101" pitchFamily="2" charset="-122"/>
                <a:ea typeface="宋体" panose="02010600030101010101" pitchFamily="2" charset="-122"/>
              </a:rPr>
              <a:t>的形式给以详尽描述</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6.5.1 </a:t>
            </a:r>
            <a:r>
              <a:rPr lang="zh-CN" altLang="en-US" sz="3600" b="1" dirty="0">
                <a:solidFill>
                  <a:srgbClr val="92D050"/>
                </a:solidFill>
                <a:latin typeface="+mj-ea"/>
                <a:ea typeface="+mj-ea"/>
              </a:rPr>
              <a:t>系统需求与软件需求</a:t>
            </a:r>
            <a:endParaRPr lang="zh-CN" altLang="en-US" sz="3600" b="1" dirty="0">
              <a:solidFill>
                <a:srgbClr val="92D050"/>
              </a:solidFill>
              <a:latin typeface="+mj-ea"/>
              <a:ea typeface="+mj-ea"/>
            </a:endParaRPr>
          </a:p>
        </p:txBody>
      </p:sp>
    </p:spTree>
  </p:cSld>
  <p:clrMapOvr>
    <a:masterClrMapping/>
  </p:clrMapOvr>
  <p:transition>
    <p:fade/>
  </p:transition>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28596" y="1500174"/>
            <a:ext cx="4103688" cy="4875212"/>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软件需求</a:t>
            </a:r>
            <a:endParaRPr lang="en-US" altLang="zh-CN" sz="2400" b="1" kern="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ü"/>
              <a:defRPr/>
            </a:pPr>
            <a:r>
              <a:rPr lang="zh-CN" altLang="en-US" sz="2400" dirty="0">
                <a:latin typeface="宋体" panose="02010600030101010101" pitchFamily="2" charset="-122"/>
                <a:ea typeface="宋体" panose="02010600030101010101" pitchFamily="2" charset="-122"/>
              </a:rPr>
              <a:t>非功能需求包括以下两种：</a:t>
            </a:r>
            <a:endParaRPr lang="zh-CN" altLang="en-US" sz="2400" dirty="0">
              <a:latin typeface="宋体" panose="02010600030101010101" pitchFamily="2" charset="-122"/>
              <a:ea typeface="宋体" panose="02010600030101010101" pitchFamily="2" charset="-122"/>
            </a:endParaRPr>
          </a:p>
          <a:p>
            <a:pPr marL="990600" lvl="2" indent="-457200">
              <a:spcBef>
                <a:spcPts val="600"/>
              </a:spcBef>
              <a:spcAft>
                <a:spcPts val="600"/>
              </a:spcAft>
              <a:buFont typeface="+mj-ea"/>
              <a:buAutoNum type="circleNumDbPlain"/>
              <a:defRPr/>
            </a:pPr>
            <a:r>
              <a:rPr lang="zh-CN" altLang="en-US" sz="2000" b="1" dirty="0">
                <a:solidFill>
                  <a:srgbClr val="002060"/>
                </a:solidFill>
                <a:latin typeface="宋体" panose="02010600030101010101" pitchFamily="2" charset="-122"/>
                <a:ea typeface="宋体" panose="02010600030101010101" pitchFamily="2" charset="-122"/>
              </a:rPr>
              <a:t>过程需求</a:t>
            </a:r>
            <a:r>
              <a:rPr lang="zh-CN" altLang="en-US" sz="2000" dirty="0">
                <a:latin typeface="宋体" panose="02010600030101010101" pitchFamily="2" charset="-122"/>
                <a:ea typeface="宋体" panose="02010600030101010101" pitchFamily="2" charset="-122"/>
              </a:rPr>
              <a:t>：交付需求、实现需求、遵循的标准。</a:t>
            </a:r>
            <a:endParaRPr lang="zh-CN" altLang="en-US" sz="2000" dirty="0">
              <a:latin typeface="宋体" panose="02010600030101010101" pitchFamily="2" charset="-122"/>
              <a:ea typeface="宋体" panose="02010600030101010101" pitchFamily="2" charset="-122"/>
            </a:endParaRPr>
          </a:p>
          <a:p>
            <a:pPr marL="990600" lvl="2" indent="-457200">
              <a:spcBef>
                <a:spcPts val="600"/>
              </a:spcBef>
              <a:spcAft>
                <a:spcPts val="600"/>
              </a:spcAft>
              <a:buFont typeface="+mj-ea"/>
              <a:buAutoNum type="circleNumDbPlain"/>
              <a:defRPr/>
            </a:pPr>
            <a:r>
              <a:rPr lang="zh-CN" altLang="en-US" sz="2000" b="1" dirty="0">
                <a:solidFill>
                  <a:srgbClr val="002060"/>
                </a:solidFill>
                <a:latin typeface="宋体" panose="02010600030101010101" pitchFamily="2" charset="-122"/>
                <a:ea typeface="宋体" panose="02010600030101010101" pitchFamily="2" charset="-122"/>
              </a:rPr>
              <a:t>外部需求</a:t>
            </a:r>
            <a:r>
              <a:rPr lang="zh-CN" altLang="en-US" sz="2000" dirty="0">
                <a:latin typeface="宋体" panose="02010600030101010101" pitchFamily="2" charset="-122"/>
                <a:ea typeface="宋体" panose="02010600030101010101" pitchFamily="2" charset="-122"/>
              </a:rPr>
              <a:t>：互操作性、伦理性、机密性、安全性等。</a:t>
            </a:r>
            <a:endParaRPr lang="en-US" altLang="zh-CN" sz="2000" dirty="0">
              <a:latin typeface="宋体" panose="02010600030101010101" pitchFamily="2" charset="-122"/>
              <a:ea typeface="宋体" panose="02010600030101010101" pitchFamily="2" charset="-122"/>
            </a:endParaRPr>
          </a:p>
        </p:txBody>
      </p:sp>
      <p:pic>
        <p:nvPicPr>
          <p:cNvPr id="86020" name="Picture 1"/>
          <p:cNvPicPr>
            <a:picLocks noChangeAspect="1" noChangeArrowheads="1"/>
          </p:cNvPicPr>
          <p:nvPr/>
        </p:nvPicPr>
        <p:blipFill>
          <a:blip r:embed="rId1"/>
          <a:srcRect/>
          <a:stretch>
            <a:fillRect/>
          </a:stretch>
        </p:blipFill>
        <p:spPr bwMode="auto">
          <a:xfrm>
            <a:off x="4714876" y="2000240"/>
            <a:ext cx="3929090" cy="3746148"/>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6.5.1 </a:t>
            </a:r>
            <a:r>
              <a:rPr lang="zh-CN" altLang="en-US" sz="3600" b="1" dirty="0">
                <a:solidFill>
                  <a:srgbClr val="92D050"/>
                </a:solidFill>
                <a:latin typeface="+mj-ea"/>
                <a:ea typeface="+mj-ea"/>
              </a:rPr>
              <a:t>系统需求与软件需求</a:t>
            </a:r>
            <a:endParaRPr lang="zh-CN" altLang="en-US" sz="3600" b="1" dirty="0">
              <a:solidFill>
                <a:srgbClr val="92D050"/>
              </a:solidFill>
              <a:latin typeface="+mj-ea"/>
              <a:ea typeface="+mj-ea"/>
            </a:endParaRPr>
          </a:p>
        </p:txBody>
      </p:sp>
    </p:spTree>
  </p:cSld>
  <p:clrMapOvr>
    <a:masterClrMapping/>
  </p:clrMapOvr>
  <p:transition>
    <p:fade/>
  </p:transition>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500034" y="1500174"/>
            <a:ext cx="8064500" cy="4875212"/>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Ø"/>
              <a:defRPr/>
            </a:pPr>
            <a:r>
              <a:rPr lang="zh-CN" altLang="en-US" sz="2400" b="1" kern="0" dirty="0">
                <a:latin typeface="宋体" panose="02010600030101010101" pitchFamily="2" charset="-122"/>
                <a:ea typeface="宋体" panose="02010600030101010101" pitchFamily="2" charset="-122"/>
              </a:rPr>
              <a:t>软件需求</a:t>
            </a:r>
            <a:endParaRPr lang="en-US" altLang="zh-CN" sz="2400" b="1" kern="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ü"/>
              <a:defRPr/>
            </a:pPr>
            <a:r>
              <a:rPr lang="zh-CN" altLang="en-US" sz="2200" dirty="0">
                <a:latin typeface="宋体" panose="02010600030101010101" pitchFamily="2" charset="-122"/>
                <a:ea typeface="宋体" panose="02010600030101010101" pitchFamily="2" charset="-122"/>
              </a:rPr>
              <a:t>质量功能展开（</a:t>
            </a:r>
            <a:r>
              <a:rPr lang="en-US" altLang="zh-CN" sz="2200" dirty="0">
                <a:latin typeface="宋体" panose="02010600030101010101" pitchFamily="2" charset="-122"/>
                <a:ea typeface="宋体" panose="02010600030101010101" pitchFamily="2" charset="-122"/>
              </a:rPr>
              <a:t>QFD</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QFD</a:t>
            </a:r>
            <a:r>
              <a:rPr lang="zh-CN" altLang="en-US" sz="2200" dirty="0">
                <a:latin typeface="宋体" panose="02010600030101010101" pitchFamily="2" charset="-122"/>
                <a:ea typeface="宋体" panose="02010600030101010101" pitchFamily="2" charset="-122"/>
              </a:rPr>
              <a:t>是将客户的要求转化为软件技术需求的质量管理方法，于</a:t>
            </a:r>
            <a:r>
              <a:rPr lang="en-US" sz="2200" dirty="0">
                <a:latin typeface="宋体" panose="02010600030101010101" pitchFamily="2" charset="-122"/>
                <a:ea typeface="宋体" panose="02010600030101010101" pitchFamily="2" charset="-122"/>
              </a:rPr>
              <a:t>1970</a:t>
            </a:r>
            <a:r>
              <a:rPr lang="zh-CN" altLang="en-US" sz="2200" dirty="0">
                <a:latin typeface="宋体" panose="02010600030101010101" pitchFamily="2" charset="-122"/>
                <a:ea typeface="宋体" panose="02010600030101010101" pitchFamily="2" charset="-122"/>
              </a:rPr>
              <a:t>年在日本推出。</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ü"/>
              <a:defRPr/>
            </a:pPr>
            <a:r>
              <a:rPr lang="en-US" sz="2200" dirty="0">
                <a:latin typeface="宋体" panose="02010600030101010101" pitchFamily="2" charset="-122"/>
                <a:ea typeface="宋体" panose="02010600030101010101" pitchFamily="2" charset="-122"/>
              </a:rPr>
              <a:t>QFD</a:t>
            </a:r>
            <a:r>
              <a:rPr lang="zh-CN" altLang="en-US" sz="2200" dirty="0">
                <a:latin typeface="宋体" panose="02010600030101010101" pitchFamily="2" charset="-122"/>
                <a:ea typeface="宋体" panose="02010600030101010101" pitchFamily="2" charset="-122"/>
              </a:rPr>
              <a:t>将客户的需求分为</a:t>
            </a:r>
            <a:r>
              <a:rPr lang="en-US" sz="2200" dirty="0">
                <a:latin typeface="宋体" panose="02010600030101010101" pitchFamily="2" charset="-122"/>
                <a:ea typeface="宋体" panose="02010600030101010101" pitchFamily="2" charset="-122"/>
              </a:rPr>
              <a:t>3</a:t>
            </a:r>
            <a:r>
              <a:rPr lang="zh-CN" altLang="en-US" sz="2200" dirty="0">
                <a:latin typeface="宋体" panose="02010600030101010101" pitchFamily="2" charset="-122"/>
                <a:ea typeface="宋体" panose="02010600030101010101" pitchFamily="2" charset="-122"/>
              </a:rPr>
              <a:t>类：</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1371600" lvl="2" indent="-457200">
              <a:buFont typeface="+mj-ea"/>
              <a:buAutoNum type="circleNumDbPlain"/>
              <a:defRPr/>
            </a:pPr>
            <a:r>
              <a:rPr lang="zh-CN" altLang="en-US" sz="2000" dirty="0">
                <a:latin typeface="宋体" panose="02010600030101010101" pitchFamily="2" charset="-122"/>
                <a:ea typeface="宋体" panose="02010600030101010101" pitchFamily="2" charset="-122"/>
              </a:rPr>
              <a:t>常规需求：它是客户明确提出的需求，软件开发组织必须千方百计设法将其实现，使客户得到起码的满足。</a:t>
            </a:r>
            <a:endParaRPr lang="zh-CN" altLang="en-US" sz="2000" dirty="0">
              <a:latin typeface="宋体" panose="02010600030101010101" pitchFamily="2" charset="-122"/>
              <a:ea typeface="宋体" panose="02010600030101010101" pitchFamily="2" charset="-122"/>
            </a:endParaRPr>
          </a:p>
          <a:p>
            <a:pPr marL="1371600" lvl="2" indent="-457200">
              <a:buFont typeface="+mj-ea"/>
              <a:buAutoNum type="circleNumDbPlain"/>
              <a:defRPr/>
            </a:pPr>
            <a:r>
              <a:rPr lang="zh-CN" altLang="en-US" sz="2000" dirty="0">
                <a:latin typeface="宋体" panose="02010600030101010101" pitchFamily="2" charset="-122"/>
                <a:ea typeface="宋体" panose="02010600030101010101" pitchFamily="2" charset="-122"/>
              </a:rPr>
              <a:t>期望需求：这是一些隐含而未被客户明确提出的需求。也可称此为客户的潜在需求。</a:t>
            </a:r>
            <a:endParaRPr lang="zh-CN" altLang="en-US" sz="2000" dirty="0">
              <a:latin typeface="宋体" panose="02010600030101010101" pitchFamily="2" charset="-122"/>
              <a:ea typeface="宋体" panose="02010600030101010101" pitchFamily="2" charset="-122"/>
            </a:endParaRPr>
          </a:p>
          <a:p>
            <a:pPr marL="1371600" lvl="2" indent="-457200">
              <a:buFont typeface="+mj-ea"/>
              <a:buAutoNum type="circleNumDbPlain"/>
              <a:defRPr/>
            </a:pPr>
            <a:r>
              <a:rPr lang="zh-CN" altLang="en-US" sz="2000" dirty="0">
                <a:latin typeface="宋体" panose="02010600030101010101" pitchFamily="2" charset="-122"/>
                <a:ea typeface="宋体" panose="02010600030101010101" pitchFamily="2" charset="-122"/>
              </a:rPr>
              <a:t>兴奋需求：客户完全没有想到的需求，如果产品中未将其实现，客户并不抱怨；但若真的实现了，就会超出客户的想象，他们会感到十分惊讶和非常满意。</a:t>
            </a:r>
            <a:endParaRPr lang="en-US" altLang="zh-CN"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6.5.1 </a:t>
            </a:r>
            <a:r>
              <a:rPr lang="zh-CN" altLang="en-US" sz="3600" b="1" dirty="0">
                <a:solidFill>
                  <a:srgbClr val="92D050"/>
                </a:solidFill>
                <a:latin typeface="+mj-ea"/>
                <a:ea typeface="+mj-ea"/>
              </a:rPr>
              <a:t>系统需求与软件需求</a:t>
            </a:r>
            <a:endParaRPr lang="zh-CN" altLang="en-US" sz="3600" b="1" dirty="0">
              <a:solidFill>
                <a:srgbClr val="92D050"/>
              </a:solidFill>
              <a:latin typeface="+mj-ea"/>
              <a:ea typeface="+mj-ea"/>
            </a:endParaRPr>
          </a:p>
        </p:txBody>
      </p:sp>
    </p:spTree>
  </p:cSld>
  <p:clrMapOvr>
    <a:masterClrMapping/>
  </p:clrMapOvr>
  <p:transition>
    <p:fade/>
  </p:transition>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8" name="Picture 1"/>
          <p:cNvPicPr>
            <a:picLocks noChangeAspect="1" noChangeArrowheads="1"/>
          </p:cNvPicPr>
          <p:nvPr/>
        </p:nvPicPr>
        <p:blipFill>
          <a:blip r:embed="rId1"/>
          <a:srcRect/>
          <a:stretch>
            <a:fillRect/>
          </a:stretch>
        </p:blipFill>
        <p:spPr bwMode="auto">
          <a:xfrm>
            <a:off x="4056066" y="3008194"/>
            <a:ext cx="4516462" cy="3510972"/>
          </a:xfrm>
          <a:prstGeom prst="rect">
            <a:avLst/>
          </a:prstGeom>
          <a:noFill/>
          <a:ln w="9525">
            <a:noFill/>
            <a:miter lim="800000"/>
            <a:headEnd/>
            <a:tailEnd/>
          </a:ln>
        </p:spPr>
      </p:pic>
      <p:sp>
        <p:nvSpPr>
          <p:cNvPr id="88066" name="Rectangle 2"/>
          <p:cNvSpPr txBox="1">
            <a:spLocks noChangeArrowheads="1"/>
          </p:cNvSpPr>
          <p:nvPr/>
        </p:nvSpPr>
        <p:spPr bwMode="auto">
          <a:xfrm>
            <a:off x="500034" y="1500174"/>
            <a:ext cx="8064500" cy="4875212"/>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rPr>
              <a:t>需求工程</a:t>
            </a:r>
            <a:r>
              <a:rPr lang="zh-CN" altLang="en-US" sz="2400" dirty="0">
                <a:latin typeface="宋体" panose="02010600030101010101" pitchFamily="2" charset="-122"/>
                <a:ea typeface="宋体" panose="02010600030101010101" pitchFamily="2" charset="-122"/>
              </a:rPr>
              <a:t>是系统工程或软件工程中解决需求问题的一个崭新领域。其目标在于使得到的产品能够准确、真实地体现客户的需求，令客户满意。</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需求工程包括两个</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pPr>
            <a:r>
              <a:rPr lang="zh-CN" altLang="en-US" sz="2400" dirty="0">
                <a:latin typeface="宋体" panose="02010600030101010101" pitchFamily="2" charset="-122"/>
                <a:ea typeface="宋体" panose="02010600030101010101" pitchFamily="2" charset="-122"/>
              </a:rPr>
              <a:t>     方面：需求开发与</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pPr>
            <a:r>
              <a:rPr lang="zh-CN" altLang="en-US" sz="2400" dirty="0">
                <a:latin typeface="宋体" panose="02010600030101010101" pitchFamily="2" charset="-122"/>
                <a:ea typeface="宋体" panose="02010600030101010101" pitchFamily="2" charset="-122"/>
              </a:rPr>
              <a:t>     需求管理。</a:t>
            </a:r>
            <a:endParaRPr lang="zh-CN" altLang="en-US" sz="24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FFFF00"/>
                </a:solidFill>
                <a:latin typeface="+mj-ea"/>
                <a:ea typeface="+mj-ea"/>
              </a:rPr>
              <a:t>6.5.2 </a:t>
            </a:r>
            <a:r>
              <a:rPr lang="zh-CN" altLang="en-US" sz="3600" b="1" dirty="0">
                <a:solidFill>
                  <a:srgbClr val="FFFF00"/>
                </a:solidFill>
                <a:latin typeface="+mj-ea"/>
                <a:ea typeface="+mj-ea"/>
              </a:rPr>
              <a:t>需求工程</a:t>
            </a:r>
            <a:endParaRPr lang="zh-CN" altLang="en-US" sz="3600" b="1" dirty="0">
              <a:solidFill>
                <a:srgbClr val="FFFF00"/>
              </a:solidFill>
              <a:latin typeface="+mj-ea"/>
              <a:ea typeface="+mj-ea"/>
            </a:endParaRPr>
          </a:p>
        </p:txBody>
      </p:sp>
    </p:spTree>
  </p:cSld>
  <p:clrMapOvr>
    <a:masterClrMapping/>
  </p:clrMapOvr>
  <p:transition>
    <p:fade/>
  </p:transition>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txBox="1">
            <a:spLocks noChangeArrowheads="1"/>
          </p:cNvSpPr>
          <p:nvPr/>
        </p:nvSpPr>
        <p:spPr bwMode="auto">
          <a:xfrm>
            <a:off x="571472" y="1500174"/>
            <a:ext cx="8064500" cy="731837"/>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rPr>
              <a:t>需求开发与需求管理的关系</a:t>
            </a:r>
            <a:endParaRPr lang="zh-CN" altLang="en-US" sz="2400" dirty="0">
              <a:latin typeface="宋体" panose="02010600030101010101" pitchFamily="2" charset="-122"/>
              <a:ea typeface="宋体" panose="02010600030101010101" pitchFamily="2" charset="-122"/>
            </a:endParaRPr>
          </a:p>
        </p:txBody>
      </p:sp>
      <p:pic>
        <p:nvPicPr>
          <p:cNvPr id="89092" name="Picture 2"/>
          <p:cNvPicPr>
            <a:picLocks noChangeAspect="1" noChangeArrowheads="1"/>
          </p:cNvPicPr>
          <p:nvPr/>
        </p:nvPicPr>
        <p:blipFill>
          <a:blip r:embed="rId1"/>
          <a:srcRect/>
          <a:stretch>
            <a:fillRect/>
          </a:stretch>
        </p:blipFill>
        <p:spPr bwMode="auto">
          <a:xfrm>
            <a:off x="1928813" y="2372122"/>
            <a:ext cx="5072079" cy="4162027"/>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FFFF00"/>
                </a:solidFill>
                <a:latin typeface="+mj-ea"/>
                <a:ea typeface="+mj-ea"/>
              </a:rPr>
              <a:t>6.5.2 </a:t>
            </a:r>
            <a:r>
              <a:rPr lang="zh-CN" altLang="en-US" sz="3600" b="1" dirty="0">
                <a:solidFill>
                  <a:srgbClr val="FFFF00"/>
                </a:solidFill>
                <a:latin typeface="+mj-ea"/>
                <a:ea typeface="+mj-ea"/>
              </a:rPr>
              <a:t>需求工程</a:t>
            </a:r>
            <a:endParaRPr lang="zh-CN" altLang="en-US" sz="3600" b="1" dirty="0">
              <a:solidFill>
                <a:srgbClr val="FFFF00"/>
              </a:solidFill>
              <a:latin typeface="+mj-ea"/>
              <a:ea typeface="+mj-ea"/>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3555" name="Picture 3"/>
          <p:cNvPicPr>
            <a:picLocks noChangeAspect="1" noChangeArrowheads="1"/>
          </p:cNvPicPr>
          <p:nvPr/>
        </p:nvPicPr>
        <p:blipFill>
          <a:blip r:embed="rId1"/>
          <a:srcRect/>
          <a:stretch>
            <a:fillRect/>
          </a:stretch>
        </p:blipFill>
        <p:spPr bwMode="auto">
          <a:xfrm>
            <a:off x="650875" y="300038"/>
            <a:ext cx="7842250" cy="2903537"/>
          </a:xfrm>
          <a:prstGeom prst="rect">
            <a:avLst/>
          </a:prstGeom>
          <a:noFill/>
          <a:ln w="9525">
            <a:noFill/>
            <a:miter lim="800000"/>
            <a:headEnd/>
            <a:tailEnd/>
          </a:ln>
        </p:spPr>
      </p:pic>
      <p:pic>
        <p:nvPicPr>
          <p:cNvPr id="23556" name="Picture 3"/>
          <p:cNvPicPr>
            <a:picLocks noChangeAspect="1" noChangeArrowheads="1"/>
          </p:cNvPicPr>
          <p:nvPr/>
        </p:nvPicPr>
        <p:blipFill>
          <a:blip r:embed="rId2"/>
          <a:srcRect/>
          <a:stretch>
            <a:fillRect/>
          </a:stretch>
        </p:blipFill>
        <p:spPr bwMode="auto">
          <a:xfrm>
            <a:off x="650875" y="3409950"/>
            <a:ext cx="7842250" cy="3133725"/>
          </a:xfrm>
          <a:prstGeom prst="rect">
            <a:avLst/>
          </a:prstGeom>
          <a:noFill/>
          <a:ln w="9525">
            <a:noFill/>
            <a:miter lim="800000"/>
            <a:headEnd/>
            <a:tailEnd/>
          </a:ln>
        </p:spPr>
      </p:pic>
      <p:pic>
        <p:nvPicPr>
          <p:cNvPr id="23557" name="Picture 3"/>
          <p:cNvPicPr>
            <a:picLocks noChangeAspect="1" noChangeArrowheads="1"/>
          </p:cNvPicPr>
          <p:nvPr/>
        </p:nvPicPr>
        <p:blipFill>
          <a:blip r:embed="rId3"/>
          <a:srcRect/>
          <a:stretch>
            <a:fillRect/>
          </a:stretch>
        </p:blipFill>
        <p:spPr bwMode="auto">
          <a:xfrm>
            <a:off x="650875" y="300038"/>
            <a:ext cx="7842250" cy="6243637"/>
          </a:xfrm>
          <a:prstGeom prst="rect">
            <a:avLst/>
          </a:prstGeom>
          <a:noFill/>
          <a:ln w="9525">
            <a:noFill/>
            <a:miter lim="800000"/>
            <a:headEnd/>
            <a:tailEnd/>
          </a:ln>
        </p:spPr>
      </p:pic>
      <p:sp>
        <p:nvSpPr>
          <p:cNvPr id="23558" name="TextBox 1"/>
          <p:cNvSpPr txBox="1">
            <a:spLocks noChangeArrowheads="1"/>
          </p:cNvSpPr>
          <p:nvPr/>
        </p:nvSpPr>
        <p:spPr bwMode="auto">
          <a:xfrm>
            <a:off x="5626100" y="6105525"/>
            <a:ext cx="2814638"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http://www.umlchina.com</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928802"/>
            <a:ext cx="8229600" cy="4525963"/>
          </a:xfrm>
        </p:spPr>
        <p:txBody>
          <a:bodyPr/>
          <a:lstStyle/>
          <a:p>
            <a:pPr marL="0" indent="0">
              <a:defRPr/>
            </a:pPr>
            <a:r>
              <a:rPr lang="en-US" altLang="zh-CN" sz="2400" b="1" dirty="0">
                <a:latin typeface="宋体" panose="02010600030101010101" pitchFamily="2" charset="-122"/>
                <a:ea typeface="宋体" panose="02010600030101010101" pitchFamily="2" charset="-122"/>
              </a:rPr>
              <a:t> </a:t>
            </a:r>
            <a:r>
              <a:rPr lang="en-US" altLang="zh-CN" sz="2400" b="1" dirty="0">
                <a:solidFill>
                  <a:srgbClr val="C00000"/>
                </a:solidFill>
                <a:latin typeface="宋体" panose="02010600030101010101" pitchFamily="2" charset="-122"/>
                <a:ea typeface="宋体" panose="02010600030101010101" pitchFamily="2" charset="-122"/>
              </a:rPr>
              <a:t>6</a:t>
            </a:r>
            <a:r>
              <a:rPr lang="zh-CN" altLang="en-US" sz="2400" b="1" dirty="0">
                <a:solidFill>
                  <a:srgbClr val="C00000"/>
                </a:solidFill>
                <a:latin typeface="宋体" panose="02010600030101010101" pitchFamily="2" charset="-122"/>
                <a:ea typeface="宋体" panose="02010600030101010101" pitchFamily="2" charset="-122"/>
              </a:rPr>
              <a:t>条最佳实践</a:t>
            </a:r>
            <a:endParaRPr lang="en-US" altLang="zh-CN" sz="2400" b="1" dirty="0">
              <a:solidFill>
                <a:srgbClr val="C00000"/>
              </a:solidFill>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迭代式开发</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zh-CN" sz="2400" b="1" dirty="0">
                <a:solidFill>
                  <a:srgbClr val="00B050"/>
                </a:solidFill>
                <a:latin typeface="宋体" panose="02010600030101010101" pitchFamily="2" charset="-122"/>
                <a:ea typeface="宋体" panose="02010600030101010101" pitchFamily="2" charset="-122"/>
              </a:rPr>
              <a:t>允许在每次迭代过程中需求都可以有变化</a:t>
            </a:r>
            <a:r>
              <a:rPr lang="zh-CN" altLang="zh-CN" sz="2400" dirty="0">
                <a:latin typeface="宋体" panose="02010600030101010101" pitchFamily="2" charset="-122"/>
                <a:ea typeface="宋体" panose="02010600030101010101" pitchFamily="2" charset="-122"/>
              </a:rPr>
              <a:t>，这种开发方法通过一系列细化来加深对问题的理解，因此能更容易地容纳需求的变更。</a:t>
            </a:r>
            <a:endParaRPr lang="en-US" altLang="zh-CN" sz="2400" dirty="0">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管理需求</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RUP</a:t>
            </a:r>
            <a:r>
              <a:rPr lang="zh-CN" altLang="zh-CN" sz="2400" dirty="0">
                <a:latin typeface="宋体" panose="02010600030101010101" pitchFamily="2" charset="-122"/>
                <a:ea typeface="宋体" panose="02010600030101010101" pitchFamily="2" charset="-122"/>
              </a:rPr>
              <a:t>描述了如何提取、组织系统的功能性需求和约束条件并把它们文档化。</a:t>
            </a:r>
            <a:endParaRPr lang="en-US" altLang="zh-CN" sz="2400" dirty="0">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使用基于构件的体系结构</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UP</a:t>
            </a:r>
            <a:r>
              <a:rPr lang="zh-CN" altLang="zh-CN" sz="2400" dirty="0">
                <a:latin typeface="宋体" panose="02010600030101010101" pitchFamily="2" charset="-122"/>
                <a:ea typeface="宋体" panose="02010600030101010101" pitchFamily="2" charset="-122"/>
              </a:rPr>
              <a:t>提供了使用现有的或新开发的构件定义体系结构的系统化方法，从而</a:t>
            </a:r>
            <a:r>
              <a:rPr lang="zh-CN" altLang="zh-CN" sz="2400" b="1" dirty="0">
                <a:solidFill>
                  <a:srgbClr val="00B050"/>
                </a:solidFill>
                <a:latin typeface="宋体" panose="02010600030101010101" pitchFamily="2" charset="-122"/>
                <a:ea typeface="宋体" panose="02010600030101010101" pitchFamily="2" charset="-122"/>
              </a:rPr>
              <a:t>有助于降低软件开发的复杂性，提高软件重用率</a:t>
            </a:r>
            <a:r>
              <a:rPr lang="zh-CN" altLang="en-US" sz="2400" b="1" dirty="0">
                <a:solidFill>
                  <a:srgbClr val="00B050"/>
                </a:solidFill>
                <a:latin typeface="宋体" panose="02010600030101010101" pitchFamily="2" charset="-122"/>
                <a:ea typeface="宋体" panose="02010600030101010101" pitchFamily="2" charset="-122"/>
              </a:rPr>
              <a:t>。</a:t>
            </a:r>
            <a:endParaRPr lang="en-US" altLang="zh-CN" sz="2400" b="1" dirty="0">
              <a:solidFill>
                <a:srgbClr val="00B050"/>
              </a:solidFill>
              <a:latin typeface="宋体" panose="02010600030101010101" pitchFamily="2" charset="-122"/>
              <a:ea typeface="宋体" panose="02010600030101010101" pitchFamily="2" charset="-122"/>
            </a:endParaRPr>
          </a:p>
          <a:p>
            <a:pPr marL="457200" indent="457200">
              <a:buNone/>
              <a:defRPr/>
            </a:pP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6"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txBox="1">
            <a:spLocks noChangeArrowheads="1"/>
          </p:cNvSpPr>
          <p:nvPr/>
        </p:nvSpPr>
        <p:spPr bwMode="auto">
          <a:xfrm>
            <a:off x="428596" y="1500174"/>
            <a:ext cx="8064500" cy="1589087"/>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需求变更难于完全避免</a:t>
            </a:r>
            <a:endParaRPr lang="en-US" altLang="zh-CN" sz="2400" b="1"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系统需求或软件需求往往在开发工程中发生变更，提出变更有可能在开发的任何阶段。</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endParaRPr lang="zh-CN" altLang="en-US" sz="2400" dirty="0">
              <a:latin typeface="宋体" panose="02010600030101010101" pitchFamily="2" charset="-122"/>
              <a:ea typeface="宋体" panose="02010600030101010101" pitchFamily="2" charset="-122"/>
            </a:endParaRPr>
          </a:p>
        </p:txBody>
      </p:sp>
      <p:pic>
        <p:nvPicPr>
          <p:cNvPr id="90116" name="Picture 4"/>
          <p:cNvPicPr>
            <a:picLocks noChangeAspect="1" noChangeArrowheads="1"/>
          </p:cNvPicPr>
          <p:nvPr/>
        </p:nvPicPr>
        <p:blipFill>
          <a:blip r:embed="rId1"/>
          <a:srcRect/>
          <a:stretch>
            <a:fillRect/>
          </a:stretch>
        </p:blipFill>
        <p:spPr bwMode="auto">
          <a:xfrm>
            <a:off x="2214546" y="3286124"/>
            <a:ext cx="4357702" cy="2917074"/>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00B0F0"/>
                </a:solidFill>
                <a:latin typeface="+mj-ea"/>
                <a:ea typeface="+mj-ea"/>
              </a:rPr>
              <a:t>6.5.3 </a:t>
            </a:r>
            <a:r>
              <a:rPr lang="zh-CN" altLang="en-US" sz="3600" b="1" dirty="0">
                <a:solidFill>
                  <a:srgbClr val="00B0F0"/>
                </a:solidFill>
                <a:latin typeface="+mj-ea"/>
                <a:ea typeface="+mj-ea"/>
              </a:rPr>
              <a:t>需求变更</a:t>
            </a:r>
            <a:endParaRPr lang="zh-CN" altLang="en-US" sz="3600" b="1" dirty="0">
              <a:solidFill>
                <a:srgbClr val="00B0F0"/>
              </a:solidFill>
              <a:latin typeface="+mj-ea"/>
              <a:ea typeface="+mj-ea"/>
            </a:endParaRPr>
          </a:p>
        </p:txBody>
      </p:sp>
    </p:spTree>
  </p:cSld>
  <p:clrMapOvr>
    <a:masterClrMapping/>
  </p:clrMapOvr>
  <p:transition>
    <p:fade/>
  </p:transition>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txBox="1">
            <a:spLocks noChangeArrowheads="1"/>
          </p:cNvSpPr>
          <p:nvPr/>
        </p:nvSpPr>
        <p:spPr bwMode="auto">
          <a:xfrm>
            <a:off x="571472" y="1500174"/>
            <a:ext cx="8064500" cy="4946650"/>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需求变更原因分析</a:t>
            </a:r>
            <a:endParaRPr lang="en-US" altLang="zh-CN" sz="2400" b="1"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单纯的用户因素。</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市场形势变化引发的需求变更。</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系统因素。在系统内部，如计算机硬件、系统软件或数据等的变更要求软件与其相适应。</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工作环境因素。与软件运行相关的工作制度或法规、政策的变更，或业务要求变更导致的需求变更。</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需求开发工作有缺陷，可能有两种情况：一是需求分析、定义和评审工作不够充分，致使需求规格说明中隐含着问题；二是需求开发中开发人员与用户沟通不够充分。</a:t>
            </a:r>
            <a:endParaRPr lang="en-US" altLang="zh-CN" sz="22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00B0F0"/>
                </a:solidFill>
                <a:latin typeface="+mj-ea"/>
                <a:ea typeface="+mj-ea"/>
              </a:rPr>
              <a:t>6.5.3 </a:t>
            </a:r>
            <a:r>
              <a:rPr lang="zh-CN" altLang="en-US" sz="3600" b="1" dirty="0">
                <a:solidFill>
                  <a:srgbClr val="00B0F0"/>
                </a:solidFill>
                <a:latin typeface="+mj-ea"/>
                <a:ea typeface="+mj-ea"/>
              </a:rPr>
              <a:t>需求变更</a:t>
            </a:r>
            <a:endParaRPr lang="zh-CN" altLang="en-US" sz="3600" b="1" dirty="0">
              <a:solidFill>
                <a:srgbClr val="00B0F0"/>
              </a:solidFill>
              <a:latin typeface="+mj-ea"/>
              <a:ea typeface="+mj-ea"/>
            </a:endParaRPr>
          </a:p>
        </p:txBody>
      </p:sp>
    </p:spTree>
  </p:cSld>
  <p:clrMapOvr>
    <a:masterClrMapping/>
  </p:clrMapOvr>
  <p:transition>
    <p:fade/>
  </p:transition>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txBox="1">
            <a:spLocks noChangeArrowheads="1"/>
          </p:cNvSpPr>
          <p:nvPr/>
        </p:nvSpPr>
        <p:spPr bwMode="auto">
          <a:xfrm>
            <a:off x="500034" y="1571612"/>
            <a:ext cx="8064500" cy="4946650"/>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需求变更对软件开发工作的影响</a:t>
            </a:r>
            <a:endParaRPr lang="en-US" altLang="zh-CN" sz="2400" b="1"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使得变更前的开发工作和成果失效。</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使得返工成为不得不采取的对策。</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势必带来软件开发计划的相应变更、开发成本的相应增加和开发工作量及资源投入的追加。</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00B0F0"/>
                </a:solidFill>
                <a:latin typeface="+mj-ea"/>
                <a:ea typeface="+mj-ea"/>
              </a:rPr>
              <a:t>6.5.3 </a:t>
            </a:r>
            <a:r>
              <a:rPr lang="zh-CN" altLang="en-US" sz="3600" b="1" dirty="0">
                <a:solidFill>
                  <a:srgbClr val="00B0F0"/>
                </a:solidFill>
                <a:latin typeface="+mj-ea"/>
                <a:ea typeface="+mj-ea"/>
              </a:rPr>
              <a:t>需求变更</a:t>
            </a:r>
            <a:endParaRPr lang="zh-CN" altLang="en-US" sz="3600" b="1" dirty="0">
              <a:solidFill>
                <a:srgbClr val="00B0F0"/>
              </a:solidFill>
              <a:latin typeface="+mj-ea"/>
              <a:ea typeface="+mj-ea"/>
            </a:endParaRPr>
          </a:p>
        </p:txBody>
      </p:sp>
    </p:spTree>
  </p:cSld>
  <p:clrMapOvr>
    <a:masterClrMapping/>
  </p:clrMapOvr>
  <p:transition>
    <p:fade/>
  </p:transition>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txBox="1">
            <a:spLocks noChangeArrowheads="1"/>
          </p:cNvSpPr>
          <p:nvPr/>
        </p:nvSpPr>
        <p:spPr bwMode="auto">
          <a:xfrm>
            <a:off x="500034" y="1500174"/>
            <a:ext cx="8064500" cy="1517650"/>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需求变更失控可能导致的后果</a:t>
            </a:r>
            <a:endParaRPr lang="en-US" altLang="zh-CN" sz="2400" b="1"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可能导致开发出的产品不符合变更了的需求，也就是得到的产品并不是用户所需要的产品这样的严重后果。</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endParaRPr lang="zh-CN" altLang="en-US" sz="2400" dirty="0">
              <a:latin typeface="宋体" panose="02010600030101010101" pitchFamily="2" charset="-122"/>
              <a:ea typeface="宋体" panose="02010600030101010101" pitchFamily="2" charset="-122"/>
            </a:endParaRPr>
          </a:p>
        </p:txBody>
      </p:sp>
      <p:pic>
        <p:nvPicPr>
          <p:cNvPr id="167938" name="Picture 2"/>
          <p:cNvPicPr>
            <a:picLocks noChangeAspect="1" noChangeArrowheads="1"/>
          </p:cNvPicPr>
          <p:nvPr/>
        </p:nvPicPr>
        <p:blipFill>
          <a:blip r:embed="rId1"/>
          <a:srcRect/>
          <a:stretch>
            <a:fillRect/>
          </a:stretch>
        </p:blipFill>
        <p:spPr bwMode="auto">
          <a:xfrm>
            <a:off x="428596" y="3857628"/>
            <a:ext cx="4143405" cy="1954051"/>
          </a:xfrm>
          <a:prstGeom prst="rect">
            <a:avLst/>
          </a:prstGeom>
          <a:noFill/>
          <a:ln w="9525">
            <a:noFill/>
            <a:miter lim="800000"/>
            <a:headEnd/>
            <a:tailEnd/>
          </a:ln>
        </p:spPr>
      </p:pic>
      <p:pic>
        <p:nvPicPr>
          <p:cNvPr id="167939" name="Picture 3"/>
          <p:cNvPicPr>
            <a:picLocks noChangeAspect="1" noChangeArrowheads="1"/>
          </p:cNvPicPr>
          <p:nvPr/>
        </p:nvPicPr>
        <p:blipFill>
          <a:blip r:embed="rId2"/>
          <a:srcRect/>
          <a:stretch>
            <a:fillRect/>
          </a:stretch>
        </p:blipFill>
        <p:spPr bwMode="auto">
          <a:xfrm>
            <a:off x="4857752" y="3357562"/>
            <a:ext cx="3714776" cy="240651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00B0F0"/>
                </a:solidFill>
                <a:latin typeface="+mj-ea"/>
                <a:ea typeface="+mj-ea"/>
              </a:rPr>
              <a:t>6.5.3 </a:t>
            </a:r>
            <a:r>
              <a:rPr lang="zh-CN" altLang="en-US" sz="3600" b="1" dirty="0">
                <a:solidFill>
                  <a:srgbClr val="00B0F0"/>
                </a:solidFill>
                <a:latin typeface="+mj-ea"/>
                <a:ea typeface="+mj-ea"/>
              </a:rPr>
              <a:t>需求变更</a:t>
            </a:r>
            <a:endParaRPr lang="zh-CN" altLang="en-US" sz="3600" b="1" dirty="0">
              <a:solidFill>
                <a:srgbClr val="00B0F0"/>
              </a:solidFill>
              <a:latin typeface="+mj-ea"/>
              <a:ea typeface="+mj-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938"/>
                                        </p:tgtEl>
                                        <p:attrNameLst>
                                          <p:attrName>style.visibility</p:attrName>
                                        </p:attrNameLst>
                                      </p:cBhvr>
                                      <p:to>
                                        <p:strVal val="visible"/>
                                      </p:to>
                                    </p:set>
                                    <p:anim calcmode="lin" valueType="num">
                                      <p:cBhvr additive="base">
                                        <p:cTn id="7" dur="500" fill="hold"/>
                                        <p:tgtEl>
                                          <p:spTgt spid="167938"/>
                                        </p:tgtEl>
                                        <p:attrNameLst>
                                          <p:attrName>ppt_x</p:attrName>
                                        </p:attrNameLst>
                                      </p:cBhvr>
                                      <p:tavLst>
                                        <p:tav tm="0">
                                          <p:val>
                                            <p:strVal val="#ppt_x"/>
                                          </p:val>
                                        </p:tav>
                                        <p:tav tm="100000">
                                          <p:val>
                                            <p:strVal val="#ppt_x"/>
                                          </p:val>
                                        </p:tav>
                                      </p:tavLst>
                                    </p:anim>
                                    <p:anim calcmode="lin" valueType="num">
                                      <p:cBhvr additive="base">
                                        <p:cTn id="8" dur="500" fill="hold"/>
                                        <p:tgtEl>
                                          <p:spTgt spid="1679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7939"/>
                                        </p:tgtEl>
                                        <p:attrNameLst>
                                          <p:attrName>style.visibility</p:attrName>
                                        </p:attrNameLst>
                                      </p:cBhvr>
                                      <p:to>
                                        <p:strVal val="visible"/>
                                      </p:to>
                                    </p:set>
                                    <p:anim calcmode="lin" valueType="num">
                                      <p:cBhvr additive="base">
                                        <p:cTn id="13" dur="500" fill="hold"/>
                                        <p:tgtEl>
                                          <p:spTgt spid="167939"/>
                                        </p:tgtEl>
                                        <p:attrNameLst>
                                          <p:attrName>ppt_x</p:attrName>
                                        </p:attrNameLst>
                                      </p:cBhvr>
                                      <p:tavLst>
                                        <p:tav tm="0">
                                          <p:val>
                                            <p:strVal val="#ppt_x"/>
                                          </p:val>
                                        </p:tav>
                                        <p:tav tm="100000">
                                          <p:val>
                                            <p:strVal val="#ppt_x"/>
                                          </p:val>
                                        </p:tav>
                                      </p:tavLst>
                                    </p:anim>
                                    <p:anim calcmode="lin" valueType="num">
                                      <p:cBhvr additive="base">
                                        <p:cTn id="14" dur="500" fill="hold"/>
                                        <p:tgtEl>
                                          <p:spTgt spid="1679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txBox="1">
            <a:spLocks noChangeArrowheads="1"/>
          </p:cNvSpPr>
          <p:nvPr/>
        </p:nvSpPr>
        <p:spPr bwMode="auto">
          <a:xfrm>
            <a:off x="428596" y="1428736"/>
            <a:ext cx="8501063" cy="4875233"/>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降低需求变更风险的策略</a:t>
            </a:r>
            <a:endParaRPr lang="en-US" altLang="zh-CN" sz="2400" b="1"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在需求开发工作中要与客户充分沟通。</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与用户共同确定需求。</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开发组织和用户双方签署的项目开发合同中应包括对出现需求变更的应对条款。</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如果项目自身具有需求不易确定的特点，在项目启动时最好采用快速原型方法或螺旋模型，以便在确认需求的基础上开发产品。</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在项目开始时，如估计到需求可能变更，则可在开发计划中适当留有余地，以防变更需求造成被动。</a:t>
            </a:r>
            <a:endParaRPr lang="en-US" altLang="zh-CN" sz="2200" dirty="0">
              <a:latin typeface="宋体" panose="02010600030101010101" pitchFamily="2" charset="-122"/>
              <a:ea typeface="宋体" panose="02010600030101010101" pitchFamily="2" charset="-122"/>
            </a:endParaRPr>
          </a:p>
          <a:p>
            <a:pPr marL="914400" lvl="1" indent="-457200">
              <a:lnSpc>
                <a:spcPct val="120000"/>
              </a:lnSpc>
              <a:spcBef>
                <a:spcPct val="20000"/>
              </a:spcBef>
              <a:buClr>
                <a:srgbClr val="3333CC"/>
              </a:buClr>
              <a:buSzPct val="75000"/>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严格实施变更控制，使产品质量不致因需求变更受到影响。</a:t>
            </a:r>
            <a:endParaRPr lang="en-US" altLang="zh-CN" sz="22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00B0F0"/>
                </a:solidFill>
                <a:latin typeface="+mj-ea"/>
                <a:ea typeface="+mj-ea"/>
              </a:rPr>
              <a:t>6.5.3 </a:t>
            </a:r>
            <a:r>
              <a:rPr lang="zh-CN" altLang="en-US" sz="3600" b="1" dirty="0">
                <a:solidFill>
                  <a:srgbClr val="00B0F0"/>
                </a:solidFill>
                <a:latin typeface="+mj-ea"/>
                <a:ea typeface="+mj-ea"/>
              </a:rPr>
              <a:t>需求变更</a:t>
            </a:r>
            <a:endParaRPr lang="zh-CN" altLang="en-US" sz="3600" b="1" dirty="0">
              <a:solidFill>
                <a:srgbClr val="00B0F0"/>
              </a:solidFill>
              <a:latin typeface="+mj-ea"/>
              <a:ea typeface="+mj-ea"/>
            </a:endParaRPr>
          </a:p>
        </p:txBody>
      </p:sp>
    </p:spTree>
  </p:cSld>
  <p:clrMapOvr>
    <a:masterClrMapping/>
  </p:clrMapOvr>
  <p:transition>
    <p:fade/>
  </p:transition>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2"/>
          <p:cNvPicPr>
            <a:picLocks noChangeAspect="1" noChangeArrowheads="1"/>
          </p:cNvPicPr>
          <p:nvPr/>
        </p:nvPicPr>
        <p:blipFill>
          <a:blip r:embed="rId1"/>
          <a:srcRect/>
          <a:stretch>
            <a:fillRect/>
          </a:stretch>
        </p:blipFill>
        <p:spPr bwMode="auto">
          <a:xfrm>
            <a:off x="4786314" y="1500174"/>
            <a:ext cx="4214810" cy="5177115"/>
          </a:xfrm>
          <a:prstGeom prst="rect">
            <a:avLst/>
          </a:prstGeom>
          <a:noFill/>
          <a:ln w="9525">
            <a:noFill/>
            <a:miter lim="800000"/>
            <a:headEnd/>
            <a:tailEnd/>
          </a:ln>
        </p:spPr>
      </p:pic>
      <p:sp>
        <p:nvSpPr>
          <p:cNvPr id="95235" name="Rectangle 2"/>
          <p:cNvSpPr txBox="1">
            <a:spLocks noChangeArrowheads="1"/>
          </p:cNvSpPr>
          <p:nvPr/>
        </p:nvSpPr>
        <p:spPr bwMode="auto">
          <a:xfrm>
            <a:off x="357158" y="1482749"/>
            <a:ext cx="4429125" cy="5089523"/>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变更控制的步骤</a:t>
            </a:r>
            <a:endParaRPr lang="en-US" altLang="zh-CN" sz="2400" b="1"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提出变更请求。</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审理变更请求，进行变更影</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pPr>
            <a:r>
              <a:rPr lang="zh-CN" altLang="en-US" sz="2400" dirty="0">
                <a:latin typeface="宋体" panose="02010600030101010101" pitchFamily="2" charset="-122"/>
                <a:ea typeface="宋体" panose="02010600030101010101" pitchFamily="2" charset="-122"/>
              </a:rPr>
              <a:t>      响评估。</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批准变更请求。</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取得用户的认可。</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修订项目计划。</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实施变更。</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验证变更。</a:t>
            </a:r>
            <a:endParaRPr lang="zh-CN" altLang="en-US" sz="24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FFC000"/>
                </a:solidFill>
                <a:latin typeface="+mj-ea"/>
                <a:ea typeface="+mj-ea"/>
              </a:rPr>
              <a:t>6.5.4 </a:t>
            </a:r>
            <a:r>
              <a:rPr lang="zh-CN" altLang="en-US" sz="3600" b="1" dirty="0">
                <a:solidFill>
                  <a:srgbClr val="FFC000"/>
                </a:solidFill>
                <a:latin typeface="+mj-ea"/>
                <a:ea typeface="+mj-ea"/>
              </a:rPr>
              <a:t>需求变更控制</a:t>
            </a:r>
            <a:endParaRPr lang="zh-CN" altLang="en-US" sz="3600" b="1" dirty="0">
              <a:solidFill>
                <a:srgbClr val="FFC000"/>
              </a:solidFill>
              <a:latin typeface="+mj-ea"/>
              <a:ea typeface="+mj-ea"/>
            </a:endParaRPr>
          </a:p>
        </p:txBody>
      </p:sp>
    </p:spTree>
  </p:cSld>
  <p:clrMapOvr>
    <a:masterClrMapping/>
  </p:clrMapOvr>
  <p:transition>
    <p:fade/>
  </p:transition>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txBox="1">
            <a:spLocks noChangeArrowheads="1"/>
          </p:cNvSpPr>
          <p:nvPr/>
        </p:nvSpPr>
        <p:spPr bwMode="auto">
          <a:xfrm>
            <a:off x="357158" y="1428736"/>
            <a:ext cx="8286750" cy="1160462"/>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变更控制的实施</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solidFill>
                  <a:srgbClr val="002060"/>
                </a:solidFill>
                <a:latin typeface="宋体" panose="02010600030101010101" pitchFamily="2" charset="-122"/>
                <a:ea typeface="宋体" panose="02010600030101010101" pitchFamily="2" charset="-122"/>
              </a:rPr>
              <a:t>需求变更请求</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p:txBody>
      </p:sp>
      <p:pic>
        <p:nvPicPr>
          <p:cNvPr id="96260" name="Picture 2"/>
          <p:cNvPicPr>
            <a:picLocks noChangeAspect="1" noChangeArrowheads="1"/>
          </p:cNvPicPr>
          <p:nvPr/>
        </p:nvPicPr>
        <p:blipFill>
          <a:blip r:embed="rId1"/>
          <a:srcRect/>
          <a:stretch>
            <a:fillRect/>
          </a:stretch>
        </p:blipFill>
        <p:spPr bwMode="auto">
          <a:xfrm>
            <a:off x="1143000" y="2428868"/>
            <a:ext cx="7072338" cy="4129099"/>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FFC000"/>
                </a:solidFill>
                <a:latin typeface="+mj-ea"/>
                <a:ea typeface="+mj-ea"/>
              </a:rPr>
              <a:t>6.5.4 </a:t>
            </a:r>
            <a:r>
              <a:rPr lang="zh-CN" altLang="en-US" sz="3600" b="1" dirty="0">
                <a:solidFill>
                  <a:srgbClr val="FFC000"/>
                </a:solidFill>
                <a:latin typeface="+mj-ea"/>
                <a:ea typeface="+mj-ea"/>
              </a:rPr>
              <a:t>需求变更控制</a:t>
            </a:r>
            <a:endParaRPr lang="zh-CN" altLang="en-US" sz="3600" b="1" dirty="0">
              <a:solidFill>
                <a:srgbClr val="FFC000"/>
              </a:solidFill>
              <a:latin typeface="+mj-ea"/>
              <a:ea typeface="+mj-ea"/>
            </a:endParaRPr>
          </a:p>
        </p:txBody>
      </p:sp>
    </p:spTree>
  </p:cSld>
  <p:clrMapOvr>
    <a:masterClrMapping/>
  </p:clrMapOvr>
  <p:transition>
    <p:fade/>
  </p:transition>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txBox="1">
            <a:spLocks noChangeArrowheads="1"/>
          </p:cNvSpPr>
          <p:nvPr/>
        </p:nvSpPr>
        <p:spPr bwMode="auto">
          <a:xfrm>
            <a:off x="357158" y="1500174"/>
            <a:ext cx="8286750" cy="1660525"/>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变更控制的实施</a:t>
            </a:r>
            <a:endParaRPr lang="en-US" altLang="zh-CN" sz="2400" b="1"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b="1" dirty="0">
                <a:solidFill>
                  <a:srgbClr val="002060"/>
                </a:solidFill>
                <a:latin typeface="宋体" panose="02010600030101010101" pitchFamily="2" charset="-122"/>
                <a:ea typeface="宋体" panose="02010600030101010101" pitchFamily="2" charset="-122"/>
              </a:rPr>
              <a:t>需求控制流</a:t>
            </a:r>
            <a:r>
              <a:rPr lang="zh-CN" altLang="en-US" sz="2400" dirty="0">
                <a:latin typeface="宋体" panose="02010600030101010101" pitchFamily="2" charset="-122"/>
                <a:ea typeface="宋体" panose="02010600030101010101" pitchFamily="2" charset="-122"/>
              </a:rPr>
              <a:t>。在不同的开发阶段软件需求以不同的形式进行着状态的演变：</a:t>
            </a:r>
            <a:endParaRPr lang="en-US" altLang="zh-CN" sz="2400" dirty="0">
              <a:latin typeface="宋体" panose="02010600030101010101" pitchFamily="2" charset="-122"/>
              <a:ea typeface="宋体" panose="02010600030101010101" pitchFamily="2" charset="-122"/>
            </a:endParaRPr>
          </a:p>
        </p:txBody>
      </p:sp>
      <p:pic>
        <p:nvPicPr>
          <p:cNvPr id="172034" name="Picture 2"/>
          <p:cNvPicPr>
            <a:picLocks noChangeAspect="1" noChangeArrowheads="1"/>
          </p:cNvPicPr>
          <p:nvPr/>
        </p:nvPicPr>
        <p:blipFill>
          <a:blip r:embed="rId1"/>
          <a:srcRect/>
          <a:stretch>
            <a:fillRect/>
          </a:stretch>
        </p:blipFill>
        <p:spPr bwMode="auto">
          <a:xfrm>
            <a:off x="357158" y="3286124"/>
            <a:ext cx="8478837" cy="2286000"/>
          </a:xfrm>
          <a:prstGeom prst="rect">
            <a:avLst/>
          </a:prstGeom>
          <a:noFill/>
          <a:ln w="9525">
            <a:noFill/>
            <a:miter lim="800000"/>
            <a:headEnd/>
            <a:tailEnd/>
          </a:ln>
        </p:spPr>
      </p:pic>
      <p:pic>
        <p:nvPicPr>
          <p:cNvPr id="172035" name="Picture 3"/>
          <p:cNvPicPr>
            <a:picLocks noChangeAspect="1" noChangeArrowheads="1"/>
          </p:cNvPicPr>
          <p:nvPr/>
        </p:nvPicPr>
        <p:blipFill>
          <a:blip r:embed="rId2"/>
          <a:srcRect/>
          <a:stretch>
            <a:fillRect/>
          </a:stretch>
        </p:blipFill>
        <p:spPr bwMode="auto">
          <a:xfrm>
            <a:off x="4357686" y="1387551"/>
            <a:ext cx="4786314" cy="5470449"/>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FFC000"/>
                </a:solidFill>
                <a:latin typeface="+mj-ea"/>
                <a:ea typeface="+mj-ea"/>
              </a:rPr>
              <a:t>6.5.4 </a:t>
            </a:r>
            <a:r>
              <a:rPr lang="zh-CN" altLang="en-US" sz="3600" b="1" dirty="0">
                <a:solidFill>
                  <a:srgbClr val="FFC000"/>
                </a:solidFill>
                <a:latin typeface="+mj-ea"/>
                <a:ea typeface="+mj-ea"/>
              </a:rPr>
              <a:t>需求变更控制</a:t>
            </a:r>
            <a:endParaRPr lang="zh-CN" altLang="en-US" sz="3600" b="1" dirty="0">
              <a:solidFill>
                <a:srgbClr val="FFC000"/>
              </a:solidFill>
              <a:latin typeface="+mj-ea"/>
              <a:ea typeface="+mj-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additive="base">
                                        <p:cTn id="7" dur="500" fill="hold"/>
                                        <p:tgtEl>
                                          <p:spTgt spid="172034"/>
                                        </p:tgtEl>
                                        <p:attrNameLst>
                                          <p:attrName>ppt_x</p:attrName>
                                        </p:attrNameLst>
                                      </p:cBhvr>
                                      <p:tavLst>
                                        <p:tav tm="0">
                                          <p:val>
                                            <p:strVal val="#ppt_x"/>
                                          </p:val>
                                        </p:tav>
                                        <p:tav tm="100000">
                                          <p:val>
                                            <p:strVal val="#ppt_x"/>
                                          </p:val>
                                        </p:tav>
                                      </p:tavLst>
                                    </p:anim>
                                    <p:anim calcmode="lin" valueType="num">
                                      <p:cBhvr additive="base">
                                        <p:cTn id="8" dur="500" fill="hold"/>
                                        <p:tgtEl>
                                          <p:spTgt spid="1720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2035"/>
                                        </p:tgtEl>
                                        <p:attrNameLst>
                                          <p:attrName>style.visibility</p:attrName>
                                        </p:attrNameLst>
                                      </p:cBhvr>
                                      <p:to>
                                        <p:strVal val="visible"/>
                                      </p:to>
                                    </p:set>
                                    <p:anim calcmode="lin" valueType="num">
                                      <p:cBhvr additive="base">
                                        <p:cTn id="13" dur="500" fill="hold"/>
                                        <p:tgtEl>
                                          <p:spTgt spid="172035"/>
                                        </p:tgtEl>
                                        <p:attrNameLst>
                                          <p:attrName>ppt_x</p:attrName>
                                        </p:attrNameLst>
                                      </p:cBhvr>
                                      <p:tavLst>
                                        <p:tav tm="0">
                                          <p:val>
                                            <p:strVal val="#ppt_x"/>
                                          </p:val>
                                        </p:tav>
                                        <p:tav tm="100000">
                                          <p:val>
                                            <p:strVal val="#ppt_x"/>
                                          </p:val>
                                        </p:tav>
                                      </p:tavLst>
                                    </p:anim>
                                    <p:anim calcmode="lin" valueType="num">
                                      <p:cBhvr additive="base">
                                        <p:cTn id="14" dur="500" fill="hold"/>
                                        <p:tgtEl>
                                          <p:spTgt spid="1720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txBox="1">
            <a:spLocks noChangeArrowheads="1"/>
          </p:cNvSpPr>
          <p:nvPr/>
        </p:nvSpPr>
        <p:spPr bwMode="auto">
          <a:xfrm>
            <a:off x="428596" y="1500174"/>
            <a:ext cx="8286750" cy="5018087"/>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需求可追溯性与需求变更控制</a:t>
            </a:r>
            <a:endParaRPr lang="en-US" altLang="zh-CN" sz="2400" b="1"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如果将笼统的需求状态演变概念加以具体化，考虑某一项特定的需求，它也必然随着开发工作的进展而逐步扩展和演化。</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如果以某种方式</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例如以下给出的可追溯矩阵</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对其做出确切的表达，那么需求变更无论出现在任何阶段，都能沿用着这一线索进行无遗漏的追踪，对相关部分实施修正和调整，最终做到变更控制。</a:t>
            </a: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6.5.5 </a:t>
            </a:r>
            <a:r>
              <a:rPr lang="zh-CN" altLang="en-US" sz="3600" b="1" dirty="0">
                <a:solidFill>
                  <a:srgbClr val="92D050"/>
                </a:solidFill>
                <a:latin typeface="+mj-ea"/>
                <a:ea typeface="+mj-ea"/>
              </a:rPr>
              <a:t>可追溯性管理</a:t>
            </a:r>
            <a:endParaRPr lang="zh-CN" altLang="en-US" sz="3600" b="1" dirty="0">
              <a:solidFill>
                <a:srgbClr val="92D050"/>
              </a:solidFill>
              <a:latin typeface="+mj-ea"/>
              <a:ea typeface="+mj-ea"/>
            </a:endParaRPr>
          </a:p>
        </p:txBody>
      </p:sp>
    </p:spTree>
  </p:cSld>
  <p:clrMapOvr>
    <a:masterClrMapping/>
  </p:clrMapOvr>
  <p:transition>
    <p:fade/>
  </p:transition>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txBox="1">
            <a:spLocks noChangeArrowheads="1"/>
          </p:cNvSpPr>
          <p:nvPr/>
        </p:nvSpPr>
        <p:spPr bwMode="auto">
          <a:xfrm>
            <a:off x="357158" y="1500174"/>
            <a:ext cx="8286750" cy="5018087"/>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可追溯性管理的目标</a:t>
            </a:r>
            <a:endParaRPr lang="en-US" altLang="zh-CN" sz="2400" b="1"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实施需求可追溯性管理应使每一项需求均能追溯到，包括对应的设计、实现该项需求的代码以及测试此项实现的用例。</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这样便可做到确保软件产品满足所有需求，并已测试了所有需求，从而使表现前后继承关系的脉络清晰可见。</a:t>
            </a: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6.5.5 </a:t>
            </a:r>
            <a:r>
              <a:rPr lang="zh-CN" altLang="en-US" sz="3600" b="1" dirty="0">
                <a:solidFill>
                  <a:srgbClr val="92D050"/>
                </a:solidFill>
                <a:latin typeface="+mj-ea"/>
                <a:ea typeface="+mj-ea"/>
              </a:rPr>
              <a:t>可追溯性管理</a:t>
            </a:r>
            <a:endParaRPr lang="zh-CN" altLang="en-US" sz="3600" b="1" dirty="0">
              <a:solidFill>
                <a:srgbClr val="92D050"/>
              </a:solidFill>
              <a:latin typeface="+mj-ea"/>
              <a:ea typeface="+mj-ea"/>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928802"/>
            <a:ext cx="8229600" cy="4525963"/>
          </a:xfrm>
        </p:spPr>
        <p:txBody>
          <a:bodyPr/>
          <a:lstStyle/>
          <a:p>
            <a:pPr marL="0" indent="0">
              <a:defRPr/>
            </a:pPr>
            <a:r>
              <a:rPr lang="en-US" altLang="zh-CN" sz="2400" b="1" dirty="0">
                <a:latin typeface="宋体" panose="02010600030101010101" pitchFamily="2" charset="-122"/>
                <a:ea typeface="宋体" panose="02010600030101010101" pitchFamily="2" charset="-122"/>
              </a:rPr>
              <a:t> </a:t>
            </a:r>
            <a:r>
              <a:rPr lang="en-US" altLang="zh-CN" sz="2400" b="1" dirty="0">
                <a:solidFill>
                  <a:srgbClr val="C00000"/>
                </a:solidFill>
                <a:latin typeface="宋体" panose="02010600030101010101" pitchFamily="2" charset="-122"/>
                <a:ea typeface="宋体" panose="02010600030101010101" pitchFamily="2" charset="-122"/>
              </a:rPr>
              <a:t>6</a:t>
            </a:r>
            <a:r>
              <a:rPr lang="zh-CN" altLang="en-US" sz="2400" b="1" dirty="0">
                <a:solidFill>
                  <a:srgbClr val="C00000"/>
                </a:solidFill>
                <a:latin typeface="宋体" panose="02010600030101010101" pitchFamily="2" charset="-122"/>
                <a:ea typeface="宋体" panose="02010600030101010101" pitchFamily="2" charset="-122"/>
              </a:rPr>
              <a:t>条最佳实践</a:t>
            </a:r>
            <a:endParaRPr lang="en-US" altLang="zh-CN" sz="2400" b="1" dirty="0">
              <a:solidFill>
                <a:srgbClr val="C00000"/>
              </a:solidFill>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startAt="4"/>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可视化建模</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与</a:t>
            </a:r>
            <a:r>
              <a:rPr lang="zh-CN" altLang="zh-CN" sz="2400" dirty="0">
                <a:latin typeface="宋体" panose="02010600030101010101" pitchFamily="2" charset="-122"/>
                <a:ea typeface="宋体" panose="02010600030101010101" pitchFamily="2" charset="-122"/>
              </a:rPr>
              <a:t>可视化建模语言</a:t>
            </a:r>
            <a:r>
              <a:rPr lang="en-US" altLang="zh-CN" sz="2400" dirty="0">
                <a:latin typeface="宋体" panose="02010600030101010101" pitchFamily="2" charset="-122"/>
                <a:ea typeface="宋体" panose="02010600030101010101" pitchFamily="2" charset="-122"/>
              </a:rPr>
              <a:t>UML</a:t>
            </a:r>
            <a:r>
              <a:rPr lang="zh-CN" altLang="zh-CN" sz="2400" dirty="0">
                <a:latin typeface="宋体" panose="02010600030101010101" pitchFamily="2" charset="-122"/>
                <a:ea typeface="宋体" panose="02010600030101010101" pitchFamily="2" charset="-122"/>
              </a:rPr>
              <a:t>紧密地联系在一起，在</a:t>
            </a:r>
            <a:r>
              <a:rPr lang="zh-CN" altLang="zh-CN" sz="2400" b="1" dirty="0">
                <a:solidFill>
                  <a:srgbClr val="00B050"/>
                </a:solidFill>
                <a:latin typeface="宋体" panose="02010600030101010101" pitchFamily="2" charset="-122"/>
                <a:ea typeface="宋体" panose="02010600030101010101" pitchFamily="2" charset="-122"/>
              </a:rPr>
              <a:t>开发过程中建立起软件系统的可视化模型，可以帮助人们提高管理软件复杂性的能力</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startAt="4"/>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验证软件质量</a:t>
            </a:r>
            <a:r>
              <a:rPr lang="zh-CN" altLang="en-US"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zh-CN" sz="2400" b="1" dirty="0">
                <a:solidFill>
                  <a:srgbClr val="00B050"/>
                </a:solidFill>
                <a:latin typeface="宋体" panose="02010600030101010101" pitchFamily="2" charset="-122"/>
                <a:ea typeface="宋体" panose="02010600030101010101" pitchFamily="2" charset="-122"/>
              </a:rPr>
              <a:t>软件质量评估内建在贯穿于整个开发过程的、由全体成员参与的所有活动中</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不再是事后型的或由单独小组进行的孤立活动。</a:t>
            </a:r>
            <a:endParaRPr lang="en-US" altLang="zh-CN" sz="2400" dirty="0">
              <a:latin typeface="宋体" panose="02010600030101010101" pitchFamily="2" charset="-122"/>
              <a:ea typeface="宋体" panose="02010600030101010101" pitchFamily="2" charset="-122"/>
            </a:endParaRPr>
          </a:p>
          <a:p>
            <a:pPr marL="457200" indent="457200">
              <a:lnSpc>
                <a:spcPts val="3000"/>
              </a:lnSpc>
              <a:spcBef>
                <a:spcPts val="1200"/>
              </a:spcBef>
              <a:spcAft>
                <a:spcPts val="600"/>
              </a:spcAft>
              <a:buFont typeface="+mj-lt"/>
              <a:buAutoNum type="alphaLcParenR" startAt="4"/>
              <a:defRPr/>
            </a:pPr>
            <a:r>
              <a:rPr lang="zh-CN"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控制软件变更</a:t>
            </a:r>
            <a:r>
              <a:rPr lang="en-US" altLang="zh-CN" sz="2400" b="1" dirty="0">
                <a:solidFill>
                  <a:srgbClr val="33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RUP</a:t>
            </a:r>
            <a:r>
              <a:rPr lang="zh-CN" altLang="zh-CN" sz="2400" dirty="0">
                <a:latin typeface="宋体" panose="02010600030101010101" pitchFamily="2" charset="-122"/>
                <a:ea typeface="宋体" panose="02010600030101010101" pitchFamily="2" charset="-122"/>
              </a:rPr>
              <a:t>描述了如何控制、跟踪和监控修改，以确保迭代开发的成功。</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4"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6"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txBox="1">
            <a:spLocks noChangeArrowheads="1"/>
          </p:cNvSpPr>
          <p:nvPr/>
        </p:nvSpPr>
        <p:spPr bwMode="auto">
          <a:xfrm>
            <a:off x="357158" y="1571612"/>
            <a:ext cx="8286750" cy="5018087"/>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两类不同的追溯</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向前追溯：沿生存期从需求跟踪到设计、编码、测试等后继阶段所输出工作产品的相关元素。</a:t>
            </a:r>
            <a:endParaRPr lang="en-US" altLang="zh-CN" sz="2400" dirty="0">
              <a:latin typeface="宋体" panose="02010600030101010101" pitchFamily="2" charset="-122"/>
              <a:ea typeface="宋体" panose="02010600030101010101" pitchFamily="2" charset="-122"/>
            </a:endParaRPr>
          </a:p>
          <a:p>
            <a:pPr marL="457200" indent="-457200">
              <a:lnSpc>
                <a:spcPct val="120000"/>
              </a:lnSpc>
              <a:spcBef>
                <a:spcPct val="20000"/>
              </a:spcBef>
              <a:buClr>
                <a:srgbClr val="3333CC"/>
              </a:buClr>
              <a:buSzPct val="750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向后追溯：从各阶段工作产品的元素反向追溯，直至追溯到初始需求。</a:t>
            </a: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6.5.5 </a:t>
            </a:r>
            <a:r>
              <a:rPr lang="zh-CN" altLang="en-US" sz="3600" b="1" dirty="0">
                <a:solidFill>
                  <a:srgbClr val="92D050"/>
                </a:solidFill>
                <a:latin typeface="+mj-ea"/>
                <a:ea typeface="+mj-ea"/>
              </a:rPr>
              <a:t>可追溯性管理</a:t>
            </a:r>
            <a:endParaRPr lang="zh-CN" altLang="en-US" sz="3600" b="1" dirty="0">
              <a:solidFill>
                <a:srgbClr val="92D050"/>
              </a:solidFill>
              <a:latin typeface="+mj-ea"/>
              <a:ea typeface="+mj-ea"/>
            </a:endParaRPr>
          </a:p>
        </p:txBody>
      </p:sp>
    </p:spTree>
  </p:cSld>
  <p:clrMapOvr>
    <a:masterClrMapping/>
  </p:clrMapOvr>
  <p:transition>
    <p:fade/>
  </p:transition>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txBox="1">
            <a:spLocks noChangeArrowheads="1"/>
          </p:cNvSpPr>
          <p:nvPr/>
        </p:nvSpPr>
        <p:spPr bwMode="auto">
          <a:xfrm>
            <a:off x="428596" y="1500174"/>
            <a:ext cx="8286750" cy="803275"/>
          </a:xfrm>
          <a:prstGeom prst="rect">
            <a:avLst/>
          </a:prstGeom>
          <a:noFill/>
          <a:ln w="9525">
            <a:noFill/>
            <a:miter lim="800000"/>
          </a:ln>
        </p:spPr>
        <p:txBody>
          <a:bodyPr/>
          <a:lstStyle/>
          <a:p>
            <a:pPr marL="457200" indent="-457200">
              <a:lnSpc>
                <a:spcPct val="120000"/>
              </a:lnSpc>
              <a:spcBef>
                <a:spcPct val="20000"/>
              </a:spcBef>
              <a:buClr>
                <a:srgbClr val="3333CC"/>
              </a:buClr>
              <a:buSzPct val="75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可追溯矩阵</a:t>
            </a:r>
            <a:endParaRPr lang="zh-CN" altLang="en-US" sz="2400" dirty="0">
              <a:latin typeface="宋体" panose="02010600030101010101" pitchFamily="2" charset="-122"/>
              <a:ea typeface="宋体" panose="02010600030101010101" pitchFamily="2" charset="-122"/>
            </a:endParaRPr>
          </a:p>
        </p:txBody>
      </p:sp>
      <p:pic>
        <p:nvPicPr>
          <p:cNvPr id="101380" name="Picture 2"/>
          <p:cNvPicPr>
            <a:picLocks noChangeAspect="1" noChangeArrowheads="1"/>
          </p:cNvPicPr>
          <p:nvPr/>
        </p:nvPicPr>
        <p:blipFill>
          <a:blip r:embed="rId1"/>
          <a:srcRect/>
          <a:stretch>
            <a:fillRect/>
          </a:stretch>
        </p:blipFill>
        <p:spPr bwMode="auto">
          <a:xfrm>
            <a:off x="357158" y="2500306"/>
            <a:ext cx="8375678" cy="2741861"/>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3"/>
          <p:cNvSpPr>
            <a:spLocks noChangeArrowheads="1"/>
          </p:cNvSpPr>
          <p:nvPr/>
        </p:nvSpPr>
        <p:spPr bwMode="auto">
          <a:xfrm>
            <a:off x="539750" y="142852"/>
            <a:ext cx="8064500" cy="1214445"/>
          </a:xfrm>
          <a:prstGeom prst="rect">
            <a:avLst/>
          </a:prstGeom>
          <a:noFill/>
          <a:ln w="9525">
            <a:noFill/>
            <a:miter lim="800000"/>
          </a:ln>
        </p:spPr>
        <p:txBody>
          <a:bodyPr lIns="92075" tIns="46038" rIns="92075" bIns="46038" anchor="ctr"/>
          <a:lstStyle/>
          <a:p>
            <a:r>
              <a:rPr lang="en-US" altLang="zh-CN" sz="4000" b="1" dirty="0">
                <a:solidFill>
                  <a:schemeClr val="bg1"/>
                </a:solidFill>
                <a:latin typeface="+mj-ea"/>
                <a:ea typeface="+mj-ea"/>
              </a:rPr>
              <a:t>6.5 </a:t>
            </a:r>
            <a:r>
              <a:rPr lang="zh-CN" altLang="en-US" sz="4000" b="1" dirty="0">
                <a:solidFill>
                  <a:schemeClr val="bg1"/>
                </a:solidFill>
                <a:latin typeface="+mj-ea"/>
                <a:ea typeface="+mj-ea"/>
              </a:rPr>
              <a:t>需求管理</a:t>
            </a:r>
            <a:endParaRPr lang="zh-CN" altLang="en-US" sz="4000" b="1" dirty="0">
              <a:solidFill>
                <a:schemeClr val="bg1"/>
              </a:solidFill>
              <a:latin typeface="+mj-ea"/>
              <a:ea typeface="+mj-ea"/>
            </a:endParaRPr>
          </a:p>
          <a:p>
            <a:r>
              <a:rPr lang="en-US" altLang="zh-CN" sz="3600" b="1" dirty="0">
                <a:solidFill>
                  <a:srgbClr val="92D050"/>
                </a:solidFill>
                <a:latin typeface="+mj-ea"/>
                <a:ea typeface="+mj-ea"/>
              </a:rPr>
              <a:t>6.5.5 </a:t>
            </a:r>
            <a:r>
              <a:rPr lang="zh-CN" altLang="en-US" sz="3600" b="1" dirty="0">
                <a:solidFill>
                  <a:srgbClr val="92D050"/>
                </a:solidFill>
                <a:latin typeface="+mj-ea"/>
                <a:ea typeface="+mj-ea"/>
              </a:rPr>
              <a:t>可追溯性管理</a:t>
            </a:r>
            <a:endParaRPr lang="zh-CN" altLang="en-US" sz="3600" b="1" dirty="0">
              <a:solidFill>
                <a:srgbClr val="92D050"/>
              </a:solidFill>
              <a:latin typeface="+mj-ea"/>
              <a:ea typeface="+mj-ea"/>
            </a:endParaRPr>
          </a:p>
        </p:txBody>
      </p:sp>
    </p:spTree>
  </p:cSld>
  <p:clrMapOvr>
    <a:masterClrMapping/>
  </p:clrMapOvr>
  <p:transition>
    <p:fade/>
  </p:transition>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idx="1"/>
          </p:nvPr>
        </p:nvSpPr>
        <p:spPr>
          <a:xfrm>
            <a:off x="500034" y="1714488"/>
            <a:ext cx="8064500" cy="4176712"/>
          </a:xfrm>
        </p:spPr>
        <p:txBody>
          <a:bodyPr/>
          <a:lstStyle/>
          <a:p>
            <a:pPr marL="457200" indent="-457200" eaLnBrk="1" hangingPunct="1">
              <a:lnSpc>
                <a:spcPct val="120000"/>
              </a:lnSpc>
              <a:buClr>
                <a:srgbClr val="3333CC"/>
              </a:buClr>
              <a:buSzPct val="75000"/>
              <a:buFont typeface="Wingdings" panose="05000000000000000000" pitchFamily="2" charset="2"/>
              <a:buChar char="l"/>
            </a:pPr>
            <a:r>
              <a:rPr lang="zh-CN" altLang="en-US" sz="2400" dirty="0">
                <a:ea typeface="楷体_GB2312" pitchFamily="49" charset="-122"/>
              </a:rPr>
              <a:t>软件工程项目随着工作的进展会产生多种信息，包括技术资料、管理资料等，如何管好这些资料是项目管理面临的重要问题。</a:t>
            </a:r>
            <a:endParaRPr lang="zh-CN" altLang="en-US" sz="2400" dirty="0">
              <a:ea typeface="楷体_GB2312" pitchFamily="49" charset="-122"/>
            </a:endParaRPr>
          </a:p>
          <a:p>
            <a:pPr marL="457200" indent="-457200" eaLnBrk="1" hangingPunct="1">
              <a:lnSpc>
                <a:spcPct val="120000"/>
              </a:lnSpc>
              <a:buClr>
                <a:srgbClr val="3333CC"/>
              </a:buClr>
              <a:buSzPct val="75000"/>
              <a:buFont typeface="Wingdings" panose="05000000000000000000" pitchFamily="2" charset="2"/>
              <a:buChar char="l"/>
            </a:pPr>
            <a:r>
              <a:rPr lang="zh-CN" altLang="en-US" sz="2400" dirty="0">
                <a:ea typeface="楷体_GB2312" pitchFamily="49" charset="-122"/>
              </a:rPr>
              <a:t>另一方面，还必须考虑到，这些资料和信息不仅不断地产生，而且还在不断地演化和变更。</a:t>
            </a:r>
            <a:endParaRPr lang="zh-CN" altLang="en-US" sz="2400" dirty="0">
              <a:ea typeface="楷体_GB2312" pitchFamily="49" charset="-122"/>
            </a:endParaRPr>
          </a:p>
          <a:p>
            <a:pPr marL="457200" indent="-457200" eaLnBrk="1" hangingPunct="1">
              <a:lnSpc>
                <a:spcPct val="120000"/>
              </a:lnSpc>
              <a:buClr>
                <a:srgbClr val="3333CC"/>
              </a:buClr>
              <a:buSzPct val="75000"/>
              <a:buFont typeface="Wingdings" panose="05000000000000000000" pitchFamily="2" charset="2"/>
              <a:buChar char="l"/>
            </a:pPr>
            <a:r>
              <a:rPr lang="zh-CN" altLang="en-US" sz="2400" dirty="0">
                <a:ea typeface="楷体_GB2312" pitchFamily="49" charset="-122"/>
              </a:rPr>
              <a:t>如何遵循一套严谨、科学的管理办法，使信息和资料的产生、存放、查找和使用既有序又高效，不致发生混乱和差错的现象，这正是</a:t>
            </a:r>
            <a:r>
              <a:rPr lang="zh-CN" altLang="en-US" sz="2400" dirty="0">
                <a:solidFill>
                  <a:srgbClr val="CC0000"/>
                </a:solidFill>
                <a:ea typeface="楷体_GB2312" pitchFamily="49" charset="-122"/>
              </a:rPr>
              <a:t>配置管理所要解决的问题</a:t>
            </a:r>
            <a:r>
              <a:rPr lang="zh-CN" altLang="en-US" sz="2400" dirty="0">
                <a:ea typeface="楷体_GB2312" pitchFamily="49" charset="-122"/>
              </a:rPr>
              <a:t>。 </a:t>
            </a:r>
            <a:endParaRPr lang="zh-CN" altLang="en-US" sz="2400" dirty="0">
              <a:ea typeface="楷体_GB2312" pitchFamily="49" charset="-122"/>
            </a:endParaRPr>
          </a:p>
        </p:txBody>
      </p:sp>
      <p:sp>
        <p:nvSpPr>
          <p:cNvPr id="102403" name="Rectangle 3"/>
          <p:cNvSpPr>
            <a:spLocks noChangeArrowheads="1"/>
          </p:cNvSpPr>
          <p:nvPr/>
        </p:nvSpPr>
        <p:spPr bwMode="auto">
          <a:xfrm>
            <a:off x="539750" y="333375"/>
            <a:ext cx="8064500" cy="719138"/>
          </a:xfrm>
          <a:prstGeom prst="rect">
            <a:avLst/>
          </a:prstGeom>
          <a:noFill/>
          <a:ln w="9525">
            <a:noFill/>
            <a:miter lim="800000"/>
          </a:ln>
        </p:spPr>
        <p:txBody>
          <a:bodyPr lIns="92075" tIns="46038" rIns="92075" bIns="46038" anchor="ctr"/>
          <a:lstStyle/>
          <a:p>
            <a:pPr algn="ctr"/>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random/>
  </p:transition>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idx="1"/>
          </p:nvPr>
        </p:nvSpPr>
        <p:spPr/>
        <p:txBody>
          <a:bodyPr/>
          <a:lstStyle/>
          <a:p>
            <a:pPr marL="906780" indent="-514350" eaLnBrk="1" hangingPunct="1">
              <a:buFont typeface="+mj-lt"/>
              <a:buAutoNum type="arabicPeriod"/>
            </a:pPr>
            <a:r>
              <a:rPr lang="zh-CN" altLang="en-US" sz="2800" dirty="0">
                <a:solidFill>
                  <a:srgbClr val="3333CC"/>
                </a:solidFill>
                <a:ea typeface="宋体" panose="02010600030101010101" pitchFamily="2" charset="-122"/>
              </a:rPr>
              <a:t>什么是软件配置管理</a:t>
            </a:r>
            <a:endParaRPr lang="zh-CN" altLang="en-US" sz="2800" dirty="0">
              <a:solidFill>
                <a:srgbClr val="3333CC"/>
              </a:solidFill>
              <a:ea typeface="宋体" panose="02010600030101010101" pitchFamily="2" charset="-122"/>
            </a:endParaRPr>
          </a:p>
          <a:p>
            <a:pPr marL="906780" indent="-514350" eaLnBrk="1" hangingPunct="1">
              <a:buFont typeface="+mj-lt"/>
              <a:buAutoNum type="arabicPeriod"/>
            </a:pPr>
            <a:r>
              <a:rPr lang="zh-CN" altLang="en-US" sz="2800" dirty="0">
                <a:solidFill>
                  <a:srgbClr val="3333CC"/>
                </a:solidFill>
                <a:ea typeface="宋体" panose="02010600030101010101" pitchFamily="2" charset="-122"/>
              </a:rPr>
              <a:t>软件配置标识</a:t>
            </a:r>
            <a:endParaRPr lang="zh-CN" altLang="en-US" sz="2800" dirty="0">
              <a:solidFill>
                <a:srgbClr val="3333CC"/>
              </a:solidFill>
              <a:ea typeface="宋体" panose="02010600030101010101" pitchFamily="2" charset="-122"/>
            </a:endParaRPr>
          </a:p>
          <a:p>
            <a:pPr marL="906780" indent="-514350" eaLnBrk="1" hangingPunct="1">
              <a:buFont typeface="+mj-lt"/>
              <a:buAutoNum type="arabicPeriod"/>
            </a:pPr>
            <a:r>
              <a:rPr lang="zh-CN" altLang="en-US" sz="2800" dirty="0">
                <a:solidFill>
                  <a:srgbClr val="3333CC"/>
                </a:solidFill>
                <a:ea typeface="宋体" panose="02010600030101010101" pitchFamily="2" charset="-122"/>
              </a:rPr>
              <a:t>变更管理</a:t>
            </a:r>
            <a:endParaRPr lang="zh-CN" altLang="en-US" sz="2800" dirty="0">
              <a:solidFill>
                <a:srgbClr val="3333CC"/>
              </a:solidFill>
              <a:ea typeface="宋体" panose="02010600030101010101" pitchFamily="2" charset="-122"/>
            </a:endParaRPr>
          </a:p>
          <a:p>
            <a:pPr marL="906780" indent="-514350" eaLnBrk="1" hangingPunct="1">
              <a:buFont typeface="+mj-lt"/>
              <a:buAutoNum type="arabicPeriod"/>
            </a:pPr>
            <a:r>
              <a:rPr lang="zh-CN" altLang="en-US" sz="2800" dirty="0">
                <a:solidFill>
                  <a:srgbClr val="3333CC"/>
                </a:solidFill>
                <a:ea typeface="宋体" panose="02010600030101010101" pitchFamily="2" charset="-122"/>
              </a:rPr>
              <a:t>版本控制</a:t>
            </a:r>
            <a:endParaRPr lang="zh-CN" altLang="en-US" sz="2800" dirty="0">
              <a:solidFill>
                <a:srgbClr val="3333CC"/>
              </a:solidFill>
              <a:ea typeface="宋体" panose="02010600030101010101" pitchFamily="2" charset="-122"/>
            </a:endParaRPr>
          </a:p>
          <a:p>
            <a:pPr marL="906780" indent="-514350" eaLnBrk="1" hangingPunct="1">
              <a:buFont typeface="+mj-lt"/>
              <a:buAutoNum type="arabicPeriod"/>
            </a:pPr>
            <a:r>
              <a:rPr lang="zh-CN" altLang="en-US" sz="2800" dirty="0">
                <a:solidFill>
                  <a:srgbClr val="3333CC"/>
                </a:solidFill>
                <a:ea typeface="宋体" panose="02010600030101010101" pitchFamily="2" charset="-122"/>
              </a:rPr>
              <a:t>系统建立</a:t>
            </a:r>
            <a:endParaRPr lang="zh-CN" altLang="en-US" sz="2800" dirty="0">
              <a:solidFill>
                <a:srgbClr val="3333CC"/>
              </a:solidFill>
              <a:ea typeface="宋体" panose="02010600030101010101" pitchFamily="2" charset="-122"/>
            </a:endParaRPr>
          </a:p>
          <a:p>
            <a:pPr marL="906780" indent="-514350" eaLnBrk="1" hangingPunct="1">
              <a:buFont typeface="+mj-lt"/>
              <a:buAutoNum type="arabicPeriod"/>
            </a:pPr>
            <a:r>
              <a:rPr lang="zh-CN" altLang="en-US" sz="2800" dirty="0">
                <a:solidFill>
                  <a:srgbClr val="3333CC"/>
                </a:solidFill>
                <a:ea typeface="宋体" panose="02010600030101010101" pitchFamily="2" charset="-122"/>
              </a:rPr>
              <a:t>配置审核</a:t>
            </a:r>
            <a:endParaRPr lang="zh-CN" altLang="en-US" sz="2800" dirty="0">
              <a:solidFill>
                <a:srgbClr val="3333CC"/>
              </a:solidFill>
              <a:ea typeface="宋体" panose="02010600030101010101" pitchFamily="2" charset="-122"/>
            </a:endParaRPr>
          </a:p>
          <a:p>
            <a:pPr marL="906780" indent="-514350" eaLnBrk="1" hangingPunct="1">
              <a:buFont typeface="+mj-lt"/>
              <a:buAutoNum type="arabicPeriod"/>
            </a:pPr>
            <a:r>
              <a:rPr lang="zh-CN" altLang="en-US" sz="2800" dirty="0">
                <a:solidFill>
                  <a:srgbClr val="3333CC"/>
                </a:solidFill>
                <a:ea typeface="宋体" panose="02010600030101010101" pitchFamily="2" charset="-122"/>
              </a:rPr>
              <a:t>配置状态报告</a:t>
            </a:r>
            <a:endParaRPr lang="zh-CN" altLang="en-US" sz="2800" dirty="0">
              <a:solidFill>
                <a:srgbClr val="3333CC"/>
              </a:solidFill>
              <a:ea typeface="宋体" panose="02010600030101010101" pitchFamily="2" charset="-122"/>
            </a:endParaRPr>
          </a:p>
          <a:p>
            <a:pPr eaLnBrk="1" hangingPunct="1"/>
            <a:endParaRPr lang="en-US" altLang="zh-CN" sz="2800" dirty="0">
              <a:solidFill>
                <a:srgbClr val="3333CC"/>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3"/>
          <p:cNvSpPr>
            <a:spLocks noChangeArrowheads="1"/>
          </p:cNvSpPr>
          <p:nvPr/>
        </p:nvSpPr>
        <p:spPr bwMode="auto">
          <a:xfrm>
            <a:off x="539750" y="333375"/>
            <a:ext cx="8064500" cy="719138"/>
          </a:xfrm>
          <a:prstGeom prst="rect">
            <a:avLst/>
          </a:prstGeom>
          <a:noFill/>
          <a:ln w="9525">
            <a:noFill/>
            <a:miter lim="800000"/>
          </a:ln>
        </p:spPr>
        <p:txBody>
          <a:bodyPr lIns="92075" tIns="46038" rIns="92075" bIns="46038" anchor="ctr"/>
          <a:lstStyle/>
          <a:p>
            <a:pPr algn="ctr"/>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p:txBody>
      </p:sp>
    </p:spTree>
  </p:cSld>
  <p:clrMapOvr>
    <a:masterClrMapping/>
  </p:clrMapOvr>
  <p:transition>
    <p:fade/>
  </p:transition>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idx="1"/>
          </p:nvPr>
        </p:nvSpPr>
        <p:spPr>
          <a:xfrm>
            <a:off x="428596" y="1643050"/>
            <a:ext cx="8208962" cy="4824412"/>
          </a:xfrm>
        </p:spPr>
        <p:txBody>
          <a:bodyPr/>
          <a:lstStyle/>
          <a:p>
            <a:pPr eaLnBrk="1" hangingPunct="1">
              <a:lnSpc>
                <a:spcPct val="110000"/>
              </a:lnSpc>
              <a:buClr>
                <a:schemeClr val="accent2"/>
              </a:buClr>
              <a:buSzPct val="75000"/>
              <a:buFont typeface="Wingdings" panose="05000000000000000000" pitchFamily="2" charset="2"/>
              <a:buChar char="l"/>
            </a:pPr>
            <a:r>
              <a:rPr lang="zh-CN" altLang="en-US" sz="2800" dirty="0">
                <a:solidFill>
                  <a:srgbClr val="CC0000"/>
                </a:solidFill>
                <a:ea typeface="楷体_GB2312" pitchFamily="49" charset="-122"/>
              </a:rPr>
              <a:t>软件配置管理的目的</a:t>
            </a:r>
            <a:r>
              <a:rPr lang="zh-CN" altLang="en-US" sz="2800" dirty="0">
                <a:ea typeface="楷体_GB2312" pitchFamily="49" charset="-122"/>
              </a:rPr>
              <a:t>是为某个过程或某个项目的软件项建立和保持完整性，以便相关方便于使用。</a:t>
            </a:r>
            <a:endParaRPr lang="zh-CN" altLang="en-US" sz="2800" dirty="0">
              <a:ea typeface="楷体_GB2312" pitchFamily="49" charset="-122"/>
            </a:endParaRPr>
          </a:p>
          <a:p>
            <a:pPr eaLnBrk="1" hangingPunct="1">
              <a:lnSpc>
                <a:spcPct val="110000"/>
              </a:lnSpc>
              <a:buClr>
                <a:schemeClr val="accent2"/>
              </a:buClr>
              <a:buSzPct val="75000"/>
              <a:buFont typeface="Wingdings" panose="05000000000000000000" pitchFamily="2" charset="2"/>
              <a:buChar char="l"/>
            </a:pPr>
            <a:r>
              <a:rPr lang="zh-CN" altLang="en-US" sz="2800" dirty="0">
                <a:ea typeface="楷体_GB2312" pitchFamily="49" charset="-122"/>
              </a:rPr>
              <a:t>软件配置管理要</a:t>
            </a:r>
            <a:r>
              <a:rPr lang="zh-CN" altLang="en-US" sz="2800" dirty="0">
                <a:solidFill>
                  <a:srgbClr val="CC0000"/>
                </a:solidFill>
                <a:ea typeface="楷体_GB2312" pitchFamily="49" charset="-122"/>
              </a:rPr>
              <a:t>开展的活动</a:t>
            </a:r>
            <a:r>
              <a:rPr lang="zh-CN" altLang="en-US" sz="2800" dirty="0">
                <a:ea typeface="楷体_GB2312" pitchFamily="49" charset="-122"/>
              </a:rPr>
              <a:t>包括：</a:t>
            </a:r>
            <a:r>
              <a:rPr lang="zh-CN" altLang="en-US" sz="2800" dirty="0">
                <a:solidFill>
                  <a:srgbClr val="3333CC"/>
                </a:solidFill>
                <a:ea typeface="楷体_GB2312" pitchFamily="49" charset="-122"/>
              </a:rPr>
              <a:t>配置标识</a:t>
            </a:r>
            <a:r>
              <a:rPr lang="zh-CN" altLang="en-US" sz="2800" dirty="0">
                <a:ea typeface="楷体_GB2312" pitchFamily="49" charset="-122"/>
              </a:rPr>
              <a:t>、</a:t>
            </a:r>
            <a:r>
              <a:rPr lang="zh-CN" altLang="en-US" sz="2800" dirty="0">
                <a:solidFill>
                  <a:srgbClr val="3333CC"/>
                </a:solidFill>
                <a:ea typeface="楷体_GB2312" pitchFamily="49" charset="-122"/>
              </a:rPr>
              <a:t>配置控制</a:t>
            </a:r>
            <a:r>
              <a:rPr lang="zh-CN" altLang="en-US" sz="2800" dirty="0">
                <a:ea typeface="楷体_GB2312" pitchFamily="49" charset="-122"/>
              </a:rPr>
              <a:t>、</a:t>
            </a:r>
            <a:r>
              <a:rPr lang="zh-CN" altLang="en-US" sz="2800" dirty="0">
                <a:solidFill>
                  <a:srgbClr val="3333CC"/>
                </a:solidFill>
                <a:ea typeface="楷体_GB2312" pitchFamily="49" charset="-122"/>
              </a:rPr>
              <a:t>配置状态报告</a:t>
            </a:r>
            <a:r>
              <a:rPr lang="zh-CN" altLang="en-US" sz="2800" dirty="0">
                <a:ea typeface="楷体_GB2312" pitchFamily="49" charset="-122"/>
              </a:rPr>
              <a:t>、</a:t>
            </a:r>
            <a:r>
              <a:rPr lang="zh-CN" altLang="en-US" sz="2800" dirty="0">
                <a:solidFill>
                  <a:srgbClr val="3333CC"/>
                </a:solidFill>
                <a:ea typeface="楷体_GB2312" pitchFamily="49" charset="-122"/>
              </a:rPr>
              <a:t>配置评价</a:t>
            </a:r>
            <a:r>
              <a:rPr lang="zh-CN" altLang="en-US" sz="2800" dirty="0">
                <a:ea typeface="楷体_GB2312" pitchFamily="49" charset="-122"/>
              </a:rPr>
              <a:t>以及</a:t>
            </a:r>
            <a:r>
              <a:rPr lang="zh-CN" altLang="en-US" sz="2800" dirty="0">
                <a:solidFill>
                  <a:srgbClr val="3333CC"/>
                </a:solidFill>
                <a:ea typeface="楷体_GB2312" pitchFamily="49" charset="-122"/>
              </a:rPr>
              <a:t>发布管理</a:t>
            </a:r>
            <a:r>
              <a:rPr lang="zh-CN" altLang="en-US" sz="2800" dirty="0">
                <a:ea typeface="楷体_GB2312" pitchFamily="49" charset="-122"/>
              </a:rPr>
              <a:t>、</a:t>
            </a:r>
            <a:r>
              <a:rPr lang="zh-CN" altLang="en-US" sz="2800" dirty="0">
                <a:solidFill>
                  <a:srgbClr val="3333CC"/>
                </a:solidFill>
                <a:ea typeface="楷体_GB2312" pitchFamily="49" charset="-122"/>
              </a:rPr>
              <a:t>交付</a:t>
            </a:r>
            <a:r>
              <a:rPr lang="zh-CN" altLang="en-US" sz="2800" dirty="0">
                <a:ea typeface="楷体_GB2312" pitchFamily="49" charset="-122"/>
              </a:rPr>
              <a:t>等。</a:t>
            </a:r>
            <a:endParaRPr lang="zh-CN" altLang="en-US" sz="2800" dirty="0">
              <a:ea typeface="楷体_GB2312" pitchFamily="49" charset="-122"/>
            </a:endParaRPr>
          </a:p>
          <a:p>
            <a:pPr eaLnBrk="1" hangingPunct="1">
              <a:lnSpc>
                <a:spcPct val="110000"/>
              </a:lnSpc>
              <a:buFontTx/>
              <a:buNone/>
            </a:pPr>
            <a:r>
              <a:rPr lang="zh-CN" altLang="en-US" sz="2800" dirty="0">
                <a:ea typeface="楷体_GB2312" pitchFamily="49" charset="-122"/>
              </a:rPr>
              <a:t>    </a:t>
            </a:r>
            <a:endParaRPr lang="zh-CN" altLang="en-US" sz="2800" dirty="0">
              <a:ea typeface="楷体_GB2312" pitchFamily="49" charset="-122"/>
            </a:endParaRPr>
          </a:p>
        </p:txBody>
      </p:sp>
      <p:sp>
        <p:nvSpPr>
          <p:cNvPr id="104451"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6.6.1 </a:t>
            </a:r>
            <a:r>
              <a:rPr lang="zh-CN" altLang="en-US" sz="3600" b="1" dirty="0">
                <a:solidFill>
                  <a:srgbClr val="FFFF00"/>
                </a:solidFill>
                <a:latin typeface="+mj-ea"/>
                <a:ea typeface="+mj-ea"/>
              </a:rPr>
              <a:t>什么是软件配置管理</a:t>
            </a:r>
            <a:endParaRPr lang="zh-CN" altLang="en-US" sz="3600" b="1" dirty="0">
              <a:solidFill>
                <a:srgbClr val="FFFF00"/>
              </a:solidFill>
              <a:latin typeface="+mj-ea"/>
              <a:ea typeface="+mj-ea"/>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random/>
  </p:transition>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idx="1"/>
          </p:nvPr>
        </p:nvSpPr>
        <p:spPr/>
        <p:txBody>
          <a:bodyPr/>
          <a:lstStyle/>
          <a:p>
            <a:pPr marL="0" indent="0" algn="just" eaLnBrk="1" hangingPunct="1">
              <a:lnSpc>
                <a:spcPct val="110000"/>
              </a:lnSpc>
              <a:buFontTx/>
              <a:buNone/>
            </a:pPr>
            <a:r>
              <a:rPr lang="en-US" altLang="zh-CN" sz="2800" dirty="0">
                <a:ea typeface="楷体_GB2312" pitchFamily="49" charset="-122"/>
              </a:rPr>
              <a:t>     </a:t>
            </a:r>
            <a:r>
              <a:rPr lang="zh-CN" altLang="en-US" sz="2800" dirty="0">
                <a:ea typeface="楷体_GB2312" pitchFamily="49" charset="-122"/>
              </a:rPr>
              <a:t>我们将软件配置管理的对象称为</a:t>
            </a:r>
            <a:r>
              <a:rPr lang="zh-CN" altLang="en-US" sz="2800" dirty="0">
                <a:solidFill>
                  <a:srgbClr val="CC0000"/>
                </a:solidFill>
                <a:ea typeface="楷体_GB2312" pitchFamily="49" charset="-122"/>
              </a:rPr>
              <a:t>软件配置项</a:t>
            </a:r>
            <a:r>
              <a:rPr lang="zh-CN" altLang="en-US" sz="2800" dirty="0">
                <a:ea typeface="楷体_GB2312" pitchFamily="49" charset="-122"/>
              </a:rPr>
              <a:t>（</a:t>
            </a:r>
            <a:r>
              <a:rPr lang="en-US" altLang="zh-CN" sz="2800" dirty="0">
                <a:ea typeface="楷体_GB2312" pitchFamily="49" charset="-122"/>
              </a:rPr>
              <a:t>software configuration item</a:t>
            </a:r>
            <a:r>
              <a:rPr lang="zh-CN" altLang="en-US" sz="2800" dirty="0">
                <a:ea typeface="楷体_GB2312" pitchFamily="49" charset="-122"/>
              </a:rPr>
              <a:t>），包括：</a:t>
            </a:r>
            <a:endParaRPr lang="zh-CN" altLang="en-US" sz="2800" dirty="0">
              <a:ea typeface="楷体_GB2312" pitchFamily="49" charset="-122"/>
            </a:endParaRPr>
          </a:p>
          <a:p>
            <a:pPr marL="711200" eaLnBrk="1" hangingPunct="1">
              <a:lnSpc>
                <a:spcPct val="110000"/>
              </a:lnSpc>
              <a:buFontTx/>
              <a:buNone/>
            </a:pP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）与合同、过程、计划和产品有关的文档及数据；</a:t>
            </a:r>
            <a:endParaRPr lang="zh-CN" altLang="en-US" sz="2400" dirty="0">
              <a:ea typeface="楷体_GB2312" pitchFamily="49" charset="-122"/>
            </a:endParaRPr>
          </a:p>
          <a:p>
            <a:pPr marL="711200" eaLnBrk="1" hangingPunct="1">
              <a:lnSpc>
                <a:spcPct val="110000"/>
              </a:lnSpc>
              <a:buFontTx/>
              <a:buNone/>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）源代码、目标代码和可执行代码；</a:t>
            </a:r>
            <a:endParaRPr lang="zh-CN" altLang="en-US" sz="2400" dirty="0">
              <a:ea typeface="楷体_GB2312" pitchFamily="49" charset="-122"/>
            </a:endParaRPr>
          </a:p>
          <a:p>
            <a:pPr marL="711200" eaLnBrk="1" hangingPunct="1">
              <a:lnSpc>
                <a:spcPct val="110000"/>
              </a:lnSpc>
              <a:buFontTx/>
              <a:buNone/>
            </a:pPr>
            <a:r>
              <a:rPr lang="zh-CN" altLang="en-US" sz="2400" dirty="0">
                <a:ea typeface="楷体_GB2312" pitchFamily="49" charset="-122"/>
              </a:rPr>
              <a:t>（</a:t>
            </a:r>
            <a:r>
              <a:rPr lang="en-US" altLang="zh-CN" sz="2400" dirty="0">
                <a:ea typeface="楷体_GB2312" pitchFamily="49" charset="-122"/>
              </a:rPr>
              <a:t>3</a:t>
            </a:r>
            <a:r>
              <a:rPr lang="zh-CN" altLang="en-US" sz="2400" dirty="0">
                <a:ea typeface="楷体_GB2312" pitchFamily="49" charset="-122"/>
              </a:rPr>
              <a:t>）相关的产品，包括软件工具、库内的可复用软件、外购软件及顾客提供的软件。</a:t>
            </a:r>
            <a:endParaRPr lang="zh-CN" altLang="en-US" sz="2400" dirty="0">
              <a:ea typeface="楷体_GB2312" pitchFamily="49" charset="-122"/>
            </a:endParaRPr>
          </a:p>
          <a:p>
            <a:pPr eaLnBrk="1" hangingPunct="1"/>
            <a:endParaRPr lang="en-US" altLang="zh-CN" sz="2400"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6.6.1 </a:t>
            </a:r>
            <a:r>
              <a:rPr lang="zh-CN" altLang="en-US" sz="3600" b="1" dirty="0">
                <a:solidFill>
                  <a:srgbClr val="FFFF00"/>
                </a:solidFill>
                <a:latin typeface="+mj-ea"/>
                <a:ea typeface="+mj-ea"/>
              </a:rPr>
              <a:t>什么是软件配置管理</a:t>
            </a:r>
            <a:endParaRPr lang="zh-CN" altLang="en-US" sz="3600" b="1" dirty="0">
              <a:solidFill>
                <a:srgbClr val="FFFF00"/>
              </a:solidFill>
              <a:latin typeface="+mj-ea"/>
              <a:ea typeface="+mj-ea"/>
            </a:endParaRPr>
          </a:p>
        </p:txBody>
      </p:sp>
    </p:spTree>
  </p:cSld>
  <p:clrMapOvr>
    <a:masterClrMapping/>
  </p:clrMapOvr>
  <p:transition>
    <p:fade/>
  </p:transition>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500034" y="1643050"/>
            <a:ext cx="8207375" cy="4370427"/>
          </a:xfrm>
          <a:prstGeom prst="rect">
            <a:avLst/>
          </a:prstGeom>
          <a:noFill/>
          <a:ln w="9525">
            <a:noFill/>
            <a:miter lim="800000"/>
          </a:ln>
        </p:spPr>
        <p:txBody>
          <a:bodyPr>
            <a:spAutoFit/>
          </a:bodyPr>
          <a:lstStyle/>
          <a:p>
            <a:pPr>
              <a:lnSpc>
                <a:spcPct val="120000"/>
              </a:lnSpc>
              <a:spcBef>
                <a:spcPct val="20000"/>
              </a:spcBef>
            </a:pPr>
            <a:r>
              <a:rPr lang="zh-CN" altLang="en-US" sz="2400" dirty="0">
                <a:ea typeface="楷体_GB2312" pitchFamily="49" charset="-122"/>
              </a:rPr>
              <a:t>软件配置管理的主要任务如下：</a:t>
            </a:r>
            <a:endParaRPr lang="zh-CN" altLang="en-US" sz="2400" dirty="0">
              <a:ea typeface="楷体_GB2312" pitchFamily="49" charset="-122"/>
            </a:endParaRPr>
          </a:p>
          <a:p>
            <a:pPr>
              <a:lnSpc>
                <a:spcPct val="120000"/>
              </a:lnSpc>
              <a:spcBef>
                <a:spcPct val="20000"/>
              </a:spcBef>
            </a:pP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a:t>
            </a:r>
            <a:r>
              <a:rPr lang="zh-CN" altLang="en-US" sz="2400" dirty="0">
                <a:solidFill>
                  <a:srgbClr val="CC0000"/>
                </a:solidFill>
                <a:ea typeface="楷体_GB2312" pitchFamily="49" charset="-122"/>
              </a:rPr>
              <a:t>制订软件配置管理计划</a:t>
            </a:r>
            <a:r>
              <a:rPr lang="zh-CN" altLang="en-US" sz="2400" dirty="0">
                <a:ea typeface="楷体_GB2312" pitchFamily="49" charset="-122"/>
              </a:rPr>
              <a:t>。包括：</a:t>
            </a:r>
            <a:endParaRPr lang="zh-CN" altLang="en-US" sz="2400" dirty="0">
              <a:ea typeface="楷体_GB2312" pitchFamily="49" charset="-122"/>
            </a:endParaRPr>
          </a:p>
          <a:p>
            <a:pPr lvl="1">
              <a:lnSpc>
                <a:spcPct val="120000"/>
              </a:lnSpc>
              <a:spcBef>
                <a:spcPct val="20000"/>
              </a:spcBef>
            </a:pPr>
            <a:r>
              <a:rPr lang="zh-CN" altLang="en-US" sz="2200" dirty="0">
                <a:ea typeface="楷体_GB2312" pitchFamily="49" charset="-122"/>
              </a:rPr>
              <a:t>  ① 配置标识规则；</a:t>
            </a:r>
            <a:endParaRPr lang="zh-CN" altLang="en-US" sz="2200" dirty="0">
              <a:ea typeface="楷体_GB2312" pitchFamily="49" charset="-122"/>
            </a:endParaRPr>
          </a:p>
          <a:p>
            <a:pPr lvl="1">
              <a:lnSpc>
                <a:spcPct val="120000"/>
              </a:lnSpc>
              <a:spcBef>
                <a:spcPct val="20000"/>
              </a:spcBef>
            </a:pPr>
            <a:r>
              <a:rPr lang="zh-CN" altLang="en-US" sz="2200" dirty="0">
                <a:ea typeface="楷体_GB2312" pitchFamily="49" charset="-122"/>
              </a:rPr>
              <a:t>  ② 如何建立配置数据库，并将配置项置于配置管理之下；</a:t>
            </a:r>
            <a:endParaRPr lang="zh-CN" altLang="en-US" sz="2200" dirty="0">
              <a:ea typeface="楷体_GB2312" pitchFamily="49" charset="-122"/>
            </a:endParaRPr>
          </a:p>
          <a:p>
            <a:pPr lvl="1">
              <a:lnSpc>
                <a:spcPct val="120000"/>
              </a:lnSpc>
              <a:spcBef>
                <a:spcPct val="20000"/>
              </a:spcBef>
            </a:pPr>
            <a:r>
              <a:rPr lang="zh-CN" altLang="en-US" sz="2200" dirty="0">
                <a:ea typeface="楷体_GB2312" pitchFamily="49" charset="-122"/>
              </a:rPr>
              <a:t>  ③ 配置管理人员的职责及配置管理活动；</a:t>
            </a:r>
            <a:endParaRPr lang="zh-CN" altLang="en-US" sz="2200" dirty="0">
              <a:ea typeface="楷体_GB2312" pitchFamily="49" charset="-122"/>
            </a:endParaRPr>
          </a:p>
          <a:p>
            <a:pPr lvl="1">
              <a:lnSpc>
                <a:spcPct val="120000"/>
              </a:lnSpc>
              <a:spcBef>
                <a:spcPct val="20000"/>
              </a:spcBef>
            </a:pPr>
            <a:r>
              <a:rPr lang="zh-CN" altLang="en-US" sz="2200" dirty="0">
                <a:ea typeface="楷体_GB2312" pitchFamily="49" charset="-122"/>
              </a:rPr>
              <a:t>  ④ 所采用的配置管理工具、技术和方法。</a:t>
            </a:r>
            <a:endParaRPr lang="zh-CN" altLang="en-US" sz="2200" dirty="0">
              <a:ea typeface="楷体_GB2312" pitchFamily="49" charset="-122"/>
            </a:endParaRPr>
          </a:p>
          <a:p>
            <a:pPr>
              <a:lnSpc>
                <a:spcPct val="120000"/>
              </a:lnSpc>
              <a:spcBef>
                <a:spcPct val="20000"/>
              </a:spcBef>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a:t>
            </a:r>
            <a:r>
              <a:rPr lang="zh-CN" altLang="en-US" sz="2400" dirty="0">
                <a:solidFill>
                  <a:srgbClr val="CC0000"/>
                </a:solidFill>
                <a:ea typeface="楷体_GB2312" pitchFamily="49" charset="-122"/>
              </a:rPr>
              <a:t>实施变更管理</a:t>
            </a:r>
            <a:r>
              <a:rPr lang="zh-CN" altLang="en-US" sz="2400" dirty="0">
                <a:ea typeface="楷体_GB2312" pitchFamily="49" charset="-122"/>
              </a:rPr>
              <a:t>，防止项目进行中因变更导致的混乱。</a:t>
            </a:r>
            <a:endParaRPr lang="zh-CN" altLang="en-US" sz="2400" dirty="0">
              <a:ea typeface="楷体_GB2312" pitchFamily="49" charset="-122"/>
            </a:endParaRPr>
          </a:p>
          <a:p>
            <a:pPr>
              <a:lnSpc>
                <a:spcPct val="120000"/>
              </a:lnSpc>
              <a:spcBef>
                <a:spcPct val="20000"/>
              </a:spcBef>
            </a:pPr>
            <a:r>
              <a:rPr lang="zh-CN" altLang="en-US" sz="2400" dirty="0">
                <a:ea typeface="楷体_GB2312" pitchFamily="49" charset="-122"/>
              </a:rPr>
              <a:t>（</a:t>
            </a:r>
            <a:r>
              <a:rPr lang="en-US" altLang="zh-CN" sz="2400" dirty="0">
                <a:ea typeface="楷体_GB2312" pitchFamily="49" charset="-122"/>
              </a:rPr>
              <a:t>3</a:t>
            </a:r>
            <a:r>
              <a:rPr lang="zh-CN" altLang="en-US" sz="2400" dirty="0">
                <a:ea typeface="楷体_GB2312" pitchFamily="49" charset="-122"/>
              </a:rPr>
              <a:t>）</a:t>
            </a:r>
            <a:r>
              <a:rPr lang="zh-CN" altLang="en-US" sz="2400" dirty="0">
                <a:solidFill>
                  <a:srgbClr val="CC0000"/>
                </a:solidFill>
                <a:ea typeface="楷体_GB2312" pitchFamily="49" charset="-122"/>
              </a:rPr>
              <a:t>实施版本管理和发布管理</a:t>
            </a:r>
            <a:r>
              <a:rPr lang="zh-CN" altLang="en-US" sz="2400" dirty="0">
                <a:ea typeface="楷体_GB2312" pitchFamily="49" charset="-122"/>
              </a:rPr>
              <a:t>。 </a:t>
            </a:r>
            <a:endParaRPr lang="zh-CN" altLang="en-US" sz="2400" dirty="0">
              <a:ea typeface="楷体_GB2312" pitchFamily="49" charset="-122"/>
            </a:endParaRPr>
          </a:p>
          <a:p>
            <a:pPr>
              <a:lnSpc>
                <a:spcPct val="120000"/>
              </a:lnSpc>
              <a:spcBef>
                <a:spcPct val="20000"/>
              </a:spcBef>
            </a:pP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6.6.1 </a:t>
            </a:r>
            <a:r>
              <a:rPr lang="zh-CN" altLang="en-US" sz="3600" b="1" dirty="0">
                <a:solidFill>
                  <a:srgbClr val="FFFF00"/>
                </a:solidFill>
                <a:latin typeface="+mj-ea"/>
                <a:ea typeface="+mj-ea"/>
              </a:rPr>
              <a:t>什么是软件配置管理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idx="1"/>
          </p:nvPr>
        </p:nvSpPr>
        <p:spPr>
          <a:xfrm>
            <a:off x="500034" y="1643050"/>
            <a:ext cx="8064500" cy="4968875"/>
          </a:xfrm>
        </p:spPr>
        <p:txBody>
          <a:bodyPr/>
          <a:lstStyle/>
          <a:p>
            <a:pPr marL="457200" indent="-457200" eaLnBrk="1" hangingPunct="1">
              <a:lnSpc>
                <a:spcPct val="120000"/>
              </a:lnSpc>
              <a:buFontTx/>
              <a:buNone/>
            </a:pPr>
            <a:r>
              <a:rPr lang="zh-CN" altLang="en-US" sz="2800" dirty="0">
                <a:solidFill>
                  <a:srgbClr val="3333CC"/>
                </a:solidFill>
                <a:ea typeface="宋体" panose="02010600030101010101" pitchFamily="2" charset="-122"/>
              </a:rPr>
              <a:t>软件配置管理的工作是要解决下列问题：</a:t>
            </a:r>
            <a:endParaRPr lang="zh-CN" altLang="en-US" sz="2800" dirty="0">
              <a:solidFill>
                <a:srgbClr val="3333CC"/>
              </a:solidFill>
              <a:ea typeface="楷体_GB2312" pitchFamily="49" charset="-122"/>
            </a:endParaRPr>
          </a:p>
          <a:p>
            <a:pPr marL="457200" indent="-457200"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）采用什么方式去标识和管理数量众多的程序、文档等</a:t>
            </a:r>
            <a:endParaRPr lang="zh-CN" altLang="en-US" sz="2400" dirty="0">
              <a:ea typeface="楷体_GB2312" pitchFamily="49" charset="-122"/>
            </a:endParaRPr>
          </a:p>
          <a:p>
            <a:pPr marL="457200" indent="-457200" eaLnBrk="1" hangingPunct="1">
              <a:lnSpc>
                <a:spcPct val="120000"/>
              </a:lnSpc>
              <a:buFontTx/>
              <a:buNone/>
            </a:pPr>
            <a:r>
              <a:rPr lang="zh-CN" altLang="en-US" sz="2400" dirty="0">
                <a:ea typeface="楷体_GB2312" pitchFamily="49" charset="-122"/>
              </a:rPr>
              <a:t>的各种版本？</a:t>
            </a:r>
            <a:endParaRPr lang="zh-CN" altLang="en-US" sz="2400" dirty="0">
              <a:ea typeface="楷体_GB2312" pitchFamily="49" charset="-122"/>
            </a:endParaRPr>
          </a:p>
          <a:p>
            <a:pPr marL="457200" indent="-457200"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）在软件产品交付用户之前和交付之后如何控制变更？</a:t>
            </a:r>
            <a:endParaRPr lang="zh-CN" altLang="en-US" sz="2400" dirty="0">
              <a:ea typeface="楷体_GB2312" pitchFamily="49" charset="-122"/>
            </a:endParaRPr>
          </a:p>
          <a:p>
            <a:pPr marL="457200" indent="-457200" eaLnBrk="1" hangingPunct="1">
              <a:lnSpc>
                <a:spcPct val="120000"/>
              </a:lnSpc>
              <a:buFontTx/>
              <a:buNone/>
            </a:pPr>
            <a:r>
              <a:rPr lang="zh-CN" altLang="en-US" sz="2400" dirty="0">
                <a:ea typeface="楷体_GB2312" pitchFamily="49" charset="-122"/>
              </a:rPr>
              <a:t>实现有效的变更？</a:t>
            </a:r>
            <a:endParaRPr lang="zh-CN" altLang="en-US" sz="2400" dirty="0">
              <a:ea typeface="楷体_GB2312" pitchFamily="49" charset="-122"/>
            </a:endParaRPr>
          </a:p>
          <a:p>
            <a:pPr marL="457200" indent="-457200"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3</a:t>
            </a:r>
            <a:r>
              <a:rPr lang="zh-CN" altLang="en-US" sz="2400" dirty="0">
                <a:ea typeface="楷体_GB2312" pitchFamily="49" charset="-122"/>
              </a:rPr>
              <a:t>）谁有权批准变更以及安排变更的优先级？</a:t>
            </a:r>
            <a:endParaRPr lang="zh-CN" altLang="en-US" sz="2400" dirty="0">
              <a:ea typeface="楷体_GB2312" pitchFamily="49" charset="-122"/>
            </a:endParaRPr>
          </a:p>
          <a:p>
            <a:pPr marL="457200" indent="-457200"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4</a:t>
            </a:r>
            <a:r>
              <a:rPr lang="zh-CN" altLang="en-US" sz="2400" dirty="0">
                <a:ea typeface="楷体_GB2312" pitchFamily="49" charset="-122"/>
              </a:rPr>
              <a:t>）用什么方法估计变更可能引起的其他问题？</a:t>
            </a:r>
            <a:endParaRPr lang="zh-CN" altLang="en-US" sz="2400" dirty="0">
              <a:ea typeface="楷体_GB2312" pitchFamily="49" charset="-122"/>
            </a:endParaRPr>
          </a:p>
          <a:p>
            <a:pPr marL="457200" indent="-457200" eaLnBrk="1" hangingPunct="1">
              <a:lnSpc>
                <a:spcPct val="120000"/>
              </a:lnSpc>
              <a:buFontTx/>
              <a:buNone/>
            </a:pPr>
            <a:r>
              <a:rPr lang="zh-CN" altLang="en-US" sz="2400" dirty="0">
                <a:ea typeface="楷体_GB2312" pitchFamily="49" charset="-122"/>
              </a:rPr>
              <a:t>    这些问题的解决正是软件配置管理应完成的任务：</a:t>
            </a:r>
            <a:r>
              <a:rPr lang="zh-CN" altLang="en-US" sz="2400" dirty="0">
                <a:solidFill>
                  <a:srgbClr val="CC0000"/>
                </a:solidFill>
                <a:ea typeface="楷体_GB2312" pitchFamily="49" charset="-122"/>
              </a:rPr>
              <a:t>配置</a:t>
            </a:r>
            <a:endParaRPr lang="zh-CN" altLang="en-US" sz="2400" dirty="0">
              <a:solidFill>
                <a:srgbClr val="CC0000"/>
              </a:solidFill>
              <a:ea typeface="楷体_GB2312" pitchFamily="49" charset="-122"/>
            </a:endParaRPr>
          </a:p>
          <a:p>
            <a:pPr marL="457200" indent="-457200" eaLnBrk="1" hangingPunct="1">
              <a:lnSpc>
                <a:spcPct val="120000"/>
              </a:lnSpc>
              <a:buFontTx/>
              <a:buNone/>
            </a:pPr>
            <a:r>
              <a:rPr lang="zh-CN" altLang="en-US" sz="2400" dirty="0">
                <a:solidFill>
                  <a:srgbClr val="CC0000"/>
                </a:solidFill>
                <a:ea typeface="楷体_GB2312" pitchFamily="49" charset="-122"/>
              </a:rPr>
              <a:t>标识</a:t>
            </a:r>
            <a:r>
              <a:rPr lang="zh-CN" altLang="en-US" sz="2400" dirty="0">
                <a:ea typeface="楷体_GB2312" pitchFamily="49" charset="-122"/>
              </a:rPr>
              <a:t>、</a:t>
            </a:r>
            <a:r>
              <a:rPr lang="zh-CN" altLang="en-US" sz="2400" dirty="0">
                <a:solidFill>
                  <a:srgbClr val="CC0000"/>
                </a:solidFill>
                <a:ea typeface="楷体_GB2312" pitchFamily="49" charset="-122"/>
              </a:rPr>
              <a:t>版本管理</a:t>
            </a:r>
            <a:r>
              <a:rPr lang="zh-CN" altLang="en-US" sz="2400" dirty="0">
                <a:ea typeface="楷体_GB2312" pitchFamily="49" charset="-122"/>
              </a:rPr>
              <a:t>、</a:t>
            </a:r>
            <a:r>
              <a:rPr lang="zh-CN" altLang="en-US" sz="2400" dirty="0">
                <a:solidFill>
                  <a:srgbClr val="CC0000"/>
                </a:solidFill>
                <a:ea typeface="楷体_GB2312" pitchFamily="49" charset="-122"/>
              </a:rPr>
              <a:t>变更管理</a:t>
            </a:r>
            <a:r>
              <a:rPr lang="zh-CN" altLang="en-US" sz="2400" dirty="0">
                <a:ea typeface="楷体_GB2312" pitchFamily="49" charset="-122"/>
              </a:rPr>
              <a:t>、</a:t>
            </a:r>
            <a:r>
              <a:rPr lang="zh-CN" altLang="en-US" sz="2400" dirty="0">
                <a:solidFill>
                  <a:srgbClr val="CC0000"/>
                </a:solidFill>
                <a:ea typeface="楷体_GB2312" pitchFamily="49" charset="-122"/>
              </a:rPr>
              <a:t>配置审核</a:t>
            </a:r>
            <a:r>
              <a:rPr lang="zh-CN" altLang="en-US" sz="2400" dirty="0">
                <a:ea typeface="楷体_GB2312" pitchFamily="49" charset="-122"/>
              </a:rPr>
              <a:t>及</a:t>
            </a:r>
            <a:r>
              <a:rPr lang="zh-CN" altLang="en-US" sz="2400" dirty="0">
                <a:solidFill>
                  <a:srgbClr val="CC0000"/>
                </a:solidFill>
                <a:ea typeface="楷体_GB2312" pitchFamily="49" charset="-122"/>
              </a:rPr>
              <a:t>配置报告</a:t>
            </a:r>
            <a:r>
              <a:rPr lang="zh-CN" altLang="en-US" sz="2400" dirty="0">
                <a:ea typeface="楷体_GB2312" pitchFamily="49" charset="-122"/>
              </a:rPr>
              <a:t>。 </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6.6.1 </a:t>
            </a:r>
            <a:r>
              <a:rPr lang="zh-CN" altLang="en-US" sz="3600" b="1" dirty="0">
                <a:solidFill>
                  <a:srgbClr val="FFFF00"/>
                </a:solidFill>
                <a:latin typeface="+mj-ea"/>
                <a:ea typeface="+mj-ea"/>
              </a:rPr>
              <a:t>什么是软件配置管理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idx="1"/>
          </p:nvPr>
        </p:nvSpPr>
        <p:spPr>
          <a:xfrm>
            <a:off x="500034" y="1714488"/>
            <a:ext cx="8208962" cy="4537075"/>
          </a:xfrm>
        </p:spPr>
        <p:txBody>
          <a:bodyPr/>
          <a:lstStyle/>
          <a:p>
            <a:pPr eaLnBrk="1" hangingPunct="1">
              <a:lnSpc>
                <a:spcPct val="120000"/>
              </a:lnSpc>
              <a:buFontTx/>
              <a:buNone/>
            </a:pPr>
            <a:r>
              <a:rPr lang="en-US" altLang="zh-CN" sz="2400" dirty="0">
                <a:ea typeface="楷体_GB2312" pitchFamily="49" charset="-122"/>
              </a:rPr>
              <a:t>    </a:t>
            </a:r>
            <a:r>
              <a:rPr lang="zh-CN" altLang="en-US" sz="2400" dirty="0">
                <a:ea typeface="楷体_GB2312" pitchFamily="49" charset="-122"/>
              </a:rPr>
              <a:t>软件配置是一个动态的概念。不仅随着开发工作的进展会</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出现许多需控制的文档，而且开发过程中会出现各种变更。</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为了达到特定的要求，必须对配置项进行控制，而实现控制</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的首先就要对它们命名，这正是</a:t>
            </a:r>
            <a:r>
              <a:rPr lang="zh-CN" altLang="en-US" sz="2400" dirty="0">
                <a:solidFill>
                  <a:srgbClr val="CC0000"/>
                </a:solidFill>
                <a:ea typeface="楷体_GB2312" pitchFamily="49" charset="-122"/>
              </a:rPr>
              <a:t>配置标识的任务</a:t>
            </a:r>
            <a:r>
              <a:rPr lang="zh-CN" altLang="en-US" sz="2400" dirty="0">
                <a:ea typeface="楷体_GB2312" pitchFamily="49" charset="-122"/>
              </a:rPr>
              <a:t>。 </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    制订适当的命名规则是配置标识的第</a:t>
            </a:r>
            <a:r>
              <a:rPr lang="en-US" altLang="zh-CN" sz="2400" dirty="0">
                <a:ea typeface="楷体_GB2312" pitchFamily="49" charset="-122"/>
              </a:rPr>
              <a:t>1</a:t>
            </a:r>
            <a:r>
              <a:rPr lang="zh-CN" altLang="en-US" sz="2400" dirty="0">
                <a:ea typeface="楷体_GB2312" pitchFamily="49" charset="-122"/>
              </a:rPr>
              <a:t>步工作。命名不能</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任意、随机地进行，命名要求具有：</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a:t>
            </a:r>
            <a:r>
              <a:rPr lang="zh-CN" altLang="en-US" sz="2400" dirty="0">
                <a:solidFill>
                  <a:srgbClr val="CC0000"/>
                </a:solidFill>
                <a:ea typeface="楷体_GB2312" pitchFamily="49" charset="-122"/>
              </a:rPr>
              <a:t>唯一性</a:t>
            </a:r>
            <a:r>
              <a:rPr lang="zh-CN" altLang="en-US" sz="2400" dirty="0">
                <a:ea typeface="楷体_GB2312" pitchFamily="49" charset="-122"/>
              </a:rPr>
              <a:t>：目的在于避免出现重名，造成混乱；</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a:t>
            </a:r>
            <a:r>
              <a:rPr lang="zh-CN" altLang="en-US" sz="2400" dirty="0">
                <a:solidFill>
                  <a:srgbClr val="CC0000"/>
                </a:solidFill>
                <a:ea typeface="楷体_GB2312" pitchFamily="49" charset="-122"/>
              </a:rPr>
              <a:t>可追溯性</a:t>
            </a:r>
            <a:r>
              <a:rPr lang="zh-CN" altLang="en-US" sz="2400" dirty="0">
                <a:ea typeface="楷体_GB2312" pitchFamily="49" charset="-122"/>
              </a:rPr>
              <a:t>：使命名能够反映命名对象间的关系。</a:t>
            </a:r>
            <a:r>
              <a:rPr lang="zh-CN" altLang="en-US" sz="2400" dirty="0">
                <a:ea typeface="宋体" panose="02010600030101010101" pitchFamily="2" charset="-122"/>
              </a:rPr>
              <a:t> </a:t>
            </a:r>
            <a:endParaRPr lang="zh-CN" altLang="en-US" sz="2400"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6.6.2 </a:t>
            </a:r>
            <a:r>
              <a:rPr lang="zh-CN" altLang="en-US" sz="3600" b="1" dirty="0">
                <a:solidFill>
                  <a:srgbClr val="FFFF00"/>
                </a:solidFill>
                <a:latin typeface="+mj-ea"/>
                <a:ea typeface="+mj-ea"/>
              </a:rPr>
              <a:t>软件配置标识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idx="1"/>
          </p:nvPr>
        </p:nvSpPr>
        <p:spPr/>
        <p:txBody>
          <a:bodyPr/>
          <a:lstStyle/>
          <a:p>
            <a:pPr eaLnBrk="1" hangingPunct="1"/>
            <a:r>
              <a:rPr lang="zh-CN" altLang="en-US" sz="2400">
                <a:latin typeface="楷体_GB2312" pitchFamily="49" charset="-122"/>
                <a:ea typeface="楷体_GB2312" pitchFamily="49" charset="-122"/>
              </a:rPr>
              <a:t>例如，可以采用层式命名规则以利反映树状结构，某树状结构软件的结构图如图所示。</a:t>
            </a:r>
            <a:r>
              <a:rPr lang="en-US" altLang="zh-CN" sz="2400">
                <a:latin typeface="楷体_GB2312" pitchFamily="49" charset="-122"/>
                <a:ea typeface="楷体_GB2312" pitchFamily="49" charset="-122"/>
              </a:rPr>
              <a:t>CODE</a:t>
            </a:r>
            <a:r>
              <a:rPr lang="zh-CN" altLang="en-US" sz="2400">
                <a:latin typeface="楷体_GB2312" pitchFamily="49" charset="-122"/>
                <a:ea typeface="楷体_GB2312" pitchFamily="49" charset="-122"/>
              </a:rPr>
              <a:t>部分可沿树状结构命名为 </a:t>
            </a:r>
            <a:r>
              <a:rPr lang="en-US" altLang="zh-CN" sz="2000">
                <a:latin typeface="楷体_GB2312" pitchFamily="49" charset="-122"/>
                <a:ea typeface="楷体_GB2312" pitchFamily="49" charset="-122"/>
              </a:rPr>
              <a:t>PCL-TOOLS/EDIT/FORMS/DISPLAY/AST-INTERFACE/CODE </a:t>
            </a:r>
            <a:endParaRPr lang="en-US" altLang="zh-CN" sz="2000">
              <a:latin typeface="楷体_GB2312" pitchFamily="49" charset="-122"/>
              <a:ea typeface="楷体_GB2312" pitchFamily="49" charset="-122"/>
            </a:endParaRPr>
          </a:p>
        </p:txBody>
      </p:sp>
      <p:pic>
        <p:nvPicPr>
          <p:cNvPr id="109572" name="Picture 4" descr="1423"/>
          <p:cNvPicPr>
            <a:picLocks noChangeAspect="1" noChangeArrowheads="1"/>
          </p:cNvPicPr>
          <p:nvPr/>
        </p:nvPicPr>
        <p:blipFill>
          <a:blip r:embed="rId1"/>
          <a:srcRect/>
          <a:stretch>
            <a:fillRect/>
          </a:stretch>
        </p:blipFill>
        <p:spPr bwMode="auto">
          <a:xfrm>
            <a:off x="1692275" y="3129355"/>
            <a:ext cx="5022865" cy="287139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6.6.2 </a:t>
            </a:r>
            <a:r>
              <a:rPr lang="zh-CN" altLang="en-US" sz="3600" b="1" dirty="0">
                <a:solidFill>
                  <a:srgbClr val="FFFF00"/>
                </a:solidFill>
                <a:latin typeface="+mj-ea"/>
                <a:ea typeface="+mj-ea"/>
              </a:rPr>
              <a:t>软件配置标识</a:t>
            </a:r>
            <a:endParaRPr lang="zh-CN" altLang="en-US" sz="3600" b="1" dirty="0">
              <a:solidFill>
                <a:srgbClr val="FFFF00"/>
              </a:solidFill>
              <a:latin typeface="+mj-ea"/>
              <a:ea typeface="+mj-ea"/>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1"/>
          <a:srcRect/>
          <a:stretch>
            <a:fillRect/>
          </a:stretch>
        </p:blipFill>
        <p:spPr bwMode="auto">
          <a:xfrm>
            <a:off x="3238500" y="2071678"/>
            <a:ext cx="5905500" cy="3940175"/>
          </a:xfrm>
          <a:prstGeom prst="rect">
            <a:avLst/>
          </a:prstGeom>
          <a:noFill/>
          <a:ln w="9525">
            <a:noFill/>
            <a:miter lim="800000"/>
            <a:headEnd/>
            <a:tailEnd/>
          </a:ln>
        </p:spPr>
      </p:pic>
      <p:sp>
        <p:nvSpPr>
          <p:cNvPr id="3" name="内容占位符 2"/>
          <p:cNvSpPr>
            <a:spLocks noGrp="1"/>
          </p:cNvSpPr>
          <p:nvPr>
            <p:ph idx="1"/>
          </p:nvPr>
        </p:nvSpPr>
        <p:spPr>
          <a:xfrm>
            <a:off x="285720" y="2143116"/>
            <a:ext cx="3071834" cy="4357717"/>
          </a:xfrm>
          <a:solidFill>
            <a:schemeClr val="accent5"/>
          </a:solidFill>
        </p:spPr>
        <p:txBody>
          <a:bodyPr/>
          <a:lstStyle/>
          <a:p>
            <a:pPr marL="266700" indent="-180975">
              <a:spcBef>
                <a:spcPts val="600"/>
              </a:spcBef>
              <a:spcAft>
                <a:spcPts val="600"/>
              </a:spcAft>
              <a:buFont typeface="Arial" panose="020B0604020202020204" pitchFamily="34" charset="0"/>
              <a:buChar char="•"/>
              <a:defRPr/>
            </a:pPr>
            <a:r>
              <a:rPr lang="en-US" altLang="zh-CN" sz="2000" dirty="0">
                <a:latin typeface="宋体" panose="02010600030101010101" pitchFamily="2" charset="-122"/>
                <a:ea typeface="宋体" panose="02010600030101010101" pitchFamily="2" charset="-122"/>
              </a:rPr>
              <a:t>RUP</a:t>
            </a:r>
            <a:r>
              <a:rPr lang="zh-CN" altLang="zh-CN" sz="2000" dirty="0">
                <a:latin typeface="宋体" panose="02010600030101010101" pitchFamily="2" charset="-122"/>
                <a:ea typeface="宋体" panose="02010600030101010101" pitchFamily="2" charset="-122"/>
              </a:rPr>
              <a:t>有</a:t>
            </a:r>
            <a:r>
              <a:rPr lang="en-US" altLang="zh-CN" sz="2000" dirty="0">
                <a:latin typeface="宋体" panose="02010600030101010101" pitchFamily="2" charset="-122"/>
                <a:ea typeface="宋体" panose="02010600030101010101" pitchFamily="2" charset="-122"/>
              </a:rPr>
              <a:t>9</a:t>
            </a:r>
            <a:r>
              <a:rPr lang="zh-CN" altLang="zh-CN" sz="2000" dirty="0">
                <a:latin typeface="宋体" panose="02010600030101010101" pitchFamily="2" charset="-122"/>
                <a:ea typeface="宋体" panose="02010600030101010101" pitchFamily="2" charset="-122"/>
              </a:rPr>
              <a:t>个核心工作流，</a:t>
            </a:r>
            <a:r>
              <a:rPr lang="zh-CN" altLang="en-US" sz="2000" dirty="0">
                <a:latin typeface="宋体" panose="02010600030101010101" pitchFamily="2" charset="-122"/>
                <a:ea typeface="宋体" panose="02010600030101010101" pitchFamily="2" charset="-122"/>
              </a:rPr>
              <a:t>有</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个阶段</a:t>
            </a:r>
            <a:endParaRPr lang="en-US" altLang="zh-CN" sz="2000" dirty="0">
              <a:latin typeface="宋体" panose="02010600030101010101" pitchFamily="2" charset="-122"/>
              <a:ea typeface="宋体" panose="02010600030101010101" pitchFamily="2" charset="-122"/>
            </a:endParaRPr>
          </a:p>
          <a:p>
            <a:pPr marL="266700" indent="-180975">
              <a:spcBef>
                <a:spcPts val="600"/>
              </a:spcBef>
              <a:spcAft>
                <a:spcPts val="600"/>
              </a:spcAft>
              <a:buFont typeface="Arial" panose="020B0604020202020204" pitchFamily="34" charset="0"/>
              <a:buChar char="•"/>
              <a:defRPr/>
            </a:pPr>
            <a:r>
              <a:rPr lang="en-US" altLang="zh-CN" sz="2000" dirty="0">
                <a:latin typeface="宋体" panose="02010600030101010101" pitchFamily="2" charset="-122"/>
                <a:ea typeface="宋体" panose="02010600030101010101" pitchFamily="2" charset="-122"/>
              </a:rPr>
              <a:t>RUP</a:t>
            </a:r>
            <a:r>
              <a:rPr lang="zh-CN" altLang="en-US" sz="2000" dirty="0">
                <a:latin typeface="宋体" panose="02010600030101010101" pitchFamily="2" charset="-122"/>
                <a:ea typeface="宋体" panose="02010600030101010101" pitchFamily="2" charset="-122"/>
              </a:rPr>
              <a:t>是迭代式开发</a:t>
            </a:r>
            <a:endParaRPr lang="en-US" altLang="zh-CN" sz="2000" dirty="0">
              <a:latin typeface="宋体" panose="02010600030101010101" pitchFamily="2" charset="-122"/>
              <a:ea typeface="宋体" panose="02010600030101010101" pitchFamily="2" charset="-122"/>
            </a:endParaRPr>
          </a:p>
          <a:p>
            <a:pPr marL="266700" indent="-180975">
              <a:spcBef>
                <a:spcPts val="600"/>
              </a:spcBef>
              <a:spcAft>
                <a:spcPts val="600"/>
              </a:spcAft>
              <a:buFont typeface="Arial" panose="020B0604020202020204" pitchFamily="34" charset="0"/>
              <a:buChar char="•"/>
              <a:defRPr/>
            </a:pPr>
            <a:r>
              <a:rPr lang="en-US" altLang="zh-CN" sz="2000" dirty="0">
                <a:latin typeface="宋体" panose="02010600030101010101" pitchFamily="2" charset="-122"/>
                <a:ea typeface="宋体" panose="02010600030101010101" pitchFamily="2" charset="-122"/>
              </a:rPr>
              <a:t>RUP</a:t>
            </a:r>
            <a:r>
              <a:rPr lang="zh-CN" altLang="en-US" sz="2000" dirty="0">
                <a:latin typeface="宋体" panose="02010600030101010101" pitchFamily="2" charset="-122"/>
                <a:ea typeface="宋体" panose="02010600030101010101" pitchFamily="2" charset="-122"/>
              </a:rPr>
              <a:t>重复一系列组成软件生命周期的循环。每次循环都经历一个完整的生命周期，每次循环结束都向用户交付产品的一个可运行的版本。</a:t>
            </a:r>
            <a:endParaRPr lang="en-US" altLang="zh-CN" sz="2000" dirty="0">
              <a:latin typeface="宋体" panose="02010600030101010101" pitchFamily="2" charset="-122"/>
              <a:ea typeface="宋体" panose="02010600030101010101" pitchFamily="2" charset="-122"/>
            </a:endParaRPr>
          </a:p>
          <a:p>
            <a:pPr marL="266700" indent="-180975">
              <a:spcBef>
                <a:spcPts val="600"/>
              </a:spcBef>
              <a:spcAft>
                <a:spcPts val="600"/>
              </a:spcAft>
              <a:buFont typeface="Arial" panose="020B0604020202020204" pitchFamily="34" charset="0"/>
              <a:buChar char="•"/>
              <a:defRPr/>
            </a:pPr>
            <a:r>
              <a:rPr lang="zh-CN" altLang="en-US" sz="2000" dirty="0">
                <a:latin typeface="宋体" panose="02010600030101010101" pitchFamily="2" charset="-122"/>
                <a:ea typeface="宋体" panose="02010600030101010101" pitchFamily="2" charset="-122"/>
              </a:rPr>
              <a:t>每个阶段又进一步细分为一次或多次迭代过程</a:t>
            </a:r>
            <a:endParaRPr lang="zh-CN" altLang="en-US" sz="2000"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6" name="Rectangle 2"/>
          <p:cNvSpPr txBox="1">
            <a:spLocks noChangeArrowheads="1"/>
          </p:cNvSpPr>
          <p:nvPr/>
        </p:nvSpPr>
        <p:spPr bwMode="auto">
          <a:xfrm>
            <a:off x="-32" y="1357298"/>
            <a:ext cx="8858312" cy="785818"/>
          </a:xfrm>
          <a:prstGeom prst="rect">
            <a:avLst/>
          </a:prstGeom>
          <a:noFill/>
          <a:ln w="9525">
            <a:noFill/>
            <a:miter lim="800000"/>
          </a:ln>
        </p:spPr>
        <p:txBody>
          <a:bodyPr vert="horz" wrap="square" lIns="91440" tIns="45720" rIns="91440" bIns="45720" numCol="1" anchor="ctr" anchorCtr="0" compatLnSpc="1"/>
          <a:lstStyle/>
          <a:p>
            <a:pPr marL="808355" indent="-630555" defTabSz="1081405" fontAlgn="base">
              <a:spcBef>
                <a:spcPct val="0"/>
              </a:spcBef>
              <a:spcAft>
                <a:spcPct val="0"/>
              </a:spcAft>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r>
              <a:rPr lang="en-US" altLang="zh-CN" sz="3200" b="1" dirty="0">
                <a:solidFill>
                  <a:srgbClr val="C00000"/>
                </a:solidFill>
                <a:latin typeface="宋体" panose="02010600030101010101" pitchFamily="2" charset="-122"/>
                <a:ea typeface="宋体" panose="02010600030101010101" pitchFamily="2" charset="-122"/>
              </a:rPr>
              <a:t>RUP</a:t>
            </a:r>
            <a:r>
              <a:rPr lang="zh-CN" altLang="zh-CN" sz="3200" b="1" dirty="0">
                <a:solidFill>
                  <a:srgbClr val="C00000"/>
                </a:solidFill>
                <a:latin typeface="宋体" panose="02010600030101010101" pitchFamily="2" charset="-122"/>
                <a:ea typeface="宋体" panose="02010600030101010101" pitchFamily="2" charset="-122"/>
              </a:rPr>
              <a:t>软件开发生命周期</a:t>
            </a:r>
            <a:r>
              <a:rPr lang="zh-CN" altLang="en-US" sz="3200" b="1" kern="0" dirty="0">
                <a:solidFill>
                  <a:srgbClr val="C00000"/>
                </a:solidFill>
                <a:latin typeface="+mj-lt"/>
                <a:ea typeface="宋体" panose="02010600030101010101" pitchFamily="2" charset="-122"/>
                <a:cs typeface="+mj-cs"/>
              </a:rPr>
              <a:t>）</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7" name="TextBox 6"/>
          <p:cNvSpPr txBox="1"/>
          <p:nvPr/>
        </p:nvSpPr>
        <p:spPr>
          <a:xfrm>
            <a:off x="7429520" y="6072206"/>
            <a:ext cx="1620957" cy="523220"/>
          </a:xfrm>
          <a:prstGeom prst="rect">
            <a:avLst/>
          </a:prstGeom>
          <a:noFill/>
        </p:spPr>
        <p:txBody>
          <a:bodyPr wrap="square" rtlCol="0">
            <a:spAutoFit/>
          </a:bodyPr>
          <a:lstStyle/>
          <a:p>
            <a:r>
              <a:rPr lang="zh-CN" altLang="zh-CN" sz="1400" dirty="0">
                <a:latin typeface="宋体" panose="02010600030101010101" pitchFamily="2" charset="-122"/>
                <a:ea typeface="宋体" panose="02010600030101010101" pitchFamily="2" charset="-122"/>
              </a:rPr>
              <a:t>纵轴</a:t>
            </a:r>
            <a:r>
              <a:rPr lang="zh-CN" altLang="en-US" sz="1400" dirty="0">
                <a:latin typeface="宋体" panose="02010600030101010101" pitchFamily="2" charset="-122"/>
                <a:ea typeface="宋体" panose="02010600030101010101" pitchFamily="2" charset="-122"/>
              </a:rPr>
              <a:t>：</a:t>
            </a:r>
            <a:r>
              <a:rPr lang="zh-CN" altLang="zh-CN" sz="1400" dirty="0">
                <a:latin typeface="宋体" panose="02010600030101010101" pitchFamily="2" charset="-122"/>
                <a:ea typeface="宋体" panose="02010600030101010101" pitchFamily="2" charset="-122"/>
              </a:rPr>
              <a:t>核心工作流</a:t>
            </a:r>
            <a:endParaRPr lang="en-US" altLang="zh-CN" sz="1400" dirty="0">
              <a:latin typeface="宋体" panose="02010600030101010101" pitchFamily="2" charset="-122"/>
              <a:ea typeface="宋体" panose="02010600030101010101" pitchFamily="2" charset="-122"/>
            </a:endParaRPr>
          </a:p>
          <a:p>
            <a:r>
              <a:rPr lang="zh-CN" altLang="zh-CN" sz="1400" dirty="0">
                <a:latin typeface="宋体" panose="02010600030101010101" pitchFamily="2" charset="-122"/>
                <a:ea typeface="宋体" panose="02010600030101010101" pitchFamily="2" charset="-122"/>
              </a:rPr>
              <a:t>横轴</a:t>
            </a:r>
            <a:r>
              <a:rPr lang="zh-CN" altLang="en-US" sz="1400" dirty="0">
                <a:latin typeface="宋体" panose="02010600030101010101" pitchFamily="2" charset="-122"/>
                <a:ea typeface="宋体" panose="02010600030101010101" pitchFamily="2" charset="-122"/>
              </a:rPr>
              <a:t>：</a:t>
            </a:r>
            <a:r>
              <a:rPr lang="zh-CN" altLang="zh-CN" sz="1400" dirty="0">
                <a:latin typeface="宋体" panose="02010600030101010101" pitchFamily="2" charset="-122"/>
                <a:ea typeface="宋体" panose="02010600030101010101" pitchFamily="2" charset="-122"/>
              </a:rPr>
              <a:t>代表时间</a:t>
            </a:r>
            <a:endParaRPr lang="zh-CN" altLang="en-US" sz="1400" dirty="0"/>
          </a:p>
        </p:txBody>
      </p:sp>
    </p:spTree>
  </p:cSld>
  <p:clrMapOvr>
    <a:masterClrMapping/>
  </p:clrMapOvr>
  <p:transition>
    <p:fade/>
  </p:transition>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500034" y="1643050"/>
            <a:ext cx="8207375" cy="3527425"/>
          </a:xfrm>
          <a:prstGeom prst="rect">
            <a:avLst/>
          </a:prstGeom>
          <a:noFill/>
          <a:ln w="9525">
            <a:noFill/>
            <a:miter lim="800000"/>
          </a:ln>
        </p:spPr>
        <p:txBody>
          <a:bodyPr>
            <a:spAutoFit/>
          </a:bodyPr>
          <a:lstStyle/>
          <a:p>
            <a:pPr>
              <a:lnSpc>
                <a:spcPct val="120000"/>
              </a:lnSpc>
              <a:spcBef>
                <a:spcPct val="20000"/>
              </a:spcBef>
              <a:buClr>
                <a:srgbClr val="3333CC"/>
              </a:buClr>
              <a:buSzPct val="75000"/>
              <a:buFont typeface="Wingdings" panose="05000000000000000000" pitchFamily="2" charset="2"/>
              <a:buChar char="l"/>
            </a:pPr>
            <a:r>
              <a:rPr lang="en-US" altLang="zh-CN" sz="2800" dirty="0">
                <a:ea typeface="楷体_GB2312" pitchFamily="49" charset="-122"/>
              </a:rPr>
              <a:t> </a:t>
            </a:r>
            <a:r>
              <a:rPr lang="zh-CN" altLang="en-US" sz="2800" dirty="0">
                <a:ea typeface="楷体_GB2312" pitchFamily="49" charset="-122"/>
              </a:rPr>
              <a:t>可以利用面向对象的方法进行标识。通常需标识两类型对象：</a:t>
            </a:r>
            <a:r>
              <a:rPr lang="zh-CN" altLang="en-US" sz="2800" dirty="0">
                <a:solidFill>
                  <a:srgbClr val="CC0000"/>
                </a:solidFill>
                <a:ea typeface="楷体_GB2312" pitchFamily="49" charset="-122"/>
              </a:rPr>
              <a:t>基本对象</a:t>
            </a:r>
            <a:r>
              <a:rPr lang="zh-CN" altLang="en-US" sz="2800" dirty="0">
                <a:ea typeface="楷体_GB2312" pitchFamily="49" charset="-122"/>
              </a:rPr>
              <a:t>和</a:t>
            </a:r>
            <a:r>
              <a:rPr lang="zh-CN" altLang="en-US" sz="2800" dirty="0">
                <a:solidFill>
                  <a:srgbClr val="CC0000"/>
                </a:solidFill>
                <a:ea typeface="楷体_GB2312" pitchFamily="49" charset="-122"/>
              </a:rPr>
              <a:t>复合对象</a:t>
            </a:r>
            <a:r>
              <a:rPr lang="zh-CN" altLang="en-US" sz="2800" dirty="0">
                <a:ea typeface="楷体_GB2312" pitchFamily="49" charset="-122"/>
              </a:rPr>
              <a:t>。</a:t>
            </a:r>
            <a:endParaRPr lang="zh-CN" altLang="en-US" sz="2800" dirty="0">
              <a:ea typeface="楷体_GB2312" pitchFamily="49" charset="-122"/>
            </a:endParaRPr>
          </a:p>
          <a:p>
            <a:pPr>
              <a:lnSpc>
                <a:spcPct val="120000"/>
              </a:lnSpc>
              <a:spcBef>
                <a:spcPct val="20000"/>
              </a:spcBef>
              <a:buClr>
                <a:srgbClr val="CC0000"/>
              </a:buClr>
              <a:buSzPct val="75000"/>
              <a:buFont typeface="Wingdings" panose="05000000000000000000" pitchFamily="2" charset="2"/>
              <a:buChar char="Ø"/>
            </a:pPr>
            <a:r>
              <a:rPr lang="zh-CN" altLang="en-US" sz="2400" dirty="0">
                <a:ea typeface="楷体_GB2312" pitchFamily="49" charset="-122"/>
              </a:rPr>
              <a:t> </a:t>
            </a:r>
            <a:r>
              <a:rPr lang="zh-CN" altLang="en-US" sz="2400" dirty="0">
                <a:solidFill>
                  <a:srgbClr val="3333CC"/>
                </a:solidFill>
                <a:ea typeface="楷体_GB2312" pitchFamily="49" charset="-122"/>
              </a:rPr>
              <a:t>基本对象</a:t>
            </a:r>
            <a:r>
              <a:rPr lang="zh-CN" altLang="en-US" sz="2400" dirty="0">
                <a:ea typeface="楷体_GB2312" pitchFamily="49" charset="-122"/>
              </a:rPr>
              <a:t>是由软件工程师在分析、设计、编码和测试时所建立的“文本单元”。</a:t>
            </a:r>
            <a:endParaRPr lang="zh-CN" altLang="en-US" sz="2400" dirty="0">
              <a:ea typeface="楷体_GB2312" pitchFamily="49" charset="-122"/>
            </a:endParaRPr>
          </a:p>
          <a:p>
            <a:pPr>
              <a:lnSpc>
                <a:spcPct val="120000"/>
              </a:lnSpc>
              <a:spcBef>
                <a:spcPct val="20000"/>
              </a:spcBef>
              <a:buClr>
                <a:srgbClr val="3333CC"/>
              </a:buClr>
              <a:buSzPct val="75000"/>
              <a:buFont typeface="Wingdings" panose="05000000000000000000" pitchFamily="2" charset="2"/>
              <a:buNone/>
            </a:pPr>
            <a:r>
              <a:rPr lang="zh-CN" altLang="en-US" sz="2400" dirty="0">
                <a:ea typeface="楷体_GB2312" pitchFamily="49" charset="-122"/>
              </a:rPr>
              <a:t> 例如，基本对象可能是需求规格说明中的一节，一个模块的源程序清单、一组用来测试一个等价类的测试用例。</a:t>
            </a:r>
            <a:endParaRPr lang="zh-CN" altLang="en-US" sz="2400" dirty="0">
              <a:ea typeface="楷体_GB2312" pitchFamily="49" charset="-122"/>
            </a:endParaRPr>
          </a:p>
          <a:p>
            <a:pPr>
              <a:lnSpc>
                <a:spcPct val="120000"/>
              </a:lnSpc>
              <a:spcBef>
                <a:spcPct val="20000"/>
              </a:spcBef>
              <a:buClr>
                <a:srgbClr val="CC0000"/>
              </a:buClr>
              <a:buSzPct val="75000"/>
              <a:buFont typeface="Wingdings" panose="05000000000000000000" pitchFamily="2" charset="2"/>
              <a:buChar char="Ø"/>
            </a:pPr>
            <a:r>
              <a:rPr lang="zh-CN" altLang="en-US" sz="2400" dirty="0">
                <a:solidFill>
                  <a:srgbClr val="3333CC"/>
                </a:solidFill>
                <a:ea typeface="楷体_GB2312" pitchFamily="49" charset="-122"/>
              </a:rPr>
              <a:t>复合对象</a:t>
            </a:r>
            <a:r>
              <a:rPr lang="zh-CN" altLang="en-US" sz="2400" dirty="0">
                <a:ea typeface="楷体_GB2312" pitchFamily="49" charset="-122"/>
              </a:rPr>
              <a:t>则是基本对象和其他复合对象的集合。</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6.6.2 </a:t>
            </a:r>
            <a:r>
              <a:rPr lang="zh-CN" altLang="en-US" sz="3600" b="1" dirty="0">
                <a:solidFill>
                  <a:srgbClr val="FFFF00"/>
                </a:solidFill>
                <a:latin typeface="+mj-ea"/>
                <a:ea typeface="+mj-ea"/>
              </a:rPr>
              <a:t>软件配置标识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9" name="Picture 4" descr="1424"/>
          <p:cNvPicPr>
            <a:picLocks noChangeAspect="1" noChangeArrowheads="1"/>
          </p:cNvPicPr>
          <p:nvPr/>
        </p:nvPicPr>
        <p:blipFill>
          <a:blip r:embed="rId1"/>
          <a:srcRect/>
          <a:stretch>
            <a:fillRect/>
          </a:stretch>
        </p:blipFill>
        <p:spPr bwMode="auto">
          <a:xfrm>
            <a:off x="2987675" y="2781300"/>
            <a:ext cx="3370275" cy="3370275"/>
          </a:xfrm>
          <a:prstGeom prst="rect">
            <a:avLst/>
          </a:prstGeom>
          <a:noFill/>
          <a:ln w="9525">
            <a:noFill/>
            <a:miter lim="800000"/>
            <a:headEnd/>
            <a:tailEnd/>
          </a:ln>
        </p:spPr>
      </p:pic>
      <p:sp>
        <p:nvSpPr>
          <p:cNvPr id="111620" name="Text Box 5"/>
          <p:cNvSpPr txBox="1">
            <a:spLocks noChangeArrowheads="1"/>
          </p:cNvSpPr>
          <p:nvPr/>
        </p:nvSpPr>
        <p:spPr bwMode="auto">
          <a:xfrm>
            <a:off x="428596" y="1531931"/>
            <a:ext cx="8207375" cy="968375"/>
          </a:xfrm>
          <a:prstGeom prst="rect">
            <a:avLst/>
          </a:prstGeom>
          <a:noFill/>
          <a:ln w="9525">
            <a:noFill/>
            <a:miter lim="800000"/>
          </a:ln>
        </p:spPr>
        <p:txBody>
          <a:bodyPr>
            <a:spAutoFit/>
          </a:bodyPr>
          <a:lstStyle/>
          <a:p>
            <a:pPr>
              <a:lnSpc>
                <a:spcPct val="120000"/>
              </a:lnSpc>
              <a:spcBef>
                <a:spcPct val="20000"/>
              </a:spcBef>
              <a:buClr>
                <a:srgbClr val="3333CC"/>
              </a:buClr>
              <a:buSzPct val="75000"/>
              <a:buFont typeface="Wingdings" panose="05000000000000000000" pitchFamily="2" charset="2"/>
              <a:buChar char="l"/>
            </a:pPr>
            <a:r>
              <a:rPr lang="en-US" altLang="zh-CN" sz="2400" dirty="0">
                <a:ea typeface="楷体_GB2312" pitchFamily="49" charset="-122"/>
              </a:rPr>
              <a:t> </a:t>
            </a:r>
            <a:r>
              <a:rPr lang="zh-CN" altLang="en-US" sz="2400" dirty="0">
                <a:solidFill>
                  <a:srgbClr val="3333CC"/>
                </a:solidFill>
                <a:ea typeface="楷体_GB2312" pitchFamily="49" charset="-122"/>
              </a:rPr>
              <a:t>复合对象</a:t>
            </a:r>
            <a:r>
              <a:rPr lang="zh-CN" altLang="en-US" sz="2400" dirty="0">
                <a:ea typeface="楷体_GB2312" pitchFamily="49" charset="-122"/>
              </a:rPr>
              <a:t>实例：“设计规格说明”是一个复合对象，它是一些基本对象（如“数据模型”和“模块</a:t>
            </a:r>
            <a:r>
              <a:rPr lang="en-US" altLang="zh-CN" sz="2400" dirty="0">
                <a:ea typeface="楷体_GB2312" pitchFamily="49" charset="-122"/>
              </a:rPr>
              <a:t>N”</a:t>
            </a:r>
            <a:r>
              <a:rPr lang="zh-CN" altLang="en-US" sz="2400" dirty="0">
                <a:ea typeface="楷体_GB2312" pitchFamily="49" charset="-122"/>
              </a:rPr>
              <a:t>）的集合。</a:t>
            </a:r>
            <a:r>
              <a:rPr lang="zh-CN" altLang="en-US" dirty="0"/>
              <a:t> </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6.6.2 </a:t>
            </a:r>
            <a:r>
              <a:rPr lang="zh-CN" altLang="en-US" sz="3600" b="1" dirty="0">
                <a:solidFill>
                  <a:srgbClr val="FFFF00"/>
                </a:solidFill>
                <a:latin typeface="+mj-ea"/>
                <a:ea typeface="+mj-ea"/>
              </a:rPr>
              <a:t>软件配置标识</a:t>
            </a:r>
            <a:endParaRPr lang="zh-CN" altLang="en-US" sz="3600" b="1" dirty="0">
              <a:solidFill>
                <a:srgbClr val="FFFF00"/>
              </a:solidFill>
              <a:latin typeface="+mj-ea"/>
              <a:ea typeface="+mj-ea"/>
            </a:endParaRPr>
          </a:p>
        </p:txBody>
      </p:sp>
    </p:spTree>
  </p:cSld>
  <p:clrMapOvr>
    <a:masterClrMapping/>
  </p:clrMapOvr>
  <p:transition>
    <p:fade/>
  </p:transition>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idx="1"/>
          </p:nvPr>
        </p:nvSpPr>
        <p:spPr>
          <a:xfrm>
            <a:off x="500034" y="1457325"/>
            <a:ext cx="8280400" cy="4614881"/>
          </a:xfrm>
        </p:spPr>
        <p:txBody>
          <a:bodyPr/>
          <a:lstStyle/>
          <a:p>
            <a:pPr marL="457200" indent="-457200" eaLnBrk="1" hangingPunct="1">
              <a:lnSpc>
                <a:spcPct val="120000"/>
              </a:lnSpc>
              <a:buFontTx/>
              <a:buNone/>
            </a:pPr>
            <a:r>
              <a:rPr lang="en-US" altLang="zh-CN" sz="2400" dirty="0">
                <a:ea typeface="楷体_GB2312" pitchFamily="49" charset="-122"/>
              </a:rPr>
              <a:t>    </a:t>
            </a:r>
            <a:r>
              <a:rPr lang="zh-CN" altLang="en-US" sz="2400" dirty="0">
                <a:ea typeface="楷体_GB2312" pitchFamily="49" charset="-122"/>
              </a:rPr>
              <a:t>每个对象可用一组信息来唯一地标识，这组信息包括：</a:t>
            </a:r>
            <a:endParaRPr lang="zh-CN" altLang="en-US" sz="2400" dirty="0">
              <a:ea typeface="楷体_GB2312" pitchFamily="49" charset="-122"/>
            </a:endParaRPr>
          </a:p>
          <a:p>
            <a:pPr marL="457200" indent="-457200" algn="ctr" eaLnBrk="1" hangingPunct="1">
              <a:lnSpc>
                <a:spcPct val="120000"/>
              </a:lnSpc>
              <a:buFontTx/>
              <a:buNone/>
            </a:pPr>
            <a:r>
              <a:rPr lang="zh-CN" altLang="en-US" sz="2400" dirty="0">
                <a:solidFill>
                  <a:srgbClr val="CC0000"/>
                </a:solidFill>
                <a:ea typeface="楷体_GB2312" pitchFamily="49" charset="-122"/>
              </a:rPr>
              <a:t>（名字、描述、资源、实现）</a:t>
            </a:r>
            <a:endParaRPr lang="zh-CN" altLang="en-US" sz="2400" dirty="0">
              <a:solidFill>
                <a:srgbClr val="CC0000"/>
              </a:solidFill>
              <a:ea typeface="楷体_GB2312" pitchFamily="49" charset="-122"/>
            </a:endParaRPr>
          </a:p>
          <a:p>
            <a:pPr marL="457200" indent="-457200" eaLnBrk="1" hangingPunct="1">
              <a:lnSpc>
                <a:spcPct val="120000"/>
              </a:lnSpc>
              <a:buClr>
                <a:schemeClr val="accent2"/>
              </a:buClr>
              <a:buSzPct val="75000"/>
              <a:buFont typeface="Wingdings" panose="05000000000000000000" pitchFamily="2" charset="2"/>
              <a:buChar char="Ø"/>
            </a:pPr>
            <a:r>
              <a:rPr lang="zh-CN" altLang="en-US" sz="2000" dirty="0">
                <a:ea typeface="楷体_GB2312" pitchFamily="49" charset="-122"/>
              </a:rPr>
              <a:t>对象的</a:t>
            </a:r>
            <a:r>
              <a:rPr lang="zh-CN" altLang="en-US" sz="2000" dirty="0">
                <a:solidFill>
                  <a:srgbClr val="CC0000"/>
                </a:solidFill>
                <a:ea typeface="楷体_GB2312" pitchFamily="49" charset="-122"/>
              </a:rPr>
              <a:t>名字</a:t>
            </a:r>
            <a:r>
              <a:rPr lang="zh-CN" altLang="en-US" sz="2000" dirty="0">
                <a:ea typeface="楷体_GB2312" pitchFamily="49" charset="-122"/>
              </a:rPr>
              <a:t>是一个字符串，它明确地标识对象。</a:t>
            </a:r>
            <a:endParaRPr lang="zh-CN" altLang="en-US" sz="2000" dirty="0">
              <a:ea typeface="楷体_GB2312" pitchFamily="49" charset="-122"/>
            </a:endParaRPr>
          </a:p>
          <a:p>
            <a:pPr marL="457200" indent="-457200" eaLnBrk="1" hangingPunct="1">
              <a:lnSpc>
                <a:spcPct val="120000"/>
              </a:lnSpc>
              <a:buClr>
                <a:schemeClr val="accent2"/>
              </a:buClr>
              <a:buSzPct val="75000"/>
              <a:buFont typeface="Wingdings" panose="05000000000000000000" pitchFamily="2" charset="2"/>
              <a:buChar char="Ø"/>
            </a:pPr>
            <a:r>
              <a:rPr lang="zh-CN" altLang="en-US" sz="2000" dirty="0">
                <a:ea typeface="楷体_GB2312" pitchFamily="49" charset="-122"/>
              </a:rPr>
              <a:t>对象</a:t>
            </a:r>
            <a:r>
              <a:rPr lang="zh-CN" altLang="en-US" sz="2000" dirty="0">
                <a:solidFill>
                  <a:srgbClr val="CC0000"/>
                </a:solidFill>
                <a:ea typeface="楷体_GB2312" pitchFamily="49" charset="-122"/>
              </a:rPr>
              <a:t>描述</a:t>
            </a:r>
            <a:r>
              <a:rPr lang="zh-CN" altLang="en-US" sz="2000" dirty="0">
                <a:ea typeface="楷体_GB2312" pitchFamily="49" charset="-122"/>
              </a:rPr>
              <a:t>是一个表项，它包括：对象所表示的软件配置项类型（如文档、程序、数据）、项目标识、变更或版本信息。</a:t>
            </a:r>
            <a:endParaRPr lang="zh-CN" altLang="en-US" sz="2000" dirty="0">
              <a:ea typeface="楷体_GB2312" pitchFamily="49" charset="-122"/>
            </a:endParaRPr>
          </a:p>
          <a:p>
            <a:pPr marL="457200" indent="-457200" eaLnBrk="1" hangingPunct="1">
              <a:lnSpc>
                <a:spcPct val="120000"/>
              </a:lnSpc>
              <a:buClr>
                <a:schemeClr val="accent2"/>
              </a:buClr>
              <a:buSzPct val="75000"/>
              <a:buFont typeface="Wingdings" panose="05000000000000000000" pitchFamily="2" charset="2"/>
              <a:buChar char="Ø"/>
            </a:pPr>
            <a:r>
              <a:rPr lang="zh-CN" altLang="en-US" sz="2000" dirty="0">
                <a:solidFill>
                  <a:srgbClr val="CC0000"/>
                </a:solidFill>
                <a:ea typeface="楷体_GB2312" pitchFamily="49" charset="-122"/>
              </a:rPr>
              <a:t>资源</a:t>
            </a:r>
            <a:r>
              <a:rPr lang="zh-CN" altLang="en-US" sz="2000" dirty="0">
                <a:ea typeface="楷体_GB2312" pitchFamily="49" charset="-122"/>
              </a:rPr>
              <a:t>是“由对象所提供的、处理的、引用的或其他所需要的一些实体”。例如，数据类型、特定函数，甚至变量名都可以看做是对象资源。</a:t>
            </a:r>
            <a:endParaRPr lang="zh-CN" altLang="en-US" sz="2000" dirty="0">
              <a:ea typeface="楷体_GB2312" pitchFamily="49" charset="-122"/>
            </a:endParaRPr>
          </a:p>
          <a:p>
            <a:pPr marL="457200" indent="-457200" eaLnBrk="1" hangingPunct="1">
              <a:lnSpc>
                <a:spcPct val="120000"/>
              </a:lnSpc>
              <a:buClr>
                <a:schemeClr val="accent2"/>
              </a:buClr>
              <a:buSzPct val="75000"/>
              <a:buFont typeface="Wingdings" panose="05000000000000000000" pitchFamily="2" charset="2"/>
              <a:buChar char="Ø"/>
            </a:pPr>
            <a:r>
              <a:rPr lang="zh-CN" altLang="en-US" sz="2000" dirty="0">
                <a:ea typeface="楷体_GB2312" pitchFamily="49" charset="-122"/>
              </a:rPr>
              <a:t>对于一个基本对象来说， “</a:t>
            </a:r>
            <a:r>
              <a:rPr lang="zh-CN" altLang="en-US" sz="2000" dirty="0">
                <a:solidFill>
                  <a:srgbClr val="CC0000"/>
                </a:solidFill>
                <a:ea typeface="楷体_GB2312" pitchFamily="49" charset="-122"/>
              </a:rPr>
              <a:t>实现</a:t>
            </a:r>
            <a:r>
              <a:rPr lang="zh-CN" altLang="en-US" sz="2000" dirty="0">
                <a:ea typeface="楷体_GB2312" pitchFamily="49" charset="-122"/>
              </a:rPr>
              <a:t>”是指向“文本单元”的指针，而对于复合对象来说，则为</a:t>
            </a:r>
            <a:r>
              <a:rPr lang="en-US" altLang="zh-CN" sz="2000" dirty="0">
                <a:ea typeface="楷体_GB2312" pitchFamily="49" charset="-122"/>
              </a:rPr>
              <a:t>null</a:t>
            </a:r>
            <a:r>
              <a:rPr lang="zh-CN" altLang="en-US" sz="2000" dirty="0">
                <a:ea typeface="楷体_GB2312" pitchFamily="49" charset="-122"/>
              </a:rPr>
              <a:t>（空）。</a:t>
            </a:r>
            <a:endParaRPr lang="zh-CN" altLang="en-US" sz="20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6.6.2 </a:t>
            </a:r>
            <a:r>
              <a:rPr lang="zh-CN" altLang="en-US" sz="3600" b="1" dirty="0">
                <a:solidFill>
                  <a:srgbClr val="FFFF00"/>
                </a:solidFill>
                <a:latin typeface="+mj-ea"/>
                <a:ea typeface="+mj-ea"/>
              </a:rPr>
              <a:t>软件配置标识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500034" y="1571612"/>
            <a:ext cx="8208963" cy="4968875"/>
          </a:xfrm>
        </p:spPr>
        <p:txBody>
          <a:bodyPr/>
          <a:lstStyle/>
          <a:p>
            <a:pPr eaLnBrk="1" hangingPunct="1">
              <a:lnSpc>
                <a:spcPct val="110000"/>
              </a:lnSpc>
              <a:buFont typeface="Wingdings" panose="05000000000000000000" pitchFamily="2" charset="2"/>
              <a:buChar char="l"/>
            </a:pPr>
            <a:r>
              <a:rPr lang="zh-CN" altLang="en-US" sz="2400" dirty="0">
                <a:ea typeface="楷体_GB2312" pitchFamily="49" charset="-122"/>
              </a:rPr>
              <a:t>配置对象的标识还必须考虑在命名对象之间存在的联系。</a:t>
            </a:r>
            <a:endParaRPr lang="zh-CN" altLang="en-US" sz="2400" dirty="0">
              <a:ea typeface="楷体_GB2312" pitchFamily="49" charset="-122"/>
            </a:endParaRPr>
          </a:p>
          <a:p>
            <a:pPr eaLnBrk="1" hangingPunct="1">
              <a:lnSpc>
                <a:spcPct val="110000"/>
              </a:lnSpc>
              <a:buClr>
                <a:srgbClr val="CC0000"/>
              </a:buClr>
              <a:buSzPct val="75000"/>
              <a:buFont typeface="Wingdings" panose="05000000000000000000" pitchFamily="2" charset="2"/>
              <a:buChar char="Ø"/>
            </a:pPr>
            <a:r>
              <a:rPr lang="zh-CN" altLang="en-US" sz="2400" dirty="0">
                <a:ea typeface="楷体_GB2312" pitchFamily="49" charset="-122"/>
              </a:rPr>
              <a:t> </a:t>
            </a:r>
            <a:r>
              <a:rPr lang="en-US" altLang="zh-CN" sz="2400" dirty="0">
                <a:ea typeface="楷体_GB2312" pitchFamily="49" charset="-122"/>
              </a:rPr>
              <a:t>&lt;part of&gt; </a:t>
            </a:r>
            <a:r>
              <a:rPr lang="zh-CN" altLang="en-US" sz="2400" dirty="0">
                <a:ea typeface="楷体_GB2312" pitchFamily="49" charset="-122"/>
              </a:rPr>
              <a:t>联系： 一个对象可以是一个复合对象的一个组成部分，</a:t>
            </a:r>
            <a:r>
              <a:rPr lang="zh-CN" altLang="en-US" sz="2400" dirty="0">
                <a:solidFill>
                  <a:srgbClr val="CC0000"/>
                </a:solidFill>
                <a:ea typeface="楷体_GB2312" pitchFamily="49" charset="-122"/>
              </a:rPr>
              <a:t>使用联系</a:t>
            </a:r>
            <a:r>
              <a:rPr lang="en-US" altLang="zh-CN" sz="2400" dirty="0">
                <a:solidFill>
                  <a:srgbClr val="CC0000"/>
                </a:solidFill>
                <a:ea typeface="楷体_GB2312" pitchFamily="49" charset="-122"/>
              </a:rPr>
              <a:t>&lt;part of&gt;</a:t>
            </a:r>
            <a:r>
              <a:rPr lang="zh-CN" altLang="en-US" sz="2400" dirty="0">
                <a:solidFill>
                  <a:srgbClr val="CC0000"/>
                </a:solidFill>
                <a:ea typeface="楷体_GB2312" pitchFamily="49" charset="-122"/>
              </a:rPr>
              <a:t>进行标识</a:t>
            </a:r>
            <a:r>
              <a:rPr lang="zh-CN" altLang="en-US" sz="2400" dirty="0">
                <a:ea typeface="楷体_GB2312" pitchFamily="49" charset="-122"/>
              </a:rPr>
              <a:t>。这个联系定义了对象的层次。例如，</a:t>
            </a:r>
            <a:endParaRPr lang="zh-CN" altLang="en-US" sz="2400" dirty="0">
              <a:ea typeface="楷体_GB2312" pitchFamily="49" charset="-122"/>
            </a:endParaRPr>
          </a:p>
          <a:p>
            <a:pPr algn="ctr" eaLnBrk="1" hangingPunct="1">
              <a:lnSpc>
                <a:spcPct val="110000"/>
              </a:lnSpc>
              <a:buFontTx/>
              <a:buNone/>
            </a:pPr>
            <a:r>
              <a:rPr lang="zh-CN" altLang="en-US" sz="2400" dirty="0">
                <a:ea typeface="楷体_GB2312" pitchFamily="49" charset="-122"/>
              </a:rPr>
              <a:t>     </a:t>
            </a:r>
            <a:r>
              <a:rPr lang="en-US" altLang="zh-CN" sz="2400" dirty="0">
                <a:ea typeface="楷体_GB2312" pitchFamily="49" charset="-122"/>
              </a:rPr>
              <a:t>E—R diagram 1.4 </a:t>
            </a:r>
            <a:r>
              <a:rPr lang="en-US" altLang="zh-CN" sz="2400" dirty="0">
                <a:solidFill>
                  <a:srgbClr val="CC0000"/>
                </a:solidFill>
                <a:ea typeface="楷体_GB2312" pitchFamily="49" charset="-122"/>
              </a:rPr>
              <a:t>&lt;part of&gt;</a:t>
            </a:r>
            <a:r>
              <a:rPr lang="en-US" altLang="zh-CN" sz="2400" dirty="0">
                <a:ea typeface="楷体_GB2312" pitchFamily="49" charset="-122"/>
              </a:rPr>
              <a:t> data model;</a:t>
            </a:r>
            <a:endParaRPr lang="en-US" altLang="zh-CN" sz="2400" dirty="0">
              <a:ea typeface="楷体_GB2312" pitchFamily="49" charset="-122"/>
            </a:endParaRPr>
          </a:p>
          <a:p>
            <a:pPr algn="ctr" eaLnBrk="1" hangingPunct="1">
              <a:lnSpc>
                <a:spcPct val="110000"/>
              </a:lnSpc>
              <a:buFontTx/>
              <a:buNone/>
            </a:pPr>
            <a:r>
              <a:rPr lang="en-US" altLang="zh-CN" sz="2400" dirty="0">
                <a:ea typeface="楷体_GB2312" pitchFamily="49" charset="-122"/>
              </a:rPr>
              <a:t>     data model </a:t>
            </a:r>
            <a:r>
              <a:rPr lang="en-US" altLang="zh-CN" sz="2400" dirty="0">
                <a:solidFill>
                  <a:srgbClr val="CC0000"/>
                </a:solidFill>
                <a:ea typeface="楷体_GB2312" pitchFamily="49" charset="-122"/>
              </a:rPr>
              <a:t>&lt;part of&gt;</a:t>
            </a:r>
            <a:r>
              <a:rPr lang="en-US" altLang="zh-CN" sz="2400" dirty="0">
                <a:ea typeface="楷体_GB2312" pitchFamily="49" charset="-122"/>
              </a:rPr>
              <a:t> Design Specification;</a:t>
            </a:r>
            <a:endParaRPr lang="en-US" altLang="zh-CN" sz="2400" dirty="0">
              <a:ea typeface="楷体_GB2312" pitchFamily="49" charset="-122"/>
            </a:endParaRPr>
          </a:p>
          <a:p>
            <a:pPr eaLnBrk="1" hangingPunct="1">
              <a:lnSpc>
                <a:spcPct val="110000"/>
              </a:lnSpc>
              <a:buClr>
                <a:srgbClr val="CC0000"/>
              </a:buClr>
              <a:buSzPct val="75000"/>
              <a:buFont typeface="Wingdings" panose="05000000000000000000" pitchFamily="2" charset="2"/>
              <a:buChar char="Ø"/>
            </a:pPr>
            <a:r>
              <a:rPr lang="en-US" altLang="zh-CN" sz="2400" dirty="0">
                <a:ea typeface="楷体_GB2312" pitchFamily="49" charset="-122"/>
              </a:rPr>
              <a:t>&lt;interrelated&gt;</a:t>
            </a:r>
            <a:r>
              <a:rPr lang="zh-CN" altLang="en-US" sz="2400" dirty="0">
                <a:ea typeface="楷体_GB2312" pitchFamily="49" charset="-122"/>
              </a:rPr>
              <a:t>联系：对象之间的联系可以跨越对象层次的分支相互关联。</a:t>
            </a:r>
            <a:endParaRPr lang="zh-CN" altLang="en-US" sz="2400" dirty="0">
              <a:ea typeface="楷体_GB2312" pitchFamily="49" charset="-122"/>
            </a:endParaRPr>
          </a:p>
          <a:p>
            <a:pPr eaLnBrk="1" hangingPunct="1">
              <a:lnSpc>
                <a:spcPct val="110000"/>
              </a:lnSpc>
              <a:buFontTx/>
              <a:buNone/>
            </a:pPr>
            <a:r>
              <a:rPr lang="zh-CN" altLang="en-US" sz="2400" dirty="0">
                <a:ea typeface="楷体_GB2312" pitchFamily="49" charset="-122"/>
              </a:rPr>
              <a:t>             </a:t>
            </a:r>
            <a:r>
              <a:rPr lang="en-US" altLang="zh-CN" sz="2400" dirty="0">
                <a:ea typeface="楷体_GB2312" pitchFamily="49" charset="-122"/>
              </a:rPr>
              <a:t>data model </a:t>
            </a:r>
            <a:r>
              <a:rPr lang="en-US" altLang="zh-CN" sz="2400" dirty="0">
                <a:solidFill>
                  <a:srgbClr val="CC0000"/>
                </a:solidFill>
                <a:ea typeface="楷体_GB2312" pitchFamily="49" charset="-122"/>
              </a:rPr>
              <a:t>&lt;interrelated&gt; </a:t>
            </a:r>
            <a:r>
              <a:rPr lang="en-US" altLang="zh-CN" sz="2400" dirty="0">
                <a:ea typeface="楷体_GB2312" pitchFamily="49" charset="-122"/>
              </a:rPr>
              <a:t>data flow model; </a:t>
            </a:r>
            <a:endParaRPr lang="en-US" altLang="zh-CN"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6.6.2 </a:t>
            </a:r>
            <a:r>
              <a:rPr lang="zh-CN" altLang="en-US" sz="3600" b="1" dirty="0">
                <a:solidFill>
                  <a:srgbClr val="FFFF00"/>
                </a:solidFill>
                <a:latin typeface="+mj-ea"/>
                <a:ea typeface="+mj-ea"/>
              </a:rPr>
              <a:t>软件配置标识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idx="1"/>
          </p:nvPr>
        </p:nvSpPr>
        <p:spPr>
          <a:xfrm>
            <a:off x="428596" y="1500174"/>
            <a:ext cx="8353425" cy="4608512"/>
          </a:xfrm>
        </p:spPr>
        <p:txBody>
          <a:bodyPr/>
          <a:lstStyle/>
          <a:p>
            <a:pPr marL="457200" indent="-457200" eaLnBrk="1" hangingPunct="1">
              <a:buFontTx/>
              <a:buNone/>
            </a:pPr>
            <a:r>
              <a:rPr lang="en-US" altLang="zh-CN" sz="2800" dirty="0">
                <a:solidFill>
                  <a:srgbClr val="3333CC"/>
                </a:solidFill>
                <a:ea typeface="楷体_GB2312" pitchFamily="49" charset="-122"/>
              </a:rPr>
              <a:t>1</a:t>
            </a:r>
            <a:r>
              <a:rPr lang="zh-CN" altLang="en-US" sz="2800" dirty="0">
                <a:solidFill>
                  <a:srgbClr val="3333CC"/>
                </a:solidFill>
                <a:ea typeface="楷体_GB2312" pitchFamily="49" charset="-122"/>
              </a:rPr>
              <a:t>．变更不可避免</a:t>
            </a:r>
            <a:endParaRPr lang="zh-CN" altLang="en-US" sz="2800" dirty="0">
              <a:solidFill>
                <a:srgbClr val="3333CC"/>
              </a:solidFill>
              <a:ea typeface="楷体_GB2312" pitchFamily="49" charset="-122"/>
            </a:endParaRPr>
          </a:p>
          <a:p>
            <a:pPr marL="457200" indent="-457200" eaLnBrk="1" hangingPunct="1">
              <a:buFontTx/>
              <a:buNone/>
            </a:pPr>
            <a:r>
              <a:rPr lang="zh-CN" altLang="en-US" sz="2400" dirty="0">
                <a:ea typeface="楷体_GB2312" pitchFamily="49" charset="-122"/>
              </a:rPr>
              <a:t>    软件开发过程中变更是不可能避免的，变更控制就是要</a:t>
            </a:r>
            <a:endParaRPr lang="zh-CN" altLang="en-US" sz="2400" dirty="0">
              <a:ea typeface="楷体_GB2312" pitchFamily="49" charset="-122"/>
            </a:endParaRPr>
          </a:p>
          <a:p>
            <a:pPr marL="457200" indent="-457200" eaLnBrk="1" hangingPunct="1">
              <a:buFontTx/>
              <a:buNone/>
            </a:pPr>
            <a:r>
              <a:rPr lang="zh-CN" altLang="en-US" sz="2400" dirty="0">
                <a:ea typeface="楷体_GB2312" pitchFamily="49" charset="-122"/>
              </a:rPr>
              <a:t>把变更严格地控制起来，随时保留变更的有关信息，把精</a:t>
            </a:r>
            <a:endParaRPr lang="zh-CN" altLang="en-US" sz="2400" dirty="0">
              <a:ea typeface="楷体_GB2312" pitchFamily="49" charset="-122"/>
            </a:endParaRPr>
          </a:p>
          <a:p>
            <a:pPr marL="457200" indent="-457200" eaLnBrk="1" hangingPunct="1">
              <a:buFontTx/>
              <a:buNone/>
            </a:pPr>
            <a:r>
              <a:rPr lang="zh-CN" altLang="en-US" sz="2400" dirty="0">
                <a:ea typeface="楷体_GB2312" pitchFamily="49" charset="-122"/>
              </a:rPr>
              <a:t>确、清晰的信息传递到开发过程的下一活动或下一任务，</a:t>
            </a:r>
            <a:endParaRPr lang="zh-CN" altLang="en-US" sz="2400" dirty="0">
              <a:ea typeface="楷体_GB2312" pitchFamily="49" charset="-122"/>
            </a:endParaRPr>
          </a:p>
          <a:p>
            <a:pPr marL="457200" indent="-457200" eaLnBrk="1" hangingPunct="1">
              <a:buFontTx/>
              <a:buNone/>
            </a:pPr>
            <a:r>
              <a:rPr lang="zh-CN" altLang="en-US" sz="2400" dirty="0">
                <a:ea typeface="楷体_GB2312" pitchFamily="49" charset="-122"/>
              </a:rPr>
              <a:t>防止出现混乱。</a:t>
            </a:r>
            <a:r>
              <a:rPr lang="zh-CN" altLang="en-US" sz="2400" dirty="0">
                <a:solidFill>
                  <a:srgbClr val="CC0000"/>
                </a:solidFill>
                <a:ea typeface="楷体_GB2312" pitchFamily="49" charset="-122"/>
              </a:rPr>
              <a:t>变更管理的任务</a:t>
            </a:r>
            <a:r>
              <a:rPr lang="zh-CN" altLang="en-US" sz="2400" dirty="0">
                <a:ea typeface="楷体_GB2312" pitchFamily="49" charset="-122"/>
              </a:rPr>
              <a:t>如下：</a:t>
            </a:r>
            <a:endParaRPr lang="zh-CN" altLang="en-US" sz="2400" dirty="0">
              <a:ea typeface="楷体_GB2312" pitchFamily="49" charset="-122"/>
            </a:endParaRPr>
          </a:p>
          <a:p>
            <a:pPr marL="457200" indent="-457200" eaLnBrk="1" hangingPunct="1">
              <a:buFontTx/>
              <a:buNone/>
            </a:pP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）分析变更，根据成本</a:t>
            </a:r>
            <a:r>
              <a:rPr lang="en-US" altLang="zh-CN" sz="2400" dirty="0">
                <a:ea typeface="楷体_GB2312" pitchFamily="49" charset="-122"/>
              </a:rPr>
              <a:t>—</a:t>
            </a:r>
            <a:r>
              <a:rPr lang="zh-CN" altLang="en-US" sz="2400" dirty="0">
                <a:ea typeface="楷体_GB2312" pitchFamily="49" charset="-122"/>
              </a:rPr>
              <a:t>效益和涉及的技术等因素判断</a:t>
            </a:r>
            <a:endParaRPr lang="zh-CN" altLang="en-US" sz="2400" dirty="0">
              <a:ea typeface="楷体_GB2312" pitchFamily="49" charset="-122"/>
            </a:endParaRPr>
          </a:p>
          <a:p>
            <a:pPr marL="457200" indent="-457200" eaLnBrk="1" hangingPunct="1">
              <a:buFontTx/>
              <a:buNone/>
            </a:pPr>
            <a:r>
              <a:rPr lang="zh-CN" altLang="en-US" sz="2400" dirty="0">
                <a:ea typeface="楷体_GB2312" pitchFamily="49" charset="-122"/>
              </a:rPr>
              <a:t>变更实施的必要性，确定是否实施变更。</a:t>
            </a:r>
            <a:endParaRPr lang="zh-CN" altLang="en-US" sz="2400" dirty="0">
              <a:ea typeface="楷体_GB2312" pitchFamily="49" charset="-122"/>
            </a:endParaRPr>
          </a:p>
          <a:p>
            <a:pPr marL="457200" indent="-457200" eaLnBrk="1" hangingPunct="1">
              <a:buFontTx/>
              <a:buNone/>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）记录变更信息，并追踪变更信息。</a:t>
            </a:r>
            <a:endParaRPr lang="zh-CN" altLang="en-US" sz="2400" dirty="0">
              <a:ea typeface="楷体_GB2312" pitchFamily="49" charset="-122"/>
            </a:endParaRPr>
          </a:p>
          <a:p>
            <a:pPr marL="457200" indent="-457200" eaLnBrk="1" hangingPunct="1">
              <a:buFontTx/>
              <a:buNone/>
            </a:pPr>
            <a:r>
              <a:rPr lang="zh-CN" altLang="en-US" sz="2400" dirty="0">
                <a:ea typeface="楷体_GB2312" pitchFamily="49" charset="-122"/>
              </a:rPr>
              <a:t>（</a:t>
            </a:r>
            <a:r>
              <a:rPr lang="en-US" altLang="zh-CN" sz="2400" dirty="0">
                <a:ea typeface="楷体_GB2312" pitchFamily="49" charset="-122"/>
              </a:rPr>
              <a:t>3</a:t>
            </a:r>
            <a:r>
              <a:rPr lang="zh-CN" altLang="en-US" sz="2400" dirty="0">
                <a:ea typeface="楷体_GB2312" pitchFamily="49" charset="-122"/>
              </a:rPr>
              <a:t>）确保变更在受控条件下进行。</a:t>
            </a:r>
            <a:endParaRPr lang="zh-CN" altLang="en-US" sz="2400" dirty="0">
              <a:ea typeface="楷体_GB2312" pitchFamily="49" charset="-122"/>
            </a:endParaRPr>
          </a:p>
          <a:p>
            <a:pPr marL="457200" indent="-457200" eaLnBrk="1" hangingPunct="1">
              <a:buFontTx/>
              <a:buNone/>
            </a:pPr>
            <a:r>
              <a:rPr lang="zh-CN" altLang="en-US" sz="2400" dirty="0">
                <a:ea typeface="楷体_GB2312" pitchFamily="49" charset="-122"/>
              </a:rPr>
              <a:t>为有效地实现变更控制需借助于配置数据库和基线的概念。</a:t>
            </a:r>
            <a:endParaRPr lang="zh-CN" altLang="en-US"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2866">
                                            <p:txEl>
                                              <p:pRg st="0" end="0"/>
                                            </p:txEl>
                                          </p:spTgt>
                                        </p:tgtEl>
                                        <p:attrNameLst>
                                          <p:attrName>style.visibility</p:attrName>
                                        </p:attrNameLst>
                                      </p:cBhvr>
                                      <p:to>
                                        <p:strVal val="visible"/>
                                      </p:to>
                                    </p:set>
                                    <p:anim calcmode="lin" valueType="num">
                                      <p:cBhvr additive="base">
                                        <p:cTn id="7" dur="500" fill="hold"/>
                                        <p:tgtEl>
                                          <p:spTgt spid="2928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28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2866">
                                            <p:txEl>
                                              <p:pRg st="1" end="1"/>
                                            </p:txEl>
                                          </p:spTgt>
                                        </p:tgtEl>
                                        <p:attrNameLst>
                                          <p:attrName>style.visibility</p:attrName>
                                        </p:attrNameLst>
                                      </p:cBhvr>
                                      <p:to>
                                        <p:strVal val="visible"/>
                                      </p:to>
                                    </p:set>
                                    <p:anim calcmode="lin" valueType="num">
                                      <p:cBhvr additive="base">
                                        <p:cTn id="13" dur="500" fill="hold"/>
                                        <p:tgtEl>
                                          <p:spTgt spid="2928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28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2866">
                                            <p:txEl>
                                              <p:pRg st="2" end="2"/>
                                            </p:txEl>
                                          </p:spTgt>
                                        </p:tgtEl>
                                        <p:attrNameLst>
                                          <p:attrName>style.visibility</p:attrName>
                                        </p:attrNameLst>
                                      </p:cBhvr>
                                      <p:to>
                                        <p:strVal val="visible"/>
                                      </p:to>
                                    </p:set>
                                    <p:anim calcmode="lin" valueType="num">
                                      <p:cBhvr additive="base">
                                        <p:cTn id="19" dur="500" fill="hold"/>
                                        <p:tgtEl>
                                          <p:spTgt spid="29286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286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2866">
                                            <p:txEl>
                                              <p:pRg st="3" end="3"/>
                                            </p:txEl>
                                          </p:spTgt>
                                        </p:tgtEl>
                                        <p:attrNameLst>
                                          <p:attrName>style.visibility</p:attrName>
                                        </p:attrNameLst>
                                      </p:cBhvr>
                                      <p:to>
                                        <p:strVal val="visible"/>
                                      </p:to>
                                    </p:set>
                                    <p:anim calcmode="lin" valueType="num">
                                      <p:cBhvr additive="base">
                                        <p:cTn id="25" dur="500" fill="hold"/>
                                        <p:tgtEl>
                                          <p:spTgt spid="29286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28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2866">
                                            <p:txEl>
                                              <p:pRg st="4" end="4"/>
                                            </p:txEl>
                                          </p:spTgt>
                                        </p:tgtEl>
                                        <p:attrNameLst>
                                          <p:attrName>style.visibility</p:attrName>
                                        </p:attrNameLst>
                                      </p:cBhvr>
                                      <p:to>
                                        <p:strVal val="visible"/>
                                      </p:to>
                                    </p:set>
                                    <p:anim calcmode="lin" valueType="num">
                                      <p:cBhvr additive="base">
                                        <p:cTn id="31" dur="500" fill="hold"/>
                                        <p:tgtEl>
                                          <p:spTgt spid="29286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286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2866">
                                            <p:txEl>
                                              <p:pRg st="5" end="5"/>
                                            </p:txEl>
                                          </p:spTgt>
                                        </p:tgtEl>
                                        <p:attrNameLst>
                                          <p:attrName>style.visibility</p:attrName>
                                        </p:attrNameLst>
                                      </p:cBhvr>
                                      <p:to>
                                        <p:strVal val="visible"/>
                                      </p:to>
                                    </p:set>
                                    <p:anim calcmode="lin" valueType="num">
                                      <p:cBhvr additive="base">
                                        <p:cTn id="37" dur="500" fill="hold"/>
                                        <p:tgtEl>
                                          <p:spTgt spid="29286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286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2866">
                                            <p:txEl>
                                              <p:pRg st="6" end="6"/>
                                            </p:txEl>
                                          </p:spTgt>
                                        </p:tgtEl>
                                        <p:attrNameLst>
                                          <p:attrName>style.visibility</p:attrName>
                                        </p:attrNameLst>
                                      </p:cBhvr>
                                      <p:to>
                                        <p:strVal val="visible"/>
                                      </p:to>
                                    </p:set>
                                    <p:anim calcmode="lin" valueType="num">
                                      <p:cBhvr additive="base">
                                        <p:cTn id="43" dur="500" fill="hold"/>
                                        <p:tgtEl>
                                          <p:spTgt spid="29286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9286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2866">
                                            <p:txEl>
                                              <p:pRg st="7" end="7"/>
                                            </p:txEl>
                                          </p:spTgt>
                                        </p:tgtEl>
                                        <p:attrNameLst>
                                          <p:attrName>style.visibility</p:attrName>
                                        </p:attrNameLst>
                                      </p:cBhvr>
                                      <p:to>
                                        <p:strVal val="visible"/>
                                      </p:to>
                                    </p:set>
                                    <p:anim calcmode="lin" valueType="num">
                                      <p:cBhvr additive="base">
                                        <p:cTn id="49" dur="500" fill="hold"/>
                                        <p:tgtEl>
                                          <p:spTgt spid="29286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9286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92866">
                                            <p:txEl>
                                              <p:pRg st="8" end="8"/>
                                            </p:txEl>
                                          </p:spTgt>
                                        </p:tgtEl>
                                        <p:attrNameLst>
                                          <p:attrName>style.visibility</p:attrName>
                                        </p:attrNameLst>
                                      </p:cBhvr>
                                      <p:to>
                                        <p:strVal val="visible"/>
                                      </p:to>
                                    </p:set>
                                    <p:anim calcmode="lin" valueType="num">
                                      <p:cBhvr additive="base">
                                        <p:cTn id="55" dur="500" fill="hold"/>
                                        <p:tgtEl>
                                          <p:spTgt spid="29286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9286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2866">
                                            <p:txEl>
                                              <p:pRg st="9" end="9"/>
                                            </p:txEl>
                                          </p:spTgt>
                                        </p:tgtEl>
                                        <p:attrNameLst>
                                          <p:attrName>style.visibility</p:attrName>
                                        </p:attrNameLst>
                                      </p:cBhvr>
                                      <p:to>
                                        <p:strVal val="visible"/>
                                      </p:to>
                                    </p:set>
                                    <p:anim calcmode="lin" valueType="num">
                                      <p:cBhvr additive="base">
                                        <p:cTn id="61" dur="500" fill="hold"/>
                                        <p:tgtEl>
                                          <p:spTgt spid="292866">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9286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6" grpId="0" build="p"/>
    </p:bld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idx="1"/>
          </p:nvPr>
        </p:nvSpPr>
        <p:spPr>
          <a:xfrm>
            <a:off x="428596" y="1500174"/>
            <a:ext cx="8208963" cy="5184775"/>
          </a:xfrm>
        </p:spPr>
        <p:txBody>
          <a:bodyPr/>
          <a:lstStyle/>
          <a:p>
            <a:pPr eaLnBrk="1" hangingPunct="1">
              <a:lnSpc>
                <a:spcPct val="120000"/>
              </a:lnSpc>
              <a:buFontTx/>
              <a:buNone/>
            </a:pPr>
            <a:r>
              <a:rPr lang="en-US" altLang="zh-CN" dirty="0">
                <a:solidFill>
                  <a:srgbClr val="3333CC"/>
                </a:solidFill>
                <a:ea typeface="楷体_GB2312" pitchFamily="49" charset="-122"/>
              </a:rPr>
              <a:t>2</a:t>
            </a:r>
            <a:r>
              <a:rPr lang="zh-CN" altLang="en-US" dirty="0">
                <a:solidFill>
                  <a:srgbClr val="3333CC"/>
                </a:solidFill>
                <a:ea typeface="楷体_GB2312" pitchFamily="49" charset="-122"/>
              </a:rPr>
              <a:t>．配置数据库</a:t>
            </a:r>
            <a:endParaRPr lang="zh-CN" altLang="en-US" dirty="0">
              <a:solidFill>
                <a:srgbClr val="3333CC"/>
              </a:solidFill>
              <a:ea typeface="楷体_GB2312" pitchFamily="49" charset="-122"/>
            </a:endParaRPr>
          </a:p>
          <a:p>
            <a:pPr eaLnBrk="1" hangingPunct="1">
              <a:lnSpc>
                <a:spcPct val="120000"/>
              </a:lnSpc>
              <a:buFontTx/>
              <a:buNone/>
            </a:pPr>
            <a:r>
              <a:rPr lang="zh-CN" altLang="en-US" sz="2800" dirty="0">
                <a:ea typeface="楷体_GB2312" pitchFamily="49" charset="-122"/>
              </a:rPr>
              <a:t> 设置配置数据库，使它发挥出以下作用：</a:t>
            </a:r>
            <a:endParaRPr lang="zh-CN" altLang="en-US" sz="2800" dirty="0">
              <a:ea typeface="楷体_GB2312" pitchFamily="49" charset="-122"/>
            </a:endParaRPr>
          </a:p>
          <a:p>
            <a:pPr eaLnBrk="1" hangingPunct="1">
              <a:lnSpc>
                <a:spcPct val="120000"/>
              </a:lnSpc>
              <a:buFontTx/>
              <a:buNone/>
            </a:pPr>
            <a:r>
              <a:rPr lang="zh-CN" altLang="en-US" sz="2800" dirty="0">
                <a:ea typeface="楷体_GB2312" pitchFamily="49" charset="-122"/>
              </a:rPr>
              <a:t>（</a:t>
            </a:r>
            <a:r>
              <a:rPr lang="en-US" altLang="zh-CN" sz="2800" dirty="0">
                <a:ea typeface="楷体_GB2312" pitchFamily="49" charset="-122"/>
              </a:rPr>
              <a:t>1</a:t>
            </a:r>
            <a:r>
              <a:rPr lang="zh-CN" altLang="en-US" sz="2800" dirty="0">
                <a:ea typeface="楷体_GB2312" pitchFamily="49" charset="-122"/>
              </a:rPr>
              <a:t>）用其收集与配置有关的所有信息；</a:t>
            </a:r>
            <a:endParaRPr lang="zh-CN" altLang="en-US" sz="2800" dirty="0">
              <a:ea typeface="楷体_GB2312" pitchFamily="49" charset="-122"/>
            </a:endParaRPr>
          </a:p>
          <a:p>
            <a:pPr eaLnBrk="1" hangingPunct="1">
              <a:lnSpc>
                <a:spcPct val="120000"/>
              </a:lnSpc>
              <a:buFontTx/>
              <a:buNone/>
            </a:pPr>
            <a:r>
              <a:rPr lang="zh-CN" altLang="en-US" sz="2800" dirty="0">
                <a:ea typeface="楷体_GB2312" pitchFamily="49" charset="-122"/>
              </a:rPr>
              <a:t>（</a:t>
            </a:r>
            <a:r>
              <a:rPr lang="en-US" altLang="zh-CN" sz="2800" dirty="0">
                <a:ea typeface="楷体_GB2312" pitchFamily="49" charset="-122"/>
              </a:rPr>
              <a:t>2</a:t>
            </a:r>
            <a:r>
              <a:rPr lang="zh-CN" altLang="en-US" sz="2800" dirty="0">
                <a:ea typeface="楷体_GB2312" pitchFamily="49" charset="-122"/>
              </a:rPr>
              <a:t>）评价系统变更的效果；</a:t>
            </a:r>
            <a:endParaRPr lang="zh-CN" altLang="en-US" sz="2800" dirty="0">
              <a:ea typeface="楷体_GB2312" pitchFamily="49" charset="-122"/>
            </a:endParaRPr>
          </a:p>
          <a:p>
            <a:pPr eaLnBrk="1" hangingPunct="1">
              <a:lnSpc>
                <a:spcPct val="120000"/>
              </a:lnSpc>
              <a:buFontTx/>
              <a:buNone/>
            </a:pPr>
            <a:r>
              <a:rPr lang="zh-CN" altLang="en-US" sz="2800" dirty="0">
                <a:ea typeface="楷体_GB2312" pitchFamily="49" charset="-122"/>
              </a:rPr>
              <a:t>（</a:t>
            </a:r>
            <a:r>
              <a:rPr lang="en-US" altLang="zh-CN" sz="2800" dirty="0">
                <a:ea typeface="楷体_GB2312" pitchFamily="49" charset="-122"/>
              </a:rPr>
              <a:t>3</a:t>
            </a:r>
            <a:r>
              <a:rPr lang="zh-CN" altLang="en-US" sz="2800" dirty="0">
                <a:ea typeface="楷体_GB2312" pitchFamily="49" charset="-122"/>
              </a:rPr>
              <a:t>）提供配置管理过程的管理信息。</a:t>
            </a:r>
            <a:endParaRPr lang="zh-CN" altLang="en-US" sz="2800" dirty="0">
              <a:ea typeface="楷体_GB2312" pitchFamily="49" charset="-122"/>
            </a:endParaRPr>
          </a:p>
          <a:p>
            <a:pPr eaLnBrk="1" hangingPunct="1">
              <a:lnSpc>
                <a:spcPct val="120000"/>
              </a:lnSpc>
              <a:buFontTx/>
              <a:buNone/>
            </a:pPr>
            <a:r>
              <a:rPr lang="zh-CN" altLang="en-US" dirty="0">
                <a:ea typeface="楷体_GB2312" pitchFamily="49" charset="-122"/>
              </a:rPr>
              <a:t>    </a:t>
            </a:r>
            <a:endParaRPr lang="zh-CN" altLang="en-US"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1"/>
          </p:nvPr>
        </p:nvSpPr>
        <p:spPr>
          <a:xfrm>
            <a:off x="500034" y="1500175"/>
            <a:ext cx="8229600" cy="4786346"/>
          </a:xfrm>
        </p:spPr>
        <p:txBody>
          <a:bodyPr/>
          <a:lstStyle/>
          <a:p>
            <a:pPr eaLnBrk="1" hangingPunct="1">
              <a:lnSpc>
                <a:spcPct val="120000"/>
              </a:lnSpc>
              <a:buFontTx/>
              <a:buNone/>
            </a:pPr>
            <a:r>
              <a:rPr lang="zh-CN" altLang="en-US" sz="2800" dirty="0">
                <a:ea typeface="楷体_GB2312" pitchFamily="49" charset="-122"/>
              </a:rPr>
              <a:t>配置数据库可分为</a:t>
            </a:r>
            <a:r>
              <a:rPr lang="zh-CN" altLang="en-US" sz="2800" dirty="0">
                <a:solidFill>
                  <a:srgbClr val="CC0000"/>
                </a:solidFill>
                <a:ea typeface="楷体_GB2312" pitchFamily="49" charset="-122"/>
              </a:rPr>
              <a:t>开发库</a:t>
            </a:r>
            <a:r>
              <a:rPr lang="zh-CN" altLang="en-US" sz="2800" dirty="0">
                <a:ea typeface="楷体_GB2312" pitchFamily="49" charset="-122"/>
              </a:rPr>
              <a:t>、</a:t>
            </a:r>
            <a:r>
              <a:rPr lang="zh-CN" altLang="en-US" sz="2800" dirty="0">
                <a:solidFill>
                  <a:srgbClr val="CC0000"/>
                </a:solidFill>
                <a:ea typeface="楷体_GB2312" pitchFamily="49" charset="-122"/>
              </a:rPr>
              <a:t>受控库</a:t>
            </a:r>
            <a:r>
              <a:rPr lang="zh-CN" altLang="en-US" sz="2800" dirty="0">
                <a:ea typeface="楷体_GB2312" pitchFamily="49" charset="-122"/>
              </a:rPr>
              <a:t>和</a:t>
            </a:r>
            <a:r>
              <a:rPr lang="zh-CN" altLang="en-US" sz="2800" dirty="0">
                <a:solidFill>
                  <a:srgbClr val="CC0000"/>
                </a:solidFill>
                <a:ea typeface="楷体_GB2312" pitchFamily="49" charset="-122"/>
              </a:rPr>
              <a:t>产品库</a:t>
            </a:r>
            <a:r>
              <a:rPr lang="en-US" altLang="zh-CN" sz="2800" dirty="0">
                <a:ea typeface="楷体_GB2312" pitchFamily="49" charset="-122"/>
              </a:rPr>
              <a:t>3</a:t>
            </a:r>
            <a:r>
              <a:rPr lang="zh-CN" altLang="en-US" sz="2800" dirty="0">
                <a:ea typeface="楷体_GB2312" pitchFamily="49" charset="-122"/>
              </a:rPr>
              <a:t>类。</a:t>
            </a:r>
            <a:endParaRPr lang="zh-CN" altLang="en-US" sz="2800" dirty="0">
              <a:ea typeface="楷体_GB2312" pitchFamily="49" charset="-122"/>
            </a:endParaRPr>
          </a:p>
          <a:p>
            <a:pPr eaLnBrk="1" hangingPunct="1">
              <a:lnSpc>
                <a:spcPct val="120000"/>
              </a:lnSpc>
              <a:buFontTx/>
              <a:buNone/>
            </a:pPr>
            <a:r>
              <a:rPr lang="zh-CN" altLang="en-US" sz="2400" dirty="0">
                <a:ea typeface="楷体_GB2312" pitchFamily="49" charset="-122"/>
              </a:rPr>
              <a:t>① 开发库：专供开发人员使用，其中的信息可以进行频繁的修改，对其控制相当宽松。</a:t>
            </a:r>
            <a:endParaRPr lang="zh-CN" altLang="en-US" sz="2400" dirty="0">
              <a:ea typeface="楷体_GB2312" pitchFamily="49" charset="-122"/>
            </a:endParaRPr>
          </a:p>
          <a:p>
            <a:pPr eaLnBrk="1" hangingPunct="1">
              <a:lnSpc>
                <a:spcPct val="120000"/>
              </a:lnSpc>
              <a:buFontTx/>
              <a:buNone/>
            </a:pPr>
            <a:r>
              <a:rPr lang="zh-CN" altLang="en-US" sz="2400" dirty="0">
                <a:ea typeface="楷体_GB2312" pitchFamily="49" charset="-122"/>
              </a:rPr>
              <a:t>② 受控库：其中存放在生存期某一阶段工作结束时释放的阶段产品，这些是与软件开发工作相关的计算机可读信息和人工可读信息。软件配置管理正是对受控库中的各个软件项进行管理，</a:t>
            </a:r>
            <a:r>
              <a:rPr lang="zh-CN" altLang="en-US" sz="2400" dirty="0">
                <a:solidFill>
                  <a:srgbClr val="3333CC"/>
                </a:solidFill>
                <a:ea typeface="楷体_GB2312" pitchFamily="49" charset="-122"/>
              </a:rPr>
              <a:t>受控库也称为软件配置管理库</a:t>
            </a:r>
            <a:r>
              <a:rPr lang="zh-CN" altLang="en-US" sz="2400" dirty="0">
                <a:ea typeface="楷体_GB2312" pitchFamily="49" charset="-122"/>
              </a:rPr>
              <a:t>。</a:t>
            </a:r>
            <a:endParaRPr lang="zh-CN" altLang="en-US" sz="2400" dirty="0">
              <a:ea typeface="楷体_GB2312" pitchFamily="49" charset="-122"/>
            </a:endParaRPr>
          </a:p>
          <a:p>
            <a:pPr eaLnBrk="1" hangingPunct="1">
              <a:buFontTx/>
              <a:buNone/>
            </a:pPr>
            <a:r>
              <a:rPr lang="zh-CN" altLang="en-US" sz="2400" dirty="0">
                <a:ea typeface="楷体_GB2312" pitchFamily="49" charset="-122"/>
              </a:rPr>
              <a:t>③ 产品库：在开发的软件产品完成系统测试后，作为最终产品存入产品库中，等待交付用户或现场安装。</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anim calcmode="lin" valueType="num">
                                      <p:cBhvr additive="base">
                                        <p:cTn id="7" dur="500" fill="hold"/>
                                        <p:tgtEl>
                                          <p:spTgt spid="3409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09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0995">
                                            <p:txEl>
                                              <p:pRg st="1" end="1"/>
                                            </p:txEl>
                                          </p:spTgt>
                                        </p:tgtEl>
                                        <p:attrNameLst>
                                          <p:attrName>style.visibility</p:attrName>
                                        </p:attrNameLst>
                                      </p:cBhvr>
                                      <p:to>
                                        <p:strVal val="visible"/>
                                      </p:to>
                                    </p:set>
                                    <p:anim calcmode="lin" valueType="num">
                                      <p:cBhvr additive="base">
                                        <p:cTn id="13" dur="500" fill="hold"/>
                                        <p:tgtEl>
                                          <p:spTgt spid="3409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09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0995">
                                            <p:txEl>
                                              <p:pRg st="2" end="2"/>
                                            </p:txEl>
                                          </p:spTgt>
                                        </p:tgtEl>
                                        <p:attrNameLst>
                                          <p:attrName>style.visibility</p:attrName>
                                        </p:attrNameLst>
                                      </p:cBhvr>
                                      <p:to>
                                        <p:strVal val="visible"/>
                                      </p:to>
                                    </p:set>
                                    <p:anim calcmode="lin" valueType="num">
                                      <p:cBhvr additive="base">
                                        <p:cTn id="19" dur="500" fill="hold"/>
                                        <p:tgtEl>
                                          <p:spTgt spid="3409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09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0995">
                                            <p:txEl>
                                              <p:pRg st="3" end="3"/>
                                            </p:txEl>
                                          </p:spTgt>
                                        </p:tgtEl>
                                        <p:attrNameLst>
                                          <p:attrName>style.visibility</p:attrName>
                                        </p:attrNameLst>
                                      </p:cBhvr>
                                      <p:to>
                                        <p:strVal val="visible"/>
                                      </p:to>
                                    </p:set>
                                    <p:anim calcmode="lin" valueType="num">
                                      <p:cBhvr additive="base">
                                        <p:cTn id="25" dur="500" fill="hold"/>
                                        <p:tgtEl>
                                          <p:spTgt spid="3409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09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p:bld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357158" y="1857364"/>
            <a:ext cx="8207375" cy="3592512"/>
          </a:xfrm>
          <a:prstGeom prst="rect">
            <a:avLst/>
          </a:prstGeom>
          <a:noFill/>
          <a:ln w="9525">
            <a:noFill/>
            <a:miter lim="800000"/>
          </a:ln>
        </p:spPr>
        <p:txBody>
          <a:bodyPr>
            <a:spAutoFit/>
          </a:bodyPr>
          <a:lstStyle/>
          <a:p>
            <a:pPr>
              <a:lnSpc>
                <a:spcPct val="110000"/>
              </a:lnSpc>
              <a:spcBef>
                <a:spcPct val="20000"/>
              </a:spcBef>
            </a:pPr>
            <a:r>
              <a:rPr lang="en-US" altLang="zh-CN" sz="2800" dirty="0">
                <a:solidFill>
                  <a:srgbClr val="3333CC"/>
                </a:solidFill>
                <a:ea typeface="楷体_GB2312" pitchFamily="49" charset="-122"/>
              </a:rPr>
              <a:t>3</a:t>
            </a:r>
            <a:r>
              <a:rPr lang="zh-CN" altLang="en-US" sz="2800" dirty="0">
                <a:solidFill>
                  <a:srgbClr val="3333CC"/>
                </a:solidFill>
                <a:ea typeface="楷体_GB2312" pitchFamily="49" charset="-122"/>
              </a:rPr>
              <a:t>．基线和变更控制</a:t>
            </a:r>
            <a:endParaRPr lang="zh-CN" altLang="en-US" sz="2800" dirty="0">
              <a:solidFill>
                <a:srgbClr val="3333CC"/>
              </a:solidFill>
              <a:ea typeface="楷体_GB2312" pitchFamily="49" charset="-122"/>
            </a:endParaRPr>
          </a:p>
          <a:p>
            <a:pPr>
              <a:lnSpc>
                <a:spcPct val="110000"/>
              </a:lnSpc>
              <a:spcBef>
                <a:spcPct val="20000"/>
              </a:spcBef>
              <a:buSzPct val="75000"/>
              <a:buFont typeface="Wingdings" panose="05000000000000000000" pitchFamily="2" charset="2"/>
              <a:buChar char="Ø"/>
            </a:pPr>
            <a:r>
              <a:rPr lang="zh-CN" altLang="en-US" sz="2400" dirty="0">
                <a:solidFill>
                  <a:srgbClr val="CC0000"/>
                </a:solidFill>
                <a:ea typeface="楷体_GB2312" pitchFamily="49" charset="-122"/>
              </a:rPr>
              <a:t> 基线</a:t>
            </a:r>
            <a:r>
              <a:rPr lang="zh-CN" altLang="en-US" sz="2400" dirty="0">
                <a:ea typeface="楷体_GB2312" pitchFamily="49" charset="-122"/>
              </a:rPr>
              <a:t>（</a:t>
            </a:r>
            <a:r>
              <a:rPr lang="en-US" altLang="zh-CN" sz="2400" dirty="0">
                <a:ea typeface="楷体_GB2312" pitchFamily="49" charset="-122"/>
              </a:rPr>
              <a:t>baseline</a:t>
            </a:r>
            <a:r>
              <a:rPr lang="zh-CN" altLang="en-US" sz="2400" dirty="0">
                <a:ea typeface="楷体_GB2312" pitchFamily="49" charset="-122"/>
              </a:rPr>
              <a:t>）是软件生存期各开发阶段末尾的特定点，也被称为</a:t>
            </a:r>
            <a:r>
              <a:rPr lang="zh-CN" altLang="en-US" sz="2400" dirty="0">
                <a:solidFill>
                  <a:srgbClr val="CC0000"/>
                </a:solidFill>
                <a:ea typeface="楷体_GB2312" pitchFamily="49" charset="-122"/>
              </a:rPr>
              <a:t>里程碑</a:t>
            </a:r>
            <a:r>
              <a:rPr lang="zh-CN" altLang="en-US" sz="2400" dirty="0">
                <a:ea typeface="楷体_GB2312" pitchFamily="49" charset="-122"/>
              </a:rPr>
              <a:t>（</a:t>
            </a:r>
            <a:r>
              <a:rPr lang="en-US" altLang="zh-CN" sz="2400" dirty="0">
                <a:ea typeface="楷体_GB2312" pitchFamily="49" charset="-122"/>
              </a:rPr>
              <a:t>milestone</a:t>
            </a:r>
            <a:r>
              <a:rPr lang="zh-CN" altLang="en-US" sz="2400" dirty="0">
                <a:ea typeface="楷体_GB2312" pitchFamily="49" charset="-122"/>
              </a:rPr>
              <a:t>）。</a:t>
            </a:r>
            <a:endParaRPr lang="zh-CN" altLang="en-US" sz="2400" dirty="0">
              <a:ea typeface="楷体_GB2312" pitchFamily="49" charset="-122"/>
            </a:endParaRPr>
          </a:p>
          <a:p>
            <a:pPr>
              <a:lnSpc>
                <a:spcPct val="110000"/>
              </a:lnSpc>
              <a:spcBef>
                <a:spcPct val="20000"/>
              </a:spcBef>
              <a:buClr>
                <a:srgbClr val="CC0000"/>
              </a:buClr>
              <a:buSzPct val="75000"/>
              <a:buFont typeface="Wingdings" panose="05000000000000000000" pitchFamily="2" charset="2"/>
              <a:buChar char="Ø"/>
            </a:pPr>
            <a:r>
              <a:rPr lang="zh-CN" altLang="en-US" sz="2400" dirty="0">
                <a:ea typeface="楷体_GB2312" pitchFamily="49" charset="-122"/>
              </a:rPr>
              <a:t> 它的作用是把各阶段的开发工作划分得更加明确，使得本来连续的工作在这些点上断开，使之便于检验和确认阶段开发成果。</a:t>
            </a:r>
            <a:endParaRPr lang="zh-CN" altLang="en-US" sz="2400" dirty="0">
              <a:ea typeface="楷体_GB2312" pitchFamily="49" charset="-122"/>
            </a:endParaRPr>
          </a:p>
          <a:p>
            <a:pPr>
              <a:lnSpc>
                <a:spcPct val="110000"/>
              </a:lnSpc>
              <a:spcBef>
                <a:spcPct val="20000"/>
              </a:spcBef>
              <a:buClr>
                <a:srgbClr val="CC0000"/>
              </a:buClr>
              <a:buSzPct val="75000"/>
              <a:buFont typeface="Wingdings" panose="05000000000000000000" pitchFamily="2" charset="2"/>
              <a:buChar char="Ø"/>
            </a:pPr>
            <a:r>
              <a:rPr lang="zh-CN" altLang="en-US" sz="2400" dirty="0">
                <a:ea typeface="楷体_GB2312" pitchFamily="49" charset="-122"/>
              </a:rPr>
              <a:t> 它对变更控制起的作用是，不允许跨越里程碑去修改另一阶段的工作成果。  </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5938">
                                            <p:txEl>
                                              <p:pRg st="1" end="1"/>
                                            </p:txEl>
                                          </p:spTgt>
                                        </p:tgtEl>
                                        <p:attrNameLst>
                                          <p:attrName>style.visibility</p:attrName>
                                        </p:attrNameLst>
                                      </p:cBhvr>
                                      <p:to>
                                        <p:strVal val="visible"/>
                                      </p:to>
                                    </p:set>
                                    <p:anim calcmode="lin" valueType="num">
                                      <p:cBhvr additive="base">
                                        <p:cTn id="7" dur="500" fill="hold"/>
                                        <p:tgtEl>
                                          <p:spTgt spid="29593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59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5938">
                                            <p:txEl>
                                              <p:pRg st="2" end="2"/>
                                            </p:txEl>
                                          </p:spTgt>
                                        </p:tgtEl>
                                        <p:attrNameLst>
                                          <p:attrName>style.visibility</p:attrName>
                                        </p:attrNameLst>
                                      </p:cBhvr>
                                      <p:to>
                                        <p:strVal val="visible"/>
                                      </p:to>
                                    </p:set>
                                    <p:anim calcmode="lin" valueType="num">
                                      <p:cBhvr additive="base">
                                        <p:cTn id="13" dur="500" fill="hold"/>
                                        <p:tgtEl>
                                          <p:spTgt spid="29593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59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5938">
                                            <p:txEl>
                                              <p:pRg st="3" end="3"/>
                                            </p:txEl>
                                          </p:spTgt>
                                        </p:tgtEl>
                                        <p:attrNameLst>
                                          <p:attrName>style.visibility</p:attrName>
                                        </p:attrNameLst>
                                      </p:cBhvr>
                                      <p:to>
                                        <p:strVal val="visible"/>
                                      </p:to>
                                    </p:set>
                                    <p:anim calcmode="lin" valueType="num">
                                      <p:cBhvr additive="base">
                                        <p:cTn id="19" dur="500" fill="hold"/>
                                        <p:tgtEl>
                                          <p:spTgt spid="29593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593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idx="1"/>
          </p:nvPr>
        </p:nvSpPr>
        <p:spPr>
          <a:xfrm>
            <a:off x="539750" y="1482727"/>
            <a:ext cx="8064500" cy="2160587"/>
          </a:xfrm>
        </p:spPr>
        <p:txBody>
          <a:bodyPr/>
          <a:lstStyle/>
          <a:p>
            <a:pPr marL="457200" indent="-457200" eaLnBrk="1" hangingPunct="1">
              <a:lnSpc>
                <a:spcPct val="120000"/>
              </a:lnSpc>
              <a:buFontTx/>
              <a:buNone/>
            </a:pPr>
            <a:r>
              <a:rPr lang="en-US" altLang="zh-CN" sz="2400" dirty="0">
                <a:ea typeface="楷体_GB2312" pitchFamily="49" charset="-122"/>
              </a:rPr>
              <a:t>    </a:t>
            </a:r>
            <a:r>
              <a:rPr lang="zh-CN" altLang="en-US" sz="2400" dirty="0">
                <a:ea typeface="楷体_GB2312" pitchFamily="49" charset="-122"/>
              </a:rPr>
              <a:t>下图所示为软件开发过程的若干</a:t>
            </a:r>
            <a:r>
              <a:rPr lang="zh-CN" altLang="en-US" sz="2400" dirty="0">
                <a:solidFill>
                  <a:srgbClr val="3333CC"/>
                </a:solidFill>
                <a:ea typeface="楷体_GB2312" pitchFamily="49" charset="-122"/>
              </a:rPr>
              <a:t>配置基线</a:t>
            </a:r>
            <a:r>
              <a:rPr lang="zh-CN" altLang="en-US" sz="2400" dirty="0">
                <a:ea typeface="楷体_GB2312" pitchFamily="49" charset="-122"/>
              </a:rPr>
              <a:t>。以设计基线</a:t>
            </a:r>
            <a:endParaRPr lang="zh-CN" altLang="en-US" sz="2400" dirty="0">
              <a:ea typeface="楷体_GB2312" pitchFamily="49" charset="-122"/>
            </a:endParaRPr>
          </a:p>
          <a:p>
            <a:pPr marL="457200" indent="-457200" eaLnBrk="1" hangingPunct="1">
              <a:lnSpc>
                <a:spcPct val="120000"/>
              </a:lnSpc>
              <a:buFontTx/>
              <a:buNone/>
            </a:pPr>
            <a:r>
              <a:rPr lang="zh-CN" altLang="en-US" sz="2400" dirty="0">
                <a:ea typeface="楷体_GB2312" pitchFamily="49" charset="-122"/>
              </a:rPr>
              <a:t>为例，若项目的进展已跨过了设计基线，开始了编码工</a:t>
            </a:r>
            <a:endParaRPr lang="zh-CN" altLang="en-US" sz="2400" dirty="0">
              <a:ea typeface="楷体_GB2312" pitchFamily="49" charset="-122"/>
            </a:endParaRPr>
          </a:p>
          <a:p>
            <a:pPr marL="457200" indent="-457200" eaLnBrk="1" hangingPunct="1">
              <a:lnSpc>
                <a:spcPct val="120000"/>
              </a:lnSpc>
              <a:buFontTx/>
              <a:buNone/>
            </a:pPr>
            <a:r>
              <a:rPr lang="zh-CN" altLang="en-US" sz="2400" dirty="0">
                <a:ea typeface="楷体_GB2312" pitchFamily="49" charset="-122"/>
              </a:rPr>
              <a:t>作，那么设计的变更必须受到严格的控制，原则上已不允</a:t>
            </a:r>
            <a:endParaRPr lang="zh-CN" altLang="en-US" sz="2400" dirty="0">
              <a:ea typeface="楷体_GB2312" pitchFamily="49" charset="-122"/>
            </a:endParaRPr>
          </a:p>
          <a:p>
            <a:pPr marL="457200" indent="-457200" eaLnBrk="1" hangingPunct="1">
              <a:lnSpc>
                <a:spcPct val="120000"/>
              </a:lnSpc>
              <a:buFontTx/>
              <a:buNone/>
            </a:pPr>
            <a:r>
              <a:rPr lang="zh-CN" altLang="en-US" sz="2400" dirty="0">
                <a:ea typeface="楷体_GB2312" pitchFamily="49" charset="-122"/>
              </a:rPr>
              <a:t>许，应该认为，此时的设计已被“冻结”。</a:t>
            </a:r>
            <a:endParaRPr lang="zh-CN" altLang="en-US" dirty="0">
              <a:ea typeface="宋体" panose="02010600030101010101" pitchFamily="2" charset="-122"/>
            </a:endParaRPr>
          </a:p>
        </p:txBody>
      </p:sp>
      <p:pic>
        <p:nvPicPr>
          <p:cNvPr id="118788" name="Picture 6" descr="1425"/>
          <p:cNvPicPr>
            <a:picLocks noChangeAspect="1" noChangeArrowheads="1"/>
          </p:cNvPicPr>
          <p:nvPr/>
        </p:nvPicPr>
        <p:blipFill>
          <a:blip r:embed="rId1"/>
          <a:srcRect/>
          <a:stretch>
            <a:fillRect/>
          </a:stretch>
        </p:blipFill>
        <p:spPr bwMode="auto">
          <a:xfrm>
            <a:off x="1042988" y="3865579"/>
            <a:ext cx="7056437" cy="1992313"/>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idx="1"/>
          </p:nvPr>
        </p:nvSpPr>
        <p:spPr>
          <a:xfrm>
            <a:off x="466725" y="1420806"/>
            <a:ext cx="8208963" cy="1008062"/>
          </a:xfrm>
        </p:spPr>
        <p:txBody>
          <a:bodyPr/>
          <a:lstStyle/>
          <a:p>
            <a:pPr eaLnBrk="1" hangingPunct="1">
              <a:buFontTx/>
              <a:buNone/>
            </a:pPr>
            <a:r>
              <a:rPr lang="en-US" altLang="zh-CN" sz="2800" dirty="0">
                <a:solidFill>
                  <a:srgbClr val="3333CC"/>
                </a:solidFill>
                <a:ea typeface="楷体_GB2312" pitchFamily="49" charset="-122"/>
              </a:rPr>
              <a:t>4</a:t>
            </a:r>
            <a:r>
              <a:rPr lang="zh-CN" altLang="en-US" sz="2800" dirty="0">
                <a:solidFill>
                  <a:srgbClr val="3333CC"/>
                </a:solidFill>
                <a:ea typeface="楷体_GB2312" pitchFamily="49" charset="-122"/>
              </a:rPr>
              <a:t>．变更管理过程</a:t>
            </a:r>
            <a:endParaRPr lang="zh-CN" altLang="en-US" sz="2800" dirty="0">
              <a:solidFill>
                <a:srgbClr val="3333CC"/>
              </a:solidFill>
              <a:ea typeface="楷体_GB2312" pitchFamily="49" charset="-122"/>
            </a:endParaRPr>
          </a:p>
          <a:p>
            <a:pPr eaLnBrk="1" hangingPunct="1">
              <a:buFontTx/>
              <a:buNone/>
            </a:pPr>
            <a:r>
              <a:rPr lang="zh-CN" altLang="en-US" sz="2400" dirty="0">
                <a:ea typeface="楷体_GB2312" pitchFamily="49" charset="-122"/>
              </a:rPr>
              <a:t>    变更管理过程可用下图给出的流程来说明。</a:t>
            </a:r>
            <a:endParaRPr lang="zh-CN" altLang="en-US" sz="4000" dirty="0">
              <a:ea typeface="宋体" panose="02010600030101010101" pitchFamily="2" charset="-122"/>
            </a:endParaRPr>
          </a:p>
        </p:txBody>
      </p:sp>
      <p:pic>
        <p:nvPicPr>
          <p:cNvPr id="119812" name="Picture 5" descr="1326"/>
          <p:cNvPicPr>
            <a:picLocks noChangeAspect="1" noChangeArrowheads="1"/>
          </p:cNvPicPr>
          <p:nvPr/>
        </p:nvPicPr>
        <p:blipFill>
          <a:blip r:embed="rId1"/>
          <a:srcRect/>
          <a:stretch>
            <a:fillRect/>
          </a:stretch>
        </p:blipFill>
        <p:spPr bwMode="auto">
          <a:xfrm>
            <a:off x="1116013" y="2506684"/>
            <a:ext cx="6985000" cy="4065588"/>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428596" y="2000240"/>
            <a:ext cx="8229600" cy="4525963"/>
          </a:xfrm>
        </p:spPr>
        <p:txBody>
          <a:bodyPr/>
          <a:lstStyle/>
          <a:p>
            <a:pPr eaLnBrk="1" hangingPunct="1"/>
            <a:r>
              <a:rPr lang="en-US" altLang="zh-CN" sz="2800" b="1" dirty="0">
                <a:solidFill>
                  <a:srgbClr val="C00000"/>
                </a:solidFill>
                <a:latin typeface="楷体_GB2312" pitchFamily="49" charset="-122"/>
                <a:ea typeface="楷体_GB2312" pitchFamily="49" charset="-122"/>
              </a:rPr>
              <a:t>6</a:t>
            </a:r>
            <a:r>
              <a:rPr lang="zh-CN" altLang="en-US" sz="2800" b="1" dirty="0">
                <a:solidFill>
                  <a:srgbClr val="C00000"/>
                </a:solidFill>
                <a:latin typeface="楷体_GB2312" pitchFamily="49" charset="-122"/>
                <a:ea typeface="楷体_GB2312" pitchFamily="49" charset="-122"/>
              </a:rPr>
              <a:t>个核心过程工作流</a:t>
            </a:r>
            <a:endParaRPr lang="zh-CN" altLang="en-US" sz="2800" b="1" dirty="0">
              <a:solidFill>
                <a:srgbClr val="C00000"/>
              </a:solidFill>
              <a:latin typeface="楷体_GB2312" pitchFamily="49" charset="-122"/>
              <a:ea typeface="楷体_GB2312" pitchFamily="49" charset="-122"/>
            </a:endParaRPr>
          </a:p>
          <a:p>
            <a:pPr marL="628650" indent="-361950" eaLnBrk="1" hangingPunct="1">
              <a:lnSpc>
                <a:spcPts val="3000"/>
              </a:lnSpc>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业务建模：</a:t>
            </a:r>
            <a:r>
              <a:rPr lang="zh-CN" altLang="en-US" sz="2000" dirty="0">
                <a:latin typeface="楷体_GB2312" pitchFamily="49" charset="-122"/>
                <a:ea typeface="楷体_GB2312" pitchFamily="49" charset="-122"/>
              </a:rPr>
              <a:t>用业务用例为业务过程建模。</a:t>
            </a:r>
            <a:endParaRPr lang="zh-CN" altLang="en-US" sz="2000" dirty="0">
              <a:latin typeface="楷体_GB2312" pitchFamily="49" charset="-122"/>
              <a:ea typeface="楷体_GB2312" pitchFamily="49" charset="-122"/>
            </a:endParaRPr>
          </a:p>
          <a:p>
            <a:pPr marL="628650" indent="-361950" eaLnBrk="1" hangingPunct="1">
              <a:lnSpc>
                <a:spcPts val="3000"/>
              </a:lnSpc>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需求：</a:t>
            </a:r>
            <a:r>
              <a:rPr lang="zh-CN" altLang="en-US" sz="2000" dirty="0">
                <a:latin typeface="楷体_GB2312" pitchFamily="49" charset="-122"/>
                <a:ea typeface="楷体_GB2312" pitchFamily="49" charset="-122"/>
              </a:rPr>
              <a:t>目标是描述系统应该做什么，确保开发人员构建正确的系统。为此，需明确系统的功能需求和非功能需求（约束）。</a:t>
            </a:r>
            <a:endParaRPr lang="zh-CN" altLang="en-US" sz="2000" dirty="0">
              <a:latin typeface="楷体_GB2312" pitchFamily="49" charset="-122"/>
              <a:ea typeface="楷体_GB2312" pitchFamily="49" charset="-122"/>
            </a:endParaRPr>
          </a:p>
          <a:p>
            <a:pPr marL="628650" indent="-361950" eaLnBrk="1" hangingPunct="1">
              <a:lnSpc>
                <a:spcPts val="3000"/>
              </a:lnSpc>
              <a:buFont typeface="+mj-lt"/>
              <a:buAutoNum type="alphaLcParenR"/>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分析和设计：</a:t>
            </a:r>
            <a:r>
              <a:rPr lang="zh-CN" altLang="en-US" sz="2000" dirty="0">
                <a:latin typeface="楷体_GB2312" pitchFamily="49" charset="-122"/>
                <a:ea typeface="楷体_GB2312" pitchFamily="49" charset="-122"/>
              </a:rPr>
              <a:t>目标是说明如何做，结果是分析模型和设计模型。</a:t>
            </a:r>
            <a:endParaRPr lang="en-US" altLang="zh-CN" sz="2000" dirty="0">
              <a:latin typeface="楷体_GB2312" pitchFamily="49" charset="-122"/>
              <a:ea typeface="楷体_GB2312" pitchFamily="49" charset="-122"/>
            </a:endParaRPr>
          </a:p>
          <a:p>
            <a:pPr marL="628650" indent="-361950">
              <a:lnSpc>
                <a:spcPts val="3000"/>
              </a:lnSpc>
              <a:buFont typeface="+mj-lt"/>
              <a:buAutoNum type="alphaLcParenR" startAt="4"/>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实现：</a:t>
            </a:r>
            <a:r>
              <a:rPr lang="zh-CN" altLang="en-US" sz="2000" dirty="0">
                <a:latin typeface="楷体_GB2312" pitchFamily="49" charset="-122"/>
                <a:ea typeface="楷体_GB2312" pitchFamily="49" charset="-122"/>
              </a:rPr>
              <a:t>用分层的方式组织代码的结构，用构件的形式来实现类，对构件进行单元测试，将构件集成到可执行的系统中。</a:t>
            </a:r>
            <a:endParaRPr lang="zh-CN" altLang="en-US" sz="2000" dirty="0">
              <a:latin typeface="楷体_GB2312" pitchFamily="49" charset="-122"/>
              <a:ea typeface="楷体_GB2312" pitchFamily="49" charset="-122"/>
            </a:endParaRPr>
          </a:p>
          <a:p>
            <a:pPr marL="628650" indent="-361950">
              <a:lnSpc>
                <a:spcPts val="3000"/>
              </a:lnSpc>
              <a:buFont typeface="+mj-lt"/>
              <a:buAutoNum type="alphaLcParenR" startAt="4"/>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测试：</a:t>
            </a:r>
            <a:r>
              <a:rPr lang="zh-CN" altLang="en-US" sz="2000" dirty="0">
                <a:latin typeface="楷体_GB2312" pitchFamily="49" charset="-122"/>
                <a:ea typeface="楷体_GB2312" pitchFamily="49" charset="-122"/>
              </a:rPr>
              <a:t>验证对象间的交互、是否所有构件都集成了、是否正确实现了所有需求、查错并改正。</a:t>
            </a:r>
            <a:endParaRPr lang="zh-CN" altLang="en-US" sz="2000" dirty="0">
              <a:latin typeface="楷体_GB2312" pitchFamily="49" charset="-122"/>
              <a:ea typeface="楷体_GB2312" pitchFamily="49" charset="-122"/>
            </a:endParaRPr>
          </a:p>
          <a:p>
            <a:pPr marL="628650" indent="-361950">
              <a:lnSpc>
                <a:spcPts val="3000"/>
              </a:lnSpc>
              <a:buFont typeface="+mj-lt"/>
              <a:buAutoNum type="alphaLcParenR" startAt="4"/>
            </a:pPr>
            <a:r>
              <a:rPr lang="zh-CN" altLang="en-US" sz="20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部署：</a:t>
            </a:r>
            <a:r>
              <a:rPr lang="zh-CN" altLang="en-US" sz="2000" dirty="0">
                <a:latin typeface="楷体_GB2312" pitchFamily="49" charset="-122"/>
                <a:ea typeface="楷体_GB2312" pitchFamily="49" charset="-122"/>
              </a:rPr>
              <a:t>制作软件的外部版本、打包、分发、为用户提供帮助和支持。</a:t>
            </a:r>
            <a:endParaRPr lang="zh-CN" altLang="en-US" sz="2000" dirty="0">
              <a:latin typeface="楷体_GB2312" pitchFamily="49" charset="-122"/>
              <a:ea typeface="楷体_GB2312" pitchFamily="49" charset="-122"/>
            </a:endParaRPr>
          </a:p>
          <a:p>
            <a:pPr marL="628650" indent="-361950" eaLnBrk="1" hangingPunct="1">
              <a:buFont typeface="+mj-lt"/>
              <a:buAutoNum type="alphaLcParenR"/>
            </a:pPr>
            <a:endParaRPr lang="zh-CN" altLang="en-US" sz="2400" dirty="0">
              <a:latin typeface="楷体_GB2312" pitchFamily="49" charset="-122"/>
              <a:ea typeface="楷体_GB2312" pitchFamily="49" charset="-122"/>
            </a:endParaRPr>
          </a:p>
        </p:txBody>
      </p:sp>
      <p:sp>
        <p:nvSpPr>
          <p:cNvPr id="29699"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6"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468313" y="1450971"/>
            <a:ext cx="8207375" cy="1406525"/>
          </a:xfrm>
          <a:prstGeom prst="rect">
            <a:avLst/>
          </a:prstGeom>
          <a:noFill/>
          <a:ln w="9525">
            <a:noFill/>
            <a:miter lim="800000"/>
          </a:ln>
        </p:spPr>
        <p:txBody>
          <a:bodyPr>
            <a:spAutoFit/>
          </a:bodyPr>
          <a:lstStyle/>
          <a:p>
            <a:pPr>
              <a:lnSpc>
                <a:spcPct val="120000"/>
              </a:lnSpc>
              <a:spcBef>
                <a:spcPct val="20000"/>
              </a:spcBef>
              <a:buFont typeface="Wingdings" panose="05000000000000000000" pitchFamily="2" charset="2"/>
              <a:buChar char="l"/>
            </a:pPr>
            <a:r>
              <a:rPr lang="en-US" altLang="zh-CN" sz="2400" dirty="0">
                <a:ea typeface="楷体_GB2312" pitchFamily="49" charset="-122"/>
              </a:rPr>
              <a:t> </a:t>
            </a:r>
            <a:r>
              <a:rPr lang="zh-CN" altLang="en-US" sz="2400" dirty="0">
                <a:ea typeface="楷体_GB2312" pitchFamily="49" charset="-122"/>
              </a:rPr>
              <a:t>变更请求表（</a:t>
            </a:r>
            <a:r>
              <a:rPr lang="en-US" altLang="zh-CN" sz="2400" dirty="0">
                <a:ea typeface="楷体_GB2312" pitchFamily="49" charset="-122"/>
              </a:rPr>
              <a:t>change request form</a:t>
            </a:r>
            <a:r>
              <a:rPr lang="zh-CN" altLang="en-US" sz="2400" dirty="0">
                <a:ea typeface="楷体_GB2312" pitchFamily="49" charset="-122"/>
              </a:rPr>
              <a:t>，</a:t>
            </a:r>
            <a:r>
              <a:rPr lang="en-US" altLang="zh-CN" sz="2400" dirty="0">
                <a:ea typeface="楷体_GB2312" pitchFamily="49" charset="-122"/>
              </a:rPr>
              <a:t>CRF</a:t>
            </a:r>
            <a:r>
              <a:rPr lang="zh-CN" altLang="en-US" sz="2400" dirty="0">
                <a:ea typeface="楷体_GB2312" pitchFamily="49" charset="-122"/>
              </a:rPr>
              <a:t>）的格式如下表所示。表中一些内容需由变更分析人员对变更进行分析和评估以后填写。 </a:t>
            </a:r>
            <a:endParaRPr lang="zh-CN" altLang="en-US" sz="2400" dirty="0">
              <a:ea typeface="楷体_GB2312" pitchFamily="49" charset="-122"/>
            </a:endParaRPr>
          </a:p>
        </p:txBody>
      </p:sp>
      <p:pic>
        <p:nvPicPr>
          <p:cNvPr id="120836" name="Picture 5" descr="1427"/>
          <p:cNvPicPr>
            <a:picLocks noChangeAspect="1" noChangeArrowheads="1"/>
          </p:cNvPicPr>
          <p:nvPr/>
        </p:nvPicPr>
        <p:blipFill>
          <a:blip r:embed="rId1"/>
          <a:srcRect/>
          <a:stretch>
            <a:fillRect/>
          </a:stretch>
        </p:blipFill>
        <p:spPr bwMode="auto">
          <a:xfrm>
            <a:off x="1187450" y="2982934"/>
            <a:ext cx="6769100" cy="35179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idx="1"/>
          </p:nvPr>
        </p:nvSpPr>
        <p:spPr>
          <a:xfrm>
            <a:off x="428596" y="1500174"/>
            <a:ext cx="8208963" cy="5184775"/>
          </a:xfrm>
        </p:spPr>
        <p:txBody>
          <a:bodyPr/>
          <a:lstStyle/>
          <a:p>
            <a:pPr eaLnBrk="1" hangingPunct="1">
              <a:lnSpc>
                <a:spcPct val="120000"/>
              </a:lnSpc>
              <a:buSzPct val="75000"/>
              <a:buFont typeface="Wingdings" panose="05000000000000000000" pitchFamily="2" charset="2"/>
              <a:buChar char="l"/>
            </a:pPr>
            <a:r>
              <a:rPr lang="en-US" altLang="zh-CN" sz="2800" dirty="0">
                <a:ea typeface="楷体_GB2312" pitchFamily="49" charset="-122"/>
              </a:rPr>
              <a:t> “</a:t>
            </a:r>
            <a:r>
              <a:rPr lang="zh-CN" altLang="en-US" sz="2800" dirty="0">
                <a:ea typeface="楷体_GB2312" pitchFamily="49" charset="-122"/>
              </a:rPr>
              <a:t>检出”和“登入”处理实现了两个重要的变更控制要素，即</a:t>
            </a:r>
            <a:r>
              <a:rPr lang="zh-CN" altLang="en-US" sz="2800" dirty="0">
                <a:solidFill>
                  <a:srgbClr val="CC0000"/>
                </a:solidFill>
                <a:ea typeface="楷体_GB2312" pitchFamily="49" charset="-122"/>
              </a:rPr>
              <a:t>存取控制</a:t>
            </a:r>
            <a:r>
              <a:rPr lang="zh-CN" altLang="en-US" sz="2800" dirty="0">
                <a:ea typeface="楷体_GB2312" pitchFamily="49" charset="-122"/>
              </a:rPr>
              <a:t>和</a:t>
            </a:r>
            <a:r>
              <a:rPr lang="zh-CN" altLang="en-US" sz="2800" dirty="0">
                <a:solidFill>
                  <a:srgbClr val="CC0000"/>
                </a:solidFill>
                <a:ea typeface="楷体_GB2312" pitchFamily="49" charset="-122"/>
              </a:rPr>
              <a:t>同步控制</a:t>
            </a:r>
            <a:r>
              <a:rPr lang="zh-CN" altLang="en-US" sz="2800" dirty="0">
                <a:ea typeface="楷体_GB2312" pitchFamily="49" charset="-122"/>
              </a:rPr>
              <a:t>。</a:t>
            </a:r>
            <a:endParaRPr lang="zh-CN" altLang="en-US" sz="2800" dirty="0">
              <a:ea typeface="楷体_GB2312" pitchFamily="49" charset="-122"/>
            </a:endParaRPr>
          </a:p>
          <a:p>
            <a:pPr eaLnBrk="1" hangingPunct="1">
              <a:lnSpc>
                <a:spcPct val="120000"/>
              </a:lnSpc>
              <a:buSzPct val="75000"/>
              <a:buFont typeface="Wingdings" panose="05000000000000000000" pitchFamily="2" charset="2"/>
              <a:buChar char="l"/>
            </a:pPr>
            <a:r>
              <a:rPr lang="zh-CN" altLang="en-US" sz="2800" dirty="0">
                <a:ea typeface="楷体_GB2312" pitchFamily="49" charset="-122"/>
              </a:rPr>
              <a:t>存取控制管理各个工程师存取或修改一个特定软件配置对象的权限；</a:t>
            </a:r>
            <a:endParaRPr lang="zh-CN" altLang="en-US" sz="2800" dirty="0">
              <a:ea typeface="楷体_GB2312" pitchFamily="49" charset="-122"/>
            </a:endParaRPr>
          </a:p>
          <a:p>
            <a:pPr eaLnBrk="1" hangingPunct="1">
              <a:lnSpc>
                <a:spcPct val="120000"/>
              </a:lnSpc>
              <a:buSzPct val="75000"/>
              <a:buFont typeface="Wingdings" panose="05000000000000000000" pitchFamily="2" charset="2"/>
              <a:buChar char="l"/>
            </a:pPr>
            <a:r>
              <a:rPr lang="zh-CN" altLang="en-US" sz="2800" dirty="0">
                <a:ea typeface="楷体_GB2312" pitchFamily="49" charset="-122"/>
              </a:rPr>
              <a:t>同步控制可用来确保由不同的人所执行的并发变更不会产生混乱。</a:t>
            </a:r>
            <a:endParaRPr lang="zh-CN" altLang="en-US" sz="2800" dirty="0">
              <a:ea typeface="楷体_GB2312" pitchFamily="49" charset="-122"/>
            </a:endParaRPr>
          </a:p>
          <a:p>
            <a:pPr eaLnBrk="1" hangingPunct="1">
              <a:lnSpc>
                <a:spcPct val="120000"/>
              </a:lnSpc>
              <a:buFontTx/>
              <a:buNone/>
            </a:pPr>
            <a:r>
              <a:rPr lang="zh-CN" altLang="en-US" sz="4000" dirty="0">
                <a:ea typeface="宋体" panose="02010600030101010101" pitchFamily="2" charset="-122"/>
              </a:rPr>
              <a:t>    </a:t>
            </a:r>
            <a:endParaRPr lang="zh-CN" altLang="en-US"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idx="1"/>
          </p:nvPr>
        </p:nvSpPr>
        <p:spPr/>
        <p:txBody>
          <a:bodyPr/>
          <a:lstStyle/>
          <a:p>
            <a:pPr eaLnBrk="1" hangingPunct="1">
              <a:lnSpc>
                <a:spcPct val="120000"/>
              </a:lnSpc>
              <a:buSzPct val="75000"/>
              <a:buFont typeface="Wingdings" panose="05000000000000000000" pitchFamily="2" charset="2"/>
              <a:buChar char="l"/>
            </a:pPr>
            <a:r>
              <a:rPr lang="zh-CN" altLang="en-US" sz="2400" dirty="0">
                <a:ea typeface="楷体_GB2312" pitchFamily="49" charset="-122"/>
              </a:rPr>
              <a:t>根据经批准的变更请求和变更实施方案，软件工程师从项目数据库中检出要变更的配置对象。</a:t>
            </a:r>
            <a:endParaRPr lang="zh-CN" altLang="en-US" sz="2400" dirty="0">
              <a:ea typeface="楷体_GB2312" pitchFamily="49" charset="-122"/>
            </a:endParaRPr>
          </a:p>
        </p:txBody>
      </p:sp>
      <p:pic>
        <p:nvPicPr>
          <p:cNvPr id="122884" name="Picture 4" descr="1429"/>
          <p:cNvPicPr>
            <a:picLocks noChangeAspect="1" noChangeArrowheads="1"/>
          </p:cNvPicPr>
          <p:nvPr/>
        </p:nvPicPr>
        <p:blipFill>
          <a:blip r:embed="rId1"/>
          <a:srcRect/>
          <a:stretch>
            <a:fillRect/>
          </a:stretch>
        </p:blipFill>
        <p:spPr bwMode="auto">
          <a:xfrm>
            <a:off x="2571736" y="3000372"/>
            <a:ext cx="3659093" cy="3076592"/>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fade/>
  </p:transition>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468313" y="1268413"/>
            <a:ext cx="8207375" cy="2501900"/>
          </a:xfrm>
          <a:prstGeom prst="rect">
            <a:avLst/>
          </a:prstGeom>
          <a:noFill/>
          <a:ln w="9525">
            <a:noFill/>
            <a:miter lim="800000"/>
          </a:ln>
        </p:spPr>
        <p:txBody>
          <a:bodyPr>
            <a:spAutoFit/>
          </a:bodyPr>
          <a:lstStyle/>
          <a:p>
            <a:pPr>
              <a:lnSpc>
                <a:spcPct val="120000"/>
              </a:lnSpc>
              <a:spcBef>
                <a:spcPct val="20000"/>
              </a:spcBef>
              <a:buSzPct val="75000"/>
              <a:buFont typeface="Wingdings" panose="05000000000000000000" pitchFamily="2" charset="2"/>
              <a:buChar char="l"/>
            </a:pPr>
            <a:r>
              <a:rPr lang="en-US" altLang="zh-CN" sz="2400" b="1">
                <a:ea typeface="楷体_GB2312" pitchFamily="49" charset="-122"/>
              </a:rPr>
              <a:t> </a:t>
            </a:r>
            <a:r>
              <a:rPr lang="zh-CN" altLang="en-US" sz="2400" b="1">
                <a:ea typeface="楷体_GB2312" pitchFamily="49" charset="-122"/>
              </a:rPr>
              <a:t>存取控制功能保证了软件工程师有检出该对象的权限。</a:t>
            </a:r>
            <a:endParaRPr lang="zh-CN" altLang="en-US" sz="2400" b="1">
              <a:ea typeface="楷体_GB2312" pitchFamily="49" charset="-122"/>
            </a:endParaRPr>
          </a:p>
          <a:p>
            <a:pPr>
              <a:lnSpc>
                <a:spcPct val="120000"/>
              </a:lnSpc>
              <a:spcBef>
                <a:spcPct val="20000"/>
              </a:spcBef>
              <a:buSzPct val="75000"/>
              <a:buFont typeface="Wingdings" panose="05000000000000000000" pitchFamily="2" charset="2"/>
              <a:buChar char="l"/>
            </a:pPr>
            <a:r>
              <a:rPr lang="zh-CN" altLang="en-US" sz="2400" b="1">
                <a:ea typeface="楷体_GB2312" pitchFamily="49" charset="-122"/>
              </a:rPr>
              <a:t> 同步控制功能则封锁（</a:t>
            </a:r>
            <a:r>
              <a:rPr lang="en-US" altLang="zh-CN" sz="2400" b="1">
                <a:ea typeface="楷体_GB2312" pitchFamily="49" charset="-122"/>
              </a:rPr>
              <a:t>lock</a:t>
            </a:r>
            <a:r>
              <a:rPr lang="zh-CN" altLang="en-US" sz="2400" b="1">
                <a:ea typeface="楷体_GB2312" pitchFamily="49" charset="-122"/>
              </a:rPr>
              <a:t>）了项目数据库中的这个对象，使得当前检出的版本在没有被置换前不能再更新它。</a:t>
            </a:r>
            <a:endParaRPr lang="zh-CN" altLang="en-US" sz="2400" b="1">
              <a:ea typeface="楷体_GB2312" pitchFamily="49" charset="-122"/>
            </a:endParaRPr>
          </a:p>
          <a:p>
            <a:pPr>
              <a:lnSpc>
                <a:spcPct val="120000"/>
              </a:lnSpc>
              <a:spcBef>
                <a:spcPct val="20000"/>
              </a:spcBef>
            </a:pPr>
            <a:endParaRPr lang="zh-CN" altLang="en-US" sz="2400" b="1">
              <a:ea typeface="楷体_GB2312" pitchFamily="49" charset="-122"/>
            </a:endParaRPr>
          </a:p>
          <a:p>
            <a:pPr>
              <a:lnSpc>
                <a:spcPct val="120000"/>
              </a:lnSpc>
              <a:spcBef>
                <a:spcPct val="20000"/>
              </a:spcBef>
            </a:pPr>
            <a:r>
              <a:rPr lang="zh-CN" altLang="en-US" sz="2400" b="1">
                <a:ea typeface="楷体_GB2312" pitchFamily="49" charset="-122"/>
              </a:rPr>
              <a:t>    </a:t>
            </a:r>
            <a:endParaRPr lang="zh-CN" altLang="en-US" sz="2400" b="1">
              <a:ea typeface="楷体_GB2312" pitchFamily="49" charset="-122"/>
            </a:endParaRPr>
          </a:p>
        </p:txBody>
      </p:sp>
      <p:pic>
        <p:nvPicPr>
          <p:cNvPr id="123908" name="Picture 5" descr="1429"/>
          <p:cNvPicPr>
            <a:picLocks noChangeAspect="1" noChangeArrowheads="1"/>
          </p:cNvPicPr>
          <p:nvPr/>
        </p:nvPicPr>
        <p:blipFill>
          <a:blip r:embed="rId1"/>
          <a:srcRect/>
          <a:stretch>
            <a:fillRect/>
          </a:stretch>
        </p:blipFill>
        <p:spPr bwMode="auto">
          <a:xfrm>
            <a:off x="2771775" y="2852738"/>
            <a:ext cx="4248150" cy="357187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idx="1"/>
          </p:nvPr>
        </p:nvSpPr>
        <p:spPr>
          <a:xfrm>
            <a:off x="428596" y="1714488"/>
            <a:ext cx="8362950" cy="4857750"/>
          </a:xfrm>
        </p:spPr>
        <p:txBody>
          <a:bodyPr/>
          <a:lstStyle/>
          <a:p>
            <a:pPr eaLnBrk="1" hangingPunct="1">
              <a:buSzPct val="75000"/>
              <a:buFont typeface="Wingdings" panose="05000000000000000000" pitchFamily="2" charset="2"/>
              <a:buChar char="l"/>
            </a:pPr>
            <a:r>
              <a:rPr lang="zh-CN" altLang="en-US" sz="2800" dirty="0">
                <a:ea typeface="楷体_GB2312" pitchFamily="49" charset="-122"/>
              </a:rPr>
              <a:t>软件的变更通常有两类不同的情况：</a:t>
            </a:r>
            <a:endParaRPr lang="zh-CN" altLang="en-US" sz="2800" dirty="0">
              <a:ea typeface="楷体_GB2312" pitchFamily="49" charset="-122"/>
            </a:endParaRPr>
          </a:p>
          <a:p>
            <a:pPr lvl="2">
              <a:buSzPct val="75000"/>
              <a:buFont typeface="Wingdings" panose="05000000000000000000" pitchFamily="2" charset="2"/>
              <a:buChar char="Ø"/>
            </a:pPr>
            <a:r>
              <a:rPr lang="zh-CN" altLang="en-US" sz="2200" dirty="0">
                <a:solidFill>
                  <a:srgbClr val="3333CC"/>
                </a:solidFill>
                <a:ea typeface="楷体_GB2312" pitchFamily="49" charset="-122"/>
              </a:rPr>
              <a:t>为改正小错误需要的变更；</a:t>
            </a:r>
            <a:endParaRPr lang="zh-CN" altLang="en-US" sz="2200" dirty="0">
              <a:ea typeface="楷体_GB2312" pitchFamily="49" charset="-122"/>
            </a:endParaRPr>
          </a:p>
          <a:p>
            <a:pPr lvl="2">
              <a:buSzPct val="75000"/>
              <a:buFont typeface="Wingdings" panose="05000000000000000000" pitchFamily="2" charset="2"/>
              <a:buChar char="Ø"/>
            </a:pPr>
            <a:r>
              <a:rPr lang="zh-CN" altLang="en-US" sz="2200" dirty="0">
                <a:solidFill>
                  <a:srgbClr val="3333CC"/>
                </a:solidFill>
                <a:ea typeface="楷体_GB2312" pitchFamily="49" charset="-122"/>
              </a:rPr>
              <a:t>为了增加或者删掉某些功能，或者为了改变完成某个功能的方法而需要的变更</a:t>
            </a:r>
            <a:r>
              <a:rPr lang="zh-CN" altLang="en-US" sz="2200" dirty="0">
                <a:ea typeface="楷体_GB2312" pitchFamily="49" charset="-122"/>
              </a:rPr>
              <a:t>。</a:t>
            </a:r>
            <a:endParaRPr lang="zh-CN" altLang="en-US" sz="2200" dirty="0">
              <a:ea typeface="楷体_GB2312" pitchFamily="49" charset="-122"/>
            </a:endParaRPr>
          </a:p>
          <a:p>
            <a:pPr eaLnBrk="1" hangingPunct="1"/>
            <a:endParaRPr lang="en-US" altLang="zh-CN" sz="28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6.6.3 </a:t>
            </a:r>
            <a:r>
              <a:rPr lang="zh-CN" altLang="en-US" sz="3600" b="1" dirty="0">
                <a:solidFill>
                  <a:srgbClr val="FFFF00"/>
                </a:solidFill>
                <a:latin typeface="+mj-ea"/>
                <a:ea typeface="+mj-ea"/>
              </a:rPr>
              <a:t>变更管理</a:t>
            </a:r>
            <a:endParaRPr lang="zh-CN" altLang="en-US" sz="3600" b="1" dirty="0">
              <a:solidFill>
                <a:srgbClr val="FFFF00"/>
              </a:solidFill>
              <a:latin typeface="+mj-ea"/>
              <a:ea typeface="+mj-ea"/>
            </a:endParaRPr>
          </a:p>
        </p:txBody>
      </p:sp>
    </p:spTree>
  </p:cSld>
  <p:clrMapOvr>
    <a:masterClrMapping/>
  </p:clrMapOvr>
  <p:transition>
    <p:fade/>
  </p:transition>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idx="1"/>
          </p:nvPr>
        </p:nvSpPr>
        <p:spPr>
          <a:xfrm>
            <a:off x="357158" y="1500174"/>
            <a:ext cx="8064500" cy="5040313"/>
          </a:xfrm>
        </p:spPr>
        <p:txBody>
          <a:bodyPr/>
          <a:lstStyle/>
          <a:p>
            <a:pPr marL="457200" indent="-457200" eaLnBrk="1" hangingPunct="1">
              <a:buFontTx/>
              <a:buNone/>
            </a:pPr>
            <a:r>
              <a:rPr lang="en-US" altLang="zh-CN" dirty="0">
                <a:solidFill>
                  <a:srgbClr val="3333CC"/>
                </a:solidFill>
                <a:ea typeface="楷体_GB2312" pitchFamily="49" charset="-122"/>
              </a:rPr>
              <a:t>1</a:t>
            </a:r>
            <a:r>
              <a:rPr lang="zh-CN" altLang="en-US" dirty="0">
                <a:solidFill>
                  <a:srgbClr val="3333CC"/>
                </a:solidFill>
                <a:ea typeface="楷体_GB2312" pitchFamily="49" charset="-122"/>
              </a:rPr>
              <a:t>．版本管理和发行管理</a:t>
            </a:r>
            <a:endParaRPr lang="zh-CN" altLang="en-US" dirty="0">
              <a:solidFill>
                <a:srgbClr val="3333CC"/>
              </a:solidFill>
              <a:ea typeface="楷体_GB2312" pitchFamily="49" charset="-122"/>
            </a:endParaRPr>
          </a:p>
          <a:p>
            <a:pPr marL="457200" indent="-457200" eaLnBrk="1" hangingPunct="1">
              <a:buFontTx/>
              <a:buNone/>
            </a:pPr>
            <a:r>
              <a:rPr lang="zh-CN" altLang="en-US" sz="2800" dirty="0">
                <a:solidFill>
                  <a:srgbClr val="3333CC"/>
                </a:solidFill>
                <a:ea typeface="楷体_GB2312" pitchFamily="49" charset="-122"/>
              </a:rPr>
              <a:t>（</a:t>
            </a:r>
            <a:r>
              <a:rPr lang="en-US" altLang="zh-CN" sz="2800" dirty="0">
                <a:solidFill>
                  <a:srgbClr val="3333CC"/>
                </a:solidFill>
                <a:ea typeface="楷体_GB2312" pitchFamily="49" charset="-122"/>
              </a:rPr>
              <a:t>1</a:t>
            </a:r>
            <a:r>
              <a:rPr lang="zh-CN" altLang="en-US" sz="2800" dirty="0">
                <a:solidFill>
                  <a:srgbClr val="3333CC"/>
                </a:solidFill>
                <a:ea typeface="楷体_GB2312" pitchFamily="49" charset="-122"/>
              </a:rPr>
              <a:t>）版本管理</a:t>
            </a:r>
            <a:endParaRPr lang="zh-CN" altLang="en-US" sz="2800" dirty="0">
              <a:solidFill>
                <a:srgbClr val="3333CC"/>
              </a:solidFill>
              <a:ea typeface="楷体_GB2312" pitchFamily="49" charset="-122"/>
            </a:endParaRPr>
          </a:p>
          <a:p>
            <a:pPr marL="857250" lvl="1" indent="-457200">
              <a:buClr>
                <a:srgbClr val="3333CC"/>
              </a:buClr>
              <a:buSzPct val="75000"/>
              <a:buFont typeface="Wingdings" panose="05000000000000000000" pitchFamily="2" charset="2"/>
              <a:buChar char="Ø"/>
            </a:pPr>
            <a:r>
              <a:rPr lang="zh-CN" altLang="en-US" sz="2200" dirty="0">
                <a:solidFill>
                  <a:srgbClr val="CC0000"/>
                </a:solidFill>
                <a:ea typeface="楷体_GB2312" pitchFamily="49" charset="-122"/>
              </a:rPr>
              <a:t>版本管理</a:t>
            </a:r>
            <a:r>
              <a:rPr lang="zh-CN" altLang="en-US" sz="2200" dirty="0">
                <a:ea typeface="楷体_GB2312" pitchFamily="49" charset="-122"/>
              </a:rPr>
              <a:t>（</a:t>
            </a:r>
            <a:r>
              <a:rPr lang="en-US" altLang="zh-CN" sz="2200" dirty="0">
                <a:ea typeface="楷体_GB2312" pitchFamily="49" charset="-122"/>
              </a:rPr>
              <a:t>version management</a:t>
            </a:r>
            <a:r>
              <a:rPr lang="zh-CN" altLang="en-US" sz="2200" dirty="0">
                <a:ea typeface="楷体_GB2312" pitchFamily="49" charset="-122"/>
              </a:rPr>
              <a:t>）是对系统不同版本进行标识和跟踪的过程。</a:t>
            </a:r>
            <a:endParaRPr lang="zh-CN" altLang="en-US" sz="2200" dirty="0">
              <a:ea typeface="楷体_GB2312" pitchFamily="49" charset="-122"/>
            </a:endParaRPr>
          </a:p>
          <a:p>
            <a:pPr marL="857250" lvl="1" indent="-457200">
              <a:buClr>
                <a:srgbClr val="3333CC"/>
              </a:buClr>
              <a:buSzPct val="75000"/>
              <a:buFont typeface="Wingdings" panose="05000000000000000000" pitchFamily="2" charset="2"/>
              <a:buChar char="Ø"/>
            </a:pPr>
            <a:r>
              <a:rPr lang="zh-CN" altLang="en-US" sz="2200" dirty="0">
                <a:ea typeface="楷体_GB2312" pitchFamily="49" charset="-122"/>
              </a:rPr>
              <a:t>版本标识的目的是便于对版本加以区分、检索和跟踪，以表明各个版本之间的关系。</a:t>
            </a:r>
            <a:endParaRPr lang="zh-CN" altLang="en-US" sz="2200" dirty="0">
              <a:ea typeface="楷体_GB2312" pitchFamily="49" charset="-122"/>
            </a:endParaRPr>
          </a:p>
          <a:p>
            <a:pPr marL="857250" lvl="1" indent="-457200">
              <a:buClr>
                <a:srgbClr val="3333CC"/>
              </a:buClr>
              <a:buSzPct val="75000"/>
              <a:buFont typeface="Wingdings" panose="05000000000000000000" pitchFamily="2" charset="2"/>
              <a:buChar char="Ø"/>
            </a:pPr>
            <a:r>
              <a:rPr lang="zh-CN" altLang="en-US" sz="2200" dirty="0">
                <a:ea typeface="楷体_GB2312" pitchFamily="49" charset="-122"/>
              </a:rPr>
              <a:t>一个版本是软件系统的一个实例，在功能上和性能上与其他版本有所不同，或是修正、补充了前一版本的某些不足。</a:t>
            </a:r>
            <a:endParaRPr lang="zh-CN" altLang="en-US" sz="2200" dirty="0">
              <a:ea typeface="楷体_GB2312" pitchFamily="49" charset="-122"/>
            </a:endParaRPr>
          </a:p>
          <a:p>
            <a:pPr marL="857250" lvl="1" indent="-457200">
              <a:buClr>
                <a:srgbClr val="3333CC"/>
              </a:buClr>
              <a:buSzPct val="75000"/>
              <a:buFont typeface="Wingdings" panose="05000000000000000000" pitchFamily="2" charset="2"/>
              <a:buChar char="Ø"/>
            </a:pPr>
            <a:r>
              <a:rPr lang="zh-CN" altLang="en-US" sz="2200" dirty="0">
                <a:ea typeface="楷体_GB2312" pitchFamily="49" charset="-122"/>
              </a:rPr>
              <a:t>这些不同的版本可能在功能上是等价的，但它们分别适应于不同的硬件或软件环境的要求。 </a:t>
            </a:r>
            <a:endParaRPr lang="zh-CN" altLang="en-US" sz="22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6.6.4 </a:t>
            </a:r>
            <a:r>
              <a:rPr lang="zh-CN" altLang="en-US" sz="3600" b="1" dirty="0">
                <a:solidFill>
                  <a:srgbClr val="FFFF00"/>
                </a:solidFill>
                <a:latin typeface="+mj-ea"/>
                <a:ea typeface="+mj-ea"/>
              </a:rPr>
              <a:t>版本控制</a:t>
            </a:r>
            <a:endParaRPr lang="zh-CN" altLang="en-US" sz="3600" b="1" dirty="0">
              <a:solidFill>
                <a:srgbClr val="FFFF00"/>
              </a:solidFill>
              <a:latin typeface="+mj-ea"/>
              <a:ea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02">
                                            <p:txEl>
                                              <p:pRg st="0" end="0"/>
                                            </p:txEl>
                                          </p:spTgt>
                                        </p:tgtEl>
                                        <p:attrNameLst>
                                          <p:attrName>style.visibility</p:attrName>
                                        </p:attrNameLst>
                                      </p:cBhvr>
                                      <p:to>
                                        <p:strVal val="visible"/>
                                      </p:to>
                                    </p:set>
                                    <p:anim calcmode="lin" valueType="num">
                                      <p:cBhvr additive="base">
                                        <p:cTn id="7" dur="500" fill="hold"/>
                                        <p:tgtEl>
                                          <p:spTgt spid="3072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202">
                                            <p:txEl>
                                              <p:pRg st="1" end="1"/>
                                            </p:txEl>
                                          </p:spTgt>
                                        </p:tgtEl>
                                        <p:attrNameLst>
                                          <p:attrName>style.visibility</p:attrName>
                                        </p:attrNameLst>
                                      </p:cBhvr>
                                      <p:to>
                                        <p:strVal val="visible"/>
                                      </p:to>
                                    </p:set>
                                    <p:anim calcmode="lin" valueType="num">
                                      <p:cBhvr additive="base">
                                        <p:cTn id="13" dur="500" fill="hold"/>
                                        <p:tgtEl>
                                          <p:spTgt spid="30720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0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07202">
                                            <p:txEl>
                                              <p:pRg st="2" end="2"/>
                                            </p:txEl>
                                          </p:spTgt>
                                        </p:tgtEl>
                                        <p:attrNameLst>
                                          <p:attrName>style.visibility</p:attrName>
                                        </p:attrNameLst>
                                      </p:cBhvr>
                                      <p:to>
                                        <p:strVal val="visible"/>
                                      </p:to>
                                    </p:set>
                                    <p:anim calcmode="lin" valueType="num">
                                      <p:cBhvr additive="base">
                                        <p:cTn id="17" dur="500" fill="hold"/>
                                        <p:tgtEl>
                                          <p:spTgt spid="30720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20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7202">
                                            <p:txEl>
                                              <p:pRg st="3" end="3"/>
                                            </p:txEl>
                                          </p:spTgt>
                                        </p:tgtEl>
                                        <p:attrNameLst>
                                          <p:attrName>style.visibility</p:attrName>
                                        </p:attrNameLst>
                                      </p:cBhvr>
                                      <p:to>
                                        <p:strVal val="visible"/>
                                      </p:to>
                                    </p:set>
                                    <p:anim calcmode="lin" valueType="num">
                                      <p:cBhvr additive="base">
                                        <p:cTn id="21" dur="500" fill="hold"/>
                                        <p:tgtEl>
                                          <p:spTgt spid="30720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0720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07202">
                                            <p:txEl>
                                              <p:pRg st="4" end="4"/>
                                            </p:txEl>
                                          </p:spTgt>
                                        </p:tgtEl>
                                        <p:attrNameLst>
                                          <p:attrName>style.visibility</p:attrName>
                                        </p:attrNameLst>
                                      </p:cBhvr>
                                      <p:to>
                                        <p:strVal val="visible"/>
                                      </p:to>
                                    </p:set>
                                    <p:anim calcmode="lin" valueType="num">
                                      <p:cBhvr additive="base">
                                        <p:cTn id="25" dur="500" fill="hold"/>
                                        <p:tgtEl>
                                          <p:spTgt spid="30720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20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7202">
                                            <p:txEl>
                                              <p:pRg st="5" end="5"/>
                                            </p:txEl>
                                          </p:spTgt>
                                        </p:tgtEl>
                                        <p:attrNameLst>
                                          <p:attrName>style.visibility</p:attrName>
                                        </p:attrNameLst>
                                      </p:cBhvr>
                                      <p:to>
                                        <p:strVal val="visible"/>
                                      </p:to>
                                    </p:set>
                                    <p:anim calcmode="lin" valueType="num">
                                      <p:cBhvr additive="base">
                                        <p:cTn id="29" dur="500" fill="hold"/>
                                        <p:tgtEl>
                                          <p:spTgt spid="30720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0720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build="p"/>
    </p:bldLst>
  </p:timing>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idx="1"/>
          </p:nvPr>
        </p:nvSpPr>
        <p:spPr>
          <a:xfrm>
            <a:off x="428596" y="1500175"/>
            <a:ext cx="8208963" cy="4786346"/>
          </a:xfrm>
        </p:spPr>
        <p:txBody>
          <a:bodyPr/>
          <a:lstStyle/>
          <a:p>
            <a:pPr eaLnBrk="1" hangingPunct="1">
              <a:lnSpc>
                <a:spcPct val="90000"/>
              </a:lnSpc>
              <a:buFontTx/>
              <a:buNone/>
            </a:pPr>
            <a:r>
              <a:rPr lang="zh-CN" altLang="en-US" sz="2400" dirty="0">
                <a:solidFill>
                  <a:srgbClr val="3333CC"/>
                </a:solidFill>
                <a:ea typeface="楷体_GB2312" pitchFamily="49" charset="-122"/>
              </a:rPr>
              <a:t>（</a:t>
            </a:r>
            <a:r>
              <a:rPr lang="en-US" altLang="zh-CN" sz="2400" dirty="0">
                <a:solidFill>
                  <a:srgbClr val="3333CC"/>
                </a:solidFill>
                <a:ea typeface="楷体_GB2312" pitchFamily="49" charset="-122"/>
              </a:rPr>
              <a:t>2</a:t>
            </a:r>
            <a:r>
              <a:rPr lang="zh-CN" altLang="en-US" sz="2400" dirty="0">
                <a:solidFill>
                  <a:srgbClr val="3333CC"/>
                </a:solidFill>
                <a:ea typeface="楷体_GB2312" pitchFamily="49" charset="-122"/>
              </a:rPr>
              <a:t>）系统发行</a:t>
            </a:r>
            <a:endParaRPr lang="zh-CN" altLang="en-US" sz="2400" dirty="0">
              <a:solidFill>
                <a:srgbClr val="3333CC"/>
              </a:solidFill>
              <a:ea typeface="楷体_GB2312" pitchFamily="49" charset="-122"/>
            </a:endParaRPr>
          </a:p>
          <a:p>
            <a:pPr eaLnBrk="1" hangingPunct="1">
              <a:lnSpc>
                <a:spcPct val="90000"/>
              </a:lnSpc>
              <a:buFontTx/>
              <a:buNone/>
            </a:pPr>
            <a:r>
              <a:rPr lang="zh-CN" altLang="en-US" sz="2800" dirty="0">
                <a:ea typeface="楷体_GB2312" pitchFamily="49" charset="-122"/>
              </a:rPr>
              <a:t>    </a:t>
            </a:r>
            <a:r>
              <a:rPr lang="zh-CN" altLang="en-US" sz="2400" dirty="0">
                <a:solidFill>
                  <a:srgbClr val="CC0000"/>
                </a:solidFill>
                <a:ea typeface="楷体_GB2312" pitchFamily="49" charset="-122"/>
              </a:rPr>
              <a:t>系统发行</a:t>
            </a:r>
            <a:r>
              <a:rPr lang="zh-CN" altLang="en-US" sz="2400" dirty="0">
                <a:ea typeface="楷体_GB2312" pitchFamily="49" charset="-122"/>
              </a:rPr>
              <a:t>（</a:t>
            </a:r>
            <a:r>
              <a:rPr lang="en-US" altLang="zh-CN" sz="2400" dirty="0">
                <a:ea typeface="楷体_GB2312" pitchFamily="49" charset="-122"/>
              </a:rPr>
              <a:t>system release</a:t>
            </a:r>
            <a:r>
              <a:rPr lang="zh-CN" altLang="en-US" sz="2400" dirty="0">
                <a:ea typeface="楷体_GB2312" pitchFamily="49" charset="-122"/>
              </a:rPr>
              <a:t>）是分配给客户一个版本，</a:t>
            </a:r>
            <a:endParaRPr lang="zh-CN" altLang="en-US" sz="2400" dirty="0">
              <a:ea typeface="楷体_GB2312" pitchFamily="49" charset="-122"/>
            </a:endParaRPr>
          </a:p>
          <a:p>
            <a:pPr eaLnBrk="1" hangingPunct="1">
              <a:lnSpc>
                <a:spcPct val="90000"/>
              </a:lnSpc>
              <a:buFontTx/>
              <a:buNone/>
            </a:pPr>
            <a:r>
              <a:rPr lang="zh-CN" altLang="en-US" sz="2400" dirty="0">
                <a:ea typeface="楷体_GB2312" pitchFamily="49" charset="-122"/>
              </a:rPr>
              <a:t>每次系统发行都应有新的功能或是针对不同的系统运行环</a:t>
            </a:r>
            <a:endParaRPr lang="zh-CN" altLang="en-US" sz="2400" dirty="0">
              <a:ea typeface="楷体_GB2312" pitchFamily="49" charset="-122"/>
            </a:endParaRPr>
          </a:p>
          <a:p>
            <a:pPr eaLnBrk="1" hangingPunct="1">
              <a:lnSpc>
                <a:spcPct val="90000"/>
              </a:lnSpc>
              <a:buFontTx/>
              <a:buNone/>
            </a:pPr>
            <a:r>
              <a:rPr lang="zh-CN" altLang="en-US" sz="2400" dirty="0">
                <a:ea typeface="楷体_GB2312" pitchFamily="49" charset="-122"/>
              </a:rPr>
              <a:t>境。通常软件系统的版本数要比发行次数多，因为有的版本</a:t>
            </a:r>
            <a:endParaRPr lang="zh-CN" altLang="en-US" sz="2400" dirty="0">
              <a:ea typeface="楷体_GB2312" pitchFamily="49" charset="-122"/>
            </a:endParaRPr>
          </a:p>
          <a:p>
            <a:pPr eaLnBrk="1" hangingPunct="1">
              <a:lnSpc>
                <a:spcPct val="90000"/>
              </a:lnSpc>
              <a:buFontTx/>
              <a:buNone/>
            </a:pPr>
            <a:r>
              <a:rPr lang="zh-CN" altLang="en-US" sz="2400" dirty="0">
                <a:ea typeface="楷体_GB2312" pitchFamily="49" charset="-122"/>
              </a:rPr>
              <a:t>并未发行。例如，有的版本仅供开发机构内部使用，或是专</a:t>
            </a:r>
            <a:endParaRPr lang="zh-CN" altLang="en-US" sz="2400" dirty="0">
              <a:ea typeface="楷体_GB2312" pitchFamily="49" charset="-122"/>
            </a:endParaRPr>
          </a:p>
          <a:p>
            <a:pPr eaLnBrk="1" hangingPunct="1">
              <a:lnSpc>
                <a:spcPct val="90000"/>
              </a:lnSpc>
              <a:buFontTx/>
              <a:buNone/>
            </a:pPr>
            <a:r>
              <a:rPr lang="zh-CN" altLang="en-US" sz="2400" dirty="0">
                <a:ea typeface="楷体_GB2312" pitchFamily="49" charset="-122"/>
              </a:rPr>
              <a:t>供测试等。</a:t>
            </a:r>
            <a:endParaRPr lang="zh-CN" altLang="en-US" sz="2400" dirty="0">
              <a:ea typeface="楷体_GB2312" pitchFamily="49" charset="-122"/>
            </a:endParaRPr>
          </a:p>
          <a:p>
            <a:pPr eaLnBrk="1" hangingPunct="1">
              <a:lnSpc>
                <a:spcPct val="90000"/>
              </a:lnSpc>
              <a:buFontTx/>
              <a:buNone/>
            </a:pPr>
            <a:r>
              <a:rPr lang="zh-CN" altLang="en-US" sz="2400" dirty="0">
                <a:ea typeface="楷体_GB2312" pitchFamily="49" charset="-122"/>
              </a:rPr>
              <a:t>    通常一次发行不仅只是提供一个可执行程序，或一套程</a:t>
            </a:r>
            <a:endParaRPr lang="zh-CN" altLang="en-US" sz="2400" dirty="0">
              <a:ea typeface="楷体_GB2312" pitchFamily="49" charset="-122"/>
            </a:endParaRPr>
          </a:p>
          <a:p>
            <a:pPr eaLnBrk="1" hangingPunct="1">
              <a:lnSpc>
                <a:spcPct val="90000"/>
              </a:lnSpc>
              <a:buFontTx/>
              <a:buNone/>
            </a:pPr>
            <a:r>
              <a:rPr lang="zh-CN" altLang="en-US" sz="2400" dirty="0">
                <a:ea typeface="楷体_GB2312" pitchFamily="49" charset="-122"/>
              </a:rPr>
              <a:t>序，可能还要包括：</a:t>
            </a:r>
            <a:endParaRPr lang="zh-CN" altLang="en-US" sz="2400" dirty="0">
              <a:ea typeface="楷体_GB2312" pitchFamily="49" charset="-122"/>
            </a:endParaRPr>
          </a:p>
          <a:p>
            <a:pPr lvl="1">
              <a:lnSpc>
                <a:spcPct val="90000"/>
              </a:lnSpc>
              <a:buFontTx/>
              <a:buNone/>
            </a:pPr>
            <a:r>
              <a:rPr lang="zh-CN" altLang="en-US" sz="2200" dirty="0">
                <a:ea typeface="楷体_GB2312" pitchFamily="49" charset="-122"/>
              </a:rPr>
              <a:t>●  配置文件：规定发行所作的特定安装；</a:t>
            </a:r>
            <a:endParaRPr lang="zh-CN" altLang="en-US" sz="2200" dirty="0">
              <a:ea typeface="楷体_GB2312" pitchFamily="49" charset="-122"/>
            </a:endParaRPr>
          </a:p>
          <a:p>
            <a:pPr lvl="1">
              <a:lnSpc>
                <a:spcPct val="90000"/>
              </a:lnSpc>
              <a:buFontTx/>
              <a:buNone/>
            </a:pPr>
            <a:r>
              <a:rPr lang="zh-CN" altLang="en-US" sz="2200" dirty="0">
                <a:ea typeface="楷体_GB2312" pitchFamily="49" charset="-122"/>
              </a:rPr>
              <a:t>●  数据文件：系统运行所需的数据；</a:t>
            </a:r>
            <a:endParaRPr lang="zh-CN" altLang="en-US" sz="2200" dirty="0">
              <a:ea typeface="楷体_GB2312" pitchFamily="49" charset="-122"/>
            </a:endParaRPr>
          </a:p>
          <a:p>
            <a:pPr lvl="1">
              <a:lnSpc>
                <a:spcPct val="90000"/>
              </a:lnSpc>
              <a:buFontTx/>
              <a:buNone/>
            </a:pPr>
            <a:r>
              <a:rPr lang="zh-CN" altLang="en-US" sz="2200" dirty="0">
                <a:ea typeface="楷体_GB2312" pitchFamily="49" charset="-122"/>
              </a:rPr>
              <a:t>●  安装程序：表明系统如何安装到目标机上；</a:t>
            </a:r>
            <a:endParaRPr lang="zh-CN" altLang="en-US" sz="2200" dirty="0">
              <a:ea typeface="楷体_GB2312" pitchFamily="49" charset="-122"/>
            </a:endParaRPr>
          </a:p>
          <a:p>
            <a:pPr lvl="1">
              <a:lnSpc>
                <a:spcPct val="90000"/>
              </a:lnSpc>
              <a:buFontTx/>
              <a:buNone/>
            </a:pPr>
            <a:r>
              <a:rPr lang="zh-CN" altLang="en-US" sz="2200" dirty="0">
                <a:ea typeface="楷体_GB2312" pitchFamily="49" charset="-122"/>
              </a:rPr>
              <a:t>●  电子文档或书面文档：这是对系统的描述。</a:t>
            </a:r>
            <a:endParaRPr lang="zh-CN" altLang="en-US" sz="22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6.6.4 </a:t>
            </a:r>
            <a:r>
              <a:rPr lang="zh-CN" altLang="en-US" sz="3600" b="1" dirty="0">
                <a:solidFill>
                  <a:srgbClr val="FFFF00"/>
                </a:solidFill>
                <a:latin typeface="+mj-ea"/>
                <a:ea typeface="+mj-ea"/>
              </a:rPr>
              <a:t>版本控制</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500034" y="1571612"/>
            <a:ext cx="8207375" cy="4475162"/>
          </a:xfrm>
          <a:prstGeom prst="rect">
            <a:avLst/>
          </a:prstGeom>
          <a:noFill/>
          <a:ln w="9525">
            <a:noFill/>
            <a:miter lim="800000"/>
          </a:ln>
        </p:spPr>
        <p:txBody>
          <a:bodyPr>
            <a:spAutoFit/>
          </a:bodyPr>
          <a:lstStyle/>
          <a:p>
            <a:pPr>
              <a:lnSpc>
                <a:spcPct val="120000"/>
              </a:lnSpc>
              <a:spcBef>
                <a:spcPct val="20000"/>
              </a:spcBef>
            </a:pPr>
            <a:r>
              <a:rPr lang="en-US" altLang="zh-CN" sz="2800" dirty="0">
                <a:solidFill>
                  <a:srgbClr val="3333CC"/>
                </a:solidFill>
                <a:ea typeface="楷体_GB2312" pitchFamily="49" charset="-122"/>
              </a:rPr>
              <a:t>2</a:t>
            </a:r>
            <a:r>
              <a:rPr lang="zh-CN" altLang="en-US" sz="2800" dirty="0">
                <a:solidFill>
                  <a:srgbClr val="3333CC"/>
                </a:solidFill>
                <a:ea typeface="楷体_GB2312" pitchFamily="49" charset="-122"/>
              </a:rPr>
              <a:t>．版本标识</a:t>
            </a:r>
            <a:endParaRPr lang="zh-CN" altLang="en-US" sz="2800" dirty="0">
              <a:solidFill>
                <a:srgbClr val="3333CC"/>
              </a:solidFill>
              <a:ea typeface="楷体_GB2312" pitchFamily="49" charset="-122"/>
            </a:endParaRPr>
          </a:p>
          <a:p>
            <a:pPr>
              <a:lnSpc>
                <a:spcPct val="120000"/>
              </a:lnSpc>
              <a:spcBef>
                <a:spcPct val="20000"/>
              </a:spcBef>
            </a:pPr>
            <a:r>
              <a:rPr lang="zh-CN" altLang="en-US" sz="2400" dirty="0">
                <a:ea typeface="楷体_GB2312" pitchFamily="49" charset="-122"/>
              </a:rPr>
              <a:t>    </a:t>
            </a:r>
            <a:r>
              <a:rPr lang="zh-CN" altLang="en-US" sz="2400" dirty="0">
                <a:solidFill>
                  <a:srgbClr val="CC0000"/>
                </a:solidFill>
                <a:ea typeface="楷体_GB2312" pitchFamily="49" charset="-122"/>
              </a:rPr>
              <a:t>版本标识</a:t>
            </a:r>
            <a:r>
              <a:rPr lang="zh-CN" altLang="en-US" sz="2400" dirty="0">
                <a:ea typeface="楷体_GB2312" pitchFamily="49" charset="-122"/>
              </a:rPr>
              <a:t>（</a:t>
            </a:r>
            <a:r>
              <a:rPr lang="en-US" altLang="zh-CN" sz="2400" dirty="0">
                <a:ea typeface="楷体_GB2312" pitchFamily="49" charset="-122"/>
              </a:rPr>
              <a:t>version identification</a:t>
            </a:r>
            <a:r>
              <a:rPr lang="zh-CN" altLang="en-US" sz="2400" dirty="0">
                <a:ea typeface="楷体_GB2312" pitchFamily="49" charset="-122"/>
              </a:rPr>
              <a:t>）是由版本的命名规则</a:t>
            </a:r>
            <a:endParaRPr lang="zh-CN" altLang="en-US" sz="2400" dirty="0">
              <a:ea typeface="楷体_GB2312" pitchFamily="49" charset="-122"/>
            </a:endParaRPr>
          </a:p>
          <a:p>
            <a:pPr>
              <a:lnSpc>
                <a:spcPct val="120000"/>
              </a:lnSpc>
              <a:spcBef>
                <a:spcPct val="20000"/>
              </a:spcBef>
            </a:pPr>
            <a:r>
              <a:rPr lang="zh-CN" altLang="en-US" sz="2400" dirty="0">
                <a:ea typeface="楷体_GB2312" pitchFamily="49" charset="-122"/>
              </a:rPr>
              <a:t>决定的。由于前后版本存在着传递关系，因此，如何正确地</a:t>
            </a:r>
            <a:endParaRPr lang="zh-CN" altLang="en-US" sz="2400" dirty="0">
              <a:ea typeface="楷体_GB2312" pitchFamily="49" charset="-122"/>
            </a:endParaRPr>
          </a:p>
          <a:p>
            <a:pPr>
              <a:lnSpc>
                <a:spcPct val="120000"/>
              </a:lnSpc>
              <a:spcBef>
                <a:spcPct val="20000"/>
              </a:spcBef>
            </a:pPr>
            <a:r>
              <a:rPr lang="zh-CN" altLang="en-US" sz="2400" dirty="0">
                <a:ea typeface="楷体_GB2312" pitchFamily="49" charset="-122"/>
              </a:rPr>
              <a:t>反映这一传递关系，就应当体现在其命名中。</a:t>
            </a:r>
            <a:endParaRPr lang="zh-CN" altLang="en-US" sz="2400" dirty="0">
              <a:ea typeface="楷体_GB2312" pitchFamily="49" charset="-122"/>
            </a:endParaRPr>
          </a:p>
          <a:p>
            <a:pPr>
              <a:lnSpc>
                <a:spcPct val="120000"/>
              </a:lnSpc>
              <a:spcBef>
                <a:spcPct val="20000"/>
              </a:spcBef>
            </a:pPr>
            <a:r>
              <a:rPr lang="zh-CN" altLang="en-US" sz="2400" dirty="0">
                <a:solidFill>
                  <a:srgbClr val="3333CC"/>
                </a:solidFill>
                <a:ea typeface="楷体_GB2312" pitchFamily="49" charset="-122"/>
              </a:rPr>
              <a:t>可能使用的命名规则有下面所述的几种：</a:t>
            </a:r>
            <a:endParaRPr lang="zh-CN" altLang="en-US" sz="2400" dirty="0">
              <a:solidFill>
                <a:srgbClr val="3333CC"/>
              </a:solidFill>
              <a:ea typeface="楷体_GB2312" pitchFamily="49" charset="-122"/>
            </a:endParaRPr>
          </a:p>
          <a:p>
            <a:pPr lvl="1">
              <a:lnSpc>
                <a:spcPct val="120000"/>
              </a:lnSpc>
              <a:spcBef>
                <a:spcPct val="20000"/>
              </a:spcBef>
              <a:buClr>
                <a:srgbClr val="3333CC"/>
              </a:buClr>
              <a:buSzPct val="75000"/>
              <a:buFont typeface="Wingdings" panose="05000000000000000000" pitchFamily="2" charset="2"/>
              <a:buChar char="Ø"/>
            </a:pPr>
            <a:r>
              <a:rPr lang="zh-CN" altLang="en-US" sz="2400" dirty="0">
                <a:solidFill>
                  <a:srgbClr val="CC0000"/>
                </a:solidFill>
                <a:ea typeface="楷体_GB2312" pitchFamily="49" charset="-122"/>
              </a:rPr>
              <a:t>号码顺序型版本标识</a:t>
            </a:r>
            <a:endParaRPr lang="zh-CN" altLang="en-US" sz="2400" dirty="0">
              <a:solidFill>
                <a:srgbClr val="CC0000"/>
              </a:solidFill>
              <a:ea typeface="楷体_GB2312" pitchFamily="49" charset="-122"/>
            </a:endParaRPr>
          </a:p>
          <a:p>
            <a:pPr lvl="1">
              <a:lnSpc>
                <a:spcPct val="90000"/>
              </a:lnSpc>
              <a:spcBef>
                <a:spcPct val="20000"/>
              </a:spcBef>
              <a:buClr>
                <a:srgbClr val="3333CC"/>
              </a:buClr>
              <a:buSzPct val="75000"/>
              <a:buFont typeface="Wingdings" panose="05000000000000000000" pitchFamily="2" charset="2"/>
              <a:buChar char="Ø"/>
            </a:pPr>
            <a:r>
              <a:rPr lang="zh-CN" altLang="en-US" sz="2400" dirty="0">
                <a:solidFill>
                  <a:srgbClr val="CC0000"/>
                </a:solidFill>
                <a:ea typeface="楷体_GB2312" pitchFamily="49" charset="-122"/>
              </a:rPr>
              <a:t>符号命名版本标识</a:t>
            </a:r>
            <a:endParaRPr lang="zh-CN" altLang="en-US" sz="2400" dirty="0">
              <a:solidFill>
                <a:srgbClr val="CC0000"/>
              </a:solidFill>
              <a:ea typeface="楷体_GB2312" pitchFamily="49" charset="-122"/>
            </a:endParaRPr>
          </a:p>
          <a:p>
            <a:pPr lvl="1">
              <a:lnSpc>
                <a:spcPct val="90000"/>
              </a:lnSpc>
              <a:spcBef>
                <a:spcPct val="20000"/>
              </a:spcBef>
              <a:buClr>
                <a:srgbClr val="3333CC"/>
              </a:buClr>
              <a:buSzPct val="75000"/>
              <a:buFont typeface="Wingdings" panose="05000000000000000000" pitchFamily="2" charset="2"/>
              <a:buChar char="Ø"/>
            </a:pPr>
            <a:r>
              <a:rPr lang="zh-CN" altLang="en-US" sz="2400" dirty="0">
                <a:solidFill>
                  <a:srgbClr val="CC0000"/>
                </a:solidFill>
                <a:ea typeface="楷体_GB2312" pitchFamily="49" charset="-122"/>
              </a:rPr>
              <a:t>属性版本标识</a:t>
            </a:r>
            <a:endParaRPr lang="zh-CN" altLang="en-US" sz="2400" dirty="0">
              <a:solidFill>
                <a:srgbClr val="CC0000"/>
              </a:solidFill>
              <a:ea typeface="楷体_GB2312" pitchFamily="49" charset="-122"/>
            </a:endParaRPr>
          </a:p>
          <a:p>
            <a:pPr>
              <a:lnSpc>
                <a:spcPct val="120000"/>
              </a:lnSpc>
              <a:spcBef>
                <a:spcPct val="20000"/>
              </a:spcBef>
            </a:pPr>
            <a:endParaRPr lang="en-US" altLang="zh-CN" sz="2400" dirty="0">
              <a:solidFill>
                <a:srgbClr val="CC0000"/>
              </a:solidFill>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6.6.4 </a:t>
            </a:r>
            <a:r>
              <a:rPr lang="zh-CN" altLang="en-US" sz="3600" b="1" dirty="0">
                <a:solidFill>
                  <a:srgbClr val="FFFF00"/>
                </a:solidFill>
                <a:latin typeface="+mj-ea"/>
                <a:ea typeface="+mj-ea"/>
              </a:rPr>
              <a:t>版本控制</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idx="1"/>
          </p:nvPr>
        </p:nvSpPr>
        <p:spPr/>
        <p:txBody>
          <a:bodyPr/>
          <a:lstStyle/>
          <a:p>
            <a:pPr eaLnBrk="1" hangingPunct="1">
              <a:buFontTx/>
              <a:buNone/>
            </a:pPr>
            <a:r>
              <a:rPr lang="zh-CN" altLang="en-US" sz="2800">
                <a:ea typeface="宋体" panose="02010600030101010101" pitchFamily="2" charset="-122"/>
              </a:rPr>
              <a:t>（</a:t>
            </a:r>
            <a:r>
              <a:rPr lang="en-US" altLang="zh-CN" sz="2800">
                <a:ea typeface="宋体" panose="02010600030101010101" pitchFamily="2" charset="-122"/>
              </a:rPr>
              <a:t>1</a:t>
            </a:r>
            <a:r>
              <a:rPr lang="zh-CN" altLang="en-US" sz="2800">
                <a:ea typeface="宋体" panose="02010600030101010101" pitchFamily="2" charset="-122"/>
              </a:rPr>
              <a:t>）</a:t>
            </a:r>
            <a:r>
              <a:rPr lang="zh-CN" altLang="en-US" sz="2800">
                <a:solidFill>
                  <a:srgbClr val="CC0000"/>
                </a:solidFill>
                <a:ea typeface="宋体" panose="02010600030101010101" pitchFamily="2" charset="-122"/>
              </a:rPr>
              <a:t>号码顺序型版本标识</a:t>
            </a:r>
            <a:endParaRPr lang="zh-CN" altLang="en-US" sz="2800">
              <a:solidFill>
                <a:srgbClr val="CC0000"/>
              </a:solidFill>
              <a:ea typeface="宋体" panose="02010600030101010101" pitchFamily="2" charset="-122"/>
            </a:endParaRPr>
          </a:p>
          <a:p>
            <a:pPr eaLnBrk="1" hangingPunct="1"/>
            <a:r>
              <a:rPr lang="zh-CN" altLang="en-US" sz="2800">
                <a:latin typeface="楷体_GB2312" pitchFamily="49" charset="-122"/>
                <a:ea typeface="楷体_GB2312" pitchFamily="49" charset="-122"/>
              </a:rPr>
              <a:t>如下图所示。这种标识十分明显地给出了版本之间的传递关系，但是如果当前版本生出了多个新版本，标识就稍有困难。 </a:t>
            </a:r>
            <a:endParaRPr lang="zh-CN" altLang="en-US" sz="2800">
              <a:latin typeface="楷体_GB2312" pitchFamily="49" charset="-122"/>
              <a:ea typeface="楷体_GB2312" pitchFamily="49" charset="-122"/>
            </a:endParaRPr>
          </a:p>
          <a:p>
            <a:pPr eaLnBrk="1" hangingPunct="1"/>
            <a:endParaRPr lang="en-US" altLang="zh-CN" sz="2800">
              <a:latin typeface="楷体_GB2312" pitchFamily="49" charset="-122"/>
              <a:ea typeface="楷体_GB2312" pitchFamily="49" charset="-122"/>
            </a:endParaRPr>
          </a:p>
        </p:txBody>
      </p:sp>
      <p:pic>
        <p:nvPicPr>
          <p:cNvPr id="129028" name="Picture 4"/>
          <p:cNvPicPr>
            <a:picLocks noChangeAspect="1" noChangeArrowheads="1"/>
          </p:cNvPicPr>
          <p:nvPr/>
        </p:nvPicPr>
        <p:blipFill>
          <a:blip r:embed="rId1"/>
          <a:srcRect/>
          <a:stretch>
            <a:fillRect/>
          </a:stretch>
        </p:blipFill>
        <p:spPr bwMode="auto">
          <a:xfrm>
            <a:off x="2051050" y="3573463"/>
            <a:ext cx="5400675" cy="27686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6.6.4 </a:t>
            </a:r>
            <a:r>
              <a:rPr lang="zh-CN" altLang="en-US" sz="3600" b="1" dirty="0">
                <a:solidFill>
                  <a:srgbClr val="FFFF00"/>
                </a:solidFill>
                <a:latin typeface="+mj-ea"/>
                <a:ea typeface="+mj-ea"/>
              </a:rPr>
              <a:t>版本控制</a:t>
            </a:r>
            <a:endParaRPr lang="zh-CN" altLang="en-US" sz="3600" b="1" dirty="0">
              <a:solidFill>
                <a:srgbClr val="FFFF00"/>
              </a:solidFill>
              <a:latin typeface="+mj-ea"/>
              <a:ea typeface="+mj-ea"/>
            </a:endParaRPr>
          </a:p>
        </p:txBody>
      </p:sp>
    </p:spTree>
  </p:cSld>
  <p:clrMapOvr>
    <a:masterClrMapping/>
  </p:clrMapOvr>
  <p:transition>
    <p:fade/>
  </p:transition>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idx="1"/>
          </p:nvPr>
        </p:nvSpPr>
        <p:spPr>
          <a:xfrm>
            <a:off x="500034" y="1500174"/>
            <a:ext cx="8207375" cy="5040312"/>
          </a:xfrm>
        </p:spPr>
        <p:txBody>
          <a:bodyPr/>
          <a:lstStyle/>
          <a:p>
            <a:pPr marL="457200" indent="-457200" eaLnBrk="1" hangingPunct="1">
              <a:lnSpc>
                <a:spcPct val="90000"/>
              </a:lnSpc>
              <a:buFontTx/>
              <a:buNone/>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a:t>
            </a:r>
            <a:r>
              <a:rPr lang="zh-CN" altLang="en-US" sz="2400" dirty="0">
                <a:solidFill>
                  <a:srgbClr val="CC0000"/>
                </a:solidFill>
                <a:ea typeface="楷体_GB2312" pitchFamily="49" charset="-122"/>
              </a:rPr>
              <a:t>符号命名版本标识</a:t>
            </a:r>
            <a:endParaRPr lang="zh-CN" altLang="en-US" sz="2400" dirty="0">
              <a:solidFill>
                <a:srgbClr val="CC0000"/>
              </a:solidFill>
              <a:ea typeface="楷体_GB2312" pitchFamily="49" charset="-122"/>
            </a:endParaRPr>
          </a:p>
          <a:p>
            <a:pPr marL="457200" indent="-457200" eaLnBrk="1" hangingPunct="1">
              <a:lnSpc>
                <a:spcPct val="90000"/>
              </a:lnSpc>
              <a:buFontTx/>
              <a:buNone/>
            </a:pPr>
            <a:r>
              <a:rPr lang="zh-CN" altLang="en-US" sz="2400" dirty="0">
                <a:ea typeface="楷体_GB2312" pitchFamily="49" charset="-122"/>
              </a:rPr>
              <a:t>        用符号表达版本间的传递关系，如不用</a:t>
            </a:r>
            <a:r>
              <a:rPr lang="en-US" altLang="zh-CN" sz="2400" dirty="0">
                <a:ea typeface="楷体_GB2312" pitchFamily="49" charset="-122"/>
              </a:rPr>
              <a:t>V1.1.2</a:t>
            </a:r>
            <a:r>
              <a:rPr lang="zh-CN" altLang="en-US" sz="2400" dirty="0">
                <a:ea typeface="楷体_GB2312" pitchFamily="49" charset="-122"/>
              </a:rPr>
              <a:t>的形式，</a:t>
            </a:r>
            <a:endParaRPr lang="zh-CN" altLang="en-US" sz="2400" dirty="0">
              <a:ea typeface="楷体_GB2312" pitchFamily="49" charset="-122"/>
            </a:endParaRPr>
          </a:p>
          <a:p>
            <a:pPr marL="457200" indent="-457200" eaLnBrk="1" hangingPunct="1">
              <a:lnSpc>
                <a:spcPct val="90000"/>
              </a:lnSpc>
              <a:buFontTx/>
              <a:buNone/>
            </a:pPr>
            <a:r>
              <a:rPr lang="zh-CN" altLang="en-US" sz="2400" dirty="0">
                <a:ea typeface="楷体_GB2312" pitchFamily="49" charset="-122"/>
              </a:rPr>
              <a:t>而采用</a:t>
            </a:r>
            <a:r>
              <a:rPr lang="en-US" altLang="zh-CN" sz="2400" dirty="0">
                <a:ea typeface="楷体_GB2312" pitchFamily="49" charset="-122"/>
              </a:rPr>
              <a:t>V1/VMS/DB Server</a:t>
            </a:r>
            <a:r>
              <a:rPr lang="zh-CN" altLang="en-US" sz="2400" dirty="0">
                <a:ea typeface="楷体_GB2312" pitchFamily="49" charset="-122"/>
              </a:rPr>
              <a:t>来表示一个在</a:t>
            </a:r>
            <a:r>
              <a:rPr lang="en-US" altLang="zh-CN" sz="2400" dirty="0">
                <a:ea typeface="楷体_GB2312" pitchFamily="49" charset="-122"/>
              </a:rPr>
              <a:t>VMS</a:t>
            </a:r>
            <a:r>
              <a:rPr lang="zh-CN" altLang="en-US" sz="2400" dirty="0">
                <a:ea typeface="楷体_GB2312" pitchFamily="49" charset="-122"/>
              </a:rPr>
              <a:t>操作系统上</a:t>
            </a:r>
            <a:endParaRPr lang="zh-CN" altLang="en-US" sz="2400" dirty="0">
              <a:ea typeface="楷体_GB2312" pitchFamily="49" charset="-122"/>
            </a:endParaRPr>
          </a:p>
          <a:p>
            <a:pPr marL="457200" indent="-457200" eaLnBrk="1" hangingPunct="1">
              <a:lnSpc>
                <a:spcPct val="90000"/>
              </a:lnSpc>
              <a:buFontTx/>
              <a:buNone/>
            </a:pPr>
            <a:r>
              <a:rPr lang="zh-CN" altLang="en-US" sz="2400" dirty="0">
                <a:ea typeface="楷体_GB2312" pitchFamily="49" charset="-122"/>
              </a:rPr>
              <a:t>运行的数据库服务器版本。</a:t>
            </a:r>
            <a:endParaRPr lang="zh-CN" altLang="en-US" sz="2400" dirty="0">
              <a:ea typeface="楷体_GB2312" pitchFamily="49" charset="-122"/>
            </a:endParaRPr>
          </a:p>
          <a:p>
            <a:pPr marL="457200" indent="-457200" eaLnBrk="1" hangingPunct="1">
              <a:lnSpc>
                <a:spcPct val="90000"/>
              </a:lnSpc>
              <a:buFontTx/>
              <a:buNone/>
            </a:pPr>
            <a:r>
              <a:rPr lang="zh-CN" altLang="en-US" sz="2400" dirty="0">
                <a:ea typeface="楷体_GB2312" pitchFamily="49" charset="-122"/>
              </a:rPr>
              <a:t>（</a:t>
            </a:r>
            <a:r>
              <a:rPr lang="en-US" altLang="zh-CN" sz="2400" dirty="0">
                <a:ea typeface="楷体_GB2312" pitchFamily="49" charset="-122"/>
              </a:rPr>
              <a:t>3</a:t>
            </a:r>
            <a:r>
              <a:rPr lang="zh-CN" altLang="en-US" sz="2400" dirty="0">
                <a:ea typeface="楷体_GB2312" pitchFamily="49" charset="-122"/>
              </a:rPr>
              <a:t>）</a:t>
            </a:r>
            <a:r>
              <a:rPr lang="zh-CN" altLang="en-US" sz="2400" dirty="0">
                <a:solidFill>
                  <a:srgbClr val="CC0000"/>
                </a:solidFill>
                <a:ea typeface="楷体_GB2312" pitchFamily="49" charset="-122"/>
              </a:rPr>
              <a:t>属性版本标识</a:t>
            </a:r>
            <a:endParaRPr lang="zh-CN" altLang="en-US" sz="2400" dirty="0">
              <a:solidFill>
                <a:srgbClr val="CC0000"/>
              </a:solidFill>
              <a:ea typeface="楷体_GB2312" pitchFamily="49" charset="-122"/>
            </a:endParaRPr>
          </a:p>
          <a:p>
            <a:pPr marL="457200" indent="-457200" eaLnBrk="1" hangingPunct="1">
              <a:lnSpc>
                <a:spcPct val="90000"/>
              </a:lnSpc>
              <a:buFontTx/>
              <a:buNone/>
            </a:pPr>
            <a:r>
              <a:rPr lang="zh-CN" altLang="en-US" sz="2400" dirty="0">
                <a:ea typeface="楷体_GB2312" pitchFamily="49" charset="-122"/>
              </a:rPr>
              <a:t>       属性版本标识是把有关版本的重要属性反映在标识中，</a:t>
            </a:r>
            <a:endParaRPr lang="zh-CN" altLang="en-US" sz="2400" dirty="0">
              <a:ea typeface="楷体_GB2312" pitchFamily="49" charset="-122"/>
            </a:endParaRPr>
          </a:p>
          <a:p>
            <a:pPr marL="457200" indent="-457200" eaLnBrk="1" hangingPunct="1">
              <a:lnSpc>
                <a:spcPct val="90000"/>
              </a:lnSpc>
              <a:buFontTx/>
              <a:buNone/>
            </a:pPr>
            <a:r>
              <a:rPr lang="zh-CN" altLang="en-US" sz="2400" dirty="0">
                <a:ea typeface="楷体_GB2312" pitchFamily="49" charset="-122"/>
              </a:rPr>
              <a:t>可以包括的属性有：客户名、开发语言、开发状态、硬件平</a:t>
            </a:r>
            <a:endParaRPr lang="zh-CN" altLang="en-US" sz="2400" dirty="0">
              <a:ea typeface="楷体_GB2312" pitchFamily="49" charset="-122"/>
            </a:endParaRPr>
          </a:p>
          <a:p>
            <a:pPr marL="457200" indent="-457200" eaLnBrk="1" hangingPunct="1">
              <a:lnSpc>
                <a:spcPct val="90000"/>
              </a:lnSpc>
              <a:buFontTx/>
              <a:buNone/>
            </a:pPr>
            <a:r>
              <a:rPr lang="zh-CN" altLang="en-US" sz="2400" dirty="0">
                <a:ea typeface="楷体_GB2312" pitchFamily="49" charset="-122"/>
              </a:rPr>
              <a:t>台、生成日期等。每个版本都由唯一的一组属性标识，即一</a:t>
            </a:r>
            <a:endParaRPr lang="zh-CN" altLang="en-US" sz="2400" dirty="0">
              <a:ea typeface="楷体_GB2312" pitchFamily="49" charset="-122"/>
            </a:endParaRPr>
          </a:p>
          <a:p>
            <a:pPr marL="457200" indent="-457200" eaLnBrk="1" hangingPunct="1">
              <a:lnSpc>
                <a:spcPct val="90000"/>
              </a:lnSpc>
              <a:buFontTx/>
              <a:buNone/>
            </a:pPr>
            <a:r>
              <a:rPr lang="zh-CN" altLang="en-US" sz="2400" dirty="0">
                <a:ea typeface="楷体_GB2312" pitchFamily="49" charset="-122"/>
              </a:rPr>
              <a:t>组具有唯一性的属性值。</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6.6.4 </a:t>
            </a:r>
            <a:r>
              <a:rPr lang="zh-CN" altLang="en-US" sz="3600" b="1" dirty="0">
                <a:solidFill>
                  <a:srgbClr val="FFFF00"/>
                </a:solidFill>
                <a:latin typeface="+mj-ea"/>
                <a:ea typeface="+mj-ea"/>
              </a:rPr>
              <a:t>版本控制</a:t>
            </a:r>
            <a:endParaRPr lang="zh-CN" altLang="en-US" sz="3600" b="1" dirty="0">
              <a:solidFill>
                <a:srgbClr val="FFFF00"/>
              </a:solidFill>
              <a:latin typeface="+mj-ea"/>
              <a:ea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1298">
                                            <p:txEl>
                                              <p:pRg st="0" end="0"/>
                                            </p:txEl>
                                          </p:spTgt>
                                        </p:tgtEl>
                                        <p:attrNameLst>
                                          <p:attrName>style.visibility</p:attrName>
                                        </p:attrNameLst>
                                      </p:cBhvr>
                                      <p:to>
                                        <p:strVal val="visible"/>
                                      </p:to>
                                    </p:set>
                                    <p:anim calcmode="lin" valueType="num">
                                      <p:cBhvr additive="base">
                                        <p:cTn id="7" dur="500" fill="hold"/>
                                        <p:tgtEl>
                                          <p:spTgt spid="3112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12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1298">
                                            <p:txEl>
                                              <p:pRg st="1" end="1"/>
                                            </p:txEl>
                                          </p:spTgt>
                                        </p:tgtEl>
                                        <p:attrNameLst>
                                          <p:attrName>style.visibility</p:attrName>
                                        </p:attrNameLst>
                                      </p:cBhvr>
                                      <p:to>
                                        <p:strVal val="visible"/>
                                      </p:to>
                                    </p:set>
                                    <p:anim calcmode="lin" valueType="num">
                                      <p:cBhvr additive="base">
                                        <p:cTn id="13" dur="500" fill="hold"/>
                                        <p:tgtEl>
                                          <p:spTgt spid="31129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12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1298">
                                            <p:txEl>
                                              <p:pRg st="2" end="2"/>
                                            </p:txEl>
                                          </p:spTgt>
                                        </p:tgtEl>
                                        <p:attrNameLst>
                                          <p:attrName>style.visibility</p:attrName>
                                        </p:attrNameLst>
                                      </p:cBhvr>
                                      <p:to>
                                        <p:strVal val="visible"/>
                                      </p:to>
                                    </p:set>
                                    <p:anim calcmode="lin" valueType="num">
                                      <p:cBhvr additive="base">
                                        <p:cTn id="19" dur="500" fill="hold"/>
                                        <p:tgtEl>
                                          <p:spTgt spid="31129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12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1298">
                                            <p:txEl>
                                              <p:pRg st="3" end="3"/>
                                            </p:txEl>
                                          </p:spTgt>
                                        </p:tgtEl>
                                        <p:attrNameLst>
                                          <p:attrName>style.visibility</p:attrName>
                                        </p:attrNameLst>
                                      </p:cBhvr>
                                      <p:to>
                                        <p:strVal val="visible"/>
                                      </p:to>
                                    </p:set>
                                    <p:anim calcmode="lin" valueType="num">
                                      <p:cBhvr additive="base">
                                        <p:cTn id="25" dur="500" fill="hold"/>
                                        <p:tgtEl>
                                          <p:spTgt spid="31129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12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1298">
                                            <p:txEl>
                                              <p:pRg st="4" end="4"/>
                                            </p:txEl>
                                          </p:spTgt>
                                        </p:tgtEl>
                                        <p:attrNameLst>
                                          <p:attrName>style.visibility</p:attrName>
                                        </p:attrNameLst>
                                      </p:cBhvr>
                                      <p:to>
                                        <p:strVal val="visible"/>
                                      </p:to>
                                    </p:set>
                                    <p:anim calcmode="lin" valueType="num">
                                      <p:cBhvr additive="base">
                                        <p:cTn id="31" dur="500" fill="hold"/>
                                        <p:tgtEl>
                                          <p:spTgt spid="31129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129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1298">
                                            <p:txEl>
                                              <p:pRg st="5" end="5"/>
                                            </p:txEl>
                                          </p:spTgt>
                                        </p:tgtEl>
                                        <p:attrNameLst>
                                          <p:attrName>style.visibility</p:attrName>
                                        </p:attrNameLst>
                                      </p:cBhvr>
                                      <p:to>
                                        <p:strVal val="visible"/>
                                      </p:to>
                                    </p:set>
                                    <p:anim calcmode="lin" valueType="num">
                                      <p:cBhvr additive="base">
                                        <p:cTn id="37" dur="500" fill="hold"/>
                                        <p:tgtEl>
                                          <p:spTgt spid="31129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129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1298">
                                            <p:txEl>
                                              <p:pRg st="6" end="6"/>
                                            </p:txEl>
                                          </p:spTgt>
                                        </p:tgtEl>
                                        <p:attrNameLst>
                                          <p:attrName>style.visibility</p:attrName>
                                        </p:attrNameLst>
                                      </p:cBhvr>
                                      <p:to>
                                        <p:strVal val="visible"/>
                                      </p:to>
                                    </p:set>
                                    <p:anim calcmode="lin" valueType="num">
                                      <p:cBhvr additive="base">
                                        <p:cTn id="43" dur="500" fill="hold"/>
                                        <p:tgtEl>
                                          <p:spTgt spid="31129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129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1298">
                                            <p:txEl>
                                              <p:pRg st="7" end="7"/>
                                            </p:txEl>
                                          </p:spTgt>
                                        </p:tgtEl>
                                        <p:attrNameLst>
                                          <p:attrName>style.visibility</p:attrName>
                                        </p:attrNameLst>
                                      </p:cBhvr>
                                      <p:to>
                                        <p:strVal val="visible"/>
                                      </p:to>
                                    </p:set>
                                    <p:anim calcmode="lin" valueType="num">
                                      <p:cBhvr additive="base">
                                        <p:cTn id="49" dur="500" fill="hold"/>
                                        <p:tgtEl>
                                          <p:spTgt spid="31129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1129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1298">
                                            <p:txEl>
                                              <p:pRg st="8" end="8"/>
                                            </p:txEl>
                                          </p:spTgt>
                                        </p:tgtEl>
                                        <p:attrNameLst>
                                          <p:attrName>style.visibility</p:attrName>
                                        </p:attrNameLst>
                                      </p:cBhvr>
                                      <p:to>
                                        <p:strVal val="visible"/>
                                      </p:to>
                                    </p:set>
                                    <p:anim calcmode="lin" valueType="num">
                                      <p:cBhvr additive="base">
                                        <p:cTn id="55" dur="500" fill="hold"/>
                                        <p:tgtEl>
                                          <p:spTgt spid="31129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1129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500034" y="2000240"/>
            <a:ext cx="8435975" cy="4752975"/>
          </a:xfrm>
        </p:spPr>
        <p:txBody>
          <a:bodyPr/>
          <a:lstStyle/>
          <a:p>
            <a:pPr eaLnBrk="1" hangingPunct="1"/>
            <a:r>
              <a:rPr lang="zh-CN" altLang="en-US" sz="2800" b="1" dirty="0">
                <a:solidFill>
                  <a:srgbClr val="C00000"/>
                </a:solidFill>
                <a:latin typeface="楷体" panose="02010609060101010101" pitchFamily="49" charset="-122"/>
                <a:ea typeface="楷体" panose="02010609060101010101" pitchFamily="49" charset="-122"/>
              </a:rPr>
              <a:t>统一过程的</a:t>
            </a:r>
            <a:r>
              <a:rPr lang="en-US" altLang="zh-CN" sz="2800" b="1" dirty="0">
                <a:solidFill>
                  <a:srgbClr val="C00000"/>
                </a:solidFill>
                <a:latin typeface="楷体" panose="02010609060101010101" pitchFamily="49" charset="-122"/>
                <a:ea typeface="楷体" panose="02010609060101010101" pitchFamily="49" charset="-122"/>
              </a:rPr>
              <a:t>4</a:t>
            </a:r>
            <a:r>
              <a:rPr lang="zh-CN" altLang="en-US" sz="2800" b="1" dirty="0">
                <a:solidFill>
                  <a:srgbClr val="C00000"/>
                </a:solidFill>
                <a:latin typeface="楷体" panose="02010609060101010101" pitchFamily="49" charset="-122"/>
                <a:ea typeface="楷体" panose="02010609060101010101" pitchFamily="49" charset="-122"/>
              </a:rPr>
              <a:t>个阶段    </a:t>
            </a:r>
            <a:endParaRPr lang="zh-CN" altLang="en-US" sz="2800" b="1" dirty="0">
              <a:solidFill>
                <a:srgbClr val="C00000"/>
              </a:solidFill>
              <a:latin typeface="楷体" panose="02010609060101010101" pitchFamily="49" charset="-122"/>
              <a:ea typeface="楷体" panose="02010609060101010101" pitchFamily="49" charset="-122"/>
            </a:endParaRPr>
          </a:p>
          <a:p>
            <a:pPr marL="628650" lvl="0" indent="-361950">
              <a:buClr>
                <a:schemeClr val="accent2"/>
              </a:buClr>
              <a:buSzPct val="7500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初始阶段：</a:t>
            </a:r>
            <a:r>
              <a:rPr lang="zh-CN" altLang="en-US" sz="2400" b="1" dirty="0">
                <a:solidFill>
                  <a:srgbClr val="00B050"/>
                </a:solidFill>
                <a:latin typeface="楷体_GB2312" pitchFamily="49" charset="-122"/>
                <a:ea typeface="楷体_GB2312" pitchFamily="49" charset="-122"/>
              </a:rPr>
              <a:t>建立业务模型，定义最终产品视图，并且确定项目的范围</a:t>
            </a:r>
            <a:r>
              <a:rPr lang="zh-CN" altLang="en-US" sz="2400" dirty="0">
                <a:latin typeface="楷体_GB2312" pitchFamily="49" charset="-122"/>
                <a:ea typeface="楷体_GB2312" pitchFamily="49" charset="-122"/>
              </a:rPr>
              <a:t>，主要关注项目计划和风险评估；</a:t>
            </a:r>
            <a:endParaRPr lang="zh-CN" altLang="en-US" sz="2400" dirty="0">
              <a:latin typeface="楷体_GB2312" pitchFamily="49" charset="-122"/>
              <a:ea typeface="楷体_GB2312" pitchFamily="49" charset="-122"/>
            </a:endParaRPr>
          </a:p>
          <a:p>
            <a:pPr marL="628650" lvl="0" indent="-36195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细化阶段：</a:t>
            </a:r>
            <a:r>
              <a:rPr lang="zh-CN" altLang="zh-CN" sz="2400" b="1" dirty="0">
                <a:solidFill>
                  <a:srgbClr val="00B050"/>
                </a:solidFill>
                <a:latin typeface="楷体_GB2312" pitchFamily="49" charset="-122"/>
                <a:ea typeface="楷体_GB2312" pitchFamily="49" charset="-122"/>
              </a:rPr>
              <a:t>设计并确定系统的体系结构，制定项目计划，确定资源需求</a:t>
            </a:r>
            <a:r>
              <a:rPr lang="zh-CN" altLang="en-US" sz="24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目标是细化初始需求（用况）、细化体系结构、监控风险并细化它们的优先级、细化业务用例以及制订项目管理计划。</a:t>
            </a:r>
            <a:endParaRPr lang="en-US" altLang="zh-CN" sz="2000" dirty="0">
              <a:latin typeface="楷体_GB2312" pitchFamily="49" charset="-122"/>
              <a:ea typeface="楷体_GB2312" pitchFamily="49" charset="-122"/>
            </a:endParaRPr>
          </a:p>
          <a:p>
            <a:pPr marL="628650" lvl="0" indent="-36195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构造阶段：</a:t>
            </a:r>
            <a:r>
              <a:rPr lang="zh-CN" altLang="zh-CN" sz="2400" b="1" dirty="0">
                <a:solidFill>
                  <a:srgbClr val="00B050"/>
                </a:solidFill>
                <a:latin typeface="楷体_GB2312" pitchFamily="49" charset="-122"/>
                <a:ea typeface="楷体_GB2312" pitchFamily="49" charset="-122"/>
              </a:rPr>
              <a:t>开发出所有构件和应用程序，把它们集成为客户需要的产品，并且详尽地测试所有功能</a:t>
            </a:r>
            <a:r>
              <a:rPr lang="zh-CN" altLang="en-US" sz="2400" b="1" dirty="0">
                <a:solidFill>
                  <a:srgbClr val="00B050"/>
                </a:solidFill>
                <a:latin typeface="楷体_GB2312" pitchFamily="49" charset="-122"/>
                <a:ea typeface="楷体_GB2312" pitchFamily="49" charset="-122"/>
              </a:rPr>
              <a:t>。</a:t>
            </a:r>
            <a:endParaRPr lang="zh-CN" altLang="en-US" sz="2400" b="1" dirty="0">
              <a:solidFill>
                <a:srgbClr val="00B050"/>
              </a:solidFill>
              <a:latin typeface="楷体_GB2312" pitchFamily="49" charset="-122"/>
              <a:ea typeface="楷体_GB2312" pitchFamily="49" charset="-122"/>
            </a:endParaRPr>
          </a:p>
          <a:p>
            <a:pPr marL="628650" lvl="0" indent="-361950">
              <a:buFont typeface="+mj-lt"/>
              <a:buAutoNum type="alphaLcParenR"/>
            </a:pPr>
            <a:r>
              <a:rPr lang="zh-CN" altLang="en-US" sz="2400" b="1" dirty="0">
                <a:solidFill>
                  <a:srgbClr val="3366FF"/>
                </a:solidFill>
                <a:effectLst>
                  <a:outerShdw blurRad="38100" dist="38100" dir="2700000" algn="tl">
                    <a:srgbClr val="000000">
                      <a:alpha val="43137"/>
                    </a:srgbClr>
                  </a:outerShdw>
                </a:effectLst>
                <a:latin typeface="楷体_GB2312" pitchFamily="49" charset="-122"/>
                <a:ea typeface="楷体_GB2312" pitchFamily="49" charset="-122"/>
              </a:rPr>
              <a:t>移交阶段：</a:t>
            </a:r>
            <a:r>
              <a:rPr lang="zh-CN" altLang="zh-CN" sz="2400" b="1" dirty="0">
                <a:solidFill>
                  <a:srgbClr val="00B050"/>
                </a:solidFill>
                <a:latin typeface="楷体_GB2312" pitchFamily="49" charset="-122"/>
                <a:ea typeface="楷体_GB2312" pitchFamily="49" charset="-122"/>
              </a:rPr>
              <a:t>把开发出的产品提交给用户使用</a:t>
            </a:r>
            <a:r>
              <a:rPr lang="zh-CN" altLang="zh-CN" sz="2400" dirty="0"/>
              <a:t>。</a:t>
            </a:r>
            <a:r>
              <a:rPr lang="zh-CN" altLang="en-US" sz="2400" dirty="0">
                <a:latin typeface="楷体_GB2312" pitchFamily="49" charset="-122"/>
                <a:ea typeface="楷体_GB2312" pitchFamily="49" charset="-122"/>
              </a:rPr>
              <a:t>移交阶段包含</a:t>
            </a:r>
            <a:r>
              <a:rPr lang="zh-CN" altLang="en-US" sz="2400" dirty="0">
                <a:latin typeface="楷体_GB2312" pitchFamily="49" charset="-122"/>
                <a:ea typeface="楷体_GB2312" pitchFamily="49" charset="-122"/>
                <a:sym typeface="Symbol" panose="05050102010706020507" pitchFamily="18" charset="2"/>
              </a:rPr>
              <a:t></a:t>
            </a:r>
            <a:r>
              <a:rPr lang="zh-CN" altLang="en-US" sz="2400" dirty="0">
                <a:latin typeface="楷体_GB2312" pitchFamily="49" charset="-122"/>
                <a:ea typeface="楷体_GB2312" pitchFamily="49" charset="-122"/>
              </a:rPr>
              <a:t>测试时期，以发布完整的系统而终止，其目标是确保信息系统真正满足客户的需求。</a:t>
            </a:r>
            <a:endParaRPr lang="zh-CN" altLang="en-US" sz="2400" dirty="0">
              <a:latin typeface="楷体_GB2312" pitchFamily="49" charset="-122"/>
              <a:ea typeface="楷体_GB2312" pitchFamily="49" charset="-122"/>
            </a:endParaRPr>
          </a:p>
          <a:p>
            <a:pPr eaLnBrk="1" hangingPunct="1">
              <a:buFontTx/>
              <a:buNone/>
            </a:pPr>
            <a:endParaRPr lang="zh-CN" altLang="en-US" sz="2800" dirty="0">
              <a:latin typeface="楷体_GB2312" pitchFamily="49" charset="-122"/>
              <a:ea typeface="楷体_GB2312" pitchFamily="49" charset="-122"/>
            </a:endParaRPr>
          </a:p>
        </p:txBody>
      </p:sp>
      <p:sp>
        <p:nvSpPr>
          <p:cNvPr id="31747"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142844"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idx="1"/>
          </p:nvPr>
        </p:nvSpPr>
        <p:spPr>
          <a:xfrm>
            <a:off x="428596" y="1571612"/>
            <a:ext cx="8208963" cy="4589479"/>
          </a:xfrm>
        </p:spPr>
        <p:txBody>
          <a:bodyPr/>
          <a:lstStyle/>
          <a:p>
            <a:pPr eaLnBrk="1" hangingPunct="1">
              <a:buFontTx/>
              <a:buNone/>
            </a:pPr>
            <a:r>
              <a:rPr lang="en-US" altLang="zh-CN" dirty="0">
                <a:solidFill>
                  <a:srgbClr val="3333CC"/>
                </a:solidFill>
                <a:ea typeface="楷体_GB2312" pitchFamily="49" charset="-122"/>
              </a:rPr>
              <a:t>3</a:t>
            </a:r>
            <a:r>
              <a:rPr lang="zh-CN" altLang="en-US" dirty="0">
                <a:solidFill>
                  <a:srgbClr val="3333CC"/>
                </a:solidFill>
                <a:ea typeface="楷体_GB2312" pitchFamily="49" charset="-122"/>
              </a:rPr>
              <a:t>．发行管理</a:t>
            </a:r>
            <a:endParaRPr lang="zh-CN" altLang="en-US" dirty="0">
              <a:solidFill>
                <a:srgbClr val="3333CC"/>
              </a:solidFill>
              <a:ea typeface="楷体_GB2312" pitchFamily="49" charset="-122"/>
            </a:endParaRPr>
          </a:p>
          <a:p>
            <a:pPr eaLnBrk="1" hangingPunct="1">
              <a:lnSpc>
                <a:spcPct val="120000"/>
              </a:lnSpc>
              <a:buFontTx/>
              <a:buNone/>
            </a:pPr>
            <a:r>
              <a:rPr lang="zh-CN" altLang="en-US" sz="2400" dirty="0">
                <a:ea typeface="楷体_GB2312" pitchFamily="49" charset="-122"/>
              </a:rPr>
              <a:t>     一个系统的新发行与新版本有着不同的含义。</a:t>
            </a:r>
            <a:endParaRPr lang="zh-CN" altLang="en-US" sz="2400" dirty="0">
              <a:ea typeface="楷体_GB2312" pitchFamily="49" charset="-122"/>
            </a:endParaRPr>
          </a:p>
          <a:p>
            <a:pPr eaLnBrk="1" hangingPunct="1">
              <a:lnSpc>
                <a:spcPct val="120000"/>
              </a:lnSpc>
              <a:buClr>
                <a:srgbClr val="CC0000"/>
              </a:buClr>
              <a:buSzPct val="75000"/>
              <a:buFont typeface="Wingdings" panose="05000000000000000000" pitchFamily="2" charset="2"/>
              <a:buChar char="Ø"/>
            </a:pPr>
            <a:r>
              <a:rPr lang="zh-CN" altLang="en-US" sz="2400" dirty="0">
                <a:solidFill>
                  <a:srgbClr val="3333CC"/>
                </a:solidFill>
                <a:ea typeface="楷体_GB2312" pitchFamily="49" charset="-122"/>
              </a:rPr>
              <a:t>新版本</a:t>
            </a:r>
            <a:r>
              <a:rPr lang="zh-CN" altLang="en-US" sz="2400" dirty="0">
                <a:ea typeface="楷体_GB2312" pitchFamily="49" charset="-122"/>
              </a:rPr>
              <a:t>是在修改发现的软件缺陷后，开发出新的程序、形成新的系统；</a:t>
            </a:r>
            <a:endParaRPr lang="zh-CN" altLang="en-US" sz="2400" dirty="0">
              <a:ea typeface="楷体_GB2312" pitchFamily="49" charset="-122"/>
            </a:endParaRPr>
          </a:p>
          <a:p>
            <a:pPr eaLnBrk="1" hangingPunct="1">
              <a:lnSpc>
                <a:spcPct val="120000"/>
              </a:lnSpc>
              <a:buClr>
                <a:srgbClr val="CC0000"/>
              </a:buClr>
              <a:buSzPct val="75000"/>
              <a:buFont typeface="Wingdings" panose="05000000000000000000" pitchFamily="2" charset="2"/>
              <a:buChar char="Ø"/>
            </a:pPr>
            <a:r>
              <a:rPr lang="zh-CN" altLang="en-US" sz="2400" dirty="0">
                <a:solidFill>
                  <a:srgbClr val="3333CC"/>
                </a:solidFill>
                <a:ea typeface="楷体_GB2312" pitchFamily="49" charset="-122"/>
              </a:rPr>
              <a:t>新发行</a:t>
            </a:r>
            <a:r>
              <a:rPr lang="zh-CN" altLang="en-US" sz="2400" dirty="0">
                <a:ea typeface="楷体_GB2312" pitchFamily="49" charset="-122"/>
              </a:rPr>
              <a:t>是除了写出新的程序，形成新系统之外，还要为用户准备数据、配置文件、编写新文档，准备新包装。</a:t>
            </a:r>
            <a:endParaRPr lang="zh-CN" altLang="en-US" sz="2400" dirty="0">
              <a:ea typeface="楷体_GB2312" pitchFamily="49" charset="-122"/>
            </a:endParaRPr>
          </a:p>
          <a:p>
            <a:pPr eaLnBrk="1" hangingPunct="1">
              <a:lnSpc>
                <a:spcPct val="120000"/>
              </a:lnSpc>
              <a:buClr>
                <a:srgbClr val="CC0000"/>
              </a:buClr>
              <a:buSzPct val="75000"/>
              <a:buFont typeface="Wingdings" panose="05000000000000000000" pitchFamily="2" charset="2"/>
              <a:buChar char="Ø"/>
            </a:pPr>
            <a:r>
              <a:rPr lang="zh-CN" altLang="en-US" sz="2400" dirty="0">
                <a:ea typeface="楷体_GB2312" pitchFamily="49" charset="-122"/>
              </a:rPr>
              <a:t>新发行要比新版本开销大。</a:t>
            </a:r>
            <a:r>
              <a:rPr lang="zh-CN" altLang="en-US" sz="2400" dirty="0">
                <a:ea typeface="宋体" panose="02010600030101010101" pitchFamily="2" charset="-122"/>
              </a:rPr>
              <a:t> </a:t>
            </a:r>
            <a:endParaRPr lang="zh-CN" altLang="en-US" sz="2400"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6.6.4 </a:t>
            </a:r>
            <a:r>
              <a:rPr lang="zh-CN" altLang="en-US" sz="3600" b="1" dirty="0">
                <a:solidFill>
                  <a:srgbClr val="FFFF00"/>
                </a:solidFill>
                <a:latin typeface="+mj-ea"/>
                <a:ea typeface="+mj-ea"/>
              </a:rPr>
              <a:t>版本控制</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428596" y="1500174"/>
            <a:ext cx="8207375" cy="3416320"/>
          </a:xfrm>
          <a:prstGeom prst="rect">
            <a:avLst/>
          </a:prstGeom>
          <a:noFill/>
          <a:ln w="9525">
            <a:noFill/>
            <a:miter lim="800000"/>
          </a:ln>
        </p:spPr>
        <p:txBody>
          <a:bodyPr>
            <a:spAutoFit/>
          </a:bodyPr>
          <a:lstStyle/>
          <a:p>
            <a:pPr>
              <a:lnSpc>
                <a:spcPct val="120000"/>
              </a:lnSpc>
              <a:spcBef>
                <a:spcPct val="20000"/>
              </a:spcBef>
              <a:buClr>
                <a:srgbClr val="3333CC"/>
              </a:buClr>
              <a:buSzPct val="75000"/>
              <a:buFont typeface="Wingdings" panose="05000000000000000000" pitchFamily="2" charset="2"/>
              <a:buChar char="l"/>
            </a:pPr>
            <a:r>
              <a:rPr lang="en-US" altLang="zh-CN" sz="2800" dirty="0">
                <a:ea typeface="楷体_GB2312" pitchFamily="49" charset="-122"/>
              </a:rPr>
              <a:t> </a:t>
            </a:r>
            <a:r>
              <a:rPr lang="zh-CN" altLang="en-US" sz="2800" dirty="0">
                <a:ea typeface="楷体_GB2312" pitchFamily="49" charset="-122"/>
              </a:rPr>
              <a:t>系统发行策略</a:t>
            </a:r>
            <a:endParaRPr lang="zh-CN" altLang="en-US" sz="2800" dirty="0">
              <a:ea typeface="楷体_GB2312" pitchFamily="49" charset="-122"/>
            </a:endParaRPr>
          </a:p>
          <a:p>
            <a:pPr marL="273050" indent="-273050">
              <a:lnSpc>
                <a:spcPct val="120000"/>
              </a:lnSpc>
              <a:spcBef>
                <a:spcPct val="20000"/>
              </a:spcBef>
              <a:buClr>
                <a:srgbClr val="CC0000"/>
              </a:buClr>
              <a:buSzPct val="75000"/>
              <a:buFont typeface="Wingdings" panose="05000000000000000000" pitchFamily="2" charset="2"/>
              <a:buChar char="Ø"/>
            </a:pPr>
            <a:r>
              <a:rPr lang="zh-CN" altLang="en-US" sz="2400" dirty="0">
                <a:ea typeface="楷体_GB2312" pitchFamily="49" charset="-122"/>
              </a:rPr>
              <a:t>无论哪一种维护工作完成之后，配置管理人员都要分析变更影响的组件，确定何时生成新系统、何时进行系统发行。 </a:t>
            </a:r>
            <a:endParaRPr lang="zh-CN" altLang="en-US" sz="2400" dirty="0">
              <a:ea typeface="楷体_GB2312" pitchFamily="49" charset="-122"/>
            </a:endParaRPr>
          </a:p>
          <a:p>
            <a:pPr marL="273050" indent="-273050">
              <a:lnSpc>
                <a:spcPct val="120000"/>
              </a:lnSpc>
              <a:spcBef>
                <a:spcPct val="20000"/>
              </a:spcBef>
              <a:buClr>
                <a:srgbClr val="CC0000"/>
              </a:buClr>
              <a:buSzPct val="75000"/>
              <a:buFont typeface="Wingdings" panose="05000000000000000000" pitchFamily="2" charset="2"/>
              <a:buChar char="Ø"/>
            </a:pPr>
            <a:r>
              <a:rPr lang="zh-CN" altLang="en-US" sz="2400" dirty="0">
                <a:ea typeface="楷体_GB2312" pitchFamily="49" charset="-122"/>
              </a:rPr>
              <a:t>通常一个系统改动越多，引入错误的机会也越多，发现的错误必须在下次发行时解决。为了把出现问题的机会分散开，</a:t>
            </a:r>
            <a:r>
              <a:rPr lang="zh-CN" altLang="en-US" sz="2400" dirty="0">
                <a:solidFill>
                  <a:srgbClr val="3366FF"/>
                </a:solidFill>
                <a:ea typeface="楷体_GB2312" pitchFamily="49" charset="-122"/>
              </a:rPr>
              <a:t>往往把修补变更后的发行与系统功能变更的发行交叉起来，</a:t>
            </a:r>
            <a:r>
              <a:rPr lang="zh-CN" altLang="en-US" sz="2400" dirty="0">
                <a:ea typeface="楷体_GB2312" pitchFamily="49" charset="-122"/>
              </a:rPr>
              <a:t>如将其按下图所示的顺序来安排。 </a:t>
            </a:r>
            <a:endParaRPr lang="zh-CN" altLang="en-US" sz="2400" dirty="0">
              <a:ea typeface="楷体_GB2312" pitchFamily="49" charset="-122"/>
            </a:endParaRPr>
          </a:p>
        </p:txBody>
      </p:sp>
      <p:pic>
        <p:nvPicPr>
          <p:cNvPr id="132100" name="Picture 4" descr="1432"/>
          <p:cNvPicPr>
            <a:picLocks noChangeAspect="1" noChangeArrowheads="1"/>
          </p:cNvPicPr>
          <p:nvPr/>
        </p:nvPicPr>
        <p:blipFill>
          <a:blip r:embed="rId1"/>
          <a:srcRect/>
          <a:stretch>
            <a:fillRect/>
          </a:stretch>
        </p:blipFill>
        <p:spPr bwMode="auto">
          <a:xfrm>
            <a:off x="755650" y="5516563"/>
            <a:ext cx="7632700" cy="4445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6.6.4 </a:t>
            </a:r>
            <a:r>
              <a:rPr lang="zh-CN" altLang="en-US" sz="3600" b="1" dirty="0">
                <a:solidFill>
                  <a:srgbClr val="FFFF00"/>
                </a:solidFill>
                <a:latin typeface="+mj-ea"/>
                <a:ea typeface="+mj-ea"/>
              </a:rPr>
              <a:t>版本控制</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idx="1"/>
          </p:nvPr>
        </p:nvSpPr>
        <p:spPr>
          <a:xfrm>
            <a:off x="395288" y="1674834"/>
            <a:ext cx="8497887" cy="4826000"/>
          </a:xfrm>
        </p:spPr>
        <p:txBody>
          <a:bodyPr/>
          <a:lstStyle/>
          <a:p>
            <a:pPr marL="457200" indent="-457200" eaLnBrk="1" hangingPunct="1">
              <a:lnSpc>
                <a:spcPct val="110000"/>
              </a:lnSpc>
              <a:buClr>
                <a:schemeClr val="tx1"/>
              </a:buClr>
              <a:buSzPct val="75000"/>
              <a:buFont typeface="Wingdings" panose="05000000000000000000" pitchFamily="2" charset="2"/>
              <a:buChar char="l"/>
            </a:pPr>
            <a:r>
              <a:rPr lang="zh-CN" altLang="en-US" sz="2800" dirty="0">
                <a:solidFill>
                  <a:srgbClr val="CC0000"/>
                </a:solidFill>
                <a:ea typeface="楷体_GB2312" pitchFamily="49" charset="-122"/>
              </a:rPr>
              <a:t>系统建立</a:t>
            </a:r>
            <a:r>
              <a:rPr lang="zh-CN" altLang="en-US" sz="2800" dirty="0">
                <a:ea typeface="楷体_GB2312" pitchFamily="49" charset="-122"/>
              </a:rPr>
              <a:t>（</a:t>
            </a:r>
            <a:r>
              <a:rPr lang="en-US" altLang="zh-CN" sz="2800" dirty="0">
                <a:ea typeface="楷体_GB2312" pitchFamily="49" charset="-122"/>
              </a:rPr>
              <a:t>system building</a:t>
            </a:r>
            <a:r>
              <a:rPr lang="zh-CN" altLang="en-US" sz="2800" dirty="0">
                <a:ea typeface="楷体_GB2312" pitchFamily="49" charset="-122"/>
              </a:rPr>
              <a:t>）是将系统的组件组合成完整的程序，以执行某一特定目标配置的过程。</a:t>
            </a:r>
            <a:endParaRPr lang="zh-CN" altLang="en-US" sz="2800" dirty="0">
              <a:ea typeface="楷体_GB2312" pitchFamily="49" charset="-122"/>
            </a:endParaRPr>
          </a:p>
          <a:p>
            <a:pPr marL="457200" indent="-457200" eaLnBrk="1" hangingPunct="1">
              <a:lnSpc>
                <a:spcPct val="110000"/>
              </a:lnSpc>
              <a:buClr>
                <a:schemeClr val="tx1"/>
              </a:buClr>
              <a:buSzPct val="75000"/>
              <a:buFont typeface="Wingdings" panose="05000000000000000000" pitchFamily="2" charset="2"/>
              <a:buChar char="l"/>
            </a:pPr>
            <a:r>
              <a:rPr lang="zh-CN" altLang="en-US" sz="2800" dirty="0">
                <a:ea typeface="楷体_GB2312" pitchFamily="49" charset="-122"/>
              </a:rPr>
              <a:t>该过程中可能包括一些组件的编译以及将目标代码结合在一起，构成可执行系统的连接过程。</a:t>
            </a:r>
            <a:endParaRPr lang="zh-CN" altLang="en-US" sz="2800" dirty="0">
              <a:ea typeface="楷体_GB2312" pitchFamily="49" charset="-122"/>
            </a:endParaRPr>
          </a:p>
          <a:p>
            <a:pPr marL="457200" indent="-457200" eaLnBrk="1" hangingPunct="1">
              <a:lnSpc>
                <a:spcPct val="110000"/>
              </a:lnSpc>
              <a:buFontTx/>
              <a:buNone/>
            </a:pPr>
            <a:r>
              <a:rPr lang="zh-CN" altLang="en-US" dirty="0">
                <a:ea typeface="楷体_GB2312" pitchFamily="49" charset="-122"/>
              </a:rPr>
              <a:t>    </a:t>
            </a:r>
            <a:endParaRPr lang="zh-CN" altLang="en-US"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6.6.5 </a:t>
            </a:r>
            <a:r>
              <a:rPr lang="zh-CN" altLang="en-US" sz="3600" b="1" dirty="0">
                <a:solidFill>
                  <a:srgbClr val="FFFF00"/>
                </a:solidFill>
                <a:latin typeface="+mj-ea"/>
                <a:ea typeface="+mj-ea"/>
              </a:rPr>
              <a:t>系统建立</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3"/>
          <p:cNvSpPr>
            <a:spLocks noGrp="1" noChangeArrowheads="1"/>
          </p:cNvSpPr>
          <p:nvPr>
            <p:ph idx="1"/>
          </p:nvPr>
        </p:nvSpPr>
        <p:spPr>
          <a:xfrm>
            <a:off x="457200" y="1500208"/>
            <a:ext cx="8507413" cy="4857750"/>
          </a:xfrm>
        </p:spPr>
        <p:txBody>
          <a:bodyPr/>
          <a:lstStyle/>
          <a:p>
            <a:pPr eaLnBrk="1" hangingPunct="1">
              <a:lnSpc>
                <a:spcPct val="110000"/>
              </a:lnSpc>
              <a:buSzPct val="75000"/>
              <a:buFont typeface="Wingdings" panose="05000000000000000000" pitchFamily="2" charset="2"/>
              <a:buChar char="l"/>
            </a:pPr>
            <a:r>
              <a:rPr lang="zh-CN" altLang="en-US" sz="2800" dirty="0">
                <a:solidFill>
                  <a:srgbClr val="3333CC"/>
                </a:solidFill>
                <a:ea typeface="楷体_GB2312" pitchFamily="49" charset="-122"/>
              </a:rPr>
              <a:t>系统建立必须要考虑的因素有：</a:t>
            </a:r>
            <a:endParaRPr lang="zh-CN" altLang="en-US" sz="2800" dirty="0">
              <a:solidFill>
                <a:srgbClr val="3333CC"/>
              </a:solidFill>
              <a:ea typeface="楷体_GB2312" pitchFamily="49" charset="-122"/>
            </a:endParaRPr>
          </a:p>
          <a:p>
            <a:pPr lvl="1">
              <a:lnSpc>
                <a:spcPct val="110000"/>
              </a:lnSpc>
              <a:spcBef>
                <a:spcPts val="1200"/>
              </a:spcBef>
              <a:buFontTx/>
              <a:buNone/>
            </a:pPr>
            <a:r>
              <a:rPr lang="en-US" altLang="zh-CN" sz="2200" dirty="0">
                <a:ea typeface="楷体_GB2312" pitchFamily="49" charset="-122"/>
              </a:rPr>
              <a:t>(1) </a:t>
            </a:r>
            <a:r>
              <a:rPr lang="zh-CN" altLang="en-US" sz="2200" dirty="0">
                <a:ea typeface="楷体_GB2312" pitchFamily="49" charset="-122"/>
              </a:rPr>
              <a:t>构成系统的所有组件是否都已包含在系统建立的指令中？</a:t>
            </a:r>
            <a:endParaRPr lang="zh-CN" altLang="en-US" sz="2200" dirty="0">
              <a:ea typeface="楷体_GB2312" pitchFamily="49" charset="-122"/>
            </a:endParaRPr>
          </a:p>
          <a:p>
            <a:pPr lvl="1">
              <a:lnSpc>
                <a:spcPct val="110000"/>
              </a:lnSpc>
              <a:spcBef>
                <a:spcPts val="1200"/>
              </a:spcBef>
              <a:buFontTx/>
              <a:buNone/>
            </a:pPr>
            <a:r>
              <a:rPr lang="en-US" altLang="zh-CN" sz="2200" dirty="0">
                <a:ea typeface="楷体_GB2312" pitchFamily="49" charset="-122"/>
              </a:rPr>
              <a:t>(2) </a:t>
            </a:r>
            <a:r>
              <a:rPr lang="zh-CN" altLang="en-US" sz="2200" dirty="0">
                <a:ea typeface="楷体_GB2312" pitchFamily="49" charset="-122"/>
              </a:rPr>
              <a:t>每个需要组件的适当版本是否包含在系统建立的指令中？</a:t>
            </a:r>
            <a:endParaRPr lang="zh-CN" altLang="en-US" sz="2200" dirty="0">
              <a:ea typeface="楷体_GB2312" pitchFamily="49" charset="-122"/>
            </a:endParaRPr>
          </a:p>
          <a:p>
            <a:pPr lvl="1">
              <a:lnSpc>
                <a:spcPct val="110000"/>
              </a:lnSpc>
              <a:spcBef>
                <a:spcPts val="1200"/>
              </a:spcBef>
              <a:buFontTx/>
              <a:buNone/>
            </a:pPr>
            <a:r>
              <a:rPr lang="en-US" altLang="zh-CN" sz="2200" dirty="0">
                <a:ea typeface="楷体_GB2312" pitchFamily="49" charset="-122"/>
              </a:rPr>
              <a:t>(3) </a:t>
            </a:r>
            <a:r>
              <a:rPr lang="zh-CN" altLang="en-US" sz="2200" dirty="0">
                <a:ea typeface="楷体_GB2312" pitchFamily="49" charset="-122"/>
              </a:rPr>
              <a:t>所有需要的数据文件都是可用的吗？</a:t>
            </a:r>
            <a:endParaRPr lang="zh-CN" altLang="en-US" sz="2200" dirty="0">
              <a:ea typeface="楷体_GB2312" pitchFamily="49" charset="-122"/>
            </a:endParaRPr>
          </a:p>
          <a:p>
            <a:pPr lvl="1">
              <a:lnSpc>
                <a:spcPct val="120000"/>
              </a:lnSpc>
              <a:spcBef>
                <a:spcPts val="1200"/>
              </a:spcBef>
              <a:buFontTx/>
              <a:buNone/>
            </a:pPr>
            <a:r>
              <a:rPr lang="en-US" altLang="zh-CN" sz="2200" dirty="0">
                <a:ea typeface="楷体_GB2312" pitchFamily="49" charset="-122"/>
              </a:rPr>
              <a:t>(4) </a:t>
            </a:r>
            <a:r>
              <a:rPr lang="zh-CN" altLang="en-US" sz="2200" dirty="0">
                <a:ea typeface="楷体_GB2312" pitchFamily="49" charset="-122"/>
              </a:rPr>
              <a:t>如果在一个组件内引用了数据文件，所有数据名与目标机上数据文件的名字是否一致？</a:t>
            </a:r>
            <a:endParaRPr lang="zh-CN" altLang="en-US" sz="2200" dirty="0">
              <a:ea typeface="楷体_GB2312" pitchFamily="49" charset="-122"/>
            </a:endParaRPr>
          </a:p>
          <a:p>
            <a:pPr lvl="1">
              <a:lnSpc>
                <a:spcPct val="120000"/>
              </a:lnSpc>
              <a:spcBef>
                <a:spcPts val="1200"/>
              </a:spcBef>
              <a:buFontTx/>
              <a:buNone/>
            </a:pPr>
            <a:r>
              <a:rPr lang="en-US" altLang="zh-CN" sz="2200" dirty="0">
                <a:ea typeface="楷体_GB2312" pitchFamily="49" charset="-122"/>
              </a:rPr>
              <a:t>(5) </a:t>
            </a:r>
            <a:r>
              <a:rPr lang="zh-CN" altLang="en-US" sz="2200" dirty="0">
                <a:ea typeface="楷体_GB2312" pitchFamily="49" charset="-122"/>
              </a:rPr>
              <a:t>编译程序和其他所需工具的适用版本是可用的吗？软件工具目前流行的版本是否与开发系统时所用的版本兼容？</a:t>
            </a:r>
            <a:endParaRPr lang="zh-CN" altLang="en-US" sz="2200" dirty="0">
              <a:ea typeface="楷体_GB2312" pitchFamily="49" charset="-122"/>
            </a:endParaRPr>
          </a:p>
          <a:p>
            <a:pPr eaLnBrk="1" hangingPunct="1"/>
            <a:endParaRPr lang="en-US" altLang="zh-CN" sz="2400"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6.6.5 </a:t>
            </a:r>
            <a:r>
              <a:rPr lang="zh-CN" altLang="en-US" sz="3600" b="1" dirty="0">
                <a:solidFill>
                  <a:srgbClr val="FFFF00"/>
                </a:solidFill>
                <a:latin typeface="+mj-ea"/>
                <a:ea typeface="+mj-ea"/>
              </a:rPr>
              <a:t>系统建立</a:t>
            </a:r>
            <a:endParaRPr lang="zh-CN" altLang="en-US" sz="3600" b="1" dirty="0">
              <a:solidFill>
                <a:srgbClr val="FFFF00"/>
              </a:solidFill>
              <a:latin typeface="+mj-ea"/>
              <a:ea typeface="+mj-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5331">
                                            <p:txEl>
                                              <p:pRg st="0" end="0"/>
                                            </p:txEl>
                                          </p:spTgt>
                                        </p:tgtEl>
                                        <p:attrNameLst>
                                          <p:attrName>style.visibility</p:attrName>
                                        </p:attrNameLst>
                                      </p:cBhvr>
                                      <p:to>
                                        <p:strVal val="visible"/>
                                      </p:to>
                                    </p:set>
                                    <p:anim calcmode="lin" valueType="num">
                                      <p:cBhvr additive="base">
                                        <p:cTn id="7" dur="500" fill="hold"/>
                                        <p:tgtEl>
                                          <p:spTgt spid="3553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533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5331">
                                            <p:txEl>
                                              <p:pRg st="1" end="1"/>
                                            </p:txEl>
                                          </p:spTgt>
                                        </p:tgtEl>
                                        <p:attrNameLst>
                                          <p:attrName>style.visibility</p:attrName>
                                        </p:attrNameLst>
                                      </p:cBhvr>
                                      <p:to>
                                        <p:strVal val="visible"/>
                                      </p:to>
                                    </p:set>
                                    <p:anim calcmode="lin" valueType="num">
                                      <p:cBhvr additive="base">
                                        <p:cTn id="11" dur="500" fill="hold"/>
                                        <p:tgtEl>
                                          <p:spTgt spid="35533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533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5331">
                                            <p:txEl>
                                              <p:pRg st="2" end="2"/>
                                            </p:txEl>
                                          </p:spTgt>
                                        </p:tgtEl>
                                        <p:attrNameLst>
                                          <p:attrName>style.visibility</p:attrName>
                                        </p:attrNameLst>
                                      </p:cBhvr>
                                      <p:to>
                                        <p:strVal val="visible"/>
                                      </p:to>
                                    </p:set>
                                    <p:anim calcmode="lin" valueType="num">
                                      <p:cBhvr additive="base">
                                        <p:cTn id="15" dur="500" fill="hold"/>
                                        <p:tgtEl>
                                          <p:spTgt spid="35533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533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5331">
                                            <p:txEl>
                                              <p:pRg st="3" end="3"/>
                                            </p:txEl>
                                          </p:spTgt>
                                        </p:tgtEl>
                                        <p:attrNameLst>
                                          <p:attrName>style.visibility</p:attrName>
                                        </p:attrNameLst>
                                      </p:cBhvr>
                                      <p:to>
                                        <p:strVal val="visible"/>
                                      </p:to>
                                    </p:set>
                                    <p:anim calcmode="lin" valueType="num">
                                      <p:cBhvr additive="base">
                                        <p:cTn id="19" dur="500" fill="hold"/>
                                        <p:tgtEl>
                                          <p:spTgt spid="35533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533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55331">
                                            <p:txEl>
                                              <p:pRg st="4" end="4"/>
                                            </p:txEl>
                                          </p:spTgt>
                                        </p:tgtEl>
                                        <p:attrNameLst>
                                          <p:attrName>style.visibility</p:attrName>
                                        </p:attrNameLst>
                                      </p:cBhvr>
                                      <p:to>
                                        <p:strVal val="visible"/>
                                      </p:to>
                                    </p:set>
                                    <p:anim calcmode="lin" valueType="num">
                                      <p:cBhvr additive="base">
                                        <p:cTn id="23" dur="500" fill="hold"/>
                                        <p:tgtEl>
                                          <p:spTgt spid="35533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533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5331">
                                            <p:txEl>
                                              <p:pRg st="5" end="5"/>
                                            </p:txEl>
                                          </p:spTgt>
                                        </p:tgtEl>
                                        <p:attrNameLst>
                                          <p:attrName>style.visibility</p:attrName>
                                        </p:attrNameLst>
                                      </p:cBhvr>
                                      <p:to>
                                        <p:strVal val="visible"/>
                                      </p:to>
                                    </p:set>
                                    <p:anim calcmode="lin" valueType="num">
                                      <p:cBhvr additive="base">
                                        <p:cTn id="27" dur="500" fill="hold"/>
                                        <p:tgtEl>
                                          <p:spTgt spid="35533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5533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p:bldLst>
  </p:timing>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idx="1"/>
          </p:nvPr>
        </p:nvSpPr>
        <p:spPr>
          <a:xfrm>
            <a:off x="428596" y="1571612"/>
            <a:ext cx="8208962" cy="4537075"/>
          </a:xfrm>
        </p:spPr>
        <p:txBody>
          <a:bodyPr/>
          <a:lstStyle/>
          <a:p>
            <a:pPr eaLnBrk="1" hangingPunct="1">
              <a:lnSpc>
                <a:spcPct val="120000"/>
              </a:lnSpc>
              <a:buClr>
                <a:schemeClr val="accent2"/>
              </a:buClr>
              <a:buSzPct val="75000"/>
              <a:buFont typeface="Wingdings" panose="05000000000000000000" pitchFamily="2" charset="2"/>
              <a:buChar char="l"/>
            </a:pPr>
            <a:r>
              <a:rPr lang="zh-CN" altLang="en-US" sz="2400" dirty="0">
                <a:ea typeface="楷体_GB2312" pitchFamily="49" charset="-122"/>
              </a:rPr>
              <a:t>软件的完整性，是指开发后期的软件产品能够正确地反映用户所提出的对软件的要求。</a:t>
            </a:r>
            <a:endParaRPr lang="zh-CN" altLang="en-US" sz="2400" dirty="0">
              <a:ea typeface="楷体_GB2312" pitchFamily="49" charset="-122"/>
            </a:endParaRPr>
          </a:p>
          <a:p>
            <a:pPr eaLnBrk="1" hangingPunct="1">
              <a:lnSpc>
                <a:spcPct val="120000"/>
              </a:lnSpc>
              <a:buClr>
                <a:schemeClr val="accent2"/>
              </a:buClr>
              <a:buSzPct val="75000"/>
              <a:buFont typeface="Wingdings" panose="05000000000000000000" pitchFamily="2" charset="2"/>
              <a:buChar char="l"/>
            </a:pPr>
            <a:r>
              <a:rPr lang="zh-CN" altLang="en-US" sz="2400" dirty="0">
                <a:ea typeface="楷体_GB2312" pitchFamily="49" charset="-122"/>
              </a:rPr>
              <a:t>软件配置审核（</a:t>
            </a:r>
            <a:r>
              <a:rPr lang="en-US" altLang="zh-CN" sz="2400" dirty="0">
                <a:ea typeface="楷体_GB2312" pitchFamily="49" charset="-122"/>
              </a:rPr>
              <a:t>configuration audit</a:t>
            </a:r>
            <a:r>
              <a:rPr lang="zh-CN" altLang="en-US" sz="2400" dirty="0">
                <a:ea typeface="楷体_GB2312" pitchFamily="49" charset="-122"/>
              </a:rPr>
              <a:t>）的目的就是要证实整个软件生存期中各项产品在技术上和管理上的完整性。同时，还要确保所有文档的内容变动不超出当初确定的软件要求范围。使得软件配置具有良好的可跟踪性。这是软件变更控制人员掌握配置情况、进行审批的依据。</a:t>
            </a:r>
            <a:endParaRPr lang="zh-CN" altLang="en-US" sz="24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6.6.6 </a:t>
            </a:r>
            <a:r>
              <a:rPr lang="zh-CN" altLang="en-US" sz="3600" b="1" dirty="0">
                <a:solidFill>
                  <a:srgbClr val="FFFF00"/>
                </a:solidFill>
                <a:latin typeface="+mj-ea"/>
                <a:ea typeface="+mj-ea"/>
              </a:rPr>
              <a:t>配置审核</a:t>
            </a:r>
            <a:endParaRPr lang="zh-CN" altLang="en-US" sz="3600" b="1" dirty="0">
              <a:solidFill>
                <a:srgbClr val="FFFF00"/>
              </a:solidFill>
              <a:latin typeface="+mj-ea"/>
              <a:ea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9490">
                                            <p:txEl>
                                              <p:pRg st="0" end="0"/>
                                            </p:txEl>
                                          </p:spTgt>
                                        </p:tgtEl>
                                        <p:attrNameLst>
                                          <p:attrName>style.visibility</p:attrName>
                                        </p:attrNameLst>
                                      </p:cBhvr>
                                      <p:to>
                                        <p:strVal val="visible"/>
                                      </p:to>
                                    </p:set>
                                    <p:anim calcmode="lin" valueType="num">
                                      <p:cBhvr additive="base">
                                        <p:cTn id="7" dur="500" fill="hold"/>
                                        <p:tgtEl>
                                          <p:spTgt spid="3194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94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9490">
                                            <p:txEl>
                                              <p:pRg st="1" end="1"/>
                                            </p:txEl>
                                          </p:spTgt>
                                        </p:tgtEl>
                                        <p:attrNameLst>
                                          <p:attrName>style.visibility</p:attrName>
                                        </p:attrNameLst>
                                      </p:cBhvr>
                                      <p:to>
                                        <p:strVal val="visible"/>
                                      </p:to>
                                    </p:set>
                                    <p:anim calcmode="lin" valueType="num">
                                      <p:cBhvr additive="base">
                                        <p:cTn id="13" dur="500" fill="hold"/>
                                        <p:tgtEl>
                                          <p:spTgt spid="31949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949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0" grpId="0" build="p"/>
    </p:bldLst>
  </p:timing>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2"/>
          <p:cNvSpPr txBox="1">
            <a:spLocks noChangeArrowheads="1"/>
          </p:cNvSpPr>
          <p:nvPr/>
        </p:nvSpPr>
        <p:spPr bwMode="auto">
          <a:xfrm>
            <a:off x="468313" y="1674830"/>
            <a:ext cx="8207375" cy="4167295"/>
          </a:xfrm>
          <a:prstGeom prst="rect">
            <a:avLst/>
          </a:prstGeom>
          <a:noFill/>
          <a:ln w="9525">
            <a:noFill/>
            <a:miter lim="800000"/>
          </a:ln>
        </p:spPr>
        <p:txBody>
          <a:bodyPr>
            <a:spAutoFit/>
          </a:bodyPr>
          <a:lstStyle/>
          <a:p>
            <a:pPr marL="273050" indent="-273050">
              <a:lnSpc>
                <a:spcPct val="120000"/>
              </a:lnSpc>
              <a:spcBef>
                <a:spcPct val="20000"/>
              </a:spcBef>
              <a:buClr>
                <a:schemeClr val="accent2"/>
              </a:buClr>
              <a:buSzPct val="75000"/>
              <a:buFont typeface="Wingdings" panose="05000000000000000000" pitchFamily="2" charset="2"/>
              <a:buChar char="l"/>
            </a:pPr>
            <a:r>
              <a:rPr lang="en-US" altLang="zh-CN" sz="2400" dirty="0">
                <a:ea typeface="楷体_GB2312" pitchFamily="49" charset="-122"/>
              </a:rPr>
              <a:t> </a:t>
            </a:r>
            <a:r>
              <a:rPr lang="zh-CN" altLang="en-US" sz="2400" dirty="0">
                <a:ea typeface="楷体_GB2312" pitchFamily="49" charset="-122"/>
              </a:rPr>
              <a:t>软件的变更控制机制通常只能跟踪到工程变更顺序产生为止，那么如何知道变更是否正确完成了呢？一般可以用</a:t>
            </a:r>
            <a:r>
              <a:rPr lang="zh-CN" altLang="en-US" sz="2400" dirty="0">
                <a:solidFill>
                  <a:srgbClr val="CC0000"/>
                </a:solidFill>
                <a:ea typeface="楷体_GB2312" pitchFamily="49" charset="-122"/>
              </a:rPr>
              <a:t>正式技术评审</a:t>
            </a:r>
            <a:r>
              <a:rPr lang="zh-CN" altLang="en-US" sz="2400" dirty="0">
                <a:ea typeface="楷体_GB2312" pitchFamily="49" charset="-122"/>
              </a:rPr>
              <a:t>和</a:t>
            </a:r>
            <a:r>
              <a:rPr lang="zh-CN" altLang="en-US" sz="2400" dirty="0">
                <a:solidFill>
                  <a:srgbClr val="CC0000"/>
                </a:solidFill>
                <a:ea typeface="楷体_GB2312" pitchFamily="49" charset="-122"/>
              </a:rPr>
              <a:t>软件配置审核</a:t>
            </a:r>
            <a:r>
              <a:rPr lang="zh-CN" altLang="en-US" sz="2400" dirty="0">
                <a:ea typeface="楷体_GB2312" pitchFamily="49" charset="-122"/>
              </a:rPr>
              <a:t>两种方法审查。</a:t>
            </a:r>
            <a:endParaRPr lang="zh-CN" altLang="en-US" sz="2400" dirty="0">
              <a:ea typeface="楷体_GB2312" pitchFamily="49" charset="-122"/>
            </a:endParaRPr>
          </a:p>
          <a:p>
            <a:pPr marL="730250" lvl="1" indent="-273050">
              <a:lnSpc>
                <a:spcPct val="120000"/>
              </a:lnSpc>
              <a:spcBef>
                <a:spcPts val="1200"/>
              </a:spcBef>
              <a:buClr>
                <a:srgbClr val="CC0000"/>
              </a:buClr>
              <a:buSzPct val="75000"/>
              <a:buFont typeface="Wingdings" panose="05000000000000000000" pitchFamily="2" charset="2"/>
              <a:buChar char="Ø"/>
            </a:pPr>
            <a:r>
              <a:rPr lang="zh-CN" altLang="en-US" sz="2200" dirty="0">
                <a:ea typeface="楷体_GB2312" pitchFamily="49" charset="-122"/>
              </a:rPr>
              <a:t> </a:t>
            </a:r>
            <a:r>
              <a:rPr lang="zh-CN" altLang="en-US" sz="2200" dirty="0">
                <a:solidFill>
                  <a:srgbClr val="3366FF"/>
                </a:solidFill>
                <a:ea typeface="楷体_GB2312" pitchFamily="49" charset="-122"/>
              </a:rPr>
              <a:t>正式的技术评审</a:t>
            </a:r>
            <a:r>
              <a:rPr lang="zh-CN" altLang="en-US" sz="2200" dirty="0">
                <a:ea typeface="楷体_GB2312" pitchFamily="49" charset="-122"/>
              </a:rPr>
              <a:t>着重检查已完成修改的软件配置对象的技术正确性，评审者评价软件配置项，决定它与其他软件配置项的一致性，是否有遗漏或可能引起的副作用。原则上，正式技术评审应对所有的变更进行。</a:t>
            </a:r>
            <a:endParaRPr lang="zh-CN" altLang="en-US" sz="2200" dirty="0">
              <a:ea typeface="楷体_GB2312" pitchFamily="49" charset="-122"/>
            </a:endParaRPr>
          </a:p>
          <a:p>
            <a:pPr marL="730250" lvl="1" indent="-273050">
              <a:lnSpc>
                <a:spcPct val="120000"/>
              </a:lnSpc>
              <a:spcBef>
                <a:spcPts val="1200"/>
              </a:spcBef>
              <a:buClr>
                <a:srgbClr val="CC0000"/>
              </a:buClr>
              <a:buSzPct val="75000"/>
              <a:buFont typeface="Wingdings" panose="05000000000000000000" pitchFamily="2" charset="2"/>
              <a:buChar char="Ø"/>
            </a:pPr>
            <a:r>
              <a:rPr lang="zh-CN" altLang="en-US" sz="2200" dirty="0">
                <a:ea typeface="楷体_GB2312" pitchFamily="49" charset="-122"/>
              </a:rPr>
              <a:t> </a:t>
            </a:r>
            <a:r>
              <a:rPr lang="zh-CN" altLang="en-US" sz="2200" dirty="0">
                <a:solidFill>
                  <a:srgbClr val="3366FF"/>
                </a:solidFill>
                <a:ea typeface="楷体_GB2312" pitchFamily="49" charset="-122"/>
              </a:rPr>
              <a:t>软件配置审核</a:t>
            </a:r>
            <a:r>
              <a:rPr lang="zh-CN" altLang="en-US" sz="2200" dirty="0">
                <a:ea typeface="楷体_GB2312" pitchFamily="49" charset="-122"/>
              </a:rPr>
              <a:t>作为正式技术评审的补充，评价在评审期间没有考虑的软件配置项特性。</a:t>
            </a:r>
            <a:r>
              <a:rPr lang="zh-CN" altLang="en-US" sz="2200" dirty="0"/>
              <a:t> </a:t>
            </a:r>
            <a:endParaRPr lang="zh-CN" altLang="en-US" sz="2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6.6.6 </a:t>
            </a:r>
            <a:r>
              <a:rPr lang="zh-CN" altLang="en-US" sz="3600" b="1" dirty="0">
                <a:solidFill>
                  <a:srgbClr val="FFFF00"/>
                </a:solidFill>
                <a:latin typeface="+mj-ea"/>
                <a:ea typeface="+mj-ea"/>
              </a:rPr>
              <a:t>配置审核</a:t>
            </a:r>
            <a:endParaRPr lang="zh-CN" altLang="en-US" sz="3600" b="1" dirty="0">
              <a:solidFill>
                <a:srgbClr val="FFFF00"/>
              </a:solidFill>
              <a:latin typeface="+mj-ea"/>
              <a:ea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1538">
                                            <p:txEl>
                                              <p:pRg st="0" end="0"/>
                                            </p:txEl>
                                          </p:spTgt>
                                        </p:tgtEl>
                                        <p:attrNameLst>
                                          <p:attrName>style.visibility</p:attrName>
                                        </p:attrNameLst>
                                      </p:cBhvr>
                                      <p:to>
                                        <p:strVal val="visible"/>
                                      </p:to>
                                    </p:set>
                                    <p:anim calcmode="lin" valueType="num">
                                      <p:cBhvr additive="base">
                                        <p:cTn id="7" dur="500" fill="hold"/>
                                        <p:tgtEl>
                                          <p:spTgt spid="3215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15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1538">
                                            <p:txEl>
                                              <p:pRg st="1" end="1"/>
                                            </p:txEl>
                                          </p:spTgt>
                                        </p:tgtEl>
                                        <p:attrNameLst>
                                          <p:attrName>style.visibility</p:attrName>
                                        </p:attrNameLst>
                                      </p:cBhvr>
                                      <p:to>
                                        <p:strVal val="visible"/>
                                      </p:to>
                                    </p:set>
                                    <p:anim calcmode="lin" valueType="num">
                                      <p:cBhvr additive="base">
                                        <p:cTn id="13" dur="500" fill="hold"/>
                                        <p:tgtEl>
                                          <p:spTgt spid="3215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15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1538">
                                            <p:txEl>
                                              <p:pRg st="2" end="2"/>
                                            </p:txEl>
                                          </p:spTgt>
                                        </p:tgtEl>
                                        <p:attrNameLst>
                                          <p:attrName>style.visibility</p:attrName>
                                        </p:attrNameLst>
                                      </p:cBhvr>
                                      <p:to>
                                        <p:strVal val="visible"/>
                                      </p:to>
                                    </p:set>
                                    <p:anim calcmode="lin" valueType="num">
                                      <p:cBhvr additive="base">
                                        <p:cTn id="19" dur="500" fill="hold"/>
                                        <p:tgtEl>
                                          <p:spTgt spid="32153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153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idx="1"/>
          </p:nvPr>
        </p:nvSpPr>
        <p:spPr>
          <a:xfrm>
            <a:off x="428596" y="1571612"/>
            <a:ext cx="8208962" cy="4537075"/>
          </a:xfrm>
        </p:spPr>
        <p:txBody>
          <a:bodyPr/>
          <a:lstStyle/>
          <a:p>
            <a:pPr eaLnBrk="1" hangingPunct="1">
              <a:buFontTx/>
              <a:buNone/>
            </a:pPr>
            <a:r>
              <a:rPr lang="en-US" altLang="zh-CN" sz="2400" dirty="0">
                <a:ea typeface="楷体_GB2312" pitchFamily="49" charset="-122"/>
              </a:rPr>
              <a:t>    </a:t>
            </a:r>
            <a:r>
              <a:rPr lang="zh-CN" altLang="en-US" sz="2400" dirty="0">
                <a:ea typeface="楷体_GB2312" pitchFamily="49" charset="-122"/>
              </a:rPr>
              <a:t>为了清楚、及时地记载软件配置的变化，不致于到后期造</a:t>
            </a:r>
            <a:endParaRPr lang="zh-CN" altLang="en-US" sz="2400" dirty="0">
              <a:ea typeface="楷体_GB2312" pitchFamily="49" charset="-122"/>
            </a:endParaRPr>
          </a:p>
          <a:p>
            <a:pPr eaLnBrk="1" hangingPunct="1">
              <a:buFontTx/>
              <a:buNone/>
            </a:pPr>
            <a:r>
              <a:rPr lang="zh-CN" altLang="en-US" sz="2400" dirty="0">
                <a:ea typeface="楷体_GB2312" pitchFamily="49" charset="-122"/>
              </a:rPr>
              <a:t>成贻误，需要对开发的过程做出系统的记录，以反映开发活</a:t>
            </a:r>
            <a:endParaRPr lang="zh-CN" altLang="en-US" sz="2400" dirty="0">
              <a:ea typeface="楷体_GB2312" pitchFamily="49" charset="-122"/>
            </a:endParaRPr>
          </a:p>
          <a:p>
            <a:pPr eaLnBrk="1" hangingPunct="1">
              <a:buFontTx/>
              <a:buNone/>
            </a:pPr>
            <a:r>
              <a:rPr lang="zh-CN" altLang="en-US" sz="2400" dirty="0">
                <a:ea typeface="楷体_GB2312" pitchFamily="49" charset="-122"/>
              </a:rPr>
              <a:t>动的历史情况。这就是</a:t>
            </a:r>
            <a:r>
              <a:rPr lang="zh-CN" altLang="en-US" sz="2400" dirty="0">
                <a:solidFill>
                  <a:srgbClr val="CC0000"/>
                </a:solidFill>
                <a:ea typeface="楷体_GB2312" pitchFamily="49" charset="-122"/>
              </a:rPr>
              <a:t>配置状态报告的任务</a:t>
            </a:r>
            <a:r>
              <a:rPr lang="zh-CN" altLang="en-US" sz="2400" dirty="0">
                <a:ea typeface="楷体_GB2312" pitchFamily="49" charset="-122"/>
              </a:rPr>
              <a:t>。</a:t>
            </a:r>
            <a:endParaRPr lang="zh-CN" altLang="en-US" sz="2400" dirty="0">
              <a:ea typeface="楷体_GB2312" pitchFamily="49" charset="-122"/>
            </a:endParaRPr>
          </a:p>
          <a:p>
            <a:pPr eaLnBrk="1" hangingPunct="1">
              <a:buFontTx/>
              <a:buNone/>
            </a:pPr>
            <a:r>
              <a:rPr lang="zh-CN" altLang="en-US" sz="2400" dirty="0">
                <a:ea typeface="楷体_GB2312" pitchFamily="49" charset="-122"/>
              </a:rPr>
              <a:t>    报告的主要根据是变更控制小组会议的记录，报告对于每</a:t>
            </a:r>
            <a:endParaRPr lang="zh-CN" altLang="en-US" sz="2400" dirty="0">
              <a:ea typeface="楷体_GB2312" pitchFamily="49" charset="-122"/>
            </a:endParaRPr>
          </a:p>
          <a:p>
            <a:pPr eaLnBrk="1" hangingPunct="1">
              <a:buFontTx/>
              <a:buNone/>
            </a:pPr>
            <a:r>
              <a:rPr lang="zh-CN" altLang="en-US" sz="2400" dirty="0">
                <a:ea typeface="楷体_GB2312" pitchFamily="49" charset="-122"/>
              </a:rPr>
              <a:t>一项变更说明：</a:t>
            </a:r>
            <a:endParaRPr lang="zh-CN" altLang="en-US" sz="2400" dirty="0">
              <a:ea typeface="楷体_GB2312" pitchFamily="49" charset="-122"/>
            </a:endParaRPr>
          </a:p>
          <a:p>
            <a:pPr lvl="1">
              <a:buFontTx/>
              <a:buNone/>
            </a:pPr>
            <a:r>
              <a:rPr lang="zh-CN" altLang="en-US" sz="2000" dirty="0">
                <a:ea typeface="楷体_GB2312" pitchFamily="49" charset="-122"/>
              </a:rPr>
              <a:t>（</a:t>
            </a:r>
            <a:r>
              <a:rPr lang="en-US" altLang="zh-CN" sz="2000" dirty="0">
                <a:ea typeface="楷体_GB2312" pitchFamily="49" charset="-122"/>
              </a:rPr>
              <a:t>1</a:t>
            </a:r>
            <a:r>
              <a:rPr lang="zh-CN" altLang="en-US" sz="2000" dirty="0">
                <a:ea typeface="楷体_GB2312" pitchFamily="49" charset="-122"/>
              </a:rPr>
              <a:t>）发生了什么？</a:t>
            </a:r>
            <a:endParaRPr lang="zh-CN" altLang="en-US" sz="2000" dirty="0">
              <a:ea typeface="楷体_GB2312" pitchFamily="49" charset="-122"/>
            </a:endParaRPr>
          </a:p>
          <a:p>
            <a:pPr lvl="1">
              <a:buFontTx/>
              <a:buNone/>
            </a:pPr>
            <a:r>
              <a:rPr lang="zh-CN" altLang="en-US" sz="2000" dirty="0">
                <a:ea typeface="楷体_GB2312" pitchFamily="49" charset="-122"/>
              </a:rPr>
              <a:t>（</a:t>
            </a:r>
            <a:r>
              <a:rPr lang="en-US" altLang="zh-CN" sz="2000" dirty="0">
                <a:ea typeface="楷体_GB2312" pitchFamily="49" charset="-122"/>
              </a:rPr>
              <a:t>2</a:t>
            </a:r>
            <a:r>
              <a:rPr lang="zh-CN" altLang="en-US" sz="2000" dirty="0">
                <a:ea typeface="楷体_GB2312" pitchFamily="49" charset="-122"/>
              </a:rPr>
              <a:t>）为什么会发生？</a:t>
            </a:r>
            <a:endParaRPr lang="zh-CN" altLang="en-US" sz="2000" dirty="0">
              <a:ea typeface="楷体_GB2312" pitchFamily="49" charset="-122"/>
            </a:endParaRPr>
          </a:p>
          <a:p>
            <a:pPr lvl="1">
              <a:buFontTx/>
              <a:buNone/>
            </a:pPr>
            <a:r>
              <a:rPr lang="zh-CN" altLang="en-US" sz="2000" dirty="0">
                <a:ea typeface="楷体_GB2312" pitchFamily="49" charset="-122"/>
              </a:rPr>
              <a:t>（</a:t>
            </a:r>
            <a:r>
              <a:rPr lang="en-US" altLang="zh-CN" sz="2000" dirty="0">
                <a:ea typeface="楷体_GB2312" pitchFamily="49" charset="-122"/>
              </a:rPr>
              <a:t>3</a:t>
            </a:r>
            <a:r>
              <a:rPr lang="zh-CN" altLang="en-US" sz="2000" dirty="0">
                <a:ea typeface="楷体_GB2312" pitchFamily="49" charset="-122"/>
              </a:rPr>
              <a:t>）谁做的？</a:t>
            </a:r>
            <a:endParaRPr lang="zh-CN" altLang="en-US" sz="2000" dirty="0">
              <a:ea typeface="楷体_GB2312" pitchFamily="49" charset="-122"/>
            </a:endParaRPr>
          </a:p>
          <a:p>
            <a:pPr lvl="1">
              <a:buFontTx/>
              <a:buNone/>
            </a:pPr>
            <a:r>
              <a:rPr lang="zh-CN" altLang="en-US" sz="2000" dirty="0">
                <a:ea typeface="楷体_GB2312" pitchFamily="49" charset="-122"/>
              </a:rPr>
              <a:t>（</a:t>
            </a:r>
            <a:r>
              <a:rPr lang="en-US" altLang="zh-CN" sz="2000" dirty="0">
                <a:ea typeface="楷体_GB2312" pitchFamily="49" charset="-122"/>
              </a:rPr>
              <a:t>4</a:t>
            </a:r>
            <a:r>
              <a:rPr lang="zh-CN" altLang="en-US" sz="2000" dirty="0">
                <a:ea typeface="楷体_GB2312" pitchFamily="49" charset="-122"/>
              </a:rPr>
              <a:t>）什么时候发生的？</a:t>
            </a:r>
            <a:endParaRPr lang="zh-CN" altLang="en-US" sz="2000" dirty="0">
              <a:ea typeface="楷体_GB2312" pitchFamily="49" charset="-122"/>
            </a:endParaRPr>
          </a:p>
          <a:p>
            <a:pPr lvl="1">
              <a:buFontTx/>
              <a:buNone/>
            </a:pPr>
            <a:r>
              <a:rPr lang="zh-CN" altLang="en-US" sz="2000" dirty="0">
                <a:ea typeface="楷体_GB2312" pitchFamily="49" charset="-122"/>
              </a:rPr>
              <a:t>（</a:t>
            </a:r>
            <a:r>
              <a:rPr lang="en-US" altLang="zh-CN" sz="2000" dirty="0">
                <a:ea typeface="楷体_GB2312" pitchFamily="49" charset="-122"/>
              </a:rPr>
              <a:t>5</a:t>
            </a:r>
            <a:r>
              <a:rPr lang="zh-CN" altLang="en-US" sz="2000" dirty="0">
                <a:ea typeface="楷体_GB2312" pitchFamily="49" charset="-122"/>
              </a:rPr>
              <a:t>）会有什么影响？ </a:t>
            </a:r>
            <a:endParaRPr lang="zh-CN" altLang="en-US" sz="2000" dirty="0">
              <a:ea typeface="楷体_GB2312" pitchFamily="49"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6.6.7 </a:t>
            </a:r>
            <a:r>
              <a:rPr lang="zh-CN" altLang="en-US" sz="3600" b="1" dirty="0">
                <a:solidFill>
                  <a:srgbClr val="FFFF00"/>
                </a:solidFill>
                <a:latin typeface="+mj-ea"/>
                <a:ea typeface="+mj-ea"/>
              </a:rPr>
              <a:t>配置状态报告</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68313" y="1431927"/>
            <a:ext cx="8207375" cy="2282825"/>
          </a:xfrm>
          <a:prstGeom prst="rect">
            <a:avLst/>
          </a:prstGeom>
          <a:noFill/>
          <a:ln w="9525">
            <a:noFill/>
            <a:miter lim="800000"/>
          </a:ln>
        </p:spPr>
        <p:txBody>
          <a:bodyPr>
            <a:spAutoFit/>
          </a:bodyPr>
          <a:lstStyle/>
          <a:p>
            <a:pPr>
              <a:lnSpc>
                <a:spcPct val="120000"/>
              </a:lnSpc>
              <a:spcBef>
                <a:spcPct val="20000"/>
              </a:spcBef>
            </a:pPr>
            <a:r>
              <a:rPr lang="zh-CN" altLang="en-US" sz="2400" dirty="0">
                <a:ea typeface="楷体_GB2312" pitchFamily="49" charset="-122"/>
              </a:rPr>
              <a:t>    下图描述了配置状态报告。每次新分配一个软件配置项或更新一个已有软件配置项的标识，或者一项变更申请被变更控制负责人批准，并给出一种工程变更顺序时，在配置状态报告中就要增加一条变更记录条目。一旦进行了配置审核，其结果也应该写入报告之中。</a:t>
            </a:r>
            <a:endParaRPr lang="zh-CN" altLang="en-US" sz="2400" dirty="0">
              <a:ea typeface="楷体_GB2312" pitchFamily="49" charset="-122"/>
            </a:endParaRPr>
          </a:p>
        </p:txBody>
      </p:sp>
      <p:pic>
        <p:nvPicPr>
          <p:cNvPr id="138244" name="Picture 4" descr="1433"/>
          <p:cNvPicPr>
            <a:picLocks noChangeAspect="1" noChangeArrowheads="1"/>
          </p:cNvPicPr>
          <p:nvPr/>
        </p:nvPicPr>
        <p:blipFill>
          <a:blip r:embed="rId1"/>
          <a:srcRect/>
          <a:stretch>
            <a:fillRect/>
          </a:stretch>
        </p:blipFill>
        <p:spPr bwMode="auto">
          <a:xfrm>
            <a:off x="2555875" y="3738703"/>
            <a:ext cx="4802207" cy="261925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en-US" altLang="zh-CN" sz="4400" b="1" dirty="0">
                <a:solidFill>
                  <a:schemeClr val="bg1"/>
                </a:solidFill>
                <a:latin typeface="+mj-ea"/>
                <a:ea typeface="+mj-ea"/>
              </a:rPr>
              <a:t>6.6 </a:t>
            </a:r>
            <a:r>
              <a:rPr lang="zh-CN" altLang="en-US" sz="4400" b="1" dirty="0">
                <a:solidFill>
                  <a:schemeClr val="bg1"/>
                </a:solidFill>
                <a:latin typeface="+mj-ea"/>
                <a:ea typeface="+mj-ea"/>
              </a:rPr>
              <a:t>配置管理</a:t>
            </a:r>
            <a:endParaRPr lang="zh-CN" altLang="en-US" sz="4400" b="1" dirty="0">
              <a:solidFill>
                <a:schemeClr val="bg1"/>
              </a:solidFill>
              <a:latin typeface="+mj-ea"/>
              <a:ea typeface="+mj-ea"/>
            </a:endParaRPr>
          </a:p>
          <a:p>
            <a:r>
              <a:rPr lang="en-US" altLang="zh-CN" sz="3600" b="1" dirty="0">
                <a:solidFill>
                  <a:srgbClr val="FFFF00"/>
                </a:solidFill>
                <a:latin typeface="+mj-ea"/>
                <a:ea typeface="+mj-ea"/>
              </a:rPr>
              <a:t>6.6.7 </a:t>
            </a:r>
            <a:r>
              <a:rPr lang="zh-CN" altLang="en-US" sz="3600" b="1" dirty="0">
                <a:solidFill>
                  <a:srgbClr val="FFFF00"/>
                </a:solidFill>
                <a:latin typeface="+mj-ea"/>
                <a:ea typeface="+mj-ea"/>
              </a:rPr>
              <a:t>配置状态报告</a:t>
            </a:r>
            <a:endParaRPr lang="zh-CN" altLang="en-US" sz="3600" b="1" dirty="0">
              <a:solidFill>
                <a:srgbClr val="FFFF00"/>
              </a:solidFill>
              <a:latin typeface="+mj-ea"/>
              <a:ea typeface="+mj-ea"/>
            </a:endParaRPr>
          </a:p>
        </p:txBody>
      </p:sp>
    </p:spTree>
  </p:cSld>
  <p:clrMapOvr>
    <a:masterClrMapping/>
  </p:clrMapOvr>
  <p:transition>
    <p:random/>
  </p:transition>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Rectangle 4"/>
          <p:cNvSpPr>
            <a:spLocks noChangeArrowheads="1"/>
          </p:cNvSpPr>
          <p:nvPr/>
        </p:nvSpPr>
        <p:spPr bwMode="auto">
          <a:xfrm>
            <a:off x="428596" y="142852"/>
            <a:ext cx="8064500" cy="1214446"/>
          </a:xfrm>
          <a:prstGeom prst="rect">
            <a:avLst/>
          </a:prstGeom>
          <a:noFill/>
          <a:ln w="9525">
            <a:noFill/>
            <a:miter lim="800000"/>
          </a:ln>
        </p:spPr>
        <p:txBody>
          <a:bodyPr lIns="92075" tIns="46038" rIns="92075" bIns="46038" anchor="ctr"/>
          <a:lstStyle/>
          <a:p>
            <a:r>
              <a:rPr lang="zh-CN" altLang="en-US" sz="4400" b="1" dirty="0">
                <a:solidFill>
                  <a:schemeClr val="bg1"/>
                </a:solidFill>
                <a:latin typeface="+mj-ea"/>
                <a:ea typeface="+mj-ea"/>
              </a:rPr>
              <a:t>作业</a:t>
            </a:r>
            <a:endParaRPr lang="zh-CN" altLang="en-US" sz="4400" b="1" dirty="0">
              <a:solidFill>
                <a:schemeClr val="bg1"/>
              </a:solidFill>
              <a:latin typeface="+mj-ea"/>
              <a:ea typeface="+mj-ea"/>
            </a:endParaRPr>
          </a:p>
        </p:txBody>
      </p:sp>
      <p:graphicFrame>
        <p:nvGraphicFramePr>
          <p:cNvPr id="3" name="对象 2">
            <a:hlinkClick r:id="" action="ppaction://ole?verb=0"/>
          </p:cNvPr>
          <p:cNvGraphicFramePr>
            <a:graphicFrameLocks noChangeAspect="1"/>
          </p:cNvGraphicFramePr>
          <p:nvPr/>
        </p:nvGraphicFramePr>
        <p:xfrm>
          <a:off x="6156176" y="4725144"/>
          <a:ext cx="2088232" cy="1435692"/>
        </p:xfrm>
        <a:graphic>
          <a:graphicData uri="http://schemas.openxmlformats.org/presentationml/2006/ole">
            <mc:AlternateContent xmlns:mc="http://schemas.openxmlformats.org/markup-compatibility/2006">
              <mc:Choice xmlns:v="urn:schemas-microsoft-com:vml" Requires="v">
                <p:oleObj spid="_x0000_s5123" name="Presentation" showAsIcon="1" r:id="rId1" imgW="914400" imgH="828675" progId="PowerPoint.Show.12">
                  <p:embed/>
                </p:oleObj>
              </mc:Choice>
              <mc:Fallback>
                <p:oleObj name="Presentation" showAsIcon="1" r:id="rId1" imgW="914400" imgH="828675" progId="PowerPoint.Show.12">
                  <p:embed/>
                  <p:pic>
                    <p:nvPicPr>
                      <p:cNvPr id="0" name="图片 5122"/>
                      <p:cNvPicPr/>
                      <p:nvPr/>
                    </p:nvPicPr>
                    <p:blipFill>
                      <a:blip r:embed="rId2"/>
                      <a:stretch>
                        <a:fillRect/>
                      </a:stretch>
                    </p:blipFill>
                    <p:spPr>
                      <a:xfrm>
                        <a:off x="6156176" y="4725144"/>
                        <a:ext cx="2088232" cy="1435692"/>
                      </a:xfrm>
                      <a:prstGeom prst="rect">
                        <a:avLst/>
                      </a:prstGeom>
                    </p:spPr>
                  </p:pic>
                </p:oleObj>
              </mc:Fallback>
            </mc:AlternateContent>
          </a:graphicData>
        </a:graphic>
      </p:graphicFrame>
      <p:sp>
        <p:nvSpPr>
          <p:cNvPr id="4" name="矩形 3"/>
          <p:cNvSpPr/>
          <p:nvPr/>
        </p:nvSpPr>
        <p:spPr>
          <a:xfrm>
            <a:off x="449806" y="2204864"/>
            <a:ext cx="7708526" cy="2031325"/>
          </a:xfrm>
          <a:prstGeom prst="rect">
            <a:avLst/>
          </a:prstGeom>
        </p:spPr>
        <p:txBody>
          <a:bodyPr wrap="square">
            <a:spAutoFit/>
          </a:bodyPr>
          <a:lstStyle/>
          <a:p>
            <a:pPr marL="457200" lvl="0" indent="-457200">
              <a:buFont typeface="+mj-lt"/>
              <a:buAutoNum type="arabicPeriod"/>
            </a:pPr>
            <a:r>
              <a:rPr lang="zh-CN" altLang="en-US" dirty="0">
                <a:latin typeface="宋体" panose="02010600030101010101" pitchFamily="2" charset="-122"/>
                <a:ea typeface="宋体" panose="02010600030101010101" pitchFamily="2" charset="-122"/>
              </a:rPr>
              <a:t>根据教材和附件辅助资料，结合网上查阅资料，了解公司及人员是如何进行风险评估和风险管控的，至少看两篇文章（请写明文章来源）。</a:t>
            </a:r>
            <a:endParaRPr lang="en-US" altLang="zh-CN" dirty="0">
              <a:latin typeface="宋体" panose="02010600030101010101" pitchFamily="2" charset="-122"/>
              <a:ea typeface="宋体" panose="02010600030101010101" pitchFamily="2" charset="-122"/>
            </a:endParaRPr>
          </a:p>
          <a:p>
            <a:pPr marL="457200" lvl="0" indent="-457200">
              <a:buFont typeface="+mj-lt"/>
              <a:buAutoNum type="arabicPeriod"/>
            </a:pPr>
            <a:r>
              <a:rPr lang="zh-CN" altLang="en-US" dirty="0">
                <a:latin typeface="宋体" panose="02010600030101010101" pitchFamily="2" charset="-122"/>
                <a:ea typeface="宋体" panose="02010600030101010101" pitchFamily="2" charset="-122"/>
              </a:rPr>
              <a:t>根据你对项目</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产品风险评估及管理的理解，谈谈风险评估及管理的方法和步骤。</a:t>
            </a:r>
            <a:endParaRPr lang="en-US" altLang="zh-CN" dirty="0">
              <a:latin typeface="宋体" panose="02010600030101010101" pitchFamily="2" charset="-122"/>
              <a:ea typeface="宋体" panose="02010600030101010101" pitchFamily="2" charset="-122"/>
            </a:endParaRPr>
          </a:p>
          <a:p>
            <a:pPr marL="457200" lvl="0" indent="-457200">
              <a:buFont typeface="+mj-lt"/>
              <a:buAutoNum type="arabicPeriod"/>
            </a:pPr>
            <a:r>
              <a:rPr lang="zh-CN" altLang="en-US" dirty="0">
                <a:latin typeface="宋体" panose="02010600030101010101" pitchFamily="2" charset="-122"/>
                <a:ea typeface="宋体" panose="02010600030101010101" pitchFamily="2" charset="-122"/>
              </a:rPr>
              <a:t>备注：</a:t>
            </a:r>
            <a:endParaRPr lang="en-US" altLang="zh-CN" dirty="0">
              <a:latin typeface="宋体" panose="02010600030101010101" pitchFamily="2" charset="-122"/>
              <a:ea typeface="宋体" panose="02010600030101010101" pitchFamily="2" charset="-122"/>
            </a:endParaRPr>
          </a:p>
          <a:p>
            <a:pPr marL="914400" lvl="1" indent="-457200">
              <a:buFont typeface="+mj-lt"/>
              <a:buAutoNum type="alphaLcParenR"/>
            </a:pPr>
            <a:r>
              <a:rPr lang="zh-CN" altLang="en-US" dirty="0">
                <a:latin typeface="宋体" panose="02010600030101010101" pitchFamily="2" charset="-122"/>
                <a:ea typeface="宋体" panose="02010600030101010101" pitchFamily="2" charset="-122"/>
              </a:rPr>
              <a:t>提交电子文档</a:t>
            </a:r>
            <a:endParaRPr lang="en-US" altLang="zh-CN" dirty="0">
              <a:latin typeface="宋体" panose="02010600030101010101" pitchFamily="2" charset="-122"/>
              <a:ea typeface="宋体" panose="02010600030101010101" pitchFamily="2" charset="-122"/>
            </a:endParaRPr>
          </a:p>
          <a:p>
            <a:pPr marL="914400" lvl="1" indent="-457200">
              <a:buFont typeface="+mj-lt"/>
              <a:buAutoNum type="alphaLcParenR"/>
            </a:pPr>
            <a:r>
              <a:rPr lang="zh-CN" altLang="en-US" dirty="0">
                <a:latin typeface="宋体" panose="02010600030101010101" pitchFamily="2" charset="-122"/>
                <a:ea typeface="宋体" panose="02010600030101010101" pitchFamily="2" charset="-122"/>
              </a:rPr>
              <a:t>页数要求：</a:t>
            </a:r>
            <a:r>
              <a:rPr lang="en-US" altLang="zh-CN" dirty="0">
                <a:latin typeface="宋体" panose="02010600030101010101" pitchFamily="2" charset="-122"/>
                <a:ea typeface="宋体" panose="02010600030101010101" pitchFamily="2" charset="-122"/>
              </a:rPr>
              <a:t>2-3</a:t>
            </a:r>
            <a:r>
              <a:rPr lang="zh-CN" altLang="en-US" dirty="0">
                <a:latin typeface="宋体" panose="02010600030101010101" pitchFamily="2" charset="-122"/>
                <a:ea typeface="宋体" panose="02010600030101010101" pitchFamily="2" charset="-122"/>
              </a:rPr>
              <a:t>页。</a:t>
            </a:r>
            <a:endParaRPr lang="en-US" altLang="zh-CN"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3"/>
          <p:cNvSpPr>
            <a:spLocks noChangeArrowheads="1" noChangeShapeType="1" noTextEdit="1"/>
          </p:cNvSpPr>
          <p:nvPr/>
        </p:nvSpPr>
        <p:spPr bwMode="auto">
          <a:xfrm>
            <a:off x="2643174" y="2428868"/>
            <a:ext cx="3214710" cy="1857380"/>
          </a:xfrm>
          <a:prstGeom prst="rect">
            <a:avLst/>
          </a:prstGeom>
        </p:spPr>
        <p:txBody>
          <a:bodyPr wrap="none" fromWordArt="1">
            <a:prstTxWarp prst="textSlantUp">
              <a:avLst>
                <a:gd name="adj" fmla="val 55556"/>
              </a:avLst>
            </a:prstTxWarp>
          </a:bodyPr>
          <a:lstStyle/>
          <a:p>
            <a:pPr algn="ctr"/>
            <a:r>
              <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rPr>
              <a:t>谢谢！</a:t>
            </a:r>
            <a:endParaRPr lang="zh-CN" altLang="en-US" sz="3600" kern="10" dirty="0">
              <a:ln w="9525">
                <a:solidFill>
                  <a:srgbClr val="000000"/>
                </a:solidFill>
                <a:round/>
              </a:ln>
              <a:solidFill>
                <a:srgbClr val="FF0000"/>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00034" y="2500306"/>
            <a:ext cx="2286016" cy="2428916"/>
          </a:xfrm>
          <a:prstGeom prst="rect">
            <a:avLst/>
          </a:prstGeom>
          <a:noFill/>
          <a:ln w="9525">
            <a:noFill/>
            <a:miter lim="800000"/>
          </a:ln>
          <a:effectLst/>
        </p:spPr>
        <p:txBody>
          <a:bodyPr/>
          <a:lstStyle/>
          <a:p>
            <a:pPr marL="342900" indent="-342900" fontAlgn="base">
              <a:lnSpc>
                <a:spcPct val="150000"/>
              </a:lnSpc>
              <a:spcBef>
                <a:spcPct val="20000"/>
              </a:spcBef>
              <a:spcAft>
                <a:spcPct val="0"/>
              </a:spcAft>
              <a:buBlip>
                <a:blip r:embed="rId1"/>
              </a:buBlip>
              <a:defRPr/>
            </a:pPr>
            <a:r>
              <a:rPr lang="zh-CN" altLang="en-US" sz="2800" b="1" dirty="0">
                <a:solidFill>
                  <a:srgbClr val="C00000"/>
                </a:solidFill>
                <a:latin typeface="楷体" panose="02010609060101010101" pitchFamily="49" charset="-122"/>
                <a:ea typeface="楷体" panose="02010609060101010101" pitchFamily="49" charset="-122"/>
              </a:rPr>
              <a:t>每个阶段的主要工作产品    </a:t>
            </a:r>
            <a:endParaRPr lang="zh-CN" altLang="en-US" sz="2800" b="1" dirty="0">
              <a:solidFill>
                <a:srgbClr val="C00000"/>
              </a:solidFill>
              <a:latin typeface="楷体" panose="02010609060101010101" pitchFamily="49" charset="-122"/>
              <a:ea typeface="楷体" panose="02010609060101010101" pitchFamily="49" charset="-122"/>
            </a:endParaRPr>
          </a:p>
        </p:txBody>
      </p:sp>
      <p:pic>
        <p:nvPicPr>
          <p:cNvPr id="33795" name="Picture 3" descr="C:\Users\zchy\Desktop\temp\QQ截图未命名5.gif"/>
          <p:cNvPicPr>
            <a:picLocks noChangeAspect="1" noChangeArrowheads="1"/>
          </p:cNvPicPr>
          <p:nvPr/>
        </p:nvPicPr>
        <p:blipFill>
          <a:blip r:embed="rId2"/>
          <a:srcRect/>
          <a:stretch>
            <a:fillRect/>
          </a:stretch>
        </p:blipFill>
        <p:spPr bwMode="auto">
          <a:xfrm>
            <a:off x="3071802" y="2214554"/>
            <a:ext cx="5786478" cy="3667181"/>
          </a:xfrm>
          <a:prstGeom prst="rect">
            <a:avLst/>
          </a:prstGeom>
          <a:noFill/>
          <a:ln w="9525">
            <a:noFill/>
            <a:miter lim="800000"/>
            <a:headEnd/>
            <a:tailEnd/>
          </a:ln>
        </p:spPr>
      </p:pic>
      <p:sp>
        <p:nvSpPr>
          <p:cNvPr id="3379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3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6"/>
              <a:defRPr/>
            </a:pPr>
            <a:r>
              <a:rPr lang="zh-CN" altLang="en-US" sz="3200" b="1" kern="0" dirty="0">
                <a:solidFill>
                  <a:srgbClr val="C00000"/>
                </a:solidFill>
                <a:latin typeface="+mj-lt"/>
                <a:ea typeface="宋体" panose="02010600030101010101" pitchFamily="2" charset="-122"/>
                <a:cs typeface="+mj-cs"/>
              </a:rPr>
              <a:t>统一过程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500034" y="1928802"/>
            <a:ext cx="8286808" cy="1500198"/>
          </a:xfrm>
          <a:prstGeom prst="rect">
            <a:avLst/>
          </a:prstGeom>
          <a:noFill/>
          <a:ln w="9525">
            <a:noFill/>
            <a:miter lim="800000"/>
          </a:ln>
          <a:effectLst/>
        </p:spPr>
        <p:txBody>
          <a:bodyPr/>
          <a:lstStyle/>
          <a:p>
            <a:pPr marL="342900" indent="-342900">
              <a:lnSpc>
                <a:spcPts val="3500"/>
              </a:lnSpc>
              <a:spcBef>
                <a:spcPct val="20000"/>
              </a:spcBef>
              <a:buFontTx/>
              <a:buChar char="•"/>
              <a:defRPr/>
            </a:pPr>
            <a:r>
              <a:rPr lang="zh-CN" altLang="en-US" sz="2400" b="1" kern="0" dirty="0">
                <a:latin typeface="楷体_GB2312" pitchFamily="49" charset="-122"/>
                <a:ea typeface="楷体_GB2312" pitchFamily="49" charset="-122"/>
              </a:rPr>
              <a:t>基于构件的软件工程（</a:t>
            </a:r>
            <a:r>
              <a:rPr lang="en-US" altLang="zh-CN" sz="2400" b="1" kern="0" dirty="0">
                <a:latin typeface="楷体_GB2312" pitchFamily="49" charset="-122"/>
                <a:ea typeface="楷体_GB2312" pitchFamily="49" charset="-122"/>
              </a:rPr>
              <a:t>component-based software engineering</a:t>
            </a:r>
            <a:r>
              <a:rPr lang="zh-CN" altLang="en-US" sz="2400" b="1" kern="0" dirty="0">
                <a:latin typeface="楷体_GB2312" pitchFamily="49" charset="-122"/>
                <a:ea typeface="楷体_GB2312" pitchFamily="49" charset="-122"/>
              </a:rPr>
              <a:t>，</a:t>
            </a:r>
            <a:r>
              <a:rPr lang="en-US" altLang="zh-CN" sz="2400" b="1" kern="0" dirty="0">
                <a:latin typeface="楷体_GB2312" pitchFamily="49" charset="-122"/>
                <a:ea typeface="楷体_GB2312" pitchFamily="49" charset="-122"/>
              </a:rPr>
              <a:t>CBSE</a:t>
            </a:r>
            <a:r>
              <a:rPr lang="zh-CN" altLang="en-US" sz="2400" b="1" kern="0" dirty="0">
                <a:latin typeface="楷体_GB2312" pitchFamily="49" charset="-122"/>
                <a:ea typeface="楷体_GB2312" pitchFamily="49" charset="-122"/>
              </a:rPr>
              <a:t>）是强调使用可复用的软件</a:t>
            </a:r>
            <a:r>
              <a:rPr lang="zh-CN" altLang="en-US" sz="2400" b="1" kern="0" dirty="0">
                <a:latin typeface="Arial" panose="020B0604020202020204"/>
                <a:ea typeface="楷体_GB2312" pitchFamily="49" charset="-122"/>
              </a:rPr>
              <a:t>“</a:t>
            </a:r>
            <a:r>
              <a:rPr lang="zh-CN" altLang="en-US" sz="2400" b="1" kern="0" dirty="0">
                <a:latin typeface="楷体_GB2312" pitchFamily="49" charset="-122"/>
                <a:ea typeface="楷体_GB2312" pitchFamily="49" charset="-122"/>
              </a:rPr>
              <a:t>构件</a:t>
            </a:r>
            <a:r>
              <a:rPr lang="zh-CN" altLang="en-US" sz="2400" b="1" kern="0" dirty="0">
                <a:latin typeface="Arial" panose="020B0604020202020204"/>
                <a:ea typeface="楷体_GB2312" pitchFamily="49" charset="-122"/>
              </a:rPr>
              <a:t>”</a:t>
            </a:r>
            <a:r>
              <a:rPr lang="zh-CN" altLang="en-US" sz="2400" b="1" kern="0" dirty="0">
                <a:latin typeface="楷体_GB2312" pitchFamily="49" charset="-122"/>
                <a:ea typeface="楷体_GB2312" pitchFamily="49" charset="-122"/>
              </a:rPr>
              <a:t>来设计和构造基于计算机的系统的过程。</a:t>
            </a:r>
            <a:endParaRPr lang="zh-CN" altLang="en-US" sz="2400" b="1" kern="0" dirty="0">
              <a:latin typeface="楷体_GB2312" pitchFamily="49" charset="-122"/>
              <a:ea typeface="楷体_GB2312" pitchFamily="49" charset="-122"/>
            </a:endParaRPr>
          </a:p>
        </p:txBody>
      </p:sp>
      <p:sp>
        <p:nvSpPr>
          <p:cNvPr id="4" name="Rectangle 2"/>
          <p:cNvSpPr txBox="1">
            <a:spLocks noChangeArrowheads="1"/>
          </p:cNvSpPr>
          <p:nvPr/>
        </p:nvSpPr>
        <p:spPr bwMode="auto">
          <a:xfrm>
            <a:off x="142844" y="1285860"/>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7"/>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基于构件的开发模型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pic>
        <p:nvPicPr>
          <p:cNvPr id="7" name="Picture 4"/>
          <p:cNvPicPr>
            <a:picLocks noChangeAspect="1" noChangeArrowheads="1"/>
          </p:cNvPicPr>
          <p:nvPr/>
        </p:nvPicPr>
        <p:blipFill>
          <a:blip r:embed="rId1"/>
          <a:srcRect/>
          <a:stretch>
            <a:fillRect/>
          </a:stretch>
        </p:blipFill>
        <p:spPr bwMode="auto">
          <a:xfrm>
            <a:off x="1571604" y="3357562"/>
            <a:ext cx="5857916" cy="3357586"/>
          </a:xfrm>
          <a:prstGeom prst="rect">
            <a:avLst/>
          </a:prstGeom>
          <a:noFill/>
          <a:ln w="9525">
            <a:noFill/>
            <a:miter lim="800000"/>
            <a:headEnd/>
            <a:tailEnd/>
          </a:ln>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500034" y="2000250"/>
            <a:ext cx="8435975" cy="4286270"/>
          </a:xfrm>
          <a:prstGeom prst="rect">
            <a:avLst/>
          </a:prstGeom>
          <a:noFill/>
          <a:ln w="9525">
            <a:noFill/>
            <a:miter lim="800000"/>
          </a:ln>
          <a:effectLst/>
        </p:spPr>
        <p:txBody>
          <a:bodyPr/>
          <a:lstStyle/>
          <a:p>
            <a:pPr marL="342900" indent="-342900">
              <a:spcBef>
                <a:spcPct val="20000"/>
              </a:spcBef>
              <a:buFontTx/>
              <a:buChar char="•"/>
              <a:defRPr/>
            </a:pPr>
            <a:r>
              <a:rPr lang="en-US" altLang="zh-CN" sz="2800" b="1" kern="0" dirty="0">
                <a:latin typeface="楷体_GB2312" pitchFamily="49" charset="-122"/>
                <a:ea typeface="楷体_GB2312" pitchFamily="49" charset="-122"/>
              </a:rPr>
              <a:t>Clements</a:t>
            </a:r>
            <a:r>
              <a:rPr lang="zh-CN" altLang="en-US" sz="2800" b="1" kern="0" dirty="0">
                <a:latin typeface="楷体_GB2312" pitchFamily="49" charset="-122"/>
                <a:ea typeface="楷体_GB2312" pitchFamily="49" charset="-122"/>
              </a:rPr>
              <a:t>对</a:t>
            </a:r>
            <a:r>
              <a:rPr lang="en-US" altLang="zh-CN" sz="2800" b="1" kern="0" dirty="0">
                <a:latin typeface="楷体_GB2312" pitchFamily="49" charset="-122"/>
                <a:ea typeface="楷体_GB2312" pitchFamily="49" charset="-122"/>
              </a:rPr>
              <a:t>CBSE</a:t>
            </a:r>
            <a:r>
              <a:rPr lang="zh-CN" altLang="en-US" sz="2800" b="1" kern="0" dirty="0">
                <a:latin typeface="楷体_GB2312" pitchFamily="49" charset="-122"/>
                <a:ea typeface="楷体_GB2312" pitchFamily="49" charset="-122"/>
              </a:rPr>
              <a:t>给出了如下描述。</a:t>
            </a:r>
            <a:endParaRPr lang="zh-CN" altLang="en-US" sz="2800" b="1" kern="0" dirty="0">
              <a:latin typeface="楷体_GB2312" pitchFamily="49" charset="-122"/>
              <a:ea typeface="楷体_GB2312" pitchFamily="49" charset="-122"/>
            </a:endParaRPr>
          </a:p>
          <a:p>
            <a:pPr marL="342900" indent="-342900">
              <a:lnSpc>
                <a:spcPts val="3500"/>
              </a:lnSpc>
              <a:spcBef>
                <a:spcPct val="20000"/>
              </a:spcBef>
              <a:buClr>
                <a:schemeClr val="accent2"/>
              </a:buClr>
              <a:buSzPct val="75000"/>
              <a:buFont typeface="Wingdings" panose="05000000000000000000" pitchFamily="2" charset="2"/>
              <a:buNone/>
              <a:defRPr/>
            </a:pPr>
            <a:r>
              <a:rPr lang="zh-CN" altLang="en-US" sz="2800" b="1" kern="0" dirty="0">
                <a:latin typeface="楷体_GB2312" pitchFamily="49" charset="-122"/>
                <a:ea typeface="楷体_GB2312" pitchFamily="49" charset="-122"/>
              </a:rPr>
              <a:t>     </a:t>
            </a:r>
            <a:r>
              <a:rPr lang="en-US" altLang="zh-CN" sz="2400" b="1" kern="0" dirty="0">
                <a:solidFill>
                  <a:schemeClr val="accent2"/>
                </a:solidFill>
                <a:latin typeface="楷体_GB2312" pitchFamily="49" charset="-122"/>
                <a:ea typeface="楷体_GB2312" pitchFamily="49" charset="-122"/>
              </a:rPr>
              <a:t>CBSE</a:t>
            </a:r>
            <a:r>
              <a:rPr lang="zh-CN" altLang="en-US" sz="2400" b="1" kern="0" dirty="0">
                <a:solidFill>
                  <a:schemeClr val="accent2"/>
                </a:solidFill>
                <a:latin typeface="楷体_GB2312" pitchFamily="49" charset="-122"/>
                <a:ea typeface="楷体_GB2312" pitchFamily="49" charset="-122"/>
              </a:rPr>
              <a:t>正在改变大型软件系统的开发方式。</a:t>
            </a:r>
            <a:r>
              <a:rPr lang="en-US" altLang="zh-CN" sz="2400" b="1" kern="0" dirty="0">
                <a:solidFill>
                  <a:schemeClr val="accent2"/>
                </a:solidFill>
                <a:latin typeface="楷体_GB2312" pitchFamily="49" charset="-122"/>
                <a:ea typeface="楷体_GB2312" pitchFamily="49" charset="-122"/>
              </a:rPr>
              <a:t>CBSE</a:t>
            </a:r>
            <a:r>
              <a:rPr lang="zh-CN" altLang="en-US" sz="2400" b="1" kern="0" dirty="0">
                <a:solidFill>
                  <a:schemeClr val="accent2"/>
                </a:solidFill>
                <a:latin typeface="楷体_GB2312" pitchFamily="49" charset="-122"/>
                <a:ea typeface="楷体_GB2312" pitchFamily="49" charset="-122"/>
              </a:rPr>
              <a:t>体现了</a:t>
            </a:r>
            <a:r>
              <a:rPr lang="en-US" altLang="zh-CN" sz="2400" b="1" kern="0" dirty="0" err="1">
                <a:solidFill>
                  <a:schemeClr val="accent2"/>
                </a:solidFill>
                <a:latin typeface="楷体_GB2312" pitchFamily="49" charset="-122"/>
                <a:ea typeface="楷体_GB2312" pitchFamily="49" charset="-122"/>
              </a:rPr>
              <a:t>Frod</a:t>
            </a:r>
            <a:r>
              <a:rPr lang="en-US" altLang="zh-CN" sz="2400" b="1" kern="0" dirty="0">
                <a:solidFill>
                  <a:schemeClr val="accent2"/>
                </a:solidFill>
                <a:latin typeface="楷体_GB2312" pitchFamily="49" charset="-122"/>
                <a:ea typeface="楷体_GB2312" pitchFamily="49" charset="-122"/>
              </a:rPr>
              <a:t> Brooks</a:t>
            </a:r>
            <a:r>
              <a:rPr lang="zh-CN" altLang="en-US" sz="2400" b="1" kern="0" dirty="0">
                <a:solidFill>
                  <a:schemeClr val="accent2"/>
                </a:solidFill>
                <a:latin typeface="楷体_GB2312" pitchFamily="49" charset="-122"/>
                <a:ea typeface="楷体_GB2312" pitchFamily="49" charset="-122"/>
              </a:rPr>
              <a:t>和其他人支持的</a:t>
            </a:r>
            <a:r>
              <a:rPr lang="zh-CN" altLang="en-US" sz="2400" b="1" kern="0" dirty="0">
                <a:solidFill>
                  <a:schemeClr val="accent2"/>
                </a:solidFill>
                <a:latin typeface="Arial" panose="020B0604020202020204"/>
                <a:ea typeface="楷体_GB2312" pitchFamily="49" charset="-122"/>
              </a:rPr>
              <a:t>“</a:t>
            </a:r>
            <a:r>
              <a:rPr lang="zh-CN" altLang="en-US" sz="2400" b="1" kern="0" dirty="0">
                <a:solidFill>
                  <a:schemeClr val="accent2"/>
                </a:solidFill>
                <a:latin typeface="楷体_GB2312" pitchFamily="49" charset="-122"/>
                <a:ea typeface="楷体_GB2312" pitchFamily="49" charset="-122"/>
              </a:rPr>
              <a:t>购买，而非构造</a:t>
            </a:r>
            <a:r>
              <a:rPr lang="zh-CN" altLang="en-US" sz="2400" b="1" kern="0" dirty="0">
                <a:solidFill>
                  <a:schemeClr val="accent2"/>
                </a:solidFill>
                <a:latin typeface="Arial" panose="020B0604020202020204"/>
                <a:ea typeface="楷体_GB2312" pitchFamily="49" charset="-122"/>
              </a:rPr>
              <a:t>”</a:t>
            </a:r>
            <a:r>
              <a:rPr lang="zh-CN" altLang="en-US" sz="2400" b="1" kern="0" dirty="0">
                <a:solidFill>
                  <a:schemeClr val="accent2"/>
                </a:solidFill>
                <a:latin typeface="楷体_GB2312" pitchFamily="49" charset="-122"/>
                <a:ea typeface="楷体_GB2312" pitchFamily="49" charset="-122"/>
              </a:rPr>
              <a:t>的思想。就如同早期的子程序将程序员从考虑编程细节中解脱出来一样，</a:t>
            </a:r>
            <a:r>
              <a:rPr lang="en-US" altLang="zh-CN" sz="2400" b="1" kern="0" dirty="0">
                <a:solidFill>
                  <a:schemeClr val="accent2"/>
                </a:solidFill>
                <a:latin typeface="楷体_GB2312" pitchFamily="49" charset="-122"/>
                <a:ea typeface="楷体_GB2312" pitchFamily="49" charset="-122"/>
              </a:rPr>
              <a:t>CBSE</a:t>
            </a:r>
            <a:r>
              <a:rPr lang="zh-CN" altLang="en-US" sz="2400" b="1" kern="0" dirty="0">
                <a:solidFill>
                  <a:schemeClr val="accent2"/>
                </a:solidFill>
                <a:latin typeface="楷体_GB2312" pitchFamily="49" charset="-122"/>
                <a:ea typeface="楷体_GB2312" pitchFamily="49" charset="-122"/>
              </a:rPr>
              <a:t>将考虑的重点从编码转移到组装软件系统。</a:t>
            </a:r>
            <a:endParaRPr lang="zh-CN" altLang="en-US" sz="2400" b="1" kern="0" dirty="0">
              <a:solidFill>
                <a:schemeClr val="accent2"/>
              </a:solidFill>
              <a:latin typeface="楷体_GB2312" pitchFamily="49" charset="-122"/>
              <a:ea typeface="楷体_GB2312" pitchFamily="49" charset="-122"/>
            </a:endParaRPr>
          </a:p>
          <a:p>
            <a:pPr marL="342900" indent="-342900">
              <a:spcBef>
                <a:spcPct val="20000"/>
              </a:spcBef>
              <a:buClr>
                <a:schemeClr val="accent2"/>
              </a:buClr>
              <a:buSzPct val="75000"/>
              <a:buFont typeface="Wingdings" panose="05000000000000000000" pitchFamily="2" charset="2"/>
              <a:buNone/>
              <a:defRPr/>
            </a:pPr>
            <a:r>
              <a:rPr lang="zh-CN" altLang="en-US" sz="2800" b="1" kern="0" dirty="0">
                <a:solidFill>
                  <a:srgbClr val="CC0000"/>
                </a:solidFill>
                <a:latin typeface="楷体_GB2312" pitchFamily="49" charset="-122"/>
                <a:ea typeface="楷体_GB2312" pitchFamily="49" charset="-122"/>
              </a:rPr>
              <a:t>  考虑的焦点是</a:t>
            </a:r>
            <a:r>
              <a:rPr lang="zh-CN" altLang="en-US" sz="2800" b="1" kern="0" dirty="0">
                <a:solidFill>
                  <a:srgbClr val="CC0000"/>
                </a:solidFill>
                <a:latin typeface="Arial" panose="020B0604020202020204"/>
                <a:ea typeface="楷体_GB2312" pitchFamily="49" charset="-122"/>
              </a:rPr>
              <a:t>“</a:t>
            </a:r>
            <a:r>
              <a:rPr lang="zh-CN" altLang="en-US" sz="2800" b="1" kern="0" dirty="0">
                <a:solidFill>
                  <a:srgbClr val="CC0000"/>
                </a:solidFill>
                <a:latin typeface="楷体_GB2312" pitchFamily="49" charset="-122"/>
                <a:ea typeface="楷体_GB2312" pitchFamily="49" charset="-122"/>
              </a:rPr>
              <a:t>集成</a:t>
            </a:r>
            <a:r>
              <a:rPr lang="zh-CN" altLang="en-US" sz="2800" b="1" kern="0" dirty="0">
                <a:solidFill>
                  <a:srgbClr val="CC0000"/>
                </a:solidFill>
                <a:latin typeface="Arial" panose="020B0604020202020204"/>
                <a:ea typeface="楷体_GB2312" pitchFamily="49" charset="-122"/>
              </a:rPr>
              <a:t>”</a:t>
            </a:r>
            <a:r>
              <a:rPr lang="zh-CN" altLang="en-US" sz="2800" b="1" kern="0" dirty="0">
                <a:solidFill>
                  <a:srgbClr val="CC0000"/>
                </a:solidFill>
                <a:latin typeface="楷体_GB2312" pitchFamily="49" charset="-122"/>
                <a:ea typeface="楷体_GB2312" pitchFamily="49" charset="-122"/>
              </a:rPr>
              <a:t>，而不再是</a:t>
            </a:r>
            <a:r>
              <a:rPr lang="zh-CN" altLang="en-US" sz="2800" b="1" kern="0" dirty="0">
                <a:solidFill>
                  <a:srgbClr val="CC0000"/>
                </a:solidFill>
                <a:latin typeface="Arial" panose="020B0604020202020204"/>
                <a:ea typeface="楷体_GB2312" pitchFamily="49" charset="-122"/>
              </a:rPr>
              <a:t>“</a:t>
            </a:r>
            <a:r>
              <a:rPr lang="zh-CN" altLang="en-US" sz="2800" b="1" kern="0" dirty="0">
                <a:solidFill>
                  <a:srgbClr val="CC0000"/>
                </a:solidFill>
                <a:latin typeface="楷体_GB2312" pitchFamily="49" charset="-122"/>
                <a:ea typeface="楷体_GB2312" pitchFamily="49" charset="-122"/>
              </a:rPr>
              <a:t>实现</a:t>
            </a:r>
            <a:r>
              <a:rPr lang="zh-CN" altLang="en-US" sz="2800" b="1" kern="0" dirty="0">
                <a:solidFill>
                  <a:srgbClr val="CC0000"/>
                </a:solidFill>
                <a:latin typeface="Arial" panose="020B0604020202020204"/>
                <a:ea typeface="楷体_GB2312" pitchFamily="49" charset="-122"/>
              </a:rPr>
              <a:t>”</a:t>
            </a:r>
            <a:r>
              <a:rPr lang="zh-CN" altLang="en-US" sz="2800" b="1" kern="0" dirty="0">
                <a:solidFill>
                  <a:srgbClr val="CC0000"/>
                </a:solidFill>
                <a:latin typeface="楷体_GB2312" pitchFamily="49" charset="-122"/>
                <a:ea typeface="楷体_GB2312" pitchFamily="49" charset="-122"/>
              </a:rPr>
              <a:t>。</a:t>
            </a:r>
            <a:endParaRPr lang="zh-CN" altLang="en-US" sz="2800" b="1" kern="0" dirty="0">
              <a:solidFill>
                <a:srgbClr val="CC0000"/>
              </a:solidFill>
              <a:latin typeface="楷体_GB2312" pitchFamily="49" charset="-122"/>
              <a:ea typeface="楷体_GB2312" pitchFamily="49" charset="-122"/>
            </a:endParaRPr>
          </a:p>
          <a:p>
            <a:pPr marL="342900" indent="-342900">
              <a:lnSpc>
                <a:spcPts val="3500"/>
              </a:lnSpc>
              <a:spcBef>
                <a:spcPct val="20000"/>
              </a:spcBef>
              <a:buClr>
                <a:schemeClr val="accent2"/>
              </a:buClr>
              <a:buSzPct val="75000"/>
              <a:buFont typeface="Wingdings" panose="05000000000000000000" pitchFamily="2" charset="2"/>
              <a:buNone/>
              <a:defRPr/>
            </a:pPr>
            <a:r>
              <a:rPr lang="zh-CN" altLang="en-US" sz="2800" b="1" kern="0" dirty="0">
                <a:solidFill>
                  <a:schemeClr val="accent2"/>
                </a:solidFill>
                <a:latin typeface="楷体_GB2312" pitchFamily="49" charset="-122"/>
                <a:ea typeface="楷体_GB2312" pitchFamily="49" charset="-122"/>
              </a:rPr>
              <a:t>     </a:t>
            </a:r>
            <a:r>
              <a:rPr lang="zh-CN" altLang="en-US" sz="2400" b="1" kern="0" dirty="0">
                <a:solidFill>
                  <a:schemeClr val="accent2"/>
                </a:solidFill>
                <a:latin typeface="楷体_GB2312" pitchFamily="49" charset="-122"/>
                <a:ea typeface="楷体_GB2312" pitchFamily="49" charset="-122"/>
              </a:rPr>
              <a:t>这样做的基础是假定在很多大型软件系统中存在足够多的共性，使得开发可复用的构件来满足这些共性是可行的。</a:t>
            </a:r>
            <a:endParaRPr lang="zh-CN" altLang="en-US" sz="2400" b="1" kern="0" dirty="0">
              <a:solidFill>
                <a:schemeClr val="accent2"/>
              </a:solidFill>
              <a:latin typeface="楷体_GB2312" pitchFamily="49" charset="-122"/>
              <a:ea typeface="楷体_GB2312" pitchFamily="49" charset="-122"/>
            </a:endParaRPr>
          </a:p>
        </p:txBody>
      </p:sp>
      <p:sp>
        <p:nvSpPr>
          <p:cNvPr id="4" name="Rectangle 2"/>
          <p:cNvSpPr txBox="1">
            <a:spLocks noChangeArrowheads="1"/>
          </p:cNvSpPr>
          <p:nvPr/>
        </p:nvSpPr>
        <p:spPr bwMode="auto">
          <a:xfrm>
            <a:off x="214282"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7"/>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基于构件的开发模型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500034" y="2357430"/>
            <a:ext cx="8229600" cy="3929090"/>
          </a:xfrm>
          <a:prstGeom prst="rect">
            <a:avLst/>
          </a:prstGeom>
          <a:noFill/>
          <a:ln w="9525">
            <a:noFill/>
            <a:miter lim="800000"/>
          </a:ln>
          <a:effectLst/>
        </p:spPr>
        <p:txBody>
          <a:bodyPr/>
          <a:lstStyle/>
          <a:p>
            <a:pPr marL="342900" indent="-342900">
              <a:spcBef>
                <a:spcPct val="20000"/>
              </a:spcBef>
              <a:buClr>
                <a:schemeClr val="accent2"/>
              </a:buClr>
              <a:buSzPct val="75000"/>
              <a:buFont typeface="Wingdings" panose="05000000000000000000" pitchFamily="2" charset="2"/>
              <a:buChar char="Ø"/>
              <a:defRPr/>
            </a:pPr>
            <a:r>
              <a:rPr lang="zh-CN" altLang="en-US" sz="2800" b="1" kern="0" dirty="0">
                <a:latin typeface="楷体_GB2312" pitchFamily="49" charset="-122"/>
                <a:ea typeface="楷体_GB2312" pitchFamily="49" charset="-122"/>
              </a:rPr>
              <a:t>当软件团队使用传统的需求获取技术确定了待开发软件的系统需求时，该过程开始。</a:t>
            </a:r>
            <a:endParaRPr lang="zh-CN" altLang="en-US" sz="2800" b="1" kern="0" dirty="0">
              <a:latin typeface="楷体_GB2312" pitchFamily="49" charset="-122"/>
              <a:ea typeface="楷体_GB2312" pitchFamily="49" charset="-122"/>
            </a:endParaRPr>
          </a:p>
          <a:p>
            <a:pPr marL="342900" indent="-342900">
              <a:spcBef>
                <a:spcPct val="20000"/>
              </a:spcBef>
              <a:buClr>
                <a:schemeClr val="accent2"/>
              </a:buClr>
              <a:buSzPct val="75000"/>
              <a:buFont typeface="Wingdings" panose="05000000000000000000" pitchFamily="2" charset="2"/>
              <a:buChar char="Ø"/>
              <a:defRPr/>
            </a:pPr>
            <a:r>
              <a:rPr lang="zh-CN" altLang="en-US" sz="2800" b="1" kern="0" dirty="0">
                <a:latin typeface="楷体_GB2312" pitchFamily="49" charset="-122"/>
                <a:ea typeface="楷体_GB2312" pitchFamily="49" charset="-122"/>
              </a:rPr>
              <a:t>体系结构设计完成后，并不立即进行详细设计任务，而是针对每一系统需求考虑以下问题</a:t>
            </a:r>
            <a:r>
              <a:rPr lang="en-US" altLang="zh-CN" sz="2800" b="1" kern="0" dirty="0">
                <a:latin typeface="楷体_GB2312" pitchFamily="49" charset="-122"/>
                <a:ea typeface="楷体_GB2312" pitchFamily="49" charset="-122"/>
              </a:rPr>
              <a:t>:</a:t>
            </a:r>
            <a:endParaRPr lang="en-US" altLang="zh-CN" sz="2800" b="1" kern="0" dirty="0">
              <a:latin typeface="楷体_GB2312" pitchFamily="49" charset="-122"/>
              <a:ea typeface="楷体_GB2312" pitchFamily="49" charset="-122"/>
            </a:endParaRPr>
          </a:p>
          <a:p>
            <a:pPr marL="535305" indent="-262255">
              <a:spcBef>
                <a:spcPct val="200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现有的商品化构件（</a:t>
            </a:r>
            <a:r>
              <a:rPr lang="en-US" altLang="zh-CN" sz="2400" b="1" kern="0" dirty="0">
                <a:solidFill>
                  <a:srgbClr val="00B050"/>
                </a:solidFill>
                <a:latin typeface="楷体_GB2312" pitchFamily="49" charset="-122"/>
                <a:ea typeface="楷体_GB2312" pitchFamily="49" charset="-122"/>
              </a:rPr>
              <a:t>commercial off-the-shelf</a:t>
            </a:r>
            <a:r>
              <a:rPr lang="zh-CN" altLang="en-US" sz="2400" b="1" kern="0" dirty="0">
                <a:solidFill>
                  <a:srgbClr val="00B050"/>
                </a:solidFill>
                <a:latin typeface="楷体_GB2312" pitchFamily="49" charset="-122"/>
                <a:ea typeface="楷体_GB2312" pitchFamily="49" charset="-122"/>
              </a:rPr>
              <a:t>，</a:t>
            </a:r>
            <a:r>
              <a:rPr lang="en-US" altLang="zh-CN" sz="2400" b="1" kern="0" dirty="0">
                <a:solidFill>
                  <a:srgbClr val="00B050"/>
                </a:solidFill>
                <a:latin typeface="楷体_GB2312" pitchFamily="49" charset="-122"/>
                <a:ea typeface="楷体_GB2312" pitchFamily="49" charset="-122"/>
              </a:rPr>
              <a:t>COTS</a:t>
            </a:r>
            <a:r>
              <a:rPr lang="zh-CN" altLang="en-US" sz="2400" b="1" kern="0" dirty="0">
                <a:solidFill>
                  <a:srgbClr val="00B050"/>
                </a:solidFill>
                <a:latin typeface="楷体_GB2312" pitchFamily="49" charset="-122"/>
                <a:ea typeface="楷体_GB2312" pitchFamily="49" charset="-122"/>
              </a:rPr>
              <a:t>）是否能够实现该需求？</a:t>
            </a:r>
            <a:endParaRPr lang="zh-CN" altLang="en-US" sz="2400" b="1" kern="0" dirty="0">
              <a:solidFill>
                <a:srgbClr val="00B050"/>
              </a:solidFill>
              <a:latin typeface="楷体_GB2312" pitchFamily="49" charset="-122"/>
              <a:ea typeface="楷体_GB2312" pitchFamily="49" charset="-122"/>
            </a:endParaRPr>
          </a:p>
          <a:p>
            <a:pPr marL="535305" indent="-262255">
              <a:spcBef>
                <a:spcPct val="200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内部开发的可复用构件是否能够实现该需求？</a:t>
            </a:r>
            <a:endParaRPr lang="zh-CN" altLang="en-US" sz="2400" b="1" kern="0" dirty="0">
              <a:solidFill>
                <a:srgbClr val="00B050"/>
              </a:solidFill>
              <a:latin typeface="楷体_GB2312" pitchFamily="49" charset="-122"/>
              <a:ea typeface="楷体_GB2312" pitchFamily="49" charset="-122"/>
            </a:endParaRPr>
          </a:p>
          <a:p>
            <a:pPr marL="535305" indent="-262255">
              <a:spcBef>
                <a:spcPct val="20000"/>
              </a:spcBef>
              <a:buFont typeface="Arial" panose="020B0604020202020204" pitchFamily="34" charset="0"/>
              <a:buChar char="•"/>
              <a:defRPr/>
            </a:pPr>
            <a:r>
              <a:rPr lang="zh-CN" altLang="en-US" sz="2400" b="1" kern="0" dirty="0">
                <a:solidFill>
                  <a:srgbClr val="00B050"/>
                </a:solidFill>
                <a:latin typeface="楷体_GB2312" pitchFamily="49" charset="-122"/>
                <a:ea typeface="楷体_GB2312" pitchFamily="49" charset="-122"/>
              </a:rPr>
              <a:t>可用构件的接口与待构造系统的体系结构是否相容？  </a:t>
            </a:r>
            <a:endParaRPr lang="zh-CN" altLang="en-US" sz="2400" b="1" kern="0" dirty="0">
              <a:solidFill>
                <a:srgbClr val="00B050"/>
              </a:solidFill>
              <a:latin typeface="楷体_GB2312" pitchFamily="49" charset="-122"/>
              <a:ea typeface="楷体_GB2312" pitchFamily="49" charset="-122"/>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7"/>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基于构件的开发模型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500034" y="1785926"/>
            <a:ext cx="8229600" cy="4500594"/>
          </a:xfrm>
          <a:prstGeom prst="rect">
            <a:avLst/>
          </a:prstGeom>
          <a:noFill/>
          <a:ln w="9525">
            <a:noFill/>
            <a:miter lim="800000"/>
          </a:ln>
          <a:effectLst/>
        </p:spPr>
        <p:txBody>
          <a:bodyPr/>
          <a:lstStyle/>
          <a:p>
            <a:pPr marL="342900" indent="-342900">
              <a:spcBef>
                <a:spcPct val="20000"/>
              </a:spcBef>
              <a:buFontTx/>
              <a:buChar char="•"/>
              <a:defRPr/>
            </a:pPr>
            <a:r>
              <a:rPr lang="zh-CN" altLang="en-US" sz="3200" b="1" kern="0" dirty="0">
                <a:solidFill>
                  <a:schemeClr val="accent2"/>
                </a:solidFill>
                <a:latin typeface="+mn-lt"/>
              </a:rPr>
              <a:t>典型的构件模型  </a:t>
            </a:r>
            <a:endParaRPr lang="zh-CN" altLang="en-US" sz="3200" b="1" kern="0" dirty="0">
              <a:solidFill>
                <a:schemeClr val="accent2"/>
              </a:solidFill>
              <a:latin typeface="+mn-lt"/>
            </a:endParaRPr>
          </a:p>
          <a:p>
            <a:pPr marL="628650" indent="-355600">
              <a:lnSpc>
                <a:spcPts val="3500"/>
              </a:lnSpc>
              <a:spcBef>
                <a:spcPct val="20000"/>
              </a:spcBef>
              <a:spcAft>
                <a:spcPts val="600"/>
              </a:spcAft>
              <a:buClr>
                <a:schemeClr val="accent2"/>
              </a:buClr>
              <a:buSzPct val="75000"/>
              <a:buFont typeface="+mj-lt"/>
              <a:buAutoNum type="alphaLcParenR"/>
              <a:defRPr/>
            </a:pPr>
            <a:r>
              <a:rPr lang="en-US" altLang="zh-CN" sz="2400" kern="0" dirty="0">
                <a:solidFill>
                  <a:srgbClr val="CC0000"/>
                </a:solidFill>
                <a:latin typeface="楷体_GB2312" pitchFamily="49" charset="-122"/>
                <a:ea typeface="楷体_GB2312" pitchFamily="49" charset="-122"/>
              </a:rPr>
              <a:t>OMG/CORBA</a:t>
            </a:r>
            <a:r>
              <a:rPr lang="zh-CN" altLang="en-US" sz="2400" kern="0" dirty="0">
                <a:latin typeface="楷体_GB2312" pitchFamily="49" charset="-122"/>
                <a:ea typeface="楷体_GB2312" pitchFamily="49" charset="-122"/>
              </a:rPr>
              <a:t>。</a:t>
            </a:r>
            <a:r>
              <a:rPr lang="zh-CN" altLang="en-US" sz="2000" kern="0" dirty="0">
                <a:latin typeface="楷体_GB2312" pitchFamily="49" charset="-122"/>
                <a:ea typeface="楷体_GB2312" pitchFamily="49" charset="-122"/>
              </a:rPr>
              <a:t>对象管理组织发布了公共对象请求代理体系结构（</a:t>
            </a:r>
            <a:r>
              <a:rPr lang="en-US" altLang="zh-CN" sz="2000" kern="0" dirty="0">
                <a:latin typeface="楷体_GB2312" pitchFamily="49" charset="-122"/>
                <a:ea typeface="楷体_GB2312" pitchFamily="49" charset="-122"/>
              </a:rPr>
              <a:t>OMG/CORBA</a:t>
            </a:r>
            <a:r>
              <a:rPr lang="zh-CN" altLang="en-US" sz="2000" kern="0" dirty="0">
                <a:latin typeface="楷体_GB2312" pitchFamily="49" charset="-122"/>
                <a:ea typeface="楷体_GB2312" pitchFamily="49" charset="-122"/>
              </a:rPr>
              <a:t>），一个对象请求代理提供了多种服务，使得可复用构件（对象）可以与其他构件通信。</a:t>
            </a:r>
            <a:endParaRPr lang="zh-CN" altLang="en-US" sz="2000" kern="0" dirty="0">
              <a:latin typeface="楷体_GB2312" pitchFamily="49" charset="-122"/>
              <a:ea typeface="楷体_GB2312" pitchFamily="49" charset="-122"/>
            </a:endParaRPr>
          </a:p>
          <a:p>
            <a:pPr marL="628650" indent="-355600">
              <a:lnSpc>
                <a:spcPts val="3500"/>
              </a:lnSpc>
              <a:spcBef>
                <a:spcPct val="20000"/>
              </a:spcBef>
              <a:spcAft>
                <a:spcPts val="600"/>
              </a:spcAft>
              <a:buFont typeface="+mj-lt"/>
              <a:buAutoNum type="alphaLcParenR"/>
              <a:defRPr/>
            </a:pPr>
            <a:r>
              <a:rPr lang="en-US" altLang="zh-CN" sz="2400" kern="0" dirty="0">
                <a:solidFill>
                  <a:srgbClr val="CC0000"/>
                </a:solidFill>
                <a:latin typeface="楷体_GB2312" pitchFamily="49" charset="-122"/>
                <a:ea typeface="楷体_GB2312" pitchFamily="49" charset="-122"/>
              </a:rPr>
              <a:t>Microsoft COM/DCOM/.NET</a:t>
            </a:r>
            <a:r>
              <a:rPr lang="zh-CN" altLang="en-US" sz="2400" kern="0" dirty="0">
                <a:latin typeface="楷体_GB2312" pitchFamily="49" charset="-122"/>
                <a:ea typeface="楷体_GB2312" pitchFamily="49" charset="-122"/>
              </a:rPr>
              <a:t>。</a:t>
            </a:r>
            <a:r>
              <a:rPr lang="zh-CN" altLang="en-US" sz="2000" kern="0" dirty="0">
                <a:latin typeface="楷体_GB2312" pitchFamily="49" charset="-122"/>
                <a:ea typeface="楷体_GB2312" pitchFamily="49" charset="-122"/>
              </a:rPr>
              <a:t>微软公司开发了构件对象模型（</a:t>
            </a:r>
            <a:r>
              <a:rPr lang="en-US" altLang="zh-CN" sz="2000" kern="0" dirty="0">
                <a:latin typeface="楷体_GB2312" pitchFamily="49" charset="-122"/>
                <a:ea typeface="楷体_GB2312" pitchFamily="49" charset="-122"/>
              </a:rPr>
              <a:t>COM</a:t>
            </a:r>
            <a:r>
              <a:rPr lang="zh-CN" altLang="en-US" sz="2000" kern="0" dirty="0">
                <a:latin typeface="楷体_GB2312" pitchFamily="49" charset="-122"/>
                <a:ea typeface="楷体_GB2312" pitchFamily="49" charset="-122"/>
              </a:rPr>
              <a:t>），此模型提供了构件的规格说明</a:t>
            </a:r>
            <a:r>
              <a:rPr lang="en-US" altLang="zh-CN" sz="2000" kern="0" dirty="0">
                <a:latin typeface="楷体_GB2312" pitchFamily="49" charset="-122"/>
                <a:ea typeface="楷体_GB2312" pitchFamily="49" charset="-122"/>
              </a:rPr>
              <a:t>,</a:t>
            </a:r>
            <a:r>
              <a:rPr lang="zh-CN" altLang="en-US" sz="2000" kern="0" dirty="0">
                <a:latin typeface="楷体_GB2312" pitchFamily="49" charset="-122"/>
                <a:ea typeface="楷体_GB2312" pitchFamily="49" charset="-122"/>
              </a:rPr>
              <a:t>在</a:t>
            </a:r>
            <a:r>
              <a:rPr lang="en-US" altLang="zh-CN" sz="2000" kern="0" dirty="0">
                <a:latin typeface="楷体_GB2312" pitchFamily="49" charset="-122"/>
                <a:ea typeface="楷体_GB2312" pitchFamily="49" charset="-122"/>
              </a:rPr>
              <a:t>Windows</a:t>
            </a:r>
            <a:r>
              <a:rPr lang="zh-CN" altLang="en-US" sz="2000" kern="0" dirty="0">
                <a:latin typeface="楷体_GB2312" pitchFamily="49" charset="-122"/>
                <a:ea typeface="楷体_GB2312" pitchFamily="49" charset="-122"/>
              </a:rPr>
              <a:t>操作系统，一个应用系统中可以使用不同厂商生产的构件。</a:t>
            </a:r>
            <a:endParaRPr lang="zh-CN" altLang="en-US" sz="2000" kern="0" dirty="0">
              <a:latin typeface="楷体_GB2312" pitchFamily="49" charset="-122"/>
              <a:ea typeface="楷体_GB2312" pitchFamily="49" charset="-122"/>
            </a:endParaRPr>
          </a:p>
          <a:p>
            <a:pPr marL="628650" indent="-355600">
              <a:lnSpc>
                <a:spcPts val="3500"/>
              </a:lnSpc>
              <a:spcBef>
                <a:spcPct val="20000"/>
              </a:spcBef>
              <a:spcAft>
                <a:spcPts val="600"/>
              </a:spcAft>
              <a:buFont typeface="+mj-lt"/>
              <a:buAutoNum type="alphaLcParenR"/>
              <a:defRPr/>
            </a:pPr>
            <a:r>
              <a:rPr lang="en-US" altLang="zh-CN" sz="2400" kern="0" dirty="0">
                <a:solidFill>
                  <a:srgbClr val="CC0000"/>
                </a:solidFill>
                <a:latin typeface="楷体_GB2312" pitchFamily="49" charset="-122"/>
                <a:ea typeface="楷体_GB2312" pitchFamily="49" charset="-122"/>
              </a:rPr>
              <a:t>Sun </a:t>
            </a:r>
            <a:r>
              <a:rPr lang="en-US" altLang="zh-CN" sz="2400" kern="0" dirty="0" err="1">
                <a:solidFill>
                  <a:srgbClr val="CC0000"/>
                </a:solidFill>
                <a:latin typeface="楷体_GB2312" pitchFamily="49" charset="-122"/>
                <a:ea typeface="楷体_GB2312" pitchFamily="49" charset="-122"/>
              </a:rPr>
              <a:t>JavaBean</a:t>
            </a:r>
            <a:r>
              <a:rPr lang="zh-CN" altLang="en-US" sz="2400" kern="0" dirty="0">
                <a:solidFill>
                  <a:srgbClr val="CC0000"/>
                </a:solidFill>
                <a:latin typeface="楷体_GB2312" pitchFamily="49" charset="-122"/>
                <a:ea typeface="楷体_GB2312" pitchFamily="49" charset="-122"/>
              </a:rPr>
              <a:t>构件</a:t>
            </a:r>
            <a:r>
              <a:rPr lang="zh-CN" altLang="en-US" sz="2400" kern="0" dirty="0">
                <a:latin typeface="楷体_GB2312" pitchFamily="49" charset="-122"/>
                <a:ea typeface="楷体_GB2312" pitchFamily="49" charset="-122"/>
              </a:rPr>
              <a:t>。</a:t>
            </a:r>
            <a:r>
              <a:rPr lang="en-US" altLang="zh-CN" sz="2000" kern="0" dirty="0" err="1">
                <a:latin typeface="楷体_GB2312" pitchFamily="49" charset="-122"/>
                <a:ea typeface="楷体_GB2312" pitchFamily="49" charset="-122"/>
              </a:rPr>
              <a:t>JavaBean</a:t>
            </a:r>
            <a:r>
              <a:rPr lang="zh-CN" altLang="en-US" sz="2000" kern="0" dirty="0">
                <a:latin typeface="楷体_GB2312" pitchFamily="49" charset="-122"/>
                <a:ea typeface="楷体_GB2312" pitchFamily="49" charset="-122"/>
              </a:rPr>
              <a:t>构件系统是一个可移植的、平台独立的、使用</a:t>
            </a:r>
            <a:r>
              <a:rPr lang="en-US" altLang="zh-CN" sz="2000" kern="0" dirty="0">
                <a:latin typeface="楷体_GB2312" pitchFamily="49" charset="-122"/>
                <a:ea typeface="楷体_GB2312" pitchFamily="49" charset="-122"/>
              </a:rPr>
              <a:t>Java</a:t>
            </a:r>
            <a:r>
              <a:rPr lang="zh-CN" altLang="en-US" sz="2000" kern="0" dirty="0">
                <a:latin typeface="楷体_GB2312" pitchFamily="49" charset="-122"/>
                <a:ea typeface="楷体_GB2312" pitchFamily="49" charset="-122"/>
              </a:rPr>
              <a:t>程序设计语言开发的</a:t>
            </a:r>
            <a:r>
              <a:rPr lang="en-US" altLang="zh-CN" sz="2000" kern="0" dirty="0">
                <a:latin typeface="楷体_GB2312" pitchFamily="49" charset="-122"/>
                <a:ea typeface="楷体_GB2312" pitchFamily="49" charset="-122"/>
              </a:rPr>
              <a:t>CBSE</a:t>
            </a:r>
            <a:r>
              <a:rPr lang="zh-CN" altLang="en-US" sz="2000" kern="0" dirty="0">
                <a:latin typeface="楷体_GB2312" pitchFamily="49" charset="-122"/>
                <a:ea typeface="楷体_GB2312" pitchFamily="49" charset="-122"/>
              </a:rPr>
              <a:t>基础设施</a:t>
            </a:r>
            <a:r>
              <a:rPr lang="zh-CN" altLang="en-US" sz="2000" b="1" kern="0" dirty="0">
                <a:latin typeface="楷体_GB2312" pitchFamily="49" charset="-122"/>
                <a:ea typeface="楷体_GB2312" pitchFamily="49" charset="-122"/>
              </a:rPr>
              <a:t>。 </a:t>
            </a:r>
            <a:endParaRPr lang="zh-CN" altLang="en-US" sz="2000" b="1" kern="0" dirty="0">
              <a:latin typeface="楷体_GB2312" pitchFamily="49" charset="-122"/>
              <a:ea typeface="楷体_GB2312" pitchFamily="49" charset="-122"/>
            </a:endParaRPr>
          </a:p>
        </p:txBody>
      </p:sp>
      <p:sp>
        <p:nvSpPr>
          <p:cNvPr id="4" name="Rectangle 2"/>
          <p:cNvSpPr txBox="1">
            <a:spLocks noChangeArrowheads="1"/>
          </p:cNvSpPr>
          <p:nvPr/>
        </p:nvSpPr>
        <p:spPr bwMode="auto">
          <a:xfrm>
            <a:off x="0" y="1214422"/>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7"/>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基于构件的开发模型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17500"/>
            <a:ext cx="7820025" cy="6221413"/>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fontAlgn="auto">
              <a:spcBef>
                <a:spcPts val="0"/>
              </a:spcBef>
              <a:spcAft>
                <a:spcPts val="0"/>
              </a:spcAft>
              <a:defRPr/>
            </a:pPr>
            <a:endParaRPr lang="zh-CN" altLang="en-US" dirty="0"/>
          </a:p>
        </p:txBody>
      </p:sp>
      <p:pic>
        <p:nvPicPr>
          <p:cNvPr id="24579" name="Picture 3"/>
          <p:cNvPicPr>
            <a:picLocks noChangeAspect="1" noChangeArrowheads="1"/>
          </p:cNvPicPr>
          <p:nvPr/>
        </p:nvPicPr>
        <p:blipFill>
          <a:blip r:embed="rId1"/>
          <a:srcRect/>
          <a:stretch>
            <a:fillRect/>
          </a:stretch>
        </p:blipFill>
        <p:spPr bwMode="auto">
          <a:xfrm>
            <a:off x="650875" y="427038"/>
            <a:ext cx="7842250" cy="2752725"/>
          </a:xfrm>
          <a:prstGeom prst="rect">
            <a:avLst/>
          </a:prstGeom>
          <a:noFill/>
          <a:ln w="9525">
            <a:noFill/>
            <a:miter lim="800000"/>
            <a:headEnd/>
            <a:tailEnd/>
          </a:ln>
        </p:spPr>
      </p:pic>
      <p:pic>
        <p:nvPicPr>
          <p:cNvPr id="24580" name="Picture 3"/>
          <p:cNvPicPr>
            <a:picLocks noChangeAspect="1" noChangeArrowheads="1"/>
          </p:cNvPicPr>
          <p:nvPr/>
        </p:nvPicPr>
        <p:blipFill>
          <a:blip r:embed="rId2"/>
          <a:srcRect/>
          <a:stretch>
            <a:fillRect/>
          </a:stretch>
        </p:blipFill>
        <p:spPr bwMode="auto">
          <a:xfrm>
            <a:off x="650875" y="3214688"/>
            <a:ext cx="7842250" cy="3328987"/>
          </a:xfrm>
          <a:prstGeom prst="rect">
            <a:avLst/>
          </a:prstGeom>
          <a:noFill/>
          <a:ln w="9525">
            <a:noFill/>
            <a:miter lim="800000"/>
            <a:headEnd/>
            <a:tailEnd/>
          </a:ln>
        </p:spPr>
      </p:pic>
      <p:pic>
        <p:nvPicPr>
          <p:cNvPr id="24581" name="Picture 3"/>
          <p:cNvPicPr>
            <a:picLocks noChangeAspect="1" noChangeArrowheads="1"/>
          </p:cNvPicPr>
          <p:nvPr/>
        </p:nvPicPr>
        <p:blipFill>
          <a:blip r:embed="rId3"/>
          <a:srcRect/>
          <a:stretch>
            <a:fillRect/>
          </a:stretch>
        </p:blipFill>
        <p:spPr bwMode="auto">
          <a:xfrm>
            <a:off x="650875" y="300038"/>
            <a:ext cx="7842250" cy="6243637"/>
          </a:xfrm>
          <a:prstGeom prst="rect">
            <a:avLst/>
          </a:prstGeom>
          <a:noFill/>
          <a:ln w="9525">
            <a:noFill/>
            <a:miter lim="800000"/>
            <a:headEnd/>
            <a:tailEnd/>
          </a:ln>
        </p:spPr>
      </p:pic>
      <p:sp>
        <p:nvSpPr>
          <p:cNvPr id="24582" name="TextBox 1"/>
          <p:cNvSpPr txBox="1">
            <a:spLocks noChangeArrowheads="1"/>
          </p:cNvSpPr>
          <p:nvPr/>
        </p:nvSpPr>
        <p:spPr bwMode="auto">
          <a:xfrm>
            <a:off x="5626100" y="6105525"/>
            <a:ext cx="2814638" cy="336550"/>
          </a:xfrm>
          <a:prstGeom prst="rect">
            <a:avLst/>
          </a:prstGeom>
          <a:noFill/>
          <a:ln w="9525">
            <a:noFill/>
            <a:miter lim="800000"/>
          </a:ln>
        </p:spPr>
        <p:txBody>
          <a:bodyPr wrap="none" lIns="0" tIns="0" rIns="0" bIns="40078">
            <a:spAutoFit/>
          </a:bodyPr>
          <a:lstStyle/>
          <a:p>
            <a:pPr algn="ctr">
              <a:lnSpc>
                <a:spcPts val="2275"/>
              </a:lnSpc>
              <a:spcBef>
                <a:spcPct val="50000"/>
              </a:spcBef>
            </a:pPr>
            <a:r>
              <a:rPr lang="en-US" altLang="zh-CN" sz="2100">
                <a:solidFill>
                  <a:srgbClr val="000000"/>
                </a:solidFill>
                <a:cs typeface="Times New Roman" panose="02020603050405020304" pitchFamily="18" charset="0"/>
              </a:rPr>
              <a:t>http://www.umlchina.com</a:t>
            </a:r>
            <a:endParaRPr lang="en-US" altLang="zh-CN" sz="2100">
              <a:solidFill>
                <a:srgbClr val="000000"/>
              </a:solidFill>
              <a:cs typeface="Times New Roman" panose="02020603050405020304" pitchFamily="18" charset="0"/>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285720" y="2285992"/>
            <a:ext cx="8229600" cy="3857652"/>
          </a:xfrm>
          <a:prstGeom prst="rect">
            <a:avLst/>
          </a:prstGeom>
          <a:noFill/>
          <a:ln w="9525">
            <a:noFill/>
            <a:miter lim="800000"/>
          </a:ln>
          <a:effectLst/>
        </p:spPr>
        <p:txBody>
          <a:bodyPr/>
          <a:lstStyle/>
          <a:p>
            <a:pPr marL="342900" indent="-342900">
              <a:spcBef>
                <a:spcPct val="20000"/>
              </a:spcBef>
              <a:buClr>
                <a:schemeClr val="accent2"/>
              </a:buClr>
              <a:buSzPct val="75000"/>
              <a:buFont typeface="Wingdings" panose="05000000000000000000" pitchFamily="2" charset="2"/>
              <a:buChar char="Ø"/>
              <a:defRPr/>
            </a:pPr>
            <a:r>
              <a:rPr lang="en-US" altLang="zh-CN" sz="2400" kern="0" dirty="0">
                <a:latin typeface="楷体_GB2312" pitchFamily="49" charset="-122"/>
                <a:ea typeface="楷体_GB2312" pitchFamily="49" charset="-122"/>
              </a:rPr>
              <a:t>2001</a:t>
            </a:r>
            <a:r>
              <a:rPr lang="zh-CN" altLang="en-US" sz="2400" kern="0" dirty="0">
                <a:latin typeface="楷体_GB2312" pitchFamily="49" charset="-122"/>
                <a:ea typeface="楷体_GB2312" pitchFamily="49" charset="-122"/>
              </a:rPr>
              <a:t>年，</a:t>
            </a:r>
            <a:r>
              <a:rPr lang="en-US" altLang="zh-CN" sz="2400" kern="0" dirty="0">
                <a:latin typeface="楷体_GB2312" pitchFamily="49" charset="-122"/>
                <a:ea typeface="楷体_GB2312" pitchFamily="49" charset="-122"/>
              </a:rPr>
              <a:t>Kent Beck</a:t>
            </a:r>
            <a:r>
              <a:rPr lang="zh-CN" altLang="en-US" sz="2400" kern="0" dirty="0">
                <a:latin typeface="楷体_GB2312" pitchFamily="49" charset="-122"/>
                <a:ea typeface="楷体_GB2312" pitchFamily="49" charset="-122"/>
              </a:rPr>
              <a:t>等</a:t>
            </a:r>
            <a:r>
              <a:rPr lang="en-US" altLang="zh-CN" sz="2400" kern="0" dirty="0">
                <a:latin typeface="楷体_GB2312" pitchFamily="49" charset="-122"/>
                <a:ea typeface="楷体_GB2312" pitchFamily="49" charset="-122"/>
              </a:rPr>
              <a:t>17</a:t>
            </a:r>
            <a:r>
              <a:rPr lang="zh-CN" altLang="en-US" sz="2400" kern="0" dirty="0">
                <a:latin typeface="楷体_GB2312" pitchFamily="49" charset="-122"/>
                <a:ea typeface="楷体_GB2312" pitchFamily="49" charset="-122"/>
              </a:rPr>
              <a:t>名编程大师发表</a:t>
            </a:r>
            <a:r>
              <a:rPr lang="zh-CN" altLang="en-US" sz="2400" kern="0" dirty="0">
                <a:latin typeface="Arial" panose="020B0604020202020204"/>
                <a:ea typeface="楷体_GB2312" pitchFamily="49" charset="-122"/>
              </a:rPr>
              <a:t>“</a:t>
            </a:r>
            <a:r>
              <a:rPr lang="zh-CN" altLang="en-US" sz="2400" kern="0" dirty="0">
                <a:latin typeface="楷体_GB2312" pitchFamily="49" charset="-122"/>
                <a:ea typeface="楷体_GB2312" pitchFamily="49" charset="-122"/>
              </a:rPr>
              <a:t>敏捷软件开发</a:t>
            </a:r>
            <a:r>
              <a:rPr lang="zh-CN" altLang="en-US" sz="2400" kern="0" dirty="0">
                <a:latin typeface="Arial" panose="020B0604020202020204"/>
                <a:ea typeface="楷体_GB2312" pitchFamily="49" charset="-122"/>
              </a:rPr>
              <a:t>”</a:t>
            </a:r>
            <a:r>
              <a:rPr lang="zh-CN" altLang="en-US" sz="2400" kern="0" dirty="0">
                <a:latin typeface="楷体_GB2312" pitchFamily="49" charset="-122"/>
                <a:ea typeface="楷体_GB2312" pitchFamily="49" charset="-122"/>
              </a:rPr>
              <a:t>宣言，</a:t>
            </a:r>
            <a:r>
              <a:rPr lang="zh-CN" altLang="zh-CN" sz="2400" dirty="0">
                <a:latin typeface="宋体" panose="02010600030101010101" pitchFamily="2" charset="-122"/>
                <a:ea typeface="宋体" panose="02010600030101010101" pitchFamily="2" charset="-122"/>
              </a:rPr>
              <a:t>敏捷软件开发宣言由下述</a:t>
            </a:r>
            <a:r>
              <a:rPr lang="en-US" altLang="zh-CN" sz="2400" dirty="0">
                <a:latin typeface="宋体" panose="02010600030101010101" pitchFamily="2" charset="-122"/>
                <a:ea typeface="宋体" panose="02010600030101010101" pitchFamily="2" charset="-122"/>
              </a:rPr>
              <a:t>4</a:t>
            </a:r>
            <a:r>
              <a:rPr lang="zh-CN" altLang="zh-CN" sz="2400" dirty="0">
                <a:latin typeface="宋体" panose="02010600030101010101" pitchFamily="2" charset="-122"/>
                <a:ea typeface="宋体" panose="02010600030101010101" pitchFamily="2" charset="-122"/>
              </a:rPr>
              <a:t>个简单的价值观声明组成。</a:t>
            </a:r>
            <a:endParaRPr lang="zh-CN" altLang="en-US" sz="2400" kern="0" dirty="0">
              <a:latin typeface="宋体" panose="02010600030101010101" pitchFamily="2" charset="-122"/>
              <a:ea typeface="宋体" panose="02010600030101010101" pitchFamily="2" charset="-122"/>
            </a:endParaRPr>
          </a:p>
          <a:p>
            <a:pPr marL="342900" indent="-342900">
              <a:spcBef>
                <a:spcPct val="20000"/>
              </a:spcBef>
              <a:defRPr/>
            </a:pPr>
            <a:r>
              <a:rPr lang="zh-CN" altLang="en-US" sz="2400" b="1" kern="0" dirty="0">
                <a:latin typeface="楷体_GB2312" pitchFamily="49" charset="-122"/>
                <a:ea typeface="楷体_GB2312" pitchFamily="49" charset="-122"/>
              </a:rPr>
              <a:t>  </a:t>
            </a:r>
            <a:endParaRPr lang="zh-CN" altLang="en-US" sz="2400" b="1" kern="0" dirty="0">
              <a:latin typeface="楷体_GB2312" pitchFamily="49" charset="-122"/>
              <a:ea typeface="楷体_GB2312" pitchFamily="49" charset="-122"/>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graphicFrame>
        <p:nvGraphicFramePr>
          <p:cNvPr id="7" name="图示 6"/>
          <p:cNvGraphicFramePr/>
          <p:nvPr/>
        </p:nvGraphicFramePr>
        <p:xfrm>
          <a:off x="928662" y="3571876"/>
          <a:ext cx="7500990" cy="281287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357158" y="2500306"/>
            <a:ext cx="8472488" cy="4857750"/>
          </a:xfrm>
          <a:prstGeom prst="rect">
            <a:avLst/>
          </a:prstGeom>
          <a:noFill/>
          <a:ln w="9525">
            <a:noFill/>
            <a:miter lim="800000"/>
          </a:ln>
          <a:effectLst/>
        </p:spPr>
        <p:txBody>
          <a:bodyPr/>
          <a:lstStyle/>
          <a:p>
            <a:pPr marL="342900" indent="-342900">
              <a:spcBef>
                <a:spcPct val="20000"/>
              </a:spcBef>
              <a:buClr>
                <a:schemeClr val="accent2"/>
              </a:buClr>
              <a:buSzPct val="75000"/>
              <a:buFont typeface="Wingdings" panose="05000000000000000000" pitchFamily="2" charset="2"/>
              <a:buChar char="Ø"/>
              <a:defRPr/>
            </a:pPr>
            <a:r>
              <a:rPr lang="zh-CN" altLang="en-US" sz="2400" b="1" kern="0" dirty="0">
                <a:latin typeface="楷体_GB2312" pitchFamily="49" charset="-122"/>
                <a:ea typeface="楷体_GB2312" pitchFamily="49" charset="-122"/>
              </a:rPr>
              <a:t>任何一个敏捷过程都可以由所强调的</a:t>
            </a:r>
            <a:r>
              <a:rPr lang="en-US" altLang="zh-CN" sz="2400" b="1" kern="0" dirty="0">
                <a:latin typeface="楷体_GB2312" pitchFamily="49" charset="-122"/>
                <a:ea typeface="楷体_GB2312" pitchFamily="49" charset="-122"/>
              </a:rPr>
              <a:t>3</a:t>
            </a:r>
            <a:r>
              <a:rPr lang="zh-CN" altLang="en-US" sz="2400" b="1" kern="0" dirty="0">
                <a:latin typeface="楷体_GB2312" pitchFamily="49" charset="-122"/>
                <a:ea typeface="楷体_GB2312" pitchFamily="49" charset="-122"/>
              </a:rPr>
              <a:t>个关键假设识别出来，这</a:t>
            </a:r>
            <a:r>
              <a:rPr lang="en-US" altLang="zh-CN" sz="2400" b="1" kern="0" dirty="0">
                <a:latin typeface="楷体_GB2312" pitchFamily="49" charset="-122"/>
                <a:ea typeface="楷体_GB2312" pitchFamily="49" charset="-122"/>
              </a:rPr>
              <a:t>3</a:t>
            </a:r>
            <a:r>
              <a:rPr lang="zh-CN" altLang="en-US" sz="2400" b="1" kern="0" dirty="0">
                <a:latin typeface="楷体_GB2312" pitchFamily="49" charset="-122"/>
                <a:ea typeface="楷体_GB2312" pitchFamily="49" charset="-122"/>
              </a:rPr>
              <a:t>个假设可适用于大多数软件项目。</a:t>
            </a:r>
            <a:endParaRPr lang="zh-CN" altLang="en-US" sz="2400" b="1" kern="0" dirty="0">
              <a:latin typeface="楷体_GB2312" pitchFamily="49" charset="-122"/>
              <a:ea typeface="楷体_GB2312" pitchFamily="49" charset="-122"/>
            </a:endParaRPr>
          </a:p>
          <a:p>
            <a:pPr marL="342900" indent="-342900">
              <a:spcBef>
                <a:spcPct val="20000"/>
              </a:spcBef>
              <a:defRPr/>
            </a:pPr>
            <a:r>
              <a:rPr lang="en-US" altLang="zh-CN" sz="2400" b="1" kern="0" dirty="0">
                <a:latin typeface="楷体_GB2312" pitchFamily="49" charset="-122"/>
                <a:ea typeface="楷体_GB2312" pitchFamily="49" charset="-122"/>
              </a:rPr>
              <a:t>(1) </a:t>
            </a:r>
            <a:r>
              <a:rPr lang="zh-CN" altLang="en-US" sz="2400" b="1" kern="0" dirty="0">
                <a:latin typeface="楷体_GB2312" pitchFamily="49" charset="-122"/>
                <a:ea typeface="楷体_GB2312" pitchFamily="49" charset="-122"/>
              </a:rPr>
              <a:t>提前预测哪些需求是稳定的、哪些需求会变化非常困难。同样的，预测项目进行中客户优先级的变化也很困难。</a:t>
            </a:r>
            <a:endParaRPr lang="zh-CN" altLang="en-US" sz="2400" b="1" kern="0" dirty="0">
              <a:latin typeface="楷体_GB2312" pitchFamily="49" charset="-122"/>
              <a:ea typeface="楷体_GB2312" pitchFamily="49" charset="-122"/>
            </a:endParaRPr>
          </a:p>
          <a:p>
            <a:pPr marL="342900" indent="-342900">
              <a:spcBef>
                <a:spcPct val="20000"/>
              </a:spcBef>
              <a:defRPr/>
            </a:pPr>
            <a:r>
              <a:rPr lang="en-US" altLang="zh-CN" sz="2400" b="1" kern="0" dirty="0">
                <a:latin typeface="楷体_GB2312" pitchFamily="49" charset="-122"/>
                <a:ea typeface="楷体_GB2312" pitchFamily="49" charset="-122"/>
              </a:rPr>
              <a:t>(2) </a:t>
            </a:r>
            <a:r>
              <a:rPr lang="zh-CN" altLang="en-US" sz="2400" b="1" kern="0" dirty="0">
                <a:latin typeface="楷体_GB2312" pitchFamily="49" charset="-122"/>
                <a:ea typeface="楷体_GB2312" pitchFamily="49" charset="-122"/>
              </a:rPr>
              <a:t>对很多软件，设计和构建是交错进行的。事实上，两种活动应当顺序开展以保证通过构建实施来验证设计模型，而在通过构建验证之前很难估计应该设计到什么程度。</a:t>
            </a:r>
            <a:endParaRPr lang="zh-CN" altLang="en-US" sz="2400" b="1" kern="0" dirty="0">
              <a:latin typeface="楷体_GB2312" pitchFamily="49" charset="-122"/>
              <a:ea typeface="楷体_GB2312" pitchFamily="49" charset="-122"/>
            </a:endParaRPr>
          </a:p>
          <a:p>
            <a:pPr marL="342900" indent="-342900">
              <a:spcBef>
                <a:spcPct val="20000"/>
              </a:spcBef>
              <a:defRPr/>
            </a:pPr>
            <a:r>
              <a:rPr lang="en-US" altLang="zh-CN" sz="2400" b="1" kern="0" dirty="0">
                <a:latin typeface="楷体_GB2312" pitchFamily="49" charset="-122"/>
                <a:ea typeface="楷体_GB2312" pitchFamily="49" charset="-122"/>
              </a:rPr>
              <a:t>(3) </a:t>
            </a:r>
            <a:r>
              <a:rPr lang="zh-CN" altLang="en-US" sz="2400" b="1" kern="0" dirty="0">
                <a:latin typeface="楷体_GB2312" pitchFamily="49" charset="-122"/>
                <a:ea typeface="楷体_GB2312" pitchFamily="49" charset="-122"/>
              </a:rPr>
              <a:t>从制订计划的角度来看，分析、设计、构建和测试并不像我们所设想的那么容易预测。</a:t>
            </a:r>
            <a:endParaRPr lang="zh-CN" altLang="en-US" sz="2400" b="1" kern="0" dirty="0">
              <a:latin typeface="楷体_GB2312" pitchFamily="49" charset="-122"/>
              <a:ea typeface="楷体_GB2312" pitchFamily="49" charset="-122"/>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3011" name="Rectangle 5"/>
          <p:cNvSpPr>
            <a:spLocks noChangeArrowheads="1"/>
          </p:cNvSpPr>
          <p:nvPr/>
        </p:nvSpPr>
        <p:spPr bwMode="auto">
          <a:xfrm>
            <a:off x="428596" y="2000250"/>
            <a:ext cx="8507413" cy="4857750"/>
          </a:xfrm>
          <a:prstGeom prst="rect">
            <a:avLst/>
          </a:prstGeom>
          <a:noFill/>
          <a:ln w="9525">
            <a:noFill/>
            <a:miter lim="800000"/>
          </a:ln>
        </p:spPr>
        <p:txBody>
          <a:bodyPr/>
          <a:lstStyle/>
          <a:p>
            <a:pPr marL="342900" indent="-342900">
              <a:spcBef>
                <a:spcPct val="20000"/>
              </a:spcBef>
              <a:buFontTx/>
              <a:buChar char="•"/>
            </a:pPr>
            <a:r>
              <a:rPr lang="zh-CN" altLang="en-US" sz="2800" b="1" dirty="0">
                <a:solidFill>
                  <a:srgbClr val="CC0000"/>
                </a:solidFill>
              </a:rPr>
              <a:t>敏捷原则</a:t>
            </a:r>
            <a:r>
              <a:rPr lang="zh-CN" altLang="en-US" sz="2800" b="1" dirty="0"/>
              <a:t> </a:t>
            </a:r>
            <a:r>
              <a:rPr lang="zh-CN" altLang="en-US" sz="2800" b="1" dirty="0">
                <a:solidFill>
                  <a:srgbClr val="CC0000"/>
                </a:solidFill>
              </a:rPr>
              <a:t>（</a:t>
            </a:r>
            <a:r>
              <a:rPr lang="en-US" altLang="zh-CN" sz="2800" b="1" dirty="0">
                <a:solidFill>
                  <a:srgbClr val="CC0000"/>
                </a:solidFill>
              </a:rPr>
              <a:t>12</a:t>
            </a:r>
            <a:r>
              <a:rPr lang="zh-CN" altLang="en-US" sz="2800" b="1" dirty="0">
                <a:solidFill>
                  <a:srgbClr val="CC0000"/>
                </a:solidFill>
              </a:rPr>
              <a:t>条）    </a:t>
            </a:r>
            <a:endParaRPr lang="zh-CN" altLang="en-US" sz="2800" b="1" dirty="0">
              <a:solidFill>
                <a:srgbClr val="CC0000"/>
              </a:solidFill>
            </a:endParaRPr>
          </a:p>
          <a:p>
            <a:pPr marL="713105" indent="-535305">
              <a:spcBef>
                <a:spcPct val="20000"/>
              </a:spcBef>
              <a:buClr>
                <a:schemeClr val="accent2"/>
              </a:buClr>
              <a:buSzPct val="75000"/>
              <a:buFont typeface="Wingdings" panose="05000000000000000000" pitchFamily="2" charset="2"/>
              <a:buNone/>
            </a:pP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我们最优先要做的是通过尽早、持续交付有价值的软件来使客户满意。</a:t>
            </a:r>
            <a:endParaRPr lang="zh-CN" altLang="en-US" sz="2400" b="1" dirty="0">
              <a:latin typeface="楷体_GB2312" pitchFamily="49" charset="-122"/>
              <a:ea typeface="楷体_GB2312" pitchFamily="49" charset="-122"/>
            </a:endParaRPr>
          </a:p>
          <a:p>
            <a:pPr marL="713105" indent="-535305">
              <a:spcBef>
                <a:spcPts val="600"/>
              </a:spcBef>
            </a:pP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即使在开发的后期，也欢迎需求变更。敏捷过程利用变更为客户创造竞争优势。</a:t>
            </a:r>
            <a:endParaRPr lang="zh-CN" altLang="en-US" sz="2400" b="1" dirty="0">
              <a:latin typeface="楷体_GB2312" pitchFamily="49" charset="-122"/>
              <a:ea typeface="楷体_GB2312" pitchFamily="49" charset="-122"/>
            </a:endParaRPr>
          </a:p>
          <a:p>
            <a:pPr marL="713105" indent="-535305">
              <a:spcBef>
                <a:spcPts val="600"/>
              </a:spcBef>
            </a:pP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经常交付可运行软件，交付的间隔可以从几个星期到几个月，交付的时间间隔越短越好。</a:t>
            </a:r>
            <a:endParaRPr lang="zh-CN" altLang="en-US" sz="2400" b="1" dirty="0">
              <a:latin typeface="楷体_GB2312" pitchFamily="49" charset="-122"/>
              <a:ea typeface="楷体_GB2312" pitchFamily="49" charset="-122"/>
            </a:endParaRPr>
          </a:p>
          <a:p>
            <a:pPr marL="713105" indent="-535305">
              <a:spcBef>
                <a:spcPts val="600"/>
              </a:spcBef>
            </a:pPr>
            <a:r>
              <a:rPr lang="en-US" altLang="zh-CN" sz="2400" b="1" dirty="0">
                <a:latin typeface="楷体_GB2312" pitchFamily="49" charset="-122"/>
                <a:ea typeface="楷体_GB2312" pitchFamily="49" charset="-122"/>
              </a:rPr>
              <a:t>(4)</a:t>
            </a:r>
            <a:r>
              <a:rPr lang="zh-CN" altLang="en-US" sz="2400" b="1" dirty="0">
                <a:latin typeface="楷体_GB2312" pitchFamily="49" charset="-122"/>
                <a:ea typeface="楷体_GB2312" pitchFamily="49" charset="-122"/>
              </a:rPr>
              <a:t>在整个项目开发期间，业务人员和开发人员必须天天都在一起工作。  </a:t>
            </a:r>
            <a:endParaRPr lang="zh-CN" altLang="en-US" sz="2400" b="1" dirty="0">
              <a:latin typeface="楷体_GB2312" pitchFamily="49" charset="-122"/>
              <a:ea typeface="楷体_GB2312" pitchFamily="49" charset="-122"/>
            </a:endParaRPr>
          </a:p>
          <a:p>
            <a:pPr marL="713105" indent="-535305">
              <a:spcBef>
                <a:spcPts val="600"/>
              </a:spcBef>
            </a:pPr>
            <a:r>
              <a:rPr lang="en-US" altLang="zh-CN" sz="2400" b="1" dirty="0">
                <a:latin typeface="楷体_GB2312" pitchFamily="49" charset="-122"/>
                <a:ea typeface="楷体_GB2312" pitchFamily="49" charset="-122"/>
              </a:rPr>
              <a:t>(5)</a:t>
            </a:r>
            <a:r>
              <a:rPr lang="zh-CN" altLang="en-US" sz="2400" b="1" dirty="0">
                <a:latin typeface="楷体_GB2312" pitchFamily="49" charset="-122"/>
                <a:ea typeface="楷体_GB2312" pitchFamily="49" charset="-122"/>
              </a:rPr>
              <a:t>围绕有积极性的个人构建项目。给他们提供所需的环境和支持，并且信任他们能够完成工作。</a:t>
            </a:r>
            <a:endParaRPr lang="zh-CN" altLang="en-US" sz="2400" b="1" dirty="0">
              <a:latin typeface="楷体_GB2312" pitchFamily="49" charset="-122"/>
              <a:ea typeface="楷体_GB2312" pitchFamily="49" charset="-122"/>
            </a:endParaRPr>
          </a:p>
        </p:txBody>
      </p:sp>
      <p:sp>
        <p:nvSpPr>
          <p:cNvPr id="4"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3011" name="Rectangle 5"/>
          <p:cNvSpPr>
            <a:spLocks noChangeArrowheads="1"/>
          </p:cNvSpPr>
          <p:nvPr/>
        </p:nvSpPr>
        <p:spPr bwMode="auto">
          <a:xfrm>
            <a:off x="428596" y="2000250"/>
            <a:ext cx="8507413" cy="4857750"/>
          </a:xfrm>
          <a:prstGeom prst="rect">
            <a:avLst/>
          </a:prstGeom>
          <a:noFill/>
          <a:ln w="9525">
            <a:noFill/>
            <a:miter lim="800000"/>
          </a:ln>
        </p:spPr>
        <p:txBody>
          <a:bodyPr/>
          <a:lstStyle/>
          <a:p>
            <a:pPr marL="342900" indent="-342900">
              <a:spcBef>
                <a:spcPct val="20000"/>
              </a:spcBef>
              <a:buFontTx/>
              <a:buChar char="•"/>
            </a:pPr>
            <a:r>
              <a:rPr lang="zh-CN" altLang="en-US" sz="2800" b="1" dirty="0">
                <a:solidFill>
                  <a:srgbClr val="CC0000"/>
                </a:solidFill>
              </a:rPr>
              <a:t>敏捷原则</a:t>
            </a:r>
            <a:r>
              <a:rPr lang="zh-CN" altLang="en-US" sz="2800" b="1" dirty="0"/>
              <a:t> </a:t>
            </a:r>
            <a:r>
              <a:rPr lang="zh-CN" altLang="en-US" sz="2800" b="1" dirty="0">
                <a:solidFill>
                  <a:srgbClr val="CC0000"/>
                </a:solidFill>
              </a:rPr>
              <a:t>（</a:t>
            </a:r>
            <a:r>
              <a:rPr lang="en-US" altLang="zh-CN" sz="2800" b="1" dirty="0">
                <a:solidFill>
                  <a:srgbClr val="CC0000"/>
                </a:solidFill>
              </a:rPr>
              <a:t>12</a:t>
            </a:r>
            <a:r>
              <a:rPr lang="zh-CN" altLang="en-US" sz="2800" b="1" dirty="0">
                <a:solidFill>
                  <a:srgbClr val="CC0000"/>
                </a:solidFill>
              </a:rPr>
              <a:t>条）    </a:t>
            </a:r>
            <a:endParaRPr lang="zh-CN" altLang="en-US" sz="2800" b="1" dirty="0">
              <a:solidFill>
                <a:srgbClr val="CC0000"/>
              </a:solidFill>
            </a:endParaRPr>
          </a:p>
          <a:p>
            <a:pPr marL="628650" indent="-546100">
              <a:spcBef>
                <a:spcPts val="600"/>
              </a:spcBef>
            </a:pPr>
            <a:r>
              <a:rPr lang="en-US" altLang="zh-CN" sz="2400" b="1" dirty="0">
                <a:latin typeface="楷体_GB2312" pitchFamily="49" charset="-122"/>
                <a:ea typeface="楷体_GB2312" pitchFamily="49" charset="-122"/>
              </a:rPr>
              <a:t>(6)</a:t>
            </a:r>
            <a:r>
              <a:rPr lang="zh-CN" altLang="en-US" sz="2400" b="1" dirty="0">
                <a:latin typeface="楷体_GB2312" pitchFamily="49" charset="-122"/>
                <a:ea typeface="楷体_GB2312" pitchFamily="49" charset="-122"/>
              </a:rPr>
              <a:t>在团队内部，最富有效果和效率的信息传递方法是面对面交谈。</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(7)</a:t>
            </a:r>
            <a:r>
              <a:rPr lang="zh-CN" altLang="en-US" sz="2400" b="1" dirty="0">
                <a:latin typeface="楷体_GB2312" pitchFamily="49" charset="-122"/>
                <a:ea typeface="楷体_GB2312" pitchFamily="49" charset="-122"/>
              </a:rPr>
              <a:t>可运行软件是进度的首要度量标准。</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(8)</a:t>
            </a:r>
            <a:r>
              <a:rPr lang="zh-CN" altLang="en-US" sz="2400" b="1" dirty="0">
                <a:latin typeface="楷体_GB2312" pitchFamily="49" charset="-122"/>
                <a:ea typeface="楷体_GB2312" pitchFamily="49" charset="-122"/>
              </a:rPr>
              <a:t>敏捷过程提倡可持续的开发速度。责任人、开发者和用户应该能够保持一种长期、稳定的开发速度。</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(9)</a:t>
            </a:r>
            <a:r>
              <a:rPr lang="zh-CN" altLang="en-US" sz="2400" b="1" dirty="0">
                <a:latin typeface="楷体_GB2312" pitchFamily="49" charset="-122"/>
                <a:ea typeface="楷体_GB2312" pitchFamily="49" charset="-122"/>
              </a:rPr>
              <a:t>不断地关注优秀的技能和好的设计会增强敏捷能力。</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(10)</a:t>
            </a:r>
            <a:r>
              <a:rPr lang="zh-CN" altLang="en-US" sz="2400" b="1" dirty="0">
                <a:latin typeface="楷体_GB2312" pitchFamily="49" charset="-122"/>
                <a:ea typeface="楷体_GB2312" pitchFamily="49" charset="-122"/>
              </a:rPr>
              <a:t>简单是必要的。</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(11)</a:t>
            </a:r>
            <a:r>
              <a:rPr lang="zh-CN" altLang="en-US" sz="2400" b="1" dirty="0">
                <a:latin typeface="楷体_GB2312" pitchFamily="49" charset="-122"/>
                <a:ea typeface="楷体_GB2312" pitchFamily="49" charset="-122"/>
              </a:rPr>
              <a:t>好的架构、需求和设计出自于自组织团队。</a:t>
            </a:r>
            <a:endParaRPr lang="zh-CN" altLang="en-US" sz="2400" b="1" dirty="0">
              <a:latin typeface="楷体_GB2312" pitchFamily="49" charset="-122"/>
              <a:ea typeface="楷体_GB2312" pitchFamily="49" charset="-122"/>
            </a:endParaRPr>
          </a:p>
          <a:p>
            <a:pPr marL="628650" indent="-546100">
              <a:spcBef>
                <a:spcPts val="600"/>
              </a:spcBef>
            </a:pPr>
            <a:r>
              <a:rPr lang="en-US" altLang="zh-CN" sz="2400" b="1" dirty="0">
                <a:latin typeface="楷体_GB2312" pitchFamily="49" charset="-122"/>
                <a:ea typeface="楷体_GB2312" pitchFamily="49" charset="-122"/>
              </a:rPr>
              <a:t>(12)</a:t>
            </a:r>
            <a:r>
              <a:rPr lang="zh-CN" altLang="en-US" sz="2400" b="1" dirty="0">
                <a:latin typeface="楷体_GB2312" pitchFamily="49" charset="-122"/>
                <a:ea typeface="楷体_GB2312" pitchFamily="49" charset="-122"/>
              </a:rPr>
              <a:t>每隔一定时间，团队会反省如何才能更有效地工作，并相应调整自己的行为。</a:t>
            </a:r>
            <a:endParaRPr lang="zh-CN" altLang="en-US" sz="2400" b="1" dirty="0">
              <a:latin typeface="楷体_GB2312" pitchFamily="49" charset="-122"/>
              <a:ea typeface="楷体_GB2312" pitchFamily="49" charset="-122"/>
            </a:endParaRPr>
          </a:p>
        </p:txBody>
      </p:sp>
      <p:sp>
        <p:nvSpPr>
          <p:cNvPr id="4"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5059" name="Rectangle 5"/>
          <p:cNvSpPr>
            <a:spLocks noChangeArrowheads="1"/>
          </p:cNvSpPr>
          <p:nvPr/>
        </p:nvSpPr>
        <p:spPr bwMode="auto">
          <a:xfrm>
            <a:off x="636587" y="1857364"/>
            <a:ext cx="8507413" cy="5256212"/>
          </a:xfrm>
          <a:prstGeom prst="rect">
            <a:avLst/>
          </a:prstGeom>
          <a:noFill/>
          <a:ln w="9525">
            <a:noFill/>
            <a:miter lim="800000"/>
          </a:ln>
        </p:spPr>
        <p:txBody>
          <a:bodyPr/>
          <a:lstStyle/>
          <a:p>
            <a:pPr marL="342900" indent="-342900">
              <a:spcBef>
                <a:spcPct val="20000"/>
              </a:spcBef>
              <a:buFontTx/>
              <a:buChar char="•"/>
            </a:pPr>
            <a:r>
              <a:rPr lang="zh-CN" altLang="en-US" sz="3600" b="1" dirty="0">
                <a:solidFill>
                  <a:srgbClr val="CC0000"/>
                </a:solidFill>
              </a:rPr>
              <a:t>人的因素</a:t>
            </a:r>
            <a:r>
              <a:rPr lang="zh-CN" altLang="en-US" sz="3200" b="1" dirty="0"/>
              <a:t>   </a:t>
            </a:r>
            <a:r>
              <a:rPr lang="zh-CN" altLang="en-US" sz="4000" b="1" dirty="0"/>
              <a:t> </a:t>
            </a:r>
            <a:r>
              <a:rPr lang="zh-CN" altLang="en-US" sz="4800" b="1" dirty="0">
                <a:solidFill>
                  <a:srgbClr val="CC0000"/>
                </a:solidFill>
              </a:rPr>
              <a:t> </a:t>
            </a:r>
            <a:endParaRPr lang="zh-CN" altLang="en-US" sz="4800" b="1" dirty="0">
              <a:solidFill>
                <a:srgbClr val="CC0000"/>
              </a:solidFill>
            </a:endParaRPr>
          </a:p>
          <a:p>
            <a:pPr marL="342900" indent="-342900">
              <a:spcBef>
                <a:spcPct val="20000"/>
              </a:spcBef>
              <a:buFontTx/>
              <a:buChar char="•"/>
            </a:pPr>
            <a:r>
              <a:rPr lang="zh-CN" altLang="en-US" sz="2800" b="1" dirty="0">
                <a:latin typeface="Palatino"/>
              </a:rPr>
              <a:t>敏捷开发团队成员及团队本身必须具备的一些特点</a:t>
            </a:r>
            <a:r>
              <a:rPr lang="en-US" altLang="zh-CN" sz="2800" b="1" dirty="0">
                <a:latin typeface="Palatino"/>
              </a:rPr>
              <a:t>:</a:t>
            </a:r>
            <a:endParaRPr lang="en-US" altLang="zh-CN" sz="2800" b="1" dirty="0">
              <a:latin typeface="Palatino"/>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基本能力</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共同目标</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精诚合作</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决策能力</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模糊问题解决能力</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相互信任和尊重</a:t>
            </a:r>
            <a:endParaRPr lang="zh-CN" altLang="en-US" sz="2400" b="1" dirty="0">
              <a:latin typeface="楷体_GB2312" pitchFamily="49" charset="-122"/>
              <a:ea typeface="楷体_GB2312" pitchFamily="49" charset="-122"/>
              <a:cs typeface="Tahoma" panose="020B0604030504040204" pitchFamily="34" charset="0"/>
            </a:endParaRPr>
          </a:p>
          <a:p>
            <a:pPr marL="742950" lvl="1" indent="-285750">
              <a:spcBef>
                <a:spcPct val="20000"/>
              </a:spcBef>
              <a:buFontTx/>
              <a:buChar char="–"/>
            </a:pPr>
            <a:r>
              <a:rPr lang="zh-CN" altLang="en-US" sz="2400" b="1" dirty="0">
                <a:latin typeface="楷体_GB2312" pitchFamily="49" charset="-122"/>
                <a:ea typeface="楷体_GB2312" pitchFamily="49" charset="-122"/>
                <a:cs typeface="Tahoma" panose="020B0604030504040204" pitchFamily="34" charset="0"/>
              </a:rPr>
              <a:t>自我组织</a:t>
            </a:r>
            <a:endParaRPr lang="zh-CN" altLang="en-US" sz="2400" b="1" dirty="0">
              <a:latin typeface="楷体_GB2312" pitchFamily="49" charset="-122"/>
              <a:ea typeface="楷体_GB2312" pitchFamily="49" charset="-122"/>
              <a:cs typeface="Tahoma" panose="020B0604030504040204" pitchFamily="34" charset="0"/>
            </a:endParaRPr>
          </a:p>
          <a:p>
            <a:pPr marL="342900" indent="-342900">
              <a:spcBef>
                <a:spcPts val="600"/>
              </a:spcBef>
              <a:spcAft>
                <a:spcPts val="1000"/>
              </a:spcAft>
            </a:pPr>
            <a:endParaRPr lang="en-US" altLang="zh-CN" sz="2400" b="1" dirty="0">
              <a:latin typeface="楷体_GB2312" pitchFamily="49" charset="-122"/>
              <a:ea typeface="楷体_GB2312" pitchFamily="49" charset="-122"/>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14366" y="2000240"/>
            <a:ext cx="8229600" cy="571504"/>
          </a:xfrm>
          <a:prstGeom prst="rect">
            <a:avLst/>
          </a:prstGeom>
          <a:noFill/>
          <a:ln w="9525">
            <a:noFill/>
            <a:miter lim="800000"/>
          </a:ln>
          <a:effectLst/>
        </p:spPr>
        <p:txBody>
          <a:bodyPr/>
          <a:lstStyle/>
          <a:p>
            <a:pPr marL="342900" indent="-342900">
              <a:spcBef>
                <a:spcPct val="20000"/>
              </a:spcBef>
              <a:buFontTx/>
              <a:buChar char="•"/>
              <a:defRPr/>
            </a:pPr>
            <a:r>
              <a:rPr lang="zh-CN" altLang="en-US" sz="2800" b="1" kern="0" dirty="0">
                <a:solidFill>
                  <a:srgbClr val="C00000"/>
                </a:solidFill>
                <a:latin typeface="+mn-lt"/>
              </a:rPr>
              <a:t>极限编程</a:t>
            </a:r>
            <a:r>
              <a:rPr lang="zh-CN" altLang="en-US" sz="2800" b="1" kern="0" dirty="0">
                <a:solidFill>
                  <a:srgbClr val="C00000"/>
                </a:solidFill>
                <a:latin typeface="楷体_GB2312" pitchFamily="49" charset="-122"/>
                <a:ea typeface="楷体_GB2312" pitchFamily="49" charset="-122"/>
              </a:rPr>
              <a:t>（</a:t>
            </a:r>
            <a:r>
              <a:rPr lang="en-US" altLang="zh-CN" sz="2800" b="1" kern="0" dirty="0" err="1">
                <a:solidFill>
                  <a:srgbClr val="C00000"/>
                </a:solidFill>
                <a:latin typeface="楷体_GB2312" pitchFamily="49" charset="-122"/>
                <a:ea typeface="楷体_GB2312" pitchFamily="49" charset="-122"/>
              </a:rPr>
              <a:t>eXtreme</a:t>
            </a:r>
            <a:r>
              <a:rPr lang="en-US" altLang="zh-CN" sz="2800" b="1" kern="0" dirty="0">
                <a:solidFill>
                  <a:srgbClr val="C00000"/>
                </a:solidFill>
                <a:latin typeface="楷体_GB2312" pitchFamily="49" charset="-122"/>
                <a:ea typeface="楷体_GB2312" pitchFamily="49" charset="-122"/>
              </a:rPr>
              <a:t> Programming</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XP</a:t>
            </a:r>
            <a:r>
              <a:rPr lang="zh-CN" altLang="en-US" sz="2800" b="1" kern="0" dirty="0">
                <a:solidFill>
                  <a:srgbClr val="C00000"/>
                </a:solidFill>
                <a:latin typeface="楷体_GB2312" pitchFamily="49" charset="-122"/>
                <a:ea typeface="楷体_GB2312" pitchFamily="49" charset="-122"/>
              </a:rPr>
              <a:t>）</a:t>
            </a:r>
            <a:r>
              <a:rPr lang="zh-CN" altLang="en-US" sz="2800" b="1" kern="0" dirty="0">
                <a:solidFill>
                  <a:srgbClr val="C00000"/>
                </a:solidFill>
                <a:latin typeface="+mn-lt"/>
              </a:rPr>
              <a:t> </a:t>
            </a:r>
            <a:endParaRPr lang="zh-CN" altLang="en-US" sz="2800" b="1" kern="0" dirty="0">
              <a:solidFill>
                <a:srgbClr val="C00000"/>
              </a:solidFill>
              <a:latin typeface="+mn-lt"/>
            </a:endParaRPr>
          </a:p>
        </p:txBody>
      </p:sp>
      <p:pic>
        <p:nvPicPr>
          <p:cNvPr id="46083" name="Picture 2"/>
          <p:cNvPicPr>
            <a:picLocks noChangeAspect="1" noChangeArrowheads="1"/>
          </p:cNvPicPr>
          <p:nvPr/>
        </p:nvPicPr>
        <p:blipFill>
          <a:blip r:embed="rId1"/>
          <a:srcRect/>
          <a:stretch>
            <a:fillRect/>
          </a:stretch>
        </p:blipFill>
        <p:spPr bwMode="auto">
          <a:xfrm>
            <a:off x="3708400" y="2513033"/>
            <a:ext cx="5040313" cy="3844925"/>
          </a:xfrm>
          <a:prstGeom prst="rect">
            <a:avLst/>
          </a:prstGeom>
          <a:noFill/>
          <a:ln w="9525">
            <a:noFill/>
            <a:miter lim="800000"/>
            <a:headEnd/>
            <a:tailEnd/>
          </a:ln>
        </p:spPr>
      </p:pic>
      <p:sp>
        <p:nvSpPr>
          <p:cNvPr id="46084"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
        <p:nvSpPr>
          <p:cNvPr id="7" name="Rectangle 3"/>
          <p:cNvSpPr txBox="1">
            <a:spLocks noChangeArrowheads="1"/>
          </p:cNvSpPr>
          <p:nvPr/>
        </p:nvSpPr>
        <p:spPr bwMode="auto">
          <a:xfrm>
            <a:off x="428596" y="2500306"/>
            <a:ext cx="2571768" cy="3429024"/>
          </a:xfrm>
          <a:prstGeom prst="rect">
            <a:avLst/>
          </a:prstGeom>
          <a:noFill/>
          <a:ln w="9525">
            <a:noFill/>
            <a:miter lim="800000"/>
          </a:ln>
          <a:effectLst/>
        </p:spPr>
        <p:txBody>
          <a:bodyPr/>
          <a:lstStyle/>
          <a:p>
            <a:pPr marL="342900" indent="-342900">
              <a:lnSpc>
                <a:spcPts val="3400"/>
              </a:lnSpc>
              <a:spcBef>
                <a:spcPct val="20000"/>
              </a:spcBef>
              <a:buClr>
                <a:schemeClr val="accent2"/>
              </a:buClr>
              <a:buSzPct val="75000"/>
              <a:buFont typeface="Wingdings" panose="05000000000000000000" pitchFamily="2" charset="2"/>
              <a:buChar char="Ø"/>
              <a:defRPr/>
            </a:pPr>
            <a:r>
              <a:rPr lang="zh-CN" altLang="en-US" sz="2400" b="1" kern="0" dirty="0">
                <a:latin typeface="楷体_GB2312" pitchFamily="49" charset="-122"/>
                <a:ea typeface="楷体_GB2312" pitchFamily="49" charset="-122"/>
              </a:rPr>
              <a:t>使用最广泛的敏捷过程，</a:t>
            </a:r>
            <a:r>
              <a:rPr lang="en-US" altLang="zh-CN" sz="2400" b="1" kern="0" dirty="0">
                <a:latin typeface="楷体_GB2312" pitchFamily="49" charset="-122"/>
                <a:ea typeface="楷体_GB2312" pitchFamily="49" charset="-122"/>
              </a:rPr>
              <a:t>XP</a:t>
            </a:r>
            <a:r>
              <a:rPr lang="zh-CN" altLang="en-US" sz="2400" b="1" kern="0" dirty="0">
                <a:latin typeface="楷体_GB2312" pitchFamily="49" charset="-122"/>
                <a:ea typeface="楷体_GB2312" pitchFamily="49" charset="-122"/>
              </a:rPr>
              <a:t>包含了策划、设计、编码和测试</a:t>
            </a:r>
            <a:r>
              <a:rPr lang="en-US" altLang="zh-CN" sz="2400" b="1" kern="0" dirty="0">
                <a:latin typeface="楷体_GB2312" pitchFamily="49" charset="-122"/>
                <a:ea typeface="楷体_GB2312" pitchFamily="49" charset="-122"/>
              </a:rPr>
              <a:t>4</a:t>
            </a:r>
            <a:r>
              <a:rPr lang="zh-CN" altLang="en-US" sz="2400" b="1" kern="0" dirty="0">
                <a:latin typeface="楷体_GB2312" pitchFamily="49" charset="-122"/>
                <a:ea typeface="楷体_GB2312" pitchFamily="49" charset="-122"/>
              </a:rPr>
              <a:t>个框架活动的规则和实践。 </a:t>
            </a:r>
            <a:endParaRPr lang="zh-CN" altLang="en-US" sz="2400" b="1" kern="0" dirty="0">
              <a:latin typeface="楷体_GB2312" pitchFamily="49" charset="-122"/>
              <a:ea typeface="楷体_GB2312" pitchFamily="49" charset="-122"/>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3"/>
          <p:cNvSpPr txBox="1">
            <a:spLocks noChangeArrowheads="1"/>
          </p:cNvSpPr>
          <p:nvPr/>
        </p:nvSpPr>
        <p:spPr bwMode="auto">
          <a:xfrm>
            <a:off x="357158" y="2071678"/>
            <a:ext cx="8229600" cy="4000528"/>
          </a:xfrm>
          <a:prstGeom prst="rect">
            <a:avLst/>
          </a:prstGeom>
          <a:noFill/>
          <a:ln w="9525">
            <a:noFill/>
            <a:miter lim="800000"/>
          </a:ln>
          <a:effectLst/>
        </p:spPr>
        <p:txBody>
          <a:bodyPr/>
          <a:lstStyle/>
          <a:p>
            <a:pPr marL="342900" indent="-342900">
              <a:buFontTx/>
              <a:buChar char="•"/>
              <a:defRPr/>
            </a:pPr>
            <a:r>
              <a:rPr lang="zh-CN" altLang="en-US" sz="2800" b="1" kern="0" dirty="0">
                <a:solidFill>
                  <a:srgbClr val="C00000"/>
                </a:solidFill>
                <a:latin typeface="楷体" panose="02010609060101010101" pitchFamily="49" charset="-122"/>
                <a:ea typeface="楷体" panose="02010609060101010101" pitchFamily="49" charset="-122"/>
              </a:rPr>
              <a:t>极限编程的框架活动     </a:t>
            </a:r>
            <a:endParaRPr lang="zh-CN" altLang="en-US" sz="2800" b="1" kern="0" dirty="0">
              <a:solidFill>
                <a:srgbClr val="C00000"/>
              </a:solidFill>
              <a:latin typeface="楷体" panose="02010609060101010101" pitchFamily="49" charset="-122"/>
              <a:ea typeface="楷体" panose="02010609060101010101" pitchFamily="49" charset="-122"/>
            </a:endParaRPr>
          </a:p>
          <a:p>
            <a:pPr marL="342900" indent="-342900">
              <a:spcBef>
                <a:spcPct val="20000"/>
              </a:spcBef>
              <a:buClr>
                <a:schemeClr val="accent2"/>
              </a:buClr>
              <a:buSzPct val="75000"/>
              <a:buFont typeface="Wingdings" panose="05000000000000000000" pitchFamily="2" charset="2"/>
              <a:buNone/>
              <a:defRPr/>
            </a:pPr>
            <a:r>
              <a:rPr lang="en-US" altLang="zh-CN" sz="2800" b="1" kern="0" dirty="0">
                <a:latin typeface="楷体_GB2312" pitchFamily="49" charset="-122"/>
                <a:ea typeface="楷体_GB2312" pitchFamily="49" charset="-122"/>
              </a:rPr>
              <a:t> (1)</a:t>
            </a:r>
            <a:r>
              <a:rPr lang="zh-CN" altLang="en-US" sz="2800" b="1" kern="0" dirty="0">
                <a:latin typeface="楷体_GB2312" pitchFamily="49" charset="-122"/>
                <a:ea typeface="楷体_GB2312" pitchFamily="49" charset="-122"/>
              </a:rPr>
              <a:t>策划</a:t>
            </a:r>
            <a:endParaRPr lang="zh-CN" altLang="en-US" sz="2800" b="1" kern="0" dirty="0">
              <a:latin typeface="楷体_GB2312" pitchFamily="49" charset="-122"/>
              <a:ea typeface="楷体_GB2312" pitchFamily="49" charset="-122"/>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开始于建立“</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用户故事</a:t>
            </a: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敏捷团队评估每一个故事并给出</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成本（</a:t>
            </a:r>
            <a:r>
              <a:rPr kumimoji="1" lang="en-US" altLang="zh-CN"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cost</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故事被分组用于</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可交付增量</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对发布日期做出</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承诺</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defRPr/>
            </a:pP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在第一个发行版本（软件增量）之后，“</a:t>
            </a:r>
            <a:r>
              <a:rPr kumimoji="1" lang="zh-CN" altLang="en-US" sz="2400" b="1" kern="0" dirty="0">
                <a:solidFill>
                  <a:schemeClr val="folHlink"/>
                </a:solidFill>
                <a:latin typeface="宋体" panose="02010600030101010101" pitchFamily="2" charset="-122"/>
                <a:ea typeface="宋体" panose="02010600030101010101" pitchFamily="2" charset="-122"/>
                <a:cs typeface="Tahoma" panose="020B0604030504040204" pitchFamily="34" charset="0"/>
              </a:rPr>
              <a:t>项目速度</a:t>
            </a:r>
            <a:r>
              <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rPr>
              <a:t>” 用于帮助建立后续发行版本（软件增量）的发布日期</a:t>
            </a:r>
            <a:endParaRPr kumimoji="1" lang="zh-CN" altLang="en-US" sz="2400" b="1" kern="0" dirty="0">
              <a:solidFill>
                <a:schemeClr val="accent2"/>
              </a:solidFill>
              <a:latin typeface="宋体" panose="02010600030101010101" pitchFamily="2" charset="-122"/>
              <a:ea typeface="宋体" panose="02010600030101010101" pitchFamily="2" charset="-122"/>
              <a:cs typeface="Tahoma" panose="020B0604030504040204" pitchFamily="34" charset="0"/>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6"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571472" y="2143116"/>
            <a:ext cx="8229600" cy="4000528"/>
          </a:xfrm>
          <a:prstGeom prst="rect">
            <a:avLst/>
          </a:prstGeom>
          <a:noFill/>
          <a:ln w="9525">
            <a:noFill/>
            <a:miter lim="800000"/>
          </a:ln>
        </p:spPr>
        <p:txBody>
          <a:bodyPr/>
          <a:lstStyle/>
          <a:p>
            <a:pPr marL="342900" indent="-342900">
              <a:spcBef>
                <a:spcPct val="20000"/>
              </a:spcBef>
              <a:buFontTx/>
              <a:buChar char="•"/>
            </a:pPr>
            <a:r>
              <a:rPr lang="zh-CN" altLang="en-US" sz="3200" b="1" kern="0" dirty="0">
                <a:solidFill>
                  <a:srgbClr val="C00000"/>
                </a:solidFill>
                <a:latin typeface="楷体" panose="02010609060101010101" pitchFamily="49" charset="-122"/>
                <a:ea typeface="楷体" panose="02010609060101010101" pitchFamily="49" charset="-122"/>
              </a:rPr>
              <a:t>极限编程的框架活动 </a:t>
            </a:r>
            <a:endParaRPr lang="en-US" altLang="zh-CN" sz="3200" b="1" kern="0" dirty="0">
              <a:solidFill>
                <a:srgbClr val="C00000"/>
              </a:solidFill>
              <a:latin typeface="楷体" panose="02010609060101010101" pitchFamily="49" charset="-122"/>
              <a:ea typeface="楷体" panose="02010609060101010101" pitchFamily="49" charset="-122"/>
            </a:endParaRPr>
          </a:p>
          <a:p>
            <a:pPr marL="342900" indent="-342900">
              <a:spcBef>
                <a:spcPct val="20000"/>
              </a:spcBef>
            </a:pPr>
            <a:r>
              <a:rPr lang="en-US" altLang="zh-CN" sz="3200" b="1" kern="0" dirty="0">
                <a:solidFill>
                  <a:srgbClr val="C00000"/>
                </a:solidFill>
                <a:latin typeface="楷体" panose="02010609060101010101" pitchFamily="49" charset="-122"/>
                <a:ea typeface="楷体" panose="02010609060101010101" pitchFamily="49" charset="-122"/>
              </a:rPr>
              <a:t> </a:t>
            </a:r>
            <a:r>
              <a:rPr lang="en-US" altLang="zh-CN" sz="2800" b="1" kern="0" dirty="0">
                <a:latin typeface="楷体" panose="02010609060101010101" pitchFamily="49" charset="-122"/>
                <a:ea typeface="楷体" panose="02010609060101010101" pitchFamily="49" charset="-122"/>
              </a:rPr>
              <a:t>(</a:t>
            </a:r>
            <a:r>
              <a:rPr lang="en-US" altLang="zh-CN" sz="2800" b="1" kern="0" dirty="0">
                <a:latin typeface="楷体_GB2312" pitchFamily="49" charset="-122"/>
                <a:ea typeface="楷体_GB2312" pitchFamily="49" charset="-122"/>
              </a:rPr>
              <a:t>2)</a:t>
            </a:r>
            <a:r>
              <a:rPr lang="zh-CN" altLang="en-US" sz="2800" b="1" kern="0" dirty="0">
                <a:latin typeface="楷体_GB2312" pitchFamily="49" charset="-122"/>
                <a:ea typeface="楷体_GB2312" pitchFamily="49" charset="-122"/>
              </a:rPr>
              <a:t> 设计</a:t>
            </a:r>
            <a:endParaRPr lang="zh-CN" altLang="en-US" sz="2800" b="1" kern="0" dirty="0">
              <a:latin typeface="楷体_GB2312" pitchFamily="49" charset="-122"/>
              <a:ea typeface="楷体_GB2312" pitchFamily="49" charset="-122"/>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严格遵守</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KIS</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keep it simple)</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原则</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鼓励使用</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CRC</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（类</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责任</a:t>
            </a:r>
            <a:r>
              <a:rPr kumimoji="1" lang="en-US" altLang="zh-CN"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协作者）卡片</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在设计中遇到困难</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 XP</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推荐立即建立这部分设计的可执行原型，实现并评估设计原型</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鼓励“</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重构</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r>
              <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一种迭代的改进内部程序设计的方法</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342900" indent="-342900">
              <a:spcBef>
                <a:spcPct val="20000"/>
              </a:spcBef>
              <a:buClr>
                <a:schemeClr val="accent2"/>
              </a:buClr>
              <a:buSzPct val="75000"/>
              <a:buFont typeface="Wingdings" panose="05000000000000000000" pitchFamily="2" charset="2"/>
              <a:buNone/>
            </a:pPr>
            <a:endParaRPr lang="en-US" altLang="zh-CN" sz="2400" b="1" dirty="0">
              <a:latin typeface="楷体_GB2312" pitchFamily="49" charset="-122"/>
              <a:ea typeface="楷体_GB2312" pitchFamily="49" charset="-122"/>
            </a:endParaRPr>
          </a:p>
        </p:txBody>
      </p:sp>
      <p:sp>
        <p:nvSpPr>
          <p:cNvPr id="48131"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214282" y="1428736"/>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ChangeArrowheads="1"/>
          </p:cNvSpPr>
          <p:nvPr/>
        </p:nvSpPr>
        <p:spPr bwMode="auto">
          <a:xfrm>
            <a:off x="500034" y="2071678"/>
            <a:ext cx="8358246" cy="4071966"/>
          </a:xfrm>
          <a:prstGeom prst="rect">
            <a:avLst/>
          </a:prstGeom>
          <a:noFill/>
          <a:ln w="9525">
            <a:noFill/>
            <a:miter lim="800000"/>
          </a:ln>
        </p:spPr>
        <p:txBody>
          <a:bodyPr/>
          <a:lstStyle/>
          <a:p>
            <a:pPr marL="342900" indent="-342900">
              <a:spcBef>
                <a:spcPct val="20000"/>
              </a:spcBef>
              <a:buFontTx/>
              <a:buChar char="•"/>
            </a:pPr>
            <a:r>
              <a:rPr lang="zh-CN" altLang="en-US" sz="3200" b="1" kern="0" dirty="0">
                <a:solidFill>
                  <a:srgbClr val="C00000"/>
                </a:solidFill>
                <a:latin typeface="楷体" panose="02010609060101010101" pitchFamily="49" charset="-122"/>
                <a:ea typeface="楷体" panose="02010609060101010101" pitchFamily="49" charset="-122"/>
              </a:rPr>
              <a:t>极限编程的框架活动 </a:t>
            </a:r>
            <a:endParaRPr lang="en-US" altLang="zh-CN" sz="3200" b="1" kern="0" dirty="0">
              <a:solidFill>
                <a:srgbClr val="C00000"/>
              </a:solidFill>
              <a:latin typeface="楷体" panose="02010609060101010101" pitchFamily="49" charset="-122"/>
              <a:ea typeface="楷体" panose="02010609060101010101" pitchFamily="49" charset="-122"/>
            </a:endParaRPr>
          </a:p>
          <a:p>
            <a:pPr marL="342900" indent="-69850">
              <a:spcBef>
                <a:spcPct val="20000"/>
              </a:spcBef>
              <a:buClr>
                <a:schemeClr val="accent2"/>
              </a:buClr>
              <a:buSzPct val="75000"/>
              <a:buFont typeface="Wingdings" panose="05000000000000000000" pitchFamily="2" charset="2"/>
              <a:buNone/>
            </a:pP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 编码。</a:t>
            </a:r>
            <a:endParaRPr lang="zh-CN" altLang="en-US" sz="2400" b="1" dirty="0">
              <a:latin typeface="楷体_GB2312" pitchFamily="49" charset="-122"/>
              <a:ea typeface="楷体_GB2312" pitchFamily="49" charset="-122"/>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建议在开始编码之前为每一个故事开发</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一系列单元测试</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鼓励 “</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结对编程</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a:t>
            </a:r>
            <a:endParaRPr kumimoji="1" lang="en-US" altLang="zh-CN"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342900" indent="-69850">
              <a:spcBef>
                <a:spcPts val="1200"/>
              </a:spcBef>
              <a:buClr>
                <a:schemeClr val="accent2"/>
              </a:buClr>
              <a:buSzPct val="75000"/>
              <a:buFont typeface="Wingdings" panose="05000000000000000000" pitchFamily="2" charset="2"/>
              <a:buNone/>
            </a:pPr>
            <a:r>
              <a:rPr lang="en-US" altLang="zh-CN" sz="2400" b="1" dirty="0">
                <a:latin typeface="楷体_GB2312" pitchFamily="49" charset="-122"/>
                <a:ea typeface="楷体_GB2312" pitchFamily="49" charset="-122"/>
              </a:rPr>
              <a:t>(4) </a:t>
            </a:r>
            <a:r>
              <a:rPr lang="zh-CN" altLang="en-US" sz="2400" b="1" dirty="0">
                <a:latin typeface="楷体_GB2312" pitchFamily="49" charset="-122"/>
                <a:ea typeface="楷体_GB2312" pitchFamily="49" charset="-122"/>
              </a:rPr>
              <a:t>测试。</a:t>
            </a:r>
            <a:endParaRPr lang="zh-CN" altLang="en-US" sz="2400" b="1" dirty="0">
              <a:latin typeface="楷体_GB2312" pitchFamily="49" charset="-122"/>
              <a:ea typeface="楷体_GB2312" pitchFamily="49" charset="-122"/>
            </a:endParaRPr>
          </a:p>
          <a:p>
            <a:pPr marL="742950" lvl="1" indent="-285750">
              <a:spcBef>
                <a:spcPct val="20000"/>
              </a:spcBef>
              <a:buFontTx/>
              <a:buChar char="–"/>
            </a:pP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所有的 </a:t>
            </a: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单元测试每天都要执行。</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r>
              <a:rPr kumimoji="1" lang="zh-CN" altLang="en-US" sz="2400" b="1" dirty="0">
                <a:solidFill>
                  <a:schemeClr val="folHlink"/>
                </a:solidFill>
                <a:latin typeface="宋体" panose="02010600030101010101" pitchFamily="2" charset="-122"/>
                <a:ea typeface="宋体" panose="02010600030101010101" pitchFamily="2" charset="-122"/>
                <a:cs typeface="Tahoma" panose="020B0604030504040204" pitchFamily="34" charset="0"/>
              </a:rPr>
              <a:t>“验收测试”</a:t>
            </a:r>
            <a:r>
              <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rPr>
              <a:t> 由客户定义，主要是客户可见的、可评审的系统级的特征和功能。</a:t>
            </a:r>
            <a:endParaRPr kumimoji="1" lang="zh-CN" altLang="en-US" sz="2400" b="1" dirty="0">
              <a:solidFill>
                <a:schemeClr val="accent2"/>
              </a:solidFill>
              <a:latin typeface="宋体" panose="02010600030101010101" pitchFamily="2" charset="-122"/>
              <a:ea typeface="宋体" panose="02010600030101010101" pitchFamily="2" charset="-122"/>
              <a:cs typeface="Tahoma" panose="020B0604030504040204" pitchFamily="34" charset="0"/>
            </a:endParaRPr>
          </a:p>
          <a:p>
            <a:pPr marL="742950" lvl="1" indent="-285750">
              <a:spcBef>
                <a:spcPct val="20000"/>
              </a:spcBef>
              <a:buFontTx/>
              <a:buChar char="–"/>
            </a:pPr>
            <a:endParaRPr kumimoji="1" lang="zh-CN" altLang="en-US" sz="2400" b="1" dirty="0">
              <a:solidFill>
                <a:schemeClr val="accent2"/>
              </a:solidFill>
              <a:latin typeface="Times New Roman" panose="02020603050405020304" pitchFamily="18" charset="0"/>
              <a:cs typeface="Tahoma" panose="020B0604030504040204" pitchFamily="34" charset="0"/>
            </a:endParaRPr>
          </a:p>
          <a:p>
            <a:pPr marL="342900" indent="-342900">
              <a:spcBef>
                <a:spcPct val="20000"/>
              </a:spcBef>
              <a:buClr>
                <a:schemeClr val="accent2"/>
              </a:buClr>
              <a:buSzPct val="75000"/>
              <a:buFont typeface="Wingdings" panose="05000000000000000000" pitchFamily="2" charset="2"/>
              <a:buNone/>
            </a:pPr>
            <a:endParaRPr lang="en-US" altLang="zh-CN" sz="2400" b="1" dirty="0">
              <a:latin typeface="楷体_GB2312" pitchFamily="49" charset="-122"/>
              <a:ea typeface="楷体_GB2312" pitchFamily="49" charset="-122"/>
            </a:endParaRPr>
          </a:p>
        </p:txBody>
      </p:sp>
      <p:sp>
        <p:nvSpPr>
          <p:cNvPr id="49155"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4" name="Rectangle 2"/>
          <p:cNvSpPr txBox="1">
            <a:spLocks noChangeArrowheads="1"/>
          </p:cNvSpPr>
          <p:nvPr/>
        </p:nvSpPr>
        <p:spPr bwMode="auto">
          <a:xfrm>
            <a:off x="71406"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
        <p:nvSpPr>
          <p:cNvPr id="5" name="灯片编号占位符 5"/>
          <p:cNvSpPr>
            <a:spLocks noGrp="1"/>
          </p:cNvSpPr>
          <p:nvPr>
            <p:ph type="sldNum" sz="quarter" idx="12"/>
          </p:nvPr>
        </p:nvSpPr>
        <p:spPr>
          <a:xfrm>
            <a:off x="6553200" y="6245225"/>
            <a:ext cx="2133600" cy="476250"/>
          </a:xfrm>
        </p:spPr>
        <p:txBody>
          <a:bodyPr/>
          <a:lstStyle/>
          <a:p>
            <a:fld id="{FB5A99CD-7D88-4AD7-91A4-FEAFDF86C504}" type="slidenum">
              <a:rPr lang="en-US" altLang="zh-CN"/>
            </a:fld>
            <a:endParaRPr lang="en-US" altLang="zh-CN" dirty="0"/>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2071678"/>
            <a:ext cx="8229600" cy="4525963"/>
          </a:xfrm>
        </p:spPr>
        <p:txBody>
          <a:bodyPr/>
          <a:lstStyle/>
          <a:p>
            <a:r>
              <a:rPr lang="zh-CN" altLang="en-US" sz="2800" b="1" dirty="0">
                <a:solidFill>
                  <a:srgbClr val="C00000"/>
                </a:solidFill>
              </a:rPr>
              <a:t>其他敏捷过程模型</a:t>
            </a:r>
            <a:endParaRPr lang="en-US" altLang="zh-CN" sz="2800" b="1" dirty="0">
              <a:solidFill>
                <a:srgbClr val="C00000"/>
              </a:solidFill>
            </a:endParaRPr>
          </a:p>
          <a:p>
            <a:pPr marL="627380">
              <a:buFont typeface="Arial" panose="020B0604020202020204" pitchFamily="34" charset="0"/>
              <a:buChar char="•"/>
            </a:pPr>
            <a:r>
              <a:rPr lang="zh-CN" altLang="en-US" sz="2800" dirty="0"/>
              <a:t>自适应软件开发      </a:t>
            </a:r>
            <a:endParaRPr lang="zh-CN" altLang="en-US" sz="2800" dirty="0"/>
          </a:p>
          <a:p>
            <a:pPr marL="627380">
              <a:buFont typeface="Arial" panose="020B0604020202020204" pitchFamily="34" charset="0"/>
              <a:buChar char="•"/>
            </a:pPr>
            <a:r>
              <a:rPr lang="en-US" altLang="zh-CN" sz="2800" dirty="0"/>
              <a:t>Scrum</a:t>
            </a:r>
            <a:endParaRPr lang="en-US" altLang="zh-CN" sz="2800" dirty="0"/>
          </a:p>
          <a:p>
            <a:pPr marL="627380">
              <a:buFont typeface="Arial" panose="020B0604020202020204" pitchFamily="34" charset="0"/>
              <a:buChar char="•"/>
            </a:pPr>
            <a:r>
              <a:rPr lang="zh-CN" altLang="en-US" sz="2800" dirty="0"/>
              <a:t>敏捷建模</a:t>
            </a:r>
            <a:endParaRPr lang="en-US" altLang="zh-CN" sz="2800" dirty="0"/>
          </a:p>
          <a:p>
            <a:pPr marL="627380">
              <a:buFont typeface="Arial" panose="020B0604020202020204" pitchFamily="34" charset="0"/>
              <a:buChar char="•"/>
            </a:pPr>
            <a:r>
              <a:rPr lang="zh-CN" altLang="en-US" sz="2800" dirty="0"/>
              <a:t>敏捷统一过程</a:t>
            </a:r>
            <a:endParaRPr lang="zh-CN" altLang="en-US" sz="2800" dirty="0"/>
          </a:p>
        </p:txBody>
      </p:sp>
      <p:sp>
        <p:nvSpPr>
          <p:cNvPr id="4" name="Rectangle 2"/>
          <p:cNvSpPr>
            <a:spLocks noGrp="1" noChangeArrowheads="1"/>
          </p:cNvSpPr>
          <p:nvPr>
            <p:ph type="title"/>
          </p:nvPr>
        </p:nvSpPr>
        <p:spPr/>
        <p:txBody>
          <a:bodyPr/>
          <a:lstStyle/>
          <a:p>
            <a:pPr lvl="0">
              <a:defRPr/>
            </a:pPr>
            <a:r>
              <a:rPr lang="en-US" altLang="zh-CN" dirty="0">
                <a:solidFill>
                  <a:schemeClr val="bg1"/>
                </a:solidFill>
              </a:rPr>
              <a:t>1.4 </a:t>
            </a:r>
            <a:r>
              <a:rPr lang="zh-CN" altLang="en-US" dirty="0">
                <a:solidFill>
                  <a:schemeClr val="bg1"/>
                </a:solidFill>
              </a:rPr>
              <a:t>软件生存期与软件生存模型</a:t>
            </a:r>
            <a:br>
              <a:rPr lang="en-US" altLang="zh-CN" dirty="0">
                <a:solidFill>
                  <a:schemeClr val="bg1"/>
                </a:solidFill>
              </a:rPr>
            </a:br>
            <a:r>
              <a:rPr lang="en-US" altLang="zh-CN" dirty="0">
                <a:solidFill>
                  <a:schemeClr val="bg1"/>
                </a:solidFill>
              </a:rPr>
              <a:t>                          </a:t>
            </a:r>
            <a:r>
              <a:rPr lang="en-US" altLang="zh-CN" sz="3600" dirty="0">
                <a:solidFill>
                  <a:schemeClr val="bg1"/>
                </a:solidFill>
              </a:rPr>
              <a:t>---</a:t>
            </a:r>
            <a:r>
              <a:rPr lang="zh-CN" altLang="en-US" sz="3600" dirty="0">
                <a:solidFill>
                  <a:schemeClr val="bg1"/>
                </a:solidFill>
              </a:rPr>
              <a:t>软件生存模型</a:t>
            </a:r>
            <a:endParaRPr lang="zh-CN" altLang="en-US" sz="3600" dirty="0">
              <a:solidFill>
                <a:schemeClr val="bg1"/>
              </a:solidFill>
            </a:endParaRPr>
          </a:p>
        </p:txBody>
      </p:sp>
      <p:sp>
        <p:nvSpPr>
          <p:cNvPr id="5" name="Rectangle 2"/>
          <p:cNvSpPr txBox="1">
            <a:spLocks noChangeArrowheads="1"/>
          </p:cNvSpPr>
          <p:nvPr/>
        </p:nvSpPr>
        <p:spPr bwMode="auto">
          <a:xfrm>
            <a:off x="0" y="1357298"/>
            <a:ext cx="4714908" cy="785818"/>
          </a:xfrm>
          <a:prstGeom prst="rect">
            <a:avLst/>
          </a:prstGeom>
          <a:noFill/>
          <a:ln w="9525">
            <a:noFill/>
            <a:miter lim="800000"/>
          </a:ln>
        </p:spPr>
        <p:txBody>
          <a:bodyPr vert="horz" wrap="square" lIns="91440" tIns="45720" rIns="91440" bIns="45720" numCol="1" anchor="ctr" anchorCtr="0" compatLnSpc="1"/>
          <a:lstStyle/>
          <a:p>
            <a:pPr marL="808355" marR="0" lvl="0" indent="-630555" algn="l" defTabSz="1081405" rtl="0" eaLnBrk="1" fontAlgn="base" latinLnBrk="0" hangingPunct="1">
              <a:lnSpc>
                <a:spcPct val="100000"/>
              </a:lnSpc>
              <a:spcBef>
                <a:spcPct val="0"/>
              </a:spcBef>
              <a:spcAft>
                <a:spcPct val="0"/>
              </a:spcAft>
              <a:buClrTx/>
              <a:buSzTx/>
              <a:buFont typeface="+mj-ea"/>
              <a:buAutoNum type="circleNumDbPlain" startAt="8"/>
              <a:defRPr/>
            </a:pPr>
            <a:r>
              <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rPr>
              <a:t>敏捷过程模型</a:t>
            </a:r>
            <a:endParaRPr kumimoji="0" lang="zh-CN" altLang="en-US" sz="3200" b="1" i="0" u="none" strike="noStrike" kern="0" cap="none" spc="0" normalizeH="0" baseline="0" noProof="0" dirty="0">
              <a:ln>
                <a:noFill/>
              </a:ln>
              <a:solidFill>
                <a:srgbClr val="C00000"/>
              </a:solidFill>
              <a:effectLst/>
              <a:uLnTx/>
              <a:uFillTx/>
              <a:latin typeface="+mj-lt"/>
              <a:ea typeface="宋体" panose="02010600030101010101" pitchFamily="2" charset="-122"/>
              <a:cs typeface="+mj-cs"/>
            </a:endParaRPr>
          </a:p>
        </p:txBody>
      </p:sp>
    </p:spTree>
  </p:cSld>
  <p:clrMapOvr>
    <a:masterClrMapping/>
  </p:clrMapOvr>
  <p:transition>
    <p:fade/>
  </p:transition>
</p:sld>
</file>

<file path=ppt/theme/theme1.xml><?xml version="1.0" encoding="utf-8"?>
<a:theme xmlns:a="http://schemas.openxmlformats.org/drawingml/2006/main" name="通用_蓝">
  <a:themeElements>
    <a:clrScheme name="自定义 1">
      <a:dk1>
        <a:srgbClr val="000000"/>
      </a:dk1>
      <a:lt1>
        <a:srgbClr val="FFFFFF"/>
      </a:lt1>
      <a:dk2>
        <a:srgbClr val="FFFFFF"/>
      </a:dk2>
      <a:lt2>
        <a:srgbClr val="808080"/>
      </a:lt2>
      <a:accent1>
        <a:srgbClr val="BBE0E3"/>
      </a:accent1>
      <a:accent2>
        <a:srgbClr val="009900"/>
      </a:accent2>
      <a:accent3>
        <a:srgbClr val="FFFFFF"/>
      </a:accent3>
      <a:accent4>
        <a:srgbClr val="000000"/>
      </a:accent4>
      <a:accent5>
        <a:srgbClr val="DAEDEF"/>
      </a:accent5>
      <a:accent6>
        <a:srgbClr val="2D2D8A"/>
      </a:accent6>
      <a:hlink>
        <a:srgbClr val="009999"/>
      </a:hlink>
      <a:folHlink>
        <a:srgbClr val="99CC00"/>
      </a:folHlink>
    </a:clrScheme>
    <a:fontScheme name="通用_蓝">
      <a:majorFont>
        <a:latin typeface="Arial"/>
        <a:ea typeface="隶书"/>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通用_蓝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通用_蓝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通用_蓝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通用_蓝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通用_蓝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通用_蓝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通用_蓝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通用_蓝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通用_蓝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通用_蓝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通用_蓝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通用_蓝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通用_蓝">
  <a:themeElements>
    <a:clrScheme name="1_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通用_蓝">
      <a:majorFont>
        <a:latin typeface="Arial"/>
        <a:ea typeface="隶书"/>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通用_蓝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通用_蓝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通用_蓝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通用_蓝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通用_蓝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通用_蓝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通用_蓝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通用_蓝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通用_蓝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通用_蓝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通用_蓝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通用_蓝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蓝白</Template>
  <TotalTime>0</TotalTime>
  <Words>122129</Words>
  <Application>WPS 演示</Application>
  <PresentationFormat>全屏显示(4:3)</PresentationFormat>
  <Paragraphs>8908</Paragraphs>
  <Slides>849</Slides>
  <Notes>7</Notes>
  <HiddenSlides>0</HiddenSlides>
  <MMClips>0</MMClips>
  <ScaleCrop>false</ScaleCrop>
  <HeadingPairs>
    <vt:vector size="8" baseType="variant">
      <vt:variant>
        <vt:lpstr>已用的字体</vt:lpstr>
      </vt:variant>
      <vt:variant>
        <vt:i4>34</vt:i4>
      </vt:variant>
      <vt:variant>
        <vt:lpstr>主题</vt:lpstr>
      </vt:variant>
      <vt:variant>
        <vt:i4>2</vt:i4>
      </vt:variant>
      <vt:variant>
        <vt:lpstr>嵌入 OLE 服务器</vt:lpstr>
      </vt:variant>
      <vt:variant>
        <vt:i4>17</vt:i4>
      </vt:variant>
      <vt:variant>
        <vt:lpstr>幻灯片标题</vt:lpstr>
      </vt:variant>
      <vt:variant>
        <vt:i4>849</vt:i4>
      </vt:variant>
    </vt:vector>
  </HeadingPairs>
  <TitlesOfParts>
    <vt:vector size="902" baseType="lpstr">
      <vt:lpstr>Arial</vt:lpstr>
      <vt:lpstr>宋体</vt:lpstr>
      <vt:lpstr>Wingdings</vt:lpstr>
      <vt:lpstr>隶书</vt:lpstr>
      <vt:lpstr>华文楷体</vt:lpstr>
      <vt:lpstr>Times New Roman</vt:lpstr>
      <vt:lpstr>黑体</vt:lpstr>
      <vt:lpstr>微软雅黑</vt:lpstr>
      <vt:lpstr>Arial Unicode MS</vt:lpstr>
      <vt:lpstr>华文新魏</vt:lpstr>
      <vt:lpstr>Calibri</vt:lpstr>
      <vt:lpstr>楷体_GB2312</vt:lpstr>
      <vt:lpstr>新宋体</vt:lpstr>
      <vt:lpstr>华文行楷</vt:lpstr>
      <vt:lpstr>华文隶书</vt:lpstr>
      <vt:lpstr>Arial Narrow</vt:lpstr>
      <vt:lpstr>仿宋_GB2312</vt:lpstr>
      <vt:lpstr>仿宋</vt:lpstr>
      <vt:lpstr>Tahoma</vt:lpstr>
      <vt:lpstr>方正大黑简体</vt:lpstr>
      <vt:lpstr>Monotype Sorts</vt:lpstr>
      <vt:lpstr>Wingdings</vt:lpstr>
      <vt:lpstr>楷体</vt:lpstr>
      <vt:lpstr>Symbol</vt:lpstr>
      <vt:lpstr>Arial</vt:lpstr>
      <vt:lpstr>Palatino</vt:lpstr>
      <vt:lpstr>Palatino Linotype</vt:lpstr>
      <vt:lpstr>华文琥珀</vt:lpstr>
      <vt:lpstr>Times New Roman</vt:lpstr>
      <vt:lpstr>SimSun+1</vt:lpstr>
      <vt:lpstr>Segoe Print</vt:lpstr>
      <vt:lpstr>SimSun+3</vt:lpstr>
      <vt:lpstr>Consolas</vt:lpstr>
      <vt:lpstr>Verdana</vt:lpstr>
      <vt:lpstr>通用_蓝</vt:lpstr>
      <vt:lpstr>1_通用_蓝</vt:lpstr>
      <vt:lpstr>Package</vt:lpstr>
      <vt:lpstr>PBrush</vt:lpstr>
      <vt:lpstr>PBrush</vt:lpstr>
      <vt:lpstr>PBrush</vt:lpstr>
      <vt:lpstr>MSPhotoEd.3</vt:lpstr>
      <vt:lpstr>Word.Picture.8</vt:lpstr>
      <vt:lpstr>Word.Picture.8</vt:lpstr>
      <vt:lpstr>Word.Picture.8</vt:lpstr>
      <vt:lpstr>Package</vt:lpstr>
      <vt:lpstr>Word.Picture.8</vt:lpstr>
      <vt:lpstr>Word.Picture.8</vt:lpstr>
      <vt:lpstr>Package</vt:lpstr>
      <vt:lpstr>Package</vt:lpstr>
      <vt:lpstr>Visio.Drawing.11</vt:lpstr>
      <vt:lpstr>PowerPoint.Show.12</vt:lpstr>
      <vt:lpstr>Visio.Drawing.11</vt:lpstr>
      <vt:lpstr>Visio.Drawing.11</vt:lpstr>
      <vt:lpstr>软件工程 Software Engineering</vt:lpstr>
      <vt:lpstr>Course Information</vt:lpstr>
      <vt:lpstr>Course Information</vt:lpstr>
      <vt:lpstr>Course Information</vt:lpstr>
      <vt:lpstr>PowerPoint 演示文稿</vt:lpstr>
      <vt:lpstr>PowerPoint 演示文稿</vt:lpstr>
      <vt:lpstr>PowerPoint 演示文稿</vt:lpstr>
      <vt:lpstr>PowerPoint 演示文稿</vt:lpstr>
      <vt:lpstr>PowerPoint 演示文稿</vt:lpstr>
      <vt:lpstr>一个“软件工程”相关的企业案例的启示</vt:lpstr>
      <vt:lpstr>软件工程教育的定位</vt:lpstr>
      <vt:lpstr>第1章  软件与软件工程的概念</vt:lpstr>
      <vt:lpstr>1.1 软件的概念、特性和分类</vt:lpstr>
      <vt:lpstr>1.1 软件的概念、特性和分类</vt:lpstr>
      <vt:lpstr>1.1 软件的概念、特性和分类</vt:lpstr>
      <vt:lpstr>1.1 软件的概念、特性和分类</vt:lpstr>
      <vt:lpstr>1.1 软件的概念、特性和分类</vt:lpstr>
      <vt:lpstr>1.1 软件的概念、特性和分类</vt:lpstr>
      <vt:lpstr>PowerPoint 演示文稿</vt:lpstr>
      <vt:lpstr>PowerPoint 演示文稿</vt:lpstr>
      <vt:lpstr>PowerPoint 演示文稿</vt:lpstr>
      <vt:lpstr>PowerPoint 演示文稿</vt:lpstr>
      <vt:lpstr>1.1 软件的概念、特性和分类</vt:lpstr>
      <vt:lpstr>1.1 软件的概念、特性和分类</vt:lpstr>
      <vt:lpstr>第1章  软件与软件工程的概念</vt:lpstr>
      <vt:lpstr>1.2  软件危机与软件工程</vt:lpstr>
      <vt:lpstr>为什么要讲软件和软件工程</vt:lpstr>
      <vt:lpstr>认识软件及软件开发过程是困难的</vt:lpstr>
      <vt:lpstr>PowerPoint 演示文稿</vt:lpstr>
      <vt:lpstr>PowerPoint 演示文稿</vt:lpstr>
      <vt:lpstr>PowerPoint 演示文稿</vt:lpstr>
      <vt:lpstr>软件危机</vt:lpstr>
      <vt:lpstr>PowerPoint 演示文稿</vt:lpstr>
      <vt:lpstr>PowerPoint 演示文稿</vt:lpstr>
      <vt:lpstr>产生软件危机的原因</vt:lpstr>
      <vt:lpstr>PowerPoint 演示文稿</vt:lpstr>
      <vt:lpstr>PowerPoint 演示文稿</vt:lpstr>
      <vt:lpstr>PowerPoint 演示文稿</vt:lpstr>
      <vt:lpstr>PowerPoint 演示文稿</vt:lpstr>
      <vt:lpstr>1.2  软件危机与软件工程</vt:lpstr>
      <vt:lpstr>1.2  软件危机与软件工程</vt:lpstr>
      <vt:lpstr>1.2  软件危机与软件工程</vt:lpstr>
      <vt:lpstr>1.2  软件危机与软件工程</vt:lpstr>
      <vt:lpstr>第1章  软件与软件工程的概念</vt:lpstr>
      <vt:lpstr>1.3 软件工程的目标</vt:lpstr>
      <vt:lpstr>1.3 软件工程的目标</vt:lpstr>
      <vt:lpstr>1.3 软件工程的目标</vt:lpstr>
      <vt:lpstr>1.3 软件工程的目标</vt:lpstr>
      <vt:lpstr>1.3 软件工程的目标</vt:lpstr>
      <vt:lpstr>第1章  软件与软件工程的概念</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---软件生存期</vt:lpstr>
      <vt:lpstr>1.4 软件生存期与软件生存模型                           ---软件生存模型</vt:lpstr>
      <vt:lpstr>瀑布模型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1.4 软件生存期与软件生存模型                           ---软件生存模型</vt:lpstr>
      <vt:lpstr>第1章  软件与软件工程的概念</vt:lpstr>
      <vt:lpstr>1.5 软件工程方法概述</vt:lpstr>
      <vt:lpstr>1.5 软件工程方法概述</vt:lpstr>
      <vt:lpstr>1.5 软件工程方法概述</vt:lpstr>
      <vt:lpstr>1.5 软件工程方法概述</vt:lpstr>
      <vt:lpstr>1.5 软件工程方法概述</vt:lpstr>
      <vt:lpstr>1.5 软件工程方法概述</vt:lpstr>
      <vt:lpstr>1.5 软件工程方法概述</vt:lpstr>
      <vt:lpstr>第1章  软件与软件工程的概念</vt:lpstr>
      <vt:lpstr>1.6 软件工具概述</vt:lpstr>
      <vt:lpstr>1.6 软件工具概述</vt:lpstr>
      <vt:lpstr>1.6 软件工具概述</vt:lpstr>
      <vt:lpstr>1.6 软件工具概述</vt:lpstr>
      <vt:lpstr>1.6 软件工具概述</vt:lpstr>
      <vt:lpstr>1.6 软件工具概述</vt:lpstr>
      <vt:lpstr>本章小结</vt:lpstr>
      <vt:lpstr>本章作业</vt:lpstr>
      <vt:lpstr>PowerPoint 演示文稿</vt:lpstr>
      <vt:lpstr>软件工程 Software Engineering</vt:lpstr>
      <vt:lpstr>第2章  项目的可行性研究</vt:lpstr>
      <vt:lpstr>第2章  项目的可行性研究</vt:lpstr>
      <vt:lpstr>2.1  可行性研究的任务</vt:lpstr>
      <vt:lpstr>2.1  可行性研究的任务</vt:lpstr>
      <vt:lpstr>第2章  项目的可行性研究</vt:lpstr>
      <vt:lpstr>2.2  可行性研究的过程</vt:lpstr>
      <vt:lpstr>2.2  可行性研究的过程</vt:lpstr>
      <vt:lpstr>2.2  可行性研究的过程</vt:lpstr>
      <vt:lpstr>2.2  可行性研究的过程</vt:lpstr>
      <vt:lpstr>2.2  可行性研究的过程</vt:lpstr>
      <vt:lpstr>2.2  可行性研究的过程</vt:lpstr>
      <vt:lpstr>2.2  可行性研究的过程</vt:lpstr>
      <vt:lpstr>2.2 可行性研究过程</vt:lpstr>
      <vt:lpstr>2.2 可行性研究过程</vt:lpstr>
      <vt:lpstr>第2章  项目的可行性研究</vt:lpstr>
      <vt:lpstr>2.3  系统的描述</vt:lpstr>
      <vt:lpstr>2.3  系统的描述             ---系统流程图</vt:lpstr>
      <vt:lpstr>2.3  系统的描述             ---系统流程图</vt:lpstr>
      <vt:lpstr>PowerPoint 演示文稿</vt:lpstr>
      <vt:lpstr>系统流程图举例—库存管理系统</vt:lpstr>
      <vt:lpstr>PowerPoint 演示文稿</vt:lpstr>
      <vt:lpstr>PowerPoint 演示文稿</vt:lpstr>
      <vt:lpstr>PowerPoint 演示文稿</vt:lpstr>
      <vt:lpstr>实例   考务处理系统需求功能描述 </vt:lpstr>
      <vt:lpstr>顶层数据流图</vt:lpstr>
      <vt:lpstr>PowerPoint 演示文稿</vt:lpstr>
      <vt:lpstr>PowerPoint 演示文稿</vt:lpstr>
      <vt:lpstr>PowerPoint 演示文稿</vt:lpstr>
      <vt:lpstr>PowerPoint 演示文稿</vt:lpstr>
      <vt:lpstr>PowerPoint 演示文稿</vt:lpstr>
      <vt:lpstr>PowerPoint 演示文稿</vt:lpstr>
      <vt:lpstr>关于可行性分析报告</vt:lpstr>
      <vt:lpstr>本章小结</vt:lpstr>
      <vt:lpstr>PowerPoint 演示文稿</vt:lpstr>
      <vt:lpstr>软件工程 Software Engineering</vt:lpstr>
      <vt:lpstr>第3章  软件需求工程</vt:lpstr>
      <vt:lpstr>3.1 需求获取与需求分析阶段的任务</vt:lpstr>
      <vt:lpstr>软件工程 Software Engineering</vt:lpstr>
      <vt:lpstr>第3章  软件需求工程</vt:lpstr>
      <vt:lpstr>第3章  软件需求工程 3.3 面向对象需求分析与建模</vt:lpstr>
      <vt:lpstr>    第3章  软件需求工程              3.3 面向对象需求分析与建模</vt:lpstr>
      <vt:lpstr>3.3.1 面向对象分析概述</vt:lpstr>
      <vt:lpstr>3.3.1 面向对象分析概述</vt:lpstr>
      <vt:lpstr>    第3章  软件需求工程              3.3 面向对象需求分析与建模</vt:lpstr>
      <vt:lpstr>3.3.2 建立用例模型</vt:lpstr>
      <vt:lpstr>PowerPoint 演示文稿</vt:lpstr>
      <vt:lpstr>3.3.2 建立用例模型</vt:lpstr>
      <vt:lpstr>确定业务参与者</vt:lpstr>
      <vt:lpstr>3.3.2 建立用例模型</vt:lpstr>
      <vt:lpstr>PowerPoint 演示文稿</vt:lpstr>
      <vt:lpstr>3.3.2 建立用例模型</vt:lpstr>
      <vt:lpstr>3.3.2 建立用例模型</vt:lpstr>
      <vt:lpstr>确定业务需求用例</vt:lpstr>
      <vt:lpstr>3.3.2 建立用例模型</vt:lpstr>
      <vt:lpstr>PowerPoint 演示文稿</vt:lpstr>
      <vt:lpstr>3.3.2 建立用例模型</vt:lpstr>
      <vt:lpstr>3.3.2 建立用例模型</vt:lpstr>
      <vt:lpstr>3.3.2 建立用例模型</vt:lpstr>
      <vt:lpstr>3.3.2 建立用例模型</vt:lpstr>
      <vt:lpstr>用例“选择课程”的规格说明</vt:lpstr>
      <vt:lpstr>PowerPoint 演示文稿</vt:lpstr>
      <vt:lpstr>创建用例图</vt:lpstr>
      <vt:lpstr>使用Rose创建用例模型</vt:lpstr>
      <vt:lpstr>使用Rose创建用例模型</vt:lpstr>
      <vt:lpstr>PowerPoint 演示文稿</vt:lpstr>
      <vt:lpstr>    第3章  软件需求工程              3.3 面向对象需求分析与建模</vt:lpstr>
      <vt:lpstr>3.3 建立对象模型</vt:lpstr>
      <vt:lpstr>(2) 划分主题</vt:lpstr>
      <vt:lpstr>(3) 确定类与对象</vt:lpstr>
      <vt:lpstr>3.3 建立对象模型</vt:lpstr>
      <vt:lpstr>3.3 建立对象模型</vt:lpstr>
      <vt:lpstr>PowerPoint 演示文稿</vt:lpstr>
      <vt:lpstr>(4)确定结构</vt:lpstr>
      <vt:lpstr>PowerPoint 演示文稿</vt:lpstr>
      <vt:lpstr>3.3 建立对象模型</vt:lpstr>
      <vt:lpstr>3.3 建立对象模型</vt:lpstr>
      <vt:lpstr>(5)确定属性</vt:lpstr>
      <vt:lpstr>3.3 建立对象模型</vt:lpstr>
      <vt:lpstr>3.3 建立对象模型</vt:lpstr>
      <vt:lpstr>(6)确定服务</vt:lpstr>
      <vt:lpstr>3.3 建立对象模型</vt:lpstr>
      <vt:lpstr>使用Rose建立类图</vt:lpstr>
      <vt:lpstr>使用Rose建立类图</vt:lpstr>
      <vt:lpstr>使用Rose建立类图</vt:lpstr>
      <vt:lpstr>使用Rose建立类图</vt:lpstr>
      <vt:lpstr>使用Rose建立类图</vt:lpstr>
      <vt:lpstr>    第3章  软件需求工程              3.3 面向对象需求分析与建模</vt:lpstr>
      <vt:lpstr>3.3.4 建立动态模型</vt:lpstr>
      <vt:lpstr>顺序图</vt:lpstr>
      <vt:lpstr>PowerPoint 演示文稿</vt:lpstr>
      <vt:lpstr>协作图</vt:lpstr>
      <vt:lpstr>通信图</vt:lpstr>
      <vt:lpstr>状态图</vt:lpstr>
      <vt:lpstr>状态图</vt:lpstr>
      <vt:lpstr>    第3章  软件需求工程              3.3 面向对象需求分析与建模</vt:lpstr>
      <vt:lpstr>    第3章  软件需求工程              3.3 面向对象需求分析与建模</vt:lpstr>
      <vt:lpstr>第3章  软件需求工程</vt:lpstr>
      <vt:lpstr>3.4  系统需求规格说明</vt:lpstr>
      <vt:lpstr>3.4  系统需求规格说明</vt:lpstr>
      <vt:lpstr>3.4  系统需求规格说明</vt:lpstr>
      <vt:lpstr>第3章  软件需求工程</vt:lpstr>
      <vt:lpstr>3.5  需求评审</vt:lpstr>
      <vt:lpstr>第3章  软件需求工程</vt:lpstr>
      <vt:lpstr>3.5  需求管理</vt:lpstr>
      <vt:lpstr>PowerPoint 演示文稿</vt:lpstr>
      <vt:lpstr>PowerPoint 演示文稿</vt:lpstr>
      <vt:lpstr>3.1 需求获取与需求分析阶段的任务</vt:lpstr>
      <vt:lpstr>3.1 需求获取与需求分析阶段的任务</vt:lpstr>
      <vt:lpstr>软件项目成功率不容乐观</vt:lpstr>
      <vt:lpstr>需求:导致项目失败的罪魁祸首</vt:lpstr>
      <vt:lpstr>现象背后的原因</vt:lpstr>
      <vt:lpstr>软件需求曾经让我们如此狼狈</vt:lpstr>
      <vt:lpstr>漫画的启示</vt:lpstr>
      <vt:lpstr>需求工程面临的问题：客户方的问题</vt:lpstr>
      <vt:lpstr>需求工程面临的问题：开发方的问题</vt:lpstr>
      <vt:lpstr>软件成功的主要因素</vt:lpstr>
      <vt:lpstr>3.1 需求获取与需求分析阶段的任务</vt:lpstr>
      <vt:lpstr>3.1 需求获取与需求分析阶段的任务----需求获取的任务和原则</vt:lpstr>
      <vt:lpstr>3.1 需求获取与需求分析阶段的任务----需求获取的任务和原则</vt:lpstr>
      <vt:lpstr>3.1 需求获取与需求分析阶段的任务----需求获取的过程</vt:lpstr>
      <vt:lpstr>3.1 需求获取与需求分析阶段的任务----需求获取的过程</vt:lpstr>
      <vt:lpstr>3.1 需求获取与需求分析阶段的任务----需求获取的过程</vt:lpstr>
      <vt:lpstr>3.1 需求获取与需求分析阶段的任务----需求获取的过程</vt:lpstr>
      <vt:lpstr>3.1 需求获取与需求分析阶段的任务----软件需求分析阶段的任务</vt:lpstr>
      <vt:lpstr>3.1 需求获取与需求分析阶段的任务----软件需求分析阶段的任务</vt:lpstr>
      <vt:lpstr>3.1 需求获取与需求分析阶段的任务----软件需求分析阶段的任务</vt:lpstr>
      <vt:lpstr>3.1 需求获取与需求分析阶段的任务----软件需求分析阶段的任务</vt:lpstr>
      <vt:lpstr>3.1 需求获取与需求分析阶段的任务----软件需求分析阶段的任务</vt:lpstr>
      <vt:lpstr>3.1 需求获取与需求分析阶段的任务----软件需求分析阶段的任务</vt:lpstr>
      <vt:lpstr>3.1 需求获取与需求分析阶段的任务----软件需求分析阶段的任务</vt:lpstr>
      <vt:lpstr>PowerPoint 演示文稿</vt:lpstr>
      <vt:lpstr>需求是什么?</vt:lpstr>
      <vt:lpstr>业务需求就是系统目标</vt:lpstr>
      <vt:lpstr>用户需求</vt:lpstr>
      <vt:lpstr>软件需求</vt:lpstr>
      <vt:lpstr>功能需求</vt:lpstr>
      <vt:lpstr>质量属性</vt:lpstr>
      <vt:lpstr>设计约束</vt:lpstr>
      <vt:lpstr>需求开发与管理</vt:lpstr>
      <vt:lpstr>需求开发活动</vt:lpstr>
      <vt:lpstr>需求分析师</vt:lpstr>
      <vt:lpstr>需求分析师</vt:lpstr>
      <vt:lpstr>需求过程</vt:lpstr>
      <vt:lpstr>需求过程</vt:lpstr>
      <vt:lpstr>需求大纲—SDRUM2模型</vt:lpstr>
      <vt:lpstr>第3章  软件需求工程</vt:lpstr>
      <vt:lpstr>3.2 面向对象方法与UML</vt:lpstr>
      <vt:lpstr>3.2 面向对象方法与UML</vt:lpstr>
      <vt:lpstr> 3.2 面向对象方法与UML           --- 面向对象的概念与开发方法</vt:lpstr>
      <vt:lpstr> 3.2 面向对象方法与UML           --- 面向对象的概念与开发方法</vt:lpstr>
      <vt:lpstr>对象</vt:lpstr>
      <vt:lpstr>对象</vt:lpstr>
      <vt:lpstr>对象</vt:lpstr>
      <vt:lpstr>对象的分类</vt:lpstr>
      <vt:lpstr>对象的分类</vt:lpstr>
      <vt:lpstr>对象的分类</vt:lpstr>
      <vt:lpstr>对象的分类</vt:lpstr>
      <vt:lpstr>类与封装</vt:lpstr>
      <vt:lpstr>类与封装</vt:lpstr>
      <vt:lpstr>继承</vt:lpstr>
      <vt:lpstr> 3.2 面向对象方法与UML           --- 面向对象的概念与开发方法</vt:lpstr>
      <vt:lpstr> 3.2 面向对象方法与UML           --- 面向对象的概念与开发方法</vt:lpstr>
      <vt:lpstr>面向对象的开发方法</vt:lpstr>
      <vt:lpstr> 3.2 面向对象方法与UML           --- 面向对象的概念与开发方法</vt:lpstr>
      <vt:lpstr> 3.2 面向对象方法与UML           --- 面向对象的概念与开发方法</vt:lpstr>
      <vt:lpstr> 3.2 面向对象方法与UML           --- 面向对象的概念与开发方法</vt:lpstr>
      <vt:lpstr> 3.2 面向对象方法与UML           --- 面向对象的概念与开发方法</vt:lpstr>
      <vt:lpstr>3.2 面向对象方法与UML</vt:lpstr>
      <vt:lpstr> 3.2 面向对象方法与UML                  3.2.2 UML简介</vt:lpstr>
      <vt:lpstr>1.软件产品开发和软件建模 </vt:lpstr>
      <vt:lpstr> 3.2 面向对象方法与UML                  3.2.2 UML简介</vt:lpstr>
      <vt:lpstr> 3.2 面向对象方法与UML                  3.2.2 UML简介</vt:lpstr>
      <vt:lpstr>		什么是UML？ </vt:lpstr>
      <vt:lpstr>		什么是UML？(续)</vt:lpstr>
      <vt:lpstr>		什么是UML？(续)</vt:lpstr>
      <vt:lpstr> 3.2 面向对象方法与UML                  3.2.2 UML简介</vt:lpstr>
      <vt:lpstr>UML的产生和发展</vt:lpstr>
      <vt:lpstr>UML的产生和发展</vt:lpstr>
      <vt:lpstr> 3.2 面向对象方法与UML                  3.2.2 UML简介</vt:lpstr>
      <vt:lpstr> 3.2 面向对象方法与UML                  3.2.2 UML简介</vt:lpstr>
      <vt:lpstr> 3.2 面向对象方法与UML                  3.2.2 UML简介</vt:lpstr>
      <vt:lpstr> 3.2 面向对象方法与UML                  3.2.2 UML简介</vt:lpstr>
      <vt:lpstr> 3.2 面向对象方法与UML                  3.2.2 UML简介</vt:lpstr>
      <vt:lpstr> 3.2 面向对象方法与UML                  3.2.2 UML简介</vt:lpstr>
      <vt:lpstr>3.2 面向对象方法与UML</vt:lpstr>
      <vt:lpstr> 3.2 面向对象方法与UML                  3.2.3 UML事物</vt:lpstr>
      <vt:lpstr> 3.2 面向对象方法与UML                  3.2.3 UML事物</vt:lpstr>
      <vt:lpstr> 3.2 面向对象方法与UML                  3.2.3 UML事物</vt:lpstr>
      <vt:lpstr> 3.2 面向对象方法与UML                  3.2.3 UML事物</vt:lpstr>
      <vt:lpstr> 3.2 面向对象方法与UML                  3.2.3 UML事物</vt:lpstr>
      <vt:lpstr> 3.2 面向对象方法与UML                  3.2.3 UML事物</vt:lpstr>
      <vt:lpstr>行为事物：是UML模型的动态部分，包括两类：</vt:lpstr>
      <vt:lpstr>PowerPoint 演示文稿</vt:lpstr>
      <vt:lpstr>分组事物</vt:lpstr>
      <vt:lpstr>注释事物</vt:lpstr>
      <vt:lpstr>3.2 面向对象方法与UML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面向对象方法与UML</vt:lpstr>
      <vt:lpstr>PowerPoint 演示文稿</vt:lpstr>
      <vt:lpstr>PowerPoint 演示文稿</vt:lpstr>
      <vt:lpstr>用例图</vt:lpstr>
      <vt:lpstr>用例图中的关系</vt:lpstr>
      <vt:lpstr>包含(使用)关系的概念 </vt:lpstr>
      <vt:lpstr>用例扩展关系的概念</vt:lpstr>
      <vt:lpstr>PowerPoint 演示文稿</vt:lpstr>
      <vt:lpstr>包含关系与扩展关系的区别</vt:lpstr>
      <vt:lpstr>继承关系(泛化)</vt:lpstr>
      <vt:lpstr>继承关系(泛化)</vt:lpstr>
      <vt:lpstr>继承关系(泛化)</vt:lpstr>
      <vt:lpstr>PowerPoint 演示文稿</vt:lpstr>
      <vt:lpstr>银行储蓄系统的核心类图</vt:lpstr>
      <vt:lpstr>关联类</vt:lpstr>
      <vt:lpstr>PowerPoint 演示文稿</vt:lpstr>
      <vt:lpstr>PowerPoint 演示文稿</vt:lpstr>
      <vt:lpstr>PowerPoint 演示文稿</vt:lpstr>
      <vt:lpstr>取款用例的顺序图</vt:lpstr>
      <vt:lpstr>通信图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面向对象方法与UML</vt:lpstr>
      <vt:lpstr>PowerPoint 演示文稿</vt:lpstr>
      <vt:lpstr>PowerPoint 演示文稿</vt:lpstr>
      <vt:lpstr>PowerPoint 演示文稿</vt:lpstr>
      <vt:lpstr>PowerPoint 演示文稿</vt:lpstr>
      <vt:lpstr>PowerPoint 演示文稿</vt:lpstr>
      <vt:lpstr>PowerPoint 演示文稿</vt:lpstr>
      <vt:lpstr>Stereotypes</vt:lpstr>
      <vt:lpstr>PowerPoint 演示文稿</vt:lpstr>
      <vt:lpstr>PowerPoint 演示文稿</vt:lpstr>
      <vt:lpstr>PowerPoint 演示文稿</vt:lpstr>
      <vt:lpstr>本章作业</vt:lpstr>
      <vt:lpstr>软件工程 Software Engineering</vt:lpstr>
      <vt:lpstr>第4章  面向对象设计</vt:lpstr>
      <vt:lpstr>4.1 软件体系结构与设计模式</vt:lpstr>
      <vt:lpstr>4.1 软件体系结构与设计模式            4.1.1   软件体系结构的基本概念</vt:lpstr>
      <vt:lpstr>4.1 软件体系结构与设计模式            4.1.1   软件体系结构的基本概念</vt:lpstr>
      <vt:lpstr>4.1 软件体系结构与设计模式            4.1.1   软件体系结构的基本概念</vt:lpstr>
      <vt:lpstr>PowerPoint 演示文稿</vt:lpstr>
      <vt:lpstr>PowerPoint 演示文稿</vt:lpstr>
      <vt:lpstr>4.1 软件体系结构与设计模式            4.1.1   软件体系结构的基本概念</vt:lpstr>
      <vt:lpstr>PowerPoint 演示文稿</vt:lpstr>
      <vt:lpstr>PowerPoint 演示文稿</vt:lpstr>
      <vt:lpstr>PowerPoint 演示文稿</vt:lpstr>
      <vt:lpstr>PowerPoint 演示文稿</vt:lpstr>
      <vt:lpstr>4.1 软件体系结构与设计模式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 软件体系结构与设计模式</vt:lpstr>
      <vt:lpstr>PowerPoint 演示文稿</vt:lpstr>
      <vt:lpstr>PowerPoint 演示文稿</vt:lpstr>
      <vt:lpstr>PowerPoint 演示文稿</vt:lpstr>
      <vt:lpstr>PowerPoint 演示文稿</vt:lpstr>
      <vt:lpstr>PowerPoint 演示文稿</vt:lpstr>
      <vt:lpstr>PowerPoint 演示文稿</vt:lpstr>
      <vt:lpstr>4.1 软件体系结构与设计模式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 软件体系结构与设计模式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 软件体系结构与设计模式</vt:lpstr>
      <vt:lpstr>PowerPoint 演示文稿</vt:lpstr>
      <vt:lpstr>PowerPoint 演示文稿</vt:lpstr>
      <vt:lpstr>PowerPoint 演示文稿</vt:lpstr>
      <vt:lpstr>PowerPoint 演示文稿</vt:lpstr>
      <vt:lpstr>1 创建型模式</vt:lpstr>
      <vt:lpstr>1 创建型模式</vt:lpstr>
      <vt:lpstr>1 创建型模式</vt:lpstr>
      <vt:lpstr>2 结构型模式</vt:lpstr>
      <vt:lpstr>2 结构型模式</vt:lpstr>
      <vt:lpstr>2. 结构型模式</vt:lpstr>
      <vt:lpstr>3 行为型模式</vt:lpstr>
      <vt:lpstr>3 行为型模式</vt:lpstr>
      <vt:lpstr>3 行为型模式</vt:lpstr>
      <vt:lpstr>4.1. 6  设计模式                     -----抽象工厂</vt:lpstr>
      <vt:lpstr>抽象工厂模式</vt:lpstr>
      <vt:lpstr>4.1. 6  设计模式                     -----抽象工厂</vt:lpstr>
      <vt:lpstr>4.1. 6  设计模式                     -----抽象工厂</vt:lpstr>
      <vt:lpstr>4.1. 6  设计模式                     -----抽象工厂</vt:lpstr>
      <vt:lpstr>4.1. 6  设计模式                     -----抽象工厂</vt:lpstr>
      <vt:lpstr>4.1. 6  设计模式                     -----抽象工厂</vt:lpstr>
      <vt:lpstr>创建模式 – Singleton(单例模式)</vt:lpstr>
      <vt:lpstr>Singleton—单例模式</vt:lpstr>
      <vt:lpstr>4.1. 6  设计模式                     -----单件</vt:lpstr>
      <vt:lpstr>PowerPoint 演示文稿</vt:lpstr>
      <vt:lpstr>4.1. 6  设计模式                     -----单件</vt:lpstr>
      <vt:lpstr>结构模式 – Facade（门面模式）</vt:lpstr>
      <vt:lpstr>结构模式 – Facade（外观模式）</vt:lpstr>
      <vt:lpstr>4.1. 6  设计模式                     -----外观</vt:lpstr>
      <vt:lpstr>4.1. 6  设计模式                     -----外观</vt:lpstr>
      <vt:lpstr>4.1. 6  设计模式                     -----外观</vt:lpstr>
      <vt:lpstr>结构模式 – Adapter（适配器）</vt:lpstr>
      <vt:lpstr>结构模式 – Adapter（适配器）</vt:lpstr>
      <vt:lpstr>PowerPoint 演示文稿</vt:lpstr>
      <vt:lpstr>4.1. 6  设计模式                     -----适配器</vt:lpstr>
      <vt:lpstr>4.1. 6  设计模式                     -----适配器</vt:lpstr>
      <vt:lpstr>4.1. 6  设计模式                     -----适配器</vt:lpstr>
      <vt:lpstr>4.1. 6  设计模式                     -----适配器</vt:lpstr>
      <vt:lpstr>4.1. 6  设计模式                     -----适配器</vt:lpstr>
      <vt:lpstr>4.1. 6  设计模式                     -----适配器</vt:lpstr>
      <vt:lpstr>行为模式 - Chain of Responsibility（职责连 ）</vt:lpstr>
      <vt:lpstr>4.1. 6  设计模式                     -----责任链</vt:lpstr>
      <vt:lpstr>4.1. 6  设计模式                     -----责任链</vt:lpstr>
      <vt:lpstr>4.1. 6  设计模式                     -----责任链</vt:lpstr>
      <vt:lpstr>4.1. 6  设计模式                     -----责任链</vt:lpstr>
      <vt:lpstr>4.1. 6  设计模式                     -----责任链</vt:lpstr>
      <vt:lpstr>PowerPoint 演示文稿</vt:lpstr>
      <vt:lpstr>4.1. 6  设计模式                     -----中介者</vt:lpstr>
      <vt:lpstr>4.1. 6  设计模式                     -----中介者</vt:lpstr>
      <vt:lpstr>4.1. 6  设计模式                     -----中介者</vt:lpstr>
      <vt:lpstr>4.1. 6  设计模式                     -----中介者</vt:lpstr>
      <vt:lpstr>4.1. 6  设计模式                     -----中介者</vt:lpstr>
      <vt:lpstr>4.1. 6  设计模式                     -----中介者</vt:lpstr>
      <vt:lpstr>行为模式 - Observer（观察者模式）</vt:lpstr>
      <vt:lpstr>4.1. 6  设计模式                     -----观察者</vt:lpstr>
      <vt:lpstr>4.1. 6  设计模式                     -----观察者</vt:lpstr>
      <vt:lpstr>4.1. 6  设计模式                     -----观察者</vt:lpstr>
      <vt:lpstr>4.1. 6  设计模式                     -----观察者</vt:lpstr>
      <vt:lpstr>PowerPoint 演示文稿</vt:lpstr>
      <vt:lpstr>PowerPoint 演示文稿</vt:lpstr>
      <vt:lpstr>常规三层结构</vt:lpstr>
      <vt:lpstr>Boss平台A</vt:lpstr>
      <vt:lpstr>Boss平台B</vt:lpstr>
      <vt:lpstr>客户管理平台</vt:lpstr>
      <vt:lpstr>多模式混合管理</vt:lpstr>
      <vt:lpstr>报表系统</vt:lpstr>
      <vt:lpstr>车载导航定位系统</vt:lpstr>
      <vt:lpstr>构件软件架构</vt:lpstr>
      <vt:lpstr>PowerPoint 演示文稿</vt:lpstr>
      <vt:lpstr>本章作业</vt:lpstr>
      <vt:lpstr>软件工程 Software Engineering</vt:lpstr>
      <vt:lpstr>第4章  面向对象设计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第4章  面向对象设计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本章作业</vt:lpstr>
      <vt:lpstr>PowerPoint 演示文稿</vt:lpstr>
      <vt:lpstr>软件工程 Software Engineering</vt:lpstr>
      <vt:lpstr>第4章  面向对象设计</vt:lpstr>
      <vt:lpstr>4.4 系统分解                  ---子系统和类</vt:lpstr>
      <vt:lpstr>4.4 系统分解                  ---服务和子系统接口</vt:lpstr>
      <vt:lpstr>4.4 系统分解                  ---子系统分层和划分</vt:lpstr>
      <vt:lpstr>4.4 系统分解                  ---子系统分层和划分</vt:lpstr>
      <vt:lpstr>4.4 系统分解                  ---子系统分层和划分</vt:lpstr>
      <vt:lpstr>4.4 系统分解        ---Coad&amp;Yourdon的面向对象设计模型</vt:lpstr>
      <vt:lpstr>4.4 系统分解        ---Coad&amp;Yourdon的面向对象设计模型</vt:lpstr>
      <vt:lpstr>4.4 系统分解        ---子系统之间的两种交互方式</vt:lpstr>
      <vt:lpstr>4.4 系统分解        ---组织系统的两种方案</vt:lpstr>
      <vt:lpstr>Boss平台A</vt:lpstr>
      <vt:lpstr>Boss平台B</vt:lpstr>
      <vt:lpstr>第4章  面向对象设计</vt:lpstr>
      <vt:lpstr>4.5 问题域部分的设计</vt:lpstr>
      <vt:lpstr>4.5 问题域部分的设计</vt:lpstr>
      <vt:lpstr>4.5 问题域部分的设计</vt:lpstr>
      <vt:lpstr>4.5 问题域部分的设计</vt:lpstr>
      <vt:lpstr>4.5 问题域部分的设计</vt:lpstr>
      <vt:lpstr>4.5 问题域部分的设计</vt:lpstr>
      <vt:lpstr>4.5 问题域部分的设计</vt:lpstr>
      <vt:lpstr>4.5 问题域部分的设计</vt:lpstr>
      <vt:lpstr>4.5 问题域部分的设计</vt:lpstr>
      <vt:lpstr>4.5 问题域部分的设计</vt:lpstr>
      <vt:lpstr>4.5 问题域部分的设计</vt:lpstr>
      <vt:lpstr>4.5 问题域部分的设计</vt:lpstr>
      <vt:lpstr>第4章  面向对象设计</vt:lpstr>
      <vt:lpstr>4.6 人机交互部分的设计</vt:lpstr>
      <vt:lpstr>PowerPoint 演示文稿</vt:lpstr>
      <vt:lpstr>PowerPoint 演示文稿</vt:lpstr>
      <vt:lpstr>PowerPoint 演示文稿</vt:lpstr>
      <vt:lpstr>PowerPoint 演示文稿</vt:lpstr>
      <vt:lpstr>第4章  面向对象设计</vt:lpstr>
      <vt:lpstr>4.7 任务管理部分的设计</vt:lpstr>
      <vt:lpstr>4.7 任务管理部分的设计</vt:lpstr>
      <vt:lpstr>4.7 任务管理部分的设计</vt:lpstr>
      <vt:lpstr>4.7 任务管理部分的设计</vt:lpstr>
      <vt:lpstr>4.7 任务管理部分的设计</vt:lpstr>
      <vt:lpstr>4.7 任务管理部分的设计</vt:lpstr>
      <vt:lpstr>4.7 任务管理部分的设计</vt:lpstr>
      <vt:lpstr>4.7 任务管理部分的设计</vt:lpstr>
      <vt:lpstr>4.7 任务管理部分的设计</vt:lpstr>
      <vt:lpstr>4.7 任务管理部分的设计</vt:lpstr>
      <vt:lpstr>4.7 任务管理部分的设计</vt:lpstr>
      <vt:lpstr>第4章  面向对象设计</vt:lpstr>
      <vt:lpstr>4.8 数据管理部分的设计</vt:lpstr>
      <vt:lpstr>4.8 数据管理部分的设计</vt:lpstr>
      <vt:lpstr>4.8 数据管理部分的设计</vt:lpstr>
      <vt:lpstr>4.8 数据管理部分的设计</vt:lpstr>
      <vt:lpstr>第4章  面向对象设计</vt:lpstr>
      <vt:lpstr>4.9 对象设计</vt:lpstr>
      <vt:lpstr>4.9 对象设计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软件工程 Software Engineering</vt:lpstr>
      <vt:lpstr>第5章  软件实现</vt:lpstr>
      <vt:lpstr>5.1 程序设计语言 5.1.1 程序设计语言的性能</vt:lpstr>
      <vt:lpstr>5.1 程序设计语言 5.1.1 程序设计语言的性能</vt:lpstr>
      <vt:lpstr>5.1 程序设计语言 5.1.1 程序设计语言的性能</vt:lpstr>
      <vt:lpstr>5.1 程序设计语言 5.1.1 程序设计语言的性能</vt:lpstr>
      <vt:lpstr>5.1 程序设计语言 5.1.2 程序设计语言的分类</vt:lpstr>
      <vt:lpstr>5.1 程序设计语言 5.1.2 程序设计语言的分类</vt:lpstr>
      <vt:lpstr>5.1 程序设计语言 5.1.3  程序设计语言的选择</vt:lpstr>
      <vt:lpstr>5.1 程序设计语言 5.1.3  程序设计语言的选择</vt:lpstr>
      <vt:lpstr>5.1 程序设计语言 5.1.3  程序设计语言的选择</vt:lpstr>
      <vt:lpstr>第5章  软件实现</vt:lpstr>
      <vt:lpstr>5.2  程序设计风格</vt:lpstr>
      <vt:lpstr>5.2 程序设计风格 5.2.1 源程序文档化</vt:lpstr>
      <vt:lpstr>5.2 程序设计风格 5.2.1 源程序文档化</vt:lpstr>
      <vt:lpstr>5.2 程序设计风格 5.2.1 源程序文档化</vt:lpstr>
      <vt:lpstr>5.2 程序设计风格 5.2.1 源程序文档化</vt:lpstr>
      <vt:lpstr>5.2 程序设计风格 5.2.1 源程序文档化</vt:lpstr>
      <vt:lpstr>5.2 程序设计风格 5.2.1 源程序文档化</vt:lpstr>
      <vt:lpstr>5.2 程序设计风格 5.2.1 源程序文档化</vt:lpstr>
      <vt:lpstr>5.2 程序设计风格 5.2.1 源程序文档化</vt:lpstr>
      <vt:lpstr>5.2 程序设计风格 5.2.2  数据说明标准化</vt:lpstr>
      <vt:lpstr>5.2 程序设计风格 5.2.2  数据说明标准化</vt:lpstr>
      <vt:lpstr>5.2 程序设计风格 5.2.3  语句结构简单化</vt:lpstr>
      <vt:lpstr>5.2 程序设计风格 5.2.3  语句结构简单化</vt:lpstr>
      <vt:lpstr>5.2 程序设计风格 5.2.3  语句结构简单化</vt:lpstr>
      <vt:lpstr>5.2 程序设计风格 5.2.3  语句结构简单化</vt:lpstr>
      <vt:lpstr>5.2 程序设计风格 5.2.3  语句结构简单化</vt:lpstr>
      <vt:lpstr>5.2 程序设计风格 5.2.3  语句结构简单化</vt:lpstr>
      <vt:lpstr>5.2 程序设计风格 5.2.3  语句结构简单化</vt:lpstr>
      <vt:lpstr>5.2 程序设计风格 5.2.3  语句结构简单化</vt:lpstr>
      <vt:lpstr>5.2 程序设计风格 5.2.4  输入/输出规范化</vt:lpstr>
      <vt:lpstr>5.2 程序设计风格 5.2.4  输入/输出规范化</vt:lpstr>
      <vt:lpstr>5.2 程序设计风格 5.2.4  输入/输出规范化</vt:lpstr>
      <vt:lpstr>第5章  软件实现</vt:lpstr>
      <vt:lpstr>5.3 编码规范</vt:lpstr>
      <vt:lpstr>1.版面</vt:lpstr>
      <vt:lpstr>1.版面</vt:lpstr>
      <vt:lpstr>1.版面</vt:lpstr>
      <vt:lpstr>1.版面</vt:lpstr>
      <vt:lpstr>1.版面</vt:lpstr>
      <vt:lpstr>2.注释</vt:lpstr>
      <vt:lpstr>2.注释</vt:lpstr>
      <vt:lpstr>2.注释</vt:lpstr>
      <vt:lpstr>2.注释</vt:lpstr>
      <vt:lpstr>2.注释</vt:lpstr>
      <vt:lpstr>3.标识符命名</vt:lpstr>
      <vt:lpstr>3.标识符命名</vt:lpstr>
      <vt:lpstr>4.可读性</vt:lpstr>
      <vt:lpstr>4.可读性</vt:lpstr>
      <vt:lpstr>5.变量</vt:lpstr>
      <vt:lpstr>5.变量</vt:lpstr>
      <vt:lpstr>6.函数</vt:lpstr>
      <vt:lpstr>6.函数</vt:lpstr>
      <vt:lpstr>7.可测试性</vt:lpstr>
      <vt:lpstr>7.可测试性</vt:lpstr>
      <vt:lpstr>7.可测试性</vt:lpstr>
      <vt:lpstr>7.可测试性</vt:lpstr>
      <vt:lpstr>8.程序效率</vt:lpstr>
      <vt:lpstr>8.程序效率</vt:lpstr>
      <vt:lpstr>8.程序效率</vt:lpstr>
      <vt:lpstr>9.质量保证</vt:lpstr>
      <vt:lpstr>9.质量保证</vt:lpstr>
      <vt:lpstr>9.质量保证</vt:lpstr>
      <vt:lpstr>9.质量保证</vt:lpstr>
      <vt:lpstr>9.质量保证</vt:lpstr>
      <vt:lpstr>10.代码编辑、编译、审查</vt:lpstr>
      <vt:lpstr>11.代码测试、维护</vt:lpstr>
      <vt:lpstr>12.宏</vt:lpstr>
      <vt:lpstr>第5章  软件实现</vt:lpstr>
      <vt:lpstr>5.4 程序效率与性能分析</vt:lpstr>
      <vt:lpstr>5.4 程序效率与性能分析</vt:lpstr>
      <vt:lpstr>算法对效率的影响 </vt:lpstr>
      <vt:lpstr>影响存储器效率的因素</vt:lpstr>
      <vt:lpstr>影响输入/输出的因素</vt:lpstr>
      <vt:lpstr>影响输入/输出的因素</vt:lpstr>
      <vt:lpstr>作业</vt:lpstr>
      <vt:lpstr>PowerPoint 演示文稿</vt:lpstr>
      <vt:lpstr>软件工程 Software Engineering</vt:lpstr>
      <vt:lpstr>第6章  软件项目管理</vt:lpstr>
      <vt:lpstr>6.1 软件项目管理概述 6.1.1软件项目管理的目标</vt:lpstr>
      <vt:lpstr>6.1 软件项目管理概述                ---管理涉及的范围</vt:lpstr>
      <vt:lpstr>6.1 软件项目管理概述                ---管理涉及的范围</vt:lpstr>
      <vt:lpstr>6.1 软件项目管理概述                ---管理涉及的范围</vt:lpstr>
      <vt:lpstr>PowerPoint 演示文稿</vt:lpstr>
      <vt:lpstr>6.1 软件项目管理概述                ---管理涉及的范围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6.2 项目估算  6.2.2 软件规模估算的功能点方法</vt:lpstr>
      <vt:lpstr>6.2 项目估算  6.2.2  软件规模估算的功能点方法</vt:lpstr>
      <vt:lpstr>6.2 项目估算  6.2.2  软件规模估算的功能点方法</vt:lpstr>
      <vt:lpstr>6.2 项目估算  6.2.2  软件规模估算的功能点方法</vt:lpstr>
      <vt:lpstr>PowerPoint 演示文稿</vt:lpstr>
      <vt:lpstr>6.2 项目估算  6.2.2  软件规模估算的功能点方法</vt:lpstr>
      <vt:lpstr>6.2 项目估算  6.2.2  软件规模估算的功能点方法</vt:lpstr>
      <vt:lpstr>6.2 项目估算  6.2.2  软件规模估算的功能点方法</vt:lpstr>
      <vt:lpstr>6.2 项目估算  6.2.2  软件规模估算的功能点方法</vt:lpstr>
      <vt:lpstr>6.2 项目估算  6.2.2  软件规模估算的功能点方法</vt:lpstr>
      <vt:lpstr>6.2 项目估算  6.2.2  软件规模估算的功能点方法</vt:lpstr>
      <vt:lpstr>PowerPoint 演示文稿</vt:lpstr>
      <vt:lpstr>PowerPoint 演示文稿</vt:lpstr>
      <vt:lpstr>功能点方法计算实例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6.3 风险管理</vt:lpstr>
      <vt:lpstr>6.3 风险管理 6.3.1 软件风险</vt:lpstr>
      <vt:lpstr>6.3 风险管理 6.3.1 软件风险</vt:lpstr>
      <vt:lpstr>6.3 风险管理 6.3.1 软件风险</vt:lpstr>
      <vt:lpstr>6.3 风险管理 6.3.1 软件风险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6.4 进度管理</vt:lpstr>
      <vt:lpstr>6.4 进度管理 6.4.1 进度控制问题</vt:lpstr>
      <vt:lpstr>6.4 进度管理 6.4.1 进度控制问题</vt:lpstr>
      <vt:lpstr>PowerPoint 演示文稿</vt:lpstr>
      <vt:lpstr>6.4 进度管理 6.4.2 甘特图</vt:lpstr>
      <vt:lpstr>PowerPoint 演示文稿</vt:lpstr>
      <vt:lpstr>6.4 进度管理 6.4.3 时标网状图</vt:lpstr>
      <vt:lpstr>6.4 进度管理 6.4.4 PERT图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 Software Engineering</dc:title>
  <dc:creator>Microsoft</dc:creator>
  <cp:lastModifiedBy>monster</cp:lastModifiedBy>
  <cp:revision>102</cp:revision>
  <dcterms:created xsi:type="dcterms:W3CDTF">2016-09-03T09:50:00Z</dcterms:created>
  <dcterms:modified xsi:type="dcterms:W3CDTF">2019-11-27T19:45:20Z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